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70" r:id="rId4"/>
    <p:sldId id="293" r:id="rId5"/>
    <p:sldId id="275" r:id="rId6"/>
    <p:sldId id="294" r:id="rId7"/>
    <p:sldId id="295" r:id="rId8"/>
    <p:sldId id="296" r:id="rId9"/>
    <p:sldId id="297" r:id="rId10"/>
    <p:sldId id="261" r:id="rId11"/>
    <p:sldId id="291" r:id="rId12"/>
    <p:sldId id="272" r:id="rId13"/>
    <p:sldId id="298" r:id="rId14"/>
    <p:sldId id="288" r:id="rId15"/>
    <p:sldId id="289" r:id="rId16"/>
    <p:sldId id="299" r:id="rId17"/>
    <p:sldId id="303" r:id="rId18"/>
    <p:sldId id="304" r:id="rId19"/>
    <p:sldId id="305" r:id="rId20"/>
    <p:sldId id="301" r:id="rId21"/>
    <p:sldId id="306" r:id="rId22"/>
    <p:sldId id="307" r:id="rId23"/>
    <p:sldId id="308" r:id="rId24"/>
    <p:sldId id="309" r:id="rId25"/>
    <p:sldId id="310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image" Target="../media/image46.emf"/><Relationship Id="rId4" Type="http://schemas.openxmlformats.org/officeDocument/2006/relationships/image" Target="../media/image4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emf"/><Relationship Id="rId1" Type="http://schemas.openxmlformats.org/officeDocument/2006/relationships/image" Target="../media/image60.emf"/><Relationship Id="rId4" Type="http://schemas.openxmlformats.org/officeDocument/2006/relationships/image" Target="../media/image63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image" Target="../media/image66.emf"/><Relationship Id="rId1" Type="http://schemas.openxmlformats.org/officeDocument/2006/relationships/image" Target="../media/image65.png"/><Relationship Id="rId5" Type="http://schemas.openxmlformats.org/officeDocument/2006/relationships/image" Target="../media/image69.wmf"/><Relationship Id="rId4" Type="http://schemas.openxmlformats.org/officeDocument/2006/relationships/image" Target="../media/image6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3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8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4819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7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4819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8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7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8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5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7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5572-0558-40B4-BBCB-0896BE219D95}" type="datetimeFigureOut">
              <a:rPr lang="en-US" smtClean="0"/>
              <a:t>22/07/2022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F2EA-D77E-4465-90CF-3569BF9C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1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4" r:id="rId13"/>
    <p:sldLayoutId id="2147483665" r:id="rId14"/>
    <p:sldLayoutId id="214748366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2.bin"/><Relationship Id="rId3" Type="http://schemas.openxmlformats.org/officeDocument/2006/relationships/image" Target="../media/image36.png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3.wmf"/><Relationship Id="rId4" Type="http://schemas.openxmlformats.org/officeDocument/2006/relationships/image" Target="../media/image37.png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9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42.emf"/><Relationship Id="rId4" Type="http://schemas.openxmlformats.org/officeDocument/2006/relationships/image" Target="../media/image4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image" Target="../media/image50.emf"/><Relationship Id="rId7" Type="http://schemas.openxmlformats.org/officeDocument/2006/relationships/image" Target="../media/image47.emf"/><Relationship Id="rId12" Type="http://schemas.openxmlformats.org/officeDocument/2006/relationships/image" Target="../media/image49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46.emf"/><Relationship Id="rId10" Type="http://schemas.openxmlformats.org/officeDocument/2006/relationships/image" Target="../media/image48.emf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56.wmf"/><Relationship Id="rId3" Type="http://schemas.openxmlformats.org/officeDocument/2006/relationships/image" Target="../media/image59.png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54.wmf"/><Relationship Id="rId1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1.emf"/><Relationship Id="rId11" Type="http://schemas.openxmlformats.org/officeDocument/2006/relationships/image" Target="../media/image64.e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63.emf"/><Relationship Id="rId4" Type="http://schemas.openxmlformats.org/officeDocument/2006/relationships/image" Target="../media/image60.emf"/><Relationship Id="rId9" Type="http://schemas.openxmlformats.org/officeDocument/2006/relationships/oleObject" Target="../embeddings/oleObject3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13" Type="http://schemas.openxmlformats.org/officeDocument/2006/relationships/image" Target="../media/image6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emf"/><Relationship Id="rId11" Type="http://schemas.openxmlformats.org/officeDocument/2006/relationships/image" Target="../media/image70.e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68.emf"/><Relationship Id="rId4" Type="http://schemas.openxmlformats.org/officeDocument/2006/relationships/image" Target="../media/image65.png"/><Relationship Id="rId9" Type="http://schemas.openxmlformats.org/officeDocument/2006/relationships/oleObject" Target="../embeddings/oleObject42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image" Target="../media/image15.emf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5.e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image" Target="../media/image13.wmf"/><Relationship Id="rId5" Type="http://schemas.openxmlformats.org/officeDocument/2006/relationships/image" Target="../media/image4.e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wmf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flora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3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flora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0"/>
            <a:ext cx="8223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flora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3"/>
            <a:ext cx="82232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flora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011863"/>
            <a:ext cx="82232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14"/>
          <p:cNvSpPr>
            <a:spLocks noChangeArrowheads="1" noChangeShapeType="1" noTextEdit="1"/>
          </p:cNvSpPr>
          <p:nvPr/>
        </p:nvSpPr>
        <p:spPr bwMode="auto">
          <a:xfrm>
            <a:off x="914400" y="1524000"/>
            <a:ext cx="7467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n-NO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Hai </a:t>
            </a:r>
            <a:r>
              <a:rPr lang="nn-NO" sz="3600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đường thẳng song song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76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6688049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Cách </a:t>
            </a: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ẽ </a:t>
            </a:r>
            <a:r>
              <a:rPr lang="vi-V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 đường thẳng song song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989245"/>
            <a:ext cx="1372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1: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 flipH="1">
            <a:off x="3241675" y="3022511"/>
            <a:ext cx="14478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4038600" y="2108111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A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4419600" y="1955711"/>
            <a:ext cx="762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.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1322388" y="4309974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a</a:t>
            </a:r>
          </a:p>
        </p:txBody>
      </p:sp>
      <p:grpSp>
        <p:nvGrpSpPr>
          <p:cNvPr id="31" name="Group 6"/>
          <p:cNvGrpSpPr>
            <a:grpSpLocks/>
          </p:cNvGrpSpPr>
          <p:nvPr/>
        </p:nvGrpSpPr>
        <p:grpSpPr bwMode="auto">
          <a:xfrm rot="-3374370">
            <a:off x="-1214437" y="4708436"/>
            <a:ext cx="5472112" cy="2281238"/>
            <a:chOff x="-1440" y="1535"/>
            <a:chExt cx="3447" cy="1437"/>
          </a:xfrm>
        </p:grpSpPr>
        <p:grpSp>
          <p:nvGrpSpPr>
            <p:cNvPr id="32" name="Group 7"/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34" name="Rectangle 33" descr="Medium wood"/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35" name="AutoShape 9" descr="Oak"/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Line 11"/>
          <p:cNvSpPr>
            <a:spLocks noChangeShapeType="1"/>
          </p:cNvSpPr>
          <p:nvPr/>
        </p:nvSpPr>
        <p:spPr bwMode="auto">
          <a:xfrm flipH="1">
            <a:off x="1462088" y="5176749"/>
            <a:ext cx="1793875" cy="26876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" name="Group 12"/>
          <p:cNvGrpSpPr>
            <a:grpSpLocks/>
          </p:cNvGrpSpPr>
          <p:nvPr/>
        </p:nvGrpSpPr>
        <p:grpSpPr bwMode="auto">
          <a:xfrm flipH="1">
            <a:off x="3305175" y="2168436"/>
            <a:ext cx="1981200" cy="2971800"/>
            <a:chOff x="3936" y="576"/>
            <a:chExt cx="1152" cy="1872"/>
          </a:xfrm>
        </p:grpSpPr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9" name="AutoShape 14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grpSp>
        <p:nvGrpSpPr>
          <p:cNvPr id="40" name="Group 15"/>
          <p:cNvGrpSpPr>
            <a:grpSpLocks/>
          </p:cNvGrpSpPr>
          <p:nvPr/>
        </p:nvGrpSpPr>
        <p:grpSpPr bwMode="auto">
          <a:xfrm>
            <a:off x="-1628775" y="812711"/>
            <a:ext cx="5472113" cy="2281238"/>
            <a:chOff x="-1440" y="1535"/>
            <a:chExt cx="3447" cy="1437"/>
          </a:xfrm>
        </p:grpSpPr>
        <p:grpSp>
          <p:nvGrpSpPr>
            <p:cNvPr id="41" name="Group 16"/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43" name="Rectangle 42" descr="Medium wood"/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4" name="AutoShape 18" descr="Oak"/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Line 20"/>
          <p:cNvSpPr>
            <a:spLocks noChangeShapeType="1"/>
          </p:cNvSpPr>
          <p:nvPr/>
        </p:nvSpPr>
        <p:spPr bwMode="auto">
          <a:xfrm>
            <a:off x="20638" y="3024099"/>
            <a:ext cx="2667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" name="Group 21"/>
          <p:cNvGrpSpPr>
            <a:grpSpLocks/>
          </p:cNvGrpSpPr>
          <p:nvPr/>
        </p:nvGrpSpPr>
        <p:grpSpPr bwMode="auto">
          <a:xfrm>
            <a:off x="1752600" y="3043149"/>
            <a:ext cx="6705600" cy="457200"/>
            <a:chOff x="1104" y="3360"/>
            <a:chExt cx="4224" cy="288"/>
          </a:xfrm>
        </p:grpSpPr>
        <p:sp>
          <p:nvSpPr>
            <p:cNvPr id="47" name="Rectangle 22"/>
            <p:cNvSpPr>
              <a:spLocks noChangeArrowheads="1"/>
            </p:cNvSpPr>
            <p:nvPr/>
          </p:nvSpPr>
          <p:spPr bwMode="auto">
            <a:xfrm>
              <a:off x="1104" y="3360"/>
              <a:ext cx="422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1287" y="3360"/>
              <a:ext cx="38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IIIIIIIIIIIIIIIIIIIIIIIIIIIIIIIIIIIIIIIIIIIIIIIIIIIIIIIIIIIIIIIIIIIIIIIIIIIIIIIIIIIIIIIIIIIIII</a:t>
              </a:r>
            </a:p>
          </p:txBody>
        </p:sp>
      </p:grp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2743200" y="3043149"/>
            <a:ext cx="419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3000375" y="5084674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B</a:t>
            </a: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2743200" y="2211299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b</a:t>
            </a:r>
          </a:p>
        </p:txBody>
      </p:sp>
      <p:sp>
        <p:nvSpPr>
          <p:cNvPr id="52" name="Freeform 27"/>
          <p:cNvSpPr>
            <a:spLocks/>
          </p:cNvSpPr>
          <p:nvPr/>
        </p:nvSpPr>
        <p:spPr bwMode="auto">
          <a:xfrm>
            <a:off x="3581400" y="4698911"/>
            <a:ext cx="304800" cy="457200"/>
          </a:xfrm>
          <a:custGeom>
            <a:avLst/>
            <a:gdLst>
              <a:gd name="T0" fmla="*/ 0 w 192"/>
              <a:gd name="T1" fmla="*/ 0 h 288"/>
              <a:gd name="T2" fmla="*/ 228600 w 192"/>
              <a:gd name="T3" fmla="*/ 152400 h 288"/>
              <a:gd name="T4" fmla="*/ 304800 w 192"/>
              <a:gd name="T5" fmla="*/ 45720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0" y="0"/>
                </a:moveTo>
                <a:cubicBezTo>
                  <a:pt x="56" y="24"/>
                  <a:pt x="112" y="48"/>
                  <a:pt x="144" y="96"/>
                </a:cubicBezTo>
                <a:cubicBezTo>
                  <a:pt x="176" y="144"/>
                  <a:pt x="184" y="216"/>
                  <a:pt x="192" y="28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8"/>
          <p:cNvSpPr>
            <a:spLocks/>
          </p:cNvSpPr>
          <p:nvPr/>
        </p:nvSpPr>
        <p:spPr bwMode="auto">
          <a:xfrm>
            <a:off x="4054475" y="3022511"/>
            <a:ext cx="323850" cy="533400"/>
          </a:xfrm>
          <a:custGeom>
            <a:avLst/>
            <a:gdLst>
              <a:gd name="T0" fmla="*/ 174381 w 104"/>
              <a:gd name="T1" fmla="*/ 0 h 288"/>
              <a:gd name="T2" fmla="*/ 24912 w 104"/>
              <a:gd name="T3" fmla="*/ 266700 h 288"/>
              <a:gd name="T4" fmla="*/ 323850 w 104"/>
              <a:gd name="T5" fmla="*/ 533400 h 288"/>
              <a:gd name="T6" fmla="*/ 0 60000 65536"/>
              <a:gd name="T7" fmla="*/ 0 60000 65536"/>
              <a:gd name="T8" fmla="*/ 0 60000 65536"/>
              <a:gd name="T9" fmla="*/ 0 w 104"/>
              <a:gd name="T10" fmla="*/ 0 h 288"/>
              <a:gd name="T11" fmla="*/ 104 w 10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288">
                <a:moveTo>
                  <a:pt x="56" y="0"/>
                </a:moveTo>
                <a:cubicBezTo>
                  <a:pt x="28" y="48"/>
                  <a:pt x="0" y="96"/>
                  <a:pt x="8" y="144"/>
                </a:cubicBezTo>
                <a:cubicBezTo>
                  <a:pt x="16" y="192"/>
                  <a:pt x="60" y="240"/>
                  <a:pt x="104" y="28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36"/>
          <p:cNvSpPr>
            <a:spLocks noChangeShapeType="1"/>
          </p:cNvSpPr>
          <p:nvPr/>
        </p:nvSpPr>
        <p:spPr bwMode="auto">
          <a:xfrm>
            <a:off x="1752600" y="5156111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547664" y="5877272"/>
            <a:ext cx="6614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// b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24854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5.31669E-7 L 0.15035 -0.3005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7" y="-150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4.23948E-6 L -0.06059 0.1299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64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8456E-6 L 0.21475 0.0004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84 0.00301 L 0.46684 0.0030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9" grpId="0" animBg="1"/>
      <p:bldP spid="50" grpId="0"/>
      <p:bldP spid="51" grpId="0"/>
      <p:bldP spid="52" grpId="0" animBg="1"/>
      <p:bldP spid="53" grpId="0" animBg="1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88065"/>
          <p:cNvSpPr txBox="1">
            <a:spLocks noChangeArrowheads="1"/>
          </p:cNvSpPr>
          <p:nvPr/>
        </p:nvSpPr>
        <p:spPr bwMode="auto">
          <a:xfrm>
            <a:off x="3733800" y="4953000"/>
            <a:ext cx="121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9900CC"/>
                </a:solidFill>
              </a:rPr>
              <a:t>?</a:t>
            </a:r>
          </a:p>
        </p:txBody>
      </p:sp>
      <p:sp>
        <p:nvSpPr>
          <p:cNvPr id="88067" name="Straight Connector 88066"/>
          <p:cNvSpPr>
            <a:spLocks noChangeShapeType="1"/>
          </p:cNvSpPr>
          <p:nvPr/>
        </p:nvSpPr>
        <p:spPr bwMode="auto">
          <a:xfrm>
            <a:off x="2362200" y="3373438"/>
            <a:ext cx="2590800" cy="22098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" name="Text Box 88067"/>
          <p:cNvSpPr txBox="1">
            <a:spLocks noChangeArrowheads="1"/>
          </p:cNvSpPr>
          <p:nvPr/>
        </p:nvSpPr>
        <p:spPr bwMode="auto">
          <a:xfrm>
            <a:off x="4745038" y="4551363"/>
            <a:ext cx="8382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88069" name="Group 88068"/>
          <p:cNvGrpSpPr>
            <a:grpSpLocks/>
          </p:cNvGrpSpPr>
          <p:nvPr/>
        </p:nvGrpSpPr>
        <p:grpSpPr bwMode="auto">
          <a:xfrm>
            <a:off x="457200" y="5568950"/>
            <a:ext cx="8229600" cy="533400"/>
            <a:chOff x="288" y="3648"/>
            <a:chExt cx="5184" cy="336"/>
          </a:xfrm>
        </p:grpSpPr>
        <p:sp>
          <p:nvSpPr>
            <p:cNvPr id="32839" name="Rectangle 88069"/>
            <p:cNvSpPr>
              <a:spLocks noChangeArrowheads="1"/>
            </p:cNvSpPr>
            <p:nvPr/>
          </p:nvSpPr>
          <p:spPr bwMode="auto">
            <a:xfrm>
              <a:off x="288" y="3696"/>
              <a:ext cx="51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840" name="Text Box 88070"/>
            <p:cNvSpPr txBox="1">
              <a:spLocks noChangeArrowheads="1"/>
            </p:cNvSpPr>
            <p:nvPr/>
          </p:nvSpPr>
          <p:spPr bwMode="auto">
            <a:xfrm>
              <a:off x="471" y="3648"/>
              <a:ext cx="48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IIIIIIIIIIIIIIIIIIIIIIIIIIIIIIIIIIIIIIIIIIIIIIIIIIIIIIIIIIIIIIIIIIIIIIIIIIIIIIIIIIIIIIIIIIIIIIIIIIIIIIIIIIIIIIIIIIII</a:t>
              </a:r>
            </a:p>
          </p:txBody>
        </p:sp>
      </p:grpSp>
      <p:sp>
        <p:nvSpPr>
          <p:cNvPr id="88072" name="Straight Connector 88071"/>
          <p:cNvSpPr>
            <a:spLocks noChangeShapeType="1"/>
          </p:cNvSpPr>
          <p:nvPr/>
        </p:nvSpPr>
        <p:spPr bwMode="auto">
          <a:xfrm>
            <a:off x="457200" y="5657850"/>
            <a:ext cx="7162800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8073" name="Group 88072"/>
          <p:cNvGrpSpPr>
            <a:grpSpLocks/>
          </p:cNvGrpSpPr>
          <p:nvPr/>
        </p:nvGrpSpPr>
        <p:grpSpPr bwMode="auto">
          <a:xfrm rot="2427249">
            <a:off x="-3109913" y="-1533525"/>
            <a:ext cx="8361363" cy="3576638"/>
            <a:chOff x="301" y="1395"/>
            <a:chExt cx="5267" cy="2253"/>
          </a:xfrm>
        </p:grpSpPr>
        <p:grpSp>
          <p:nvGrpSpPr>
            <p:cNvPr id="32835" name="Group 88073"/>
            <p:cNvGrpSpPr>
              <a:grpSpLocks/>
            </p:cNvGrpSpPr>
            <p:nvPr/>
          </p:nvGrpSpPr>
          <p:grpSpPr bwMode="auto">
            <a:xfrm rot="1981436">
              <a:off x="5376" y="1395"/>
              <a:ext cx="192" cy="2253"/>
              <a:chOff x="3024" y="1008"/>
              <a:chExt cx="192" cy="2253"/>
            </a:xfrm>
          </p:grpSpPr>
          <p:sp>
            <p:nvSpPr>
              <p:cNvPr id="32837" name="Rectangle 88074"/>
              <p:cNvSpPr>
                <a:spLocks noChangeArrowheads="1"/>
              </p:cNvSpPr>
              <p:nvPr/>
            </p:nvSpPr>
            <p:spPr bwMode="auto">
              <a:xfrm>
                <a:off x="3024" y="1008"/>
                <a:ext cx="192" cy="1824"/>
              </a:xfrm>
              <a:prstGeom prst="rect">
                <a:avLst/>
              </a:prstGeom>
              <a:pattFill prst="narVert">
                <a:fgClr>
                  <a:srgbClr val="3333FF"/>
                </a:fgClr>
                <a:bgClr>
                  <a:schemeClr val="bg1"/>
                </a:bgClr>
              </a:patt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2838" name="Isosceles Triangle 88075" descr="Oak"/>
              <p:cNvSpPr>
                <a:spLocks noChangeArrowheads="1"/>
              </p:cNvSpPr>
              <p:nvPr/>
            </p:nvSpPr>
            <p:spPr bwMode="auto">
              <a:xfrm rot="10800000">
                <a:off x="3024" y="2829"/>
                <a:ext cx="192" cy="432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836" name="Straight Connector 88076"/>
            <p:cNvSpPr>
              <a:spLocks noChangeShapeType="1"/>
            </p:cNvSpPr>
            <p:nvPr/>
          </p:nvSpPr>
          <p:spPr bwMode="auto">
            <a:xfrm>
              <a:off x="301" y="3456"/>
              <a:ext cx="4560" cy="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78" name="Text Box 88077"/>
          <p:cNvSpPr txBox="1">
            <a:spLocks noChangeArrowheads="1"/>
          </p:cNvSpPr>
          <p:nvPr/>
        </p:nvSpPr>
        <p:spPr bwMode="auto">
          <a:xfrm>
            <a:off x="7162800" y="4800600"/>
            <a:ext cx="53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8079" name="Text Box 88078"/>
          <p:cNvSpPr txBox="1">
            <a:spLocks noChangeArrowheads="1"/>
          </p:cNvSpPr>
          <p:nvPr/>
        </p:nvSpPr>
        <p:spPr bwMode="auto">
          <a:xfrm>
            <a:off x="3429000" y="4953000"/>
            <a:ext cx="121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9900CC"/>
                </a:solidFill>
              </a:rPr>
              <a:t>40</a:t>
            </a:r>
            <a:r>
              <a:rPr lang="en-US" sz="4400" baseline="30000">
                <a:solidFill>
                  <a:srgbClr val="9900CC"/>
                </a:solidFill>
              </a:rPr>
              <a:t>0</a:t>
            </a:r>
            <a:endParaRPr lang="en-US" sz="4400">
              <a:solidFill>
                <a:srgbClr val="9900CC"/>
              </a:solidFill>
            </a:endParaRPr>
          </a:p>
        </p:txBody>
      </p:sp>
      <p:grpSp>
        <p:nvGrpSpPr>
          <p:cNvPr id="88080" name="Group 88079"/>
          <p:cNvGrpSpPr>
            <a:grpSpLocks/>
          </p:cNvGrpSpPr>
          <p:nvPr/>
        </p:nvGrpSpPr>
        <p:grpSpPr bwMode="auto">
          <a:xfrm rot="1981436">
            <a:off x="4987925" y="96838"/>
            <a:ext cx="304800" cy="3576637"/>
            <a:chOff x="3024" y="1008"/>
            <a:chExt cx="192" cy="2253"/>
          </a:xfrm>
        </p:grpSpPr>
        <p:sp>
          <p:nvSpPr>
            <p:cNvPr id="32833" name="Rectangle 88080"/>
            <p:cNvSpPr>
              <a:spLocks noChangeArrowheads="1"/>
            </p:cNvSpPr>
            <p:nvPr/>
          </p:nvSpPr>
          <p:spPr bwMode="auto">
            <a:xfrm>
              <a:off x="3024" y="1008"/>
              <a:ext cx="192" cy="1824"/>
            </a:xfrm>
            <a:prstGeom prst="rect">
              <a:avLst/>
            </a:prstGeom>
            <a:pattFill prst="narVert">
              <a:fgClr>
                <a:srgbClr val="3333FF"/>
              </a:fgClr>
              <a:bgClr>
                <a:schemeClr val="bg1"/>
              </a:bgClr>
            </a:patt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834" name="Isosceles Triangle 88081" descr="Oak"/>
            <p:cNvSpPr>
              <a:spLocks noChangeArrowheads="1"/>
            </p:cNvSpPr>
            <p:nvPr/>
          </p:nvSpPr>
          <p:spPr bwMode="auto">
            <a:xfrm rot="10800000">
              <a:off x="3024" y="2829"/>
              <a:ext cx="192" cy="432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88083" name="Text Box 88082"/>
          <p:cNvSpPr txBox="1">
            <a:spLocks noChangeArrowheads="1"/>
          </p:cNvSpPr>
          <p:nvPr/>
        </p:nvSpPr>
        <p:spPr bwMode="auto">
          <a:xfrm>
            <a:off x="3906838" y="2306638"/>
            <a:ext cx="8382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8084" name="Text Box 88083"/>
          <p:cNvSpPr txBox="1">
            <a:spLocks noChangeArrowheads="1"/>
          </p:cNvSpPr>
          <p:nvPr/>
        </p:nvSpPr>
        <p:spPr bwMode="auto">
          <a:xfrm>
            <a:off x="2874963" y="3282950"/>
            <a:ext cx="121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9900CC"/>
                </a:solidFill>
              </a:rPr>
              <a:t>40</a:t>
            </a:r>
            <a:r>
              <a:rPr lang="en-US" sz="4400" baseline="30000">
                <a:solidFill>
                  <a:srgbClr val="9900CC"/>
                </a:solidFill>
              </a:rPr>
              <a:t>0</a:t>
            </a:r>
            <a:endParaRPr lang="en-US" sz="4400">
              <a:solidFill>
                <a:srgbClr val="9900CC"/>
              </a:solidFill>
            </a:endParaRPr>
          </a:p>
        </p:txBody>
      </p:sp>
      <p:sp>
        <p:nvSpPr>
          <p:cNvPr id="88085" name="Text Box 88084"/>
          <p:cNvSpPr txBox="1">
            <a:spLocks noChangeArrowheads="1"/>
          </p:cNvSpPr>
          <p:nvPr/>
        </p:nvSpPr>
        <p:spPr bwMode="auto">
          <a:xfrm>
            <a:off x="7086600" y="2514600"/>
            <a:ext cx="53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2782" name="Rectangle 88085"/>
          <p:cNvSpPr>
            <a:spLocks noChangeArrowheads="1"/>
          </p:cNvSpPr>
          <p:nvPr/>
        </p:nvSpPr>
        <p:spPr bwMode="auto">
          <a:xfrm rot="2349874">
            <a:off x="-381000" y="2133600"/>
            <a:ext cx="3200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88087" name="Group 88086"/>
          <p:cNvGrpSpPr>
            <a:grpSpLocks/>
          </p:cNvGrpSpPr>
          <p:nvPr/>
        </p:nvGrpSpPr>
        <p:grpSpPr bwMode="auto">
          <a:xfrm>
            <a:off x="-6781800" y="2362200"/>
            <a:ext cx="8361363" cy="3576638"/>
            <a:chOff x="301" y="1395"/>
            <a:chExt cx="5267" cy="2253"/>
          </a:xfrm>
        </p:grpSpPr>
        <p:grpSp>
          <p:nvGrpSpPr>
            <p:cNvPr id="32829" name="Group 88087"/>
            <p:cNvGrpSpPr>
              <a:grpSpLocks/>
            </p:cNvGrpSpPr>
            <p:nvPr/>
          </p:nvGrpSpPr>
          <p:grpSpPr bwMode="auto">
            <a:xfrm rot="1981436">
              <a:off x="5376" y="1395"/>
              <a:ext cx="192" cy="2253"/>
              <a:chOff x="3024" y="1008"/>
              <a:chExt cx="192" cy="2253"/>
            </a:xfrm>
          </p:grpSpPr>
          <p:sp>
            <p:nvSpPr>
              <p:cNvPr id="32831" name="Rectangle 88088"/>
              <p:cNvSpPr>
                <a:spLocks noChangeArrowheads="1"/>
              </p:cNvSpPr>
              <p:nvPr/>
            </p:nvSpPr>
            <p:spPr bwMode="auto">
              <a:xfrm>
                <a:off x="3024" y="1008"/>
                <a:ext cx="192" cy="1824"/>
              </a:xfrm>
              <a:prstGeom prst="rect">
                <a:avLst/>
              </a:prstGeom>
              <a:pattFill prst="narVert">
                <a:fgClr>
                  <a:srgbClr val="3333FF"/>
                </a:fgClr>
                <a:bgClr>
                  <a:schemeClr val="bg1"/>
                </a:bgClr>
              </a:patt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2832" name="Isosceles Triangle 88089" descr="Oak"/>
              <p:cNvSpPr>
                <a:spLocks noChangeArrowheads="1"/>
              </p:cNvSpPr>
              <p:nvPr/>
            </p:nvSpPr>
            <p:spPr bwMode="auto">
              <a:xfrm rot="10800000">
                <a:off x="3024" y="2829"/>
                <a:ext cx="192" cy="432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830" name="Straight Connector 88090"/>
            <p:cNvSpPr>
              <a:spLocks noChangeShapeType="1"/>
            </p:cNvSpPr>
            <p:nvPr/>
          </p:nvSpPr>
          <p:spPr bwMode="auto">
            <a:xfrm>
              <a:off x="301" y="3456"/>
              <a:ext cx="4560" cy="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4" name="Rectangle 88091"/>
          <p:cNvSpPr>
            <a:spLocks noChangeArrowheads="1"/>
          </p:cNvSpPr>
          <p:nvPr/>
        </p:nvSpPr>
        <p:spPr bwMode="auto">
          <a:xfrm>
            <a:off x="-20638" y="5410200"/>
            <a:ext cx="457201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88093" name="Group 88092"/>
          <p:cNvGrpSpPr>
            <a:grpSpLocks/>
          </p:cNvGrpSpPr>
          <p:nvPr/>
        </p:nvGrpSpPr>
        <p:grpSpPr bwMode="auto">
          <a:xfrm>
            <a:off x="-6629400" y="76200"/>
            <a:ext cx="8361363" cy="3576638"/>
            <a:chOff x="301" y="1395"/>
            <a:chExt cx="5267" cy="2253"/>
          </a:xfrm>
        </p:grpSpPr>
        <p:grpSp>
          <p:nvGrpSpPr>
            <p:cNvPr id="32825" name="Group 88093"/>
            <p:cNvGrpSpPr>
              <a:grpSpLocks/>
            </p:cNvGrpSpPr>
            <p:nvPr/>
          </p:nvGrpSpPr>
          <p:grpSpPr bwMode="auto">
            <a:xfrm rot="1981436">
              <a:off x="5376" y="1395"/>
              <a:ext cx="192" cy="2253"/>
              <a:chOff x="3024" y="1008"/>
              <a:chExt cx="192" cy="2253"/>
            </a:xfrm>
          </p:grpSpPr>
          <p:sp>
            <p:nvSpPr>
              <p:cNvPr id="32827" name="Rectangle 88094"/>
              <p:cNvSpPr>
                <a:spLocks noChangeArrowheads="1"/>
              </p:cNvSpPr>
              <p:nvPr/>
            </p:nvSpPr>
            <p:spPr bwMode="auto">
              <a:xfrm>
                <a:off x="3024" y="1008"/>
                <a:ext cx="192" cy="1824"/>
              </a:xfrm>
              <a:prstGeom prst="rect">
                <a:avLst/>
              </a:prstGeom>
              <a:pattFill prst="narVert">
                <a:fgClr>
                  <a:srgbClr val="3333FF"/>
                </a:fgClr>
                <a:bgClr>
                  <a:schemeClr val="bg1"/>
                </a:bgClr>
              </a:patt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2828" name="Isosceles Triangle 88095" descr="Oak"/>
              <p:cNvSpPr>
                <a:spLocks noChangeArrowheads="1"/>
              </p:cNvSpPr>
              <p:nvPr/>
            </p:nvSpPr>
            <p:spPr bwMode="auto">
              <a:xfrm rot="10800000">
                <a:off x="3024" y="2829"/>
                <a:ext cx="192" cy="432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826" name="Straight Connector 88096"/>
            <p:cNvSpPr>
              <a:spLocks noChangeShapeType="1"/>
            </p:cNvSpPr>
            <p:nvPr/>
          </p:nvSpPr>
          <p:spPr bwMode="auto">
            <a:xfrm>
              <a:off x="301" y="3456"/>
              <a:ext cx="4560" cy="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6" name="Rectangle 88097"/>
          <p:cNvSpPr>
            <a:spLocks noChangeArrowheads="1"/>
          </p:cNvSpPr>
          <p:nvPr/>
        </p:nvSpPr>
        <p:spPr bwMode="auto">
          <a:xfrm>
            <a:off x="-304800" y="3200400"/>
            <a:ext cx="873125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8099" name="Text Box 88098"/>
          <p:cNvSpPr txBox="1">
            <a:spLocks noChangeArrowheads="1"/>
          </p:cNvSpPr>
          <p:nvPr/>
        </p:nvSpPr>
        <p:spPr bwMode="auto">
          <a:xfrm>
            <a:off x="1828800" y="2667000"/>
            <a:ext cx="6096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9933"/>
                </a:solidFill>
              </a:rPr>
              <a:t>A</a:t>
            </a:r>
          </a:p>
        </p:txBody>
      </p:sp>
      <p:grpSp>
        <p:nvGrpSpPr>
          <p:cNvPr id="88100" name="Group 88099"/>
          <p:cNvGrpSpPr>
            <a:grpSpLocks/>
          </p:cNvGrpSpPr>
          <p:nvPr/>
        </p:nvGrpSpPr>
        <p:grpSpPr bwMode="auto">
          <a:xfrm rot="1981436">
            <a:off x="3214688" y="66675"/>
            <a:ext cx="304800" cy="3576638"/>
            <a:chOff x="3024" y="1008"/>
            <a:chExt cx="192" cy="2253"/>
          </a:xfrm>
        </p:grpSpPr>
        <p:sp>
          <p:nvSpPr>
            <p:cNvPr id="32823" name="Rectangle 88100"/>
            <p:cNvSpPr>
              <a:spLocks noChangeArrowheads="1"/>
            </p:cNvSpPr>
            <p:nvPr/>
          </p:nvSpPr>
          <p:spPr bwMode="auto">
            <a:xfrm>
              <a:off x="3024" y="1008"/>
              <a:ext cx="192" cy="1824"/>
            </a:xfrm>
            <a:prstGeom prst="rect">
              <a:avLst/>
            </a:prstGeom>
            <a:pattFill prst="narVert">
              <a:fgClr>
                <a:srgbClr val="3333FF"/>
              </a:fgClr>
              <a:bgClr>
                <a:schemeClr val="bg1"/>
              </a:bgClr>
            </a:patt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824" name="Isosceles Triangle 88101" descr="Oak"/>
            <p:cNvSpPr>
              <a:spLocks noChangeArrowheads="1"/>
            </p:cNvSpPr>
            <p:nvPr/>
          </p:nvSpPr>
          <p:spPr bwMode="auto">
            <a:xfrm rot="10800000">
              <a:off x="3024" y="2829"/>
              <a:ext cx="192" cy="432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88103" name="Text Box 88102"/>
          <p:cNvSpPr txBox="1">
            <a:spLocks noChangeArrowheads="1"/>
          </p:cNvSpPr>
          <p:nvPr/>
        </p:nvSpPr>
        <p:spPr bwMode="auto">
          <a:xfrm>
            <a:off x="2154238" y="2300288"/>
            <a:ext cx="8382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8104" name="Straight Connector 88103"/>
          <p:cNvSpPr>
            <a:spLocks noChangeShapeType="1"/>
          </p:cNvSpPr>
          <p:nvPr/>
        </p:nvSpPr>
        <p:spPr bwMode="auto">
          <a:xfrm>
            <a:off x="533400" y="3373438"/>
            <a:ext cx="7162800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05" name="Text Box 88104"/>
          <p:cNvSpPr txBox="1">
            <a:spLocks noChangeArrowheads="1"/>
          </p:cNvSpPr>
          <p:nvPr/>
        </p:nvSpPr>
        <p:spPr bwMode="auto">
          <a:xfrm>
            <a:off x="5181600" y="4800600"/>
            <a:ext cx="6096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9933"/>
                </a:solidFill>
              </a:rPr>
              <a:t>B</a:t>
            </a:r>
          </a:p>
        </p:txBody>
      </p:sp>
      <p:grpSp>
        <p:nvGrpSpPr>
          <p:cNvPr id="88106" name="Group 88105"/>
          <p:cNvGrpSpPr>
            <a:grpSpLocks/>
          </p:cNvGrpSpPr>
          <p:nvPr/>
        </p:nvGrpSpPr>
        <p:grpSpPr bwMode="auto">
          <a:xfrm rot="2412875">
            <a:off x="1295400" y="5930900"/>
            <a:ext cx="8229600" cy="533400"/>
            <a:chOff x="288" y="3648"/>
            <a:chExt cx="5184" cy="336"/>
          </a:xfrm>
        </p:grpSpPr>
        <p:sp>
          <p:nvSpPr>
            <p:cNvPr id="32821" name="Rectangle 88106"/>
            <p:cNvSpPr>
              <a:spLocks noChangeArrowheads="1"/>
            </p:cNvSpPr>
            <p:nvPr/>
          </p:nvSpPr>
          <p:spPr bwMode="auto">
            <a:xfrm>
              <a:off x="288" y="3696"/>
              <a:ext cx="51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822" name="Text Box 88107"/>
            <p:cNvSpPr txBox="1">
              <a:spLocks noChangeArrowheads="1"/>
            </p:cNvSpPr>
            <p:nvPr/>
          </p:nvSpPr>
          <p:spPr bwMode="auto">
            <a:xfrm>
              <a:off x="471" y="3648"/>
              <a:ext cx="48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IIIIIIIIIIIIIIIIIIIIIIIIIIIIIIIIIIIIIIIIIIIIIIIIIIIIIIIIIIIIIIIIIIIIIIIIIIIIIIIIIIIIIIIIIIIIIIIIIIIIIIIIIIIIIIIIIIII</a:t>
              </a:r>
            </a:p>
          </p:txBody>
        </p:sp>
      </p:grpSp>
      <p:grpSp>
        <p:nvGrpSpPr>
          <p:cNvPr id="88109" name="Group 88108"/>
          <p:cNvGrpSpPr>
            <a:grpSpLocks/>
          </p:cNvGrpSpPr>
          <p:nvPr/>
        </p:nvGrpSpPr>
        <p:grpSpPr bwMode="auto">
          <a:xfrm rot="10800000">
            <a:off x="228600" y="2895600"/>
            <a:ext cx="4349750" cy="2493963"/>
            <a:chOff x="816" y="1824"/>
            <a:chExt cx="2740" cy="1571"/>
          </a:xfrm>
        </p:grpSpPr>
        <p:pic>
          <p:nvPicPr>
            <p:cNvPr id="32810" name="Picture 8810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16" y="1824"/>
              <a:ext cx="2640" cy="1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2811" name="Group 88110"/>
            <p:cNvGrpSpPr>
              <a:grpSpLocks/>
            </p:cNvGrpSpPr>
            <p:nvPr/>
          </p:nvGrpSpPr>
          <p:grpSpPr bwMode="auto">
            <a:xfrm>
              <a:off x="868" y="1984"/>
              <a:ext cx="2688" cy="1411"/>
              <a:chOff x="868" y="1941"/>
              <a:chExt cx="2688" cy="1411"/>
            </a:xfrm>
          </p:grpSpPr>
          <p:sp>
            <p:nvSpPr>
              <p:cNvPr id="32812" name="Text Box 88111"/>
              <p:cNvSpPr txBox="1">
                <a:spLocks noChangeArrowheads="1"/>
              </p:cNvSpPr>
              <p:nvPr/>
            </p:nvSpPr>
            <p:spPr bwMode="auto">
              <a:xfrm>
                <a:off x="2042" y="1941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90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3" name="Text Box 88112"/>
              <p:cNvSpPr txBox="1">
                <a:spLocks noChangeArrowheads="1"/>
              </p:cNvSpPr>
              <p:nvPr/>
            </p:nvSpPr>
            <p:spPr bwMode="auto">
              <a:xfrm rot="-1671597">
                <a:off x="1534" y="202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60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4" name="Text Box 88113"/>
              <p:cNvSpPr txBox="1">
                <a:spLocks noChangeArrowheads="1"/>
              </p:cNvSpPr>
              <p:nvPr/>
            </p:nvSpPr>
            <p:spPr bwMode="auto">
              <a:xfrm rot="-2837999">
                <a:off x="1135" y="2356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30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5" name="Text Box 88114"/>
              <p:cNvSpPr txBox="1">
                <a:spLocks noChangeArrowheads="1"/>
              </p:cNvSpPr>
              <p:nvPr/>
            </p:nvSpPr>
            <p:spPr bwMode="auto">
              <a:xfrm rot="-5148763">
                <a:off x="936" y="2808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6" name="Rectangle 88115"/>
              <p:cNvSpPr>
                <a:spLocks noChangeArrowheads="1"/>
              </p:cNvSpPr>
              <p:nvPr/>
            </p:nvSpPr>
            <p:spPr bwMode="auto">
              <a:xfrm>
                <a:off x="868" y="3063"/>
                <a:ext cx="26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2817" name="Text Box 88116"/>
              <p:cNvSpPr txBox="1">
                <a:spLocks noChangeArrowheads="1"/>
              </p:cNvSpPr>
              <p:nvPr/>
            </p:nvSpPr>
            <p:spPr bwMode="auto">
              <a:xfrm rot="1686346">
                <a:off x="2461" y="2073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120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8" name="Text Box 88117"/>
              <p:cNvSpPr txBox="1">
                <a:spLocks noChangeArrowheads="1"/>
              </p:cNvSpPr>
              <p:nvPr/>
            </p:nvSpPr>
            <p:spPr bwMode="auto">
              <a:xfrm rot="3535668">
                <a:off x="2821" y="2446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150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19" name="Text Box 88118"/>
              <p:cNvSpPr txBox="1">
                <a:spLocks noChangeArrowheads="1"/>
              </p:cNvSpPr>
              <p:nvPr/>
            </p:nvSpPr>
            <p:spPr bwMode="auto">
              <a:xfrm rot="5268596">
                <a:off x="3009" y="2861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180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20" name="Text Box 88119"/>
              <p:cNvSpPr txBox="1">
                <a:spLocks noChangeArrowheads="1"/>
              </p:cNvSpPr>
              <p:nvPr/>
            </p:nvSpPr>
            <p:spPr bwMode="auto">
              <a:xfrm>
                <a:off x="925" y="3160"/>
                <a:ext cx="25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>
                    <a:solidFill>
                      <a:schemeClr val="hlink"/>
                    </a:solidFill>
                  </a:rPr>
                  <a:t>IIIIIIIIIIIIIIIIIIIIIIIIIIIIIIIIIIIIIIIIIIIIIIIIIIIIIIIIIIIIIIIIIIIIIIIIIIIIII</a:t>
                </a:r>
              </a:p>
            </p:txBody>
          </p:sp>
        </p:grpSp>
      </p:grpSp>
      <p:grpSp>
        <p:nvGrpSpPr>
          <p:cNvPr id="88121" name="Group 88120"/>
          <p:cNvGrpSpPr>
            <a:grpSpLocks/>
          </p:cNvGrpSpPr>
          <p:nvPr/>
        </p:nvGrpSpPr>
        <p:grpSpPr bwMode="auto">
          <a:xfrm>
            <a:off x="2813050" y="3622675"/>
            <a:ext cx="4349750" cy="2493963"/>
            <a:chOff x="816" y="1824"/>
            <a:chExt cx="2740" cy="1571"/>
          </a:xfrm>
        </p:grpSpPr>
        <p:pic>
          <p:nvPicPr>
            <p:cNvPr id="32799" name="Picture 881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16" y="1824"/>
              <a:ext cx="2640" cy="1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2800" name="Group 88122"/>
            <p:cNvGrpSpPr>
              <a:grpSpLocks/>
            </p:cNvGrpSpPr>
            <p:nvPr/>
          </p:nvGrpSpPr>
          <p:grpSpPr bwMode="auto">
            <a:xfrm>
              <a:off x="868" y="1984"/>
              <a:ext cx="2688" cy="1411"/>
              <a:chOff x="868" y="1941"/>
              <a:chExt cx="2688" cy="1411"/>
            </a:xfrm>
          </p:grpSpPr>
          <p:sp>
            <p:nvSpPr>
              <p:cNvPr id="32801" name="Text Box 88123"/>
              <p:cNvSpPr txBox="1">
                <a:spLocks noChangeArrowheads="1"/>
              </p:cNvSpPr>
              <p:nvPr/>
            </p:nvSpPr>
            <p:spPr bwMode="auto">
              <a:xfrm>
                <a:off x="2042" y="1941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90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2" name="Text Box 88124"/>
              <p:cNvSpPr txBox="1">
                <a:spLocks noChangeArrowheads="1"/>
              </p:cNvSpPr>
              <p:nvPr/>
            </p:nvSpPr>
            <p:spPr bwMode="auto">
              <a:xfrm rot="-1671597">
                <a:off x="1534" y="202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60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3" name="Text Box 88125"/>
              <p:cNvSpPr txBox="1">
                <a:spLocks noChangeArrowheads="1"/>
              </p:cNvSpPr>
              <p:nvPr/>
            </p:nvSpPr>
            <p:spPr bwMode="auto">
              <a:xfrm rot="-2837999">
                <a:off x="1135" y="2356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30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4" name="Text Box 88126"/>
              <p:cNvSpPr txBox="1">
                <a:spLocks noChangeArrowheads="1"/>
              </p:cNvSpPr>
              <p:nvPr/>
            </p:nvSpPr>
            <p:spPr bwMode="auto">
              <a:xfrm rot="-5148763">
                <a:off x="936" y="2808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5" name="Rectangle 88127"/>
              <p:cNvSpPr>
                <a:spLocks noChangeArrowheads="1"/>
              </p:cNvSpPr>
              <p:nvPr/>
            </p:nvSpPr>
            <p:spPr bwMode="auto">
              <a:xfrm>
                <a:off x="868" y="3063"/>
                <a:ext cx="26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32806" name="Text Box 88128"/>
              <p:cNvSpPr txBox="1">
                <a:spLocks noChangeArrowheads="1"/>
              </p:cNvSpPr>
              <p:nvPr/>
            </p:nvSpPr>
            <p:spPr bwMode="auto">
              <a:xfrm rot="1686346">
                <a:off x="2461" y="2073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120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7" name="Text Box 88129"/>
              <p:cNvSpPr txBox="1">
                <a:spLocks noChangeArrowheads="1"/>
              </p:cNvSpPr>
              <p:nvPr/>
            </p:nvSpPr>
            <p:spPr bwMode="auto">
              <a:xfrm rot="3535668">
                <a:off x="2821" y="2446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150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8" name="Text Box 88130"/>
              <p:cNvSpPr txBox="1">
                <a:spLocks noChangeArrowheads="1"/>
              </p:cNvSpPr>
              <p:nvPr/>
            </p:nvSpPr>
            <p:spPr bwMode="auto">
              <a:xfrm rot="5268596">
                <a:off x="3009" y="2861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A50021"/>
                    </a:solidFill>
                  </a:rPr>
                  <a:t>180</a:t>
                </a:r>
                <a:r>
                  <a:rPr lang="en-US" sz="2400" baseline="30000">
                    <a:solidFill>
                      <a:srgbClr val="A50021"/>
                    </a:solidFill>
                  </a:rPr>
                  <a:t>0</a:t>
                </a:r>
                <a:endParaRPr lang="en-US" sz="2400">
                  <a:solidFill>
                    <a:srgbClr val="A50021"/>
                  </a:solidFill>
                </a:endParaRPr>
              </a:p>
            </p:txBody>
          </p:sp>
          <p:sp>
            <p:nvSpPr>
              <p:cNvPr id="32809" name="Text Box 88131"/>
              <p:cNvSpPr txBox="1">
                <a:spLocks noChangeArrowheads="1"/>
              </p:cNvSpPr>
              <p:nvPr/>
            </p:nvSpPr>
            <p:spPr bwMode="auto">
              <a:xfrm>
                <a:off x="925" y="3160"/>
                <a:ext cx="25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>
                    <a:solidFill>
                      <a:schemeClr val="hlink"/>
                    </a:solidFill>
                  </a:rPr>
                  <a:t>IIIIIIIIIIIIIIIIIIIIIIIIIIIIIIIIIIIIIIIIIIIIIIIIIIIIIIIIIIIIIIIIIIIIIIIIIIIIII</a:t>
                </a:r>
              </a:p>
            </p:txBody>
          </p:sp>
        </p:grpSp>
      </p:grpSp>
      <p:grpSp>
        <p:nvGrpSpPr>
          <p:cNvPr id="88133" name="Group 88132"/>
          <p:cNvGrpSpPr>
            <a:grpSpLocks/>
          </p:cNvGrpSpPr>
          <p:nvPr/>
        </p:nvGrpSpPr>
        <p:grpSpPr bwMode="auto">
          <a:xfrm>
            <a:off x="609600" y="3276600"/>
            <a:ext cx="8229600" cy="533400"/>
            <a:chOff x="288" y="3648"/>
            <a:chExt cx="5184" cy="336"/>
          </a:xfrm>
        </p:grpSpPr>
        <p:sp>
          <p:nvSpPr>
            <p:cNvPr id="32797" name="Rectangle 88133"/>
            <p:cNvSpPr>
              <a:spLocks noChangeArrowheads="1"/>
            </p:cNvSpPr>
            <p:nvPr/>
          </p:nvSpPr>
          <p:spPr bwMode="auto">
            <a:xfrm>
              <a:off x="288" y="3696"/>
              <a:ext cx="51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798" name="Text Box 88134"/>
            <p:cNvSpPr txBox="1">
              <a:spLocks noChangeArrowheads="1"/>
            </p:cNvSpPr>
            <p:nvPr/>
          </p:nvSpPr>
          <p:spPr bwMode="auto">
            <a:xfrm>
              <a:off x="471" y="3648"/>
              <a:ext cx="48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IIIIIIIIIIIIIIIIIIIIIIIIIIIIIIIIIIIIIIIIIIIIIIIIIIIIIIIIIIIIIIIIIIIIIIIIIIIIIIIIIIIIIIIIIIIIIIIIIIIIIIIIIIIIIIIIIIII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503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77 4.62321E-6 L 0.15677 4.62321E-6 C 0.21285 4.62321E-6 0.28177 0.09177 0.28177 0.16643 L 0.28177 0.33287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8810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7.53409E-7 L 0.79271 0.0053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396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88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88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8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8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1109 L 0.29098 0.34019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4600" y="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88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400" fill="hold"/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7" dur="5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"/>
                                        <p:tgtEl>
                                          <p:spTgt spid="88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400" fill="hold"/>
                                        <p:tgtEl>
                                          <p:spTgt spid="88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400" fill="hold"/>
                                        <p:tgtEl>
                                          <p:spTgt spid="88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4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88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400" fill="hold"/>
                                        <p:tgtEl>
                                          <p:spTgt spid="8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400" fill="hold"/>
                                        <p:tgtEl>
                                          <p:spTgt spid="8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8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7.53409E-7 L 0.79271 0.00532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396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6" dur="500"/>
                                        <p:tgtEl>
                                          <p:spTgt spid="8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0" dur="5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88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9" dur="500"/>
                                        <p:tgtEl>
                                          <p:spTgt spid="88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6" grpId="1"/>
      <p:bldP spid="88067" grpId="0" animBg="1"/>
      <p:bldP spid="88068" grpId="0"/>
      <p:bldP spid="88072" grpId="0" animBg="1"/>
      <p:bldP spid="88079" grpId="0"/>
      <p:bldP spid="88083" grpId="0"/>
      <p:bldP spid="88084" grpId="0"/>
      <p:bldP spid="88099" grpId="0"/>
      <p:bldP spid="88103" grpId="0"/>
      <p:bldP spid="88104" grpId="0" animBg="1"/>
      <p:bldP spid="881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990600" y="4450135"/>
            <a:ext cx="754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124200" y="1097335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05200" y="1014785"/>
            <a:ext cx="8382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38200" y="3611935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a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 flipH="1">
            <a:off x="2265363" y="944935"/>
            <a:ext cx="2257425" cy="3505200"/>
            <a:chOff x="3936" y="576"/>
            <a:chExt cx="1152" cy="1872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251075" y="944935"/>
            <a:ext cx="2286000" cy="3505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905000" y="1906960"/>
            <a:ext cx="2757488" cy="2771775"/>
            <a:chOff x="1200" y="2094"/>
            <a:chExt cx="1737" cy="1746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 rot="9634255">
              <a:off x="2592" y="2094"/>
              <a:ext cx="345" cy="1746"/>
              <a:chOff x="4071" y="1680"/>
              <a:chExt cx="345" cy="1746"/>
            </a:xfrm>
          </p:grpSpPr>
          <p:sp>
            <p:nvSpPr>
              <p:cNvPr id="13" name="Rectangle 12" descr="Medium wood"/>
              <p:cNvSpPr>
                <a:spLocks noChangeArrowheads="1"/>
              </p:cNvSpPr>
              <p:nvPr/>
            </p:nvSpPr>
            <p:spPr bwMode="auto">
              <a:xfrm rot="-6150125">
                <a:off x="3396" y="2355"/>
                <a:ext cx="1498" cy="148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" name="AutoShape 13" descr="Oak"/>
              <p:cNvSpPr>
                <a:spLocks noChangeArrowheads="1"/>
              </p:cNvSpPr>
              <p:nvPr/>
            </p:nvSpPr>
            <p:spPr bwMode="auto">
              <a:xfrm rot="9887498">
                <a:off x="4268" y="311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H="1">
              <a:off x="1200" y="2208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733800" y="2094285"/>
            <a:ext cx="182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0" y="208793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1884363" y="2087935"/>
            <a:ext cx="1828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-4648200" y="-531440"/>
            <a:ext cx="7467600" cy="2771775"/>
            <a:chOff x="-2928" y="558"/>
            <a:chExt cx="4704" cy="1746"/>
          </a:xfrm>
        </p:grpSpPr>
        <p:grpSp>
          <p:nvGrpSpPr>
            <p:cNvPr id="19" name="Group 19"/>
            <p:cNvGrpSpPr>
              <a:grpSpLocks/>
            </p:cNvGrpSpPr>
            <p:nvPr/>
          </p:nvGrpSpPr>
          <p:grpSpPr bwMode="auto">
            <a:xfrm rot="2237401">
              <a:off x="1431" y="558"/>
              <a:ext cx="345" cy="1746"/>
              <a:chOff x="4058" y="240"/>
              <a:chExt cx="345" cy="1746"/>
            </a:xfrm>
          </p:grpSpPr>
          <p:sp>
            <p:nvSpPr>
              <p:cNvPr id="21" name="Rectangle 20" descr="Medium wood"/>
              <p:cNvSpPr>
                <a:spLocks noChangeArrowheads="1"/>
              </p:cNvSpPr>
              <p:nvPr/>
            </p:nvSpPr>
            <p:spPr bwMode="auto">
              <a:xfrm rot="-6150125">
                <a:off x="3383" y="915"/>
                <a:ext cx="1498" cy="148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2" name="AutoShape 21" descr="Oak"/>
              <p:cNvSpPr>
                <a:spLocks noChangeArrowheads="1"/>
              </p:cNvSpPr>
              <p:nvPr/>
            </p:nvSpPr>
            <p:spPr bwMode="auto">
              <a:xfrm rot="9887498">
                <a:off x="4255" y="167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-2928" y="2208"/>
              <a:ext cx="4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-55563" y="2087935"/>
            <a:ext cx="1905001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990600" y="1706935"/>
            <a:ext cx="1323975" cy="6937375"/>
            <a:chOff x="1913" y="-44"/>
            <a:chExt cx="834" cy="4370"/>
          </a:xfrm>
        </p:grpSpPr>
        <p:sp>
          <p:nvSpPr>
            <p:cNvPr id="25" name="Rectangle 25" descr="Medium wood"/>
            <p:cNvSpPr>
              <a:spLocks noChangeArrowheads="1"/>
            </p:cNvSpPr>
            <p:nvPr/>
          </p:nvSpPr>
          <p:spPr bwMode="auto">
            <a:xfrm rot="-6150125">
              <a:off x="1727" y="631"/>
              <a:ext cx="1498" cy="14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6" name="AutoShape 26" descr="Oak"/>
            <p:cNvSpPr>
              <a:spLocks noChangeArrowheads="1"/>
            </p:cNvSpPr>
            <p:nvPr/>
          </p:nvSpPr>
          <p:spPr bwMode="auto">
            <a:xfrm rot="9887498">
              <a:off x="2599" y="1392"/>
              <a:ext cx="148" cy="310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rot="18225630" flipH="1">
              <a:off x="494" y="2856"/>
              <a:ext cx="2889" cy="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1600200" y="4470773"/>
            <a:ext cx="630238" cy="969962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990600" y="2087935"/>
            <a:ext cx="7321550" cy="490538"/>
            <a:chOff x="624" y="315"/>
            <a:chExt cx="4612" cy="30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624" y="336"/>
              <a:ext cx="460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724" y="315"/>
              <a:ext cx="45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IIIIIIIIIIIIIIIIIIIIIIIIIIIIIIIIIIIIIIIIIIIIIIIIIIIIIIIIIIIIIIIIIIIIIIIIIIIIIIIIIIIIIIIIIIIIIIIIIIIIIIIIIIIII</a:t>
              </a:r>
            </a:p>
          </p:txBody>
        </p:sp>
      </p:grpSp>
      <p:sp>
        <p:nvSpPr>
          <p:cNvPr id="32" name="Line 32"/>
          <p:cNvSpPr>
            <a:spLocks noChangeShapeType="1"/>
          </p:cNvSpPr>
          <p:nvPr/>
        </p:nvSpPr>
        <p:spPr bwMode="auto">
          <a:xfrm flipV="1">
            <a:off x="1828800" y="2087935"/>
            <a:ext cx="6477000" cy="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011363" y="4369173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B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1524000" y="1249735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b</a:t>
            </a:r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4135438" y="1554535"/>
            <a:ext cx="381000" cy="533400"/>
          </a:xfrm>
          <a:custGeom>
            <a:avLst/>
            <a:gdLst>
              <a:gd name="T0" fmla="*/ 0 w 240"/>
              <a:gd name="T1" fmla="*/ 0 h 336"/>
              <a:gd name="T2" fmla="*/ 304800 w 240"/>
              <a:gd name="T3" fmla="*/ 152400 h 336"/>
              <a:gd name="T4" fmla="*/ 381000 w 240"/>
              <a:gd name="T5" fmla="*/ 533400 h 336"/>
              <a:gd name="T6" fmla="*/ 0 60000 65536"/>
              <a:gd name="T7" fmla="*/ 0 60000 65536"/>
              <a:gd name="T8" fmla="*/ 0 60000 65536"/>
              <a:gd name="T9" fmla="*/ 0 w 240"/>
              <a:gd name="T10" fmla="*/ 0 h 336"/>
              <a:gd name="T11" fmla="*/ 240 w 240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2611438" y="3896098"/>
            <a:ext cx="381000" cy="533400"/>
          </a:xfrm>
          <a:custGeom>
            <a:avLst/>
            <a:gdLst>
              <a:gd name="T0" fmla="*/ 0 w 240"/>
              <a:gd name="T1" fmla="*/ 0 h 336"/>
              <a:gd name="T2" fmla="*/ 304800 w 240"/>
              <a:gd name="T3" fmla="*/ 152400 h 336"/>
              <a:gd name="T4" fmla="*/ 381000 w 240"/>
              <a:gd name="T5" fmla="*/ 533400 h 336"/>
              <a:gd name="T6" fmla="*/ 0 60000 65536"/>
              <a:gd name="T7" fmla="*/ 0 60000 65536"/>
              <a:gd name="T8" fmla="*/ 0 60000 65536"/>
              <a:gd name="T9" fmla="*/ 0 w 240"/>
              <a:gd name="T10" fmla="*/ 0 h 336"/>
              <a:gd name="T11" fmla="*/ 240 w 240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089015" y="5440735"/>
            <a:ext cx="6154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 // b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3528" y="332656"/>
            <a:ext cx="190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Cách 2: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7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61844E-6 L 0.26927 -0.5604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55" y="-280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17753E-6 L 0.16823 -0.3439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3" y="-17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8197E-6 L 0.20764 0.0020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82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5.68655E-7 L 0.7 0.00208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32" grpId="0" animBg="1"/>
      <p:bldP spid="33" grpId="0" autoUpdateAnimBg="0"/>
      <p:bldP spid="34" grpId="0" autoUpdateAnimBg="0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11760" y="3717032"/>
            <a:ext cx="40324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339752" y="2276872"/>
            <a:ext cx="40324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35896" y="908720"/>
            <a:ext cx="0" cy="3600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" r="-8258" b="-1"/>
          <a:stretch/>
        </p:blipFill>
        <p:spPr bwMode="auto">
          <a:xfrm>
            <a:off x="3635896" y="2899793"/>
            <a:ext cx="1489856" cy="81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786" y="-2115616"/>
            <a:ext cx="2427734" cy="32369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-747464"/>
            <a:ext cx="2427734" cy="323697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62426" y="3193812"/>
            <a:ext cx="356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5896" y="371703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635896" y="3455422"/>
            <a:ext cx="222176" cy="261610"/>
            <a:chOff x="3635896" y="3455422"/>
            <a:chExt cx="222176" cy="26161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635896" y="3455422"/>
              <a:ext cx="222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4" idx="0"/>
            </p:cNvCxnSpPr>
            <p:nvPr/>
          </p:nvCxnSpPr>
          <p:spPr>
            <a:xfrm>
              <a:off x="3858072" y="3455422"/>
              <a:ext cx="0" cy="261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48887" y="2060848"/>
            <a:ext cx="216024" cy="216024"/>
            <a:chOff x="3648887" y="2060848"/>
            <a:chExt cx="216024" cy="21602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648887" y="2060848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64911" y="2060848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225373" y="227687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42173" y="171545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48887" y="90872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98994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5" name="Group 11264"/>
          <p:cNvGrpSpPr/>
          <p:nvPr/>
        </p:nvGrpSpPr>
        <p:grpSpPr>
          <a:xfrm>
            <a:off x="2339752" y="4941168"/>
            <a:ext cx="3055672" cy="1569660"/>
            <a:chOff x="2339752" y="4941168"/>
            <a:chExt cx="3055672" cy="1569660"/>
          </a:xfrm>
        </p:grpSpPr>
        <p:sp>
          <p:nvSpPr>
            <p:cNvPr id="25" name="TextBox 24"/>
            <p:cNvSpPr txBox="1"/>
            <p:nvPr/>
          </p:nvSpPr>
          <p:spPr>
            <a:xfrm>
              <a:off x="2339752" y="4941168"/>
              <a:ext cx="1085554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a     c</a:t>
              </a:r>
            </a:p>
            <a:p>
              <a:endParaRPr lang="en-US" sz="3200" b="1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b    c</a:t>
              </a:r>
              <a:endParaRPr lang="en-US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4343765"/>
                </p:ext>
              </p:extLst>
            </p:nvPr>
          </p:nvGraphicFramePr>
          <p:xfrm>
            <a:off x="2771800" y="5094047"/>
            <a:ext cx="324163" cy="351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2" name="Equation" r:id="rId7" imgW="152280" imgH="164880" progId="Equation.DSMT4">
                    <p:embed/>
                  </p:oleObj>
                </mc:Choice>
                <mc:Fallback>
                  <p:oleObj name="Equation" r:id="rId7" imgW="1522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771800" y="5094047"/>
                          <a:ext cx="324163" cy="3511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6968060"/>
                </p:ext>
              </p:extLst>
            </p:nvPr>
          </p:nvGraphicFramePr>
          <p:xfrm>
            <a:off x="2718614" y="6021288"/>
            <a:ext cx="323850" cy="350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" name="Equation" r:id="rId9" imgW="324000" imgH="351000" progId="Equation.DSMT4">
                    <p:embed/>
                  </p:oleObj>
                </mc:Choice>
                <mc:Fallback>
                  <p:oleObj name="Equation" r:id="rId9" imgW="324000" imgH="3510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718614" y="6021288"/>
                          <a:ext cx="323850" cy="3508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2850142"/>
                </p:ext>
              </p:extLst>
            </p:nvPr>
          </p:nvGraphicFramePr>
          <p:xfrm>
            <a:off x="3553636" y="5517232"/>
            <a:ext cx="526611" cy="443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4" name="Equation" r:id="rId11" imgW="190440" imgH="152280" progId="Equation.DSMT4">
                    <p:embed/>
                  </p:oleObj>
                </mc:Choice>
                <mc:Fallback>
                  <p:oleObj name="Equation" r:id="rId11" imgW="190440" imgH="152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553636" y="5517232"/>
                          <a:ext cx="526611" cy="4434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5776211"/>
                </p:ext>
              </p:extLst>
            </p:nvPr>
          </p:nvGraphicFramePr>
          <p:xfrm>
            <a:off x="3131840" y="5157192"/>
            <a:ext cx="420033" cy="1224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Equation" r:id="rId13" imgW="190440" imgH="457200" progId="Equation.DSMT4">
                    <p:embed/>
                  </p:oleObj>
                </mc:Choice>
                <mc:Fallback>
                  <p:oleObj name="Equation" r:id="rId13" imgW="190440" imgH="457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31840" y="5157192"/>
                          <a:ext cx="420033" cy="12241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4" name="TextBox 11263"/>
            <p:cNvSpPr txBox="1"/>
            <p:nvPr/>
          </p:nvSpPr>
          <p:spPr>
            <a:xfrm>
              <a:off x="4139952" y="5373216"/>
              <a:ext cx="12554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a  //  b</a:t>
              </a:r>
              <a:endParaRPr lang="en-US" sz="32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23528" y="332656"/>
            <a:ext cx="190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2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6 L 0.00087 0.51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599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62 0.04722 L -0.0026 -0.2030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42049 -0.0048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4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6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30" y="116632"/>
            <a:ext cx="927334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2. Tiên đề Euclid về đường thẳng song song.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4868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nl-NL" sz="2800" b="1" i="1">
                <a:latin typeface="Times New Roman" pitchFamily="18" charset="0"/>
                <a:cs typeface="Times New Roman" pitchFamily="18" charset="0"/>
              </a:rPr>
              <a:t>Tiên đề Euclid</a:t>
            </a:r>
            <a:r>
              <a:rPr lang="nl-NL" sz="2800" b="1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 một điểm nằm ngoài một đường thẳng </a:t>
            </a:r>
            <a:endParaRPr lang="nl-NL" sz="28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chỉ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có một đường thẳng song song với đường thẳng đó.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496" y="1753652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>
                <a:latin typeface="Times New Roman" pitchFamily="18" charset="0"/>
                <a:cs typeface="Times New Roman" pitchFamily="18" charset="0"/>
              </a:rPr>
              <a:t>Ví dụ 3: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 descr="Ru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301" y="2680990"/>
            <a:ext cx="4421187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770563" y="2741315"/>
            <a:ext cx="1419225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1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801" y="1988840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6765801" y="2720678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rot="1800000">
            <a:off x="6643563" y="2120603"/>
            <a:ext cx="3175" cy="176530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6192713" y="3735090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983038" y="2360315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333333"/>
                </a:solidFill>
                <a:latin typeface=".VnArial" pitchFamily="34" charset="0"/>
              </a:rPr>
              <a:t>b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994151" y="2304753"/>
            <a:ext cx="3208337" cy="1503362"/>
            <a:chOff x="4994151" y="2304753"/>
            <a:chExt cx="3208337" cy="1503362"/>
          </a:xfrm>
        </p:grpSpPr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200526" y="3765253"/>
              <a:ext cx="3001962" cy="0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497513" y="2304753"/>
              <a:ext cx="4524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333333"/>
                  </a:solidFill>
                  <a:latin typeface=".VnArial" pitchFamily="34" charset="0"/>
                </a:rPr>
                <a:t>M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994151" y="3284240"/>
              <a:ext cx="4635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>
                  <a:solidFill>
                    <a:srgbClr val="333333"/>
                  </a:solidFill>
                  <a:latin typeface=".VnArial" pitchFamily="34" charset="0"/>
                </a:rPr>
                <a:t>a</a:t>
              </a:r>
            </a:p>
          </p:txBody>
        </p:sp>
      </p:grpSp>
      <p:sp>
        <p:nvSpPr>
          <p:cNvPr id="20" name="Arc 18"/>
          <p:cNvSpPr>
            <a:spLocks/>
          </p:cNvSpPr>
          <p:nvPr/>
        </p:nvSpPr>
        <p:spPr bwMode="auto">
          <a:xfrm>
            <a:off x="6346701" y="3527128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5198938" y="2739728"/>
            <a:ext cx="301625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Arc 21"/>
          <p:cNvSpPr>
            <a:spLocks/>
          </p:cNvSpPr>
          <p:nvPr/>
        </p:nvSpPr>
        <p:spPr bwMode="auto">
          <a:xfrm>
            <a:off x="6942013" y="2488903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3" name="Picture 5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888" y="2709565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851" y="1988840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0" y="2359851"/>
            <a:ext cx="47160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Cho điểm M nằm ngoài đường thẳng a. Đường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thẳng b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đi qua M và song song với đường thẳng a là duy nhất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>
              <a:latin typeface=".VnTime" pitchFamily="34" charset="0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75733"/>
            <a:ext cx="4474393" cy="2044067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-36512" y="4057908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i="1">
                <a:latin typeface="Times New Roman" pitchFamily="18" charset="0"/>
                <a:cs typeface="Times New Roman" pitchFamily="18" charset="0"/>
              </a:rPr>
              <a:t>Ví dụ </a:t>
            </a:r>
            <a:r>
              <a:rPr lang="nl-NL" sz="2800" i="1" smtClean="0">
                <a:latin typeface="Times New Roman" pitchFamily="18" charset="0"/>
                <a:cs typeface="Times New Roman" pitchFamily="18" charset="0"/>
              </a:rPr>
              <a:t>4: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165977"/>
              </p:ext>
            </p:extLst>
          </p:nvPr>
        </p:nvGraphicFramePr>
        <p:xfrm>
          <a:off x="380492" y="5463227"/>
          <a:ext cx="1977516" cy="990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6" imgW="885133" imgH="456962" progId="Equation.DSMT4">
                  <p:embed/>
                </p:oleObj>
              </mc:Choice>
              <mc:Fallback>
                <p:oleObj name="Equation" r:id="rId6" imgW="885133" imgH="4569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0492" y="5463227"/>
                        <a:ext cx="1977516" cy="990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662" y="4509120"/>
            <a:ext cx="4980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Cho a,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 là hai đường thẳng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phân biệt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đó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29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41 0.05481 L 0.05659 -0.17599 " pathEditMode="relative" ptsTypes="A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0509E-6 L 0.15243 -4.50509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1.3691E-6 L 0.33872 -1.3691E-6 " pathEditMode="relative" ptsTypes="A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 animBg="1"/>
      <p:bldP spid="15" grpId="0" animBg="1"/>
      <p:bldP spid="16" grpId="0" animBg="1"/>
      <p:bldP spid="18" grpId="0"/>
      <p:bldP spid="20" grpId="0" animBg="1"/>
      <p:bldP spid="21" grpId="0" animBg="1"/>
      <p:bldP spid="22" grpId="0" animBg="1"/>
      <p:bldP spid="22" grpId="1" animBg="1"/>
      <p:bldP spid="25" grpId="0"/>
      <p:bldP spid="27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48680"/>
            <a:ext cx="2137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Thực hành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900"/>
            <a:ext cx="9144000" cy="1709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304255"/>
            <a:ext cx="4932040" cy="39330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2740711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tiên đề Euclid ta có: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Vẽ được duy nhất 1 đường thẳng a đi qua A và song song với BC.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Vẽ được duy nhất 1 đường thẳng b đi qua A và song song với AC.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2. Tiên đề Euclid về đường thẳng song song.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9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251520" y="1452960"/>
            <a:ext cx="8915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a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và  đường thẳng c cắt </a:t>
            </a:r>
            <a:r>
              <a:rPr lang="en-US" altLang="en-US" sz="25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tại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A, cắt b tại B.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Chọn và đo 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cặp góc so le trong. Nhận xét.</a:t>
            </a:r>
          </a:p>
        </p:txBody>
      </p:sp>
      <p:sp>
        <p:nvSpPr>
          <p:cNvPr id="20488" name="Text Box 34"/>
          <p:cNvSpPr txBox="1">
            <a:spLocks noChangeArrowheads="1"/>
          </p:cNvSpPr>
          <p:nvPr/>
        </p:nvSpPr>
        <p:spPr bwMode="auto">
          <a:xfrm>
            <a:off x="2362200" y="381000"/>
            <a:ext cx="411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NHÓM</a:t>
            </a:r>
          </a:p>
        </p:txBody>
      </p: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152400" y="838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81000" y="3037136"/>
            <a:ext cx="8915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a</a:t>
            </a:r>
            <a:r>
              <a:rPr lang="en-US" altLang="en-US" sz="25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và  đường thẳng c cắt a tại A, cắt b tại </a:t>
            </a:r>
            <a:r>
              <a:rPr lang="en-US" altLang="en-US" sz="25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endParaRPr lang="en-US" altLang="en-US" sz="25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Chọn và đo 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cặp góc đồng vị. Nhận xét.</a:t>
            </a: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304800" y="2321173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 2</a:t>
            </a:r>
          </a:p>
        </p:txBody>
      </p:sp>
    </p:spTree>
    <p:extLst>
      <p:ext uri="{BB962C8B-B14F-4D97-AF65-F5344CB8AC3E}">
        <p14:creationId xmlns:p14="http://schemas.microsoft.com/office/powerpoint/2010/main" val="18440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228600" y="685800"/>
            <a:ext cx="891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và đường thẳng c cắt a tại A, cắt b tại </a:t>
            </a:r>
            <a:r>
              <a:rPr lang="en-US" altLang="en-US" sz="25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endParaRPr lang="en-US" altLang="en-US" sz="25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579" name="Group 31"/>
          <p:cNvGrpSpPr>
            <a:grpSpLocks/>
          </p:cNvGrpSpPr>
          <p:nvPr/>
        </p:nvGrpSpPr>
        <p:grpSpPr bwMode="auto">
          <a:xfrm>
            <a:off x="5486400" y="1493838"/>
            <a:ext cx="3340100" cy="1905000"/>
            <a:chOff x="432" y="1920"/>
            <a:chExt cx="2104" cy="1200"/>
          </a:xfrm>
        </p:grpSpPr>
        <p:sp>
          <p:nvSpPr>
            <p:cNvPr id="24616" name="Line 6"/>
            <p:cNvSpPr>
              <a:spLocks noChangeShapeType="1"/>
            </p:cNvSpPr>
            <p:nvPr/>
          </p:nvSpPr>
          <p:spPr bwMode="auto">
            <a:xfrm>
              <a:off x="432" y="2256"/>
              <a:ext cx="18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7"/>
            <p:cNvSpPr>
              <a:spLocks noChangeShapeType="1"/>
            </p:cNvSpPr>
            <p:nvPr/>
          </p:nvSpPr>
          <p:spPr bwMode="auto">
            <a:xfrm>
              <a:off x="432" y="3072"/>
              <a:ext cx="18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Text Box 8"/>
            <p:cNvSpPr txBox="1">
              <a:spLocks noChangeArrowheads="1"/>
            </p:cNvSpPr>
            <p:nvPr/>
          </p:nvSpPr>
          <p:spPr bwMode="auto">
            <a:xfrm>
              <a:off x="2104" y="2755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4619" name="Text Box 10"/>
            <p:cNvSpPr txBox="1">
              <a:spLocks noChangeArrowheads="1"/>
            </p:cNvSpPr>
            <p:nvPr/>
          </p:nvSpPr>
          <p:spPr bwMode="auto">
            <a:xfrm>
              <a:off x="2096" y="1920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grpSp>
        <p:nvGrpSpPr>
          <p:cNvPr id="24580" name="Group 32"/>
          <p:cNvGrpSpPr>
            <a:grpSpLocks/>
          </p:cNvGrpSpPr>
          <p:nvPr/>
        </p:nvGrpSpPr>
        <p:grpSpPr bwMode="auto">
          <a:xfrm>
            <a:off x="5867400" y="1066800"/>
            <a:ext cx="2057400" cy="3094038"/>
            <a:chOff x="672" y="1651"/>
            <a:chExt cx="1296" cy="1949"/>
          </a:xfrm>
        </p:grpSpPr>
        <p:sp>
          <p:nvSpPr>
            <p:cNvPr id="24612" name="Text Box 9"/>
            <p:cNvSpPr txBox="1">
              <a:spLocks noChangeArrowheads="1"/>
            </p:cNvSpPr>
            <p:nvPr/>
          </p:nvSpPr>
          <p:spPr bwMode="auto">
            <a:xfrm>
              <a:off x="1536" y="1651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DC041E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24613" name="Line 11"/>
            <p:cNvSpPr>
              <a:spLocks noChangeShapeType="1"/>
            </p:cNvSpPr>
            <p:nvPr/>
          </p:nvSpPr>
          <p:spPr bwMode="auto">
            <a:xfrm flipH="1">
              <a:off x="672" y="1827"/>
              <a:ext cx="1070" cy="1773"/>
            </a:xfrm>
            <a:prstGeom prst="line">
              <a:avLst/>
            </a:prstGeom>
            <a:noFill/>
            <a:ln w="2857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Text Box 12"/>
            <p:cNvSpPr txBox="1">
              <a:spLocks noChangeArrowheads="1"/>
            </p:cNvSpPr>
            <p:nvPr/>
          </p:nvSpPr>
          <p:spPr bwMode="auto">
            <a:xfrm>
              <a:off x="960" y="304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4615" name="Text Box 13"/>
            <p:cNvSpPr txBox="1">
              <a:spLocks noChangeArrowheads="1"/>
            </p:cNvSpPr>
            <p:nvPr/>
          </p:nvSpPr>
          <p:spPr bwMode="auto">
            <a:xfrm>
              <a:off x="1344" y="196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sp>
        <p:nvSpPr>
          <p:cNvPr id="22546" name="Arc 29"/>
          <p:cNvSpPr>
            <a:spLocks/>
          </p:cNvSpPr>
          <p:nvPr/>
        </p:nvSpPr>
        <p:spPr bwMode="auto">
          <a:xfrm rot="-1747779">
            <a:off x="7165975" y="1801813"/>
            <a:ext cx="261938" cy="233362"/>
          </a:xfrm>
          <a:custGeom>
            <a:avLst/>
            <a:gdLst>
              <a:gd name="T0" fmla="*/ 0 w 21600"/>
              <a:gd name="T1" fmla="*/ 0 h 31737"/>
              <a:gd name="T2" fmla="*/ 0 w 21600"/>
              <a:gd name="T3" fmla="*/ 0 h 31737"/>
              <a:gd name="T4" fmla="*/ 0 w 21600"/>
              <a:gd name="T5" fmla="*/ 0 h 31737"/>
              <a:gd name="T6" fmla="*/ 0 60000 65536"/>
              <a:gd name="T7" fmla="*/ 0 60000 65536"/>
              <a:gd name="T8" fmla="*/ 0 60000 65536"/>
              <a:gd name="T9" fmla="*/ 0 w 21600"/>
              <a:gd name="T10" fmla="*/ 0 h 31737"/>
              <a:gd name="T11" fmla="*/ 21600 w 21600"/>
              <a:gd name="T12" fmla="*/ 31737 h 317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737" fill="none" extrusionOk="0">
                <a:moveTo>
                  <a:pt x="14573" y="-1"/>
                </a:moveTo>
                <a:cubicBezTo>
                  <a:pt x="19049" y="4091"/>
                  <a:pt x="21600" y="9877"/>
                  <a:pt x="21600" y="15943"/>
                </a:cubicBezTo>
                <a:cubicBezTo>
                  <a:pt x="21600" y="21931"/>
                  <a:pt x="19113" y="27652"/>
                  <a:pt x="14734" y="31737"/>
                </a:cubicBezTo>
              </a:path>
              <a:path w="21600" h="31737" stroke="0" extrusionOk="0">
                <a:moveTo>
                  <a:pt x="14573" y="-1"/>
                </a:moveTo>
                <a:cubicBezTo>
                  <a:pt x="19049" y="4091"/>
                  <a:pt x="21600" y="9877"/>
                  <a:pt x="21600" y="15943"/>
                </a:cubicBezTo>
                <a:cubicBezTo>
                  <a:pt x="21600" y="21931"/>
                  <a:pt x="19113" y="27652"/>
                  <a:pt x="14734" y="31737"/>
                </a:cubicBezTo>
                <a:lnTo>
                  <a:pt x="0" y="15943"/>
                </a:lnTo>
                <a:lnTo>
                  <a:pt x="14573" y="-1"/>
                </a:lnTo>
                <a:close/>
              </a:path>
            </a:pathLst>
          </a:custGeom>
          <a:noFill/>
          <a:ln w="9525">
            <a:solidFill>
              <a:srgbClr val="DC04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5" name="Group 33"/>
          <p:cNvGrpSpPr>
            <a:grpSpLocks/>
          </p:cNvGrpSpPr>
          <p:nvPr/>
        </p:nvGrpSpPr>
        <p:grpSpPr bwMode="auto">
          <a:xfrm>
            <a:off x="6403975" y="1998663"/>
            <a:ext cx="723900" cy="1331912"/>
            <a:chOff x="1010" y="2238"/>
            <a:chExt cx="456" cy="839"/>
          </a:xfrm>
        </p:grpSpPr>
        <p:sp>
          <p:nvSpPr>
            <p:cNvPr id="24610" name="Arc 28"/>
            <p:cNvSpPr>
              <a:spLocks/>
            </p:cNvSpPr>
            <p:nvPr/>
          </p:nvSpPr>
          <p:spPr bwMode="auto">
            <a:xfrm rot="9448570">
              <a:off x="1282" y="2238"/>
              <a:ext cx="184" cy="152"/>
            </a:xfrm>
            <a:custGeom>
              <a:avLst/>
              <a:gdLst>
                <a:gd name="T0" fmla="*/ 0 w 21600"/>
                <a:gd name="T1" fmla="*/ 0 h 31737"/>
                <a:gd name="T2" fmla="*/ 0 w 21600"/>
                <a:gd name="T3" fmla="*/ 0 h 31737"/>
                <a:gd name="T4" fmla="*/ 0 w 21600"/>
                <a:gd name="T5" fmla="*/ 0 h 3173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737"/>
                <a:gd name="T11" fmla="*/ 21600 w 21600"/>
                <a:gd name="T12" fmla="*/ 31737 h 317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737" fill="none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</a:path>
                <a:path w="21600" h="31737" stroke="0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  <a:lnTo>
                    <a:pt x="0" y="15943"/>
                  </a:lnTo>
                  <a:lnTo>
                    <a:pt x="14573" y="-1"/>
                  </a:lnTo>
                  <a:close/>
                </a:path>
              </a:pathLst>
            </a:custGeom>
            <a:noFill/>
            <a:ln w="952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Arc 30"/>
            <p:cNvSpPr>
              <a:spLocks/>
            </p:cNvSpPr>
            <p:nvPr/>
          </p:nvSpPr>
          <p:spPr bwMode="auto">
            <a:xfrm rot="-1747779">
              <a:off x="1010" y="2930"/>
              <a:ext cx="165" cy="147"/>
            </a:xfrm>
            <a:custGeom>
              <a:avLst/>
              <a:gdLst>
                <a:gd name="T0" fmla="*/ 0 w 21600"/>
                <a:gd name="T1" fmla="*/ 0 h 31737"/>
                <a:gd name="T2" fmla="*/ 0 w 21600"/>
                <a:gd name="T3" fmla="*/ 0 h 31737"/>
                <a:gd name="T4" fmla="*/ 0 w 21600"/>
                <a:gd name="T5" fmla="*/ 0 h 3173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737"/>
                <a:gd name="T11" fmla="*/ 21600 w 21600"/>
                <a:gd name="T12" fmla="*/ 31737 h 317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737" fill="none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</a:path>
                <a:path w="21600" h="31737" stroke="0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  <a:lnTo>
                    <a:pt x="0" y="15943"/>
                  </a:lnTo>
                  <a:lnTo>
                    <a:pt x="14573" y="-1"/>
                  </a:lnTo>
                  <a:close/>
                </a:path>
              </a:pathLst>
            </a:custGeom>
            <a:noFill/>
            <a:ln w="952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04800" y="4064000"/>
            <a:ext cx="6448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520741"/>
                </a:solidFill>
                <a:latin typeface="Times New Roman" pitchFamily="18" charset="0"/>
                <a:cs typeface="Times New Roman" pitchFamily="18" charset="0"/>
              </a:rPr>
              <a:t>Nhóm 1:</a:t>
            </a:r>
            <a:r>
              <a:rPr lang="en-US" altLang="en-US" sz="2800" b="1">
                <a:solidFill>
                  <a:srgbClr val="520741"/>
                </a:solidFill>
                <a:latin typeface=".VnTime" pitchFamily="34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.VnTime" pitchFamily="34" charset="0"/>
              </a:rPr>
              <a:t>CÆp gãc so le trong b»ng nhau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304800" y="4749800"/>
            <a:ext cx="640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520741"/>
                </a:solidFill>
                <a:latin typeface="Times New Roman" pitchFamily="18" charset="0"/>
                <a:cs typeface="Times New Roman" pitchFamily="18" charset="0"/>
              </a:rPr>
              <a:t>Nhóm 2: </a:t>
            </a:r>
            <a:r>
              <a:rPr lang="en-US" altLang="en-US" sz="2800" b="1">
                <a:solidFill>
                  <a:srgbClr val="0000FF"/>
                </a:solidFill>
                <a:latin typeface=".VnTime" pitchFamily="34" charset="0"/>
              </a:rPr>
              <a:t>CÆp gãc ®ång vÞ b»ng nhau</a:t>
            </a:r>
          </a:p>
        </p:txBody>
      </p:sp>
      <p:sp>
        <p:nvSpPr>
          <p:cNvPr id="24586" name="Text Box 34"/>
          <p:cNvSpPr txBox="1">
            <a:spLocks noChangeArrowheads="1"/>
          </p:cNvSpPr>
          <p:nvPr/>
        </p:nvSpPr>
        <p:spPr bwMode="auto">
          <a:xfrm>
            <a:off x="1295400" y="52388"/>
            <a:ext cx="609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 - HOẠT ĐỘNG NHÓM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3070225"/>
            <a:ext cx="2362200" cy="815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53225" y="2946400"/>
            <a:ext cx="257175" cy="325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67600" y="1655763"/>
            <a:ext cx="257175" cy="325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58000" y="1579563"/>
            <a:ext cx="257175" cy="325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43625" y="2951163"/>
            <a:ext cx="257175" cy="325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705600" y="2036763"/>
            <a:ext cx="257175" cy="325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991225" y="3276600"/>
            <a:ext cx="257175" cy="325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24625" y="3484563"/>
            <a:ext cx="257175" cy="325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10425" y="2057400"/>
            <a:ext cx="257175" cy="325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461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solidFill>
                <a:srgbClr val="1461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88163" y="2819400"/>
            <a:ext cx="503237" cy="452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1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24600" y="1981200"/>
            <a:ext cx="503238" cy="452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1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" name="Group 2"/>
          <p:cNvGrpSpPr>
            <a:grpSpLocks/>
          </p:cNvGrpSpPr>
          <p:nvPr/>
        </p:nvGrpSpPr>
        <p:grpSpPr bwMode="auto">
          <a:xfrm>
            <a:off x="4191000" y="1316038"/>
            <a:ext cx="4349750" cy="2493962"/>
            <a:chOff x="816" y="1824"/>
            <a:chExt cx="2740" cy="1571"/>
          </a:xfrm>
        </p:grpSpPr>
        <p:pic>
          <p:nvPicPr>
            <p:cNvPr id="245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16" y="1824"/>
              <a:ext cx="2640" cy="1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4600" name="Group 4"/>
            <p:cNvGrpSpPr>
              <a:grpSpLocks/>
            </p:cNvGrpSpPr>
            <p:nvPr/>
          </p:nvGrpSpPr>
          <p:grpSpPr bwMode="auto">
            <a:xfrm>
              <a:off x="868" y="1984"/>
              <a:ext cx="2688" cy="1411"/>
              <a:chOff x="868" y="1941"/>
              <a:chExt cx="2688" cy="1411"/>
            </a:xfrm>
          </p:grpSpPr>
          <p:sp>
            <p:nvSpPr>
              <p:cNvPr id="74" name="Text Box 5"/>
              <p:cNvSpPr txBox="1">
                <a:spLocks noChangeArrowheads="1"/>
              </p:cNvSpPr>
              <p:nvPr/>
            </p:nvSpPr>
            <p:spPr bwMode="auto">
              <a:xfrm>
                <a:off x="2042" y="1941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90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5" name="Text Box 6"/>
              <p:cNvSpPr txBox="1">
                <a:spLocks noChangeArrowheads="1"/>
              </p:cNvSpPr>
              <p:nvPr/>
            </p:nvSpPr>
            <p:spPr bwMode="auto">
              <a:xfrm rot="-23271597">
                <a:off x="1534" y="202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120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 rot="-24437999">
                <a:off x="1135" y="2356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150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7" name="Text Box 8"/>
              <p:cNvSpPr txBox="1">
                <a:spLocks noChangeArrowheads="1"/>
              </p:cNvSpPr>
              <p:nvPr/>
            </p:nvSpPr>
            <p:spPr bwMode="auto">
              <a:xfrm rot="-26748763">
                <a:off x="936" y="2808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180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9"/>
              <p:cNvSpPr>
                <a:spLocks noChangeArrowheads="1"/>
              </p:cNvSpPr>
              <p:nvPr/>
            </p:nvSpPr>
            <p:spPr bwMode="auto">
              <a:xfrm>
                <a:off x="868" y="3063"/>
                <a:ext cx="2688" cy="28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79" name="Text Box 10"/>
              <p:cNvSpPr txBox="1">
                <a:spLocks noChangeArrowheads="1"/>
              </p:cNvSpPr>
              <p:nvPr/>
            </p:nvSpPr>
            <p:spPr bwMode="auto">
              <a:xfrm rot="1686346">
                <a:off x="2461" y="2071"/>
                <a:ext cx="52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60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" name="Text Box 11"/>
              <p:cNvSpPr txBox="1">
                <a:spLocks noChangeArrowheads="1"/>
              </p:cNvSpPr>
              <p:nvPr/>
            </p:nvSpPr>
            <p:spPr bwMode="auto">
              <a:xfrm rot="3535668">
                <a:off x="2834" y="246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30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1" name="Text Box 12"/>
              <p:cNvSpPr txBox="1">
                <a:spLocks noChangeArrowheads="1"/>
              </p:cNvSpPr>
              <p:nvPr/>
            </p:nvSpPr>
            <p:spPr bwMode="auto">
              <a:xfrm rot="5268596">
                <a:off x="3141" y="2936"/>
                <a:ext cx="3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2400" kern="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altLang="en-US" sz="2400" kern="0" baseline="30000" dirty="0">
                    <a:solidFill>
                      <a:srgbClr val="A50021"/>
                    </a:solidFill>
                    <a:latin typeface="Arial" panose="020B0604020202020204" pitchFamily="34" charset="0"/>
                  </a:rPr>
                  <a:t>0</a:t>
                </a:r>
                <a:endParaRPr lang="en-US" altLang="en-US" sz="2400" kern="0" dirty="0">
                  <a:solidFill>
                    <a:srgbClr val="A5002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" name="Text Box 13"/>
              <p:cNvSpPr txBox="1">
                <a:spLocks noChangeArrowheads="1"/>
              </p:cNvSpPr>
              <p:nvPr/>
            </p:nvSpPr>
            <p:spPr bwMode="auto">
              <a:xfrm>
                <a:off x="925" y="3160"/>
                <a:ext cx="25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altLang="en-US" sz="1400" kern="0">
                    <a:solidFill>
                      <a:srgbClr val="009999"/>
                    </a:solidFill>
                    <a:latin typeface="Arial" panose="020B0604020202020204" pitchFamily="34" charset="0"/>
                  </a:rPr>
                  <a:t>IIIIIIIIIIIIIIIIIIIIIIIIIIIIIIIIIIIIIIIIIIIIIIIIIIIIIIIIIIIIIIIIIIIIIIIIIIIIII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5031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08785 0.0171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2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nimBg="1"/>
      <p:bldP spid="7202" grpId="0"/>
      <p:bldP spid="7204" grpId="0"/>
      <p:bldP spid="3" grpId="0"/>
      <p:bldP spid="4" grpId="0"/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228600" y="685800"/>
            <a:ext cx="891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5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và đường thẳng c cắt a tại A, cắt b tại B như hình vẽ.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486400" y="1066800"/>
            <a:ext cx="3340100" cy="3094038"/>
            <a:chOff x="5486400" y="1066800"/>
            <a:chExt cx="3340100" cy="3094038"/>
          </a:xfrm>
        </p:grpSpPr>
        <p:grpSp>
          <p:nvGrpSpPr>
            <p:cNvPr id="26627" name="Group 31"/>
            <p:cNvGrpSpPr>
              <a:grpSpLocks/>
            </p:cNvGrpSpPr>
            <p:nvPr/>
          </p:nvGrpSpPr>
          <p:grpSpPr bwMode="auto">
            <a:xfrm>
              <a:off x="5486400" y="1493838"/>
              <a:ext cx="3340100" cy="1905000"/>
              <a:chOff x="432" y="1920"/>
              <a:chExt cx="2104" cy="1200"/>
            </a:xfrm>
          </p:grpSpPr>
          <p:sp>
            <p:nvSpPr>
              <p:cNvPr id="26647" name="Line 6"/>
              <p:cNvSpPr>
                <a:spLocks noChangeShapeType="1"/>
              </p:cNvSpPr>
              <p:nvPr/>
            </p:nvSpPr>
            <p:spPr bwMode="auto">
              <a:xfrm>
                <a:off x="432" y="2256"/>
                <a:ext cx="187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Line 7"/>
              <p:cNvSpPr>
                <a:spLocks noChangeShapeType="1"/>
              </p:cNvSpPr>
              <p:nvPr/>
            </p:nvSpPr>
            <p:spPr bwMode="auto">
              <a:xfrm>
                <a:off x="432" y="3072"/>
                <a:ext cx="187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Text Box 8"/>
              <p:cNvSpPr txBox="1">
                <a:spLocks noChangeArrowheads="1"/>
              </p:cNvSpPr>
              <p:nvPr/>
            </p:nvSpPr>
            <p:spPr bwMode="auto">
              <a:xfrm>
                <a:off x="2104" y="2755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>
                    <a:solidFill>
                      <a:srgbClr val="0000FF"/>
                    </a:solidFill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26650" name="Text Box 10"/>
              <p:cNvSpPr txBox="1">
                <a:spLocks noChangeArrowheads="1"/>
              </p:cNvSpPr>
              <p:nvPr/>
            </p:nvSpPr>
            <p:spPr bwMode="auto">
              <a:xfrm>
                <a:off x="2096" y="1920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>
                    <a:solidFill>
                      <a:srgbClr val="0000FF"/>
                    </a:solidFill>
                    <a:latin typeface=".VnTime" pitchFamily="34" charset="0"/>
                  </a:rPr>
                  <a:t>a</a:t>
                </a:r>
              </a:p>
            </p:txBody>
          </p:sp>
        </p:grpSp>
        <p:grpSp>
          <p:nvGrpSpPr>
            <p:cNvPr id="26628" name="Group 32"/>
            <p:cNvGrpSpPr>
              <a:grpSpLocks/>
            </p:cNvGrpSpPr>
            <p:nvPr/>
          </p:nvGrpSpPr>
          <p:grpSpPr bwMode="auto">
            <a:xfrm>
              <a:off x="5867400" y="1066800"/>
              <a:ext cx="2057400" cy="3094038"/>
              <a:chOff x="672" y="1651"/>
              <a:chExt cx="1296" cy="1949"/>
            </a:xfrm>
          </p:grpSpPr>
          <p:sp>
            <p:nvSpPr>
              <p:cNvPr id="26643" name="Text Box 9"/>
              <p:cNvSpPr txBox="1">
                <a:spLocks noChangeArrowheads="1"/>
              </p:cNvSpPr>
              <p:nvPr/>
            </p:nvSpPr>
            <p:spPr bwMode="auto">
              <a:xfrm>
                <a:off x="1536" y="1651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>
                    <a:solidFill>
                      <a:srgbClr val="DC041E"/>
                    </a:solidFill>
                    <a:latin typeface=".VnTime" pitchFamily="34" charset="0"/>
                  </a:rPr>
                  <a:t>c</a:t>
                </a:r>
              </a:p>
            </p:txBody>
          </p:sp>
          <p:sp>
            <p:nvSpPr>
              <p:cNvPr id="26644" name="Line 11"/>
              <p:cNvSpPr>
                <a:spLocks noChangeShapeType="1"/>
              </p:cNvSpPr>
              <p:nvPr/>
            </p:nvSpPr>
            <p:spPr bwMode="auto">
              <a:xfrm flipH="1">
                <a:off x="672" y="1824"/>
                <a:ext cx="1152" cy="1776"/>
              </a:xfrm>
              <a:prstGeom prst="line">
                <a:avLst/>
              </a:prstGeom>
              <a:noFill/>
              <a:ln w="28575">
                <a:solidFill>
                  <a:srgbClr val="DC041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Text Box 12"/>
              <p:cNvSpPr txBox="1">
                <a:spLocks noChangeArrowheads="1"/>
              </p:cNvSpPr>
              <p:nvPr/>
            </p:nvSpPr>
            <p:spPr bwMode="auto">
              <a:xfrm>
                <a:off x="960" y="3040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00FF"/>
                    </a:solidFill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26646" name="Text Box 13"/>
              <p:cNvSpPr txBox="1">
                <a:spLocks noChangeArrowheads="1"/>
              </p:cNvSpPr>
              <p:nvPr/>
            </p:nvSpPr>
            <p:spPr bwMode="auto">
              <a:xfrm>
                <a:off x="1344" y="196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00FF"/>
                    </a:solidFill>
                    <a:latin typeface=".VnTime" pitchFamily="34" charset="0"/>
                  </a:rPr>
                  <a:t>A</a:t>
                </a:r>
              </a:p>
            </p:txBody>
          </p:sp>
        </p:grpSp>
        <p:sp>
          <p:nvSpPr>
            <p:cNvPr id="26629" name="Text Box 20"/>
            <p:cNvSpPr txBox="1">
              <a:spLocks noChangeArrowheads="1"/>
            </p:cNvSpPr>
            <p:nvPr/>
          </p:nvSpPr>
          <p:spPr bwMode="auto">
            <a:xfrm>
              <a:off x="7175500" y="2027238"/>
              <a:ext cx="6858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4</a:t>
              </a:r>
            </a:p>
          </p:txBody>
        </p:sp>
        <p:grpSp>
          <p:nvGrpSpPr>
            <p:cNvPr id="26630" name="Group 35"/>
            <p:cNvGrpSpPr>
              <a:grpSpLocks/>
            </p:cNvGrpSpPr>
            <p:nvPr/>
          </p:nvGrpSpPr>
          <p:grpSpPr bwMode="auto">
            <a:xfrm>
              <a:off x="7264400" y="1646238"/>
              <a:ext cx="889000" cy="423862"/>
              <a:chOff x="1552" y="2016"/>
              <a:chExt cx="560" cy="267"/>
            </a:xfrm>
          </p:grpSpPr>
          <p:sp>
            <p:nvSpPr>
              <p:cNvPr id="26641" name="Text Box 14"/>
              <p:cNvSpPr txBox="1">
                <a:spLocks noChangeArrowheads="1"/>
              </p:cNvSpPr>
              <p:nvPr/>
            </p:nvSpPr>
            <p:spPr bwMode="auto">
              <a:xfrm>
                <a:off x="1680" y="2016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DC041E"/>
                    </a:solidFill>
                    <a:latin typeface=".VnTime" pitchFamily="34" charset="0"/>
                  </a:rPr>
                  <a:t>1</a:t>
                </a:r>
              </a:p>
            </p:txBody>
          </p:sp>
          <p:sp>
            <p:nvSpPr>
              <p:cNvPr id="26642" name="Arc 29"/>
              <p:cNvSpPr>
                <a:spLocks/>
              </p:cNvSpPr>
              <p:nvPr/>
            </p:nvSpPr>
            <p:spPr bwMode="auto">
              <a:xfrm rot="-1747779">
                <a:off x="1552" y="2136"/>
                <a:ext cx="165" cy="147"/>
              </a:xfrm>
              <a:custGeom>
                <a:avLst/>
                <a:gdLst>
                  <a:gd name="T0" fmla="*/ 0 w 21600"/>
                  <a:gd name="T1" fmla="*/ 0 h 31737"/>
                  <a:gd name="T2" fmla="*/ 0 w 21600"/>
                  <a:gd name="T3" fmla="*/ 0 h 31737"/>
                  <a:gd name="T4" fmla="*/ 0 w 21600"/>
                  <a:gd name="T5" fmla="*/ 0 h 3173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1737"/>
                  <a:gd name="T11" fmla="*/ 21600 w 21600"/>
                  <a:gd name="T12" fmla="*/ 31737 h 317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1737" fill="none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</a:path>
                  <a:path w="21600" h="31737" stroke="0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  <a:lnTo>
                      <a:pt x="0" y="15943"/>
                    </a:lnTo>
                    <a:lnTo>
                      <a:pt x="14573" y="-1"/>
                    </a:lnTo>
                    <a:close/>
                  </a:path>
                </a:pathLst>
              </a:custGeom>
              <a:noFill/>
              <a:ln w="9525">
                <a:solidFill>
                  <a:srgbClr val="DC041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1" name="Group 33"/>
            <p:cNvGrpSpPr>
              <a:grpSpLocks/>
            </p:cNvGrpSpPr>
            <p:nvPr/>
          </p:nvGrpSpPr>
          <p:grpSpPr bwMode="auto">
            <a:xfrm>
              <a:off x="6451600" y="1993900"/>
              <a:ext cx="939800" cy="1358900"/>
              <a:chOff x="1040" y="2235"/>
              <a:chExt cx="592" cy="856"/>
            </a:xfrm>
          </p:grpSpPr>
          <p:sp>
            <p:nvSpPr>
              <p:cNvPr id="26637" name="Text Box 18"/>
              <p:cNvSpPr txBox="1">
                <a:spLocks noChangeArrowheads="1"/>
              </p:cNvSpPr>
              <p:nvPr/>
            </p:nvSpPr>
            <p:spPr bwMode="auto">
              <a:xfrm>
                <a:off x="1200" y="2832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DC041E"/>
                    </a:solidFill>
                    <a:latin typeface=".VnTime" pitchFamily="34" charset="0"/>
                  </a:rPr>
                  <a:t>1</a:t>
                </a:r>
              </a:p>
            </p:txBody>
          </p:sp>
          <p:sp>
            <p:nvSpPr>
              <p:cNvPr id="26638" name="Text Box 19"/>
              <p:cNvSpPr txBox="1">
                <a:spLocks noChangeArrowheads="1"/>
              </p:cNvSpPr>
              <p:nvPr/>
            </p:nvSpPr>
            <p:spPr bwMode="auto">
              <a:xfrm>
                <a:off x="1200" y="2256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DC041E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26639" name="Arc 28"/>
              <p:cNvSpPr>
                <a:spLocks/>
              </p:cNvSpPr>
              <p:nvPr/>
            </p:nvSpPr>
            <p:spPr bwMode="auto">
              <a:xfrm rot="9448570">
                <a:off x="1365" y="2235"/>
                <a:ext cx="184" cy="152"/>
              </a:xfrm>
              <a:custGeom>
                <a:avLst/>
                <a:gdLst>
                  <a:gd name="T0" fmla="*/ 0 w 21600"/>
                  <a:gd name="T1" fmla="*/ 0 h 31737"/>
                  <a:gd name="T2" fmla="*/ 0 w 21600"/>
                  <a:gd name="T3" fmla="*/ 0 h 31737"/>
                  <a:gd name="T4" fmla="*/ 0 w 21600"/>
                  <a:gd name="T5" fmla="*/ 0 h 3173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1737"/>
                  <a:gd name="T11" fmla="*/ 21600 w 21600"/>
                  <a:gd name="T12" fmla="*/ 31737 h 317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1737" fill="none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</a:path>
                  <a:path w="21600" h="31737" stroke="0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  <a:lnTo>
                      <a:pt x="0" y="15943"/>
                    </a:lnTo>
                    <a:lnTo>
                      <a:pt x="14573" y="-1"/>
                    </a:lnTo>
                    <a:close/>
                  </a:path>
                </a:pathLst>
              </a:custGeom>
              <a:noFill/>
              <a:ln w="9525">
                <a:solidFill>
                  <a:srgbClr val="DC041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0" name="Arc 30"/>
              <p:cNvSpPr>
                <a:spLocks/>
              </p:cNvSpPr>
              <p:nvPr/>
            </p:nvSpPr>
            <p:spPr bwMode="auto">
              <a:xfrm rot="-1747779">
                <a:off x="1040" y="2944"/>
                <a:ext cx="165" cy="147"/>
              </a:xfrm>
              <a:custGeom>
                <a:avLst/>
                <a:gdLst>
                  <a:gd name="T0" fmla="*/ 0 w 21600"/>
                  <a:gd name="T1" fmla="*/ 0 h 31737"/>
                  <a:gd name="T2" fmla="*/ 0 w 21600"/>
                  <a:gd name="T3" fmla="*/ 0 h 31737"/>
                  <a:gd name="T4" fmla="*/ 0 w 21600"/>
                  <a:gd name="T5" fmla="*/ 0 h 3173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1737"/>
                  <a:gd name="T11" fmla="*/ 21600 w 21600"/>
                  <a:gd name="T12" fmla="*/ 31737 h 317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1737" fill="none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</a:path>
                  <a:path w="21600" h="31737" stroke="0" extrusionOk="0">
                    <a:moveTo>
                      <a:pt x="14573" y="-1"/>
                    </a:moveTo>
                    <a:cubicBezTo>
                      <a:pt x="19049" y="4091"/>
                      <a:pt x="21600" y="9877"/>
                      <a:pt x="21600" y="15943"/>
                    </a:cubicBezTo>
                    <a:cubicBezTo>
                      <a:pt x="21600" y="21931"/>
                      <a:pt x="19113" y="27652"/>
                      <a:pt x="14734" y="31737"/>
                    </a:cubicBezTo>
                    <a:lnTo>
                      <a:pt x="0" y="15943"/>
                    </a:lnTo>
                    <a:lnTo>
                      <a:pt x="14573" y="-1"/>
                    </a:lnTo>
                    <a:close/>
                  </a:path>
                </a:pathLst>
              </a:custGeom>
              <a:noFill/>
              <a:ln w="9525">
                <a:solidFill>
                  <a:srgbClr val="DC041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04800" y="2492896"/>
            <a:ext cx="6448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accent2">
                    <a:lumMod val="50000"/>
                  </a:schemeClr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CÆp</a:t>
            </a:r>
            <a:r>
              <a:rPr lang="en-US" alt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gãc</a:t>
            </a:r>
            <a:r>
              <a:rPr lang="en-US" alt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 so le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trong</a:t>
            </a:r>
            <a:r>
              <a:rPr lang="en-US" alt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b»ng</a:t>
            </a:r>
            <a:r>
              <a:rPr lang="en-US" altLang="en-US" sz="2800" b="1" dirty="0" smtClean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.VnTime" panose="020B7200000000000000" pitchFamily="34" charset="0"/>
              </a:rPr>
              <a:t>nhau</a:t>
            </a:r>
            <a:endParaRPr lang="en-US" altLang="en-US" sz="2800" b="1" dirty="0" smtClean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5609" name="Text Box 36"/>
          <p:cNvSpPr txBox="1">
            <a:spLocks noChangeArrowheads="1"/>
          </p:cNvSpPr>
          <p:nvPr/>
        </p:nvSpPr>
        <p:spPr bwMode="auto">
          <a:xfrm>
            <a:off x="304800" y="3068960"/>
            <a:ext cx="640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.VnTime" pitchFamily="34" charset="0"/>
              </a:rPr>
              <a:t> CÆp gãc ®ång vÞ b»ng nhau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772816"/>
            <a:ext cx="1066800" cy="669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"/>
            <a:ext cx="152400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3. Tính chất của hai đường thẳng song song: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437112"/>
            <a:ext cx="850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i="1">
                <a:latin typeface="Times New Roman" pitchFamily="18" charset="0"/>
                <a:cs typeface="Times New Roman" pitchFamily="18" charset="0"/>
              </a:rPr>
              <a:t>* Tính chất</a:t>
            </a:r>
            <a:r>
              <a:rPr lang="nl-NL" sz="28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Nếu một đường thẳng cắt hai đường thẳng song song thì: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hai góc so le trong bằng </a:t>
            </a:r>
            <a:r>
              <a:rPr lang="nl-NL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nhau;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hai góc đồng vị bằng </a:t>
            </a:r>
            <a:r>
              <a:rPr lang="nl-NL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4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3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7202" grpId="0"/>
      <p:bldP spid="25609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56659"/>
            <a:ext cx="340830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/>
                </a:solidFill>
              </a:rPr>
              <a:t>HOẠT ĐỘNG MỞ ĐẦU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26445"/>
            <a:ext cx="7770217" cy="413094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496" y="1101725"/>
            <a:ext cx="88280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/>
              <a:t>Hai đường thẳng a và b </a:t>
            </a:r>
            <a:r>
              <a:rPr lang="nl-NL" sz="3600">
                <a:solidFill>
                  <a:srgbClr val="FF0000"/>
                </a:solidFill>
              </a:rPr>
              <a:t>không có điểm nào </a:t>
            </a:r>
            <a:endParaRPr lang="nl-NL" sz="3600" smtClean="0">
              <a:solidFill>
                <a:srgbClr val="FF0000"/>
              </a:solidFill>
            </a:endParaRPr>
          </a:p>
          <a:p>
            <a:r>
              <a:rPr lang="nl-NL" sz="3600" smtClean="0">
                <a:solidFill>
                  <a:srgbClr val="FF0000"/>
                </a:solidFill>
              </a:rPr>
              <a:t>chung </a:t>
            </a:r>
            <a:r>
              <a:rPr lang="nl-NL" sz="3600"/>
              <a:t>được gọi là hai đường thẳng </a:t>
            </a:r>
            <a:r>
              <a:rPr lang="nl-NL" sz="3600">
                <a:solidFill>
                  <a:srgbClr val="FF0000"/>
                </a:solidFill>
              </a:rPr>
              <a:t>song song </a:t>
            </a:r>
            <a:endParaRPr lang="nl-NL" sz="3600" smtClean="0">
              <a:solidFill>
                <a:srgbClr val="FF0000"/>
              </a:solidFill>
            </a:endParaRPr>
          </a:p>
          <a:p>
            <a:r>
              <a:rPr lang="nl-NL" sz="3600" smtClean="0"/>
              <a:t>và </a:t>
            </a:r>
            <a:r>
              <a:rPr lang="nl-NL" sz="3600"/>
              <a:t>được kí hiệu là </a:t>
            </a:r>
            <a:r>
              <a:rPr lang="nl-NL" sz="3600">
                <a:solidFill>
                  <a:srgbClr val="FF0000"/>
                </a:solidFill>
              </a:rPr>
              <a:t>a //b </a:t>
            </a:r>
            <a:r>
              <a:rPr lang="nl-NL" sz="3600"/>
              <a:t>hoặc </a:t>
            </a:r>
            <a:r>
              <a:rPr lang="nl-NL" sz="3600">
                <a:solidFill>
                  <a:srgbClr val="FF0000"/>
                </a:solidFill>
              </a:rPr>
              <a:t>b // a.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2581" y="1286829"/>
            <a:ext cx="9432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smtClean="0"/>
              <a:t>Có </a:t>
            </a:r>
            <a:r>
              <a:rPr lang="nl-NL" sz="3200"/>
              <a:t>dấu hiệu gì về số đo của các góc đỉnh A và các góc </a:t>
            </a:r>
            <a:endParaRPr lang="nl-NL" sz="3200" smtClean="0"/>
          </a:p>
          <a:p>
            <a:r>
              <a:rPr lang="nl-NL" sz="3200" smtClean="0"/>
              <a:t>đỉnh </a:t>
            </a:r>
            <a:r>
              <a:rPr lang="nl-NL" sz="3200"/>
              <a:t>B trong hình </a:t>
            </a:r>
            <a:r>
              <a:rPr lang="nl-NL" sz="3200" smtClean="0"/>
              <a:t>dưới </a:t>
            </a:r>
            <a:r>
              <a:rPr lang="nl-NL" sz="3200"/>
              <a:t>để nhận biết hai đường thẳng a </a:t>
            </a:r>
            <a:endParaRPr lang="nl-NL" sz="3200" smtClean="0"/>
          </a:p>
          <a:p>
            <a:r>
              <a:rPr lang="nl-NL" sz="3200" smtClean="0"/>
              <a:t>và </a:t>
            </a:r>
            <a:r>
              <a:rPr lang="nl-NL" sz="3200"/>
              <a:t>b song song hay không?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342726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4201924"/>
            <a:ext cx="2866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Nhóm 1: Hình 12a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4849996"/>
            <a:ext cx="2887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Nhóm 2: Hình 12b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44624"/>
            <a:ext cx="2866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Nhóm 1: Hình 12a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75" y="116632"/>
            <a:ext cx="4796929" cy="31806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roup 30"/>
          <p:cNvGrpSpPr/>
          <p:nvPr/>
        </p:nvGrpSpPr>
        <p:grpSpPr>
          <a:xfrm>
            <a:off x="0" y="1196752"/>
            <a:ext cx="5580112" cy="1014276"/>
            <a:chOff x="0" y="1196752"/>
            <a:chExt cx="5580112" cy="1014276"/>
          </a:xfrm>
        </p:grpSpPr>
        <p:sp>
          <p:nvSpPr>
            <p:cNvPr id="16" name="TextBox 15"/>
            <p:cNvSpPr txBox="1"/>
            <p:nvPr/>
          </p:nvSpPr>
          <p:spPr>
            <a:xfrm>
              <a:off x="35496" y="1251917"/>
              <a:ext cx="55446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                      </a:t>
              </a:r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(cặp góc so le trong)</a:t>
              </a:r>
            </a:p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                         </a:t>
              </a:r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(cặp góc đô</a:t>
              </a:r>
              <a:r>
                <a:rPr lang="vi-VN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̀ng vị)</a:t>
              </a:r>
              <a:endPara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5998011"/>
                </p:ext>
              </p:extLst>
            </p:nvPr>
          </p:nvGraphicFramePr>
          <p:xfrm>
            <a:off x="107504" y="1196752"/>
            <a:ext cx="1872208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7" name="Equation" r:id="rId4" imgW="951671" imgH="256906" progId="Equation.DSMT4">
                    <p:embed/>
                  </p:oleObj>
                </mc:Choice>
                <mc:Fallback>
                  <p:oleObj name="Equation" r:id="rId4" imgW="951671" imgH="25690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7504" y="1196752"/>
                          <a:ext cx="1872208" cy="5760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5059628"/>
                </p:ext>
              </p:extLst>
            </p:nvPr>
          </p:nvGraphicFramePr>
          <p:xfrm>
            <a:off x="0" y="1679312"/>
            <a:ext cx="2272197" cy="531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8" name="Equation" r:id="rId6" imgW="1018209" imgH="237836" progId="Equation.DSMT4">
                    <p:embed/>
                  </p:oleObj>
                </mc:Choice>
                <mc:Fallback>
                  <p:oleObj name="Equation" r:id="rId6" imgW="1018209" imgH="23783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0" y="1679312"/>
                          <a:ext cx="2272197" cy="5317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179512" y="687533"/>
            <a:ext cx="4132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Vì  m // n nên ta có</a:t>
            </a:r>
            <a:r>
              <a:rPr lang="nl-NL" sz="28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496" y="3140968"/>
            <a:ext cx="2887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Nhóm 2: Hình 12b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02578"/>
            <a:ext cx="4392488" cy="3122766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Box 23"/>
          <p:cNvSpPr txBox="1"/>
          <p:nvPr/>
        </p:nvSpPr>
        <p:spPr>
          <a:xfrm>
            <a:off x="235920" y="3717032"/>
            <a:ext cx="2967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smtClean="0">
                <a:latin typeface="Times New Roman" pitchFamily="18" charset="0"/>
                <a:cs typeface="Times New Roman" pitchFamily="18" charset="0"/>
              </a:rPr>
              <a:t>Vì  a // b nên ta có: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5496" y="4509120"/>
            <a:ext cx="5760640" cy="957523"/>
            <a:chOff x="35496" y="4509120"/>
            <a:chExt cx="5760640" cy="957523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3234233"/>
                </p:ext>
              </p:extLst>
            </p:nvPr>
          </p:nvGraphicFramePr>
          <p:xfrm>
            <a:off x="35496" y="4509120"/>
            <a:ext cx="2758603" cy="504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9" name="Equation" r:id="rId9" imgW="1627120" imgH="266621" progId="Equation.DSMT4">
                    <p:embed/>
                  </p:oleObj>
                </mc:Choice>
                <mc:Fallback>
                  <p:oleObj name="Equation" r:id="rId9" imgW="1627120" imgH="2666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5496" y="4509120"/>
                          <a:ext cx="2758603" cy="5040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7881211"/>
                </p:ext>
              </p:extLst>
            </p:nvPr>
          </p:nvGraphicFramePr>
          <p:xfrm>
            <a:off x="179512" y="4963961"/>
            <a:ext cx="1514078" cy="502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0" name="Equation" r:id="rId11" imgW="723284" imgH="266621" progId="Equation.DSMT4">
                    <p:embed/>
                  </p:oleObj>
                </mc:Choice>
                <mc:Fallback>
                  <p:oleObj name="Equation" r:id="rId11" imgW="723284" imgH="2666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79512" y="4963961"/>
                          <a:ext cx="1514078" cy="5026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269722" y="4509120"/>
              <a:ext cx="552641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             (</a:t>
              </a: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cặp góc so le trong)</a:t>
              </a:r>
            </a:p>
            <a:p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    (</a:t>
              </a: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cặp góc so le trong</a:t>
              </a:r>
              <a:r>
                <a:rPr lang="vi-VN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051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  <a:t>Bài 1: Điền </a:t>
            </a:r>
            <a:r>
              <a:rPr lang="en-US" altLang="en-US" sz="2800" b="1" i="1">
                <a:latin typeface="Times New Roman" pitchFamily="18" charset="0"/>
                <a:cs typeface="Times New Roman" pitchFamily="18" charset="0"/>
              </a:rPr>
              <a:t>vào chỗ trống (...) trong các phát biểu sau: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a, Nếu đường thẳng c cắt đường thẳng a, b tạo thành một cặp góc so le trong………………….. thì a//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b.</a:t>
            </a:r>
          </a:p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b, Nếu đường thẳng m cắt đường thẳng a, b tạo thành một cặp góc đồng vị…………………… thì a//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b.</a:t>
            </a:r>
          </a:p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Nếu một đường thẳng cắt hai đường thẳ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g song song thì: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>
                <a:latin typeface="Times New Roman" pitchFamily="18" charset="0"/>
                <a:cs typeface="Times New Roman" pitchFamily="18" charset="0"/>
              </a:rPr>
              <a:t>    Hai góc so le trong </a:t>
            </a:r>
            <a:r>
              <a:rPr lang="it-IT" sz="2800" b="1" smtClean="0">
                <a:latin typeface="Times New Roman" pitchFamily="18" charset="0"/>
                <a:cs typeface="Times New Roman" pitchFamily="18" charset="0"/>
              </a:rPr>
              <a:t>..................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Hai góc đồng vị ...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....................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21268" y="4149080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ằng nhau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6468" y="2442086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ằng nhau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6468" y="4561964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ằng nhau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8868" y="1124744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ằng nhau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0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17240"/>
            <a:ext cx="3816424" cy="21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421100"/>
              </p:ext>
            </p:extLst>
          </p:nvPr>
        </p:nvGraphicFramePr>
        <p:xfrm>
          <a:off x="375636" y="2879204"/>
          <a:ext cx="1244036" cy="6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4" imgW="622030" imgH="266584" progId="Equation.DSMT4">
                  <p:embed/>
                </p:oleObj>
              </mc:Choice>
              <mc:Fallback>
                <p:oleObj name="Equation" r:id="rId4" imgW="622030" imgH="266584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36" y="2879204"/>
                        <a:ext cx="1244036" cy="693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149828"/>
              </p:ext>
            </p:extLst>
          </p:nvPr>
        </p:nvGraphicFramePr>
        <p:xfrm>
          <a:off x="446194" y="3685137"/>
          <a:ext cx="1173478" cy="679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6" imgW="647419" imgH="266584" progId="Equation.DSMT4">
                  <p:embed/>
                </p:oleObj>
              </mc:Choice>
              <mc:Fallback>
                <p:oleObj name="Equation" r:id="rId6" imgW="647419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194" y="3685137"/>
                        <a:ext cx="1173478" cy="679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553649"/>
              </p:ext>
            </p:extLst>
          </p:nvPr>
        </p:nvGraphicFramePr>
        <p:xfrm>
          <a:off x="663964" y="4293096"/>
          <a:ext cx="120356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8" imgW="507780" imgH="266584" progId="Equation.DSMT4">
                  <p:embed/>
                </p:oleObj>
              </mc:Choice>
              <mc:Fallback>
                <p:oleObj name="Equation" r:id="rId8" imgW="507780" imgH="26658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964" y="4293096"/>
                        <a:ext cx="120356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327128"/>
              </p:ext>
            </p:extLst>
          </p:nvPr>
        </p:nvGraphicFramePr>
        <p:xfrm>
          <a:off x="671882" y="5069980"/>
          <a:ext cx="1098068" cy="591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10" imgW="507780" imgH="266584" progId="Equation.DSMT4">
                  <p:embed/>
                </p:oleObj>
              </mc:Choice>
              <mc:Fallback>
                <p:oleObj name="Equation" r:id="rId10" imgW="507780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82" y="5069980"/>
                        <a:ext cx="1098068" cy="591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106362"/>
            <a:ext cx="854214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Bài 2: </a:t>
            </a: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Hình dưới cho biết a//b và c cắt a tại A, cắt b tại B.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 điền vào chỗ trống(...) trong các câu sau: 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949059"/>
            <a:ext cx="663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</a:t>
            </a:r>
            <a:endParaRPr kumimoji="0" lang="nl-N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3732392"/>
            <a:ext cx="574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</a:t>
            </a:r>
            <a:endParaRPr kumimoji="0" lang="nl-N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994889" y="3768259"/>
            <a:ext cx="42210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( Vì là cặp góc đồng vị)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409" y="4417948"/>
            <a:ext cx="58208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       </a:t>
            </a: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(Vì ...................................)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459" y="5138028"/>
            <a:ext cx="4674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d)                  (Vì .....................)</a:t>
            </a:r>
            <a:endParaRPr kumimoji="0" lang="nl-N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77870" y="3026003"/>
            <a:ext cx="4649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nl-NL" sz="280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(</a:t>
            </a:r>
            <a:r>
              <a:rPr lang="nl-NL" sz="28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Vì là cặp góc so le trong)</a:t>
            </a:r>
            <a:endParaRPr lang="en-US" sz="280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412592"/>
              </p:ext>
            </p:extLst>
          </p:nvPr>
        </p:nvGraphicFramePr>
        <p:xfrm>
          <a:off x="1115616" y="2852936"/>
          <a:ext cx="468702" cy="656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12" imgW="190440" imgH="266400" progId="Equation.DSMT4">
                  <p:embed/>
                </p:oleObj>
              </mc:Choice>
              <mc:Fallback>
                <p:oleObj name="Equation" r:id="rId12" imgW="190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15616" y="2852936"/>
                        <a:ext cx="468702" cy="656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486358"/>
              </p:ext>
            </p:extLst>
          </p:nvPr>
        </p:nvGraphicFramePr>
        <p:xfrm>
          <a:off x="1115616" y="3645024"/>
          <a:ext cx="518840" cy="680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1" name="Equation" r:id="rId14" imgW="203040" imgH="266400" progId="Equation.DSMT4">
                  <p:embed/>
                </p:oleObj>
              </mc:Choice>
              <mc:Fallback>
                <p:oleObj name="Equation" r:id="rId14" imgW="203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15616" y="3645024"/>
                        <a:ext cx="518840" cy="680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13923" y="4417948"/>
            <a:ext cx="2912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là cặp góc </a:t>
            </a:r>
            <a:r>
              <a:rPr lang="nl-NL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đỉnh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483768" y="5006275"/>
            <a:ext cx="1959273" cy="681037"/>
            <a:chOff x="2483768" y="5006275"/>
            <a:chExt cx="1959273" cy="681037"/>
          </a:xfrm>
        </p:grpSpPr>
        <p:sp>
          <p:nvSpPr>
            <p:cNvPr id="19" name="TextBox 18"/>
            <p:cNvSpPr txBox="1"/>
            <p:nvPr/>
          </p:nvSpPr>
          <p:spPr>
            <a:xfrm>
              <a:off x="2483768" y="5085184"/>
              <a:ext cx="16321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đều bằng </a:t>
              </a:r>
              <a:endPara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0024480"/>
                </p:ext>
              </p:extLst>
            </p:nvPr>
          </p:nvGraphicFramePr>
          <p:xfrm>
            <a:off x="3923928" y="5006275"/>
            <a:ext cx="519113" cy="681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2" name="Equation" r:id="rId16" imgW="519120" imgH="681120" progId="Equation.DSMT4">
                    <p:embed/>
                  </p:oleObj>
                </mc:Choice>
                <mc:Fallback>
                  <p:oleObj name="Equation" r:id="rId16" imgW="519120" imgH="681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923928" y="5006275"/>
                          <a:ext cx="519113" cy="681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5834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44624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BT7- sgk: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997" y="244731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Giải: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31512"/>
              </p:ext>
            </p:extLst>
          </p:nvPr>
        </p:nvGraphicFramePr>
        <p:xfrm>
          <a:off x="742232" y="3091289"/>
          <a:ext cx="2965672" cy="105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3" imgW="1199120" imgH="456962" progId="Equation.DSMT4">
                  <p:embed/>
                </p:oleObj>
              </mc:Choice>
              <mc:Fallback>
                <p:oleObj name="Equation" r:id="rId3" imgW="1199120" imgH="4569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232" y="3091289"/>
                        <a:ext cx="2965672" cy="105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335699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7504" y="4365104"/>
            <a:ext cx="3432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b)  Vì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 // n nên ta có: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82995" y="4869160"/>
            <a:ext cx="6177047" cy="1440160"/>
            <a:chOff x="682995" y="4869160"/>
            <a:chExt cx="6177047" cy="1440160"/>
          </a:xfrm>
        </p:grpSpPr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2890362"/>
                </p:ext>
              </p:extLst>
            </p:nvPr>
          </p:nvGraphicFramePr>
          <p:xfrm>
            <a:off x="1475656" y="5794978"/>
            <a:ext cx="5334655" cy="514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83" name="Equation" r:id="rId5" imgW="2398240" imgH="209411" progId="Equation.DSMT4">
                    <p:embed/>
                  </p:oleObj>
                </mc:Choice>
                <mc:Fallback>
                  <p:oleObj name="Equation" r:id="rId5" imgW="2398240" imgH="20941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75656" y="5794978"/>
                          <a:ext cx="5334655" cy="5143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" name="Group 21"/>
            <p:cNvGrpSpPr/>
            <p:nvPr/>
          </p:nvGrpSpPr>
          <p:grpSpPr>
            <a:xfrm>
              <a:off x="682995" y="4869160"/>
              <a:ext cx="6177047" cy="1421738"/>
              <a:chOff x="682995" y="4869160"/>
              <a:chExt cx="6177047" cy="1421738"/>
            </a:xfrm>
          </p:grpSpPr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9945801"/>
                  </p:ext>
                </p:extLst>
              </p:nvPr>
            </p:nvGraphicFramePr>
            <p:xfrm>
              <a:off x="899592" y="4869160"/>
              <a:ext cx="2602011" cy="6546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84" name="Equation" r:id="rId7" imgW="1170347" imgH="266621" progId="Equation.DSMT4">
                      <p:embed/>
                    </p:oleObj>
                  </mc:Choice>
                  <mc:Fallback>
                    <p:oleObj name="Equation" r:id="rId7" imgW="1170347" imgH="266621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899592" y="4869160"/>
                            <a:ext cx="2602011" cy="65461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19312974"/>
                  </p:ext>
                </p:extLst>
              </p:nvPr>
            </p:nvGraphicFramePr>
            <p:xfrm>
              <a:off x="1484942" y="5337436"/>
              <a:ext cx="2347812" cy="5844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85" name="Equation" r:id="rId9" imgW="1056333" imgH="237836" progId="Equation.DSMT4">
                      <p:embed/>
                    </p:oleObj>
                  </mc:Choice>
                  <mc:Fallback>
                    <p:oleObj name="Equation" r:id="rId9" imgW="1056333" imgH="237836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484942" y="5337436"/>
                            <a:ext cx="2347812" cy="58448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TextBox 19"/>
              <p:cNvSpPr txBox="1"/>
              <p:nvPr/>
            </p:nvSpPr>
            <p:spPr>
              <a:xfrm>
                <a:off x="682995" y="4905903"/>
                <a:ext cx="617704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latin typeface="Times New Roman" pitchFamily="18" charset="0"/>
                    <a:cs typeface="Times New Roman" pitchFamily="18" charset="0"/>
                  </a:rPr>
                  <a:t>                               (</a:t>
                </a:r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hai góc đồng vị)</a:t>
                </a:r>
              </a:p>
              <a:p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Mà </a:t>
                </a:r>
                <a:r>
                  <a:rPr lang="en-US" sz="2800" smtClean="0">
                    <a:latin typeface="Times New Roman" pitchFamily="18" charset="0"/>
                    <a:cs typeface="Times New Roman" pitchFamily="18" charset="0"/>
                  </a:rPr>
                  <a:t>                               (</a:t>
                </a:r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hai góc kề bù)</a:t>
                </a:r>
              </a:p>
              <a:p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hay</a:t>
                </a:r>
              </a:p>
            </p:txBody>
          </p:sp>
        </p:grpSp>
      </p:grpSp>
      <p:pic>
        <p:nvPicPr>
          <p:cNvPr id="25" name="Picture 24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6234"/>
            <a:ext cx="3851920" cy="3194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81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6632"/>
            <a:ext cx="2132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Vâ</a:t>
            </a:r>
            <a:r>
              <a:rPr lang="vi-V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̣n dụng 1: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805" y="764704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Giải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2616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546042"/>
              </p:ext>
            </p:extLst>
          </p:nvPr>
        </p:nvGraphicFramePr>
        <p:xfrm>
          <a:off x="5148064" y="301298"/>
          <a:ext cx="3763634" cy="2700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FX Draw" r:id="rId3" imgW="2555556" imgH="1822383" progId="FXDraw.Graphic">
                  <p:embed/>
                </p:oleObj>
              </mc:Choice>
              <mc:Fallback>
                <p:oleObj name="FX Draw" r:id="rId3" imgW="2555556" imgH="1822383" progId="FXDraw.Graphic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301298"/>
                        <a:ext cx="3763634" cy="27007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82870" y="1328448"/>
            <a:ext cx="2832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Vì a // b nên ta có: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82870" y="1916832"/>
            <a:ext cx="4732769" cy="523220"/>
            <a:chOff x="182870" y="1916832"/>
            <a:chExt cx="4732769" cy="52322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2439988"/>
                </p:ext>
              </p:extLst>
            </p:nvPr>
          </p:nvGraphicFramePr>
          <p:xfrm>
            <a:off x="182870" y="1916832"/>
            <a:ext cx="1508810" cy="494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09" name="Equation" r:id="rId5" imgW="808884" imgH="228481" progId="Equation.DSMT4">
                    <p:embed/>
                  </p:oleObj>
                </mc:Choice>
                <mc:Fallback>
                  <p:oleObj name="Equation" r:id="rId5" imgW="808884" imgH="22848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82870" y="1916832"/>
                          <a:ext cx="1508810" cy="494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ctangle 22"/>
            <p:cNvSpPr/>
            <p:nvPr/>
          </p:nvSpPr>
          <p:spPr>
            <a:xfrm>
              <a:off x="1691680" y="1916832"/>
              <a:ext cx="32239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800">
                  <a:latin typeface="Times New Roman" pitchFamily="18" charset="0"/>
                  <a:cs typeface="Times New Roman" pitchFamily="18" charset="0"/>
                </a:rPr>
                <a:t>( cặp góc so le trong)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11510" y="3049796"/>
            <a:ext cx="4543573" cy="535796"/>
            <a:chOff x="211510" y="3049796"/>
            <a:chExt cx="4543573" cy="535796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6981871"/>
                </p:ext>
              </p:extLst>
            </p:nvPr>
          </p:nvGraphicFramePr>
          <p:xfrm>
            <a:off x="211510" y="3068960"/>
            <a:ext cx="1480170" cy="516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0" name="Equation" r:id="rId7" imgW="799533" imgH="228481" progId="Equation.DSMT4">
                    <p:embed/>
                  </p:oleObj>
                </mc:Choice>
                <mc:Fallback>
                  <p:oleObj name="Equation" r:id="rId7" imgW="799533" imgH="22848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11510" y="3068960"/>
                          <a:ext cx="1480170" cy="5166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ctangle 24"/>
            <p:cNvSpPr/>
            <p:nvPr/>
          </p:nvSpPr>
          <p:spPr>
            <a:xfrm>
              <a:off x="1769970" y="3049796"/>
              <a:ext cx="298511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800">
                  <a:latin typeface="Times New Roman" pitchFamily="18" charset="0"/>
                  <a:cs typeface="Times New Roman" pitchFamily="18" charset="0"/>
                </a:rPr>
                <a:t>( cặp góc đối đỉnh).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06748" y="2411596"/>
            <a:ext cx="4708891" cy="553653"/>
            <a:chOff x="206748" y="2411596"/>
            <a:chExt cx="4708891" cy="553653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6297999"/>
                </p:ext>
              </p:extLst>
            </p:nvPr>
          </p:nvGraphicFramePr>
          <p:xfrm>
            <a:off x="206748" y="2448617"/>
            <a:ext cx="1497791" cy="516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1" name="Equation" r:id="rId9" imgW="808884" imgH="228481" progId="Equation.DSMT4">
                    <p:embed/>
                  </p:oleObj>
                </mc:Choice>
                <mc:Fallback>
                  <p:oleObj name="Equation" r:id="rId9" imgW="808884" imgH="22848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06748" y="2448617"/>
                          <a:ext cx="1497791" cy="5166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1691680" y="2411596"/>
              <a:ext cx="32239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800">
                  <a:latin typeface="Times New Roman" pitchFamily="18" charset="0"/>
                  <a:cs typeface="Times New Roman" pitchFamily="18" charset="0"/>
                </a:rPr>
                <a:t>( cặp góc so le trong)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35496" y="3621314"/>
            <a:ext cx="2132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Vận dụng 2: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31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669" y="3801522"/>
            <a:ext cx="4139185" cy="289291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35496" y="4849996"/>
            <a:ext cx="28328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Vì a // b nên ta có: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65376" y="5355213"/>
            <a:ext cx="4710680" cy="954107"/>
            <a:chOff x="365376" y="5355213"/>
            <a:chExt cx="4710680" cy="954107"/>
          </a:xfrm>
        </p:grpSpPr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0192387"/>
                </p:ext>
              </p:extLst>
            </p:nvPr>
          </p:nvGraphicFramePr>
          <p:xfrm>
            <a:off x="400786" y="5362658"/>
            <a:ext cx="1506918" cy="5948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2" name="Equation" r:id="rId12" imgW="825142" imgH="266584" progId="Equation.DSMT4">
                    <p:embed/>
                  </p:oleObj>
                </mc:Choice>
                <mc:Fallback>
                  <p:oleObj name="Equation" r:id="rId12" imgW="825142" imgH="266584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786" y="5362658"/>
                          <a:ext cx="1506918" cy="5948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365376" y="5355213"/>
              <a:ext cx="471068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     ( cặp góc đồng vị)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Hay c cũng vuông góc với b.</a:t>
              </a: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92365" y="4144534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Giải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8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31" grpId="0"/>
      <p:bldP spid="35" grpId="0"/>
      <p:bldP spid="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09800" y="274638"/>
            <a:ext cx="4724400" cy="715962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600200"/>
            <a:ext cx="9144000" cy="2548880"/>
          </a:xfrm>
          <a:prstGeom prst="rect">
            <a:avLst/>
          </a:prstGeom>
          <a:ln w="38100">
            <a:solidFill>
              <a:srgbClr val="9900CC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vi-VN" sz="36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Xem lại dấu hiệu nhận biết, tính chất và cách vẽ hai đường thẳng song </a:t>
            </a:r>
            <a:r>
              <a:rPr lang="nl-NL" sz="36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song, nội dung tiên đề Euclid.</a:t>
            </a:r>
            <a:endParaRPr lang="en-US" sz="36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nl-NL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Về nhà làm bài tập 1 đến 6 trang 80, 81- SGK.</a:t>
            </a:r>
            <a:endParaRPr lang="en-US" sz="36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5656"/>
            <a:ext cx="744915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36512" y="1628800"/>
            <a:ext cx="3679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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ặp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49877" y="3265820"/>
            <a:ext cx="3188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 C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ặp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504" y="692696"/>
            <a:ext cx="8928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 đường thẳng c cắt hai đường thẳng a</a:t>
            </a: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lần lượt tại A và B</a:t>
            </a: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đó ta có</a:t>
            </a:r>
            <a:r>
              <a:rPr lang="vi-VN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31761"/>
            <a:ext cx="4535334" cy="35493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roup 14"/>
          <p:cNvGrpSpPr/>
          <p:nvPr/>
        </p:nvGrpSpPr>
        <p:grpSpPr>
          <a:xfrm>
            <a:off x="535384" y="2060848"/>
            <a:ext cx="1467570" cy="792088"/>
            <a:chOff x="535384" y="2060848"/>
            <a:chExt cx="1467570" cy="792088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775558"/>
                </p:ext>
              </p:extLst>
            </p:nvPr>
          </p:nvGraphicFramePr>
          <p:xfrm>
            <a:off x="535384" y="2060848"/>
            <a:ext cx="508224" cy="71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" name="Equation" r:id="rId4" imgW="190262" imgH="266621" progId="Equation.DSMT4">
                    <p:embed/>
                  </p:oleObj>
                </mc:Choice>
                <mc:Fallback>
                  <p:oleObj name="Equation" r:id="rId4" imgW="190262" imgH="2666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35384" y="2060848"/>
                          <a:ext cx="508224" cy="7115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6833890"/>
                </p:ext>
              </p:extLst>
            </p:nvPr>
          </p:nvGraphicFramePr>
          <p:xfrm>
            <a:off x="1475656" y="2120731"/>
            <a:ext cx="527298" cy="732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" name="Equation" r:id="rId6" imgW="190262" imgH="266621" progId="Equation.DSMT4">
                    <p:embed/>
                  </p:oleObj>
                </mc:Choice>
                <mc:Fallback>
                  <p:oleObj name="Equation" r:id="rId6" imgW="190262" imgH="2666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75656" y="2120731"/>
                          <a:ext cx="527298" cy="7322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26"/>
          <p:cNvGrpSpPr/>
          <p:nvPr/>
        </p:nvGrpSpPr>
        <p:grpSpPr>
          <a:xfrm>
            <a:off x="467544" y="2636837"/>
            <a:ext cx="1500188" cy="792163"/>
            <a:chOff x="519708" y="2060575"/>
            <a:chExt cx="1500188" cy="792163"/>
          </a:xfrm>
        </p:grpSpPr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7715622"/>
                </p:ext>
              </p:extLst>
            </p:nvPr>
          </p:nvGraphicFramePr>
          <p:xfrm>
            <a:off x="519708" y="2060575"/>
            <a:ext cx="541338" cy="71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" name="Equation" r:id="rId8" imgW="203040" imgH="266400" progId="Equation.DSMT4">
                    <p:embed/>
                  </p:oleObj>
                </mc:Choice>
                <mc:Fallback>
                  <p:oleObj name="Equation" r:id="rId8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19708" y="2060575"/>
                          <a:ext cx="541338" cy="711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200134"/>
                </p:ext>
              </p:extLst>
            </p:nvPr>
          </p:nvGraphicFramePr>
          <p:xfrm>
            <a:off x="1457921" y="2120900"/>
            <a:ext cx="5619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3" name="Equation" r:id="rId10" imgW="203040" imgH="266400" progId="Equation.DSMT4">
                    <p:embed/>
                  </p:oleObj>
                </mc:Choice>
                <mc:Fallback>
                  <p:oleObj name="Equation" r:id="rId10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457921" y="2120900"/>
                          <a:ext cx="5619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32"/>
          <p:cNvGrpSpPr/>
          <p:nvPr/>
        </p:nvGrpSpPr>
        <p:grpSpPr>
          <a:xfrm>
            <a:off x="728166" y="3789040"/>
            <a:ext cx="1467570" cy="792088"/>
            <a:chOff x="535384" y="2060848"/>
            <a:chExt cx="1467570" cy="792088"/>
          </a:xfrm>
        </p:grpSpPr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9009536"/>
                </p:ext>
              </p:extLst>
            </p:nvPr>
          </p:nvGraphicFramePr>
          <p:xfrm>
            <a:off x="535384" y="2060848"/>
            <a:ext cx="508224" cy="71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4" name="Equation" r:id="rId12" imgW="190262" imgH="266621" progId="Equation.DSMT4">
                    <p:embed/>
                  </p:oleObj>
                </mc:Choice>
                <mc:Fallback>
                  <p:oleObj name="Equation" r:id="rId12" imgW="190262" imgH="2666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35384" y="2060848"/>
                          <a:ext cx="508224" cy="7115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4070508"/>
                </p:ext>
              </p:extLst>
            </p:nvPr>
          </p:nvGraphicFramePr>
          <p:xfrm>
            <a:off x="1475656" y="2120731"/>
            <a:ext cx="527298" cy="732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" name="Equation" r:id="rId13" imgW="190440" imgH="266400" progId="Equation.DSMT4">
                    <p:embed/>
                  </p:oleObj>
                </mc:Choice>
                <mc:Fallback>
                  <p:oleObj name="Equation" r:id="rId13" imgW="1904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475656" y="2120731"/>
                          <a:ext cx="527298" cy="7322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36"/>
          <p:cNvGrpSpPr/>
          <p:nvPr/>
        </p:nvGrpSpPr>
        <p:grpSpPr>
          <a:xfrm>
            <a:off x="639763" y="4508500"/>
            <a:ext cx="1501775" cy="792163"/>
            <a:chOff x="518989" y="2060228"/>
            <a:chExt cx="1501775" cy="792163"/>
          </a:xfrm>
        </p:grpSpPr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4768163"/>
                </p:ext>
              </p:extLst>
            </p:nvPr>
          </p:nvGraphicFramePr>
          <p:xfrm>
            <a:off x="518989" y="2060228"/>
            <a:ext cx="541337" cy="712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6" name="Equation" r:id="rId15" imgW="203040" imgH="266400" progId="Equation.DSMT4">
                    <p:embed/>
                  </p:oleObj>
                </mc:Choice>
                <mc:Fallback>
                  <p:oleObj name="Equation" r:id="rId15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18989" y="2060228"/>
                          <a:ext cx="541337" cy="712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Box 38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9207307"/>
                </p:ext>
              </p:extLst>
            </p:nvPr>
          </p:nvGraphicFramePr>
          <p:xfrm>
            <a:off x="1458789" y="2120553"/>
            <a:ext cx="5619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" name="Equation" r:id="rId17" imgW="203040" imgH="266400" progId="Equation.DSMT4">
                    <p:embed/>
                  </p:oleObj>
                </mc:Choice>
                <mc:Fallback>
                  <p:oleObj name="Equation" r:id="rId17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458789" y="2120553"/>
                          <a:ext cx="5619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Group 40"/>
          <p:cNvGrpSpPr/>
          <p:nvPr/>
        </p:nvGrpSpPr>
        <p:grpSpPr>
          <a:xfrm>
            <a:off x="523875" y="5876925"/>
            <a:ext cx="1500188" cy="792163"/>
            <a:chOff x="519707" y="2060501"/>
            <a:chExt cx="1500188" cy="792163"/>
          </a:xfrm>
        </p:grpSpPr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9902672"/>
                </p:ext>
              </p:extLst>
            </p:nvPr>
          </p:nvGraphicFramePr>
          <p:xfrm>
            <a:off x="519707" y="2060501"/>
            <a:ext cx="541338" cy="71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8" name="Equation" r:id="rId19" imgW="203040" imgH="266400" progId="Equation.DSMT4">
                    <p:embed/>
                  </p:oleObj>
                </mc:Choice>
                <mc:Fallback>
                  <p:oleObj name="Equation" r:id="rId19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9707" y="2060501"/>
                          <a:ext cx="541338" cy="711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Box 42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5708007"/>
                </p:ext>
              </p:extLst>
            </p:nvPr>
          </p:nvGraphicFramePr>
          <p:xfrm>
            <a:off x="1457920" y="2120826"/>
            <a:ext cx="5619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9" name="Equation" r:id="rId21" imgW="203040" imgH="266400" progId="Equation.DSMT4">
                    <p:embed/>
                  </p:oleObj>
                </mc:Choice>
                <mc:Fallback>
                  <p:oleObj name="Equation" r:id="rId21" imgW="2030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457920" y="2120826"/>
                          <a:ext cx="5619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Group 44"/>
          <p:cNvGrpSpPr/>
          <p:nvPr/>
        </p:nvGrpSpPr>
        <p:grpSpPr>
          <a:xfrm>
            <a:off x="584150" y="5229200"/>
            <a:ext cx="1467570" cy="792088"/>
            <a:chOff x="535384" y="2060848"/>
            <a:chExt cx="1467570" cy="792088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163950"/>
                </p:ext>
              </p:extLst>
            </p:nvPr>
          </p:nvGraphicFramePr>
          <p:xfrm>
            <a:off x="535384" y="2060848"/>
            <a:ext cx="508224" cy="71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0" name="Equation" r:id="rId23" imgW="190440" imgH="266400" progId="Equation.DSMT4">
                    <p:embed/>
                  </p:oleObj>
                </mc:Choice>
                <mc:Fallback>
                  <p:oleObj name="Equation" r:id="rId23" imgW="1904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35384" y="2060848"/>
                          <a:ext cx="508224" cy="7115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TextBox 46"/>
            <p:cNvSpPr txBox="1"/>
            <p:nvPr/>
          </p:nvSpPr>
          <p:spPr>
            <a:xfrm>
              <a:off x="952756" y="2204864"/>
              <a:ext cx="5229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và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0602589"/>
                </p:ext>
              </p:extLst>
            </p:nvPr>
          </p:nvGraphicFramePr>
          <p:xfrm>
            <a:off x="1475656" y="2120731"/>
            <a:ext cx="527298" cy="732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1" name="Equation" r:id="rId25" imgW="190440" imgH="266400" progId="Equation.DSMT4">
                    <p:embed/>
                  </p:oleObj>
                </mc:Choice>
                <mc:Fallback>
                  <p:oleObj name="Equation" r:id="rId25" imgW="1904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475656" y="2120731"/>
                          <a:ext cx="527298" cy="7322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9225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7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7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/>
      <p:bldP spid="19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813271"/>
            <a:ext cx="5329237" cy="355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87"/>
          <a:stretch/>
        </p:blipFill>
        <p:spPr bwMode="auto">
          <a:xfrm>
            <a:off x="827584" y="4436163"/>
            <a:ext cx="7632848" cy="223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755993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Ví dụ 1: 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95656"/>
            <a:ext cx="744915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0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1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1" r="394" b="2304"/>
          <a:stretch/>
        </p:blipFill>
        <p:spPr bwMode="auto">
          <a:xfrm>
            <a:off x="-72008" y="616423"/>
            <a:ext cx="9216008" cy="446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3" y="5157192"/>
            <a:ext cx="87849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nl-NL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nl-NL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có nhận xét gì </a:t>
            </a:r>
            <a:r>
              <a:rPr lang="pt-B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vị trí và số đo của các góc được đánh </a:t>
            </a:r>
            <a:r>
              <a:rPr lang="pt-BR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dấu trong Hình 3?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1520" y="95656"/>
            <a:ext cx="744915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307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5656"/>
            <a:ext cx="744915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36512" y="2122260"/>
            <a:ext cx="5905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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Một c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le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808752"/>
              </p:ext>
            </p:extLst>
          </p:nvPr>
        </p:nvGraphicFramePr>
        <p:xfrm>
          <a:off x="941672" y="2674824"/>
          <a:ext cx="3486311" cy="68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3" imgW="1460160" imgH="266400" progId="Equation.DSMT4">
                  <p:embed/>
                </p:oleObj>
              </mc:Choice>
              <mc:Fallback>
                <p:oleObj name="Equation" r:id="rId3" imgW="14601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1672" y="2674824"/>
                        <a:ext cx="3486311" cy="68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-49877" y="3265820"/>
            <a:ext cx="6494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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Hoặc một c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331788"/>
              </p:ext>
            </p:extLst>
          </p:nvPr>
        </p:nvGraphicFramePr>
        <p:xfrm>
          <a:off x="113224" y="4019912"/>
          <a:ext cx="3880360" cy="758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5" imgW="1815840" imgH="266400" progId="Equation.DSMT4">
                  <p:embed/>
                </p:oleObj>
              </mc:Choice>
              <mc:Fallback>
                <p:oleObj name="Equation" r:id="rId5" imgW="1815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224" y="4019912"/>
                        <a:ext cx="3880360" cy="7580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900829"/>
              </p:ext>
            </p:extLst>
          </p:nvPr>
        </p:nvGraphicFramePr>
        <p:xfrm>
          <a:off x="3981510" y="3956854"/>
          <a:ext cx="3645697" cy="803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7" imgW="1473120" imgH="266400" progId="Equation.DSMT4">
                  <p:embed/>
                </p:oleObj>
              </mc:Choice>
              <mc:Fallback>
                <p:oleObj name="Equation" r:id="rId7" imgW="14731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81510" y="3956854"/>
                        <a:ext cx="3645697" cy="803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5496" y="5085184"/>
            <a:ext cx="4836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 a và b song song với nhau.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8" t="6462" r="16411" b="10433"/>
          <a:stretch/>
        </p:blipFill>
        <p:spPr bwMode="auto">
          <a:xfrm>
            <a:off x="6217920" y="1196752"/>
            <a:ext cx="281857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07504" y="692696"/>
            <a:ext cx="8928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 đường thẳng c cắt hai đường thẳng a, b và trong các góc tạo thành có: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3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5656"/>
            <a:ext cx="744915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755993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Ví dụ 2: 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3528392" cy="354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28581" y="4994012"/>
            <a:ext cx="4687436" cy="860571"/>
            <a:chOff x="28581" y="2411596"/>
            <a:chExt cx="4687436" cy="860571"/>
          </a:xfrm>
        </p:grpSpPr>
        <p:sp>
          <p:nvSpPr>
            <p:cNvPr id="4" name="TextBox 3"/>
            <p:cNvSpPr txBox="1"/>
            <p:nvPr/>
          </p:nvSpPr>
          <p:spPr>
            <a:xfrm>
              <a:off x="28581" y="2411596"/>
              <a:ext cx="46874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rgbClr val="FF0000"/>
                  </a:solidFill>
                </a:rPr>
                <a:t>a) m // n vì có một cặp góc </a:t>
              </a:r>
              <a:r>
                <a:rPr lang="en-US" sz="24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đồng</a:t>
              </a:r>
              <a:r>
                <a:rPr lang="en-US" sz="2400" smtClean="0">
                  <a:solidFill>
                    <a:srgbClr val="FF0000"/>
                  </a:solidFill>
                </a:rPr>
                <a:t> vị bằng nhau là:                  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546327"/>
                </p:ext>
              </p:extLst>
            </p:nvPr>
          </p:nvGraphicFramePr>
          <p:xfrm>
            <a:off x="1907704" y="2718792"/>
            <a:ext cx="1944217" cy="55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6" name="Equation" r:id="rId4" imgW="965160" imgH="266400" progId="Equation.DSMT4">
                    <p:embed/>
                  </p:oleObj>
                </mc:Choice>
                <mc:Fallback>
                  <p:oleObj name="Equation" r:id="rId4" imgW="96516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907704" y="2718792"/>
                          <a:ext cx="1944217" cy="5533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786" y="1340768"/>
            <a:ext cx="4028678" cy="3108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4781108" y="4941168"/>
            <a:ext cx="4687436" cy="864096"/>
            <a:chOff x="28581" y="2411596"/>
            <a:chExt cx="4687436" cy="864096"/>
          </a:xfrm>
        </p:grpSpPr>
        <p:sp>
          <p:nvSpPr>
            <p:cNvPr id="11" name="TextBox 10"/>
            <p:cNvSpPr txBox="1"/>
            <p:nvPr/>
          </p:nvSpPr>
          <p:spPr>
            <a:xfrm>
              <a:off x="28581" y="2411596"/>
              <a:ext cx="46874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b) c // d vì có một cặp góc so le trong bằng nhau là:                  </a:t>
              </a:r>
              <a:endPara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7862896"/>
                </p:ext>
              </p:extLst>
            </p:nvPr>
          </p:nvGraphicFramePr>
          <p:xfrm>
            <a:off x="2555777" y="2721654"/>
            <a:ext cx="1714500" cy="554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7" name="Equation" r:id="rId7" imgW="850680" imgH="266400" progId="Equation.DSMT4">
                    <p:embed/>
                  </p:oleObj>
                </mc:Choice>
                <mc:Fallback>
                  <p:oleObj name="Equation" r:id="rId7" imgW="85068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555777" y="2721654"/>
                          <a:ext cx="1714500" cy="5540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6915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181600" y="960438"/>
            <a:ext cx="2532063" cy="2344738"/>
            <a:chOff x="464" y="2475"/>
            <a:chExt cx="1595" cy="1477"/>
          </a:xfrm>
        </p:grpSpPr>
        <p:sp>
          <p:nvSpPr>
            <p:cNvPr id="5" name="Line 21"/>
            <p:cNvSpPr>
              <a:spLocks noChangeShapeType="1"/>
            </p:cNvSpPr>
            <p:nvPr/>
          </p:nvSpPr>
          <p:spPr bwMode="auto">
            <a:xfrm rot="-360798">
              <a:off x="464" y="3043"/>
              <a:ext cx="1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2"/>
            <p:cNvSpPr>
              <a:spLocks noChangeShapeType="1"/>
            </p:cNvSpPr>
            <p:nvPr/>
          </p:nvSpPr>
          <p:spPr bwMode="auto">
            <a:xfrm rot="-360798">
              <a:off x="603" y="3594"/>
              <a:ext cx="14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3"/>
            <p:cNvSpPr>
              <a:spLocks noChangeShapeType="1"/>
            </p:cNvSpPr>
            <p:nvPr/>
          </p:nvSpPr>
          <p:spPr bwMode="auto">
            <a:xfrm rot="21239202" flipH="1">
              <a:off x="730" y="2560"/>
              <a:ext cx="922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 rot="10267625" flipV="1">
              <a:off x="480" y="284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m</a:t>
              </a: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 rot="1501355">
              <a:off x="1352" y="2475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p</a:t>
              </a:r>
            </a:p>
          </p:txBody>
        </p:sp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 rot="-209149">
              <a:off x="545" y="3417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n</a:t>
              </a:r>
            </a:p>
          </p:txBody>
        </p:sp>
        <p:sp>
          <p:nvSpPr>
            <p:cNvPr id="11" name="Arc 27"/>
            <p:cNvSpPr>
              <a:spLocks/>
            </p:cNvSpPr>
            <p:nvPr/>
          </p:nvSpPr>
          <p:spPr bwMode="auto">
            <a:xfrm>
              <a:off x="1401" y="2863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67 w 19034"/>
                <a:gd name="T3" fmla="*/ 142 h 21600"/>
                <a:gd name="T4" fmla="*/ 0 w 19034"/>
                <a:gd name="T5" fmla="*/ 26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rc 28"/>
            <p:cNvSpPr>
              <a:spLocks/>
            </p:cNvSpPr>
            <p:nvPr/>
          </p:nvSpPr>
          <p:spPr bwMode="auto">
            <a:xfrm>
              <a:off x="1082" y="3480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67 w 19034"/>
                <a:gd name="T3" fmla="*/ 142 h 21600"/>
                <a:gd name="T4" fmla="*/ 0 w 19034"/>
                <a:gd name="T5" fmla="*/ 26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1104" y="3413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440" y="2789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3152775" y="3286125"/>
            <a:ext cx="2257425" cy="2028825"/>
            <a:chOff x="3648" y="2304"/>
            <a:chExt cx="1422" cy="1278"/>
          </a:xfrm>
        </p:grpSpPr>
        <p:sp>
          <p:nvSpPr>
            <p:cNvPr id="21" name="Line 6"/>
            <p:cNvSpPr>
              <a:spLocks noChangeShapeType="1"/>
            </p:cNvSpPr>
            <p:nvPr/>
          </p:nvSpPr>
          <p:spPr bwMode="auto">
            <a:xfrm flipH="1">
              <a:off x="4138" y="2526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3726" y="2487"/>
              <a:ext cx="134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3648" y="3312"/>
              <a:ext cx="1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 rot="1647997">
              <a:off x="4608" y="24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g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3648" y="3033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e</a:t>
              </a: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 rot="1554931">
              <a:off x="3744" y="2304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d</a:t>
              </a:r>
            </a:p>
          </p:txBody>
        </p:sp>
        <p:sp>
          <p:nvSpPr>
            <p:cNvPr id="27" name="Arc 12"/>
            <p:cNvSpPr>
              <a:spLocks/>
            </p:cNvSpPr>
            <p:nvPr/>
          </p:nvSpPr>
          <p:spPr bwMode="auto">
            <a:xfrm>
              <a:off x="4358" y="3139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67 w 19034"/>
                <a:gd name="T3" fmla="*/ 142 h 21600"/>
                <a:gd name="T4" fmla="*/ 0 w 19034"/>
                <a:gd name="T5" fmla="*/ 26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rc 13"/>
            <p:cNvSpPr>
              <a:spLocks/>
            </p:cNvSpPr>
            <p:nvPr/>
          </p:nvSpPr>
          <p:spPr bwMode="auto">
            <a:xfrm>
              <a:off x="4342" y="3150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67 w 19034"/>
                <a:gd name="T3" fmla="*/ 142 h 21600"/>
                <a:gd name="T4" fmla="*/ 0 w 19034"/>
                <a:gd name="T5" fmla="*/ 26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9" name="Group 14"/>
            <p:cNvGrpSpPr>
              <a:grpSpLocks/>
            </p:cNvGrpSpPr>
            <p:nvPr/>
          </p:nvGrpSpPr>
          <p:grpSpPr bwMode="auto">
            <a:xfrm>
              <a:off x="4368" y="2797"/>
              <a:ext cx="105" cy="147"/>
              <a:chOff x="4368" y="2797"/>
              <a:chExt cx="105" cy="147"/>
            </a:xfrm>
          </p:grpSpPr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 flipH="1" flipV="1">
                <a:off x="4377" y="2896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 flipV="1">
                <a:off x="4368" y="2797"/>
                <a:ext cx="48" cy="9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4377" y="3085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 rot="713320">
              <a:off x="4114" y="278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90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grpSp>
        <p:nvGrpSpPr>
          <p:cNvPr id="34" name="Group 47"/>
          <p:cNvGrpSpPr>
            <a:grpSpLocks/>
          </p:cNvGrpSpPr>
          <p:nvPr/>
        </p:nvGrpSpPr>
        <p:grpSpPr bwMode="auto">
          <a:xfrm>
            <a:off x="609600" y="1371600"/>
            <a:ext cx="2667000" cy="1687513"/>
            <a:chOff x="384" y="672"/>
            <a:chExt cx="1680" cy="1063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601" y="152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H="1">
              <a:off x="666" y="679"/>
              <a:ext cx="1104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10" y="764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a</a:t>
              </a: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1632" y="67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c</a:t>
              </a: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84" y="12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b</a:t>
              </a:r>
            </a:p>
          </p:txBody>
        </p:sp>
        <p:sp>
          <p:nvSpPr>
            <p:cNvPr id="41" name="Arc 40"/>
            <p:cNvSpPr>
              <a:spLocks/>
            </p:cNvSpPr>
            <p:nvPr/>
          </p:nvSpPr>
          <p:spPr bwMode="auto">
            <a:xfrm>
              <a:off x="1047" y="1376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67 w 19034"/>
                <a:gd name="T3" fmla="*/ 142 h 21600"/>
                <a:gd name="T4" fmla="*/ 0 w 19034"/>
                <a:gd name="T5" fmla="*/ 26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rc 41"/>
            <p:cNvSpPr>
              <a:spLocks/>
            </p:cNvSpPr>
            <p:nvPr/>
          </p:nvSpPr>
          <p:spPr bwMode="auto">
            <a:xfrm flipH="1">
              <a:off x="1200" y="1021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92 h 21600"/>
                <a:gd name="T4" fmla="*/ 0 w 21600"/>
                <a:gd name="T5" fmla="*/ 19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960" y="100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1056" y="134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522" y="1015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Arc 50"/>
          <p:cNvSpPr>
            <a:spLocks/>
          </p:cNvSpPr>
          <p:nvPr/>
        </p:nvSpPr>
        <p:spPr bwMode="auto">
          <a:xfrm flipH="1">
            <a:off x="1884363" y="192405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Arc 51"/>
          <p:cNvSpPr>
            <a:spLocks/>
          </p:cNvSpPr>
          <p:nvPr/>
        </p:nvSpPr>
        <p:spPr bwMode="auto">
          <a:xfrm>
            <a:off x="1662113" y="2457450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06362 w 19034"/>
              <a:gd name="T3" fmla="*/ 225183 h 21600"/>
              <a:gd name="T4" fmla="*/ 0 w 19034"/>
              <a:gd name="T5" fmla="*/ 42703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Arc 52"/>
          <p:cNvSpPr>
            <a:spLocks/>
          </p:cNvSpPr>
          <p:nvPr/>
        </p:nvSpPr>
        <p:spPr bwMode="auto">
          <a:xfrm>
            <a:off x="6656388" y="1563688"/>
            <a:ext cx="106362" cy="427037"/>
          </a:xfrm>
          <a:custGeom>
            <a:avLst/>
            <a:gdLst>
              <a:gd name="T0" fmla="*/ 0 w 19034"/>
              <a:gd name="T1" fmla="*/ 0 h 21600"/>
              <a:gd name="T2" fmla="*/ 106362 w 19034"/>
              <a:gd name="T3" fmla="*/ 225183 h 21600"/>
              <a:gd name="T4" fmla="*/ 0 w 19034"/>
              <a:gd name="T5" fmla="*/ 42703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Arc 53"/>
          <p:cNvSpPr>
            <a:spLocks/>
          </p:cNvSpPr>
          <p:nvPr/>
        </p:nvSpPr>
        <p:spPr bwMode="auto">
          <a:xfrm>
            <a:off x="6161088" y="2555875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06362 w 19034"/>
              <a:gd name="T3" fmla="*/ 225183 h 21600"/>
              <a:gd name="T4" fmla="*/ 0 w 19034"/>
              <a:gd name="T5" fmla="*/ 42703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9512" y="260648"/>
            <a:ext cx="89644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Thực hành 1</a:t>
            </a:r>
            <a:r>
              <a:rPr lang="vi-VN" sz="2500" b="1" smtClean="0">
                <a:latin typeface="+mj-lt"/>
              </a:rPr>
              <a:t>: </a:t>
            </a:r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Tìm các cặp</a:t>
            </a:r>
            <a:r>
              <a:rPr lang="vi-VN" sz="2500" b="1" smtClean="0">
                <a:latin typeface="Times New Roman" pitchFamily="18" charset="0"/>
                <a:cs typeface="Times New Roman" pitchFamily="18" charset="0"/>
              </a:rPr>
              <a:t> đường thẳng </a:t>
            </a:r>
            <a:r>
              <a:rPr lang="vi-VN" sz="2500" b="1" dirty="0" smtClean="0">
                <a:latin typeface="Times New Roman" pitchFamily="18" charset="0"/>
                <a:cs typeface="Times New Roman" pitchFamily="18" charset="0"/>
              </a:rPr>
              <a:t>song song trong các hình sau: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9600" y="3154700"/>
            <a:ext cx="1586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  a // b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61088" y="3404167"/>
            <a:ext cx="1586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  m // n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99792" y="5445224"/>
            <a:ext cx="4738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  d không song song </a:t>
            </a:r>
            <a:r>
              <a:rPr lang="vi-VN" sz="3200" b="1" smtClean="0">
                <a:solidFill>
                  <a:srgbClr val="FF0000"/>
                </a:solidFill>
                <a:latin typeface="+mj-lt"/>
              </a:rPr>
              <a:t>với  </a:t>
            </a:r>
            <a:r>
              <a:rPr lang="en-US" sz="3200" b="1" smtClean="0">
                <a:solidFill>
                  <a:srgbClr val="FF0000"/>
                </a:solidFill>
                <a:latin typeface="+mj-lt"/>
              </a:rPr>
              <a:t>e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521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9644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Thực hành 2</a:t>
            </a:r>
            <a:r>
              <a:rPr lang="vi-VN" sz="2500" b="1" smtClean="0">
                <a:latin typeface="+mj-lt"/>
              </a:rPr>
              <a:t>: </a:t>
            </a:r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Cho hai </a:t>
            </a:r>
            <a:r>
              <a:rPr lang="vi-VN" sz="2500" b="1" smtClean="0">
                <a:latin typeface="Times New Roman" pitchFamily="18" charset="0"/>
                <a:cs typeface="Times New Roman" pitchFamily="18" charset="0"/>
              </a:rPr>
              <a:t>đường thẳng </a:t>
            </a:r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phận biệt a và b cùng vuông góc với đường thẳng c tại A và B. Hãy chứng tỏ a // b?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500513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39552" y="4437112"/>
            <a:ext cx="779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// b vì có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 góc đồng vị bằng nhau (= 90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2|0.7|2.2|0.7|0.8|1.1|0.8|2.2|0.7|0.7|0.9|1.3|0.9|2.1|0.8|0.7|1.1|0.6|0.8|0.6|0.7|1.2|1.2|0.8|0.7|0.7|0.7|1.2|0.8|2.3|0.7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1232</Words>
  <Application>Microsoft Office PowerPoint</Application>
  <PresentationFormat>On-screen Show (4:3)</PresentationFormat>
  <Paragraphs>229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Equation</vt:lpstr>
      <vt:lpstr>FX 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 10</cp:lastModifiedBy>
  <cp:revision>54</cp:revision>
  <dcterms:created xsi:type="dcterms:W3CDTF">2021-09-26T07:03:25Z</dcterms:created>
  <dcterms:modified xsi:type="dcterms:W3CDTF">2022-07-22T04:35:01Z</dcterms:modified>
</cp:coreProperties>
</file>