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notesSlides/notesSlide4.xml" ContentType="application/vnd.openxmlformats-officedocument.presentationml.notesSlide+xml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ppt/activeX/activeX5.xml" ContentType="application/vnd.ms-office.activeX+xml"/>
  <Override PartName="/ppt/activeX/activeX5.bin" ContentType="application/vnd.ms-office.activeX"/>
  <Override PartName="/ppt/activeX/activeX6.xml" ContentType="application/vnd.ms-office.activeX+xml"/>
  <Override PartName="/ppt/activeX/activeX6.bin" ContentType="application/vnd.ms-office.activeX"/>
  <Override PartName="/ppt/activeX/activeX7.xml" ContentType="application/vnd.ms-office.activeX+xml"/>
  <Override PartName="/ppt/activeX/activeX7.bin" ContentType="application/vnd.ms-office.activeX"/>
  <Override PartName="/ppt/activeX/activeX8.xml" ContentType="application/vnd.ms-office.activeX+xml"/>
  <Override PartName="/ppt/activeX/activeX8.bin" ContentType="application/vnd.ms-office.activeX"/>
  <Override PartName="/ppt/activeX/activeX9.xml" ContentType="application/vnd.ms-office.activeX+xml"/>
  <Override PartName="/ppt/activeX/activeX9.bin" ContentType="application/vnd.ms-office.activeX"/>
  <Override PartName="/ppt/activeX/activeX10.xml" ContentType="application/vnd.ms-office.activeX+xml"/>
  <Override PartName="/ppt/activeX/activeX10.bin" ContentType="application/vnd.ms-office.activeX"/>
  <Override PartName="/ppt/activeX/activeX11.xml" ContentType="application/vnd.ms-office.activeX+xml"/>
  <Override PartName="/ppt/activeX/activeX11.bin" ContentType="application/vnd.ms-office.activeX"/>
  <Override PartName="/ppt/activeX/activeX12.xml" ContentType="application/vnd.ms-office.activeX+xml"/>
  <Override PartName="/ppt/activeX/activeX12.bin" ContentType="application/vnd.ms-office.activeX"/>
  <Override PartName="/ppt/activeX/activeX13.xml" ContentType="application/vnd.ms-office.activeX+xml"/>
  <Override PartName="/ppt/activeX/activeX13.bin" ContentType="application/vnd.ms-office.activeX"/>
  <Override PartName="/ppt/activeX/activeX14.xml" ContentType="application/vnd.ms-office.activeX+xml"/>
  <Override PartName="/ppt/activeX/activeX14.bin" ContentType="application/vnd.ms-office.activeX"/>
  <Override PartName="/ppt/activeX/activeX15.xml" ContentType="application/vnd.ms-office.activeX+xml"/>
  <Override PartName="/ppt/activeX/activeX15.bin" ContentType="application/vnd.ms-office.activeX"/>
  <Override PartName="/ppt/activeX/activeX16.xml" ContentType="application/vnd.ms-office.activeX+xml"/>
  <Override PartName="/ppt/activeX/activeX16.bin" ContentType="application/vnd.ms-office.activeX"/>
  <Override PartName="/ppt/activeX/activeX17.xml" ContentType="application/vnd.ms-office.activeX+xml"/>
  <Override PartName="/ppt/activeX/activeX17.bin" ContentType="application/vnd.ms-office.activeX"/>
  <Override PartName="/ppt/activeX/activeX18.xml" ContentType="application/vnd.ms-office.activeX+xml"/>
  <Override PartName="/ppt/activeX/activeX18.bin" ContentType="application/vnd.ms-office.activeX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1"/>
  </p:notesMasterIdLst>
  <p:sldIdLst>
    <p:sldId id="259" r:id="rId2"/>
    <p:sldId id="582" r:id="rId3"/>
    <p:sldId id="282" r:id="rId4"/>
    <p:sldId id="497" r:id="rId5"/>
    <p:sldId id="456" r:id="rId6"/>
    <p:sldId id="613" r:id="rId7"/>
    <p:sldId id="614" r:id="rId8"/>
    <p:sldId id="484" r:id="rId9"/>
    <p:sldId id="618" r:id="rId10"/>
    <p:sldId id="601" r:id="rId11"/>
    <p:sldId id="602" r:id="rId12"/>
    <p:sldId id="603" r:id="rId13"/>
    <p:sldId id="604" r:id="rId14"/>
    <p:sldId id="609" r:id="rId15"/>
    <p:sldId id="610" r:id="rId16"/>
    <p:sldId id="611" r:id="rId17"/>
    <p:sldId id="619" r:id="rId18"/>
    <p:sldId id="623" r:id="rId19"/>
    <p:sldId id="620" r:id="rId20"/>
    <p:sldId id="625" r:id="rId21"/>
    <p:sldId id="626" r:id="rId22"/>
    <p:sldId id="629" r:id="rId23"/>
    <p:sldId id="494" r:id="rId24"/>
    <p:sldId id="617" r:id="rId25"/>
    <p:sldId id="627" r:id="rId26"/>
    <p:sldId id="628" r:id="rId27"/>
    <p:sldId id="624" r:id="rId28"/>
    <p:sldId id="325" r:id="rId29"/>
    <p:sldId id="344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1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endParaRPr lang="en-US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nl-NL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Sgk, vở ghi chép, đồ dùng học tập</a:t>
          </a:r>
          <a:r>
            <a: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/>
      <dgm:spPr/>
      <dgm:t>
        <a:bodyPr/>
        <a:lstStyle/>
        <a:p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</a:t>
          </a:r>
          <a:r>
            <a:rPr lang="vi-VN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alt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578C45F3-86DD-4F23-BF8F-057A8C926990}">
      <dgm:prSet phldrT="[Text]"/>
      <dgm:spPr/>
      <dgm:t>
        <a:bodyPr/>
        <a:lstStyle/>
        <a:p>
          <a:endParaRPr lang="en-US" dirty="0">
            <a:latin typeface="+mj-lt"/>
          </a:endParaRPr>
        </a:p>
      </dgm:t>
    </dgm:pt>
    <dgm:pt modelId="{89E4B728-BD2D-4262-99F3-4C1D72A4FFFC}" type="parTrans" cxnId="{9543479C-F188-497A-8378-6CCF83F47E1A}">
      <dgm:prSet/>
      <dgm:spPr/>
      <dgm:t>
        <a:bodyPr/>
        <a:lstStyle/>
        <a:p>
          <a:endParaRPr lang="en-US"/>
        </a:p>
      </dgm:t>
    </dgm:pt>
    <dgm:pt modelId="{E12720AB-8054-4212-8C1B-7445DF0EB8F9}" type="sibTrans" cxnId="{9543479C-F188-497A-8378-6CCF83F47E1A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CE41AD70-409C-4CDF-92DA-8A52E6B347A7}">
      <dgm:prSet phldrT="[Text]"/>
      <dgm:spPr/>
      <dgm:t>
        <a:bodyPr/>
        <a:lstStyle/>
        <a:p>
          <a:r>
            <a:rPr lang="nl-NL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Sgk, thước thẳng, bài giảng PP, bảng phụ, que gọi tên học sinh, phiếu học tập.</a:t>
          </a:r>
          <a:endParaRPr lang="en-US" dirty="0"/>
        </a:p>
      </dgm:t>
    </dgm:pt>
    <dgm:pt modelId="{B0F87CFD-2E07-458E-9D8C-9256950B8A36}" type="parTrans" cxnId="{FA4E1E75-FE3B-48BC-815D-C5E4EB5C0CBB}">
      <dgm:prSet/>
      <dgm:spPr/>
      <dgm:t>
        <a:bodyPr/>
        <a:lstStyle/>
        <a:p>
          <a:endParaRPr lang="en-US"/>
        </a:p>
      </dgm:t>
    </dgm:pt>
    <dgm:pt modelId="{2E9B6128-5B90-4525-AF0F-8874AAE48EB3}" type="sibTrans" cxnId="{FA4E1E75-FE3B-48BC-815D-C5E4EB5C0CBB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D8B994-E1DB-4706-92E1-610A78404B3F}" type="presOf" srcId="{704E6F5A-9DD3-4463-B617-DAC4CB1475BA}" destId="{8F3B6D51-6576-4847-95F8-097004C88A78}" srcOrd="0" destOrd="0" presId="urn:microsoft.com/office/officeart/2005/8/layout/vList2"/>
    <dgm:cxn modelId="{BF853E58-516A-4565-BA78-5E35F789A629}" type="presOf" srcId="{CE41AD70-409C-4CDF-92DA-8A52E6B347A7}" destId="{0DFB8EA2-E9F4-4E7D-B5BF-ABC527E44C63}" srcOrd="0" destOrd="2" presId="urn:microsoft.com/office/officeart/2005/8/layout/vList2"/>
    <dgm:cxn modelId="{C8A61247-99EA-4419-B986-54F63219021A}" type="presOf" srcId="{8E595FF9-7F13-4589-ADB1-A98CFA417FE8}" destId="{E5C9E7A5-AF2E-4D50-8726-C7D64A106B64}" srcOrd="0" destOrd="0" presId="urn:microsoft.com/office/officeart/2005/8/layout/vList2"/>
    <dgm:cxn modelId="{FA4E1E75-FE3B-48BC-815D-C5E4EB5C0CBB}" srcId="{8E595FF9-7F13-4589-ADB1-A98CFA417FE8}" destId="{CE41AD70-409C-4CDF-92DA-8A52E6B347A7}" srcOrd="2" destOrd="0" parTransId="{B0F87CFD-2E07-458E-9D8C-9256950B8A36}" sibTransId="{2E9B6128-5B90-4525-AF0F-8874AAE48EB3}"/>
    <dgm:cxn modelId="{09F0D63E-86BF-4271-9E8C-132E711D81A0}" type="presOf" srcId="{E1F6625C-DEE5-4E81-9E17-CE182C3F5B83}" destId="{0DFB8EA2-E9F4-4E7D-B5BF-ABC527E44C63}" srcOrd="0" destOrd="1" presId="urn:microsoft.com/office/officeart/2005/8/layout/vList2"/>
    <dgm:cxn modelId="{145714A2-3674-45B6-9841-F606D4AC16A8}" type="presOf" srcId="{3B33AAEF-2BF8-4EBB-A3B1-62835B5C81BF}" destId="{D2408717-B530-41AC-B5CE-E14FAEC5B062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E6F0F331-074F-4C87-BC23-7A3394C3AA51}" type="presOf" srcId="{578C45F3-86DD-4F23-BF8F-057A8C926990}" destId="{8F3B6D51-6576-4847-95F8-097004C88A78}" srcOrd="0" destOrd="1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BA8DDEB7-1768-4845-AE6D-BE457DD82700}" type="presOf" srcId="{E1A6C867-5640-4890-9BBB-DBBB33C62E0E}" destId="{EBF0A97A-EDF1-4C47-8ECB-5F5F6A8E456D}" srcOrd="0" destOrd="0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543479C-F188-497A-8378-6CCF83F47E1A}" srcId="{3B33AAEF-2BF8-4EBB-A3B1-62835B5C81BF}" destId="{578C45F3-86DD-4F23-BF8F-057A8C926990}" srcOrd="1" destOrd="0" parTransId="{89E4B728-BD2D-4262-99F3-4C1D72A4FFFC}" sibTransId="{E12720AB-8054-4212-8C1B-7445DF0EB8F9}"/>
    <dgm:cxn modelId="{949833C7-880F-431F-9337-C36D09FD7E69}" srcId="{8E595FF9-7F13-4589-ADB1-A98CFA417FE8}" destId="{D71F825F-8A65-4BDA-BC7A-08775CC4F943}" srcOrd="3" destOrd="0" parTransId="{340B0917-AE02-47E8-991A-57C2FEF6B492}" sibTransId="{EEA8AB36-2CE6-4B2C-BE03-742C9EF0AE15}"/>
    <dgm:cxn modelId="{B1505C74-B11A-4C6C-8360-F15A6357BF6E}" type="presOf" srcId="{D71F825F-8A65-4BDA-BC7A-08775CC4F943}" destId="{0DFB8EA2-E9F4-4E7D-B5BF-ABC527E44C63}" srcOrd="0" destOrd="3" presId="urn:microsoft.com/office/officeart/2005/8/layout/vList2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CAC34922-083B-49FF-8637-F590EC23753F}" type="presOf" srcId="{ECA0ABAF-B23C-4736-AEB9-5FAE681D07FA}" destId="{0DFB8EA2-E9F4-4E7D-B5BF-ABC527E44C63}" srcOrd="0" destOrd="0" presId="urn:microsoft.com/office/officeart/2005/8/layout/vList2"/>
    <dgm:cxn modelId="{2BC9FCA5-3062-4191-B468-7DC8DA6C0A0C}" type="presParOf" srcId="{EBF0A97A-EDF1-4C47-8ECB-5F5F6A8E456D}" destId="{E5C9E7A5-AF2E-4D50-8726-C7D64A106B64}" srcOrd="0" destOrd="0" presId="urn:microsoft.com/office/officeart/2005/8/layout/vList2"/>
    <dgm:cxn modelId="{CC30226A-B3D6-4F80-90D6-A5839176843A}" type="presParOf" srcId="{EBF0A97A-EDF1-4C47-8ECB-5F5F6A8E456D}" destId="{0DFB8EA2-E9F4-4E7D-B5BF-ABC527E44C63}" srcOrd="1" destOrd="0" presId="urn:microsoft.com/office/officeart/2005/8/layout/vList2"/>
    <dgm:cxn modelId="{8B1AAF17-A6BF-4357-B89F-9BF6211371DC}" type="presParOf" srcId="{EBF0A97A-EDF1-4C47-8ECB-5F5F6A8E456D}" destId="{D2408717-B530-41AC-B5CE-E14FAEC5B062}" srcOrd="2" destOrd="0" presId="urn:microsoft.com/office/officeart/2005/8/layout/vList2"/>
    <dgm:cxn modelId="{9A02E0F7-CAFE-49B5-8555-472138FCCEF2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96332"/>
          <a:ext cx="6096000" cy="6715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kern="1200" dirty="0"/>
        </a:p>
      </dsp:txBody>
      <dsp:txXfrm>
        <a:off x="32784" y="129116"/>
        <a:ext cx="6030432" cy="606012"/>
      </dsp:txXfrm>
    </dsp:sp>
    <dsp:sp modelId="{0DFB8EA2-E9F4-4E7D-B5BF-ABC527E44C63}">
      <dsp:nvSpPr>
        <dsp:cNvPr id="0" name=""/>
        <dsp:cNvSpPr/>
      </dsp:nvSpPr>
      <dsp:spPr>
        <a:xfrm>
          <a:off x="0" y="756879"/>
          <a:ext cx="6096000" cy="1796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2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</a:t>
          </a:r>
          <a:r>
            <a:rPr lang="vi-VN" altLang="en-US" sz="22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vị</a:t>
          </a:r>
          <a:r>
            <a:rPr lang="en-US" altLang="en-US" sz="22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altLang="en-US" sz="2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máy chiếu</a:t>
          </a:r>
          <a:r>
            <a:rPr lang="en-US" altLang="en-US" sz="2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22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Sgk, thước thẳng, bài giảng PP, bảng phụ, que gọi tên học sinh, phiếu học tập.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200" kern="1200" dirty="0"/>
        </a:p>
      </dsp:txBody>
      <dsp:txXfrm>
        <a:off x="0" y="756879"/>
        <a:ext cx="6096000" cy="1796760"/>
      </dsp:txXfrm>
    </dsp:sp>
    <dsp:sp modelId="{D2408717-B530-41AC-B5CE-E14FAEC5B062}">
      <dsp:nvSpPr>
        <dsp:cNvPr id="0" name=""/>
        <dsp:cNvSpPr/>
      </dsp:nvSpPr>
      <dsp:spPr>
        <a:xfrm>
          <a:off x="0" y="2475700"/>
          <a:ext cx="6096000" cy="6715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2800" kern="1200" dirty="0"/>
        </a:p>
      </dsp:txBody>
      <dsp:txXfrm>
        <a:off x="32784" y="2508484"/>
        <a:ext cx="6030432" cy="606012"/>
      </dsp:txXfrm>
    </dsp:sp>
    <dsp:sp modelId="{8F3B6D51-6576-4847-95F8-097004C88A78}">
      <dsp:nvSpPr>
        <dsp:cNvPr id="0" name=""/>
        <dsp:cNvSpPr/>
      </dsp:nvSpPr>
      <dsp:spPr>
        <a:xfrm>
          <a:off x="0" y="3225219"/>
          <a:ext cx="609600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22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Sgk, vở ghi chép, đồ dùng học tập</a:t>
          </a:r>
          <a:r>
            <a:rPr lang="en-US" sz="22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200" kern="1200" dirty="0">
            <a:latin typeface="+mj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200" kern="1200" dirty="0">
            <a:latin typeface="+mj-lt"/>
          </a:endParaRPr>
        </a:p>
      </dsp:txBody>
      <dsp:txXfrm>
        <a:off x="0" y="3225219"/>
        <a:ext cx="6096000" cy="753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55.wmf"/><Relationship Id="rId7" Type="http://schemas.openxmlformats.org/officeDocument/2006/relationships/image" Target="../media/image64.e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10" Type="http://schemas.openxmlformats.org/officeDocument/2006/relationships/image" Target="../media/image67.emf"/><Relationship Id="rId4" Type="http://schemas.openxmlformats.org/officeDocument/2006/relationships/image" Target="../media/image56.wmf"/><Relationship Id="rId9" Type="http://schemas.openxmlformats.org/officeDocument/2006/relationships/image" Target="../media/image6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69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e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e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e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49.wmf"/><Relationship Id="rId7" Type="http://schemas.openxmlformats.org/officeDocument/2006/relationships/image" Target="../media/image60.wmf"/><Relationship Id="rId2" Type="http://schemas.openxmlformats.org/officeDocument/2006/relationships/image" Target="../media/image59.e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10" Type="http://schemas.openxmlformats.org/officeDocument/2006/relationships/image" Target="../media/image63.wmf"/><Relationship Id="rId4" Type="http://schemas.openxmlformats.org/officeDocument/2006/relationships/image" Target="../media/image50.wmf"/><Relationship Id="rId9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2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7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1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29.gif"/><Relationship Id="rId3" Type="http://schemas.openxmlformats.org/officeDocument/2006/relationships/control" Target="../activeX/activeX2.xml"/><Relationship Id="rId7" Type="http://schemas.openxmlformats.org/officeDocument/2006/relationships/image" Target="../media/image27.jpeg"/><Relationship Id="rId12" Type="http://schemas.openxmlformats.org/officeDocument/2006/relationships/slide" Target="slide15.xml"/><Relationship Id="rId17" Type="http://schemas.openxmlformats.org/officeDocument/2006/relationships/image" Target="../media/image26.wmf"/><Relationship Id="rId2" Type="http://schemas.openxmlformats.org/officeDocument/2006/relationships/control" Target="../activeX/activeX1.xml"/><Relationship Id="rId16" Type="http://schemas.microsoft.com/office/2007/relationships/hdphoto" Target="../media/hdphoto2.wdp"/><Relationship Id="rId1" Type="http://schemas.openxmlformats.org/officeDocument/2006/relationships/vmlDrawing" Target="../drawings/vmlDrawing3.vml"/><Relationship Id="rId6" Type="http://schemas.openxmlformats.org/officeDocument/2006/relationships/audio" Target="../media/audio1.wav"/><Relationship Id="rId11" Type="http://schemas.openxmlformats.org/officeDocument/2006/relationships/slide" Target="slide14.xml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30.png"/><Relationship Id="rId10" Type="http://schemas.openxmlformats.org/officeDocument/2006/relationships/slide" Target="slide13.xml"/><Relationship Id="rId4" Type="http://schemas.openxmlformats.org/officeDocument/2006/relationships/slideLayout" Target="../slideLayouts/slideLayout2.xml"/><Relationship Id="rId9" Type="http://schemas.openxmlformats.org/officeDocument/2006/relationships/slide" Target="slide12.xml"/><Relationship Id="rId1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audio" Target="../media/audio1.wav"/><Relationship Id="rId4" Type="http://schemas.openxmlformats.org/officeDocument/2006/relationships/audio" Target="../media/audio4.wav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6.wmf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6.bin"/><Relationship Id="rId5" Type="http://schemas.openxmlformats.org/officeDocument/2006/relationships/audio" Target="../media/audio1.wav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32.jpeg"/><Relationship Id="rId4" Type="http://schemas.openxmlformats.org/officeDocument/2006/relationships/audio" Target="../media/audio3.wav"/><Relationship Id="rId9" Type="http://schemas.openxmlformats.org/officeDocument/2006/relationships/slide" Target="slide11.xml"/><Relationship Id="rId14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0.bin"/><Relationship Id="rId5" Type="http://schemas.openxmlformats.org/officeDocument/2006/relationships/audio" Target="../media/audio4.wav"/><Relationship Id="rId10" Type="http://schemas.openxmlformats.org/officeDocument/2006/relationships/image" Target="../media/image32.jpeg"/><Relationship Id="rId4" Type="http://schemas.openxmlformats.org/officeDocument/2006/relationships/audio" Target="../media/audio3.wav"/><Relationship Id="rId9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4.bin"/><Relationship Id="rId3" Type="http://schemas.openxmlformats.org/officeDocument/2006/relationships/audio" Target="../media/audio2.wav"/><Relationship Id="rId21" Type="http://schemas.openxmlformats.org/officeDocument/2006/relationships/image" Target="../media/image43.wmf"/><Relationship Id="rId7" Type="http://schemas.openxmlformats.org/officeDocument/2006/relationships/image" Target="../media/image31.png"/><Relationship Id="rId12" Type="http://schemas.openxmlformats.org/officeDocument/2006/relationships/image" Target="../media/image39.wmf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6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1.bin"/><Relationship Id="rId5" Type="http://schemas.openxmlformats.org/officeDocument/2006/relationships/audio" Target="../media/audio4.wav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32.jpeg"/><Relationship Id="rId19" Type="http://schemas.openxmlformats.org/officeDocument/2006/relationships/image" Target="../media/image42.wmf"/><Relationship Id="rId4" Type="http://schemas.openxmlformats.org/officeDocument/2006/relationships/audio" Target="../media/audio3.wav"/><Relationship Id="rId9" Type="http://schemas.openxmlformats.org/officeDocument/2006/relationships/slide" Target="slide11.xml"/><Relationship Id="rId1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58.wmf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6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9.xml"/><Relationship Id="rId3" Type="http://schemas.openxmlformats.org/officeDocument/2006/relationships/control" Target="../activeX/activeX4.xml"/><Relationship Id="rId7" Type="http://schemas.openxmlformats.org/officeDocument/2006/relationships/control" Target="../activeX/activeX8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8.vml"/><Relationship Id="rId6" Type="http://schemas.openxmlformats.org/officeDocument/2006/relationships/control" Target="../activeX/activeX7.xml"/><Relationship Id="rId11" Type="http://schemas.openxmlformats.org/officeDocument/2006/relationships/image" Target="../media/image26.wmf"/><Relationship Id="rId5" Type="http://schemas.openxmlformats.org/officeDocument/2006/relationships/control" Target="../activeX/activeX6.xml"/><Relationship Id="rId10" Type="http://schemas.openxmlformats.org/officeDocument/2006/relationships/slideLayout" Target="../slideLayouts/slideLayout7.xml"/><Relationship Id="rId4" Type="http://schemas.openxmlformats.org/officeDocument/2006/relationships/control" Target="../activeX/activeX5.xml"/><Relationship Id="rId9" Type="http://schemas.openxmlformats.org/officeDocument/2006/relationships/control" Target="../activeX/activeX1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61.w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52.wmf"/><Relationship Id="rId22" Type="http://schemas.openxmlformats.org/officeDocument/2006/relationships/image" Target="../media/image6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65.emf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emf"/><Relationship Id="rId20" Type="http://schemas.openxmlformats.org/officeDocument/2006/relationships/image" Target="../media/image66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8.wmf"/><Relationship Id="rId22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7.xml"/><Relationship Id="rId3" Type="http://schemas.openxmlformats.org/officeDocument/2006/relationships/control" Target="../activeX/activeX12.xml"/><Relationship Id="rId7" Type="http://schemas.openxmlformats.org/officeDocument/2006/relationships/control" Target="../activeX/activeX16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Relationship Id="rId6" Type="http://schemas.openxmlformats.org/officeDocument/2006/relationships/control" Target="../activeX/activeX15.xml"/><Relationship Id="rId11" Type="http://schemas.openxmlformats.org/officeDocument/2006/relationships/image" Target="../media/image26.wmf"/><Relationship Id="rId5" Type="http://schemas.openxmlformats.org/officeDocument/2006/relationships/control" Target="../activeX/activeX14.xml"/><Relationship Id="rId10" Type="http://schemas.openxmlformats.org/officeDocument/2006/relationships/slideLayout" Target="../slideLayouts/slideLayout7.xml"/><Relationship Id="rId4" Type="http://schemas.openxmlformats.org/officeDocument/2006/relationships/control" Target="../activeX/activeX13.xml"/><Relationship Id="rId9" Type="http://schemas.openxmlformats.org/officeDocument/2006/relationships/control" Target="../activeX/activeX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71.png"/><Relationship Id="rId4" Type="http://schemas.openxmlformats.org/officeDocument/2006/relationships/image" Target="../media/image6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56.bin"/><Relationship Id="rId3" Type="http://schemas.openxmlformats.org/officeDocument/2006/relationships/oleObject" Target="../embeddings/oleObject49.bin"/><Relationship Id="rId21" Type="http://schemas.openxmlformats.org/officeDocument/2006/relationships/image" Target="../media/image79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74.wmf"/><Relationship Id="rId5" Type="http://schemas.openxmlformats.org/officeDocument/2006/relationships/image" Target="../media/image71.png"/><Relationship Id="rId15" Type="http://schemas.openxmlformats.org/officeDocument/2006/relationships/image" Target="../media/image76.wmf"/><Relationship Id="rId23" Type="http://schemas.openxmlformats.org/officeDocument/2006/relationships/image" Target="../media/image80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78.wmf"/><Relationship Id="rId4" Type="http://schemas.openxmlformats.org/officeDocument/2006/relationships/image" Target="../media/image69.wmf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88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5.emf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84.e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8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93.wmf"/><Relationship Id="rId3" Type="http://schemas.openxmlformats.org/officeDocument/2006/relationships/oleObject" Target="../embeddings/oleObject67.bin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92.wmf"/><Relationship Id="rId5" Type="http://schemas.openxmlformats.org/officeDocument/2006/relationships/oleObject" Target="../embeddings/oleObject68.bin"/><Relationship Id="rId15" Type="http://schemas.openxmlformats.org/officeDocument/2006/relationships/image" Target="../media/image94.emf"/><Relationship Id="rId10" Type="http://schemas.openxmlformats.org/officeDocument/2006/relationships/oleObject" Target="../embeddings/oleObject71.bin"/><Relationship Id="rId4" Type="http://schemas.openxmlformats.org/officeDocument/2006/relationships/image" Target="../media/image89.wmf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7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wmf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8.emf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8" b="11948"/>
          <a:stretch/>
        </p:blipFill>
        <p:spPr>
          <a:xfrm>
            <a:off x="1268549" y="285750"/>
            <a:ext cx="6503851" cy="4648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BD37E8A-D45A-4AF4-AA02-27891D5290CA}"/>
              </a:ext>
            </a:extLst>
          </p:cNvPr>
          <p:cNvSpPr txBox="1"/>
          <p:nvPr/>
        </p:nvSpPr>
        <p:spPr>
          <a:xfrm>
            <a:off x="1330517" y="717592"/>
            <a:ext cx="33746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5A797EB-37FC-432B-A43C-3061B2852843}"/>
              </a:ext>
            </a:extLst>
          </p:cNvPr>
          <p:cNvSpPr txBox="1"/>
          <p:nvPr/>
        </p:nvSpPr>
        <p:spPr>
          <a:xfrm>
            <a:off x="4114800" y="2466481"/>
            <a:ext cx="1431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GV:…..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BC2202BE-FB57-4E81-83EF-0EA40E864761}"/>
              </a:ext>
            </a:extLst>
          </p:cNvPr>
          <p:cNvSpPr txBox="1"/>
          <p:nvPr/>
        </p:nvSpPr>
        <p:spPr>
          <a:xfrm>
            <a:off x="2342523" y="1502274"/>
            <a:ext cx="398378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D2B28935-FE08-4EA8-AA06-C7169869F84A}"/>
              </a:ext>
            </a:extLst>
          </p:cNvPr>
          <p:cNvSpPr txBox="1"/>
          <p:nvPr/>
        </p:nvSpPr>
        <p:spPr>
          <a:xfrm>
            <a:off x="3840887" y="3337727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en\Downloads\GAME PP\BACH DANG GIANG\Ngo Quye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343650" cy="14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06656" y="236527"/>
            <a:ext cx="3922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>
                <a:solidFill>
                  <a:srgbClr val="CC0066"/>
                </a:solidFill>
                <a:latin typeface="UVN Bach Tuyet Nang" pitchFamily="18" charset="0"/>
                <a:cs typeface="Arial" panose="020B0604020202020204" pitchFamily="34" charset="0"/>
              </a:rPr>
              <a:t>ĐẠI CHIẾN</a:t>
            </a:r>
          </a:p>
          <a:p>
            <a:pPr algn="ctr"/>
            <a:r>
              <a:rPr lang="en-US" sz="3000" b="1">
                <a:solidFill>
                  <a:srgbClr val="CC0066"/>
                </a:solidFill>
                <a:latin typeface="UVN Bach Tuyet Nang" pitchFamily="18" charset="0"/>
                <a:cs typeface="Arial" panose="020B0604020202020204" pitchFamily="34" charset="0"/>
              </a:rPr>
              <a:t>BẠCH ĐẰNG GIANG</a:t>
            </a:r>
            <a:endParaRPr lang="en-US" sz="3000" b="1" dirty="0">
              <a:solidFill>
                <a:srgbClr val="CC0066"/>
              </a:solidFill>
              <a:latin typeface="UVN Bach Tuyet Nang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253" y="1458223"/>
            <a:ext cx="1139248" cy="65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2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en\Downloads\GAME PP\BACH DANG GIANG\Bach Dang 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9" y="-7032"/>
            <a:ext cx="8762999" cy="51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28851"/>
            <a:ext cx="1318236" cy="1093649"/>
          </a:xfrm>
          <a:prstGeom prst="rect">
            <a:avLst/>
          </a:prstGeom>
        </p:spPr>
      </p:pic>
      <p:sp>
        <p:nvSpPr>
          <p:cNvPr id="5" name="Oval 4">
            <a:hlinkClick r:id="rId9" action="ppaction://hlinksldjump"/>
          </p:cNvPr>
          <p:cNvSpPr/>
          <p:nvPr/>
        </p:nvSpPr>
        <p:spPr>
          <a:xfrm>
            <a:off x="1422498" y="80010"/>
            <a:ext cx="548640" cy="548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n>
                  <a:solidFill>
                    <a:srgbClr val="FFFF00"/>
                  </a:solidFill>
                </a:ln>
              </a:rPr>
              <a:t>1</a:t>
            </a:r>
          </a:p>
        </p:txBody>
      </p:sp>
      <p:sp>
        <p:nvSpPr>
          <p:cNvPr id="14" name="Oval 13">
            <a:hlinkClick r:id="rId10" action="ppaction://hlinksldjump"/>
          </p:cNvPr>
          <p:cNvSpPr/>
          <p:nvPr/>
        </p:nvSpPr>
        <p:spPr>
          <a:xfrm>
            <a:off x="2099477" y="80010"/>
            <a:ext cx="548640" cy="548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ln>
                  <a:solidFill>
                    <a:srgbClr val="FFFF00"/>
                  </a:solidFill>
                </a:ln>
              </a:rPr>
              <a:t>2</a:t>
            </a:r>
          </a:p>
        </p:txBody>
      </p:sp>
      <p:sp>
        <p:nvSpPr>
          <p:cNvPr id="15" name="Oval 14">
            <a:hlinkClick r:id="rId11" action="ppaction://hlinksldjump"/>
          </p:cNvPr>
          <p:cNvSpPr/>
          <p:nvPr/>
        </p:nvSpPr>
        <p:spPr>
          <a:xfrm>
            <a:off x="2750987" y="80010"/>
            <a:ext cx="548640" cy="548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n>
                  <a:solidFill>
                    <a:srgbClr val="FFFF00"/>
                  </a:solidFill>
                </a:ln>
              </a:rPr>
              <a:t>3</a:t>
            </a:r>
          </a:p>
        </p:txBody>
      </p:sp>
      <p:sp>
        <p:nvSpPr>
          <p:cNvPr id="16" name="Oval 15">
            <a:hlinkClick r:id="rId12" action="ppaction://hlinksldjump"/>
          </p:cNvPr>
          <p:cNvSpPr/>
          <p:nvPr/>
        </p:nvSpPr>
        <p:spPr>
          <a:xfrm>
            <a:off x="3379637" y="80010"/>
            <a:ext cx="548640" cy="548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n>
                  <a:solidFill>
                    <a:srgbClr val="FFFF00"/>
                  </a:solidFill>
                </a:ln>
              </a:rPr>
              <a:t>4</a:t>
            </a:r>
          </a:p>
        </p:txBody>
      </p:sp>
      <p:pic>
        <p:nvPicPr>
          <p:cNvPr id="3080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80701"/>
            <a:ext cx="1289349" cy="169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07" y="2571750"/>
            <a:ext cx="1042693" cy="865049"/>
          </a:xfrm>
          <a:prstGeom prst="rect">
            <a:avLst/>
          </a:prstGeom>
        </p:spPr>
      </p:pic>
      <p:pic>
        <p:nvPicPr>
          <p:cNvPr id="34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6" y="2287324"/>
            <a:ext cx="873710" cy="1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79" y="3029407"/>
            <a:ext cx="1318236" cy="1093649"/>
          </a:xfrm>
          <a:prstGeom prst="rect">
            <a:avLst/>
          </a:prstGeom>
        </p:spPr>
      </p:pic>
      <p:pic>
        <p:nvPicPr>
          <p:cNvPr id="38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79" y="2181258"/>
            <a:ext cx="1289349" cy="169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55" y="3236870"/>
            <a:ext cx="1543669" cy="1280675"/>
          </a:xfrm>
          <a:prstGeom prst="rect">
            <a:avLst/>
          </a:prstGeom>
        </p:spPr>
      </p:pic>
      <p:pic>
        <p:nvPicPr>
          <p:cNvPr id="40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504" y="2324236"/>
            <a:ext cx="1517550" cy="19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59" y="2407270"/>
            <a:ext cx="1005748" cy="834399"/>
          </a:xfrm>
          <a:prstGeom prst="rect">
            <a:avLst/>
          </a:prstGeom>
        </p:spPr>
      </p:pic>
      <p:pic>
        <p:nvPicPr>
          <p:cNvPr id="44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38" y="1863764"/>
            <a:ext cx="912229" cy="120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51" y="3135473"/>
            <a:ext cx="1661070" cy="1378074"/>
          </a:xfrm>
          <a:prstGeom prst="rect">
            <a:avLst/>
          </a:prstGeom>
        </p:spPr>
      </p:pic>
      <p:pic>
        <p:nvPicPr>
          <p:cNvPr id="46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607" y="2367111"/>
            <a:ext cx="1458729" cy="191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254" y="2665360"/>
            <a:ext cx="826031" cy="685300"/>
          </a:xfrm>
          <a:prstGeom prst="rect">
            <a:avLst/>
          </a:prstGeom>
        </p:spPr>
      </p:pic>
      <p:pic>
        <p:nvPicPr>
          <p:cNvPr id="48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844" y="2181258"/>
            <a:ext cx="785452" cy="103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Káº¿t quáº£ hÃ¬nh áº£nh cho icon Äá»ng há»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94" y="4581013"/>
            <a:ext cx="585656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96" y="2335540"/>
            <a:ext cx="1173863" cy="973873"/>
          </a:xfrm>
          <a:prstGeom prst="rect">
            <a:avLst/>
          </a:prstGeom>
        </p:spPr>
      </p:pic>
      <p:pic>
        <p:nvPicPr>
          <p:cNvPr id="27" name="Picture 8" descr="D:\GIAO AN\MAU POWER POINT DEP\ANH DONG PP\6-mau_slide_powerpoint_dep_ctu.vn_(46)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96" y="1553393"/>
            <a:ext cx="1148140" cy="151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898315" y="578606"/>
            <a:ext cx="302284" cy="2939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32" name="Oval 31"/>
          <p:cNvSpPr/>
          <p:nvPr/>
        </p:nvSpPr>
        <p:spPr>
          <a:xfrm>
            <a:off x="7543092" y="585711"/>
            <a:ext cx="302284" cy="2939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9468" name="TextBox1" r:id="rId2" imgW="466560" imgH="352440"/>
        </mc:Choice>
        <mc:Fallback>
          <p:control name="TextBox1" r:id="rId2" imgW="466560" imgH="35244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82290" y="213396"/>
                  <a:ext cx="469106" cy="35004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469" name="TextBox2" r:id="rId3" imgW="466560" imgH="352440"/>
        </mc:Choice>
        <mc:Fallback>
          <p:control name="TextBox2" r:id="rId3" imgW="466560" imgH="352440">
            <p:pic>
              <p:nvPicPr>
                <p:cNvPr id="30" name="TextBox2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09569" y="213396"/>
                  <a:ext cx="469106" cy="35004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289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 Same Side Corner Rectangle 39"/>
          <p:cNvSpPr/>
          <p:nvPr/>
        </p:nvSpPr>
        <p:spPr>
          <a:xfrm rot="16200000">
            <a:off x="5277193" y="1080551"/>
            <a:ext cx="497681" cy="3007519"/>
          </a:xfrm>
          <a:prstGeom prst="round2SameRect">
            <a:avLst>
              <a:gd name="adj1" fmla="val 23321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1" name="Round Same Side Corner Rectangle 40"/>
          <p:cNvSpPr/>
          <p:nvPr/>
        </p:nvSpPr>
        <p:spPr>
          <a:xfrm rot="5400000" flipH="1">
            <a:off x="7214011" y="2259478"/>
            <a:ext cx="497681" cy="641213"/>
          </a:xfrm>
          <a:prstGeom prst="round2SameRect">
            <a:avLst>
              <a:gd name="adj1" fmla="val 34679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2" name="Round Same Side Corner Rectangle 41"/>
          <p:cNvSpPr/>
          <p:nvPr/>
        </p:nvSpPr>
        <p:spPr>
          <a:xfrm rot="16200000">
            <a:off x="5277194" y="1766353"/>
            <a:ext cx="497681" cy="3007517"/>
          </a:xfrm>
          <a:prstGeom prst="round2SameRect">
            <a:avLst>
              <a:gd name="adj1" fmla="val 23321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3" name="Round Same Side Corner Rectangle 42"/>
          <p:cNvSpPr/>
          <p:nvPr/>
        </p:nvSpPr>
        <p:spPr>
          <a:xfrm rot="5400000" flipH="1">
            <a:off x="7214011" y="2949505"/>
            <a:ext cx="497681" cy="641213"/>
          </a:xfrm>
          <a:prstGeom prst="round2SameRect">
            <a:avLst>
              <a:gd name="adj1" fmla="val 34679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4" name="Round Same Side Corner Rectangle 43"/>
          <p:cNvSpPr/>
          <p:nvPr/>
        </p:nvSpPr>
        <p:spPr>
          <a:xfrm rot="16200000">
            <a:off x="5277592" y="2419749"/>
            <a:ext cx="496883" cy="3007519"/>
          </a:xfrm>
          <a:prstGeom prst="round2SameRect">
            <a:avLst>
              <a:gd name="adj1" fmla="val 23321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5" name="Round Same Side Corner Rectangle 44"/>
          <p:cNvSpPr/>
          <p:nvPr/>
        </p:nvSpPr>
        <p:spPr>
          <a:xfrm rot="5400000" flipH="1">
            <a:off x="7214410" y="3602902"/>
            <a:ext cx="496883" cy="641213"/>
          </a:xfrm>
          <a:prstGeom prst="round2SameRect">
            <a:avLst>
              <a:gd name="adj1" fmla="val 34679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6" name="Round Same Side Corner Rectangle 45"/>
          <p:cNvSpPr/>
          <p:nvPr/>
        </p:nvSpPr>
        <p:spPr>
          <a:xfrm rot="16200000">
            <a:off x="5277592" y="3022859"/>
            <a:ext cx="496883" cy="3007519"/>
          </a:xfrm>
          <a:prstGeom prst="round2SameRect">
            <a:avLst>
              <a:gd name="adj1" fmla="val 23321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7" name="Round Same Side Corner Rectangle 46"/>
          <p:cNvSpPr/>
          <p:nvPr/>
        </p:nvSpPr>
        <p:spPr>
          <a:xfrm rot="5400000" flipH="1">
            <a:off x="7214410" y="4206013"/>
            <a:ext cx="496883" cy="641213"/>
          </a:xfrm>
          <a:prstGeom prst="round2SameRect">
            <a:avLst>
              <a:gd name="adj1" fmla="val 34679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7223635" y="2272027"/>
            <a:ext cx="3571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A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7237131" y="2957828"/>
            <a:ext cx="3244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B</a:t>
            </a:r>
          </a:p>
        </p:txBody>
      </p:sp>
      <p:sp>
        <p:nvSpPr>
          <p:cNvPr id="50" name="TextBox 34"/>
          <p:cNvSpPr txBox="1">
            <a:spLocks noChangeArrowheads="1"/>
          </p:cNvSpPr>
          <p:nvPr/>
        </p:nvSpPr>
        <p:spPr bwMode="auto">
          <a:xfrm>
            <a:off x="7238818" y="3646059"/>
            <a:ext cx="3203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C</a:t>
            </a:r>
          </a:p>
        </p:txBody>
      </p:sp>
      <p:sp>
        <p:nvSpPr>
          <p:cNvPr id="51" name="TextBox 35"/>
          <p:cNvSpPr txBox="1">
            <a:spLocks noChangeArrowheads="1"/>
          </p:cNvSpPr>
          <p:nvPr/>
        </p:nvSpPr>
        <p:spPr bwMode="auto">
          <a:xfrm>
            <a:off x="7224900" y="4215127"/>
            <a:ext cx="3541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4241956" y="3634251"/>
            <a:ext cx="2757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00200" y="2396263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00:10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00200" y="2407352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00200" y="2414824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600200" y="2407591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96263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600200" y="2411207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600200" y="2403735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396263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600200" y="2381318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600200" y="2388791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600200" y="2388791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00:00</a:t>
            </a:r>
          </a:p>
        </p:txBody>
      </p:sp>
      <p:pic>
        <p:nvPicPr>
          <p:cNvPr id="3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031" y="2357567"/>
            <a:ext cx="585656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Tien\Downloads\GAME PP\BACH DANG GIANG\Ngo Quyen 5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51" y="3271249"/>
            <a:ext cx="1883095" cy="141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04800" y="133350"/>
            <a:ext cx="8077200" cy="19921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37" name="TextBox 36"/>
          <p:cNvSpPr txBox="1"/>
          <p:nvPr/>
        </p:nvSpPr>
        <p:spPr>
          <a:xfrm>
            <a:off x="609600" y="272024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các phát biểu sau, phát biểu nào đúng, phát biểu nào sai?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a)Giá trị tuyệt đối của một số thực là một số dương</a:t>
            </a:r>
            <a:r>
              <a:rPr lang="vi-VN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b)Giá trị tuyệt đối của một số thực là một số âm</a:t>
            </a:r>
            <a:r>
              <a:rPr lang="vi-VN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048000" y="4476750"/>
            <a:ext cx="228600" cy="216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4267200" y="3024485"/>
            <a:ext cx="2757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4220552" y="2369481"/>
            <a:ext cx="2757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32"/>
          <p:cNvSpPr>
            <a:spLocks noChangeArrowheads="1"/>
          </p:cNvSpPr>
          <p:nvPr/>
        </p:nvSpPr>
        <p:spPr bwMode="auto">
          <a:xfrm>
            <a:off x="4324350" y="4319885"/>
            <a:ext cx="2757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6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4" grpId="0" animBg="1"/>
      <p:bldP spid="4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 Same Side Corner Rectangle 39"/>
          <p:cNvSpPr/>
          <p:nvPr/>
        </p:nvSpPr>
        <p:spPr>
          <a:xfrm rot="16200000">
            <a:off x="5277193" y="1080551"/>
            <a:ext cx="497681" cy="3007519"/>
          </a:xfrm>
          <a:prstGeom prst="round2SameRect">
            <a:avLst>
              <a:gd name="adj1" fmla="val 23321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1" name="Round Same Side Corner Rectangle 40"/>
          <p:cNvSpPr/>
          <p:nvPr/>
        </p:nvSpPr>
        <p:spPr>
          <a:xfrm rot="5400000" flipH="1">
            <a:off x="7214011" y="2259478"/>
            <a:ext cx="497681" cy="641213"/>
          </a:xfrm>
          <a:prstGeom prst="round2SameRect">
            <a:avLst>
              <a:gd name="adj1" fmla="val 34679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2" name="Round Same Side Corner Rectangle 41"/>
          <p:cNvSpPr/>
          <p:nvPr/>
        </p:nvSpPr>
        <p:spPr>
          <a:xfrm rot="16200000">
            <a:off x="5277194" y="1766353"/>
            <a:ext cx="497681" cy="3007517"/>
          </a:xfrm>
          <a:prstGeom prst="round2SameRect">
            <a:avLst>
              <a:gd name="adj1" fmla="val 23321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3" name="Round Same Side Corner Rectangle 42"/>
          <p:cNvSpPr/>
          <p:nvPr/>
        </p:nvSpPr>
        <p:spPr>
          <a:xfrm rot="5400000" flipH="1">
            <a:off x="7214011" y="2949505"/>
            <a:ext cx="497681" cy="641213"/>
          </a:xfrm>
          <a:prstGeom prst="round2SameRect">
            <a:avLst>
              <a:gd name="adj1" fmla="val 34679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4" name="Round Same Side Corner Rectangle 43"/>
          <p:cNvSpPr/>
          <p:nvPr/>
        </p:nvSpPr>
        <p:spPr>
          <a:xfrm rot="16200000">
            <a:off x="5277592" y="2419749"/>
            <a:ext cx="496883" cy="3007519"/>
          </a:xfrm>
          <a:prstGeom prst="round2SameRect">
            <a:avLst>
              <a:gd name="adj1" fmla="val 23321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5" name="Round Same Side Corner Rectangle 44"/>
          <p:cNvSpPr/>
          <p:nvPr/>
        </p:nvSpPr>
        <p:spPr>
          <a:xfrm rot="5400000" flipH="1">
            <a:off x="7214410" y="3602902"/>
            <a:ext cx="496883" cy="641213"/>
          </a:xfrm>
          <a:prstGeom prst="round2SameRect">
            <a:avLst>
              <a:gd name="adj1" fmla="val 34679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6" name="Round Same Side Corner Rectangle 45"/>
          <p:cNvSpPr/>
          <p:nvPr/>
        </p:nvSpPr>
        <p:spPr>
          <a:xfrm rot="16200000">
            <a:off x="5258199" y="3022859"/>
            <a:ext cx="496883" cy="3007519"/>
          </a:xfrm>
          <a:prstGeom prst="round2SameRect">
            <a:avLst>
              <a:gd name="adj1" fmla="val 23321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7" name="Round Same Side Corner Rectangle 46"/>
          <p:cNvSpPr/>
          <p:nvPr/>
        </p:nvSpPr>
        <p:spPr>
          <a:xfrm rot="5400000" flipH="1">
            <a:off x="7214410" y="4206013"/>
            <a:ext cx="496883" cy="641213"/>
          </a:xfrm>
          <a:prstGeom prst="round2SameRect">
            <a:avLst>
              <a:gd name="adj1" fmla="val 34679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7223635" y="2315044"/>
            <a:ext cx="3571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000" b="1">
                <a:latin typeface="Comic Sans MS" pitchFamily="66" charset="0"/>
              </a:rPr>
              <a:t>A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7237131" y="2957828"/>
            <a:ext cx="3244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000" b="1">
                <a:latin typeface="Comic Sans MS" pitchFamily="66" charset="0"/>
              </a:rPr>
              <a:t>B</a:t>
            </a:r>
          </a:p>
        </p:txBody>
      </p:sp>
      <p:sp>
        <p:nvSpPr>
          <p:cNvPr id="50" name="TextBox 34"/>
          <p:cNvSpPr txBox="1">
            <a:spLocks noChangeArrowheads="1"/>
          </p:cNvSpPr>
          <p:nvPr/>
        </p:nvSpPr>
        <p:spPr bwMode="auto">
          <a:xfrm>
            <a:off x="7238818" y="3646059"/>
            <a:ext cx="3203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000" b="1">
                <a:latin typeface="Comic Sans MS" pitchFamily="66" charset="0"/>
              </a:rPr>
              <a:t>C</a:t>
            </a:r>
          </a:p>
        </p:txBody>
      </p:sp>
      <p:sp>
        <p:nvSpPr>
          <p:cNvPr id="51" name="TextBox 35"/>
          <p:cNvSpPr txBox="1">
            <a:spLocks noChangeArrowheads="1"/>
          </p:cNvSpPr>
          <p:nvPr/>
        </p:nvSpPr>
        <p:spPr bwMode="auto">
          <a:xfrm>
            <a:off x="7224900" y="4215127"/>
            <a:ext cx="3541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000" b="1">
                <a:latin typeface="Comic Sans MS" pitchFamily="66" charset="0"/>
              </a:rPr>
              <a:t>D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600200" y="2396263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00:10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00200" y="2407352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00200" y="2414824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600200" y="2407591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600200" y="2396263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600200" y="2411207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600200" y="2403735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600200" y="2396263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600200" y="2381318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600200" y="2388791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600200" y="2388791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00:00</a:t>
            </a:r>
          </a:p>
        </p:txBody>
      </p:sp>
      <p:pic>
        <p:nvPicPr>
          <p:cNvPr id="3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031" y="2357567"/>
            <a:ext cx="585656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Tien\Downloads\GAME PP\BACH DANG GIANG\Ngo Quyen 5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51" y="3271249"/>
            <a:ext cx="1883095" cy="141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533400" y="204226"/>
            <a:ext cx="8305800" cy="17687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38" name="TextBox 37"/>
          <p:cNvSpPr txBox="1"/>
          <p:nvPr/>
        </p:nvSpPr>
        <p:spPr>
          <a:xfrm>
            <a:off x="990600" y="282122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</a:rPr>
              <a:t>2</a:t>
            </a:r>
            <a:r>
              <a:rPr lang="vi-VN" sz="2400" dirty="0" smtClean="0">
                <a:latin typeface="+mj-lt"/>
                <a:ea typeface="Times New Roman" panose="02020603050405020304" pitchFamily="18" charset="0"/>
              </a:rPr>
              <a:t>: </a:t>
            </a:r>
            <a:r>
              <a:rPr lang="vi-VN" sz="2400" dirty="0">
                <a:latin typeface="+mj-lt"/>
                <a:ea typeface="Times New Roman" panose="02020603050405020304" pitchFamily="18" charset="0"/>
              </a:rPr>
              <a:t>Trong các phát biểu sau, phát biểu nào đúng, phát biểu nào sai? </a:t>
            </a:r>
            <a:endParaRPr lang="en-US" sz="2400" dirty="0">
              <a:latin typeface="+mj-lt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400" dirty="0" err="1" smtClean="0"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</a:rPr>
              <a:t>                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</a:rPr>
              <a:t> </a:t>
            </a:r>
            <a:endParaRPr lang="en-US" sz="2400" dirty="0" smtClean="0">
              <a:latin typeface="+mj-lt"/>
              <a:ea typeface="Times New Roman" panose="02020603050405020304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           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endParaRPr lang="en-US" sz="2400" dirty="0" smtClean="0">
              <a:latin typeface="+mj-lt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lphaLcParenR"/>
            </a:pPr>
            <a:endParaRPr lang="en-US" sz="2400" dirty="0">
              <a:latin typeface="+mj-lt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206486"/>
              </p:ext>
            </p:extLst>
          </p:nvPr>
        </p:nvGraphicFramePr>
        <p:xfrm>
          <a:off x="2218285" y="1032750"/>
          <a:ext cx="829715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Equation" r:id="rId11" imgW="419100" imgH="190500" progId="Equation.DSMT4">
                  <p:embed/>
                </p:oleObj>
              </mc:Choice>
              <mc:Fallback>
                <p:oleObj name="Equation" r:id="rId11" imgW="419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285" y="1032750"/>
                        <a:ext cx="829715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01558"/>
              </p:ext>
            </p:extLst>
          </p:nvPr>
        </p:nvGraphicFramePr>
        <p:xfrm>
          <a:off x="3671427" y="1032750"/>
          <a:ext cx="886285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Equation" r:id="rId13" imgW="444307" imgH="190417" progId="Equation.DSMT4">
                  <p:embed/>
                </p:oleObj>
              </mc:Choice>
              <mc:Fallback>
                <p:oleObj name="Equation" r:id="rId13" imgW="444307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427" y="1032750"/>
                        <a:ext cx="886285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719412"/>
              </p:ext>
            </p:extLst>
          </p:nvPr>
        </p:nvGraphicFramePr>
        <p:xfrm>
          <a:off x="2238782" y="1412457"/>
          <a:ext cx="809218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Equation" r:id="rId15" imgW="444114" imgH="215713" progId="Equation.DSMT4">
                  <p:embed/>
                </p:oleObj>
              </mc:Choice>
              <mc:Fallback>
                <p:oleObj name="Equation" r:id="rId15" imgW="444114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782" y="1412457"/>
                        <a:ext cx="809218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893550"/>
              </p:ext>
            </p:extLst>
          </p:nvPr>
        </p:nvGraphicFramePr>
        <p:xfrm>
          <a:off x="3667146" y="1439525"/>
          <a:ext cx="886285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tion" r:id="rId17" imgW="444307" imgH="190417" progId="Equation.DSMT4">
                  <p:embed/>
                </p:oleObj>
              </mc:Choice>
              <mc:Fallback>
                <p:oleObj name="Equation" r:id="rId17" imgW="444307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46" y="1439525"/>
                        <a:ext cx="886285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ight Arrow 36"/>
          <p:cNvSpPr/>
          <p:nvPr/>
        </p:nvSpPr>
        <p:spPr>
          <a:xfrm>
            <a:off x="3048000" y="4476750"/>
            <a:ext cx="228600" cy="216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32"/>
          <p:cNvSpPr>
            <a:spLocks noChangeArrowheads="1"/>
          </p:cNvSpPr>
          <p:nvPr/>
        </p:nvSpPr>
        <p:spPr bwMode="auto">
          <a:xfrm>
            <a:off x="4267200" y="3634085"/>
            <a:ext cx="2757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4267200" y="4243685"/>
            <a:ext cx="2757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4267200" y="3024485"/>
            <a:ext cx="2757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4253227" y="2343150"/>
            <a:ext cx="2757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4" grpId="0" animBg="1"/>
      <p:bldP spid="4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 Same Side Corner Rectangle 39"/>
          <p:cNvSpPr/>
          <p:nvPr/>
        </p:nvSpPr>
        <p:spPr>
          <a:xfrm rot="16200000">
            <a:off x="5941048" y="1076153"/>
            <a:ext cx="497681" cy="3486492"/>
          </a:xfrm>
          <a:prstGeom prst="round2SameRect">
            <a:avLst>
              <a:gd name="adj1" fmla="val 23321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1" name="Round Same Side Corner Rectangle 40"/>
          <p:cNvSpPr/>
          <p:nvPr/>
        </p:nvSpPr>
        <p:spPr>
          <a:xfrm rot="5400000" flipH="1">
            <a:off x="8117353" y="2494567"/>
            <a:ext cx="497681" cy="641213"/>
          </a:xfrm>
          <a:prstGeom prst="round2SameRect">
            <a:avLst>
              <a:gd name="adj1" fmla="val 34679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2" name="Round Same Side Corner Rectangle 41"/>
          <p:cNvSpPr/>
          <p:nvPr/>
        </p:nvSpPr>
        <p:spPr>
          <a:xfrm rot="16200000">
            <a:off x="5941051" y="1761956"/>
            <a:ext cx="497681" cy="3486489"/>
          </a:xfrm>
          <a:prstGeom prst="round2SameRect">
            <a:avLst>
              <a:gd name="adj1" fmla="val 23321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3" name="Round Same Side Corner Rectangle 42"/>
          <p:cNvSpPr/>
          <p:nvPr/>
        </p:nvSpPr>
        <p:spPr>
          <a:xfrm rot="5400000" flipH="1">
            <a:off x="8117353" y="3184594"/>
            <a:ext cx="497681" cy="641213"/>
          </a:xfrm>
          <a:prstGeom prst="round2SameRect">
            <a:avLst>
              <a:gd name="adj1" fmla="val 34679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8126977" y="2550133"/>
            <a:ext cx="3571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000" b="1">
                <a:latin typeface="Comic Sans MS" pitchFamily="66" charset="0"/>
              </a:rPr>
              <a:t>A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8140473" y="3192917"/>
            <a:ext cx="3244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000" b="1">
                <a:latin typeface="Comic Sans MS" pitchFamily="66" charset="0"/>
              </a:rPr>
              <a:t>B</a:t>
            </a:r>
          </a:p>
        </p:txBody>
      </p:sp>
      <p:sp>
        <p:nvSpPr>
          <p:cNvPr id="53" name="Rectangle 37"/>
          <p:cNvSpPr>
            <a:spLocks noChangeArrowheads="1"/>
          </p:cNvSpPr>
          <p:nvPr/>
        </p:nvSpPr>
        <p:spPr bwMode="auto">
          <a:xfrm>
            <a:off x="4560942" y="3353024"/>
            <a:ext cx="32715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503542" y="2631352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00:10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503542" y="2642441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03542" y="2649913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503542" y="2642680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503542" y="2631352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503542" y="2646296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03542" y="2638824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503542" y="2631352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503542" y="2616407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503542" y="2623880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503542" y="2623880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00:00</a:t>
            </a:r>
          </a:p>
        </p:txBody>
      </p:sp>
      <p:pic>
        <p:nvPicPr>
          <p:cNvPr id="3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73" y="2592656"/>
            <a:ext cx="585656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Tien\Downloads\GAME PP\BACH DANG GIANG\Ngo Quyen 5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93" y="3506338"/>
            <a:ext cx="1883095" cy="141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8715" y="96115"/>
            <a:ext cx="6356283" cy="24184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56945"/>
            <a:ext cx="67133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 báo Cheetah là một trong bốn loài lớn nhất của họ nhà mèo, sống ở Châu Phi và Trung Đông. Báo Cheetah là loài vật chạy nhanh nhất trên mặt đất, đạt vận tốc tới  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biết vận tốc nhanh nhất của Báo Cheetah có thuộc tập hợp số thực không?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192188"/>
              </p:ext>
            </p:extLst>
          </p:nvPr>
        </p:nvGraphicFramePr>
        <p:xfrm>
          <a:off x="2895600" y="1352550"/>
          <a:ext cx="16005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11" imgW="927100" imgH="228600" progId="Equation.DSMT4">
                  <p:embed/>
                </p:oleObj>
              </mc:Choice>
              <mc:Fallback>
                <p:oleObj name="Equation" r:id="rId11" imgW="9271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352550"/>
                        <a:ext cx="1600500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="http://schemas.openxmlformats.org/wordprocessingml/2006/main" xmlns:w10="urn:schemas-microsoft-com:office:word" xmlns:v="urn:schemas-microsoft-com:vml" xmlns:o="urn:schemas-microsoft-com:office:office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54C4BF68-860C-46E9-965A-EFCEF2094EEB}"/>
              </a:ext>
            </a:extLst>
          </p:cNvPr>
          <p:cNvPicPr/>
          <p:nvPr/>
        </p:nvPicPr>
        <p:blipFill rotWithShape="1">
          <a:blip r:embed="rId13"/>
          <a:srcRect l="6174" t="28232" r="4319" b="17323"/>
          <a:stretch/>
        </p:blipFill>
        <p:spPr>
          <a:xfrm>
            <a:off x="6394998" y="438150"/>
            <a:ext cx="2672802" cy="1426173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>
          <a:xfrm>
            <a:off x="3951342" y="4711839"/>
            <a:ext cx="228600" cy="216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4571742" y="2651705"/>
            <a:ext cx="32715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7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 Same Side Corner Rectangle 41"/>
          <p:cNvSpPr/>
          <p:nvPr/>
        </p:nvSpPr>
        <p:spPr>
          <a:xfrm rot="16200000">
            <a:off x="3673845" y="1659059"/>
            <a:ext cx="746708" cy="3486489"/>
          </a:xfrm>
          <a:prstGeom prst="round2SameRect">
            <a:avLst>
              <a:gd name="adj1" fmla="val 23321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3" name="Round Same Side Corner Rectangle 42"/>
          <p:cNvSpPr/>
          <p:nvPr/>
        </p:nvSpPr>
        <p:spPr>
          <a:xfrm rot="5400000" flipH="1">
            <a:off x="5860470" y="3071371"/>
            <a:ext cx="746709" cy="661863"/>
          </a:xfrm>
          <a:prstGeom prst="round2SameRect">
            <a:avLst>
              <a:gd name="adj1" fmla="val 34679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5"/>
          <p:cNvSpPr/>
          <p:nvPr/>
        </p:nvSpPr>
        <p:spPr>
          <a:xfrm rot="16200000">
            <a:off x="3701486" y="2552260"/>
            <a:ext cx="707416" cy="3486491"/>
          </a:xfrm>
          <a:prstGeom prst="round2SameRect">
            <a:avLst>
              <a:gd name="adj1" fmla="val 23321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7" name="Round Same Side Corner Rectangle 46"/>
          <p:cNvSpPr/>
          <p:nvPr/>
        </p:nvSpPr>
        <p:spPr>
          <a:xfrm rot="5400000" flipH="1">
            <a:off x="5955750" y="3975564"/>
            <a:ext cx="641444" cy="705856"/>
          </a:xfrm>
          <a:prstGeom prst="round2SameRect">
            <a:avLst>
              <a:gd name="adj1" fmla="val 34679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5997780" y="3214534"/>
            <a:ext cx="3244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000" b="1" dirty="0">
                <a:latin typeface="Comic Sans MS" pitchFamily="66" charset="0"/>
              </a:rPr>
              <a:t>A</a:t>
            </a:r>
            <a:endParaRPr lang="en-US" sz="3000" b="1" dirty="0">
              <a:latin typeface="Comic Sans MS" pitchFamily="66" charset="0"/>
            </a:endParaRPr>
          </a:p>
        </p:txBody>
      </p:sp>
      <p:sp>
        <p:nvSpPr>
          <p:cNvPr id="51" name="TextBox 35"/>
          <p:cNvSpPr txBox="1">
            <a:spLocks noChangeArrowheads="1"/>
          </p:cNvSpPr>
          <p:nvPr/>
        </p:nvSpPr>
        <p:spPr bwMode="auto">
          <a:xfrm>
            <a:off x="6036370" y="4007770"/>
            <a:ext cx="3541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000" b="1" dirty="0">
                <a:latin typeface="Comic Sans MS" pitchFamily="66" charset="0"/>
              </a:rPr>
              <a:t>B</a:t>
            </a:r>
            <a:endParaRPr lang="en-US" sz="3000" b="1" dirty="0">
              <a:latin typeface="Comic Sans MS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0849" y="2652969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00:10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0849" y="2664058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0849" y="2671530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60849" y="2664297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60849" y="2652969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60849" y="2667913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0849" y="2660441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60849" y="2652969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60849" y="2638024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60849" y="2645497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60849" y="2645497"/>
            <a:ext cx="114300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00:00</a:t>
            </a:r>
          </a:p>
        </p:txBody>
      </p:sp>
      <p:pic>
        <p:nvPicPr>
          <p:cNvPr id="3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80" y="2614273"/>
            <a:ext cx="585656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Tien\Downloads\GAME PP\BACH DANG GIANG\Ngo Quyen 5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27955"/>
            <a:ext cx="1883095" cy="141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3350" y="204226"/>
            <a:ext cx="5850934" cy="15728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534544"/>
              </p:ext>
            </p:extLst>
          </p:nvPr>
        </p:nvGraphicFramePr>
        <p:xfrm>
          <a:off x="2763869" y="266550"/>
          <a:ext cx="354857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Equation" r:id="rId11" imgW="215713" imgH="190335" progId="Equation.DSMT4">
                  <p:embed/>
                </p:oleObj>
              </mc:Choice>
              <mc:Fallback>
                <p:oleObj name="Equation" r:id="rId11" imgW="215713" imgH="19033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69" y="266550"/>
                        <a:ext cx="354857" cy="3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04782"/>
              </p:ext>
            </p:extLst>
          </p:nvPr>
        </p:nvGraphicFramePr>
        <p:xfrm>
          <a:off x="3162943" y="266550"/>
          <a:ext cx="570857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13" imgW="355446" imgH="190417" progId="Equation.DSMT4">
                  <p:embed/>
                </p:oleObj>
              </mc:Choice>
              <mc:Fallback>
                <p:oleObj name="Equation" r:id="rId13" imgW="355446" imgH="19041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943" y="266550"/>
                        <a:ext cx="570857" cy="3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512111"/>
              </p:ext>
            </p:extLst>
          </p:nvPr>
        </p:nvGraphicFramePr>
        <p:xfrm>
          <a:off x="2255528" y="652875"/>
          <a:ext cx="1092501" cy="364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Equation" r:id="rId15" imgW="685800" imgH="228600" progId="Equation.DSMT4">
                  <p:embed/>
                </p:oleObj>
              </mc:Choice>
              <mc:Fallback>
                <p:oleObj name="Equation" r:id="rId15" imgW="6858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528" y="652875"/>
                        <a:ext cx="1092501" cy="3641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9614" y="164282"/>
            <a:ext cx="52685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chiếc TV              </a:t>
            </a: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bên) có kích thước </a:t>
            </a: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              .  </a:t>
            </a: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nl-N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diễn số hữu tỉ trên thành phân số tối giản.</a:t>
            </a:r>
            <a:endParaRPr lang="nl-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/>
          <p:nvPr/>
        </p:nvPicPr>
        <p:blipFill>
          <a:blip r:embed="rId17"/>
          <a:stretch>
            <a:fillRect/>
          </a:stretch>
        </p:blipFill>
        <p:spPr>
          <a:xfrm>
            <a:off x="6042172" y="652875"/>
            <a:ext cx="2956259" cy="178777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>
            <a:off x="1790148" y="4768199"/>
            <a:ext cx="228600" cy="216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836600"/>
              </p:ext>
            </p:extLst>
          </p:nvPr>
        </p:nvGraphicFramePr>
        <p:xfrm>
          <a:off x="3276192" y="3942787"/>
          <a:ext cx="1558003" cy="728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Equation" r:id="rId18" imgW="977760" imgH="457200" progId="Equation.DSMT4">
                  <p:embed/>
                </p:oleObj>
              </mc:Choice>
              <mc:Fallback>
                <p:oleObj name="Equation" r:id="rId18" imgW="977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76192" y="3942787"/>
                        <a:ext cx="1558003" cy="728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679800"/>
              </p:ext>
            </p:extLst>
          </p:nvPr>
        </p:nvGraphicFramePr>
        <p:xfrm>
          <a:off x="3066748" y="3105150"/>
          <a:ext cx="1994084" cy="629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20" imgW="1447560" imgH="457200" progId="Equation.DSMT4">
                  <p:embed/>
                </p:oleObj>
              </mc:Choice>
              <mc:Fallback>
                <p:oleObj name="Equation" r:id="rId20" imgW="1447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066748" y="3105150"/>
                        <a:ext cx="1994084" cy="629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72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áº¿t quáº£ hÃ¬nh áº£nh cho Chiáº¿n tháº¯ng báº¡ch Äáº±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0"/>
            <a:ext cx="6686550" cy="496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424495"/>
            <a:ext cx="4171950" cy="14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0861924">
            <a:off x="2769597" y="3802193"/>
            <a:ext cx="19431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THE END</a:t>
            </a:r>
          </a:p>
        </p:txBody>
      </p:sp>
      <p:pic>
        <p:nvPicPr>
          <p:cNvPr id="6148" name="Picture 4" descr="D:\GIAO AN\MAU POWER POINT DEP\ANH DONG PP\2-ctu.vn_anh_dong_mau_slide_powerpoint_dep_(17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67" y="3649986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43" y="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92" y="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8" y="1661166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114300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1661166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10" y="162088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62647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92" y="62647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8" y="22876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740773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2287639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10" y="2247356"/>
            <a:ext cx="165735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62" y="139065"/>
            <a:ext cx="95662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22, </a:t>
            </a: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THỰC, GIÁ TRỊ TUYỆT ĐỐI CỦA MỘT SỐ </a:t>
            </a: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– LUYỆN TẬP</a:t>
            </a:r>
            <a:endParaRPr lang="en-US" sz="24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28" y="2606278"/>
            <a:ext cx="2327672" cy="232767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79543"/>
              </p:ext>
            </p:extLst>
          </p:nvPr>
        </p:nvGraphicFramePr>
        <p:xfrm>
          <a:off x="567928" y="1581150"/>
          <a:ext cx="6096000" cy="3078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diện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bốc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thăm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nhiệm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vụ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tương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ứng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thảo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hoàn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nhiệm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vụ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5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phút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Hết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diện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21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41262" y="139065"/>
            <a:ext cx="95662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22, </a:t>
            </a: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THỰC, GIÁ TRỊ TUYỆT ĐỐI CỦA MỘT SỐ </a:t>
            </a: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– LUYỆN TẬP</a:t>
            </a:r>
            <a:endParaRPr lang="en-US" sz="24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892908"/>
              </p:ext>
            </p:extLst>
          </p:nvPr>
        </p:nvGraphicFramePr>
        <p:xfrm>
          <a:off x="5751309" y="1396045"/>
          <a:ext cx="2415483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5" name="Equation" r:id="rId3" imgW="1524000" imgH="292100" progId="Equation.DSMT4">
                  <p:embed/>
                </p:oleObj>
              </mc:Choice>
              <mc:Fallback>
                <p:oleObj name="Equation" r:id="rId3" imgW="1524000" imgH="292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309" y="1396045"/>
                        <a:ext cx="2415483" cy="46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481577"/>
              </p:ext>
            </p:extLst>
          </p:nvPr>
        </p:nvGraphicFramePr>
        <p:xfrm>
          <a:off x="2027245" y="1817530"/>
          <a:ext cx="806897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6" name="Equation" r:id="rId5" imgW="482181" imgH="266469" progId="Equation.DSMT4">
                  <p:embed/>
                </p:oleObj>
              </mc:Choice>
              <mc:Fallback>
                <p:oleObj name="Equation" r:id="rId5" imgW="482181" imgH="26646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45" y="1817530"/>
                        <a:ext cx="806897" cy="46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626438"/>
              </p:ext>
            </p:extLst>
          </p:nvPr>
        </p:nvGraphicFramePr>
        <p:xfrm>
          <a:off x="2914621" y="1852756"/>
          <a:ext cx="3510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" name="Equation" r:id="rId7" imgW="368140" imgH="495085" progId="Equation.DSMT4">
                  <p:embed/>
                </p:oleObj>
              </mc:Choice>
              <mc:Fallback>
                <p:oleObj name="Equation" r:id="rId7" imgW="368140" imgH="49508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21" y="1852756"/>
                        <a:ext cx="351000" cy="46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827726"/>
              </p:ext>
            </p:extLst>
          </p:nvPr>
        </p:nvGraphicFramePr>
        <p:xfrm>
          <a:off x="3417023" y="1860211"/>
          <a:ext cx="403447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8" name="Equation" r:id="rId9" imgW="241091" imgH="266469" progId="Equation.DSMT4">
                  <p:embed/>
                </p:oleObj>
              </mc:Choice>
              <mc:Fallback>
                <p:oleObj name="Equation" r:id="rId9" imgW="241091" imgH="26646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023" y="1860211"/>
                        <a:ext cx="403447" cy="46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969553"/>
              </p:ext>
            </p:extLst>
          </p:nvPr>
        </p:nvGraphicFramePr>
        <p:xfrm>
          <a:off x="3820676" y="1875150"/>
          <a:ext cx="903724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" name="Equation" r:id="rId11" imgW="532937" imgH="266469" progId="Equation.DSMT4">
                  <p:embed/>
                </p:oleObj>
              </mc:Choice>
              <mc:Fallback>
                <p:oleObj name="Equation" r:id="rId11" imgW="532937" imgH="2664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0676" y="1875150"/>
                        <a:ext cx="903724" cy="46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28600" y="1336991"/>
            <a:ext cx="5723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Bài 1: Liệt kê các phần tử của tập hợp 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8598" y="1790080"/>
            <a:ext cx="19014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Bài 2: Tính 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28600" y="2024390"/>
            <a:ext cx="184731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28600" y="2519690"/>
            <a:ext cx="184731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28600" y="2795915"/>
            <a:ext cx="184731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28600" y="3072140"/>
            <a:ext cx="184731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+mj-lt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414594"/>
              </p:ext>
            </p:extLst>
          </p:nvPr>
        </p:nvGraphicFramePr>
        <p:xfrm>
          <a:off x="2663062" y="2350251"/>
          <a:ext cx="2009739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0" name="Equation" r:id="rId13" imgW="1015559" imgH="215806" progId="Equation.DSMT4">
                  <p:embed/>
                </p:oleObj>
              </mc:Choice>
              <mc:Fallback>
                <p:oleObj name="Equation" r:id="rId13" imgW="1015559" imgH="215806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062" y="2350251"/>
                        <a:ext cx="2009739" cy="4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37491"/>
              </p:ext>
            </p:extLst>
          </p:nvPr>
        </p:nvGraphicFramePr>
        <p:xfrm>
          <a:off x="6672244" y="2221577"/>
          <a:ext cx="357560" cy="493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1" name="Equation" r:id="rId15" imgW="190500" imgH="279400" progId="Equation.DSMT4">
                  <p:embed/>
                </p:oleObj>
              </mc:Choice>
              <mc:Fallback>
                <p:oleObj name="Equation" r:id="rId15" imgW="190500" imgH="279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44" y="2221577"/>
                        <a:ext cx="357560" cy="4937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799764"/>
              </p:ext>
            </p:extLst>
          </p:nvPr>
        </p:nvGraphicFramePr>
        <p:xfrm>
          <a:off x="304800" y="2860287"/>
          <a:ext cx="1363717" cy="61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Equation" r:id="rId17" imgW="1091880" imgH="495000" progId="Equation.DSMT4">
                  <p:embed/>
                </p:oleObj>
              </mc:Choice>
              <mc:Fallback>
                <p:oleObj name="Equation" r:id="rId17" imgW="1091880" imgH="4950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60287"/>
                        <a:ext cx="1363717" cy="619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124020"/>
              </p:ext>
            </p:extLst>
          </p:nvPr>
        </p:nvGraphicFramePr>
        <p:xfrm>
          <a:off x="1827213" y="2897188"/>
          <a:ext cx="12207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Equation" r:id="rId19" imgW="838080" imgH="291960" progId="Equation.DSMT4">
                  <p:embed/>
                </p:oleObj>
              </mc:Choice>
              <mc:Fallback>
                <p:oleObj name="Equation" r:id="rId19" imgW="838080" imgH="2919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2897188"/>
                        <a:ext cx="12207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142284"/>
              </p:ext>
            </p:extLst>
          </p:nvPr>
        </p:nvGraphicFramePr>
        <p:xfrm>
          <a:off x="3515865" y="2874140"/>
          <a:ext cx="1741935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Equation" r:id="rId21" imgW="1193800" imgH="292100" progId="Equation.DSMT4">
                  <p:embed/>
                </p:oleObj>
              </mc:Choice>
              <mc:Fallback>
                <p:oleObj name="Equation" r:id="rId21" imgW="1193800" imgH="292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5865" y="2874140"/>
                        <a:ext cx="1741935" cy="4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841941"/>
              </p:ext>
            </p:extLst>
          </p:nvPr>
        </p:nvGraphicFramePr>
        <p:xfrm>
          <a:off x="6071380" y="2856140"/>
          <a:ext cx="185342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Equation" r:id="rId23" imgW="1257300" imgH="292100" progId="Equation.DSMT4">
                  <p:embed/>
                </p:oleObj>
              </mc:Choice>
              <mc:Fallback>
                <p:oleObj name="Equation" r:id="rId23" imgW="1257300" imgH="292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1380" y="2856140"/>
                        <a:ext cx="1853420" cy="4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19324" y="2262430"/>
            <a:ext cx="26148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4495800" y="2240304"/>
            <a:ext cx="2326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62" y="139065"/>
            <a:ext cx="95662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22, </a:t>
            </a: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THỰC, GIÁ TRỊ TUYỆT ĐỐI CỦA MỘT SỐ </a:t>
            </a: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– LUYỆN TẬP</a:t>
            </a:r>
            <a:endParaRPr lang="en-US" sz="24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086489"/>
              </p:ext>
            </p:extLst>
          </p:nvPr>
        </p:nvGraphicFramePr>
        <p:xfrm>
          <a:off x="187842" y="1661815"/>
          <a:ext cx="8991599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8689"/>
                <a:gridCol w="2121455"/>
                <a:gridCol w="2121455"/>
              </a:tblGrid>
              <a:tr h="2305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+5)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(-5)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30729" name="TextBox1" r:id="rId2" imgW="466560" imgH="352440"/>
        </mc:Choice>
        <mc:Fallback>
          <p:control name="TextBox1" r:id="rId2" imgW="466560" imgH="3524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15000" y="2571750"/>
                  <a:ext cx="469106" cy="35004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30" name="TextBox2" r:id="rId3" imgW="466560" imgH="352440"/>
        </mc:Choice>
        <mc:Fallback>
          <p:control name="TextBox2" r:id="rId3" imgW="466560" imgH="352440">
            <p:pic>
              <p:nvPicPr>
                <p:cNvPr id="11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48600" y="2571750"/>
                  <a:ext cx="469106" cy="35004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31" name="TextBox3" r:id="rId4" imgW="466560" imgH="352440"/>
        </mc:Choice>
        <mc:Fallback>
          <p:control name="TextBox3" r:id="rId4" imgW="466560" imgH="352440">
            <p:pic>
              <p:nvPicPr>
                <p:cNvPr id="12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15000" y="3212306"/>
                  <a:ext cx="469106" cy="35004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32" name="TextBox4" r:id="rId5" imgW="466560" imgH="352440"/>
        </mc:Choice>
        <mc:Fallback>
          <p:control name="TextBox4" r:id="rId5" imgW="466560" imgH="352440">
            <p:pic>
              <p:nvPicPr>
                <p:cNvPr id="13" name="TextBox4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48600" y="3212306"/>
                  <a:ext cx="469106" cy="35004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33" name="TextBox5" r:id="rId6" imgW="466560" imgH="352440"/>
        </mc:Choice>
        <mc:Fallback>
          <p:control name="TextBox5" r:id="rId6" imgW="466560" imgH="352440">
            <p:pic>
              <p:nvPicPr>
                <p:cNvPr id="14" name="TextBox5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51937" y="4050506"/>
                  <a:ext cx="469106" cy="35004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34" name="TextBox6" r:id="rId7" imgW="466560" imgH="352440"/>
        </mc:Choice>
        <mc:Fallback>
          <p:control name="TextBox6" r:id="rId7" imgW="466560" imgH="352440">
            <p:pic>
              <p:nvPicPr>
                <p:cNvPr id="15" name="TextBox6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97362" y="4050506"/>
                  <a:ext cx="469106" cy="35004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35" name="TextBox7" r:id="rId8" imgW="466560" imgH="352440"/>
        </mc:Choice>
        <mc:Fallback>
          <p:control name="TextBox7" r:id="rId8" imgW="466560" imgH="352440">
            <p:pic>
              <p:nvPicPr>
                <p:cNvPr id="16" name="TextBox7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51937" y="4507706"/>
                  <a:ext cx="469106" cy="35004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736" name="TextBox8" r:id="rId9" imgW="466560" imgH="352440"/>
        </mc:Choice>
        <mc:Fallback>
          <p:control name="TextBox8" r:id="rId9" imgW="466560" imgH="352440">
            <p:pic>
              <p:nvPicPr>
                <p:cNvPr id="17" name="TextBox8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97362" y="4507706"/>
                  <a:ext cx="469106" cy="35004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157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/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5190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41262" y="139065"/>
            <a:ext cx="95662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22, </a:t>
            </a: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THỰC, GIÁ TRỊ TUYỆT ĐỐI CỦA MỘT SỐ </a:t>
            </a: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– LUYỆN TẬP</a:t>
            </a:r>
            <a:endParaRPr lang="en-US" sz="24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751309" y="1396045"/>
          <a:ext cx="2415483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5" name="Equation" r:id="rId3" imgW="1524000" imgH="292100" progId="Equation.DSMT4">
                  <p:embed/>
                </p:oleObj>
              </mc:Choice>
              <mc:Fallback>
                <p:oleObj name="Equation" r:id="rId3" imgW="1524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309" y="1396045"/>
                        <a:ext cx="2415483" cy="46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28600" y="1336991"/>
            <a:ext cx="5723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Bài 1: Liệt kê các phần tử của tập hợp 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8600" y="1889245"/>
            <a:ext cx="1407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021752"/>
              </p:ext>
            </p:extLst>
          </p:nvPr>
        </p:nvGraphicFramePr>
        <p:xfrm>
          <a:off x="1636358" y="1889245"/>
          <a:ext cx="3159713" cy="573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Equation" r:id="rId5" imgW="1522458" imgH="275976" progId="Equation.DSMT4">
                  <p:embed/>
                </p:oleObj>
              </mc:Choice>
              <mc:Fallback>
                <p:oleObj name="Equation" r:id="rId5" imgW="1522458" imgH="2759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6358" y="1889245"/>
                        <a:ext cx="3159713" cy="573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283550"/>
              </p:ext>
            </p:extLst>
          </p:nvPr>
        </p:nvGraphicFramePr>
        <p:xfrm>
          <a:off x="2027245" y="2373140"/>
          <a:ext cx="806897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Equation" r:id="rId7" imgW="482181" imgH="266469" progId="Equation.DSMT4">
                  <p:embed/>
                </p:oleObj>
              </mc:Choice>
              <mc:Fallback>
                <p:oleObj name="Equation" r:id="rId7" imgW="482181" imgH="2664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45" y="2373140"/>
                        <a:ext cx="806897" cy="46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82303"/>
              </p:ext>
            </p:extLst>
          </p:nvPr>
        </p:nvGraphicFramePr>
        <p:xfrm>
          <a:off x="2914621" y="2408366"/>
          <a:ext cx="3510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Equation" r:id="rId9" imgW="368140" imgH="495085" progId="Equation.DSMT4">
                  <p:embed/>
                </p:oleObj>
              </mc:Choice>
              <mc:Fallback>
                <p:oleObj name="Equation" r:id="rId9" imgW="368140" imgH="4950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21" y="2408366"/>
                        <a:ext cx="351000" cy="46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566127"/>
              </p:ext>
            </p:extLst>
          </p:nvPr>
        </p:nvGraphicFramePr>
        <p:xfrm>
          <a:off x="3417023" y="2415821"/>
          <a:ext cx="403447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Equation" r:id="rId11" imgW="241091" imgH="266469" progId="Equation.DSMT4">
                  <p:embed/>
                </p:oleObj>
              </mc:Choice>
              <mc:Fallback>
                <p:oleObj name="Equation" r:id="rId11" imgW="241091" imgH="2664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023" y="2415821"/>
                        <a:ext cx="403447" cy="46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160124"/>
              </p:ext>
            </p:extLst>
          </p:nvPr>
        </p:nvGraphicFramePr>
        <p:xfrm>
          <a:off x="3820676" y="2430760"/>
          <a:ext cx="903724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Equation" r:id="rId13" imgW="532937" imgH="266469" progId="Equation.DSMT4">
                  <p:embed/>
                </p:oleObj>
              </mc:Choice>
              <mc:Fallback>
                <p:oleObj name="Equation" r:id="rId13" imgW="532937" imgH="2664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0676" y="2430760"/>
                        <a:ext cx="903724" cy="46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228598" y="2345690"/>
            <a:ext cx="19014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Bài 2: Tính 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656054"/>
              </p:ext>
            </p:extLst>
          </p:nvPr>
        </p:nvGraphicFramePr>
        <p:xfrm>
          <a:off x="1601788" y="2938463"/>
          <a:ext cx="15462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Equation" r:id="rId15" imgW="850680" imgH="266400" progId="Equation.DSMT4">
                  <p:embed/>
                </p:oleObj>
              </mc:Choice>
              <mc:Fallback>
                <p:oleObj name="Equation" r:id="rId15" imgW="850680" imgH="26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938463"/>
                        <a:ext cx="1546225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226755"/>
              </p:ext>
            </p:extLst>
          </p:nvPr>
        </p:nvGraphicFramePr>
        <p:xfrm>
          <a:off x="3282950" y="2936875"/>
          <a:ext cx="6715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" name="Equation" r:id="rId17" imgW="660240" imgH="495000" progId="Equation.DSMT4">
                  <p:embed/>
                </p:oleObj>
              </mc:Choice>
              <mc:Fallback>
                <p:oleObj name="Equation" r:id="rId17" imgW="66024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2936875"/>
                        <a:ext cx="671513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470672"/>
              </p:ext>
            </p:extLst>
          </p:nvPr>
        </p:nvGraphicFramePr>
        <p:xfrm>
          <a:off x="4097338" y="2927350"/>
          <a:ext cx="8874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3" name="Equation" r:id="rId19" imgW="482400" imgH="266400" progId="Equation.DSMT4">
                  <p:embed/>
                </p:oleObj>
              </mc:Choice>
              <mc:Fallback>
                <p:oleObj name="Equation" r:id="rId19" imgW="482400" imgH="26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27350"/>
                        <a:ext cx="88741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789266"/>
              </p:ext>
            </p:extLst>
          </p:nvPr>
        </p:nvGraphicFramePr>
        <p:xfrm>
          <a:off x="5060950" y="2909888"/>
          <a:ext cx="21558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Equation" r:id="rId21" imgW="1180800" imgH="266400" progId="Equation.DSMT4">
                  <p:embed/>
                </p:oleObj>
              </mc:Choice>
              <mc:Fallback>
                <p:oleObj name="Equation" r:id="rId21" imgW="118080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950" y="2909888"/>
                        <a:ext cx="2155825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447800" y="2543175"/>
            <a:ext cx="914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447800" y="3276600"/>
            <a:ext cx="914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1447800" y="4229100"/>
            <a:ext cx="914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1447800" y="4962525"/>
            <a:ext cx="914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228392" y="2868910"/>
            <a:ext cx="1407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41262" y="139065"/>
            <a:ext cx="95662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22, </a:t>
            </a: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THỰC, GIÁ TRỊ TUYỆT ĐỐI CỦA MỘT SỐ </a:t>
            </a: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– LUYỆN TẬP</a:t>
            </a:r>
            <a:endParaRPr lang="en-US" sz="24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28600" y="1123950"/>
            <a:ext cx="184731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28600" y="1619250"/>
            <a:ext cx="184731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28600" y="1895475"/>
            <a:ext cx="184731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+mj-lt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28600" y="2171700"/>
            <a:ext cx="184731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+mj-lt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267591"/>
              </p:ext>
            </p:extLst>
          </p:nvPr>
        </p:nvGraphicFramePr>
        <p:xfrm>
          <a:off x="2663062" y="1449811"/>
          <a:ext cx="2009739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Equation" r:id="rId3" imgW="1015559" imgH="215806" progId="Equation.DSMT4">
                  <p:embed/>
                </p:oleObj>
              </mc:Choice>
              <mc:Fallback>
                <p:oleObj name="Equation" r:id="rId3" imgW="1015559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062" y="1449811"/>
                        <a:ext cx="2009739" cy="4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421166"/>
              </p:ext>
            </p:extLst>
          </p:nvPr>
        </p:nvGraphicFramePr>
        <p:xfrm>
          <a:off x="6672244" y="1321137"/>
          <a:ext cx="357560" cy="493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Equation" r:id="rId5" imgW="190500" imgH="279400" progId="Equation.DSMT4">
                  <p:embed/>
                </p:oleObj>
              </mc:Choice>
              <mc:Fallback>
                <p:oleObj name="Equation" r:id="rId5" imgW="190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44" y="1321137"/>
                        <a:ext cx="357560" cy="4937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695426"/>
              </p:ext>
            </p:extLst>
          </p:nvPr>
        </p:nvGraphicFramePr>
        <p:xfrm>
          <a:off x="304800" y="1959847"/>
          <a:ext cx="1363717" cy="61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Equation" r:id="rId7" imgW="1091880" imgH="495000" progId="Equation.DSMT4">
                  <p:embed/>
                </p:oleObj>
              </mc:Choice>
              <mc:Fallback>
                <p:oleObj name="Equation" r:id="rId7" imgW="10918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59847"/>
                        <a:ext cx="1363717" cy="619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128204"/>
              </p:ext>
            </p:extLst>
          </p:nvPr>
        </p:nvGraphicFramePr>
        <p:xfrm>
          <a:off x="1827213" y="1996748"/>
          <a:ext cx="12207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Equation" r:id="rId9" imgW="838080" imgH="291960" progId="Equation.DSMT4">
                  <p:embed/>
                </p:oleObj>
              </mc:Choice>
              <mc:Fallback>
                <p:oleObj name="Equation" r:id="rId9" imgW="8380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1996748"/>
                        <a:ext cx="12207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464520"/>
              </p:ext>
            </p:extLst>
          </p:nvPr>
        </p:nvGraphicFramePr>
        <p:xfrm>
          <a:off x="3515865" y="1973700"/>
          <a:ext cx="1741935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Equation" r:id="rId11" imgW="1193800" imgH="292100" progId="Equation.DSMT4">
                  <p:embed/>
                </p:oleObj>
              </mc:Choice>
              <mc:Fallback>
                <p:oleObj name="Equation" r:id="rId11" imgW="1193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5865" y="1973700"/>
                        <a:ext cx="1741935" cy="4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274627"/>
              </p:ext>
            </p:extLst>
          </p:nvPr>
        </p:nvGraphicFramePr>
        <p:xfrm>
          <a:off x="6071380" y="1955700"/>
          <a:ext cx="185342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name="Equation" r:id="rId13" imgW="1257300" imgH="292100" progId="Equation.DSMT4">
                  <p:embed/>
                </p:oleObj>
              </mc:Choice>
              <mc:Fallback>
                <p:oleObj name="Equation" r:id="rId13" imgW="12573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1380" y="1955700"/>
                        <a:ext cx="1853420" cy="4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219324" y="1361990"/>
            <a:ext cx="26148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4495800" y="1339864"/>
            <a:ext cx="2326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228392" y="2495550"/>
            <a:ext cx="1407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756162"/>
              </p:ext>
            </p:extLst>
          </p:nvPr>
        </p:nvGraphicFramePr>
        <p:xfrm>
          <a:off x="1700959" y="3018770"/>
          <a:ext cx="1473293" cy="685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0" name="Equation" r:id="rId15" imgW="1065684" imgH="495102" progId="Equation.DSMT4">
                  <p:embed/>
                </p:oleObj>
              </mc:Choice>
              <mc:Fallback>
                <p:oleObj name="Equation" r:id="rId15" imgW="1065684" imgH="49510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00959" y="3018770"/>
                        <a:ext cx="1473293" cy="685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691534"/>
              </p:ext>
            </p:extLst>
          </p:nvPr>
        </p:nvGraphicFramePr>
        <p:xfrm>
          <a:off x="4566832" y="3064632"/>
          <a:ext cx="1381935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name="Equation" r:id="rId17" imgW="808884" imgH="295046" progId="Equation.DSMT4">
                  <p:embed/>
                </p:oleObj>
              </mc:Choice>
              <mc:Fallback>
                <p:oleObj name="Equation" r:id="rId17" imgW="808884" imgH="2950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66832" y="3064632"/>
                        <a:ext cx="1381935" cy="5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919293"/>
              </p:ext>
            </p:extLst>
          </p:nvPr>
        </p:nvGraphicFramePr>
        <p:xfrm>
          <a:off x="1623900" y="3999183"/>
          <a:ext cx="2078323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name="Equation" r:id="rId19" imgW="1218182" imgH="295046" progId="Equation.DSMT4">
                  <p:embed/>
                </p:oleObj>
              </mc:Choice>
              <mc:Fallback>
                <p:oleObj name="Equation" r:id="rId19" imgW="1218182" imgH="2950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623900" y="3999183"/>
                        <a:ext cx="2078323" cy="5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583185"/>
              </p:ext>
            </p:extLst>
          </p:nvPr>
        </p:nvGraphicFramePr>
        <p:xfrm>
          <a:off x="4355363" y="3975564"/>
          <a:ext cx="2192128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name="Equation" r:id="rId21" imgW="1284720" imgH="295046" progId="Equation.DSMT4">
                  <p:embed/>
                </p:oleObj>
              </mc:Choice>
              <mc:Fallback>
                <p:oleObj name="Equation" r:id="rId21" imgW="1284720" imgH="2950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55363" y="3975564"/>
                        <a:ext cx="2192128" cy="5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6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62" y="139065"/>
            <a:ext cx="95662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22, </a:t>
            </a: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THỰC, GIÁ TRỊ TUYỆT ĐỐI CỦA MỘT SỐ </a:t>
            </a: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– LUYỆN TẬP</a:t>
            </a:r>
            <a:endParaRPr lang="en-US" sz="24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7842" y="1661815"/>
          <a:ext cx="8991599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8689"/>
                <a:gridCol w="2121455"/>
                <a:gridCol w="2121455"/>
              </a:tblGrid>
              <a:tr h="2305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+5)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(-5)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37898" name="TextBox1" r:id="rId2" imgW="466560" imgH="352440"/>
        </mc:Choice>
        <mc:Fallback>
          <p:control name="TextBox1" r:id="rId2" imgW="466560" imgH="3524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15000" y="2571750"/>
                  <a:ext cx="469106" cy="35004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7899" name="TextBox2" r:id="rId3" imgW="466560" imgH="352440"/>
        </mc:Choice>
        <mc:Fallback>
          <p:control name="TextBox2" r:id="rId3" imgW="466560" imgH="352440">
            <p:pic>
              <p:nvPicPr>
                <p:cNvPr id="11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48600" y="2571750"/>
                  <a:ext cx="469106" cy="35004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7900" name="TextBox3" r:id="rId4" imgW="466560" imgH="352440"/>
        </mc:Choice>
        <mc:Fallback>
          <p:control name="TextBox3" r:id="rId4" imgW="466560" imgH="352440">
            <p:pic>
              <p:nvPicPr>
                <p:cNvPr id="12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15000" y="3212306"/>
                  <a:ext cx="469106" cy="35004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7901" name="TextBox4" r:id="rId5" imgW="466560" imgH="352440"/>
        </mc:Choice>
        <mc:Fallback>
          <p:control name="TextBox4" r:id="rId5" imgW="466560" imgH="352440">
            <p:pic>
              <p:nvPicPr>
                <p:cNvPr id="13" name="TextBox4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48600" y="3212306"/>
                  <a:ext cx="469106" cy="35004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7902" name="TextBox5" r:id="rId6" imgW="466560" imgH="352440"/>
        </mc:Choice>
        <mc:Fallback>
          <p:control name="TextBox5" r:id="rId6" imgW="466560" imgH="352440">
            <p:pic>
              <p:nvPicPr>
                <p:cNvPr id="14" name="TextBox5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51937" y="4050506"/>
                  <a:ext cx="469106" cy="35004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7903" name="TextBox6" r:id="rId7" imgW="466560" imgH="352440"/>
        </mc:Choice>
        <mc:Fallback>
          <p:control name="TextBox6" r:id="rId7" imgW="466560" imgH="352440">
            <p:pic>
              <p:nvPicPr>
                <p:cNvPr id="15" name="TextBox6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97362" y="4050506"/>
                  <a:ext cx="469106" cy="35004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7904" name="TextBox7" r:id="rId8" imgW="466560" imgH="352440"/>
        </mc:Choice>
        <mc:Fallback>
          <p:control name="TextBox7" r:id="rId8" imgW="466560" imgH="352440">
            <p:pic>
              <p:nvPicPr>
                <p:cNvPr id="16" name="TextBox7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51937" y="4507706"/>
                  <a:ext cx="469106" cy="35004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7905" name="TextBox8" r:id="rId9" imgW="466560" imgH="352440"/>
        </mc:Choice>
        <mc:Fallback>
          <p:control name="TextBox8" r:id="rId9" imgW="466560" imgH="352440">
            <p:pic>
              <p:nvPicPr>
                <p:cNvPr id="17" name="TextBox8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97362" y="4507706"/>
                  <a:ext cx="469106" cy="35004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135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153253"/>
              </p:ext>
            </p:extLst>
          </p:nvPr>
        </p:nvGraphicFramePr>
        <p:xfrm>
          <a:off x="1447800" y="1657350"/>
          <a:ext cx="1136348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Equation" r:id="rId3" imgW="622030" imgH="215806" progId="Equation.DSMT4">
                  <p:embed/>
                </p:oleObj>
              </mc:Choice>
              <mc:Fallback>
                <p:oleObj name="Equation" r:id="rId3" imgW="622030" imgH="21580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57350"/>
                        <a:ext cx="1136348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1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97515"/>
            <a:ext cx="59626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197222"/>
              </p:ext>
            </p:extLst>
          </p:nvPr>
        </p:nvGraphicFramePr>
        <p:xfrm>
          <a:off x="4038600" y="3296936"/>
          <a:ext cx="1136348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tion" r:id="rId6" imgW="622030" imgH="215806" progId="Equation.DSMT4">
                  <p:embed/>
                </p:oleObj>
              </mc:Choice>
              <mc:Fallback>
                <p:oleObj name="Equation" r:id="rId6" imgW="622030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96936"/>
                        <a:ext cx="1136348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8421" y="1123950"/>
            <a:ext cx="82748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Bài 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4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 Nam vẽ một phần trục số trên vở ô li và đánh dấu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ba điểm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                </a:t>
            </a:r>
            <a:r>
              <a:rPr lang="vi-VN" sz="2800" dirty="0" smtClean="0">
                <a:latin typeface="+mj-lt"/>
                <a:ea typeface="Times New Roman" panose="02020603050405020304" pitchFamily="18" charset="0"/>
              </a:rPr>
              <a:t>như </a:t>
            </a:r>
            <a:r>
              <a:rPr lang="vi-VN" sz="2800" dirty="0">
                <a:latin typeface="+mj-lt"/>
                <a:ea typeface="Times New Roman" panose="02020603050405020304" pitchFamily="18" charset="0"/>
              </a:rPr>
              <a:t>sau</a:t>
            </a:r>
            <a:r>
              <a:rPr lang="vi-VN" sz="2800" dirty="0" smtClean="0">
                <a:latin typeface="+mj-lt"/>
                <a:ea typeface="Times New Roman" panose="02020603050405020304" pitchFamily="18" charset="0"/>
              </a:rPr>
              <a:t>:</a:t>
            </a:r>
            <a:endParaRPr lang="en-US" sz="2800" dirty="0">
              <a:latin typeface="+mj-lt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29265" y="3173308"/>
            <a:ext cx="860993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latin typeface="+mj-lt"/>
                <a:ea typeface="Times New Roman" panose="02020603050405020304" pitchFamily="18" charset="0"/>
              </a:rPr>
              <a:t>a) Hãy cho biết các </a:t>
            </a:r>
            <a:r>
              <a:rPr lang="vi-VN" sz="2800" dirty="0" smtClean="0">
                <a:latin typeface="+mj-lt"/>
                <a:ea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+mj-lt"/>
              </a:rPr>
              <a:t>          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biểu diễn những số thực nào?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Hãy tìm số đối của các số thực vừa tìm được ở câu a?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41262" y="139065"/>
            <a:ext cx="95662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22, </a:t>
            </a: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THỰC, GIÁ TRỊ TUYỆT ĐỐI CỦA MỘT SỐ </a:t>
            </a: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– LUYỆN TẬP</a:t>
            </a:r>
            <a:endParaRPr lang="en-US" sz="24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47800" y="1657350"/>
          <a:ext cx="1136348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3" name="Equation" r:id="rId3" imgW="622030" imgH="215806" progId="Equation.DSMT4">
                  <p:embed/>
                </p:oleObj>
              </mc:Choice>
              <mc:Fallback>
                <p:oleObj name="Equation" r:id="rId3" imgW="622030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57350"/>
                        <a:ext cx="1136348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1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97515"/>
            <a:ext cx="59626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8421" y="1123950"/>
            <a:ext cx="82748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Bài 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4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 Nam vẽ một phần trục số trên vở ô li và đánh dấu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ba điểm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                </a:t>
            </a:r>
            <a:r>
              <a:rPr lang="vi-VN" sz="2800" dirty="0" smtClean="0">
                <a:latin typeface="+mj-lt"/>
                <a:ea typeface="Times New Roman" panose="02020603050405020304" pitchFamily="18" charset="0"/>
              </a:rPr>
              <a:t>như </a:t>
            </a:r>
            <a:r>
              <a:rPr lang="vi-VN" sz="2800" dirty="0">
                <a:latin typeface="+mj-lt"/>
                <a:ea typeface="Times New Roman" panose="02020603050405020304" pitchFamily="18" charset="0"/>
              </a:rPr>
              <a:t>sau</a:t>
            </a:r>
            <a:r>
              <a:rPr lang="vi-VN" sz="2800" dirty="0" smtClean="0">
                <a:latin typeface="+mj-lt"/>
                <a:ea typeface="Times New Roman" panose="02020603050405020304" pitchFamily="18" charset="0"/>
              </a:rPr>
              <a:t>:</a:t>
            </a:r>
            <a:endParaRPr lang="en-US" sz="2800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41262" y="139065"/>
            <a:ext cx="95662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22, </a:t>
            </a: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THỰC, GIÁ TRỊ TUYỆT ĐỐI CỦA MỘT SỐ </a:t>
            </a: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– LUYỆN TẬP</a:t>
            </a:r>
            <a:endParaRPr lang="en-US" sz="24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543646"/>
              </p:ext>
            </p:extLst>
          </p:nvPr>
        </p:nvGraphicFramePr>
        <p:xfrm>
          <a:off x="3079109" y="2692511"/>
          <a:ext cx="499304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4" name="Equation" r:id="rId6" imgW="266400" imgH="215640" progId="Equation.DSMT4">
                  <p:embed/>
                </p:oleObj>
              </mc:Choice>
              <mc:Fallback>
                <p:oleObj name="Equation" r:id="rId6" imgW="266400" imgH="215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109" y="2692511"/>
                        <a:ext cx="499304" cy="39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702109"/>
              </p:ext>
            </p:extLst>
          </p:nvPr>
        </p:nvGraphicFramePr>
        <p:xfrm>
          <a:off x="4000299" y="2722247"/>
          <a:ext cx="499304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5" name="Equation" r:id="rId8" imgW="279360" imgH="215640" progId="Equation.DSMT4">
                  <p:embed/>
                </p:oleObj>
              </mc:Choice>
              <mc:Fallback>
                <p:oleObj name="Equation" r:id="rId8" imgW="279360" imgH="215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299" y="2722247"/>
                        <a:ext cx="499304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312217"/>
              </p:ext>
            </p:extLst>
          </p:nvPr>
        </p:nvGraphicFramePr>
        <p:xfrm>
          <a:off x="5173855" y="2709150"/>
          <a:ext cx="430435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6" name="Equation" r:id="rId10" imgW="241200" imgH="215640" progId="Equation.DSMT4">
                  <p:embed/>
                </p:oleObj>
              </mc:Choice>
              <mc:Fallback>
                <p:oleObj name="Equation" r:id="rId10" imgW="241200" imgH="215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855" y="2709150"/>
                        <a:ext cx="430435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560268"/>
              </p:ext>
            </p:extLst>
          </p:nvPr>
        </p:nvGraphicFramePr>
        <p:xfrm>
          <a:off x="3238500" y="3479800"/>
          <a:ext cx="5953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7" name="Equation" r:id="rId12" imgW="317160" imgH="215640" progId="Equation.DSMT4">
                  <p:embed/>
                </p:oleObj>
              </mc:Choice>
              <mc:Fallback>
                <p:oleObj name="Equation" r:id="rId12" imgW="317160" imgH="215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3479800"/>
                        <a:ext cx="595313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029807"/>
              </p:ext>
            </p:extLst>
          </p:nvPr>
        </p:nvGraphicFramePr>
        <p:xfrm>
          <a:off x="3803650" y="3479800"/>
          <a:ext cx="5651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8" name="Equation" r:id="rId14" imgW="317160" imgH="215640" progId="Equation.DSMT4">
                  <p:embed/>
                </p:oleObj>
              </mc:Choice>
              <mc:Fallback>
                <p:oleObj name="Equation" r:id="rId14" imgW="31716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3479800"/>
                        <a:ext cx="565150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041820"/>
              </p:ext>
            </p:extLst>
          </p:nvPr>
        </p:nvGraphicFramePr>
        <p:xfrm>
          <a:off x="4387172" y="3479337"/>
          <a:ext cx="430435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9" name="Equation" r:id="rId16" imgW="241091" imgH="215713" progId="Equation.DSMT4">
                  <p:embed/>
                </p:oleObj>
              </mc:Choice>
              <mc:Fallback>
                <p:oleObj name="Equation" r:id="rId16" imgW="241091" imgH="2157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172" y="3479337"/>
                        <a:ext cx="430435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729529"/>
              </p:ext>
            </p:extLst>
          </p:nvPr>
        </p:nvGraphicFramePr>
        <p:xfrm>
          <a:off x="6373813" y="3460750"/>
          <a:ext cx="7651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0" name="Equation" r:id="rId18" imgW="419040" imgH="215640" progId="Equation.DSMT4">
                  <p:embed/>
                </p:oleObj>
              </mc:Choice>
              <mc:Fallback>
                <p:oleObj name="Equation" r:id="rId18" imgW="41904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813" y="3460750"/>
                        <a:ext cx="7651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146790"/>
              </p:ext>
            </p:extLst>
          </p:nvPr>
        </p:nvGraphicFramePr>
        <p:xfrm>
          <a:off x="7065963" y="3454400"/>
          <a:ext cx="7635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1" name="Equation" r:id="rId20" imgW="419040" imgH="215640" progId="Equation.DSMT4">
                  <p:embed/>
                </p:oleObj>
              </mc:Choice>
              <mc:Fallback>
                <p:oleObj name="Equation" r:id="rId20" imgW="419040" imgH="215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3" y="3454400"/>
                        <a:ext cx="7635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582157"/>
              </p:ext>
            </p:extLst>
          </p:nvPr>
        </p:nvGraphicFramePr>
        <p:xfrm>
          <a:off x="7753350" y="3452665"/>
          <a:ext cx="7048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2" name="Equation" r:id="rId22" imgW="393480" imgH="215640" progId="Equation.DSMT4">
                  <p:embed/>
                </p:oleObj>
              </mc:Choice>
              <mc:Fallback>
                <p:oleObj name="Equation" r:id="rId22" imgW="39348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3350" y="3452665"/>
                        <a:ext cx="7048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28600" y="3333750"/>
            <a:ext cx="31534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Số đối của các số 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640718" y="3359842"/>
            <a:ext cx="18213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lần lượt là 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577" name="Rectangle 24576"/>
          <p:cNvSpPr/>
          <p:nvPr/>
        </p:nvSpPr>
        <p:spPr>
          <a:xfrm>
            <a:off x="241263" y="2269766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245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42778" y="1526758"/>
          <a:ext cx="37125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Equation" r:id="rId3" imgW="139639" imgH="152334" progId="Equation.DSMT4">
                  <p:embed/>
                </p:oleObj>
              </mc:Choice>
              <mc:Fallback>
                <p:oleObj name="Equation" r:id="rId3" imgW="139639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778" y="1526758"/>
                        <a:ext cx="371250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543699" y="1490068"/>
          <a:ext cx="1100522" cy="47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Equation" r:id="rId5" imgW="634449" imgH="266469" progId="Equation.DSMT4">
                  <p:embed/>
                </p:oleObj>
              </mc:Choice>
              <mc:Fallback>
                <p:oleObj name="Equation" r:id="rId5" imgW="634449" imgH="2664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99" y="1490068"/>
                        <a:ext cx="1100522" cy="476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04800" y="1445705"/>
            <a:ext cx="5389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latin typeface="+mj-lt"/>
                <a:ea typeface="Times New Roman" panose="02020603050405020304" pitchFamily="18" charset="0"/>
              </a:rPr>
              <a:t>Bài 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5</a:t>
            </a:r>
            <a:r>
              <a:rPr lang="vi-VN" sz="2800" dirty="0" smtClean="0">
                <a:latin typeface="+mj-lt"/>
                <a:ea typeface="Times New Roman" panose="02020603050405020304" pitchFamily="18" charset="0"/>
              </a:rPr>
              <a:t>: </a:t>
            </a:r>
            <a:r>
              <a:rPr lang="vi-VN" sz="2800" dirty="0">
                <a:latin typeface="+mj-lt"/>
                <a:ea typeface="Times New Roman" panose="02020603050405020304" pitchFamily="18" charset="0"/>
              </a:rPr>
              <a:t>Tìm giá trị </a:t>
            </a:r>
            <a:r>
              <a:rPr lang="vi-VN" sz="2800" dirty="0" smtClean="0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+mj-lt"/>
                <a:ea typeface="Times New Roman" panose="02020603050405020304" pitchFamily="18" charset="0"/>
              </a:rPr>
              <a:t>     </a:t>
            </a:r>
            <a:r>
              <a:rPr lang="vi-VN" sz="2800" dirty="0">
                <a:latin typeface="+mj-lt"/>
                <a:ea typeface="Times New Roman" panose="02020603050405020304" pitchFamily="18" charset="0"/>
              </a:rPr>
              <a:t>, biết rằng:  </a:t>
            </a:r>
            <a:endParaRPr lang="vi-VN" sz="28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41262" y="139065"/>
            <a:ext cx="95662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22, </a:t>
            </a: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THỰC, GIÁ TRỊ TUYỆT ĐỐI CỦA MỘT SỐ </a:t>
            </a: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– LUYỆN TẬP</a:t>
            </a:r>
            <a:endParaRPr lang="en-US" sz="24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85108" y="1922758"/>
            <a:ext cx="1407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745242"/>
              </p:ext>
            </p:extLst>
          </p:nvPr>
        </p:nvGraphicFramePr>
        <p:xfrm>
          <a:off x="2070915" y="1998544"/>
          <a:ext cx="1164414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Equation" r:id="rId7" imgW="637684" imgH="275976" progId="Equation.DSMT4">
                  <p:embed/>
                </p:oleObj>
              </mc:Choice>
              <mc:Fallback>
                <p:oleObj name="Equation" r:id="rId7" imgW="637684" imgH="2759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0915" y="1998544"/>
                        <a:ext cx="1164414" cy="5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740030"/>
              </p:ext>
            </p:extLst>
          </p:nvPr>
        </p:nvGraphicFramePr>
        <p:xfrm>
          <a:off x="2253537" y="2471299"/>
          <a:ext cx="1338207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Equation" r:id="rId9" imgW="732636" imgH="275976" progId="Equation.DSMT4">
                  <p:embed/>
                </p:oleObj>
              </mc:Choice>
              <mc:Fallback>
                <p:oleObj name="Equation" r:id="rId9" imgW="732636" imgH="2759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53537" y="2471299"/>
                        <a:ext cx="1338207" cy="5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210578"/>
              </p:ext>
            </p:extLst>
          </p:nvPr>
        </p:nvGraphicFramePr>
        <p:xfrm>
          <a:off x="2253537" y="2952496"/>
          <a:ext cx="834207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Equation" r:id="rId11" imgW="456773" imgH="275976" progId="Equation.DSMT4">
                  <p:embed/>
                </p:oleObj>
              </mc:Choice>
              <mc:Fallback>
                <p:oleObj name="Equation" r:id="rId11" imgW="456773" imgH="2759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53537" y="2952496"/>
                        <a:ext cx="834207" cy="5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014233"/>
              </p:ext>
            </p:extLst>
          </p:nvPr>
        </p:nvGraphicFramePr>
        <p:xfrm>
          <a:off x="3679846" y="3456496"/>
          <a:ext cx="941772" cy="470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Equation" r:id="rId13" imgW="393529" imgH="190417" progId="Equation.DSMT4">
                  <p:embed/>
                </p:oleObj>
              </mc:Choice>
              <mc:Fallback>
                <p:oleObj name="Equation" r:id="rId13" imgW="393529" imgH="19041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846" y="3456496"/>
                        <a:ext cx="941772" cy="470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584799"/>
              </p:ext>
            </p:extLst>
          </p:nvPr>
        </p:nvGraphicFramePr>
        <p:xfrm>
          <a:off x="1509600" y="3438522"/>
          <a:ext cx="1186243" cy="479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Equation" r:id="rId15" imgW="495085" imgH="190417" progId="Equation.DSMT4">
                  <p:embed/>
                </p:oleObj>
              </mc:Choice>
              <mc:Fallback>
                <p:oleObj name="Equation" r:id="rId15" imgW="495085" imgH="19041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600" y="3438522"/>
                        <a:ext cx="1186243" cy="479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19221"/>
              </p:ext>
            </p:extLst>
          </p:nvPr>
        </p:nvGraphicFramePr>
        <p:xfrm>
          <a:off x="1371600" y="3896550"/>
          <a:ext cx="1425103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Equation" r:id="rId17" imgW="774364" imgH="266584" progId="Equation.DSMT4">
                  <p:embed/>
                </p:oleObj>
              </mc:Choice>
              <mc:Fallback>
                <p:oleObj name="Equation" r:id="rId17" imgW="774364" imgH="26658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96550"/>
                        <a:ext cx="1425103" cy="50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486400" y="1895475"/>
            <a:ext cx="914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701406" y="3408592"/>
            <a:ext cx="1341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5597" y="3393389"/>
            <a:ext cx="13918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33400" y="3867150"/>
            <a:ext cx="1341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1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566026"/>
              </p:ext>
            </p:extLst>
          </p:nvPr>
        </p:nvGraphicFramePr>
        <p:xfrm>
          <a:off x="5126975" y="1433604"/>
          <a:ext cx="955059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Equation" r:id="rId3" imgW="774364" imgH="317362" progId="Equation.DSMT4">
                  <p:embed/>
                </p:oleObj>
              </mc:Choice>
              <mc:Fallback>
                <p:oleObj name="Equation" r:id="rId3" imgW="774364" imgH="31736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975" y="1433604"/>
                        <a:ext cx="955059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95308" y="1352550"/>
            <a:ext cx="4862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26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26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26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26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26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26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26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26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26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7200" algn="l"/>
              </a:tabLst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Bài 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6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 Tính giá trị của biểu thức: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41262" y="139065"/>
            <a:ext cx="95662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22, </a:t>
            </a: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THỰC, GIÁ TRỊ TUYỆT ĐỐI CỦA MỘT SỐ </a:t>
            </a: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– LUYỆN TẬP</a:t>
            </a:r>
            <a:endParaRPr lang="en-US" sz="24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85108" y="1922758"/>
            <a:ext cx="1407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904291"/>
              </p:ext>
            </p:extLst>
          </p:nvPr>
        </p:nvGraphicFramePr>
        <p:xfrm>
          <a:off x="1907683" y="2056745"/>
          <a:ext cx="955059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Equation" r:id="rId5" imgW="774364" imgH="317362" progId="Equation.DSMT4">
                  <p:embed/>
                </p:oleObj>
              </mc:Choice>
              <mc:Fallback>
                <p:oleObj name="Equation" r:id="rId5" imgW="774364" imgH="31736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683" y="2056745"/>
                        <a:ext cx="955059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115898"/>
              </p:ext>
            </p:extLst>
          </p:nvPr>
        </p:nvGraphicFramePr>
        <p:xfrm>
          <a:off x="1881187" y="2411831"/>
          <a:ext cx="9680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Equation" r:id="rId6" imgW="622030" imgH="253890" progId="Equation.DSMT4">
                  <p:embed/>
                </p:oleObj>
              </mc:Choice>
              <mc:Fallback>
                <p:oleObj name="Equation" r:id="rId6" imgW="622030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7" y="2411831"/>
                        <a:ext cx="968000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00732"/>
              </p:ext>
            </p:extLst>
          </p:nvPr>
        </p:nvGraphicFramePr>
        <p:xfrm>
          <a:off x="1900236" y="2849982"/>
          <a:ext cx="9636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Equation" r:id="rId8" imgW="685800" imgH="279400" progId="Equation.DSMT4">
                  <p:embed/>
                </p:oleObj>
              </mc:Choice>
              <mc:Fallback>
                <p:oleObj name="Equation" r:id="rId8" imgW="685800" imgH="279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6" y="2849982"/>
                        <a:ext cx="963600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618203"/>
              </p:ext>
            </p:extLst>
          </p:nvPr>
        </p:nvGraphicFramePr>
        <p:xfrm>
          <a:off x="1946483" y="3402642"/>
          <a:ext cx="942857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Equation" r:id="rId10" imgW="482391" imgH="190417" progId="Equation.DSMT4">
                  <p:embed/>
                </p:oleObj>
              </mc:Choice>
              <mc:Fallback>
                <p:oleObj name="Equation" r:id="rId10" imgW="482391" imgH="190417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483" y="3402642"/>
                        <a:ext cx="942857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42457"/>
              </p:ext>
            </p:extLst>
          </p:nvPr>
        </p:nvGraphicFramePr>
        <p:xfrm>
          <a:off x="5868043" y="3835655"/>
          <a:ext cx="213991" cy="345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Equation" r:id="rId12" imgW="126890" imgH="190335" progId="Equation.DSMT4">
                  <p:embed/>
                </p:oleObj>
              </mc:Choice>
              <mc:Fallback>
                <p:oleObj name="Equation" r:id="rId12" imgW="126890" imgH="19033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043" y="3835655"/>
                        <a:ext cx="213991" cy="3456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35112" y="3771689"/>
            <a:ext cx="41825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của biểu thức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294710" y="3740063"/>
            <a:ext cx="6222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097472"/>
              </p:ext>
            </p:extLst>
          </p:nvPr>
        </p:nvGraphicFramePr>
        <p:xfrm>
          <a:off x="4340623" y="3835655"/>
          <a:ext cx="9540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Equation" r:id="rId14" imgW="953918" imgH="394765" progId="Equation.DSMT4">
                  <p:embed/>
                </p:oleObj>
              </mc:Choice>
              <mc:Fallback>
                <p:oleObj name="Equation" r:id="rId14" imgW="953918" imgH="3947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40623" y="3835655"/>
                        <a:ext cx="954087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50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70660" y="15811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6161" y="304740"/>
            <a:ext cx="749203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THỰC, GIÁ TRỊ TUYỆT ĐỐI CỦA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– LUYỆN TẬP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266950"/>
            <a:ext cx="4572000" cy="17620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kĩ lí thuyết, xem lại các bài toán, bài tập theo SGK đã làm ở lớp.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Đọc và nguyên cứu trước nội dung bài 3 “LÀM TRÒN SỐ VÀ ƯỚC LƯỢNG KẾT QUẢ” để chuẩn bị cho tiết học tới.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xmlns="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xmlns="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xmlns="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xmlns="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xmlns="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xmlns="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xmlns="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xmlns="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tòi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304800" y="2857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3962400" y="361950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3312454" y="1008281"/>
            <a:ext cx="2305049" cy="2231484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629400" y="1276350"/>
            <a:ext cx="1737405" cy="173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101694"/>
              </p:ext>
            </p:extLst>
          </p:nvPr>
        </p:nvGraphicFramePr>
        <p:xfrm>
          <a:off x="1497326" y="640758"/>
          <a:ext cx="1417637" cy="1031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3" imgW="1113520" imgH="809219" progId="Equation.DSMT4">
                  <p:embed/>
                </p:oleObj>
              </mc:Choice>
              <mc:Fallback>
                <p:oleObj name="Equation" r:id="rId3" imgW="1113520" imgH="80921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7326" y="640758"/>
                        <a:ext cx="1417637" cy="1031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79804" y="180647"/>
            <a:ext cx="8354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nl-N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tập. </a:t>
            </a:r>
            <a:r>
              <a:rPr lang="nl-NL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Điền vào chỗ (...) để hoàn thành nội dung sau.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315200" y="3181350"/>
            <a:ext cx="1737405" cy="17374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450466" y="1963759"/>
            <a:ext cx="1502534" cy="4250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2851599" y="2388762"/>
            <a:ext cx="1350134" cy="550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206144" y="2939333"/>
            <a:ext cx="1379037" cy="3807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6" idx="2"/>
            <a:endCxn id="10" idx="0"/>
          </p:cNvCxnSpPr>
          <p:nvPr/>
        </p:nvCxnSpPr>
        <p:spPr>
          <a:xfrm>
            <a:off x="4201733" y="2388762"/>
            <a:ext cx="1094839" cy="550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573344" y="2939334"/>
            <a:ext cx="1446456" cy="3807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endCxn id="12" idx="0"/>
          </p:cNvCxnSpPr>
          <p:nvPr/>
        </p:nvCxnSpPr>
        <p:spPr>
          <a:xfrm flipH="1">
            <a:off x="2339271" y="3320065"/>
            <a:ext cx="445140" cy="614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68541" y="3934568"/>
            <a:ext cx="2941459" cy="11311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43400" y="3946876"/>
            <a:ext cx="3007217" cy="11188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10" idx="2"/>
            <a:endCxn id="13" idx="0"/>
          </p:cNvCxnSpPr>
          <p:nvPr/>
        </p:nvCxnSpPr>
        <p:spPr>
          <a:xfrm>
            <a:off x="5296572" y="3320065"/>
            <a:ext cx="550437" cy="626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" y="567512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381000" y="197619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90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920315"/>
              </p:ext>
            </p:extLst>
          </p:nvPr>
        </p:nvGraphicFramePr>
        <p:xfrm>
          <a:off x="1219200" y="640758"/>
          <a:ext cx="1695763" cy="1233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3" imgW="1113520" imgH="809219" progId="Equation.DSMT4">
                  <p:embed/>
                </p:oleObj>
              </mc:Choice>
              <mc:Fallback>
                <p:oleObj name="Equation" r:id="rId3" imgW="1113520" imgH="80921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640758"/>
                        <a:ext cx="1695763" cy="1233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79804" y="180647"/>
            <a:ext cx="8202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nl-NL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tập. </a:t>
            </a:r>
            <a:r>
              <a:rPr lang="nl-NL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Điền vào chỗ (...) để hoàn thành nội dung sau.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315200" y="3181350"/>
            <a:ext cx="1737405" cy="17374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97280" y="1963759"/>
            <a:ext cx="1286715" cy="474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2851598" y="2437863"/>
            <a:ext cx="989040" cy="501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206144" y="2939333"/>
            <a:ext cx="1451455" cy="438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6" idx="2"/>
            <a:endCxn id="10" idx="0"/>
          </p:cNvCxnSpPr>
          <p:nvPr/>
        </p:nvCxnSpPr>
        <p:spPr>
          <a:xfrm>
            <a:off x="3840638" y="2437863"/>
            <a:ext cx="1417834" cy="501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573344" y="2939334"/>
            <a:ext cx="1370256" cy="4382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>
            <a:off x="2347175" y="3377553"/>
            <a:ext cx="584697" cy="521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33400" y="3898632"/>
            <a:ext cx="3297485" cy="11115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03183" y="3867071"/>
            <a:ext cx="3312017" cy="1174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10" idx="2"/>
            <a:endCxn id="13" idx="0"/>
          </p:cNvCxnSpPr>
          <p:nvPr/>
        </p:nvCxnSpPr>
        <p:spPr>
          <a:xfrm>
            <a:off x="5258472" y="3377553"/>
            <a:ext cx="400720" cy="489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1000" y="567512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381000" y="197619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640041"/>
              </p:ext>
            </p:extLst>
          </p:nvPr>
        </p:nvGraphicFramePr>
        <p:xfrm>
          <a:off x="2441520" y="636750"/>
          <a:ext cx="758880" cy="33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6" imgW="431640" imgH="190440" progId="Equation.DSMT4">
                  <p:embed/>
                </p:oleObj>
              </mc:Choice>
              <mc:Fallback>
                <p:oleObj name="Equation" r:id="rId6" imgW="431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41520" y="636750"/>
                        <a:ext cx="758880" cy="33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302369"/>
              </p:ext>
            </p:extLst>
          </p:nvPr>
        </p:nvGraphicFramePr>
        <p:xfrm>
          <a:off x="2660880" y="1017750"/>
          <a:ext cx="691920" cy="33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8" imgW="393480" imgH="190440" progId="Equation.DSMT4">
                  <p:embed/>
                </p:oleObj>
              </mc:Choice>
              <mc:Fallback>
                <p:oleObj name="Equation" r:id="rId8" imgW="393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60880" y="1017750"/>
                        <a:ext cx="691920" cy="33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844955"/>
              </p:ext>
            </p:extLst>
          </p:nvPr>
        </p:nvGraphicFramePr>
        <p:xfrm>
          <a:off x="2438400" y="1428750"/>
          <a:ext cx="758880" cy="33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10" imgW="431640" imgH="190440" progId="Equation.DSMT4">
                  <p:embed/>
                </p:oleObj>
              </mc:Choice>
              <mc:Fallback>
                <p:oleObj name="Equation" r:id="rId10" imgW="431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38400" y="1428750"/>
                        <a:ext cx="758880" cy="33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8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1262" y="139065"/>
            <a:ext cx="95662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22, </a:t>
            </a: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THỰC, GIÁ TRỊ TUYỆT ĐỐI CỦA MỘT SỐ </a:t>
            </a: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– LUYỆN TẬP</a:t>
            </a:r>
            <a:endParaRPr lang="en-US" sz="24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62" y="139065"/>
            <a:ext cx="95662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22, </a:t>
            </a:r>
            <a:r>
              <a:rPr lang="en-US" sz="240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>
              <a:spcAft>
                <a:spcPts val="1200"/>
              </a:spcAft>
              <a:tabLst>
                <a:tab pos="3429000" algn="ctr"/>
                <a:tab pos="4552315" algn="l"/>
              </a:tabLst>
            </a:pP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THỰC, GIÁ TRỊ TUYỆT ĐỐI CỦA MỘT SỐ </a:t>
            </a:r>
            <a:r>
              <a:rPr lang="nl-NL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– LUYỆN TẬP</a:t>
            </a:r>
            <a:endParaRPr lang="en-US" sz="24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73355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1139</Words>
  <Application>Microsoft Office PowerPoint</Application>
  <PresentationFormat>On-screen Show (16:9)</PresentationFormat>
  <Paragraphs>216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Comic Sans MS</vt:lpstr>
      <vt:lpstr>Times New Roman</vt:lpstr>
      <vt:lpstr>UVN Bach Tuyet Nang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Tan Phat</cp:lastModifiedBy>
  <cp:revision>243</cp:revision>
  <dcterms:created xsi:type="dcterms:W3CDTF">2021-07-22T17:31:00Z</dcterms:created>
  <dcterms:modified xsi:type="dcterms:W3CDTF">2022-08-01T13:38:17Z</dcterms:modified>
</cp:coreProperties>
</file>