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  <p:sldMasterId id="2147483750" r:id="rId3"/>
    <p:sldMasterId id="2147483762" r:id="rId4"/>
    <p:sldMasterId id="2147483774" r:id="rId5"/>
    <p:sldMasterId id="2147483786" r:id="rId6"/>
  </p:sldMasterIdLst>
  <p:sldIdLst>
    <p:sldId id="271" r:id="rId7"/>
    <p:sldId id="256" r:id="rId8"/>
    <p:sldId id="272" r:id="rId9"/>
    <p:sldId id="258" r:id="rId10"/>
    <p:sldId id="259" r:id="rId11"/>
    <p:sldId id="273" r:id="rId12"/>
    <p:sldId id="260" r:id="rId13"/>
    <p:sldId id="261" r:id="rId14"/>
    <p:sldId id="262" r:id="rId15"/>
    <p:sldId id="263" r:id="rId16"/>
    <p:sldId id="264" r:id="rId17"/>
    <p:sldId id="265" r:id="rId18"/>
    <p:sldId id="274" r:id="rId19"/>
    <p:sldId id="266" r:id="rId20"/>
    <p:sldId id="267" r:id="rId21"/>
    <p:sldId id="268" r:id="rId22"/>
    <p:sldId id="270" r:id="rId23"/>
    <p:sldId id="275" r:id="rId24"/>
    <p:sldId id="269" r:id="rId25"/>
    <p:sldId id="276" r:id="rId26"/>
    <p:sldId id="278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1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1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12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29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01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9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00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51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77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1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60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0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14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88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6198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02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9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72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22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27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989A-30CB-4B4E-AB1F-8EF26EF2F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06012-8370-41FD-8720-4417A0FAA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06F16-B252-4176-9987-BAF7EBAE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ED964-90D8-4108-B17D-39187C5B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821CB-9A05-43B3-AA70-F74EF726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46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03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77AD-5227-482D-82FA-F0FFDD4E5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9C9B4-8457-4811-92E7-50F6DC314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6B042-1517-48DD-8E04-9718BEF1F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0832D-9989-4437-8DDE-CD48D8E4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1B16A-8B91-41C2-BF2E-9AA5BE1F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53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EEF0C-0C36-4C44-AE45-22093A4E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BD1B3-8A8A-4D14-A21A-8444C856D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156A1-80E2-40FB-B964-86B846D5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A481-8781-4B7F-A6EB-0494A74D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6E09D-14FD-4F4E-991C-186FA480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407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14AB5-F4CA-4111-8E61-C057BE45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9EC25-7223-4F65-865A-F7C010726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13C7E-31C1-4C3D-ABA2-3B269EF0B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6E60D-C16A-40AD-98D6-2B527672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C2570-03CD-4856-9CC0-800CA88BE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00BF5-AC50-4C77-98AE-FA186A51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544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6FCDF-758F-44CF-9865-A497D0117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3456A-BDC2-4596-82E2-9E9779987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1EB95-7462-43CC-8B8B-0CFE25F3D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74D26-113E-4FF0-92AB-DCF9312DB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6C863-047F-4DF3-93F3-4DC72727F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DFE52A-AB8B-4A13-B797-9EBD4404F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1534D-BDE6-4FE2-8A38-7CE7EFE3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DFF640-3FEE-4C20-B489-721E9DA3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819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837B8-9553-4D7D-8B73-C4A44408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02646-9193-4A99-9F0F-55DFBC19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AF4D6-44E9-4568-BD3D-318FEB757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00438-1089-422C-91D1-1B370AEE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220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CE0E08-EAE5-46C3-8172-62F69A99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95EAAA-3D02-4698-B4D5-480DB08E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1DDDE-36FE-4986-A03A-61BDFC74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103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C9468-5F05-46F4-B7FD-F623B8DA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17870-B1AF-4C40-9AA9-E30047FC0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376B7-7A92-4145-BBA9-FB3AF14C8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8B067-BF29-4402-8908-5D7AA18F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FD075-6AD6-419D-ABA7-E962194B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BFA1F-FFFB-491A-A489-F8B29865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410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1F73-92E8-452C-8F3B-4A9998516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079A56-4D6C-4AF5-9097-489A6BF0A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699BE-54D5-45A3-BF2F-245A0280B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0B1C6-CD55-45E5-A4EC-98809120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12142-5964-4ED4-9700-5054D835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2131A-A735-4115-A747-88F9E465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449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5574-FCF0-47F1-A228-532D8181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2F8580-1C4F-48F9-8A8A-4A1A639CE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8C685-983F-453C-B161-B2F25BDFC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84B8C-17C8-4D0C-AAD7-3A34FC921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F5B40-C93F-4948-BC41-C97388C8F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316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FDF95-62CA-4352-B0BC-15649783C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E3BF0-9757-4BB6-952F-357F8FF65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8CE87-6480-4206-BB6F-1860EE53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2AC06-3C0B-4A30-B79A-F16CE9741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3A115-4772-402D-BFFB-D2CC0B4B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64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2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989A-30CB-4B4E-AB1F-8EF26EF2F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06012-8370-41FD-8720-4417A0FAA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06F16-B252-4176-9987-BAF7EBAE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ED964-90D8-4108-B17D-39187C5B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821CB-9A05-43B3-AA70-F74EF726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44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77AD-5227-482D-82FA-F0FFDD4E5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9C9B4-8457-4811-92E7-50F6DC314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6B042-1517-48DD-8E04-9718BEF1F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0832D-9989-4437-8DDE-CD48D8E4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1B16A-8B91-41C2-BF2E-9AA5BE1F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013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EEF0C-0C36-4C44-AE45-22093A4E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BD1B3-8A8A-4D14-A21A-8444C856D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156A1-80E2-40FB-B964-86B846D5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A481-8781-4B7F-A6EB-0494A74D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6E09D-14FD-4F4E-991C-186FA480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822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14AB5-F4CA-4111-8E61-C057BE45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9EC25-7223-4F65-865A-F7C010726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13C7E-31C1-4C3D-ABA2-3B269EF0B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6E60D-C16A-40AD-98D6-2B527672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C2570-03CD-4856-9CC0-800CA88BE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00BF5-AC50-4C77-98AE-FA186A51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988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6FCDF-758F-44CF-9865-A497D0117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3456A-BDC2-4596-82E2-9E9779987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1EB95-7462-43CC-8B8B-0CFE25F3D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74D26-113E-4FF0-92AB-DCF9312DB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6C863-047F-4DF3-93F3-4DC72727F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DFE52A-AB8B-4A13-B797-9EBD4404F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1534D-BDE6-4FE2-8A38-7CE7EFE3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DFF640-3FEE-4C20-B489-721E9DA3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4957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837B8-9553-4D7D-8B73-C4A44408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02646-9193-4A99-9F0F-55DFBC19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AF4D6-44E9-4568-BD3D-318FEB757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00438-1089-422C-91D1-1B370AEE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3695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CE0E08-EAE5-46C3-8172-62F69A99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95EAAA-3D02-4698-B4D5-480DB08E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1DDDE-36FE-4986-A03A-61BDFC74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490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C9468-5F05-46F4-B7FD-F623B8DA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17870-B1AF-4C40-9AA9-E30047FC0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376B7-7A92-4145-BBA9-FB3AF14C8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8B067-BF29-4402-8908-5D7AA18F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FD075-6AD6-419D-ABA7-E962194B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BFA1F-FFFB-491A-A489-F8B29865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0324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1F73-92E8-452C-8F3B-4A9998516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079A56-4D6C-4AF5-9097-489A6BF0A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699BE-54D5-45A3-BF2F-245A0280B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0B1C6-CD55-45E5-A4EC-98809120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12142-5964-4ED4-9700-5054D835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2131A-A735-4115-A747-88F9E465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2316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5574-FCF0-47F1-A228-532D8181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2F8580-1C4F-48F9-8A8A-4A1A639CE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8C685-983F-453C-B161-B2F25BDFC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84B8C-17C8-4D0C-AAD7-3A34FC921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F5B40-C93F-4948-BC41-C97388C8F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2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39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FDF95-62CA-4352-B0BC-15649783C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E3BF0-9757-4BB6-952F-357F8FF65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8CE87-6480-4206-BB6F-1860EE53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2AC06-3C0B-4A30-B79A-F16CE9741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3A115-4772-402D-BFFB-D2CC0B4B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0691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989A-30CB-4B4E-AB1F-8EF26EF2F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06012-8370-41FD-8720-4417A0FAA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06F16-B252-4176-9987-BAF7EBAE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ED964-90D8-4108-B17D-39187C5B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821CB-9A05-43B3-AA70-F74EF726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8610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77AD-5227-482D-82FA-F0FFDD4E5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9C9B4-8457-4811-92E7-50F6DC314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6B042-1517-48DD-8E04-9718BEF1F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0832D-9989-4437-8DDE-CD48D8E4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1B16A-8B91-41C2-BF2E-9AA5BE1F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3088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EEF0C-0C36-4C44-AE45-22093A4E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BD1B3-8A8A-4D14-A21A-8444C856D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156A1-80E2-40FB-B964-86B846D5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A481-8781-4B7F-A6EB-0494A74D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6E09D-14FD-4F4E-991C-186FA480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489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14AB5-F4CA-4111-8E61-C057BE45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9EC25-7223-4F65-865A-F7C010726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13C7E-31C1-4C3D-ABA2-3B269EF0B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6E60D-C16A-40AD-98D6-2B527672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C2570-03CD-4856-9CC0-800CA88BE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00BF5-AC50-4C77-98AE-FA186A51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2958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6FCDF-758F-44CF-9865-A497D0117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3456A-BDC2-4596-82E2-9E9779987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1EB95-7462-43CC-8B8B-0CFE25F3D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74D26-113E-4FF0-92AB-DCF9312DB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6C863-047F-4DF3-93F3-4DC72727F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DFE52A-AB8B-4A13-B797-9EBD4404F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1534D-BDE6-4FE2-8A38-7CE7EFE3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DFF640-3FEE-4C20-B489-721E9DA3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7959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837B8-9553-4D7D-8B73-C4A44408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02646-9193-4A99-9F0F-55DFBC19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AF4D6-44E9-4568-BD3D-318FEB757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00438-1089-422C-91D1-1B370AEE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497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CE0E08-EAE5-46C3-8172-62F69A99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95EAAA-3D02-4698-B4D5-480DB08E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1DDDE-36FE-4986-A03A-61BDFC74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3784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C9468-5F05-46F4-B7FD-F623B8DA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17870-B1AF-4C40-9AA9-E30047FC0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376B7-7A92-4145-BBA9-FB3AF14C8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8B067-BF29-4402-8908-5D7AA18F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FD075-6AD6-419D-ABA7-E962194B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BFA1F-FFFB-491A-A489-F8B29865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1108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1F73-92E8-452C-8F3B-4A9998516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079A56-4D6C-4AF5-9097-489A6BF0A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699BE-54D5-45A3-BF2F-245A0280B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0B1C6-CD55-45E5-A4EC-98809120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12142-5964-4ED4-9700-5054D835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2131A-A735-4115-A747-88F9E465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41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902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5574-FCF0-47F1-A228-532D8181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2F8580-1C4F-48F9-8A8A-4A1A639CE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8C685-983F-453C-B161-B2F25BDFC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84B8C-17C8-4D0C-AAD7-3A34FC921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F5B40-C93F-4948-BC41-C97388C8F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7990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FDF95-62CA-4352-B0BC-15649783C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E3BF0-9757-4BB6-952F-357F8FF65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8CE87-6480-4206-BB6F-1860EE53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2AC06-3C0B-4A30-B79A-F16CE9741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3A115-4772-402D-BFFB-D2CC0B4B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0646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989A-30CB-4B4E-AB1F-8EF26EF2F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06012-8370-41FD-8720-4417A0FAA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06F16-B252-4176-9987-BAF7EBAE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ED964-90D8-4108-B17D-39187C5B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821CB-9A05-43B3-AA70-F74EF726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6583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77AD-5227-482D-82FA-F0FFDD4E5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9C9B4-8457-4811-92E7-50F6DC314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6B042-1517-48DD-8E04-9718BEF1F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0832D-9989-4437-8DDE-CD48D8E4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1B16A-8B91-41C2-BF2E-9AA5BE1F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759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EEF0C-0C36-4C44-AE45-22093A4E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BD1B3-8A8A-4D14-A21A-8444C856D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156A1-80E2-40FB-B964-86B846D5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A481-8781-4B7F-A6EB-0494A74D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6E09D-14FD-4F4E-991C-186FA480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1709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14AB5-F4CA-4111-8E61-C057BE45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9EC25-7223-4F65-865A-F7C010726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13C7E-31C1-4C3D-ABA2-3B269EF0B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6E60D-C16A-40AD-98D6-2B527672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C2570-03CD-4856-9CC0-800CA88BE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00BF5-AC50-4C77-98AE-FA186A51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4568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6FCDF-758F-44CF-9865-A497D0117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3456A-BDC2-4596-82E2-9E9779987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1EB95-7462-43CC-8B8B-0CFE25F3D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74D26-113E-4FF0-92AB-DCF9312DB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6C863-047F-4DF3-93F3-4DC72727F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DFE52A-AB8B-4A13-B797-9EBD4404F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1534D-BDE6-4FE2-8A38-7CE7EFE3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DFF640-3FEE-4C20-B489-721E9DA3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921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837B8-9553-4D7D-8B73-C4A44408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02646-9193-4A99-9F0F-55DFBC19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AF4D6-44E9-4568-BD3D-318FEB757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00438-1089-422C-91D1-1B370AEE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0508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CE0E08-EAE5-46C3-8172-62F69A99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95EAAA-3D02-4698-B4D5-480DB08E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1DDDE-36FE-4986-A03A-61BDFC74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365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C9468-5F05-46F4-B7FD-F623B8DA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17870-B1AF-4C40-9AA9-E30047FC0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376B7-7A92-4145-BBA9-FB3AF14C8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8B067-BF29-4402-8908-5D7AA18F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FD075-6AD6-419D-ABA7-E962194B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BFA1F-FFFB-491A-A489-F8B29865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20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595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1F73-92E8-452C-8F3B-4A9998516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079A56-4D6C-4AF5-9097-489A6BF0A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699BE-54D5-45A3-BF2F-245A0280B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0B1C6-CD55-45E5-A4EC-98809120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12142-5964-4ED4-9700-5054D835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2131A-A735-4115-A747-88F9E465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3118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5574-FCF0-47F1-A228-532D8181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2F8580-1C4F-48F9-8A8A-4A1A639CE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8C685-983F-453C-B161-B2F25BDFC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84B8C-17C8-4D0C-AAD7-3A34FC921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F5B40-C93F-4948-BC41-C97388C8F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9618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FDF95-62CA-4352-B0BC-15649783C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E3BF0-9757-4BB6-952F-357F8FF65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8CE87-6480-4206-BB6F-1860EE53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2AC06-3C0B-4A30-B79A-F16CE9741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3A115-4772-402D-BFFB-D2CC0B4B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02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9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8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AFB1CE-B3A6-45C6-8933-77BE74C45D83}" type="datetimeFigureOut">
              <a:rPr lang="en-US" smtClean="0"/>
              <a:t>14/8/2022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867A9-77AD-4701-A5A5-2143B293F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2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34D575-E19A-4E83-8970-3C5F3560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4B3BA-2877-4D21-9D5B-7602ED81C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04C71-F327-4E9C-A435-56F63CE7A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622FE-4A7A-487E-B6FB-DE776AC85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F40AE-9540-4178-9AF4-275F9E07A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79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34D575-E19A-4E83-8970-3C5F3560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4B3BA-2877-4D21-9D5B-7602ED81C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04C71-F327-4E9C-A435-56F63CE7A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622FE-4A7A-487E-B6FB-DE776AC85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F40AE-9540-4178-9AF4-275F9E07A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63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34D575-E19A-4E83-8970-3C5F3560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4B3BA-2877-4D21-9D5B-7602ED81C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04C71-F327-4E9C-A435-56F63CE7A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622FE-4A7A-487E-B6FB-DE776AC85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F40AE-9540-4178-9AF4-275F9E07A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27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34D575-E19A-4E83-8970-3C5F3560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4B3BA-2877-4D21-9D5B-7602ED81C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04C71-F327-4E9C-A435-56F63CE7A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9925C1-DEE5-42D0-A31B-D629B22C03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622FE-4A7A-487E-B6FB-DE776AC85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F40AE-9540-4178-9AF4-275F9E07A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73F26-8AE0-438C-8969-EE73D57273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65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19.jp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9.jp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10.jp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800E86-2E42-4FAA-B236-2995371FF73E}"/>
              </a:ext>
            </a:extLst>
          </p:cNvPr>
          <p:cNvSpPr txBox="1"/>
          <p:nvPr/>
        </p:nvSpPr>
        <p:spPr>
          <a:xfrm>
            <a:off x="2621280" y="1486183"/>
            <a:ext cx="839724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Xin </a:t>
            </a:r>
            <a:r>
              <a:rPr kumimoji="0" lang="en-US" sz="65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kính</a:t>
            </a:r>
            <a:r>
              <a:rPr kumimoji="0" lang="en-US" sz="65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 </a:t>
            </a:r>
            <a:r>
              <a:rPr kumimoji="0" lang="en-US" sz="65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chaøo</a:t>
            </a:r>
            <a:r>
              <a:rPr kumimoji="0" lang="en-US" sz="65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 </a:t>
            </a:r>
            <a:r>
              <a:rPr kumimoji="0" lang="en-US" sz="65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quyù</a:t>
            </a:r>
            <a:r>
              <a:rPr kumimoji="0" lang="en-US" sz="65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 </a:t>
            </a:r>
            <a:r>
              <a:rPr kumimoji="0" lang="en-US" sz="65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thaày</a:t>
            </a:r>
            <a:r>
              <a:rPr kumimoji="0" lang="en-US" sz="65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, </a:t>
            </a:r>
            <a:r>
              <a:rPr kumimoji="0" lang="en-US" sz="65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coâ</a:t>
            </a:r>
            <a:r>
              <a:rPr kumimoji="0" lang="en-US" sz="65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 </a:t>
            </a:r>
            <a:r>
              <a:rPr kumimoji="0" lang="en-US" sz="65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giaùo</a:t>
            </a:r>
            <a:r>
              <a:rPr kumimoji="0" lang="en-US" sz="65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 </a:t>
            </a:r>
            <a:r>
              <a:rPr kumimoji="0" lang="en-US" sz="65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vaø</a:t>
            </a:r>
            <a:r>
              <a:rPr kumimoji="0" lang="en-US" sz="65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 </a:t>
            </a:r>
            <a:r>
              <a:rPr kumimoji="0" lang="en-US" sz="65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caùc</a:t>
            </a:r>
            <a:r>
              <a:rPr kumimoji="0" lang="en-US" sz="65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 </a:t>
            </a:r>
            <a:r>
              <a:rPr kumimoji="0" lang="en-US" sz="65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em</a:t>
            </a:r>
            <a:r>
              <a:rPr kumimoji="0" lang="en-US" sz="65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 </a:t>
            </a:r>
            <a:r>
              <a:rPr kumimoji="0" lang="en-US" sz="65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hoïc</a:t>
            </a:r>
            <a:r>
              <a:rPr kumimoji="0" lang="en-US" sz="65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 </a:t>
            </a:r>
            <a:r>
              <a:rPr kumimoji="0" lang="en-US" sz="65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sinh</a:t>
            </a:r>
            <a:r>
              <a:rPr kumimoji="0" lang="en-US" sz="65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 </a:t>
            </a:r>
            <a:r>
              <a:rPr kumimoji="0" lang="en-US" sz="65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thaân</a:t>
            </a:r>
            <a:r>
              <a:rPr kumimoji="0" lang="en-US" sz="65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 </a:t>
            </a:r>
            <a:r>
              <a:rPr kumimoji="0" lang="en-US" sz="65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meán</a:t>
            </a:r>
            <a:r>
              <a:rPr kumimoji="0" lang="en-US" sz="65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6924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9127" y="502922"/>
            <a:ext cx="10767527" cy="15788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3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An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Bình chơi tung một đồng xu cân đối. Nếu An tung được mặt sấp thì An thắng, còn nếu tung được mặt ngửa thì Bình thắng.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xác suất giành phần thắng của bạn An và của bạn Bình.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09127" y="2660813"/>
            <a:ext cx="9181322" cy="195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Xác suất giành phần thắng của cả hai bạn An và Bình là bằng nhau và cùng bằng 50% hay </a:t>
            </a:r>
            <a:endParaRPr kumimoji="0" lang="vi-VN" alt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624457"/>
              </p:ext>
            </p:extLst>
          </p:nvPr>
        </p:nvGraphicFramePr>
        <p:xfrm>
          <a:off x="5104234" y="3933954"/>
          <a:ext cx="8953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4" imgW="419040" imgH="431640" progId="Equation.DSMT4">
                  <p:embed/>
                </p:oleObj>
              </mc:Choice>
              <mc:Fallback>
                <p:oleObj name="Equation" r:id="rId4" imgW="41904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4234" y="3933954"/>
                        <a:ext cx="895350" cy="908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29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9127" y="494061"/>
            <a:ext cx="10810893" cy="3560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4: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hộp có 10 lá thăm có kích thước giống nhau và được đánh số từ 1 đến 10. Lấy ngẫu nhiên 1 lá thăm từ hộp.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Hãy nêu các điểm lưu ý khi tính xác suất liên quan đến hoạt động trên.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Gọi A là biến cố “Lấy được lá thăm ghi số 9”. Hãy tính xác suất của biến cố A.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Gọi B là biến cố “Lấy được lá thăm ghi số nhỏ hơn 11”. Hãy tính xác suất của biến cố B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127" y="4306703"/>
            <a:ext cx="625151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Các điểm cần lưu ý:</a:t>
            </a:r>
            <a:endParaRPr lang="en-US" sz="2800" dirty="0">
              <a:solidFill>
                <a:srgbClr val="0000FF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Có 10 kết quả có thể xảy ra</a:t>
            </a:r>
            <a:endParaRPr lang="en-US" sz="2800" dirty="0">
              <a:solidFill>
                <a:srgbClr val="0000FF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Các kết quả có cùng khả năng xảy ra do các lá thăm có kích thước giống nhau</a:t>
            </a:r>
            <a:endParaRPr lang="en-US" sz="2800" dirty="0">
              <a:solidFill>
                <a:srgbClr val="0000FF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007548"/>
              </p:ext>
            </p:extLst>
          </p:nvPr>
        </p:nvGraphicFramePr>
        <p:xfrm>
          <a:off x="7757756" y="4306703"/>
          <a:ext cx="1921821" cy="864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4" imgW="952200" imgH="431640" progId="Equation.DSMT4">
                  <p:embed/>
                </p:oleObj>
              </mc:Choice>
              <mc:Fallback>
                <p:oleObj name="Equation" r:id="rId4" imgW="95220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7756" y="4306703"/>
                        <a:ext cx="1921821" cy="8648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29003"/>
              </p:ext>
            </p:extLst>
          </p:nvPr>
        </p:nvGraphicFramePr>
        <p:xfrm>
          <a:off x="7789622" y="5343910"/>
          <a:ext cx="1560226" cy="448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6" imgW="761760" imgH="215640" progId="Equation.DSMT4">
                  <p:embed/>
                </p:oleObj>
              </mc:Choice>
              <mc:Fallback>
                <p:oleObj name="Equation" r:id="rId6" imgW="76176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622" y="5343910"/>
                        <a:ext cx="1560226" cy="4485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59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7362" y="343458"/>
            <a:ext cx="3030583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LUYỆN TẬP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8240" y="1103811"/>
            <a:ext cx="10515600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(SGK/93)</a:t>
            </a:r>
            <a:endParaRPr lang="en-US" sz="24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quay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dừng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“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”;</a:t>
            </a:r>
            <a:endParaRPr lang="en-US" sz="24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“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3”;</a:t>
            </a:r>
            <a:endParaRPr lang="en-US" sz="24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C: “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vi-VN" sz="28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8561486" y="2782187"/>
            <a:ext cx="2485960" cy="237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9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7362" y="343458"/>
            <a:ext cx="3030583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 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7329845" y="1217131"/>
            <a:ext cx="2485960" cy="2378119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391262"/>
              </p:ext>
            </p:extLst>
          </p:nvPr>
        </p:nvGraphicFramePr>
        <p:xfrm>
          <a:off x="2266909" y="1679510"/>
          <a:ext cx="4236586" cy="878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5" imgW="2070100" imgH="431800" progId="Equation.DSMT4">
                  <p:embed/>
                </p:oleObj>
              </mc:Choice>
              <mc:Fallback>
                <p:oleObj name="Equation" r:id="rId5" imgW="2070100" imgH="431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09" y="1679510"/>
                        <a:ext cx="4236586" cy="8785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277945"/>
              </p:ext>
            </p:extLst>
          </p:nvPr>
        </p:nvGraphicFramePr>
        <p:xfrm>
          <a:off x="2305381" y="2760097"/>
          <a:ext cx="3197305" cy="525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7" imgW="1333500" imgH="215900" progId="Equation.DSMT4">
                  <p:embed/>
                </p:oleObj>
              </mc:Choice>
              <mc:Fallback>
                <p:oleObj name="Equation" r:id="rId7" imgW="1333500" imgH="215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381" y="2760097"/>
                        <a:ext cx="3197305" cy="5252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64148" y="1852193"/>
            <a:ext cx="197698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 có: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66553" y="2731370"/>
            <a:ext cx="133882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kumimoji="0" lang="en-US" altLang="en-US" sz="3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64147" y="1063995"/>
            <a:ext cx="3701159" cy="58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(SGK/93)</a:t>
            </a:r>
            <a:endParaRPr lang="en-US" sz="3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8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1255" y="561703"/>
            <a:ext cx="9575075" cy="25699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(SGK/94)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A: “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4”.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B: “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5”.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C: “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8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020396"/>
              </p:ext>
            </p:extLst>
          </p:nvPr>
        </p:nvGraphicFramePr>
        <p:xfrm>
          <a:off x="960438" y="4000500"/>
          <a:ext cx="1943893" cy="99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4" imgW="838080" imgH="431640" progId="Equation.DSMT4">
                  <p:embed/>
                </p:oleObj>
              </mc:Choice>
              <mc:Fallback>
                <p:oleObj name="Equation" r:id="rId4" imgW="8380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000500"/>
                        <a:ext cx="1943893" cy="993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287785"/>
              </p:ext>
            </p:extLst>
          </p:nvPr>
        </p:nvGraphicFramePr>
        <p:xfrm>
          <a:off x="3950577" y="3976053"/>
          <a:ext cx="2018215" cy="1042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6" imgW="825480" imgH="431640" progId="Equation.DSMT4">
                  <p:embed/>
                </p:oleObj>
              </mc:Choice>
              <mc:Fallback>
                <p:oleObj name="Equation" r:id="rId6" imgW="82548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0577" y="3976053"/>
                        <a:ext cx="2018215" cy="10421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50942"/>
              </p:ext>
            </p:extLst>
          </p:nvPr>
        </p:nvGraphicFramePr>
        <p:xfrm>
          <a:off x="7422072" y="4217749"/>
          <a:ext cx="20113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8" imgW="787320" imgH="215640" progId="Equation.DSMT4">
                  <p:embed/>
                </p:oleObj>
              </mc:Choice>
              <mc:Fallback>
                <p:oleObj name="Equation" r:id="rId8" imgW="78732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2072" y="4217749"/>
                        <a:ext cx="2011363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87439" y="3413083"/>
            <a:ext cx="9444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0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3846" y="1126406"/>
            <a:ext cx="10809514" cy="2074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2</a:t>
            </a:r>
            <a:r>
              <a:rPr lang="vi-VN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(SGK/93)</a:t>
            </a:r>
            <a:endParaRPr lang="en-US" sz="24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 hộp có chứa 100 chiếc thẻ cùng loại, trong đó có 1 thẻ được đánh dấu là </a:t>
            </a:r>
            <a:r>
              <a:rPr lang="vi-VN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 may mắn.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 lấy ra ngẫu nhiên 1 thẻ và Minh lấy ra ngẫu nhiên 10 thẻ từ hộp. Xác suất bạn nào lấy được </a:t>
            </a:r>
            <a:r>
              <a:rPr lang="vi-VN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 may mắn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 hơn?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3846" y="3617066"/>
            <a:ext cx="10145587" cy="1110181"/>
            <a:chOff x="738781" y="3277562"/>
            <a:chExt cx="10145587" cy="1110181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075597"/>
                </p:ext>
              </p:extLst>
            </p:nvPr>
          </p:nvGraphicFramePr>
          <p:xfrm>
            <a:off x="9286030" y="3578396"/>
            <a:ext cx="583872" cy="809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6" name="Equation" r:id="rId4" imgW="304668" imgH="431613" progId="Equation.DSMT4">
                    <p:embed/>
                  </p:oleObj>
                </mc:Choice>
                <mc:Fallback>
                  <p:oleObj name="Equation" r:id="rId4" imgW="304668" imgH="431613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86030" y="3578396"/>
                          <a:ext cx="583872" cy="8093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3570980"/>
                </p:ext>
              </p:extLst>
            </p:nvPr>
          </p:nvGraphicFramePr>
          <p:xfrm>
            <a:off x="10328716" y="3554859"/>
            <a:ext cx="555652" cy="781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7" name="Equation" r:id="rId6" imgW="304668" imgH="431613" progId="Equation.DSMT4">
                    <p:embed/>
                  </p:oleObj>
                </mc:Choice>
                <mc:Fallback>
                  <p:oleObj name="Equation" r:id="rId6" imgW="304668" imgH="431613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28716" y="3554859"/>
                          <a:ext cx="555652" cy="78138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738781" y="3277562"/>
              <a:ext cx="8759129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Xác suất lấy được </a:t>
              </a:r>
              <a:r>
                <a:rPr kumimoji="0" lang="vi-VN" altLang="en-US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Thẻ may mắn</a:t>
              </a:r>
              <a:r>
                <a:rPr kumimoji="0" lang="vi-VN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của Bình, Minh lần lượt là </a:t>
              </a:r>
              <a:endPara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9701008" y="3708449"/>
              <a:ext cx="70243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và </a:t>
              </a:r>
              <a:endPara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33846" y="4780325"/>
            <a:ext cx="10549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 đó: Xác suất lấy được </a:t>
            </a:r>
            <a:r>
              <a:rPr kumimoji="0" lang="vi-VN" alt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Thẻ may mắn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của bạn Minh cao hơn bạn</a:t>
            </a:r>
            <a:r>
              <a:rPr kumimoji="0" lang="vi-VN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Bình</a:t>
            </a:r>
            <a:endParaRPr kumimoji="0" lang="vi-V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71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0342" y="757645"/>
            <a:ext cx="9888583" cy="20744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4</a:t>
            </a:r>
            <a:r>
              <a:rPr lang="vi-VN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(SGK/94)</a:t>
            </a:r>
            <a:endParaRPr lang="en-US" sz="24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 múa có 1 bạn nam và 5 bạn nữ. Chọn ngẫu nhiên 1 bạn để phỏng vấn. Biết mỗi bạn đều có cùng khả năng được chọn. Hãy tính xác suất của biến cố bạn được chọn là nam.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30737" y="3891176"/>
            <a:ext cx="6848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Xác suất của biến cố </a:t>
            </a:r>
            <a:r>
              <a:rPr lang="vi-VN" altLang="en-US" sz="2800" dirty="0" smtClean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 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 chọn là</a:t>
            </a:r>
            <a:r>
              <a:rPr lang="vi-VN" altLang="en-US" sz="2800" dirty="0" smtClean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nam </a:t>
            </a:r>
            <a:r>
              <a:rPr lang="vi-VN" altLang="en-US" sz="2800" dirty="0" smtClean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vi-VN" alt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456429"/>
              </p:ext>
            </p:extLst>
          </p:nvPr>
        </p:nvGraphicFramePr>
        <p:xfrm>
          <a:off x="8807387" y="3669880"/>
          <a:ext cx="343400" cy="96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4" imgW="152280" imgH="431640" progId="Equation.DSMT4">
                  <p:embed/>
                </p:oleObj>
              </mc:Choice>
              <mc:Fallback>
                <p:oleObj name="Equation" r:id="rId4" imgW="15228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7387" y="3669880"/>
                        <a:ext cx="343400" cy="965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885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201358" y="3249610"/>
            <a:ext cx="9444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kumimoji="0" lang="vi-VN" alt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849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6223" y="448354"/>
            <a:ext cx="10329248" cy="30654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 dụng: 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điểm tốt các bạn học sinh lớp 7B đạt được trong một tuần được cho ở biểu đồ đoạn thẳng sau. Chọn ngẫu nhiên một ngày trong tuần. Biết rằng khả năng của 5 ngày được chọn đều như nhau. Tính xác suất của biến cố.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A: “Vào ngày được chọn các học sinh lớp 7B đạt  10 điểm tốt”.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B: “Vào ngày được chọn các học sinh lớp 7B đạt ít nhất 8 điểm tốt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443608" y="3844212"/>
            <a:ext cx="6775037" cy="268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2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1044018" y="429208"/>
            <a:ext cx="6476456" cy="298579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437552"/>
              </p:ext>
            </p:extLst>
          </p:nvPr>
        </p:nvGraphicFramePr>
        <p:xfrm>
          <a:off x="3319462" y="4357489"/>
          <a:ext cx="155733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5" imgW="698400" imgH="431640" progId="Equation.DSMT4">
                  <p:embed/>
                </p:oleObj>
              </mc:Choice>
              <mc:Fallback>
                <p:oleObj name="Equation" r:id="rId5" imgW="69840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2" y="4357489"/>
                        <a:ext cx="1557338" cy="957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168891"/>
              </p:ext>
            </p:extLst>
          </p:nvPr>
        </p:nvGraphicFramePr>
        <p:xfrm>
          <a:off x="3432175" y="5973602"/>
          <a:ext cx="14446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7" imgW="583920" imgH="215640" progId="Equation.DSMT4">
                  <p:embed/>
                </p:oleObj>
              </mc:Choice>
              <mc:Fallback>
                <p:oleObj name="Equation" r:id="rId7" imgW="58392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5973602"/>
                        <a:ext cx="1444625" cy="54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78465" y="3834753"/>
            <a:ext cx="10438351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 A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“Vào ngày được chọn các học sinh lớp 7B đạt  10 điểm tốt”.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465" y="5314752"/>
            <a:ext cx="10607792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B: “Vào ngày được chọn các học sinh lớp 7B đạt ít nhất 8 điểm tốt”.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75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885" y="457200"/>
            <a:ext cx="11374571" cy="2569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5</a:t>
            </a:r>
            <a:r>
              <a:rPr lang="vi-VN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(SGK/94)</a:t>
            </a:r>
            <a:endParaRPr lang="en-US" sz="28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 điện tiêu thụ mỗi ngày trong 5 ngày đầu tháng 9/2021 của một hộ gia đình được cho ở biểu đồ sau. Chọn ngẫu nhiên 1 ngày trong 5 ngày đó. Hãy tính xác suất của biến cố “Hộ gia đình sử dụng 10kWh điện trong ngày được chọn”.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576303" y="3027134"/>
            <a:ext cx="6339274" cy="32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8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8069" y="247842"/>
            <a:ext cx="7694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XEM VIDEO VÀ DỰ ĐOÁN KẾT QUẢ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istockphoto-695729088-640_adpp_i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9349" y="871241"/>
            <a:ext cx="9581064" cy="5179039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1645918" y="871241"/>
            <a:ext cx="6902995" cy="436841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 An và Bình tham gia trò chơi, tung được mặt sấp thì An thắng, còn nếu tung được mặt ngửa thì Bình thắng.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em bạn nào có khả năng giành phần thắng cao hơn?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60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016467" y="470547"/>
            <a:ext cx="6810292" cy="3522955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82350" y="4304081"/>
            <a:ext cx="98884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 suất của biến cố “Hộ gia đình sử dụng 10kWh điện trong ngày được chọn”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429611"/>
              </p:ext>
            </p:extLst>
          </p:nvPr>
        </p:nvGraphicFramePr>
        <p:xfrm>
          <a:off x="3359021" y="4892969"/>
          <a:ext cx="470852" cy="979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5" imgW="152280" imgH="431640" progId="Equation.DSMT4">
                  <p:embed/>
                </p:oleObj>
              </mc:Choice>
              <mc:Fallback>
                <p:oleObj name="Equation" r:id="rId5" imgW="15228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021" y="4892969"/>
                        <a:ext cx="470852" cy="9797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82350" y="5382827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4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53541-0580-4BB9-9E83-5C7B6E9E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466" y="474930"/>
            <a:ext cx="4828640" cy="2844800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1. ôn lại lí thuyết và các bài tập đã làm trong tiết học hôm nay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3D12A-55F4-4957-A3CE-6E48BA7713AB}"/>
              </a:ext>
            </a:extLst>
          </p:cNvPr>
          <p:cNvSpPr txBox="1"/>
          <p:nvPr/>
        </p:nvSpPr>
        <p:spPr>
          <a:xfrm>
            <a:off x="6369977" y="4179014"/>
            <a:ext cx="49007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các bài tập trong SGK phần bài tập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5612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058094-3F05-4345-B535-C17A5EA2B07B}"/>
              </a:ext>
            </a:extLst>
          </p:cNvPr>
          <p:cNvSpPr txBox="1"/>
          <p:nvPr/>
        </p:nvSpPr>
        <p:spPr>
          <a:xfrm>
            <a:off x="1310368" y="1939802"/>
            <a:ext cx="96393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Xin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chaân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thaønh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caûm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ôn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quyù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thaày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,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coâ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giaùo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 </a:t>
            </a:r>
            <a:endParaRPr kumimoji="0" lang="vi-VN" sz="7200" b="0" i="0" u="none" strike="noStrike" kern="1200" cap="none" spc="0" normalizeH="0" baseline="0" noProof="0" dirty="0" smtClean="0">
              <a:ln>
                <a:noFill/>
              </a:ln>
              <a:solidFill>
                <a:srgbClr val="6666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latin typeface="VNI-Commerc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vaø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caùc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em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hoïc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sinh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6666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VNI-Commerce" pitchFamily="2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152470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200" y="1467283"/>
            <a:ext cx="8369537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fr-FR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LÀM QUEN VỚI XÁC XUẤT </a:t>
            </a:r>
            <a:endParaRPr lang="vi-VN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fr-F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 CỐ NGẪU NHIÊN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099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8684" y="357055"/>
            <a:ext cx="11137095" cy="30654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b="1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HĐKP1: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5.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ngẫu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“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lẻ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”;</a:t>
            </a:r>
            <a:endParaRPr lang="en-US" sz="24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“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chẵn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”;</a:t>
            </a:r>
            <a:endParaRPr lang="en-US" sz="24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C: “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2”.</a:t>
            </a:r>
            <a:endParaRPr lang="en-US" sz="24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3323" y="3630313"/>
            <a:ext cx="11198677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 ngẫu nhiên một thẻ từ 1 đến 5 thì: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Biến cố A có 3 khả năng lấy trúng thẻ ghi số lẻ.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Biến cố B có 2 khả năng lấy trúng thẻ ghi số chẵn.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Biến cố C có 1 khả năng lấy trúng thẻ ghi số 2.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P(A) &gt; P(B) &gt; P(C)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38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7571" y="743531"/>
            <a:ext cx="10386031" cy="2074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1: </a:t>
            </a:r>
            <a:r>
              <a:rPr lang="pt-B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quả xếp loại học tập cuối kì 1 của HS khối 7 được cho ở biểu đồ sau. Gặp ngẫu nhiêu một HS khối 7.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Xác xuất HS đó được xếp loại học lực nào là cao nhất?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Xác xuất HS đó được xếp loại học lực nào là thấp nhất?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129951" y="3137277"/>
            <a:ext cx="4286261" cy="30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7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6915" y="653144"/>
            <a:ext cx="871479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1</a:t>
            </a:r>
            <a:r>
              <a:rPr lang="pt-BR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SGK/91</a:t>
            </a: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Xác xuất HS đó được xếp loại học lực Khá là cao nhất.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Xác xuất HS đó được xếp loại học lực Tốt là thấp nhất.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651180" y="2633424"/>
            <a:ext cx="4286261" cy="30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6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5250" y="235131"/>
            <a:ext cx="848309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2. Xác suất của biến cố trong trò chơi gieo xúc xắc.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909" y="933716"/>
            <a:ext cx="9545065" cy="207441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HĐKP2: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xắc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442589"/>
              </p:ext>
            </p:extLst>
          </p:nvPr>
        </p:nvGraphicFramePr>
        <p:xfrm>
          <a:off x="2664822" y="3674640"/>
          <a:ext cx="2664823" cy="996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4" imgW="1143000" imgH="431640" progId="Equation.DSMT4">
                  <p:embed/>
                </p:oleObj>
              </mc:Choice>
              <mc:Fallback>
                <p:oleObj name="Equation" r:id="rId4" imgW="114300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4822" y="3674640"/>
                        <a:ext cx="2664823" cy="9967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506478" y="3446492"/>
            <a:ext cx="8780634" cy="2264852"/>
            <a:chOff x="642979" y="2661492"/>
            <a:chExt cx="8794734" cy="2285806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642979" y="4025979"/>
              <a:ext cx="879473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Xác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suất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xuất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mỗi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mặt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xúc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xắc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đều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025242"/>
                </p:ext>
              </p:extLst>
            </p:nvPr>
          </p:nvGraphicFramePr>
          <p:xfrm>
            <a:off x="7900767" y="3846614"/>
            <a:ext cx="391354" cy="11006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Equation" r:id="rId6" imgW="152280" imgH="431640" progId="Equation.DSMT4">
                    <p:embed/>
                  </p:oleObj>
                </mc:Choice>
                <mc:Fallback>
                  <p:oleObj name="Equation" r:id="rId6" imgW="152280" imgH="43164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00767" y="3846614"/>
                          <a:ext cx="391354" cy="110068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642980" y="2661492"/>
              <a:ext cx="8794733" cy="962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vi-VN" alt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có: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7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9799" y="920284"/>
            <a:ext cx="10095881" cy="207441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2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 một con xúc xắc 6 mặt cân đối. Tính xác suất của các biến cố sau: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A: “Gieo được mặt có số chấm lớn hơn 5”;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B: “Gieo được mặt có số chấm nhỏ hơn 7”;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864081"/>
              </p:ext>
            </p:extLst>
          </p:nvPr>
        </p:nvGraphicFramePr>
        <p:xfrm>
          <a:off x="2477281" y="3869152"/>
          <a:ext cx="2140758" cy="1150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4" imgW="838080" imgH="431640" progId="Equation.DSMT4">
                  <p:embed/>
                </p:oleObj>
              </mc:Choice>
              <mc:Fallback>
                <p:oleObj name="Equation" r:id="rId4" imgW="83808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281" y="3869152"/>
                        <a:ext cx="2140758" cy="1150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89648" y="3284376"/>
            <a:ext cx="1567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532237"/>
              </p:ext>
            </p:extLst>
          </p:nvPr>
        </p:nvGraphicFramePr>
        <p:xfrm>
          <a:off x="2450260" y="5019676"/>
          <a:ext cx="229840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6" imgW="774360" imgH="215640" progId="Equation.DSMT4">
                  <p:embed/>
                </p:oleObj>
              </mc:Choice>
              <mc:Fallback>
                <p:oleObj name="Equation" r:id="rId6" imgW="774360" imgH="215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0260" y="5019676"/>
                        <a:ext cx="2298407" cy="596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802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0811" y="446663"/>
            <a:ext cx="9570720" cy="2074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HĐKP3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ngẫu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6630" y="2882320"/>
            <a:ext cx="790358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3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30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</a:t>
            </a:r>
            <a:r>
              <a:rPr lang="vi-VN" sz="3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kết quả xảy ra là: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3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Lấy được quả bóng màu xanh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3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Lấy được quả bóng màu vàng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3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Lấy được quả bóng màu đỏ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3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Lấy được quả bóng màu trắng</a:t>
            </a:r>
            <a:endParaRPr lang="en-US" sz="3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6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</TotalTime>
  <Words>1342</Words>
  <Application>Microsoft Office PowerPoint</Application>
  <PresentationFormat>Widescreen</PresentationFormat>
  <Paragraphs>90</Paragraphs>
  <Slides>22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Times New Roman</vt:lpstr>
      <vt:lpstr>VNI-Commerce</vt:lpstr>
      <vt:lpstr>Wingdings 3</vt:lpstr>
      <vt:lpstr>Office Theme</vt:lpstr>
      <vt:lpstr>Ion</vt:lpstr>
      <vt:lpstr>1_Office Theme</vt:lpstr>
      <vt:lpstr>2_Office Theme</vt:lpstr>
      <vt:lpstr>3_Office Theme</vt:lpstr>
      <vt:lpstr>4_Office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 1. ôn lại lí thuyết và các bài tập đã làm trong tiết học hôm nay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</cp:revision>
  <dcterms:created xsi:type="dcterms:W3CDTF">2022-08-14T02:21:37Z</dcterms:created>
  <dcterms:modified xsi:type="dcterms:W3CDTF">2022-08-14T10:34:49Z</dcterms:modified>
</cp:coreProperties>
</file>