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257" r:id="rId2"/>
    <p:sldId id="261" r:id="rId3"/>
    <p:sldId id="256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64" r:id="rId12"/>
    <p:sldId id="270" r:id="rId13"/>
    <p:sldId id="271" r:id="rId14"/>
    <p:sldId id="272" r:id="rId15"/>
    <p:sldId id="276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0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Ảnh Toàn cảnh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8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37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0624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62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ộ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80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ột Hình 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23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91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9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4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0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1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3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1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5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2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9CC6B6-AE55-4254-A8AA-12F65B1EAAE5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6BC00-E257-46C3-8F6C-94BDDAAD3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14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1.bin"/><Relationship Id="rId3" Type="http://schemas.openxmlformats.org/officeDocument/2006/relationships/image" Target="../media/image37.emf"/><Relationship Id="rId21" Type="http://schemas.openxmlformats.org/officeDocument/2006/relationships/image" Target="../media/image46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44.wmf"/><Relationship Id="rId25" Type="http://schemas.openxmlformats.org/officeDocument/2006/relationships/image" Target="../media/image48.wmf"/><Relationship Id="rId2" Type="http://schemas.openxmlformats.org/officeDocument/2006/relationships/oleObject" Target="../embeddings/oleObject29.bin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image" Target="../media/image5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41.wmf"/><Relationship Id="rId24" Type="http://schemas.openxmlformats.org/officeDocument/2006/relationships/oleObject" Target="../embeddings/oleObject40.bin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23" Type="http://schemas.openxmlformats.org/officeDocument/2006/relationships/image" Target="../media/image47.wmf"/><Relationship Id="rId28" Type="http://schemas.openxmlformats.org/officeDocument/2006/relationships/oleObject" Target="../embeddings/oleObject42.bin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45.wmf"/><Relationship Id="rId31" Type="http://schemas.openxmlformats.org/officeDocument/2006/relationships/image" Target="../media/image51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image" Target="../media/image49.wmf"/><Relationship Id="rId30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19.bin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6188B4CF-4C7A-4AA2-BB04-B8C6026AE7AC}"/>
              </a:ext>
            </a:extLst>
          </p:cNvPr>
          <p:cNvSpPr/>
          <p:nvPr/>
        </p:nvSpPr>
        <p:spPr>
          <a:xfrm>
            <a:off x="1573237" y="337625"/>
            <a:ext cx="9045526" cy="11957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GD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ĐT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  </a:t>
            </a:r>
          </a:p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THCS ... </a:t>
            </a:r>
          </a:p>
        </p:txBody>
      </p:sp>
      <p:sp>
        <p:nvSpPr>
          <p:cNvPr id="5" name="Hình chữ nhật: Góc Tròn 4">
            <a:extLst>
              <a:ext uri="{FF2B5EF4-FFF2-40B4-BE49-F238E27FC236}">
                <a16:creationId xmlns:a16="http://schemas.microsoft.com/office/drawing/2014/main" id="{71696094-7AF8-4BE1-BEBD-A4C3961510B4}"/>
              </a:ext>
            </a:extLst>
          </p:cNvPr>
          <p:cNvSpPr/>
          <p:nvPr/>
        </p:nvSpPr>
        <p:spPr>
          <a:xfrm>
            <a:off x="1573236" y="2345785"/>
            <a:ext cx="9045527" cy="2335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7E2DD873-2B4D-4905-96E7-B4EF6F7BF51B}"/>
              </a:ext>
            </a:extLst>
          </p:cNvPr>
          <p:cNvSpPr/>
          <p:nvPr/>
        </p:nvSpPr>
        <p:spPr>
          <a:xfrm>
            <a:off x="1573237" y="5458265"/>
            <a:ext cx="9045526" cy="12520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... </a:t>
            </a:r>
          </a:p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:...</a:t>
            </a:r>
          </a:p>
        </p:txBody>
      </p:sp>
    </p:spTree>
    <p:extLst>
      <p:ext uri="{BB962C8B-B14F-4D97-AF65-F5344CB8AC3E}">
        <p14:creationId xmlns:p14="http://schemas.microsoft.com/office/powerpoint/2010/main" val="99416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8CADDEFF-812F-5E17-D317-EFB0954FD775}"/>
              </a:ext>
            </a:extLst>
          </p:cNvPr>
          <p:cNvSpPr txBox="1"/>
          <p:nvPr/>
        </p:nvSpPr>
        <p:spPr>
          <a:xfrm>
            <a:off x="266702" y="164398"/>
            <a:ext cx="760730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8: 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/trang 32)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45A87D7D-6DEC-7080-E493-E3A1C46AEF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860761"/>
              </p:ext>
            </p:extLst>
          </p:nvPr>
        </p:nvGraphicFramePr>
        <p:xfrm>
          <a:off x="8015287" y="77567"/>
          <a:ext cx="1817687" cy="775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41120" imgH="444240" progId="Equation.DSMT4">
                  <p:embed/>
                </p:oleObj>
              </mc:Choice>
              <mc:Fallback>
                <p:oleObj name="Equation" r:id="rId2" imgW="10411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15287" y="77567"/>
                        <a:ext cx="1817687" cy="775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66801F6-DBC9-E9B3-C1BD-5405CDCC9AA5}"/>
              </a:ext>
            </a:extLst>
          </p:cNvPr>
          <p:cNvSpPr txBox="1"/>
          <p:nvPr/>
        </p:nvSpPr>
        <p:spPr>
          <a:xfrm>
            <a:off x="6032500" y="723194"/>
            <a:ext cx="6159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M(t)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= 4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ED83E947-A08F-2638-F732-3589015313F1}"/>
              </a:ext>
            </a:extLst>
          </p:cNvPr>
          <p:cNvSpPr txBox="1"/>
          <p:nvPr/>
        </p:nvSpPr>
        <p:spPr>
          <a:xfrm>
            <a:off x="0" y="673756"/>
            <a:ext cx="5789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M(t)</a:t>
            </a:r>
          </a:p>
        </p:txBody>
      </p:sp>
      <p:cxnSp>
        <p:nvCxnSpPr>
          <p:cNvPr id="21" name="Đường nối Thẳng 20">
            <a:extLst>
              <a:ext uri="{FF2B5EF4-FFF2-40B4-BE49-F238E27FC236}">
                <a16:creationId xmlns:a16="http://schemas.microsoft.com/office/drawing/2014/main" id="{20B51544-640A-6FCD-D3DA-55E337F26500}"/>
              </a:ext>
            </a:extLst>
          </p:cNvPr>
          <p:cNvCxnSpPr>
            <a:stCxn id="15" idx="3"/>
          </p:cNvCxnSpPr>
          <p:nvPr/>
        </p:nvCxnSpPr>
        <p:spPr>
          <a:xfrm>
            <a:off x="5789613" y="935366"/>
            <a:ext cx="0" cy="50590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E62D7624-AE0B-7AB4-AF46-99165CC317A9}"/>
              </a:ext>
            </a:extLst>
          </p:cNvPr>
          <p:cNvSpPr txBox="1"/>
          <p:nvPr/>
        </p:nvSpPr>
        <p:spPr>
          <a:xfrm>
            <a:off x="1940718" y="1295823"/>
            <a:ext cx="9270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C7A07832-A49E-F417-D52F-E3D9CFDC1C19}"/>
              </a:ext>
            </a:extLst>
          </p:cNvPr>
          <p:cNvSpPr txBox="1"/>
          <p:nvPr/>
        </p:nvSpPr>
        <p:spPr>
          <a:xfrm>
            <a:off x="8015287" y="1196976"/>
            <a:ext cx="971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7219226C-44F0-EFB8-EEEA-F2FEC3949037}"/>
              </a:ext>
            </a:extLst>
          </p:cNvPr>
          <p:cNvSpPr txBox="1"/>
          <p:nvPr/>
        </p:nvSpPr>
        <p:spPr>
          <a:xfrm>
            <a:off x="0" y="2049790"/>
            <a:ext cx="3975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M(t)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26" name="Hộp Văn bản 25">
            <a:extLst>
              <a:ext uri="{FF2B5EF4-FFF2-40B4-BE49-F238E27FC236}">
                <a16:creationId xmlns:a16="http://schemas.microsoft.com/office/drawing/2014/main" id="{C4416B79-03E5-B0F7-286F-892D660DCF48}"/>
              </a:ext>
            </a:extLst>
          </p:cNvPr>
          <p:cNvSpPr txBox="1"/>
          <p:nvPr/>
        </p:nvSpPr>
        <p:spPr>
          <a:xfrm>
            <a:off x="20637" y="3383409"/>
            <a:ext cx="3975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</a:p>
        </p:txBody>
      </p:sp>
      <p:graphicFrame>
        <p:nvGraphicFramePr>
          <p:cNvPr id="27" name="Đối tượng 26">
            <a:extLst>
              <a:ext uri="{FF2B5EF4-FFF2-40B4-BE49-F238E27FC236}">
                <a16:creationId xmlns:a16="http://schemas.microsoft.com/office/drawing/2014/main" id="{0D4DD8A8-310B-F82E-6AAE-32FD22EBCA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601853"/>
              </p:ext>
            </p:extLst>
          </p:nvPr>
        </p:nvGraphicFramePr>
        <p:xfrm>
          <a:off x="1763717" y="2691782"/>
          <a:ext cx="388933" cy="538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3717" y="2691782"/>
                        <a:ext cx="388933" cy="538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Đối tượng 27">
            <a:extLst>
              <a:ext uri="{FF2B5EF4-FFF2-40B4-BE49-F238E27FC236}">
                <a16:creationId xmlns:a16="http://schemas.microsoft.com/office/drawing/2014/main" id="{237CB40F-2C54-6635-3ADA-DAED2A41EA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724554"/>
              </p:ext>
            </p:extLst>
          </p:nvPr>
        </p:nvGraphicFramePr>
        <p:xfrm>
          <a:off x="2583657" y="2537912"/>
          <a:ext cx="284160" cy="765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444240" progId="Equation.DSMT4">
                  <p:embed/>
                </p:oleObj>
              </mc:Choice>
              <mc:Fallback>
                <p:oleObj name="Equation" r:id="rId6" imgW="164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83657" y="2537912"/>
                        <a:ext cx="284160" cy="765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63805F04-9C9B-1894-54BF-2BB2DD61E8C7}"/>
              </a:ext>
            </a:extLst>
          </p:cNvPr>
          <p:cNvSpPr txBox="1"/>
          <p:nvPr/>
        </p:nvSpPr>
        <p:spPr>
          <a:xfrm>
            <a:off x="20637" y="2705322"/>
            <a:ext cx="3975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1" name="Đối tượng 30">
            <a:extLst>
              <a:ext uri="{FF2B5EF4-FFF2-40B4-BE49-F238E27FC236}">
                <a16:creationId xmlns:a16="http://schemas.microsoft.com/office/drawing/2014/main" id="{FF8EB9C3-4963-FF9F-06EC-BF59F1E8D9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94321"/>
              </p:ext>
            </p:extLst>
          </p:nvPr>
        </p:nvGraphicFramePr>
        <p:xfrm>
          <a:off x="6124582" y="1924141"/>
          <a:ext cx="2288373" cy="817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520" imgH="444240" progId="Equation.DSMT4">
                  <p:embed/>
                </p:oleObj>
              </mc:Choice>
              <mc:Fallback>
                <p:oleObj name="Equation" r:id="rId8" imgW="1244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24582" y="1924141"/>
                        <a:ext cx="2288373" cy="817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Đối tượng 31">
            <a:extLst>
              <a:ext uri="{FF2B5EF4-FFF2-40B4-BE49-F238E27FC236}">
                <a16:creationId xmlns:a16="http://schemas.microsoft.com/office/drawing/2014/main" id="{2732242D-B798-6FC6-FE3B-433E92FCAE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699383"/>
              </p:ext>
            </p:extLst>
          </p:nvPr>
        </p:nvGraphicFramePr>
        <p:xfrm>
          <a:off x="6901660" y="2839605"/>
          <a:ext cx="194468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52200" imgH="190440" progId="Equation.DSMT4">
                  <p:embed/>
                </p:oleObj>
              </mc:Choice>
              <mc:Fallback>
                <p:oleObj name="Equation" r:id="rId10" imgW="9522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901660" y="2839605"/>
                        <a:ext cx="1944685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Hộp Văn bản 33">
            <a:extLst>
              <a:ext uri="{FF2B5EF4-FFF2-40B4-BE49-F238E27FC236}">
                <a16:creationId xmlns:a16="http://schemas.microsoft.com/office/drawing/2014/main" id="{27EADA42-17D3-570E-E1F2-3ABEE2E9F991}"/>
              </a:ext>
            </a:extLst>
          </p:cNvPr>
          <p:cNvSpPr txBox="1"/>
          <p:nvPr/>
        </p:nvSpPr>
        <p:spPr>
          <a:xfrm>
            <a:off x="5789613" y="3429000"/>
            <a:ext cx="6159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M(t)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t=4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</a:t>
            </a:r>
          </a:p>
        </p:txBody>
      </p:sp>
    </p:spTree>
    <p:extLst>
      <p:ext uri="{BB962C8B-B14F-4D97-AF65-F5344CB8AC3E}">
        <p14:creationId xmlns:p14="http://schemas.microsoft.com/office/powerpoint/2010/main" val="75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23" grpId="0"/>
      <p:bldP spid="24" grpId="0"/>
      <p:bldP spid="25" grpId="0"/>
      <p:bldP spid="26" grpId="0"/>
      <p:bldP spid="30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4DEEBF4F-0F6F-813A-8787-5E0C2BCD1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888914"/>
              </p:ext>
            </p:extLst>
          </p:nvPr>
        </p:nvGraphicFramePr>
        <p:xfrm>
          <a:off x="814388" y="495300"/>
          <a:ext cx="10556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8720" imgH="457200" progId="Equation.DSMT4">
                  <p:embed/>
                </p:oleObj>
              </mc:Choice>
              <mc:Fallback>
                <p:oleObj name="Equation" r:id="rId2" imgW="5587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4388" y="495300"/>
                        <a:ext cx="1055687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153324FE-4F32-0303-EB54-02FADE3CA83A}"/>
              </a:ext>
            </a:extLst>
          </p:cNvPr>
          <p:cNvSpPr txBox="1"/>
          <p:nvPr/>
        </p:nvSpPr>
        <p:spPr>
          <a:xfrm>
            <a:off x="1872018" y="619768"/>
            <a:ext cx="87503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P(x) = 3x+2 hay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8592766D-47AB-5DBF-38D7-067D224A8936}"/>
              </a:ext>
            </a:extLst>
          </p:cNvPr>
          <p:cNvSpPr txBox="1"/>
          <p:nvPr/>
        </p:nvSpPr>
        <p:spPr>
          <a:xfrm>
            <a:off x="57797" y="-27032"/>
            <a:ext cx="387920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/trang 32)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CC785A5B-1476-7F01-1248-C0940899761B}"/>
              </a:ext>
            </a:extLst>
          </p:cNvPr>
          <p:cNvSpPr txBox="1"/>
          <p:nvPr/>
        </p:nvSpPr>
        <p:spPr>
          <a:xfrm>
            <a:off x="57797" y="665465"/>
            <a:ext cx="7556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endParaRPr lang="en-US" sz="2800" dirty="0"/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AB37C709-5D84-8875-B5DD-B5D80A800838}"/>
              </a:ext>
            </a:extLst>
          </p:cNvPr>
          <p:cNvSpPr txBox="1"/>
          <p:nvPr/>
        </p:nvSpPr>
        <p:spPr>
          <a:xfrm>
            <a:off x="4504093" y="1358900"/>
            <a:ext cx="1162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Đối tượng 13">
            <a:extLst>
              <a:ext uri="{FF2B5EF4-FFF2-40B4-BE49-F238E27FC236}">
                <a16:creationId xmlns:a16="http://schemas.microsoft.com/office/drawing/2014/main" id="{B34BBB04-0C9E-F706-6847-F34353B8F5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91604"/>
              </p:ext>
            </p:extLst>
          </p:nvPr>
        </p:nvGraphicFramePr>
        <p:xfrm>
          <a:off x="304800" y="1893881"/>
          <a:ext cx="3879202" cy="1292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71600" imgH="457200" progId="Equation.DSMT4">
                  <p:embed/>
                </p:oleObj>
              </mc:Choice>
              <mc:Fallback>
                <p:oleObj name="Equation" r:id="rId4" imgW="1371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1893881"/>
                        <a:ext cx="3879202" cy="1292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Đối tượng 14">
            <a:extLst>
              <a:ext uri="{FF2B5EF4-FFF2-40B4-BE49-F238E27FC236}">
                <a16:creationId xmlns:a16="http://schemas.microsoft.com/office/drawing/2014/main" id="{AF404BD8-DC9A-6226-D9A5-40AEFA1F75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722398"/>
              </p:ext>
            </p:extLst>
          </p:nvPr>
        </p:nvGraphicFramePr>
        <p:xfrm>
          <a:off x="1739899" y="3304037"/>
          <a:ext cx="2628901" cy="563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88840" imgH="190440" progId="Equation.DSMT4">
                  <p:embed/>
                </p:oleObj>
              </mc:Choice>
              <mc:Fallback>
                <p:oleObj name="Equation" r:id="rId6" imgW="8888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39899" y="3304037"/>
                        <a:ext cx="2628901" cy="563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614DD2F-A655-9B65-FE20-6946B958A674}"/>
              </a:ext>
            </a:extLst>
          </p:cNvPr>
          <p:cNvSpPr txBox="1"/>
          <p:nvPr/>
        </p:nvSpPr>
        <p:spPr>
          <a:xfrm>
            <a:off x="584200" y="4389110"/>
            <a:ext cx="633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P(x) </a:t>
            </a:r>
          </a:p>
        </p:txBody>
      </p:sp>
      <p:graphicFrame>
        <p:nvGraphicFramePr>
          <p:cNvPr id="17" name="Đối tượng 16">
            <a:extLst>
              <a:ext uri="{FF2B5EF4-FFF2-40B4-BE49-F238E27FC236}">
                <a16:creationId xmlns:a16="http://schemas.microsoft.com/office/drawing/2014/main" id="{51BC895F-2452-00EE-C88A-679844CB6A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294566"/>
              </p:ext>
            </p:extLst>
          </p:nvPr>
        </p:nvGraphicFramePr>
        <p:xfrm>
          <a:off x="1469554" y="4218920"/>
          <a:ext cx="10556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56111" imgH="864157" progId="Equation.DSMT4">
                  <p:embed/>
                </p:oleObj>
              </mc:Choice>
              <mc:Fallback>
                <p:oleObj name="Equation" r:id="rId8" imgW="1056111" imgH="8641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69554" y="4218920"/>
                        <a:ext cx="1055687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492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34AD9422-6916-7B1F-2FAB-5184482A331A}"/>
              </a:ext>
            </a:extLst>
          </p:cNvPr>
          <p:cNvSpPr txBox="1"/>
          <p:nvPr/>
        </p:nvSpPr>
        <p:spPr>
          <a:xfrm>
            <a:off x="0" y="12013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 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/trang 32)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70EEFFBF-44FD-F532-4969-253C6CCBE350}"/>
              </a:ext>
            </a:extLst>
          </p:cNvPr>
          <p:cNvSpPr txBox="1"/>
          <p:nvPr/>
        </p:nvSpPr>
        <p:spPr>
          <a:xfrm>
            <a:off x="3359150" y="120134"/>
            <a:ext cx="2292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9D10C619-6AA2-C944-D6E5-983DA95216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001621"/>
              </p:ext>
            </p:extLst>
          </p:nvPr>
        </p:nvGraphicFramePr>
        <p:xfrm>
          <a:off x="5516170" y="120134"/>
          <a:ext cx="3180784" cy="629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4384" imgH="285347" progId="Equation.DSMT4">
                  <p:embed/>
                </p:oleObj>
              </mc:Choice>
              <mc:Fallback>
                <p:oleObj name="Equation" r:id="rId2" imgW="1444384" imgH="28534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16170" y="120134"/>
                        <a:ext cx="3180784" cy="629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33D182DF-7CEB-20A9-9DE2-E9E5892F6938}"/>
              </a:ext>
            </a:extLst>
          </p:cNvPr>
          <p:cNvSpPr txBox="1"/>
          <p:nvPr/>
        </p:nvSpPr>
        <p:spPr>
          <a:xfrm>
            <a:off x="0" y="767834"/>
            <a:ext cx="4044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Đối tượng 13">
            <a:extLst>
              <a:ext uri="{FF2B5EF4-FFF2-40B4-BE49-F238E27FC236}">
                <a16:creationId xmlns:a16="http://schemas.microsoft.com/office/drawing/2014/main" id="{F8D13B30-ECEE-15D0-0069-4CD82625B8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938481"/>
              </p:ext>
            </p:extLst>
          </p:nvPr>
        </p:nvGraphicFramePr>
        <p:xfrm>
          <a:off x="3973513" y="625475"/>
          <a:ext cx="155098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49160" imgH="495000" progId="Equation.DSMT4">
                  <p:embed/>
                </p:oleObj>
              </mc:Choice>
              <mc:Fallback>
                <p:oleObj name="Equation" r:id="rId4" imgW="7491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73513" y="625475"/>
                        <a:ext cx="1550987" cy="102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AD5D7933-9B43-D17C-CA7E-8387E7531576}"/>
              </a:ext>
            </a:extLst>
          </p:cNvPr>
          <p:cNvSpPr txBox="1"/>
          <p:nvPr/>
        </p:nvSpPr>
        <p:spPr>
          <a:xfrm>
            <a:off x="5516170" y="800472"/>
            <a:ext cx="354965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Q(y)?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1DBD8B0E-BE4A-750A-89F3-86105A9793F7}"/>
              </a:ext>
            </a:extLst>
          </p:cNvPr>
          <p:cNvSpPr txBox="1"/>
          <p:nvPr/>
        </p:nvSpPr>
        <p:spPr>
          <a:xfrm>
            <a:off x="4589071" y="1699830"/>
            <a:ext cx="9270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Đối tượng 18">
            <a:extLst>
              <a:ext uri="{FF2B5EF4-FFF2-40B4-BE49-F238E27FC236}">
                <a16:creationId xmlns:a16="http://schemas.microsoft.com/office/drawing/2014/main" id="{EC63F867-F357-8E89-4D6B-76AF11C475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371917"/>
              </p:ext>
            </p:extLst>
          </p:nvPr>
        </p:nvGraphicFramePr>
        <p:xfrm>
          <a:off x="211138" y="2223050"/>
          <a:ext cx="336708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62040" imgH="279360" progId="Equation.DSMT4">
                  <p:embed/>
                </p:oleObj>
              </mc:Choice>
              <mc:Fallback>
                <p:oleObj name="Equation" r:id="rId6" imgW="15620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1138" y="2223050"/>
                        <a:ext cx="3367087" cy="60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Đối tượng 19">
            <a:extLst>
              <a:ext uri="{FF2B5EF4-FFF2-40B4-BE49-F238E27FC236}">
                <a16:creationId xmlns:a16="http://schemas.microsoft.com/office/drawing/2014/main" id="{E5EB84B5-28CA-A1BE-054E-625A027A1B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645706"/>
              </p:ext>
            </p:extLst>
          </p:nvPr>
        </p:nvGraphicFramePr>
        <p:xfrm>
          <a:off x="3989388" y="2222500"/>
          <a:ext cx="212407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190440" progId="Equation.DSMT4">
                  <p:embed/>
                </p:oleObj>
              </mc:Choice>
              <mc:Fallback>
                <p:oleObj name="Equation" r:id="rId8" imgW="7617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89388" y="2222500"/>
                        <a:ext cx="2124075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Đối tượng 20">
            <a:extLst>
              <a:ext uri="{FF2B5EF4-FFF2-40B4-BE49-F238E27FC236}">
                <a16:creationId xmlns:a16="http://schemas.microsoft.com/office/drawing/2014/main" id="{C2F030B8-C6E7-590F-42D2-AA0EDC1373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049463"/>
              </p:ext>
            </p:extLst>
          </p:nvPr>
        </p:nvGraphicFramePr>
        <p:xfrm>
          <a:off x="6076951" y="2203191"/>
          <a:ext cx="895349" cy="639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6400" imgH="190440" progId="Equation.DSMT4">
                  <p:embed/>
                </p:oleObj>
              </mc:Choice>
              <mc:Fallback>
                <p:oleObj name="Equation" r:id="rId10" imgW="2664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76951" y="2203191"/>
                        <a:ext cx="895349" cy="639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Đối tượng 21">
            <a:extLst>
              <a:ext uri="{FF2B5EF4-FFF2-40B4-BE49-F238E27FC236}">
                <a16:creationId xmlns:a16="http://schemas.microsoft.com/office/drawing/2014/main" id="{428332DE-3CA4-9369-279F-FF911658A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303917"/>
              </p:ext>
            </p:extLst>
          </p:nvPr>
        </p:nvGraphicFramePr>
        <p:xfrm>
          <a:off x="211138" y="2842726"/>
          <a:ext cx="3490997" cy="58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63560" imgH="279360" progId="Equation.DSMT4">
                  <p:embed/>
                </p:oleObj>
              </mc:Choice>
              <mc:Fallback>
                <p:oleObj name="Equation" r:id="rId12" imgW="1663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138" y="2842726"/>
                        <a:ext cx="3490997" cy="586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Đối tượng 22">
            <a:extLst>
              <a:ext uri="{FF2B5EF4-FFF2-40B4-BE49-F238E27FC236}">
                <a16:creationId xmlns:a16="http://schemas.microsoft.com/office/drawing/2014/main" id="{63841328-0E0C-51CC-CE96-AA93D1B146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039135"/>
              </p:ext>
            </p:extLst>
          </p:nvPr>
        </p:nvGraphicFramePr>
        <p:xfrm>
          <a:off x="4016971" y="2845929"/>
          <a:ext cx="230346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5480" imgH="190440" progId="Equation.DSMT4">
                  <p:embed/>
                </p:oleObj>
              </mc:Choice>
              <mc:Fallback>
                <p:oleObj name="Equation" r:id="rId14" imgW="825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16971" y="2845929"/>
                        <a:ext cx="2303462" cy="531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Đối tượng 23">
            <a:extLst>
              <a:ext uri="{FF2B5EF4-FFF2-40B4-BE49-F238E27FC236}">
                <a16:creationId xmlns:a16="http://schemas.microsoft.com/office/drawing/2014/main" id="{112894B1-D0BD-6C20-B7CC-64083B9005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385724"/>
              </p:ext>
            </p:extLst>
          </p:nvPr>
        </p:nvGraphicFramePr>
        <p:xfrm>
          <a:off x="6318247" y="2727876"/>
          <a:ext cx="895349" cy="659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41200" imgH="177480" progId="Equation.DSMT4">
                  <p:embed/>
                </p:oleObj>
              </mc:Choice>
              <mc:Fallback>
                <p:oleObj name="Equation" r:id="rId16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318247" y="2727876"/>
                        <a:ext cx="895349" cy="659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Đối tượng 24">
            <a:extLst>
              <a:ext uri="{FF2B5EF4-FFF2-40B4-BE49-F238E27FC236}">
                <a16:creationId xmlns:a16="http://schemas.microsoft.com/office/drawing/2014/main" id="{6E807882-169E-9CA5-3F09-2274E7875F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975392"/>
              </p:ext>
            </p:extLst>
          </p:nvPr>
        </p:nvGraphicFramePr>
        <p:xfrm>
          <a:off x="211138" y="3453970"/>
          <a:ext cx="3437697" cy="58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38000" imgH="279360" progId="Equation.DSMT4">
                  <p:embed/>
                </p:oleObj>
              </mc:Choice>
              <mc:Fallback>
                <p:oleObj name="Equation" r:id="rId18" imgW="1638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138" y="3453970"/>
                        <a:ext cx="3437697" cy="586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Đối tượng 25">
            <a:extLst>
              <a:ext uri="{FF2B5EF4-FFF2-40B4-BE49-F238E27FC236}">
                <a16:creationId xmlns:a16="http://schemas.microsoft.com/office/drawing/2014/main" id="{96617F79-302C-F616-D7A9-D106C792E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134247"/>
              </p:ext>
            </p:extLst>
          </p:nvPr>
        </p:nvGraphicFramePr>
        <p:xfrm>
          <a:off x="3989388" y="3442660"/>
          <a:ext cx="24765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901440" imgH="190440" progId="Equation.DSMT4">
                  <p:embed/>
                </p:oleObj>
              </mc:Choice>
              <mc:Fallback>
                <p:oleObj name="Equation" r:id="rId20" imgW="9014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989388" y="3442660"/>
                        <a:ext cx="2476500" cy="52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Đối tượng 26">
            <a:extLst>
              <a:ext uri="{FF2B5EF4-FFF2-40B4-BE49-F238E27FC236}">
                <a16:creationId xmlns:a16="http://schemas.microsoft.com/office/drawing/2014/main" id="{431FD5F2-3902-DD41-3ABB-E68A0C213E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667078"/>
              </p:ext>
            </p:extLst>
          </p:nvPr>
        </p:nvGraphicFramePr>
        <p:xfrm>
          <a:off x="6503373" y="3452863"/>
          <a:ext cx="787622" cy="56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66400" imgH="190440" progId="Equation.DSMT4">
                  <p:embed/>
                </p:oleObj>
              </mc:Choice>
              <mc:Fallback>
                <p:oleObj name="Equation" r:id="rId22" imgW="2664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503373" y="3452863"/>
                        <a:ext cx="787622" cy="562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Đối tượng 27">
            <a:extLst>
              <a:ext uri="{FF2B5EF4-FFF2-40B4-BE49-F238E27FC236}">
                <a16:creationId xmlns:a16="http://schemas.microsoft.com/office/drawing/2014/main" id="{0689C43E-A6B2-FCD6-2383-1EE7E47CA4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830215"/>
              </p:ext>
            </p:extLst>
          </p:nvPr>
        </p:nvGraphicFramePr>
        <p:xfrm>
          <a:off x="211138" y="4184649"/>
          <a:ext cx="4044950" cy="1118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790640" imgH="495000" progId="Equation.DSMT4">
                  <p:embed/>
                </p:oleObj>
              </mc:Choice>
              <mc:Fallback>
                <p:oleObj name="Equation" r:id="rId24" imgW="17906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11138" y="4184649"/>
                        <a:ext cx="4044950" cy="1118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Đối tượng 28">
            <a:extLst>
              <a:ext uri="{FF2B5EF4-FFF2-40B4-BE49-F238E27FC236}">
                <a16:creationId xmlns:a16="http://schemas.microsoft.com/office/drawing/2014/main" id="{21BE693E-98D2-8B0E-CBE9-52D9B9FCC4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476149"/>
              </p:ext>
            </p:extLst>
          </p:nvPr>
        </p:nvGraphicFramePr>
        <p:xfrm>
          <a:off x="4348163" y="4137025"/>
          <a:ext cx="2133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888840" imgH="444240" progId="Equation.DSMT4">
                  <p:embed/>
                </p:oleObj>
              </mc:Choice>
              <mc:Fallback>
                <p:oleObj name="Equation" r:id="rId26" imgW="8888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348163" y="4137025"/>
                        <a:ext cx="21336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Đối tượng 29">
            <a:extLst>
              <a:ext uri="{FF2B5EF4-FFF2-40B4-BE49-F238E27FC236}">
                <a16:creationId xmlns:a16="http://schemas.microsoft.com/office/drawing/2014/main" id="{408E7409-83D3-933F-0106-9ED68D6D5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233168"/>
              </p:ext>
            </p:extLst>
          </p:nvPr>
        </p:nvGraphicFramePr>
        <p:xfrm>
          <a:off x="6553200" y="4383088"/>
          <a:ext cx="814009" cy="581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66400" imgH="190440" progId="Equation.DSMT4">
                  <p:embed/>
                </p:oleObj>
              </mc:Choice>
              <mc:Fallback>
                <p:oleObj name="Equation" r:id="rId28" imgW="2664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553200" y="4383088"/>
                        <a:ext cx="814009" cy="581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FF9E802A-04E4-E683-AAC0-AF7C41FF92CD}"/>
              </a:ext>
            </a:extLst>
          </p:cNvPr>
          <p:cNvSpPr txBox="1"/>
          <p:nvPr/>
        </p:nvSpPr>
        <p:spPr>
          <a:xfrm>
            <a:off x="330200" y="5303464"/>
            <a:ext cx="890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  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Q(y)</a:t>
            </a:r>
          </a:p>
        </p:txBody>
      </p:sp>
      <p:graphicFrame>
        <p:nvGraphicFramePr>
          <p:cNvPr id="32" name="Đối tượng 31">
            <a:extLst>
              <a:ext uri="{FF2B5EF4-FFF2-40B4-BE49-F238E27FC236}">
                <a16:creationId xmlns:a16="http://schemas.microsoft.com/office/drawing/2014/main" id="{356D508F-3816-B57E-C8F5-D7E2C2AB41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839137"/>
              </p:ext>
            </p:extLst>
          </p:nvPr>
        </p:nvGraphicFramePr>
        <p:xfrm>
          <a:off x="1443616" y="5153016"/>
          <a:ext cx="334384" cy="9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64880" imgH="444240" progId="Equation.DSMT4">
                  <p:embed/>
                </p:oleObj>
              </mc:Choice>
              <mc:Fallback>
                <p:oleObj name="Equation" r:id="rId30" imgW="164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443616" y="5153016"/>
                        <a:ext cx="334384" cy="90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95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7" grpId="0"/>
      <p:bldP spid="18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E24EDCB7-117F-7792-F50A-78FC02129058}"/>
              </a:ext>
            </a:extLst>
          </p:cNvPr>
          <p:cNvSpPr/>
          <p:nvPr/>
        </p:nvSpPr>
        <p:spPr>
          <a:xfrm>
            <a:off x="2959101" y="-26943"/>
            <a:ext cx="3987799" cy="700043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82E4CBE-C18D-C486-6465-6B54CDB2912C}"/>
              </a:ext>
            </a:extLst>
          </p:cNvPr>
          <p:cNvSpPr txBox="1"/>
          <p:nvPr/>
        </p:nvSpPr>
        <p:spPr>
          <a:xfrm>
            <a:off x="3810000" y="46662"/>
            <a:ext cx="386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ECE1720-02A2-5881-790B-62D25C3188E6}"/>
              </a:ext>
            </a:extLst>
          </p:cNvPr>
          <p:cNvSpPr txBox="1"/>
          <p:nvPr/>
        </p:nvSpPr>
        <p:spPr>
          <a:xfrm>
            <a:off x="171450" y="603977"/>
            <a:ext cx="11849100" cy="1452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0215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= 16t,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giây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giây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C284CE35-6D9A-67A6-C446-B7175062A9A0}"/>
              </a:ext>
            </a:extLst>
          </p:cNvPr>
          <p:cNvSpPr txBox="1"/>
          <p:nvPr/>
        </p:nvSpPr>
        <p:spPr>
          <a:xfrm>
            <a:off x="4343400" y="1974627"/>
            <a:ext cx="1206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3653ED8-29CA-0EC5-3220-2DFE880837F6}"/>
              </a:ext>
            </a:extLst>
          </p:cNvPr>
          <p:cNvSpPr txBox="1"/>
          <p:nvPr/>
        </p:nvSpPr>
        <p:spPr>
          <a:xfrm>
            <a:off x="355600" y="2314967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S=16.10=160 (m)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3A19D308-EE83-42E8-D485-98CDDFC52350}"/>
              </a:ext>
            </a:extLst>
          </p:cNvPr>
          <p:cNvSpPr txBox="1"/>
          <p:nvPr/>
        </p:nvSpPr>
        <p:spPr>
          <a:xfrm>
            <a:off x="222250" y="2756195"/>
            <a:ext cx="9169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giây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160m</a:t>
            </a:r>
            <a:endParaRPr lang="en-US" sz="2800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AFF0E287-A56E-67EE-4274-F79E4177B9C6}"/>
              </a:ext>
            </a:extLst>
          </p:cNvPr>
          <p:cNvSpPr txBox="1"/>
          <p:nvPr/>
        </p:nvSpPr>
        <p:spPr>
          <a:xfrm>
            <a:off x="206374" y="3481960"/>
            <a:ext cx="11401425" cy="1444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</a:pP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12: </a:t>
            </a:r>
            <a:r>
              <a:rPr lang="vi-VN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vi-VN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/trang 32)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chiếc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nô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v = 16 + 2t (v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mét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giây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t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giây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).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nô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 = 5</a:t>
            </a:r>
            <a:endParaRPr lang="en-US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6D781919-DA7C-8543-F951-87B6D2111306}"/>
              </a:ext>
            </a:extLst>
          </p:cNvPr>
          <p:cNvSpPr txBox="1"/>
          <p:nvPr/>
        </p:nvSpPr>
        <p:spPr>
          <a:xfrm>
            <a:off x="4349750" y="4443146"/>
            <a:ext cx="1206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9868E0C3-2D27-2644-4D0A-56F5EC93C9C7}"/>
              </a:ext>
            </a:extLst>
          </p:cNvPr>
          <p:cNvSpPr txBox="1"/>
          <p:nvPr/>
        </p:nvSpPr>
        <p:spPr>
          <a:xfrm>
            <a:off x="222250" y="5128811"/>
            <a:ext cx="6121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v = 16 + 2t=16+2.5=26 (m/s) </a:t>
            </a:r>
            <a:endParaRPr lang="en-US" sz="2800" dirty="0"/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555D4281-A782-2C07-D5F4-D1FF61110913}"/>
              </a:ext>
            </a:extLst>
          </p:cNvPr>
          <p:cNvSpPr txBox="1"/>
          <p:nvPr/>
        </p:nvSpPr>
        <p:spPr>
          <a:xfrm>
            <a:off x="222250" y="5576362"/>
            <a:ext cx="6121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nô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 = 5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26m/s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8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2" grpId="0"/>
      <p:bldP spid="18" grpId="0"/>
      <p:bldP spid="21" grpId="0"/>
      <p:bldP spid="23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E24EDCB7-117F-7792-F50A-78FC02129058}"/>
              </a:ext>
            </a:extLst>
          </p:cNvPr>
          <p:cNvSpPr/>
          <p:nvPr/>
        </p:nvSpPr>
        <p:spPr>
          <a:xfrm>
            <a:off x="2959101" y="105227"/>
            <a:ext cx="4876800" cy="870857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82E4CBE-C18D-C486-6465-6B54CDB2912C}"/>
              </a:ext>
            </a:extLst>
          </p:cNvPr>
          <p:cNvSpPr txBox="1"/>
          <p:nvPr/>
        </p:nvSpPr>
        <p:spPr>
          <a:xfrm>
            <a:off x="4165600" y="279045"/>
            <a:ext cx="22479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74C857B3-3162-0543-DA22-803C00F5ED16}"/>
              </a:ext>
            </a:extLst>
          </p:cNvPr>
          <p:cNvSpPr txBox="1"/>
          <p:nvPr/>
        </p:nvSpPr>
        <p:spPr>
          <a:xfrm>
            <a:off x="146050" y="976083"/>
            <a:ext cx="11899900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0215" algn="just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S(x) = 2x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x.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= 4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Q(x) = 2x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x – 36.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A3BBC1CD-4E86-7F75-99F6-01941D8DF50B}"/>
              </a:ext>
            </a:extLst>
          </p:cNvPr>
          <p:cNvSpPr txBox="1"/>
          <p:nvPr/>
        </p:nvSpPr>
        <p:spPr>
          <a:xfrm>
            <a:off x="4711700" y="2141519"/>
            <a:ext cx="1117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DC248279-EAE3-3C14-E8F8-B0A3D99DD57F}"/>
              </a:ext>
            </a:extLst>
          </p:cNvPr>
          <p:cNvSpPr txBox="1"/>
          <p:nvPr/>
        </p:nvSpPr>
        <p:spPr>
          <a:xfrm>
            <a:off x="400050" y="2664739"/>
            <a:ext cx="61341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S(4) = 2(4)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+ 4=32+4=36</a:t>
            </a:r>
            <a:endParaRPr lang="en-US" sz="2800" dirty="0"/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236FCD8F-F6CE-8A62-CE07-74C53DF93105}"/>
              </a:ext>
            </a:extLst>
          </p:cNvPr>
          <p:cNvSpPr txBox="1"/>
          <p:nvPr/>
        </p:nvSpPr>
        <p:spPr>
          <a:xfrm>
            <a:off x="400050" y="3373133"/>
            <a:ext cx="61341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Q(x) = 2x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x – 36= S(x) -36</a:t>
            </a:r>
            <a:endParaRPr lang="en-US" sz="2800" dirty="0"/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F731B018-498D-FC6B-FE27-7F8622F28065}"/>
              </a:ext>
            </a:extLst>
          </p:cNvPr>
          <p:cNvSpPr txBox="1"/>
          <p:nvPr/>
        </p:nvSpPr>
        <p:spPr>
          <a:xfrm>
            <a:off x="400050" y="4081527"/>
            <a:ext cx="61341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Q(4) = S(4) -36=36-36=0</a:t>
            </a:r>
            <a:endParaRPr lang="en-US" sz="2800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80E2191-5BC2-3FB6-60EB-BB3A39CE608F}"/>
              </a:ext>
            </a:extLst>
          </p:cNvPr>
          <p:cNvSpPr txBox="1"/>
          <p:nvPr/>
        </p:nvSpPr>
        <p:spPr>
          <a:xfrm>
            <a:off x="400050" y="4604747"/>
            <a:ext cx="56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x=4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Q(x)</a:t>
            </a:r>
          </a:p>
        </p:txBody>
      </p:sp>
    </p:spTree>
    <p:extLst>
      <p:ext uri="{BB962C8B-B14F-4D97-AF65-F5344CB8AC3E}">
        <p14:creationId xmlns:p14="http://schemas.microsoft.com/office/powerpoint/2010/main" val="243055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: Góc Tròn 2">
            <a:extLst>
              <a:ext uri="{FF2B5EF4-FFF2-40B4-BE49-F238E27FC236}">
                <a16:creationId xmlns:a16="http://schemas.microsoft.com/office/drawing/2014/main" id="{FF72CFBC-2D78-45C1-9305-F3C5011E2712}"/>
              </a:ext>
            </a:extLst>
          </p:cNvPr>
          <p:cNvSpPr/>
          <p:nvPr/>
        </p:nvSpPr>
        <p:spPr>
          <a:xfrm>
            <a:off x="2663687" y="344557"/>
            <a:ext cx="6533322" cy="1298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0D885D8-A681-45D3-A535-CCE3BD092E5D}"/>
              </a:ext>
            </a:extLst>
          </p:cNvPr>
          <p:cNvSpPr txBox="1"/>
          <p:nvPr/>
        </p:nvSpPr>
        <p:spPr>
          <a:xfrm>
            <a:off x="172278" y="2137057"/>
            <a:ext cx="120197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Chuẩn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 :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02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42C4A355-2237-D465-BEFD-4F4A1F3E3D64}"/>
              </a:ext>
            </a:extLst>
          </p:cNvPr>
          <p:cNvSpPr/>
          <p:nvPr/>
        </p:nvSpPr>
        <p:spPr>
          <a:xfrm>
            <a:off x="238539" y="371062"/>
            <a:ext cx="11741426" cy="6042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CHÚC CÁC EM VUI, KHỎE, HỌC TỐT! </a:t>
            </a:r>
          </a:p>
        </p:txBody>
      </p:sp>
    </p:spTree>
    <p:extLst>
      <p:ext uri="{BB962C8B-B14F-4D97-AF65-F5344CB8AC3E}">
        <p14:creationId xmlns:p14="http://schemas.microsoft.com/office/powerpoint/2010/main" val="313223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5DF599C0-97D0-4D7F-9993-826160EAC1E9}"/>
              </a:ext>
            </a:extLst>
          </p:cNvPr>
          <p:cNvSpPr/>
          <p:nvPr/>
        </p:nvSpPr>
        <p:spPr>
          <a:xfrm>
            <a:off x="1573236" y="291902"/>
            <a:ext cx="9045527" cy="2696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CỦA ĐA THỨC MỘT BIẾN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ình chữ nhật: Góc Tròn 2">
            <a:extLst>
              <a:ext uri="{FF2B5EF4-FFF2-40B4-BE49-F238E27FC236}">
                <a16:creationId xmlns:a16="http://schemas.microsoft.com/office/drawing/2014/main" id="{4FE9522D-B580-49A9-955E-E245DB921F03}"/>
              </a:ext>
            </a:extLst>
          </p:cNvPr>
          <p:cNvSpPr/>
          <p:nvPr/>
        </p:nvSpPr>
        <p:spPr>
          <a:xfrm>
            <a:off x="1573236" y="3869141"/>
            <a:ext cx="9045527" cy="28058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 CỦA ĐA THỨC MỘT BIẾN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3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35C420FD-30DC-E0A0-188D-B2471031E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245" y="0"/>
            <a:ext cx="6261135" cy="920576"/>
          </a:xfrm>
          <a:prstGeom prst="rect">
            <a:avLst/>
          </a:prstGeom>
        </p:spPr>
      </p:pic>
      <p:pic>
        <p:nvPicPr>
          <p:cNvPr id="10" name="Hình ảnh 9">
            <a:extLst>
              <a:ext uri="{FF2B5EF4-FFF2-40B4-BE49-F238E27FC236}">
                <a16:creationId xmlns:a16="http://schemas.microsoft.com/office/drawing/2014/main" id="{FE87FD4E-DFD9-44FC-0155-0E4D9F2A6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25" y="920576"/>
            <a:ext cx="11837549" cy="1179687"/>
          </a:xfrm>
          <a:prstGeom prst="rect">
            <a:avLst/>
          </a:prstGeom>
        </p:spPr>
      </p:pic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3FACB526-CA10-F76E-5E0D-91B21B78194C}"/>
              </a:ext>
            </a:extLst>
          </p:cNvPr>
          <p:cNvSpPr txBox="1"/>
          <p:nvPr/>
        </p:nvSpPr>
        <p:spPr>
          <a:xfrm>
            <a:off x="266699" y="2341897"/>
            <a:ext cx="6093618" cy="1145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x = </a:t>
            </a:r>
            <a:r>
              <a:rPr lang="de-DE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DE" sz="28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 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vi-VN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DE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2.(</a:t>
            </a:r>
            <a:r>
              <a:rPr lang="de-DE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DE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DE" sz="28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+4.(</a:t>
            </a:r>
            <a:r>
              <a:rPr lang="de-DE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DE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DE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30 cm</a:t>
            </a:r>
            <a:r>
              <a:rPr lang="de-DE" sz="28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F914B609-E90E-8238-77F4-4B0DABBD519C}"/>
              </a:ext>
            </a:extLst>
          </p:cNvPr>
          <p:cNvSpPr txBox="1"/>
          <p:nvPr/>
        </p:nvSpPr>
        <p:spPr>
          <a:xfrm>
            <a:off x="328612" y="3729038"/>
            <a:ext cx="8143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chemeClr val="bg1"/>
                </a:solidFill>
                <a:latin typeface="+mj-lt"/>
              </a:rPr>
              <a:t>Vậy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chemeClr val="bg1"/>
                </a:solidFill>
                <a:latin typeface="+mj-lt"/>
              </a:rPr>
              <a:t>diện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chemeClr val="bg1"/>
                </a:solidFill>
                <a:latin typeface="+mj-lt"/>
              </a:rPr>
              <a:t>tích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chemeClr val="bg1"/>
                </a:solidFill>
                <a:latin typeface="+mj-lt"/>
              </a:rPr>
              <a:t>hình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chemeClr val="bg1"/>
                </a:solidFill>
                <a:latin typeface="+mj-lt"/>
              </a:rPr>
              <a:t>chữ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chemeClr val="bg1"/>
                </a:solidFill>
                <a:latin typeface="+mj-lt"/>
              </a:rPr>
              <a:t>nhật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khi x=3cm </a:t>
            </a:r>
            <a:r>
              <a:rPr lang="vi-VN" sz="2800" dirty="0" err="1">
                <a:solidFill>
                  <a:schemeClr val="bg1"/>
                </a:solidFill>
                <a:latin typeface="+mj-lt"/>
              </a:rPr>
              <a:t>là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de-DE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30 cm</a:t>
            </a:r>
            <a:r>
              <a:rPr lang="de-DE" sz="2800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690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35C420FD-30DC-E0A0-188D-B2471031E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245" y="0"/>
            <a:ext cx="6261135" cy="920576"/>
          </a:xfrm>
          <a:prstGeom prst="rect">
            <a:avLst/>
          </a:prstGeom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1116314B-E556-4229-DC4F-3107DADE1A70}"/>
              </a:ext>
            </a:extLst>
          </p:cNvPr>
          <p:cNvSpPr txBox="1"/>
          <p:nvPr/>
        </p:nvSpPr>
        <p:spPr>
          <a:xfrm>
            <a:off x="2574131" y="1957388"/>
            <a:ext cx="7043737" cy="132343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Vậy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muốn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tinh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giá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trị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đa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thức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một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biến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ta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làm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như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thế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 </a:t>
            </a:r>
            <a:r>
              <a:rPr lang="vi-VN" sz="4000" b="1" spc="50" dirty="0" err="1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nào</a:t>
            </a:r>
            <a:r>
              <a:rPr lang="vi-VN" sz="4000" b="1" spc="50" dirty="0">
                <a:ln w="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?</a:t>
            </a:r>
            <a:endParaRPr lang="en-US" sz="4000" b="1" spc="50" dirty="0">
              <a:ln w="0">
                <a:solidFill>
                  <a:schemeClr val="bg1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j-lt"/>
            </a:endParaRPr>
          </a:p>
        </p:txBody>
      </p:sp>
      <p:sp>
        <p:nvSpPr>
          <p:cNvPr id="3" name="Hình Bầu dục 2">
            <a:extLst>
              <a:ext uri="{FF2B5EF4-FFF2-40B4-BE49-F238E27FC236}">
                <a16:creationId xmlns:a16="http://schemas.microsoft.com/office/drawing/2014/main" id="{B4DA93B8-0ED3-E055-BD4C-85550D104637}"/>
              </a:ext>
            </a:extLst>
          </p:cNvPr>
          <p:cNvSpPr/>
          <p:nvPr/>
        </p:nvSpPr>
        <p:spPr>
          <a:xfrm>
            <a:off x="1857374" y="2161907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AF5253E-7220-B544-6D18-0CF9FF322B56}"/>
              </a:ext>
            </a:extLst>
          </p:cNvPr>
          <p:cNvSpPr txBox="1"/>
          <p:nvPr/>
        </p:nvSpPr>
        <p:spPr>
          <a:xfrm>
            <a:off x="0" y="1390507"/>
            <a:ext cx="28801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A(x) </a:t>
            </a:r>
            <a:endParaRPr lang="en-US" sz="2800" dirty="0"/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29FC3E57-1EC1-C916-7D91-8333340C735A}"/>
              </a:ext>
            </a:extLst>
          </p:cNvPr>
          <p:cNvSpPr txBox="1"/>
          <p:nvPr/>
        </p:nvSpPr>
        <p:spPr>
          <a:xfrm>
            <a:off x="-171451" y="823627"/>
            <a:ext cx="6842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CỦA ĐA THỨC MỘT BIẾN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405435ED-D835-63C8-5FD6-D08E36F7A1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662612"/>
              </p:ext>
            </p:extLst>
          </p:nvPr>
        </p:nvGraphicFramePr>
        <p:xfrm>
          <a:off x="2628900" y="1400175"/>
          <a:ext cx="32099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60160" imgH="228600" progId="Equation.DSMT4">
                  <p:embed/>
                </p:oleObj>
              </mc:Choice>
              <mc:Fallback>
                <p:oleObj name="Equation" r:id="rId3" imgW="1460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8900" y="1400175"/>
                        <a:ext cx="320992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5D4EB8FD-F13E-0A80-C7ED-75703EE2F2AA}"/>
              </a:ext>
            </a:extLst>
          </p:cNvPr>
          <p:cNvSpPr txBox="1"/>
          <p:nvPr/>
        </p:nvSpPr>
        <p:spPr>
          <a:xfrm>
            <a:off x="84533" y="2106344"/>
            <a:ext cx="8501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A(3)</a:t>
            </a:r>
            <a:endParaRPr lang="en-US" sz="2800" dirty="0"/>
          </a:p>
        </p:txBody>
      </p:sp>
      <p:graphicFrame>
        <p:nvGraphicFramePr>
          <p:cNvPr id="20" name="Đối tượng 19">
            <a:extLst>
              <a:ext uri="{FF2B5EF4-FFF2-40B4-BE49-F238E27FC236}">
                <a16:creationId xmlns:a16="http://schemas.microsoft.com/office/drawing/2014/main" id="{F4CFC511-D7C8-61A6-D5E3-DAD93F816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828558"/>
              </p:ext>
            </p:extLst>
          </p:nvPr>
        </p:nvGraphicFramePr>
        <p:xfrm>
          <a:off x="888205" y="2106392"/>
          <a:ext cx="66913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30520" imgH="304560" progId="Equation.DSMT4">
                  <p:embed/>
                </p:oleObj>
              </mc:Choice>
              <mc:Fallback>
                <p:oleObj name="Equation" r:id="rId5" imgW="35305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88205" y="2106392"/>
                        <a:ext cx="6691313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ABBFDF35-0EA6-5814-BC0B-462573A28FF9}"/>
              </a:ext>
            </a:extLst>
          </p:cNvPr>
          <p:cNvSpPr txBox="1"/>
          <p:nvPr/>
        </p:nvSpPr>
        <p:spPr>
          <a:xfrm>
            <a:off x="20367" y="2745159"/>
            <a:ext cx="7427119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A(x)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98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3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133D4FD7-68A6-2978-70CD-EF8833EB9BDE}"/>
              </a:ext>
            </a:extLst>
          </p:cNvPr>
          <p:cNvSpPr txBox="1"/>
          <p:nvPr/>
        </p:nvSpPr>
        <p:spPr>
          <a:xfrm>
            <a:off x="84533" y="3515368"/>
            <a:ext cx="74271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u="sng" dirty="0" err="1">
                <a:solidFill>
                  <a:srgbClr val="7030A0"/>
                </a:solidFill>
                <a:latin typeface="+mj-lt"/>
              </a:rPr>
              <a:t>Ví</a:t>
            </a:r>
            <a:r>
              <a:rPr lang="vi-VN" sz="2800" u="sng" dirty="0">
                <a:solidFill>
                  <a:srgbClr val="7030A0"/>
                </a:solidFill>
                <a:latin typeface="+mj-lt"/>
              </a:rPr>
              <a:t> </a:t>
            </a:r>
            <a:r>
              <a:rPr lang="vi-VN" sz="2800" u="sng" dirty="0" err="1">
                <a:solidFill>
                  <a:srgbClr val="7030A0"/>
                </a:solidFill>
                <a:latin typeface="+mj-lt"/>
              </a:rPr>
              <a:t>dụ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: </a:t>
            </a:r>
            <a:r>
              <a:rPr lang="vi-VN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vi-VN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vi-VN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vi-VN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vi-VN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đa </a:t>
            </a:r>
            <a:r>
              <a:rPr lang="vi-VN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vi-VN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3EFDA911-D343-E693-3FEB-08343B3CEF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853795"/>
              </p:ext>
            </p:extLst>
          </p:nvPr>
        </p:nvGraphicFramePr>
        <p:xfrm>
          <a:off x="4882242" y="3344050"/>
          <a:ext cx="4204996" cy="886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66600" imgH="393480" progId="Equation.DSMT4">
                  <p:embed/>
                </p:oleObj>
              </mc:Choice>
              <mc:Fallback>
                <p:oleObj name="Equation" r:id="rId7" imgW="1866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82242" y="3344050"/>
                        <a:ext cx="4204996" cy="8867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0801B994-58AC-631D-0293-EA58691D9C73}"/>
              </a:ext>
            </a:extLst>
          </p:cNvPr>
          <p:cNvSpPr txBox="1"/>
          <p:nvPr/>
        </p:nvSpPr>
        <p:spPr>
          <a:xfrm>
            <a:off x="319314" y="4038588"/>
            <a:ext cx="169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3A3ABA6F-7397-E92D-1309-0535FACA8C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373491"/>
              </p:ext>
            </p:extLst>
          </p:nvPr>
        </p:nvGraphicFramePr>
        <p:xfrm>
          <a:off x="305779" y="4709158"/>
          <a:ext cx="6065991" cy="904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41320" imgH="393480" progId="Equation.DSMT4">
                  <p:embed/>
                </p:oleObj>
              </mc:Choice>
              <mc:Fallback>
                <p:oleObj name="Equation" r:id="rId9" imgW="264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5779" y="4709158"/>
                        <a:ext cx="6065991" cy="904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9C985094-35EC-2920-AF69-0796ADD23788}"/>
              </a:ext>
            </a:extLst>
          </p:cNvPr>
          <p:cNvSpPr txBox="1"/>
          <p:nvPr/>
        </p:nvSpPr>
        <p:spPr>
          <a:xfrm>
            <a:off x="319314" y="5760574"/>
            <a:ext cx="8142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Q(y)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D2CFE4C2-7F5A-F44E-4CBA-8FA09D8064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1844"/>
              </p:ext>
            </p:extLst>
          </p:nvPr>
        </p:nvGraphicFramePr>
        <p:xfrm>
          <a:off x="4979798" y="5716119"/>
          <a:ext cx="750889" cy="750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79798" y="5716119"/>
                        <a:ext cx="750889" cy="750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81817DDE-AB27-EB8C-6543-F0CBE579C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572403"/>
              </p:ext>
            </p:extLst>
          </p:nvPr>
        </p:nvGraphicFramePr>
        <p:xfrm>
          <a:off x="6391211" y="5713930"/>
          <a:ext cx="560358" cy="755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91960" imgH="393480" progId="Equation.DSMT4">
                  <p:embed/>
                </p:oleObj>
              </mc:Choice>
              <mc:Fallback>
                <p:oleObj name="Equation" r:id="rId13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91211" y="5713930"/>
                        <a:ext cx="560358" cy="75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846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11" grpId="0"/>
      <p:bldP spid="12" grpId="0"/>
      <p:bldP spid="19" grpId="0"/>
      <p:bldP spid="23" grpId="0"/>
      <p:bldP spid="28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656006BF-77C4-416C-91F2-083C1FD95EE5}"/>
              </a:ext>
            </a:extLst>
          </p:cNvPr>
          <p:cNvSpPr/>
          <p:nvPr/>
        </p:nvSpPr>
        <p:spPr>
          <a:xfrm>
            <a:off x="2959101" y="105227"/>
            <a:ext cx="4876800" cy="870857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A68D2A1D-9AFD-41B5-3401-4DBA905C733C}"/>
              </a:ext>
            </a:extLst>
          </p:cNvPr>
          <p:cNvSpPr txBox="1"/>
          <p:nvPr/>
        </p:nvSpPr>
        <p:spPr>
          <a:xfrm>
            <a:off x="4165600" y="279045"/>
            <a:ext cx="386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3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C6F1922A-33C9-FA9E-1226-926C1CFDF327}"/>
              </a:ext>
            </a:extLst>
          </p:cNvPr>
          <p:cNvSpPr txBox="1"/>
          <p:nvPr/>
        </p:nvSpPr>
        <p:spPr>
          <a:xfrm>
            <a:off x="101601" y="1186189"/>
            <a:ext cx="10591800" cy="52322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=-2</a:t>
            </a:r>
          </a:p>
        </p:txBody>
      </p:sp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04F14F60-2D04-BE53-2C23-517F6588C9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77592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4400" imgH="198720" progId="Equation.DSMT4">
                  <p:embed/>
                </p:oleObj>
              </mc:Choice>
              <mc:Fallback>
                <p:oleObj name="Equation" r:id="rId2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D54EF1E1-826E-3136-306D-877F1697E7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554839"/>
              </p:ext>
            </p:extLst>
          </p:nvPr>
        </p:nvGraphicFramePr>
        <p:xfrm>
          <a:off x="3592513" y="1161368"/>
          <a:ext cx="39909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15840" imgH="266400" progId="Equation.DSMT4">
                  <p:embed/>
                </p:oleObj>
              </mc:Choice>
              <mc:Fallback>
                <p:oleObj name="Equation" r:id="rId4" imgW="1815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92513" y="1161368"/>
                        <a:ext cx="3990975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438F00D-FC73-24AD-F918-20931AAA026F}"/>
              </a:ext>
            </a:extLst>
          </p:cNvPr>
          <p:cNvSpPr txBox="1"/>
          <p:nvPr/>
        </p:nvSpPr>
        <p:spPr>
          <a:xfrm>
            <a:off x="4584700" y="1968500"/>
            <a:ext cx="109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Đối tượng 11">
            <a:extLst>
              <a:ext uri="{FF2B5EF4-FFF2-40B4-BE49-F238E27FC236}">
                <a16:creationId xmlns:a16="http://schemas.microsoft.com/office/drawing/2014/main" id="{8DC49457-9BD5-0328-F279-5C64253E4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850226"/>
              </p:ext>
            </p:extLst>
          </p:nvPr>
        </p:nvGraphicFramePr>
        <p:xfrm>
          <a:off x="314519" y="2841541"/>
          <a:ext cx="8196019" cy="707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93960" imgH="304560" progId="Equation.DSMT4">
                  <p:embed/>
                </p:oleObj>
              </mc:Choice>
              <mc:Fallback>
                <p:oleObj name="Equation" r:id="rId6" imgW="27939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4519" y="2841541"/>
                        <a:ext cx="8196019" cy="707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21560509-7BD1-069D-8511-0C59293F65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758769"/>
              </p:ext>
            </p:extLst>
          </p:nvPr>
        </p:nvGraphicFramePr>
        <p:xfrm>
          <a:off x="314520" y="3713796"/>
          <a:ext cx="4651180" cy="60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57400" imgH="266400" progId="Equation.DSMT4">
                  <p:embed/>
                </p:oleObj>
              </mc:Choice>
              <mc:Fallback>
                <p:oleObj name="Equation" r:id="rId8" imgW="2057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4520" y="3713796"/>
                        <a:ext cx="4651180" cy="602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F50E8757-F55A-58B3-BDCD-AE01380524BA}"/>
              </a:ext>
            </a:extLst>
          </p:cNvPr>
          <p:cNvSpPr txBox="1"/>
          <p:nvPr/>
        </p:nvSpPr>
        <p:spPr>
          <a:xfrm>
            <a:off x="251021" y="4361190"/>
            <a:ext cx="9070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M(t)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t=-2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61</a:t>
            </a:r>
          </a:p>
        </p:txBody>
      </p:sp>
    </p:spTree>
    <p:extLst>
      <p:ext uri="{BB962C8B-B14F-4D97-AF65-F5344CB8AC3E}">
        <p14:creationId xmlns:p14="http://schemas.microsoft.com/office/powerpoint/2010/main" val="87652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10473FA0-0202-290F-78AF-CB9FA35E9D37}"/>
              </a:ext>
            </a:extLst>
          </p:cNvPr>
          <p:cNvSpPr txBox="1"/>
          <p:nvPr/>
        </p:nvSpPr>
        <p:spPr>
          <a:xfrm>
            <a:off x="0" y="0"/>
            <a:ext cx="728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NGHIỆM CỦA ĐA THỨC MỘT BIẾN</a:t>
            </a: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F207C577-FF9B-4310-F9AF-DF12A473C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" y="602142"/>
            <a:ext cx="11091187" cy="96268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103E3BD-2085-05A2-D790-AA182F291E62}"/>
              </a:ext>
            </a:extLst>
          </p:cNvPr>
          <p:cNvSpPr txBox="1"/>
          <p:nvPr/>
        </p:nvSpPr>
        <p:spPr>
          <a:xfrm>
            <a:off x="149225" y="3839776"/>
            <a:ext cx="641985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P(3) = (3)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3(3) + 2 = 2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2E170B8-FF69-710D-00FD-EEABCFCF0BBC}"/>
              </a:ext>
            </a:extLst>
          </p:cNvPr>
          <p:cNvSpPr txBox="1"/>
          <p:nvPr/>
        </p:nvSpPr>
        <p:spPr>
          <a:xfrm>
            <a:off x="149225" y="2689427"/>
            <a:ext cx="622300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P(1) = (1)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3(1) + 2 = 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0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519CC896-CB85-2C48-9DE8-7F31E78F5616}"/>
              </a:ext>
            </a:extLst>
          </p:cNvPr>
          <p:cNvSpPr txBox="1"/>
          <p:nvPr/>
        </p:nvSpPr>
        <p:spPr>
          <a:xfrm>
            <a:off x="149225" y="3281457"/>
            <a:ext cx="622300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P(2) = (2)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3(2) + 2 = 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0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E55718C-315B-813C-F90A-557BA21B12D1}"/>
              </a:ext>
            </a:extLst>
          </p:cNvPr>
          <p:cNvSpPr txBox="1"/>
          <p:nvPr/>
        </p:nvSpPr>
        <p:spPr>
          <a:xfrm>
            <a:off x="838200" y="1752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433C6D1-3005-4189-19A9-35E869BD7E1D}"/>
              </a:ext>
            </a:extLst>
          </p:cNvPr>
          <p:cNvSpPr txBox="1"/>
          <p:nvPr/>
        </p:nvSpPr>
        <p:spPr>
          <a:xfrm>
            <a:off x="0" y="4629696"/>
            <a:ext cx="10375900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P(x)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(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a)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0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1231C60-3291-D574-8583-7BEC549AA225}"/>
              </a:ext>
            </a:extLst>
          </p:cNvPr>
          <p:cNvSpPr txBox="1"/>
          <p:nvPr/>
        </p:nvSpPr>
        <p:spPr>
          <a:xfrm>
            <a:off x="111125" y="5103441"/>
            <a:ext cx="941070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Q(a) = 2(a)</a:t>
            </a:r>
            <a:r>
              <a:rPr lang="en-US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+1 = 2a</a:t>
            </a:r>
            <a:r>
              <a:rPr lang="en-US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+1 &gt; 0 + 1 &gt; 0</a:t>
            </a:r>
            <a:endParaRPr lang="en-US" sz="28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CC4AD6BF-B344-98AA-0849-30CABFEB83E5}"/>
              </a:ext>
            </a:extLst>
          </p:cNvPr>
          <p:cNvSpPr txBox="1"/>
          <p:nvPr/>
        </p:nvSpPr>
        <p:spPr>
          <a:xfrm>
            <a:off x="0" y="0"/>
            <a:ext cx="1333500" cy="53059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0D869E8-0684-7D24-2CF1-5EDA055B9D72}"/>
              </a:ext>
            </a:extLst>
          </p:cNvPr>
          <p:cNvSpPr txBox="1"/>
          <p:nvPr/>
        </p:nvSpPr>
        <p:spPr>
          <a:xfrm>
            <a:off x="0" y="851749"/>
            <a:ext cx="7661275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a) </a:t>
            </a:r>
            <a:r>
              <a:rPr lang="en-US" sz="2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 = –2 </a:t>
            </a:r>
            <a:r>
              <a:rPr lang="en-US" sz="2800" b="1" spc="-3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3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3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3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3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P(x) = 2x + 4</a:t>
            </a:r>
            <a:r>
              <a:rPr lang="en-US" sz="2800" b="1" spc="-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5BB442B-2B6E-F811-358A-47C03ECF3581}"/>
              </a:ext>
            </a:extLst>
          </p:cNvPr>
          <p:cNvSpPr txBox="1"/>
          <p:nvPr/>
        </p:nvSpPr>
        <p:spPr>
          <a:xfrm>
            <a:off x="111125" y="1601692"/>
            <a:ext cx="614045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P(–2) = 2.( –2) + 4 = 0</a:t>
            </a:r>
            <a:endParaRPr lang="en-US" sz="28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387DD490-55C5-DAB8-BE81-CAADE2C39955}"/>
              </a:ext>
            </a:extLst>
          </p:cNvPr>
          <p:cNvSpPr txBox="1"/>
          <p:nvPr/>
        </p:nvSpPr>
        <p:spPr>
          <a:xfrm>
            <a:off x="-4763" y="2402448"/>
            <a:ext cx="9642475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M(t) = t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4x + 3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 = 1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 = 3 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D24E95B5-F7BE-0E2E-FA2A-A3F9E96689B3}"/>
              </a:ext>
            </a:extLst>
          </p:cNvPr>
          <p:cNvSpPr txBox="1"/>
          <p:nvPr/>
        </p:nvSpPr>
        <p:spPr>
          <a:xfrm>
            <a:off x="212725" y="3126270"/>
            <a:ext cx="6140450" cy="1145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M(1) = (1)</a:t>
            </a:r>
            <a:r>
              <a:rPr lang="en-US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 4.(1) + 3 = 0</a:t>
            </a:r>
            <a:endParaRPr lang="en-US" sz="28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</a:t>
            </a:r>
            <a:endParaRPr lang="en-US" sz="28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4C3A90CC-8FF5-4AA6-57B6-4C411BF2E6CD}"/>
              </a:ext>
            </a:extLst>
          </p:cNvPr>
          <p:cNvSpPr txBox="1"/>
          <p:nvPr/>
        </p:nvSpPr>
        <p:spPr>
          <a:xfrm>
            <a:off x="92075" y="4295301"/>
            <a:ext cx="1020445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c)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Q(x) = 2x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+1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x = a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kì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B762D6BC-179A-CF62-0019-69121F56D4EA}"/>
              </a:ext>
            </a:extLst>
          </p:cNvPr>
          <p:cNvSpPr txBox="1"/>
          <p:nvPr/>
        </p:nvSpPr>
        <p:spPr>
          <a:xfrm>
            <a:off x="569912" y="3675530"/>
            <a:ext cx="6292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M(3) = (3)</a:t>
            </a:r>
            <a:r>
              <a:rPr lang="en-US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 4.(3) + 3 = 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660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81C737F9-147C-4FD0-EE6D-E0818AAA1A99}"/>
              </a:ext>
            </a:extLst>
          </p:cNvPr>
          <p:cNvSpPr/>
          <p:nvPr/>
        </p:nvSpPr>
        <p:spPr>
          <a:xfrm>
            <a:off x="2908301" y="425014"/>
            <a:ext cx="4876800" cy="870857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28E75A5-B3D1-9201-8986-1DBA2F937D2D}"/>
              </a:ext>
            </a:extLst>
          </p:cNvPr>
          <p:cNvSpPr txBox="1"/>
          <p:nvPr/>
        </p:nvSpPr>
        <p:spPr>
          <a:xfrm>
            <a:off x="4114800" y="598832"/>
            <a:ext cx="386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</a:t>
            </a:r>
            <a:r>
              <a:rPr lang="vi-VN" sz="2800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ln>
                <a:solidFill>
                  <a:srgbClr val="FF000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53F8CD-3E6B-6BD2-4493-18492EB44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02" y="1451358"/>
            <a:ext cx="10983498" cy="52322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normalizeH="0" baseline="0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1" i="0" u="none" strike="noStrike" normalizeH="0" baseline="0" dirty="0" err="1">
                <a:ln/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1" i="0" u="none" strike="noStrike" normalizeH="0" baseline="0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normalizeH="0" baseline="0" dirty="0" err="1">
                <a:ln/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1" i="0" u="none" strike="noStrike" normalizeH="0" baseline="0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1" i="0" u="none" strike="noStrike" normalizeH="0" baseline="0" dirty="0">
              <a:ln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Đối tượng 5">
            <a:extLst>
              <a:ext uri="{FF2B5EF4-FFF2-40B4-BE49-F238E27FC236}">
                <a16:creationId xmlns:a16="http://schemas.microsoft.com/office/drawing/2014/main" id="{427DB39D-D809-CCD2-FCA9-C4A0EA5F3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64097"/>
              </p:ext>
            </p:extLst>
          </p:nvPr>
        </p:nvGraphicFramePr>
        <p:xfrm>
          <a:off x="2479675" y="1480412"/>
          <a:ext cx="36163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0960" imgH="266400" progId="Equation.DSMT4">
                  <p:embed/>
                </p:oleObj>
              </mc:Choice>
              <mc:Fallback>
                <p:oleObj name="Equation" r:id="rId2" imgW="1650960" imgH="266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1480412"/>
                        <a:ext cx="3616325" cy="608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76585445-AFBB-7D34-9719-1FEF08678C7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08402" y="2014849"/>
            <a:ext cx="10983498" cy="52322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x = – 1; x = 1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P(x)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269D723-D1A5-E0A0-9AD1-C7ECEA742A63}"/>
              </a:ext>
            </a:extLst>
          </p:cNvPr>
          <p:cNvSpPr txBox="1"/>
          <p:nvPr/>
        </p:nvSpPr>
        <p:spPr>
          <a:xfrm>
            <a:off x="698500" y="2768499"/>
            <a:ext cx="163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4788E71F-711A-8A10-3580-6CC89DCFC3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920152"/>
              </p:ext>
            </p:extLst>
          </p:nvPr>
        </p:nvGraphicFramePr>
        <p:xfrm>
          <a:off x="647700" y="4678566"/>
          <a:ext cx="85788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14520" imgH="304560" progId="Equation.DSMT4">
                  <p:embed/>
                </p:oleObj>
              </mc:Choice>
              <mc:Fallback>
                <p:oleObj name="Equation" r:id="rId4" imgW="33145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7700" y="4678566"/>
                        <a:ext cx="8578850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1B588967-ACBF-20D8-D5CC-2150E772B0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109060"/>
              </p:ext>
            </p:extLst>
          </p:nvPr>
        </p:nvGraphicFramePr>
        <p:xfrm>
          <a:off x="647700" y="3602693"/>
          <a:ext cx="962781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08360" imgH="304560" progId="Equation.DSMT4">
                  <p:embed/>
                </p:oleObj>
              </mc:Choice>
              <mc:Fallback>
                <p:oleObj name="Equation" r:id="rId6" imgW="37083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7700" y="3602693"/>
                        <a:ext cx="9627813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9DCD75C9-F1B8-1B55-2824-35B919FF4393}"/>
              </a:ext>
            </a:extLst>
          </p:cNvPr>
          <p:cNvSpPr txBox="1"/>
          <p:nvPr/>
        </p:nvSpPr>
        <p:spPr>
          <a:xfrm>
            <a:off x="698500" y="581652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P(x)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– 1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8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75C742E0-538D-F2B4-7506-6FDA6E4F6893}"/>
              </a:ext>
            </a:extLst>
          </p:cNvPr>
          <p:cNvSpPr/>
          <p:nvPr/>
        </p:nvSpPr>
        <p:spPr>
          <a:xfrm>
            <a:off x="2959101" y="57311"/>
            <a:ext cx="4876800" cy="870857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95F21F8-AA91-59CE-A735-0C66782A0811}"/>
              </a:ext>
            </a:extLst>
          </p:cNvPr>
          <p:cNvSpPr txBox="1"/>
          <p:nvPr/>
        </p:nvSpPr>
        <p:spPr>
          <a:xfrm>
            <a:off x="4165600" y="202689"/>
            <a:ext cx="386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7A46DEAC-E2C5-66B2-F339-0B49ED90E326}"/>
              </a:ext>
            </a:extLst>
          </p:cNvPr>
          <p:cNvSpPr txBox="1"/>
          <p:nvPr/>
        </p:nvSpPr>
        <p:spPr>
          <a:xfrm>
            <a:off x="0" y="814533"/>
            <a:ext cx="902970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7: 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/trang 32)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DD0A647D-5EE7-2BFB-4266-B1565BD6CD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319093"/>
              </p:ext>
            </p:extLst>
          </p:nvPr>
        </p:nvGraphicFramePr>
        <p:xfrm>
          <a:off x="0" y="1421382"/>
          <a:ext cx="5715000" cy="553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44720" imgH="279360" progId="Equation.DSMT4">
                  <p:embed/>
                </p:oleObj>
              </mc:Choice>
              <mc:Fallback>
                <p:oleObj name="Equation" r:id="rId2" imgW="284472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21382"/>
                        <a:ext cx="5715000" cy="5536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D4F03562-882D-CD05-2031-D60E5D4EF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546433"/>
              </p:ext>
            </p:extLst>
          </p:nvPr>
        </p:nvGraphicFramePr>
        <p:xfrm>
          <a:off x="6096000" y="1421382"/>
          <a:ext cx="5715000" cy="578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55800" imgH="279360" progId="Equation.DSMT4">
                  <p:embed/>
                </p:oleObj>
              </mc:Choice>
              <mc:Fallback>
                <p:oleObj name="Equation" r:id="rId4" imgW="2755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0" y="1421382"/>
                        <a:ext cx="5715000" cy="578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Đường nối Thẳng 10">
            <a:extLst>
              <a:ext uri="{FF2B5EF4-FFF2-40B4-BE49-F238E27FC236}">
                <a16:creationId xmlns:a16="http://schemas.microsoft.com/office/drawing/2014/main" id="{AAD16F65-05B1-3CB4-850C-A78A98D206D9}"/>
              </a:ext>
            </a:extLst>
          </p:cNvPr>
          <p:cNvCxnSpPr/>
          <p:nvPr/>
        </p:nvCxnSpPr>
        <p:spPr>
          <a:xfrm>
            <a:off x="5905500" y="1345127"/>
            <a:ext cx="0" cy="4698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75B553A7-2C05-E560-5FD5-30CF0B9F79D2}"/>
              </a:ext>
            </a:extLst>
          </p:cNvPr>
          <p:cNvSpPr txBox="1"/>
          <p:nvPr/>
        </p:nvSpPr>
        <p:spPr>
          <a:xfrm>
            <a:off x="2095501" y="1898067"/>
            <a:ext cx="109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4030EB3C-9630-B9B6-15E7-E692894369D5}"/>
              </a:ext>
            </a:extLst>
          </p:cNvPr>
          <p:cNvSpPr txBox="1"/>
          <p:nvPr/>
        </p:nvSpPr>
        <p:spPr>
          <a:xfrm>
            <a:off x="8623300" y="1840739"/>
            <a:ext cx="109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Đối tượng 15">
            <a:extLst>
              <a:ext uri="{FF2B5EF4-FFF2-40B4-BE49-F238E27FC236}">
                <a16:creationId xmlns:a16="http://schemas.microsoft.com/office/drawing/2014/main" id="{AF4DBDAE-7E33-ED1E-A52C-595FCB2CE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00018"/>
              </p:ext>
            </p:extLst>
          </p:nvPr>
        </p:nvGraphicFramePr>
        <p:xfrm>
          <a:off x="-53975" y="2651125"/>
          <a:ext cx="58880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30240" imgH="266400" progId="Equation.DSMT4">
                  <p:embed/>
                </p:oleObj>
              </mc:Choice>
              <mc:Fallback>
                <p:oleObj name="Equation" r:id="rId6" imgW="27302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53975" y="2651125"/>
                        <a:ext cx="5888038" cy="56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Đối tượng 16">
            <a:extLst>
              <a:ext uri="{FF2B5EF4-FFF2-40B4-BE49-F238E27FC236}">
                <a16:creationId xmlns:a16="http://schemas.microsoft.com/office/drawing/2014/main" id="{38B78309-4A4D-5C40-9FAC-F74D2B6E89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255286"/>
              </p:ext>
            </p:extLst>
          </p:nvPr>
        </p:nvGraphicFramePr>
        <p:xfrm>
          <a:off x="1246305" y="3438463"/>
          <a:ext cx="3882792" cy="4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00200" imgH="190440" progId="Equation.DSMT4">
                  <p:embed/>
                </p:oleObj>
              </mc:Choice>
              <mc:Fallback>
                <p:oleObj name="Equation" r:id="rId8" imgW="16002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46305" y="3438463"/>
                        <a:ext cx="3882792" cy="462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D5076183-5146-DCDA-428B-AB73E0E2AE90}"/>
              </a:ext>
            </a:extLst>
          </p:cNvPr>
          <p:cNvSpPr txBox="1"/>
          <p:nvPr/>
        </p:nvSpPr>
        <p:spPr>
          <a:xfrm>
            <a:off x="127001" y="4336472"/>
            <a:ext cx="615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P(x)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x=-2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</a:p>
        </p:txBody>
      </p:sp>
      <p:graphicFrame>
        <p:nvGraphicFramePr>
          <p:cNvPr id="20" name="Đối tượng 19">
            <a:extLst>
              <a:ext uri="{FF2B5EF4-FFF2-40B4-BE49-F238E27FC236}">
                <a16:creationId xmlns:a16="http://schemas.microsoft.com/office/drawing/2014/main" id="{3A138DCF-13B1-5237-471E-B6E2396FBC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039016"/>
              </p:ext>
            </p:extLst>
          </p:nvPr>
        </p:nvGraphicFramePr>
        <p:xfrm>
          <a:off x="6096000" y="2654300"/>
          <a:ext cx="51450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01640" imgH="279360" progId="Equation.DSMT4">
                  <p:embed/>
                </p:oleObj>
              </mc:Choice>
              <mc:Fallback>
                <p:oleObj name="Equation" r:id="rId10" imgW="25016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96000" y="2654300"/>
                        <a:ext cx="5145088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Đối tượng 20">
            <a:extLst>
              <a:ext uri="{FF2B5EF4-FFF2-40B4-BE49-F238E27FC236}">
                <a16:creationId xmlns:a16="http://schemas.microsoft.com/office/drawing/2014/main" id="{FF0B672D-1B00-D676-5F27-339396EEAB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276068"/>
              </p:ext>
            </p:extLst>
          </p:nvPr>
        </p:nvGraphicFramePr>
        <p:xfrm>
          <a:off x="7158220" y="3348976"/>
          <a:ext cx="3383384" cy="422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3880" imgH="190440" progId="Equation.DSMT4">
                  <p:embed/>
                </p:oleObj>
              </mc:Choice>
              <mc:Fallback>
                <p:oleObj name="Equation" r:id="rId12" imgW="15238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158220" y="3348976"/>
                        <a:ext cx="3383384" cy="422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33C1C1FD-B26C-B366-FCE9-4642F5E1E2C3}"/>
              </a:ext>
            </a:extLst>
          </p:cNvPr>
          <p:cNvSpPr txBox="1"/>
          <p:nvPr/>
        </p:nvSpPr>
        <p:spPr>
          <a:xfrm>
            <a:off x="5924550" y="4241635"/>
            <a:ext cx="615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Q(y)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y=3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</a:p>
        </p:txBody>
      </p:sp>
    </p:spTree>
    <p:extLst>
      <p:ext uri="{BB962C8B-B14F-4D97-AF65-F5344CB8AC3E}">
        <p14:creationId xmlns:p14="http://schemas.microsoft.com/office/powerpoint/2010/main" val="87807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9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965</Words>
  <Application>Microsoft Office PowerPoint</Application>
  <PresentationFormat>Màn hình rộng</PresentationFormat>
  <Paragraphs>92</Paragraphs>
  <Slides>16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2</vt:i4>
      </vt:variant>
      <vt:variant>
        <vt:lpstr>Tiêu đề Bản chiếu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Ion</vt:lpstr>
      <vt:lpstr>Equation</vt:lpstr>
      <vt:lpstr>MathType 7.0 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Tuấn An</dc:creator>
  <cp:lastModifiedBy>Lê Tuấn An</cp:lastModifiedBy>
  <cp:revision>4</cp:revision>
  <dcterms:created xsi:type="dcterms:W3CDTF">2022-07-21T10:36:49Z</dcterms:created>
  <dcterms:modified xsi:type="dcterms:W3CDTF">2022-07-22T09:01:16Z</dcterms:modified>
</cp:coreProperties>
</file>