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1" r:id="rId3"/>
    <p:sldId id="260" r:id="rId4"/>
    <p:sldId id="288" r:id="rId5"/>
    <p:sldId id="289" r:id="rId6"/>
    <p:sldId id="262" r:id="rId7"/>
    <p:sldId id="290" r:id="rId8"/>
    <p:sldId id="291" r:id="rId9"/>
    <p:sldId id="292" r:id="rId10"/>
    <p:sldId id="293" r:id="rId11"/>
    <p:sldId id="294" r:id="rId12"/>
    <p:sldId id="295" r:id="rId13"/>
    <p:sldId id="276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3"/>
    <a:srgbClr val="FFFFFF"/>
    <a:srgbClr val="CC0066"/>
    <a:srgbClr val="AFFB25"/>
    <a:srgbClr val="A3F018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hông có Kiểu, Không có Lướ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hông có Kiểu, Lưới Bảng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4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3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5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6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0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5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0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3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8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8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C5893-35B5-40A5-8F26-6A14C4B3F84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9E4D7-213D-45B4-BC1F-E1B9FFF25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9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image" Target="../media/image31.wmf"/><Relationship Id="rId7" Type="http://schemas.openxmlformats.org/officeDocument/2006/relationships/image" Target="../media/image33.e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39.bin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9.wmf"/><Relationship Id="rId5" Type="http://schemas.openxmlformats.org/officeDocument/2006/relationships/image" Target="../media/image36.e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1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2.e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8.bin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8.e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6188B4CF-4C7A-4AA2-BB04-B8C6026AE7AC}"/>
              </a:ext>
            </a:extLst>
          </p:cNvPr>
          <p:cNvSpPr/>
          <p:nvPr/>
        </p:nvSpPr>
        <p:spPr>
          <a:xfrm>
            <a:off x="1573237" y="337625"/>
            <a:ext cx="9045526" cy="119575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GD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ĐT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   </a:t>
            </a:r>
          </a:p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THCS ... </a:t>
            </a:r>
          </a:p>
        </p:txBody>
      </p:sp>
      <p:sp>
        <p:nvSpPr>
          <p:cNvPr id="5" name="Hình chữ nhật: Góc Tròn 4">
            <a:extLst>
              <a:ext uri="{FF2B5EF4-FFF2-40B4-BE49-F238E27FC236}">
                <a16:creationId xmlns:a16="http://schemas.microsoft.com/office/drawing/2014/main" id="{71696094-7AF8-4BE1-BEBD-A4C3961510B4}"/>
              </a:ext>
            </a:extLst>
          </p:cNvPr>
          <p:cNvSpPr/>
          <p:nvPr/>
        </p:nvSpPr>
        <p:spPr>
          <a:xfrm>
            <a:off x="1573236" y="2345785"/>
            <a:ext cx="9045527" cy="2335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VII.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ình chữ nhật: Góc Tròn 5">
            <a:extLst>
              <a:ext uri="{FF2B5EF4-FFF2-40B4-BE49-F238E27FC236}">
                <a16:creationId xmlns:a16="http://schemas.microsoft.com/office/drawing/2014/main" id="{7E2DD873-2B4D-4905-96E7-B4EF6F7BF51B}"/>
              </a:ext>
            </a:extLst>
          </p:cNvPr>
          <p:cNvSpPr/>
          <p:nvPr/>
        </p:nvSpPr>
        <p:spPr>
          <a:xfrm>
            <a:off x="1573237" y="5458265"/>
            <a:ext cx="9045526" cy="125202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... </a:t>
            </a:r>
          </a:p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:...</a:t>
            </a:r>
          </a:p>
        </p:txBody>
      </p:sp>
    </p:spTree>
    <p:extLst>
      <p:ext uri="{BB962C8B-B14F-4D97-AF65-F5344CB8AC3E}">
        <p14:creationId xmlns:p14="http://schemas.microsoft.com/office/powerpoint/2010/main" val="99416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E399CA2-E534-F540-FCD9-FF077E04D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78" y="152782"/>
            <a:ext cx="415512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5.(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Đối tượng 2">
            <a:extLst>
              <a:ext uri="{FF2B5EF4-FFF2-40B4-BE49-F238E27FC236}">
                <a16:creationId xmlns:a16="http://schemas.microsoft.com/office/drawing/2014/main" id="{43691079-798E-781D-17EC-823B68A7C4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696976"/>
              </p:ext>
            </p:extLst>
          </p:nvPr>
        </p:nvGraphicFramePr>
        <p:xfrm>
          <a:off x="2397728" y="591954"/>
          <a:ext cx="6535045" cy="658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279400" progId="Equation.DSMT4">
                  <p:embed/>
                </p:oleObj>
              </mc:Choice>
              <mc:Fallback>
                <p:oleObj name="Equation" r:id="rId2" imgW="27432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728" y="591954"/>
                        <a:ext cx="6535045" cy="6580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EE37F562-DBD3-56A2-D492-8F9C0A9CD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78" y="1378721"/>
            <a:ext cx="1027826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lũy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dần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A31289F3-ACE5-767B-EC24-9A9B00DD7D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490782"/>
              </p:ext>
            </p:extLst>
          </p:nvPr>
        </p:nvGraphicFramePr>
        <p:xfrm>
          <a:off x="-44884" y="4405181"/>
          <a:ext cx="6498297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55800" imgH="279360" progId="Equation.DSMT4">
                  <p:embed/>
                </p:oleObj>
              </mc:Choice>
              <mc:Fallback>
                <p:oleObj name="Equation" r:id="rId4" imgW="27558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44884" y="4405181"/>
                        <a:ext cx="6498297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Đối tượng 5">
            <a:extLst>
              <a:ext uri="{FF2B5EF4-FFF2-40B4-BE49-F238E27FC236}">
                <a16:creationId xmlns:a16="http://schemas.microsoft.com/office/drawing/2014/main" id="{69CBA98B-F8D1-BC75-A80B-8136C9A52C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553531"/>
              </p:ext>
            </p:extLst>
          </p:nvPr>
        </p:nvGraphicFramePr>
        <p:xfrm>
          <a:off x="41280" y="3415661"/>
          <a:ext cx="65341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534933" imgH="658663" progId="Equation.DSMT4">
                  <p:embed/>
                </p:oleObj>
              </mc:Choice>
              <mc:Fallback>
                <p:oleObj name="Equation" r:id="rId6" imgW="6534933" imgH="65866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280" y="3415661"/>
                        <a:ext cx="6534150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Đối tượng 6">
            <a:extLst>
              <a:ext uri="{FF2B5EF4-FFF2-40B4-BE49-F238E27FC236}">
                <a16:creationId xmlns:a16="http://schemas.microsoft.com/office/drawing/2014/main" id="{9A6EEC7E-7ECA-85EC-2D4A-1242C8AC61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40864"/>
              </p:ext>
            </p:extLst>
          </p:nvPr>
        </p:nvGraphicFramePr>
        <p:xfrm>
          <a:off x="41280" y="5401804"/>
          <a:ext cx="452185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17360" imgH="279360" progId="Equation.DSMT4">
                  <p:embed/>
                </p:oleObj>
              </mc:Choice>
              <mc:Fallback>
                <p:oleObj name="Equation" r:id="rId8" imgW="19173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280" y="5401804"/>
                        <a:ext cx="4521853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A226FDA1-0166-C95D-8598-8F0CB10F7D09}"/>
              </a:ext>
            </a:extLst>
          </p:cNvPr>
          <p:cNvSpPr txBox="1"/>
          <p:nvPr/>
        </p:nvSpPr>
        <p:spPr>
          <a:xfrm>
            <a:off x="109182" y="2554631"/>
            <a:ext cx="1027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66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F4E1F9A-35CF-CB8C-CE1F-3CD99FE47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8793"/>
            <a:ext cx="21210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Đối tượng 2">
            <a:extLst>
              <a:ext uri="{FF2B5EF4-FFF2-40B4-BE49-F238E27FC236}">
                <a16:creationId xmlns:a16="http://schemas.microsoft.com/office/drawing/2014/main" id="{CE636538-7737-E16E-9005-06F3A8EEF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971247"/>
              </p:ext>
            </p:extLst>
          </p:nvPr>
        </p:nvGraphicFramePr>
        <p:xfrm>
          <a:off x="2043340" y="595219"/>
          <a:ext cx="5430663" cy="52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69920" imgH="279360" progId="Equation.DSMT4">
                  <p:embed/>
                </p:oleObj>
              </mc:Choice>
              <mc:Fallback>
                <p:oleObj name="Equation" r:id="rId2" imgW="2869920" imgH="279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340" y="595219"/>
                        <a:ext cx="5430663" cy="523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5BDCB0B-4FE1-C39C-D728-C23B51AF0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161" y="1154865"/>
            <a:ext cx="95173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P(x).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C2F58C11-7CF1-459E-0129-D33E81D92152}"/>
              </a:ext>
            </a:extLst>
          </p:cNvPr>
          <p:cNvSpPr txBox="1"/>
          <p:nvPr/>
        </p:nvSpPr>
        <p:spPr>
          <a:xfrm>
            <a:off x="-59140" y="-75529"/>
            <a:ext cx="61551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6.(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32)</a:t>
            </a:r>
          </a:p>
        </p:txBody>
      </p:sp>
      <p:graphicFrame>
        <p:nvGraphicFramePr>
          <p:cNvPr id="7" name="Đối tượng 6">
            <a:extLst>
              <a:ext uri="{FF2B5EF4-FFF2-40B4-BE49-F238E27FC236}">
                <a16:creationId xmlns:a16="http://schemas.microsoft.com/office/drawing/2014/main" id="{D1594950-B268-4264-285D-7CBBBC131B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697529"/>
              </p:ext>
            </p:extLst>
          </p:nvPr>
        </p:nvGraphicFramePr>
        <p:xfrm>
          <a:off x="131621" y="2702922"/>
          <a:ext cx="5430837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430245" imgH="522748" progId="Equation.DSMT4">
                  <p:embed/>
                </p:oleObj>
              </mc:Choice>
              <mc:Fallback>
                <p:oleObj name="Equation" r:id="rId4" imgW="5430245" imgH="52274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1621" y="2702922"/>
                        <a:ext cx="5430837" cy="52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Đối tượng 7">
            <a:extLst>
              <a:ext uri="{FF2B5EF4-FFF2-40B4-BE49-F238E27FC236}">
                <a16:creationId xmlns:a16="http://schemas.microsoft.com/office/drawing/2014/main" id="{F0619A88-D2DF-BF39-F2D1-8DBE29E88C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24150"/>
              </p:ext>
            </p:extLst>
          </p:nvPr>
        </p:nvGraphicFramePr>
        <p:xfrm>
          <a:off x="131621" y="3371648"/>
          <a:ext cx="5389049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82880" imgH="279360" progId="Equation.DSMT4">
                  <p:embed/>
                </p:oleObj>
              </mc:Choice>
              <mc:Fallback>
                <p:oleObj name="Equation" r:id="rId6" imgW="28828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1621" y="3371648"/>
                        <a:ext cx="5389049" cy="52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AA70D1F7-DCD8-3DAB-9384-41BC4BD700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519047"/>
              </p:ext>
            </p:extLst>
          </p:nvPr>
        </p:nvGraphicFramePr>
        <p:xfrm>
          <a:off x="131621" y="3970793"/>
          <a:ext cx="3021012" cy="558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11280" imgH="279360" progId="Equation.DSMT4">
                  <p:embed/>
                </p:oleObj>
              </mc:Choice>
              <mc:Fallback>
                <p:oleObj name="Equation" r:id="rId8" imgW="15112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1621" y="3970793"/>
                        <a:ext cx="3021012" cy="5585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F3EEE3F9-0E62-57DE-339E-49302435F160}"/>
              </a:ext>
            </a:extLst>
          </p:cNvPr>
          <p:cNvSpPr txBox="1"/>
          <p:nvPr/>
        </p:nvSpPr>
        <p:spPr>
          <a:xfrm>
            <a:off x="491319" y="1869743"/>
            <a:ext cx="1173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E7B323D7-16DF-DD1A-715C-0119EF573946}"/>
              </a:ext>
            </a:extLst>
          </p:cNvPr>
          <p:cNvSpPr txBox="1"/>
          <p:nvPr/>
        </p:nvSpPr>
        <p:spPr>
          <a:xfrm>
            <a:off x="58003" y="4606157"/>
            <a:ext cx="61892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ậc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P(x)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D8818F9F-E7D2-ACE4-8362-2B9FE063A9A1}"/>
              </a:ext>
            </a:extLst>
          </p:cNvPr>
          <p:cNvSpPr txBox="1"/>
          <p:nvPr/>
        </p:nvSpPr>
        <p:spPr>
          <a:xfrm>
            <a:off x="58004" y="5241521"/>
            <a:ext cx="1607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4" name="Đối tượng 13">
            <a:extLst>
              <a:ext uri="{FF2B5EF4-FFF2-40B4-BE49-F238E27FC236}">
                <a16:creationId xmlns:a16="http://schemas.microsoft.com/office/drawing/2014/main" id="{3E901494-1481-C198-B21C-B0090845AC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635441"/>
              </p:ext>
            </p:extLst>
          </p:nvPr>
        </p:nvGraphicFramePr>
        <p:xfrm>
          <a:off x="1665027" y="5180257"/>
          <a:ext cx="474639" cy="533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3040" imgH="215640" progId="Equation.DSMT4">
                  <p:embed/>
                </p:oleObj>
              </mc:Choice>
              <mc:Fallback>
                <p:oleObj name="Equation" r:id="rId10" imgW="2030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65027" y="5180257"/>
                        <a:ext cx="474639" cy="533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Đối tượng 14">
            <a:extLst>
              <a:ext uri="{FF2B5EF4-FFF2-40B4-BE49-F238E27FC236}">
                <a16:creationId xmlns:a16="http://schemas.microsoft.com/office/drawing/2014/main" id="{88BC2743-BAED-CA9E-AF12-71D8D357EC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984046"/>
              </p:ext>
            </p:extLst>
          </p:nvPr>
        </p:nvGraphicFramePr>
        <p:xfrm>
          <a:off x="1665027" y="5687541"/>
          <a:ext cx="474639" cy="504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3040" imgH="215640" progId="Equation.DSMT4">
                  <p:embed/>
                </p:oleObj>
              </mc:Choice>
              <mc:Fallback>
                <p:oleObj name="Equation" r:id="rId12" imgW="2030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665027" y="5687541"/>
                        <a:ext cx="474639" cy="504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DC8CCEBD-BADC-41C5-2468-C1DD8DECC813}"/>
              </a:ext>
            </a:extLst>
          </p:cNvPr>
          <p:cNvSpPr txBox="1"/>
          <p:nvPr/>
        </p:nvSpPr>
        <p:spPr>
          <a:xfrm>
            <a:off x="2142698" y="5256952"/>
            <a:ext cx="1009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A2204136-A292-7D9D-8AFB-291EEF8C0ED2}"/>
              </a:ext>
            </a:extLst>
          </p:cNvPr>
          <p:cNvSpPr txBox="1"/>
          <p:nvPr/>
        </p:nvSpPr>
        <p:spPr>
          <a:xfrm>
            <a:off x="58004" y="5719804"/>
            <a:ext cx="1607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845719FF-38A9-8ED0-B635-D29D7F026F2F}"/>
              </a:ext>
            </a:extLst>
          </p:cNvPr>
          <p:cNvSpPr txBox="1"/>
          <p:nvPr/>
        </p:nvSpPr>
        <p:spPr>
          <a:xfrm>
            <a:off x="2121093" y="5694215"/>
            <a:ext cx="10099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</a:t>
            </a: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9849E2B5-D544-2B1F-3D4D-B4586CD204D8}"/>
              </a:ext>
            </a:extLst>
          </p:cNvPr>
          <p:cNvSpPr txBox="1"/>
          <p:nvPr/>
        </p:nvSpPr>
        <p:spPr>
          <a:xfrm>
            <a:off x="58003" y="6159582"/>
            <a:ext cx="33387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-8 </a:t>
            </a:r>
          </a:p>
        </p:txBody>
      </p:sp>
    </p:spTree>
    <p:extLst>
      <p:ext uri="{BB962C8B-B14F-4D97-AF65-F5344CB8AC3E}">
        <p14:creationId xmlns:p14="http://schemas.microsoft.com/office/powerpoint/2010/main" val="64742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  <p:bldP spid="12" grpId="0"/>
      <p:bldP spid="13" grpId="0"/>
      <p:bldP spid="16" grpId="0"/>
      <p:bldP spid="18" grpId="0"/>
      <p:bldP spid="20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ình chữ nhật: Góc Tròn 5">
            <a:extLst>
              <a:ext uri="{FF2B5EF4-FFF2-40B4-BE49-F238E27FC236}">
                <a16:creationId xmlns:a16="http://schemas.microsoft.com/office/drawing/2014/main" id="{D8F47C67-D3B4-7094-2240-83441A04E6DD}"/>
              </a:ext>
            </a:extLst>
          </p:cNvPr>
          <p:cNvSpPr/>
          <p:nvPr/>
        </p:nvSpPr>
        <p:spPr>
          <a:xfrm>
            <a:off x="4885898" y="0"/>
            <a:ext cx="2047164" cy="522259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C58C1EBB-FE60-593A-4964-97FE09A292E6}"/>
              </a:ext>
            </a:extLst>
          </p:cNvPr>
          <p:cNvSpPr txBox="1"/>
          <p:nvPr/>
        </p:nvSpPr>
        <p:spPr>
          <a:xfrm>
            <a:off x="159224" y="690306"/>
            <a:ext cx="11873552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vườn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lượt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x(m)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3m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78DC8E7-ACD3-3425-87D3-C7E5F8AB9DEA}"/>
              </a:ext>
            </a:extLst>
          </p:cNvPr>
          <p:cNvSpPr txBox="1"/>
          <p:nvPr/>
        </p:nvSpPr>
        <p:spPr>
          <a:xfrm>
            <a:off x="159224" y="1802903"/>
            <a:ext cx="1542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0D8E44E6-48E8-30BB-AB98-05426879C465}"/>
              </a:ext>
            </a:extLst>
          </p:cNvPr>
          <p:cNvSpPr txBox="1"/>
          <p:nvPr/>
        </p:nvSpPr>
        <p:spPr>
          <a:xfrm>
            <a:off x="313899" y="2538484"/>
            <a:ext cx="608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x(m)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E788DBF5-02E9-A09B-D75D-900F0710B17B}"/>
                  </a:ext>
                </a:extLst>
              </p:cNvPr>
              <p:cNvSpPr txBox="1"/>
              <p:nvPr/>
            </p:nvSpPr>
            <p:spPr>
              <a:xfrm>
                <a:off x="6209730" y="2529441"/>
                <a:ext cx="69603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E788DBF5-02E9-A09B-D75D-900F0710B1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730" y="2529441"/>
                <a:ext cx="696036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656E6C8D-E748-CEC4-D633-5906A4177BDA}"/>
              </a:ext>
            </a:extLst>
          </p:cNvPr>
          <p:cNvSpPr txBox="1"/>
          <p:nvPr/>
        </p:nvSpPr>
        <p:spPr>
          <a:xfrm>
            <a:off x="307076" y="3132697"/>
            <a:ext cx="64349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9 </a:t>
            </a:r>
            <a:endParaRPr lang="en-US" sz="2800" dirty="0"/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7A6F0B09-B50E-574E-8291-0C6E1653C1DF}"/>
              </a:ext>
            </a:extLst>
          </p:cNvPr>
          <p:cNvSpPr txBox="1"/>
          <p:nvPr/>
        </p:nvSpPr>
        <p:spPr>
          <a:xfrm>
            <a:off x="307076" y="3796297"/>
            <a:ext cx="955570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vườn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3C11854A-86BD-6816-B8C6-9A98EDB74815}"/>
                  </a:ext>
                </a:extLst>
              </p:cNvPr>
              <p:cNvSpPr txBox="1"/>
              <p:nvPr/>
            </p:nvSpPr>
            <p:spPr>
              <a:xfrm>
                <a:off x="9630768" y="3796297"/>
                <a:ext cx="171052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+9</a:t>
                </a:r>
              </a:p>
            </p:txBody>
          </p:sp>
        </mc:Choice>
        <mc:Fallback xmlns="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3C11854A-86BD-6816-B8C6-9A98EDB74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0768" y="3796297"/>
                <a:ext cx="1710520" cy="523220"/>
              </a:xfrm>
              <a:prstGeom prst="rect">
                <a:avLst/>
              </a:prstGeom>
              <a:blipFill>
                <a:blip r:embed="rId3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D9E6C983-F823-E074-D080-A8B09830BCE8}"/>
                  </a:ext>
                </a:extLst>
              </p:cNvPr>
              <p:cNvSpPr txBox="1"/>
              <p:nvPr/>
            </p:nvSpPr>
            <p:spPr>
              <a:xfrm>
                <a:off x="6764171" y="2513065"/>
                <a:ext cx="102130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D9E6C983-F823-E074-D080-A8B09830B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171" y="2513065"/>
                <a:ext cx="102130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6DE8E509-B530-7380-F3DA-D4F0B1A488FB}"/>
                  </a:ext>
                </a:extLst>
              </p:cNvPr>
              <p:cNvSpPr txBox="1"/>
              <p:nvPr/>
            </p:nvSpPr>
            <p:spPr>
              <a:xfrm>
                <a:off x="4764775" y="3109656"/>
                <a:ext cx="395443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6DE8E509-B530-7380-F3DA-D4F0B1A48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775" y="3109656"/>
                <a:ext cx="395443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E3592850-CA4C-561B-EF3B-E910797A1731}"/>
                  </a:ext>
                </a:extLst>
              </p:cNvPr>
              <p:cNvSpPr txBox="1"/>
              <p:nvPr/>
            </p:nvSpPr>
            <p:spPr>
              <a:xfrm>
                <a:off x="10486028" y="3796297"/>
                <a:ext cx="89506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E3592850-CA4C-561B-EF3B-E910797A1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6028" y="3796297"/>
                <a:ext cx="89506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562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5" grpId="0"/>
      <p:bldP spid="17" grpId="0"/>
      <p:bldP spid="19" grpId="0"/>
      <p:bldP spid="12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ình chữ nhật: Góc Tròn 2">
            <a:extLst>
              <a:ext uri="{FF2B5EF4-FFF2-40B4-BE49-F238E27FC236}">
                <a16:creationId xmlns:a16="http://schemas.microsoft.com/office/drawing/2014/main" id="{FF72CFBC-2D78-45C1-9305-F3C5011E2712}"/>
              </a:ext>
            </a:extLst>
          </p:cNvPr>
          <p:cNvSpPr/>
          <p:nvPr/>
        </p:nvSpPr>
        <p:spPr>
          <a:xfrm>
            <a:off x="2663687" y="344557"/>
            <a:ext cx="6533322" cy="12987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40D885D8-A681-45D3-A535-CCE3BD092E5D}"/>
              </a:ext>
            </a:extLst>
          </p:cNvPr>
          <p:cNvSpPr txBox="1"/>
          <p:nvPr/>
        </p:nvSpPr>
        <p:spPr>
          <a:xfrm>
            <a:off x="172278" y="2137057"/>
            <a:ext cx="1201972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Ôn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đã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đã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Chuẩn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3.Gi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á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/t30)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4.Nghiệm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thức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biến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sgk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/t31)</a:t>
            </a:r>
          </a:p>
        </p:txBody>
      </p:sp>
    </p:spTree>
    <p:extLst>
      <p:ext uri="{BB962C8B-B14F-4D97-AF65-F5344CB8AC3E}">
        <p14:creationId xmlns:p14="http://schemas.microsoft.com/office/powerpoint/2010/main" val="2917002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ình Bầu dục 1">
            <a:extLst>
              <a:ext uri="{FF2B5EF4-FFF2-40B4-BE49-F238E27FC236}">
                <a16:creationId xmlns:a16="http://schemas.microsoft.com/office/drawing/2014/main" id="{34F09E44-7B74-400B-8D9C-709EF129A181}"/>
              </a:ext>
            </a:extLst>
          </p:cNvPr>
          <p:cNvSpPr/>
          <p:nvPr/>
        </p:nvSpPr>
        <p:spPr>
          <a:xfrm>
            <a:off x="238539" y="371062"/>
            <a:ext cx="11741426" cy="6042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CHÚC CÁC EM VUI, KHỎE, HỌC TỐT! </a:t>
            </a:r>
          </a:p>
        </p:txBody>
      </p:sp>
    </p:spTree>
    <p:extLst>
      <p:ext uri="{BB962C8B-B14F-4D97-AF65-F5344CB8AC3E}">
        <p14:creationId xmlns:p14="http://schemas.microsoft.com/office/powerpoint/2010/main" val="31473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5DF599C0-97D0-4D7F-9993-826160EAC1E9}"/>
              </a:ext>
            </a:extLst>
          </p:cNvPr>
          <p:cNvSpPr/>
          <p:nvPr/>
        </p:nvSpPr>
        <p:spPr>
          <a:xfrm>
            <a:off x="1573236" y="291902"/>
            <a:ext cx="9045527" cy="2696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ĐA THỨC MỘT BIẾN </a:t>
            </a:r>
          </a:p>
        </p:txBody>
      </p:sp>
      <p:sp>
        <p:nvSpPr>
          <p:cNvPr id="3" name="Hình chữ nhật: Góc Tròn 2">
            <a:extLst>
              <a:ext uri="{FF2B5EF4-FFF2-40B4-BE49-F238E27FC236}">
                <a16:creationId xmlns:a16="http://schemas.microsoft.com/office/drawing/2014/main" id="{4FE9522D-B580-49A9-955E-E245DB921F03}"/>
              </a:ext>
            </a:extLst>
          </p:cNvPr>
          <p:cNvSpPr/>
          <p:nvPr/>
        </p:nvSpPr>
        <p:spPr>
          <a:xfrm>
            <a:off x="1573236" y="3869141"/>
            <a:ext cx="9045527" cy="280587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.CÁCH BIỂU DIỄN ĐA THỨC MỘT BIẾN</a:t>
            </a:r>
          </a:p>
        </p:txBody>
      </p:sp>
    </p:spTree>
    <p:extLst>
      <p:ext uri="{BB962C8B-B14F-4D97-AF65-F5344CB8AC3E}">
        <p14:creationId xmlns:p14="http://schemas.microsoft.com/office/powerpoint/2010/main" val="369003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20A5A2BB-C304-6C88-0428-9C5579AE9FBE}"/>
              </a:ext>
            </a:extLst>
          </p:cNvPr>
          <p:cNvSpPr/>
          <p:nvPr/>
        </p:nvSpPr>
        <p:spPr>
          <a:xfrm>
            <a:off x="2838734" y="191069"/>
            <a:ext cx="6223379" cy="832513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ĐA THỨC MỘT BIẾN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1656ED61-92FF-EEA0-8AFF-2D7CB98794FB}"/>
              </a:ext>
            </a:extLst>
          </p:cNvPr>
          <p:cNvSpPr txBox="1"/>
          <p:nvPr/>
        </p:nvSpPr>
        <p:spPr>
          <a:xfrm>
            <a:off x="317311" y="1132343"/>
            <a:ext cx="60937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I.ĐA THỨC MỘT BIẾN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C6F7A04C-6138-4F19-ABB9-463F5187B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5563"/>
            <a:ext cx="12192000" cy="1630908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6DC4F841-15F3-262B-27E3-887B49133480}"/>
              </a:ext>
            </a:extLst>
          </p:cNvPr>
          <p:cNvSpPr txBox="1"/>
          <p:nvPr/>
        </p:nvSpPr>
        <p:spPr>
          <a:xfrm>
            <a:off x="154675" y="3286471"/>
            <a:ext cx="12037325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  <a:endParaRPr lang="en-US" sz="2000" dirty="0">
              <a:solidFill>
                <a:srgbClr val="CC00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DA4EBF2E-227E-E728-EFD2-714A57BEC7FB}"/>
              </a:ext>
            </a:extLst>
          </p:cNvPr>
          <p:cNvSpPr txBox="1"/>
          <p:nvPr/>
        </p:nvSpPr>
        <p:spPr>
          <a:xfrm>
            <a:off x="110475" y="1624786"/>
            <a:ext cx="8731155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trừ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Đối tượng 10">
            <a:extLst>
              <a:ext uri="{FF2B5EF4-FFF2-40B4-BE49-F238E27FC236}">
                <a16:creationId xmlns:a16="http://schemas.microsoft.com/office/drawing/2014/main" id="{228DF2A6-72F0-49FC-F718-0D0A5F4449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290213"/>
              </p:ext>
            </p:extLst>
          </p:nvPr>
        </p:nvGraphicFramePr>
        <p:xfrm>
          <a:off x="502755" y="2213431"/>
          <a:ext cx="4193780" cy="1358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72426" imgH="541944" progId="Equation.DSMT4">
                  <p:embed/>
                </p:oleObj>
              </mc:Choice>
              <mc:Fallback>
                <p:oleObj name="Equation" r:id="rId3" imgW="1672426" imgH="54194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2755" y="2213431"/>
                        <a:ext cx="4193780" cy="1358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90A73439-9098-BD2F-621C-E9AECD9598A0}"/>
              </a:ext>
            </a:extLst>
          </p:cNvPr>
          <p:cNvSpPr txBox="1"/>
          <p:nvPr/>
        </p:nvSpPr>
        <p:spPr>
          <a:xfrm>
            <a:off x="263364" y="3451836"/>
            <a:ext cx="79429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6742C2E6-FF48-C8B9-4991-836833E1346B}"/>
              </a:ext>
            </a:extLst>
          </p:cNvPr>
          <p:cNvSpPr txBox="1"/>
          <p:nvPr/>
        </p:nvSpPr>
        <p:spPr>
          <a:xfrm>
            <a:off x="110475" y="4202184"/>
            <a:ext cx="814209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chứa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trừ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Đối tượng 17">
            <a:extLst>
              <a:ext uri="{FF2B5EF4-FFF2-40B4-BE49-F238E27FC236}">
                <a16:creationId xmlns:a16="http://schemas.microsoft.com/office/drawing/2014/main" id="{3BE82244-C2F9-8D16-9A3E-6F34109083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631429"/>
              </p:ext>
            </p:extLst>
          </p:nvPr>
        </p:nvGraphicFramePr>
        <p:xfrm>
          <a:off x="245441" y="4833787"/>
          <a:ext cx="5927896" cy="605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12963" imgH="266300" progId="Equation.DSMT4">
                  <p:embed/>
                </p:oleObj>
              </mc:Choice>
              <mc:Fallback>
                <p:oleObj name="Equation" r:id="rId5" imgW="2612963" imgH="266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5441" y="4833787"/>
                        <a:ext cx="5927896" cy="6050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FCE5ABFF-AE4D-3AC6-D237-BDEE2840E25A}"/>
              </a:ext>
            </a:extLst>
          </p:cNvPr>
          <p:cNvSpPr txBox="1"/>
          <p:nvPr/>
        </p:nvSpPr>
        <p:spPr>
          <a:xfrm>
            <a:off x="154674" y="5539830"/>
            <a:ext cx="79429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5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10" grpId="0"/>
      <p:bldP spid="14" grpId="0"/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22D7E8C3-DFA1-CCEA-88D7-78492AB4DC39}"/>
              </a:ext>
            </a:extLst>
          </p:cNvPr>
          <p:cNvSpPr/>
          <p:nvPr/>
        </p:nvSpPr>
        <p:spPr>
          <a:xfrm>
            <a:off x="2838734" y="191069"/>
            <a:ext cx="6223379" cy="832513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ĐA THỨC MỘT BIẾN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60ADB182-3897-9431-F173-5014E908931C}"/>
              </a:ext>
            </a:extLst>
          </p:cNvPr>
          <p:cNvSpPr txBox="1"/>
          <p:nvPr/>
        </p:nvSpPr>
        <p:spPr>
          <a:xfrm>
            <a:off x="2276" y="1077962"/>
            <a:ext cx="60937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I.ĐA THỨC MỘT BIẾN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5CB1C230-A414-2DFC-2078-6552DAFF9C4E}"/>
              </a:ext>
            </a:extLst>
          </p:cNvPr>
          <p:cNvSpPr txBox="1"/>
          <p:nvPr/>
        </p:nvSpPr>
        <p:spPr>
          <a:xfrm>
            <a:off x="-81283" y="1601182"/>
            <a:ext cx="12063411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F79699B6-74FA-57B9-6D30-A94523392430}"/>
              </a:ext>
            </a:extLst>
          </p:cNvPr>
          <p:cNvSpPr txBox="1"/>
          <p:nvPr/>
        </p:nvSpPr>
        <p:spPr>
          <a:xfrm>
            <a:off x="0" y="1653774"/>
            <a:ext cx="573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môt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FBA925FD-10E3-144C-C321-A2C2AAF12A62}"/>
              </a:ext>
            </a:extLst>
          </p:cNvPr>
          <p:cNvSpPr txBox="1"/>
          <p:nvPr/>
        </p:nvSpPr>
        <p:spPr>
          <a:xfrm>
            <a:off x="-81283" y="2645392"/>
            <a:ext cx="7072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-Cho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83F3FFD8-4DEC-D4DB-763B-34B004549548}"/>
              </a:ext>
            </a:extLst>
          </p:cNvPr>
          <p:cNvSpPr txBox="1"/>
          <p:nvPr/>
        </p:nvSpPr>
        <p:spPr>
          <a:xfrm>
            <a:off x="-81283" y="2616817"/>
            <a:ext cx="1144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16" name="Đối tượng 15">
            <a:extLst>
              <a:ext uri="{FF2B5EF4-FFF2-40B4-BE49-F238E27FC236}">
                <a16:creationId xmlns:a16="http://schemas.microsoft.com/office/drawing/2014/main" id="{9C442AD1-5700-875E-0E1F-10BCF4017C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846454"/>
              </p:ext>
            </p:extLst>
          </p:nvPr>
        </p:nvGraphicFramePr>
        <p:xfrm>
          <a:off x="1063303" y="2527762"/>
          <a:ext cx="727076" cy="61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200" imgH="203040" progId="Equation.DSMT4">
                  <p:embed/>
                </p:oleObj>
              </mc:Choice>
              <mc:Fallback>
                <p:oleObj name="Equation" r:id="rId2" imgW="241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3303" y="2527762"/>
                        <a:ext cx="727076" cy="61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DAB2AE91-5F66-3B92-1161-194DCD538B4E}"/>
              </a:ext>
            </a:extLst>
          </p:cNvPr>
          <p:cNvSpPr txBox="1"/>
          <p:nvPr/>
        </p:nvSpPr>
        <p:spPr>
          <a:xfrm>
            <a:off x="1886419" y="2615596"/>
            <a:ext cx="209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3t;  -7</a:t>
            </a: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139A4849-C1D7-143C-438C-F46529E295A6}"/>
              </a:ext>
            </a:extLst>
          </p:cNvPr>
          <p:cNvSpPr txBox="1"/>
          <p:nvPr/>
        </p:nvSpPr>
        <p:spPr>
          <a:xfrm>
            <a:off x="0" y="3168612"/>
            <a:ext cx="12323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nhân, chia đơn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AC30EA8B-27FD-94A4-DF8A-16573DC3A72B}"/>
              </a:ext>
            </a:extLst>
          </p:cNvPr>
          <p:cNvSpPr txBox="1"/>
          <p:nvPr/>
        </p:nvSpPr>
        <p:spPr>
          <a:xfrm>
            <a:off x="100013" y="4122719"/>
            <a:ext cx="2257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latin typeface="+mj-lt"/>
              </a:rPr>
              <a:t>Ví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dụ</a:t>
            </a:r>
            <a:r>
              <a:rPr lang="vi-VN" sz="2800" dirty="0">
                <a:latin typeface="+mj-lt"/>
              </a:rPr>
              <a:t>: 2x+3x</a:t>
            </a:r>
            <a:endParaRPr lang="en-US" sz="2800" dirty="0">
              <a:latin typeface="+mj-lt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D212DC86-8DD1-B6C7-66D7-6D59575EC303}"/>
              </a:ext>
            </a:extLst>
          </p:cNvPr>
          <p:cNvSpPr txBox="1"/>
          <p:nvPr/>
        </p:nvSpPr>
        <p:spPr>
          <a:xfrm>
            <a:off x="2230237" y="4136607"/>
            <a:ext cx="903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=5x</a:t>
            </a:r>
            <a:endParaRPr lang="en-US" sz="2800" dirty="0">
              <a:latin typeface="+mj-lt"/>
            </a:endParaRPr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CCB850F0-163B-FD6C-9C69-6DEE6909EE45}"/>
              </a:ext>
            </a:extLst>
          </p:cNvPr>
          <p:cNvSpPr txBox="1"/>
          <p:nvPr/>
        </p:nvSpPr>
        <p:spPr>
          <a:xfrm>
            <a:off x="1108531" y="4681006"/>
            <a:ext cx="1102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3y-7y</a:t>
            </a:r>
            <a:endParaRPr lang="en-US" sz="2800" dirty="0">
              <a:latin typeface="+mj-lt"/>
            </a:endParaRP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9ED9C3EE-C65C-8D3C-27B9-0A302ADD8CEB}"/>
              </a:ext>
            </a:extLst>
          </p:cNvPr>
          <p:cNvSpPr txBox="1"/>
          <p:nvPr/>
        </p:nvSpPr>
        <p:spPr>
          <a:xfrm>
            <a:off x="2263374" y="4681006"/>
            <a:ext cx="1102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=-4y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23" name="Đối tượng 22">
            <a:extLst>
              <a:ext uri="{FF2B5EF4-FFF2-40B4-BE49-F238E27FC236}">
                <a16:creationId xmlns:a16="http://schemas.microsoft.com/office/drawing/2014/main" id="{3AFC52B1-ECCB-4939-B54B-464EA01BD2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1142"/>
              </p:ext>
            </p:extLst>
          </p:nvPr>
        </p:nvGraphicFramePr>
        <p:xfrm>
          <a:off x="1309469" y="5256818"/>
          <a:ext cx="701057" cy="583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0880" imgH="203040" progId="Equation.DSMT4">
                  <p:embed/>
                </p:oleObj>
              </mc:Choice>
              <mc:Fallback>
                <p:oleObj name="Equation" r:id="rId4" imgW="380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09469" y="5256818"/>
                        <a:ext cx="701057" cy="583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Đối tượng 23">
            <a:extLst>
              <a:ext uri="{FF2B5EF4-FFF2-40B4-BE49-F238E27FC236}">
                <a16:creationId xmlns:a16="http://schemas.microsoft.com/office/drawing/2014/main" id="{679432ED-B092-1202-75EE-3BDDEFF6F2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965587"/>
              </p:ext>
            </p:extLst>
          </p:nvPr>
        </p:nvGraphicFramePr>
        <p:xfrm>
          <a:off x="2263374" y="5332607"/>
          <a:ext cx="727076" cy="447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0120" imgH="203040" progId="Equation.DSMT4">
                  <p:embed/>
                </p:oleObj>
              </mc:Choice>
              <mc:Fallback>
                <p:oleObj name="Equation" r:id="rId6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63374" y="5332607"/>
                        <a:ext cx="727076" cy="4474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Đối tượng 24">
            <a:extLst>
              <a:ext uri="{FF2B5EF4-FFF2-40B4-BE49-F238E27FC236}">
                <a16:creationId xmlns:a16="http://schemas.microsoft.com/office/drawing/2014/main" id="{2FA49EEE-52C2-F23D-ADD0-4427D10164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251048"/>
              </p:ext>
            </p:extLst>
          </p:nvPr>
        </p:nvGraphicFramePr>
        <p:xfrm>
          <a:off x="1283450" y="5720701"/>
          <a:ext cx="727076" cy="1090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9360" imgH="419040" progId="Equation.DSMT4">
                  <p:embed/>
                </p:oleObj>
              </mc:Choice>
              <mc:Fallback>
                <p:oleObj name="Equation" r:id="rId8" imgW="2793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83450" y="5720701"/>
                        <a:ext cx="727076" cy="1090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Đối tượng 25">
            <a:extLst>
              <a:ext uri="{FF2B5EF4-FFF2-40B4-BE49-F238E27FC236}">
                <a16:creationId xmlns:a16="http://schemas.microsoft.com/office/drawing/2014/main" id="{FDAC0728-E225-BAF5-E452-6736C5E3F1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591656"/>
              </p:ext>
            </p:extLst>
          </p:nvPr>
        </p:nvGraphicFramePr>
        <p:xfrm>
          <a:off x="2265912" y="6063137"/>
          <a:ext cx="724538" cy="405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17160" imgH="177480" progId="Equation.DSMT4">
                  <p:embed/>
                </p:oleObj>
              </mc:Choice>
              <mc:Fallback>
                <p:oleObj name="Equation" r:id="rId10" imgW="317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65912" y="6063137"/>
                        <a:ext cx="724538" cy="405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493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3" grpId="1"/>
      <p:bldP spid="14" grpId="0"/>
      <p:bldP spid="14" grpId="1"/>
      <p:bldP spid="15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D38DF53C-7E01-A51C-E650-0D0FB322969E}"/>
              </a:ext>
            </a:extLst>
          </p:cNvPr>
          <p:cNvSpPr txBox="1"/>
          <p:nvPr/>
        </p:nvSpPr>
        <p:spPr>
          <a:xfrm>
            <a:off x="531019" y="194789"/>
            <a:ext cx="99298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Xác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định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thức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thức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đa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thức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biến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?</a:t>
            </a:r>
            <a:endParaRPr lang="en-US" sz="2800" dirty="0">
              <a:solidFill>
                <a:srgbClr val="CC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4065AAF6-BA12-2471-3E43-773CF1A494AE}"/>
              </a:ext>
            </a:extLst>
          </p:cNvPr>
          <p:cNvSpPr txBox="1"/>
          <p:nvPr/>
        </p:nvSpPr>
        <p:spPr>
          <a:xfrm>
            <a:off x="760807" y="771644"/>
            <a:ext cx="10197703" cy="1137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 4x + 6 – x;            B = –8y + 2y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+1;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=  4t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+ 9t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2t+5;    C = 2 ;        H = 0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Đối tượng 10">
            <a:extLst>
              <a:ext uri="{FF2B5EF4-FFF2-40B4-BE49-F238E27FC236}">
                <a16:creationId xmlns:a16="http://schemas.microsoft.com/office/drawing/2014/main" id="{A48FCD78-BCDB-C7BC-1B30-08CBD9CA8B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36659"/>
              </p:ext>
            </p:extLst>
          </p:nvPr>
        </p:nvGraphicFramePr>
        <p:xfrm>
          <a:off x="760807" y="2094140"/>
          <a:ext cx="1512335" cy="887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79292" imgH="456412" progId="Equation.DSMT4">
                  <p:embed/>
                </p:oleObj>
              </mc:Choice>
              <mc:Fallback>
                <p:oleObj name="Equation" r:id="rId2" imgW="779292" imgH="45641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60807" y="2094140"/>
                        <a:ext cx="1512335" cy="887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Đối tượng 11">
            <a:extLst>
              <a:ext uri="{FF2B5EF4-FFF2-40B4-BE49-F238E27FC236}">
                <a16:creationId xmlns:a16="http://schemas.microsoft.com/office/drawing/2014/main" id="{B9F28B6D-83C5-874C-80FB-9B160C6C2D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586603"/>
              </p:ext>
            </p:extLst>
          </p:nvPr>
        </p:nvGraphicFramePr>
        <p:xfrm>
          <a:off x="4129087" y="2037397"/>
          <a:ext cx="1512335" cy="82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17000" imgH="447068" progId="Equation.DSMT4">
                  <p:embed/>
                </p:oleObj>
              </mc:Choice>
              <mc:Fallback>
                <p:oleObj name="Equation" r:id="rId4" imgW="817000" imgH="44706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29087" y="2037397"/>
                        <a:ext cx="1512335" cy="828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D079EDAF-28A3-9CAC-88DE-44DFE4D5E9B2}"/>
              </a:ext>
            </a:extLst>
          </p:cNvPr>
          <p:cNvSpPr txBox="1"/>
          <p:nvPr/>
        </p:nvSpPr>
        <p:spPr>
          <a:xfrm>
            <a:off x="531019" y="3029075"/>
            <a:ext cx="8140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CC0066"/>
                </a:solidFill>
              </a:rPr>
              <a:t>Đa</a:t>
            </a:r>
            <a:r>
              <a:rPr lang="en-US" sz="2800" dirty="0">
                <a:solidFill>
                  <a:srgbClr val="CC0066"/>
                </a:solidFill>
              </a:rPr>
              <a:t> </a:t>
            </a:r>
            <a:r>
              <a:rPr lang="en-US" sz="2800" dirty="0" err="1">
                <a:solidFill>
                  <a:srgbClr val="CC0066"/>
                </a:solidFill>
              </a:rPr>
              <a:t>thức</a:t>
            </a:r>
            <a:r>
              <a:rPr lang="en-US" sz="2800" dirty="0">
                <a:solidFill>
                  <a:srgbClr val="CC0066"/>
                </a:solidFill>
              </a:rPr>
              <a:t> </a:t>
            </a:r>
            <a:r>
              <a:rPr lang="en-US" sz="2800" dirty="0" err="1">
                <a:solidFill>
                  <a:srgbClr val="CC0066"/>
                </a:solidFill>
              </a:rPr>
              <a:t>một</a:t>
            </a:r>
            <a:r>
              <a:rPr lang="en-US" sz="2800" dirty="0">
                <a:solidFill>
                  <a:srgbClr val="CC0066"/>
                </a:solidFill>
              </a:rPr>
              <a:t> </a:t>
            </a:r>
            <a:r>
              <a:rPr lang="en-US" sz="2800" dirty="0" err="1">
                <a:solidFill>
                  <a:srgbClr val="CC0066"/>
                </a:solidFill>
              </a:rPr>
              <a:t>biến</a:t>
            </a:r>
            <a:r>
              <a:rPr lang="en-US" sz="2800" dirty="0">
                <a:solidFill>
                  <a:srgbClr val="CC0066"/>
                </a:solidFill>
              </a:rPr>
              <a:t> </a:t>
            </a:r>
            <a:r>
              <a:rPr lang="en-US" sz="2800" dirty="0" err="1">
                <a:solidFill>
                  <a:srgbClr val="CC0066"/>
                </a:solidFill>
              </a:rPr>
              <a:t>là</a:t>
            </a:r>
            <a:r>
              <a:rPr lang="en-US" sz="2800" dirty="0">
                <a:solidFill>
                  <a:srgbClr val="CC0066"/>
                </a:solidFill>
              </a:rPr>
              <a:t> </a:t>
            </a:r>
            <a:r>
              <a:rPr lang="en-US" sz="2800" dirty="0" err="1">
                <a:solidFill>
                  <a:srgbClr val="CC0066"/>
                </a:solidFill>
              </a:rPr>
              <a:t>những</a:t>
            </a:r>
            <a:r>
              <a:rPr lang="en-US" sz="2800" dirty="0">
                <a:solidFill>
                  <a:srgbClr val="CC0066"/>
                </a:solidFill>
              </a:rPr>
              <a:t> </a:t>
            </a:r>
            <a:r>
              <a:rPr lang="en-US" sz="2800" dirty="0" err="1">
                <a:solidFill>
                  <a:srgbClr val="CC0066"/>
                </a:solidFill>
              </a:rPr>
              <a:t>biểu</a:t>
            </a:r>
            <a:r>
              <a:rPr lang="en-US" sz="2800" dirty="0">
                <a:solidFill>
                  <a:srgbClr val="CC0066"/>
                </a:solidFill>
              </a:rPr>
              <a:t> </a:t>
            </a:r>
            <a:r>
              <a:rPr lang="en-US" sz="2800" dirty="0" err="1">
                <a:solidFill>
                  <a:srgbClr val="CC0066"/>
                </a:solidFill>
              </a:rPr>
              <a:t>thức</a:t>
            </a:r>
            <a:r>
              <a:rPr lang="en-US" sz="2800" dirty="0">
                <a:solidFill>
                  <a:srgbClr val="CC0066"/>
                </a:solidFill>
              </a:rPr>
              <a:t> </a:t>
            </a:r>
            <a:r>
              <a:rPr lang="en-US" sz="2800" dirty="0" err="1">
                <a:solidFill>
                  <a:srgbClr val="CC0066"/>
                </a:solidFill>
              </a:rPr>
              <a:t>sau</a:t>
            </a:r>
            <a:r>
              <a:rPr lang="en-US" sz="2800" dirty="0">
                <a:solidFill>
                  <a:srgbClr val="CC0066"/>
                </a:solidFill>
              </a:rPr>
              <a:t>:</a:t>
            </a: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B5AF3FAA-E4CC-3532-B7EE-F681BAF60FE2}"/>
              </a:ext>
            </a:extLst>
          </p:cNvPr>
          <p:cNvSpPr txBox="1"/>
          <p:nvPr/>
        </p:nvSpPr>
        <p:spPr>
          <a:xfrm>
            <a:off x="703659" y="3782766"/>
            <a:ext cx="32504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 4x + 6 – x; </a:t>
            </a:r>
            <a:endParaRPr lang="en-US" sz="2800" dirty="0"/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EAE2FB74-1CED-7087-EAB5-D6729674E178}"/>
              </a:ext>
            </a:extLst>
          </p:cNvPr>
          <p:cNvSpPr txBox="1"/>
          <p:nvPr/>
        </p:nvSpPr>
        <p:spPr>
          <a:xfrm>
            <a:off x="3954064" y="3845044"/>
            <a:ext cx="3696891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= –8y + 2y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+1;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37A2178D-5798-5127-D0E3-4DF94BD01F29}"/>
              </a:ext>
            </a:extLst>
          </p:cNvPr>
          <p:cNvSpPr txBox="1"/>
          <p:nvPr/>
        </p:nvSpPr>
        <p:spPr>
          <a:xfrm>
            <a:off x="7921710" y="3822207"/>
            <a:ext cx="38111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=  4t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+ 9t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2t+5; </a:t>
            </a:r>
            <a:endParaRPr lang="en-US" sz="2800" dirty="0"/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D23D6DC0-1FC6-AC19-D4CD-A291C4EF2B84}"/>
              </a:ext>
            </a:extLst>
          </p:cNvPr>
          <p:cNvSpPr txBox="1"/>
          <p:nvPr/>
        </p:nvSpPr>
        <p:spPr>
          <a:xfrm>
            <a:off x="703659" y="4482731"/>
            <a:ext cx="17621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= 2 ; </a:t>
            </a:r>
            <a:endParaRPr lang="en-US" sz="2800" dirty="0"/>
          </a:p>
        </p:txBody>
      </p:sp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31C42BD3-9F28-2CD4-DF59-3272AE8F134C}"/>
              </a:ext>
            </a:extLst>
          </p:cNvPr>
          <p:cNvSpPr txBox="1"/>
          <p:nvPr/>
        </p:nvSpPr>
        <p:spPr>
          <a:xfrm>
            <a:off x="3954064" y="4481038"/>
            <a:ext cx="38111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 = 0</a:t>
            </a:r>
            <a:endParaRPr lang="en-US" sz="2800" dirty="0"/>
          </a:p>
        </p:txBody>
      </p:sp>
      <p:graphicFrame>
        <p:nvGraphicFramePr>
          <p:cNvPr id="24" name="Đối tượng 23">
            <a:extLst>
              <a:ext uri="{FF2B5EF4-FFF2-40B4-BE49-F238E27FC236}">
                <a16:creationId xmlns:a16="http://schemas.microsoft.com/office/drawing/2014/main" id="{64DA03B7-CF6C-5919-B475-E60CE83FF3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211858"/>
              </p:ext>
            </p:extLst>
          </p:nvPr>
        </p:nvGraphicFramePr>
        <p:xfrm>
          <a:off x="8031951" y="4481038"/>
          <a:ext cx="1278744" cy="7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74360" imgH="457200" progId="Equation.DSMT4">
                  <p:embed/>
                </p:oleObj>
              </mc:Choice>
              <mc:Fallback>
                <p:oleObj name="Equation" r:id="rId6" imgW="774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031951" y="4481038"/>
                        <a:ext cx="1278744" cy="7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02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3" grpId="0"/>
      <p:bldP spid="15" grpId="0"/>
      <p:bldP spid="17" grpId="0"/>
      <p:bldP spid="19" grpId="0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E574735E-258F-EFFD-1BFD-F4C2361967D5}"/>
              </a:ext>
            </a:extLst>
          </p:cNvPr>
          <p:cNvSpPr/>
          <p:nvPr/>
        </p:nvSpPr>
        <p:spPr>
          <a:xfrm>
            <a:off x="2984310" y="16518"/>
            <a:ext cx="6223379" cy="713388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ĐA THỨC MỘT BIẾN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A20976E6-1492-39D8-2ACA-6F8A4FBD3196}"/>
              </a:ext>
            </a:extLst>
          </p:cNvPr>
          <p:cNvSpPr txBox="1"/>
          <p:nvPr/>
        </p:nvSpPr>
        <p:spPr>
          <a:xfrm>
            <a:off x="-44909" y="696080"/>
            <a:ext cx="60937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I.ĐA THỨC MỘT BIẾN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FF4A0E94-B440-7631-5914-CC968AA8C73D}"/>
              </a:ext>
            </a:extLst>
          </p:cNvPr>
          <p:cNvSpPr txBox="1"/>
          <p:nvPr/>
        </p:nvSpPr>
        <p:spPr>
          <a:xfrm>
            <a:off x="28921" y="1055403"/>
            <a:ext cx="573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môt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2493CFF9-0FF7-6DED-53A6-9379D54C54AF}"/>
              </a:ext>
            </a:extLst>
          </p:cNvPr>
          <p:cNvSpPr txBox="1"/>
          <p:nvPr/>
        </p:nvSpPr>
        <p:spPr>
          <a:xfrm>
            <a:off x="-44909" y="1076880"/>
            <a:ext cx="91781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2800" dirty="0"/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3EF7AFF0-B173-1A5F-1B9B-4E114E2AA022}"/>
              </a:ext>
            </a:extLst>
          </p:cNvPr>
          <p:cNvSpPr txBox="1"/>
          <p:nvPr/>
        </p:nvSpPr>
        <p:spPr>
          <a:xfrm>
            <a:off x="129071" y="1526719"/>
            <a:ext cx="93418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rgbClr val="CC0066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vi-VN" sz="2800" dirty="0">
                <a:solidFill>
                  <a:srgbClr val="CC0066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rgbClr val="CC0066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vi-VN" sz="2800" dirty="0">
                <a:solidFill>
                  <a:srgbClr val="CC0066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xem </a:t>
            </a:r>
            <a:r>
              <a:rPr lang="vi-VN" sz="2800" dirty="0" err="1">
                <a:solidFill>
                  <a:srgbClr val="CC0066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vi-VN" sz="2800" dirty="0">
                <a:solidFill>
                  <a:srgbClr val="CC0066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đa </a:t>
            </a:r>
            <a:r>
              <a:rPr lang="vi-VN" sz="2800" dirty="0" err="1">
                <a:solidFill>
                  <a:srgbClr val="CC0066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vi-VN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r>
              <a:rPr lang="en-US" sz="2800" dirty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>
              <a:solidFill>
                <a:srgbClr val="CC0066"/>
              </a:solidFill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99343D91-54B8-BF0B-5094-EC1734D3944D}"/>
              </a:ext>
            </a:extLst>
          </p:cNvPr>
          <p:cNvSpPr txBox="1"/>
          <p:nvPr/>
        </p:nvSpPr>
        <p:spPr>
          <a:xfrm>
            <a:off x="-44909" y="1523057"/>
            <a:ext cx="8113594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Đối tượng 23">
            <a:extLst>
              <a:ext uri="{FF2B5EF4-FFF2-40B4-BE49-F238E27FC236}">
                <a16:creationId xmlns:a16="http://schemas.microsoft.com/office/drawing/2014/main" id="{35C5B1D9-41BF-4EFA-EBC5-A486942E6E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107053"/>
              </p:ext>
            </p:extLst>
          </p:nvPr>
        </p:nvGraphicFramePr>
        <p:xfrm>
          <a:off x="1214651" y="2068795"/>
          <a:ext cx="2613318" cy="501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39880" imgH="256597" progId="Equation.DSMT4">
                  <p:embed/>
                </p:oleObj>
              </mc:Choice>
              <mc:Fallback>
                <p:oleObj name="Equation" r:id="rId2" imgW="1339880" imgH="25659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14651" y="2068795"/>
                        <a:ext cx="2613318" cy="501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Đối tượng 24">
            <a:extLst>
              <a:ext uri="{FF2B5EF4-FFF2-40B4-BE49-F238E27FC236}">
                <a16:creationId xmlns:a16="http://schemas.microsoft.com/office/drawing/2014/main" id="{14D6853C-F40B-1800-3EA0-825FFF5759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208137"/>
              </p:ext>
            </p:extLst>
          </p:nvPr>
        </p:nvGraphicFramePr>
        <p:xfrm>
          <a:off x="4285625" y="2067385"/>
          <a:ext cx="2929071" cy="489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96292" imgH="266300" progId="Equation.DSMT4">
                  <p:embed/>
                </p:oleObj>
              </mc:Choice>
              <mc:Fallback>
                <p:oleObj name="Equation" r:id="rId4" imgW="1596292" imgH="266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85625" y="2067385"/>
                        <a:ext cx="2929071" cy="4891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Hộp Văn bản 25">
            <a:extLst>
              <a:ext uri="{FF2B5EF4-FFF2-40B4-BE49-F238E27FC236}">
                <a16:creationId xmlns:a16="http://schemas.microsoft.com/office/drawing/2014/main" id="{6449277E-88B7-89E8-EC68-7361B1741742}"/>
              </a:ext>
            </a:extLst>
          </p:cNvPr>
          <p:cNvSpPr txBox="1"/>
          <p:nvPr/>
        </p:nvSpPr>
        <p:spPr>
          <a:xfrm>
            <a:off x="28921" y="1984653"/>
            <a:ext cx="1105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u="sng" dirty="0" err="1">
                <a:latin typeface="+mj-lt"/>
              </a:rPr>
              <a:t>Ví</a:t>
            </a:r>
            <a:r>
              <a:rPr lang="vi-VN" sz="2800" u="sng" dirty="0">
                <a:latin typeface="+mj-lt"/>
              </a:rPr>
              <a:t> </a:t>
            </a:r>
            <a:r>
              <a:rPr lang="vi-VN" sz="2800" u="sng" dirty="0" err="1">
                <a:latin typeface="+mj-lt"/>
              </a:rPr>
              <a:t>dụ</a:t>
            </a:r>
            <a:r>
              <a:rPr lang="vi-VN" sz="2800" u="sng" dirty="0">
                <a:latin typeface="+mj-lt"/>
              </a:rPr>
              <a:t>:</a:t>
            </a:r>
            <a:endParaRPr lang="en-US" sz="2800" u="sng" dirty="0">
              <a:latin typeface="+mj-lt"/>
            </a:endParaRPr>
          </a:p>
        </p:txBody>
      </p:sp>
      <p:sp>
        <p:nvSpPr>
          <p:cNvPr id="29" name="Hộp Văn bản 28">
            <a:extLst>
              <a:ext uri="{FF2B5EF4-FFF2-40B4-BE49-F238E27FC236}">
                <a16:creationId xmlns:a16="http://schemas.microsoft.com/office/drawing/2014/main" id="{16D1C897-F530-E1D0-07D2-5DBEA2792456}"/>
              </a:ext>
            </a:extLst>
          </p:cNvPr>
          <p:cNvSpPr txBox="1"/>
          <p:nvPr/>
        </p:nvSpPr>
        <p:spPr>
          <a:xfrm>
            <a:off x="7618422" y="2012150"/>
            <a:ext cx="1612176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0x + 3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2647B8BB-A069-5AFE-5B34-B127CB8F047E}"/>
              </a:ext>
            </a:extLst>
          </p:cNvPr>
          <p:cNvSpPr txBox="1"/>
          <p:nvPr/>
        </p:nvSpPr>
        <p:spPr>
          <a:xfrm>
            <a:off x="1134390" y="2549083"/>
            <a:ext cx="52094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gọi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5BCD7010-5045-289F-D0D4-33A864D33912}"/>
              </a:ext>
            </a:extLst>
          </p:cNvPr>
          <p:cNvSpPr txBox="1"/>
          <p:nvPr/>
        </p:nvSpPr>
        <p:spPr>
          <a:xfrm>
            <a:off x="28921" y="2985392"/>
            <a:ext cx="119736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-Ta </a:t>
            </a:r>
            <a:r>
              <a:rPr lang="vi-VN" sz="2800" dirty="0" err="1">
                <a:latin typeface="+mj-lt"/>
              </a:rPr>
              <a:t>thường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dùng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các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chữ</a:t>
            </a:r>
            <a:r>
              <a:rPr lang="vi-VN" sz="2800" dirty="0">
                <a:latin typeface="+mj-lt"/>
              </a:rPr>
              <a:t> A, B, C…,M, N, P…</a:t>
            </a:r>
            <a:r>
              <a:rPr lang="vi-VN" sz="2800" dirty="0" err="1">
                <a:latin typeface="+mj-lt"/>
              </a:rPr>
              <a:t>để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đặt</a:t>
            </a:r>
            <a:r>
              <a:rPr lang="vi-VN" sz="2800" dirty="0">
                <a:latin typeface="+mj-lt"/>
              </a:rPr>
              <a:t> tên cho </a:t>
            </a:r>
            <a:r>
              <a:rPr lang="vi-VN" sz="2800" dirty="0" err="1">
                <a:latin typeface="+mj-lt"/>
              </a:rPr>
              <a:t>các</a:t>
            </a:r>
            <a:r>
              <a:rPr lang="vi-VN" sz="2800" dirty="0">
                <a:latin typeface="+mj-lt"/>
              </a:rPr>
              <a:t> đa </a:t>
            </a:r>
            <a:r>
              <a:rPr lang="vi-VN" sz="2800" dirty="0" err="1">
                <a:latin typeface="+mj-lt"/>
              </a:rPr>
              <a:t>thức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một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biến</a:t>
            </a:r>
            <a:endParaRPr lang="vi-VN" sz="2800" dirty="0">
              <a:latin typeface="+mj-lt"/>
            </a:endParaRPr>
          </a:p>
          <a:p>
            <a:endParaRPr lang="en-US" dirty="0"/>
          </a:p>
        </p:txBody>
      </p:sp>
      <p:sp>
        <p:nvSpPr>
          <p:cNvPr id="34" name="Hộp Văn bản 33">
            <a:extLst>
              <a:ext uri="{FF2B5EF4-FFF2-40B4-BE49-F238E27FC236}">
                <a16:creationId xmlns:a16="http://schemas.microsoft.com/office/drawing/2014/main" id="{DF0F4FBC-1B1B-1B86-B05A-063043CFFE58}"/>
              </a:ext>
            </a:extLst>
          </p:cNvPr>
          <p:cNvSpPr txBox="1"/>
          <p:nvPr/>
        </p:nvSpPr>
        <p:spPr>
          <a:xfrm>
            <a:off x="76198" y="3429088"/>
            <a:ext cx="2939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latin typeface="+mj-lt"/>
              </a:rPr>
              <a:t>Ví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dụ</a:t>
            </a:r>
            <a:r>
              <a:rPr lang="vi-VN" sz="2800" dirty="0">
                <a:latin typeface="+mj-lt"/>
              </a:rPr>
              <a:t>: A=4x+6-x</a:t>
            </a:r>
            <a:endParaRPr lang="en-US" sz="2800" dirty="0">
              <a:latin typeface="+mj-lt"/>
            </a:endParaRPr>
          </a:p>
        </p:txBody>
      </p:sp>
      <p:sp>
        <p:nvSpPr>
          <p:cNvPr id="35" name="Hộp Văn bản 34">
            <a:extLst>
              <a:ext uri="{FF2B5EF4-FFF2-40B4-BE49-F238E27FC236}">
                <a16:creationId xmlns:a16="http://schemas.microsoft.com/office/drawing/2014/main" id="{6F97244E-982C-0275-1859-4D61C521AB63}"/>
              </a:ext>
            </a:extLst>
          </p:cNvPr>
          <p:cNvSpPr txBox="1"/>
          <p:nvPr/>
        </p:nvSpPr>
        <p:spPr>
          <a:xfrm>
            <a:off x="141432" y="3923083"/>
            <a:ext cx="5868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latin typeface="+mj-lt"/>
              </a:rPr>
              <a:t>Để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chỉ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rõ</a:t>
            </a:r>
            <a:r>
              <a:rPr lang="vi-VN" sz="2800" dirty="0">
                <a:latin typeface="+mj-lt"/>
              </a:rPr>
              <a:t> đa </a:t>
            </a:r>
            <a:r>
              <a:rPr lang="vi-VN" sz="2800" dirty="0" err="1">
                <a:latin typeface="+mj-lt"/>
              </a:rPr>
              <a:t>thức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của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biến</a:t>
            </a:r>
            <a:r>
              <a:rPr lang="vi-VN" sz="2800" dirty="0">
                <a:latin typeface="+mj-lt"/>
              </a:rPr>
              <a:t> x, ta </a:t>
            </a:r>
            <a:r>
              <a:rPr lang="vi-VN" sz="2800" dirty="0" err="1">
                <a:latin typeface="+mj-lt"/>
              </a:rPr>
              <a:t>còn</a:t>
            </a:r>
            <a:r>
              <a:rPr lang="vi-VN" sz="2800" dirty="0">
                <a:latin typeface="+mj-lt"/>
              </a:rPr>
              <a:t> ghi</a:t>
            </a:r>
            <a:endParaRPr lang="en-US" sz="2800" dirty="0">
              <a:latin typeface="+mj-lt"/>
            </a:endParaRPr>
          </a:p>
        </p:txBody>
      </p:sp>
      <p:sp>
        <p:nvSpPr>
          <p:cNvPr id="36" name="Hộp Văn bản 35">
            <a:extLst>
              <a:ext uri="{FF2B5EF4-FFF2-40B4-BE49-F238E27FC236}">
                <a16:creationId xmlns:a16="http://schemas.microsoft.com/office/drawing/2014/main" id="{0454531D-3F11-8FF9-E9B6-409643DAF27E}"/>
              </a:ext>
            </a:extLst>
          </p:cNvPr>
          <p:cNvSpPr txBox="1"/>
          <p:nvPr/>
        </p:nvSpPr>
        <p:spPr>
          <a:xfrm>
            <a:off x="147522" y="4431861"/>
            <a:ext cx="5966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latin typeface="+mj-lt"/>
              </a:rPr>
              <a:t>Để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chỉ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rõ</a:t>
            </a:r>
            <a:r>
              <a:rPr lang="vi-VN" sz="2800" dirty="0">
                <a:latin typeface="+mj-lt"/>
              </a:rPr>
              <a:t> đa </a:t>
            </a:r>
            <a:r>
              <a:rPr lang="vi-VN" sz="2800" dirty="0" err="1">
                <a:latin typeface="+mj-lt"/>
              </a:rPr>
              <a:t>thức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của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biến</a:t>
            </a:r>
            <a:r>
              <a:rPr lang="vi-VN" sz="2800" dirty="0">
                <a:latin typeface="+mj-lt"/>
              </a:rPr>
              <a:t> y, ta </a:t>
            </a:r>
            <a:r>
              <a:rPr lang="vi-VN" sz="2800" dirty="0" err="1">
                <a:latin typeface="+mj-lt"/>
              </a:rPr>
              <a:t>còn</a:t>
            </a:r>
            <a:r>
              <a:rPr lang="vi-VN" sz="2800" dirty="0">
                <a:latin typeface="+mj-lt"/>
              </a:rPr>
              <a:t> ghi</a:t>
            </a:r>
            <a:endParaRPr lang="en-US" sz="2800" dirty="0">
              <a:latin typeface="+mj-lt"/>
            </a:endParaRPr>
          </a:p>
        </p:txBody>
      </p:sp>
      <p:sp>
        <p:nvSpPr>
          <p:cNvPr id="40" name="Hộp Văn bản 39">
            <a:extLst>
              <a:ext uri="{FF2B5EF4-FFF2-40B4-BE49-F238E27FC236}">
                <a16:creationId xmlns:a16="http://schemas.microsoft.com/office/drawing/2014/main" id="{9C90FB86-52E5-E0A9-F2C9-8512D6CDA670}"/>
              </a:ext>
            </a:extLst>
          </p:cNvPr>
          <p:cNvSpPr txBox="1"/>
          <p:nvPr/>
        </p:nvSpPr>
        <p:spPr>
          <a:xfrm>
            <a:off x="3026064" y="3450354"/>
            <a:ext cx="29888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= –8y + 2y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+1</a:t>
            </a:r>
            <a:endParaRPr lang="en-US" sz="2800" dirty="0"/>
          </a:p>
        </p:txBody>
      </p:sp>
      <p:sp>
        <p:nvSpPr>
          <p:cNvPr id="41" name="Hộp Văn bản 40">
            <a:extLst>
              <a:ext uri="{FF2B5EF4-FFF2-40B4-BE49-F238E27FC236}">
                <a16:creationId xmlns:a16="http://schemas.microsoft.com/office/drawing/2014/main" id="{645BDEDE-656D-AF0B-B8F6-2D1025FE08E9}"/>
              </a:ext>
            </a:extLst>
          </p:cNvPr>
          <p:cNvSpPr txBox="1"/>
          <p:nvPr/>
        </p:nvSpPr>
        <p:spPr>
          <a:xfrm>
            <a:off x="6009969" y="4453127"/>
            <a:ext cx="34885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B(y)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–8y + 2y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+1</a:t>
            </a:r>
            <a:endParaRPr lang="en-US" sz="2800" dirty="0"/>
          </a:p>
        </p:txBody>
      </p:sp>
      <p:sp>
        <p:nvSpPr>
          <p:cNvPr id="43" name="Hộp Văn bản 42">
            <a:extLst>
              <a:ext uri="{FF2B5EF4-FFF2-40B4-BE49-F238E27FC236}">
                <a16:creationId xmlns:a16="http://schemas.microsoft.com/office/drawing/2014/main" id="{D37D6E5E-464F-3874-5D05-92CDAE96B88A}"/>
              </a:ext>
            </a:extLst>
          </p:cNvPr>
          <p:cNvSpPr txBox="1"/>
          <p:nvPr/>
        </p:nvSpPr>
        <p:spPr>
          <a:xfrm>
            <a:off x="5978578" y="3984892"/>
            <a:ext cx="24497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A(x)=4x+6-x</a:t>
            </a:r>
            <a:endParaRPr lang="en-US" sz="2800" dirty="0"/>
          </a:p>
        </p:txBody>
      </p:sp>
      <p:sp>
        <p:nvSpPr>
          <p:cNvPr id="54" name="Hộp Văn bản 53">
            <a:extLst>
              <a:ext uri="{FF2B5EF4-FFF2-40B4-BE49-F238E27FC236}">
                <a16:creationId xmlns:a16="http://schemas.microsoft.com/office/drawing/2014/main" id="{EC563795-D1E9-DF3F-D540-8CF9394DBF7E}"/>
              </a:ext>
            </a:extLst>
          </p:cNvPr>
          <p:cNvSpPr txBox="1"/>
          <p:nvPr/>
        </p:nvSpPr>
        <p:spPr>
          <a:xfrm>
            <a:off x="5900786" y="3471620"/>
            <a:ext cx="32019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P= 4t +9 – 2t+ 5 </a:t>
            </a:r>
            <a:endParaRPr lang="en-US" sz="2800" dirty="0"/>
          </a:p>
        </p:txBody>
      </p:sp>
      <p:sp>
        <p:nvSpPr>
          <p:cNvPr id="64" name="Hộp Văn bản 63">
            <a:extLst>
              <a:ext uri="{FF2B5EF4-FFF2-40B4-BE49-F238E27FC236}">
                <a16:creationId xmlns:a16="http://schemas.microsoft.com/office/drawing/2014/main" id="{B0000198-4CF9-B349-3DF5-71A97E3C4B7E}"/>
              </a:ext>
            </a:extLst>
          </p:cNvPr>
          <p:cNvSpPr txBox="1"/>
          <p:nvPr/>
        </p:nvSpPr>
        <p:spPr>
          <a:xfrm>
            <a:off x="94247" y="4883324"/>
            <a:ext cx="11909136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C= 2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C= 0x + 2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Hộp Văn bản 70">
            <a:extLst>
              <a:ext uri="{FF2B5EF4-FFF2-40B4-BE49-F238E27FC236}">
                <a16:creationId xmlns:a16="http://schemas.microsoft.com/office/drawing/2014/main" id="{89A9615F-76C7-0AC9-6927-F1761CA771EC}"/>
              </a:ext>
            </a:extLst>
          </p:cNvPr>
          <p:cNvSpPr txBox="1"/>
          <p:nvPr/>
        </p:nvSpPr>
        <p:spPr>
          <a:xfrm>
            <a:off x="76198" y="6384845"/>
            <a:ext cx="78568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H = 0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gọi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  <p:graphicFrame>
        <p:nvGraphicFramePr>
          <p:cNvPr id="74" name="Đối tượng 73">
            <a:extLst>
              <a:ext uri="{FF2B5EF4-FFF2-40B4-BE49-F238E27FC236}">
                <a16:creationId xmlns:a16="http://schemas.microsoft.com/office/drawing/2014/main" id="{0B7DF699-BE79-4E7E-E110-3D9D142B86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68380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Đối tượng 74">
            <a:extLst>
              <a:ext uri="{FF2B5EF4-FFF2-40B4-BE49-F238E27FC236}">
                <a16:creationId xmlns:a16="http://schemas.microsoft.com/office/drawing/2014/main" id="{909F95F2-F043-C65F-7F48-831E357A87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515836"/>
              </p:ext>
            </p:extLst>
          </p:nvPr>
        </p:nvGraphicFramePr>
        <p:xfrm>
          <a:off x="141432" y="5504840"/>
          <a:ext cx="1561254" cy="840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25480" imgH="444240" progId="Equation.DSMT4">
                  <p:embed/>
                </p:oleObj>
              </mc:Choice>
              <mc:Fallback>
                <p:oleObj name="Equation" r:id="rId8" imgW="8254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1432" y="5504840"/>
                        <a:ext cx="1561254" cy="8400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Hộp Văn bản 75">
            <a:extLst>
              <a:ext uri="{FF2B5EF4-FFF2-40B4-BE49-F238E27FC236}">
                <a16:creationId xmlns:a16="http://schemas.microsoft.com/office/drawing/2014/main" id="{FFE864C7-20A4-11CA-758E-9C2867BA270B}"/>
              </a:ext>
            </a:extLst>
          </p:cNvPr>
          <p:cNvSpPr txBox="1"/>
          <p:nvPr/>
        </p:nvSpPr>
        <p:spPr>
          <a:xfrm>
            <a:off x="1786977" y="5622597"/>
            <a:ext cx="5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</p:spTree>
    <p:extLst>
      <p:ext uri="{BB962C8B-B14F-4D97-AF65-F5344CB8AC3E}">
        <p14:creationId xmlns:p14="http://schemas.microsoft.com/office/powerpoint/2010/main" val="25931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1" grpId="0"/>
      <p:bldP spid="14" grpId="0"/>
      <p:bldP spid="14" grpId="1"/>
      <p:bldP spid="17" grpId="0"/>
      <p:bldP spid="26" grpId="0"/>
      <p:bldP spid="29" grpId="0"/>
      <p:bldP spid="32" grpId="0"/>
      <p:bldP spid="33" grpId="0"/>
      <p:bldP spid="34" grpId="0"/>
      <p:bldP spid="35" grpId="0"/>
      <p:bldP spid="36" grpId="0"/>
      <p:bldP spid="40" grpId="0"/>
      <p:bldP spid="41" grpId="0"/>
      <p:bldP spid="43" grpId="0"/>
      <p:bldP spid="54" grpId="0"/>
      <p:bldP spid="64" grpId="0"/>
      <p:bldP spid="71" grpId="0"/>
      <p:bldP spid="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A4926881-2876-6C01-A863-17E7BD18C114}"/>
              </a:ext>
            </a:extLst>
          </p:cNvPr>
          <p:cNvSpPr txBox="1"/>
          <p:nvPr/>
        </p:nvSpPr>
        <p:spPr>
          <a:xfrm>
            <a:off x="-1" y="0"/>
            <a:ext cx="7833815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CÁCH BIỂU DIỄN ĐA THỨC MỘT BIẾN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053F3A52-E7D6-C31B-DC57-4B6C3A736A24}"/>
              </a:ext>
            </a:extLst>
          </p:cNvPr>
          <p:cNvSpPr txBox="1"/>
          <p:nvPr/>
        </p:nvSpPr>
        <p:spPr>
          <a:xfrm>
            <a:off x="0" y="580326"/>
            <a:ext cx="9736931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P = 2x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+ 3x + 2x – 4 + x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CE946403-89CF-5983-5355-DBE9406C3424}"/>
              </a:ext>
            </a:extLst>
          </p:cNvPr>
          <p:cNvSpPr txBox="1"/>
          <p:nvPr/>
        </p:nvSpPr>
        <p:spPr>
          <a:xfrm>
            <a:off x="135731" y="3032302"/>
            <a:ext cx="11508582" cy="1452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sắp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luỹ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biến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0536D0A2-2634-FF85-0224-6C63E270BC39}"/>
              </a:ext>
            </a:extLst>
          </p:cNvPr>
          <p:cNvSpPr txBox="1"/>
          <p:nvPr/>
        </p:nvSpPr>
        <p:spPr>
          <a:xfrm>
            <a:off x="0" y="1110920"/>
            <a:ext cx="6157912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F1539F48-AD89-7A56-F6C1-E9F62D32DCCF}"/>
              </a:ext>
            </a:extLst>
          </p:cNvPr>
          <p:cNvSpPr txBox="1"/>
          <p:nvPr/>
        </p:nvSpPr>
        <p:spPr>
          <a:xfrm>
            <a:off x="135731" y="1641514"/>
            <a:ext cx="6157912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P= 3x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+ 5x – 4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C8DA03EC-2325-5D43-0A03-000F1FD14408}"/>
              </a:ext>
            </a:extLst>
          </p:cNvPr>
          <p:cNvSpPr txBox="1"/>
          <p:nvPr/>
        </p:nvSpPr>
        <p:spPr>
          <a:xfrm>
            <a:off x="135731" y="2336908"/>
            <a:ext cx="11665744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3x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+ 5x – 4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4+5x+ 3x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C205E41B-1CD5-7E93-7047-38702DE6050B}"/>
              </a:ext>
            </a:extLst>
          </p:cNvPr>
          <p:cNvSpPr txBox="1"/>
          <p:nvPr/>
        </p:nvSpPr>
        <p:spPr>
          <a:xfrm>
            <a:off x="2811066" y="1668902"/>
            <a:ext cx="61579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 = – 4+ 5x + 3x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708DC9E3-5D8B-8C73-E9E0-E9D60E4F31DC}"/>
              </a:ext>
            </a:extLst>
          </p:cNvPr>
          <p:cNvSpPr txBox="1"/>
          <p:nvPr/>
        </p:nvSpPr>
        <p:spPr>
          <a:xfrm>
            <a:off x="2389583" y="2096715"/>
            <a:ext cx="7536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6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6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vi-VN" sz="36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 </a:t>
            </a:r>
            <a:r>
              <a:rPr lang="vi-VN" sz="36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vi-VN" sz="36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vi-VN" sz="36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B35365D4-BE04-C187-3100-5DD0D4A5ABE1}"/>
              </a:ext>
            </a:extLst>
          </p:cNvPr>
          <p:cNvSpPr txBox="1"/>
          <p:nvPr/>
        </p:nvSpPr>
        <p:spPr>
          <a:xfrm>
            <a:off x="0" y="580326"/>
            <a:ext cx="11410274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Bậc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sổ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FE3C9309-1B75-C3F4-F428-4428ED8C84A3}"/>
              </a:ext>
            </a:extLst>
          </p:cNvPr>
          <p:cNvSpPr txBox="1"/>
          <p:nvPr/>
        </p:nvSpPr>
        <p:spPr>
          <a:xfrm>
            <a:off x="81192" y="1603362"/>
            <a:ext cx="1351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Đối tượng 22">
            <a:extLst>
              <a:ext uri="{FF2B5EF4-FFF2-40B4-BE49-F238E27FC236}">
                <a16:creationId xmlns:a16="http://schemas.microsoft.com/office/drawing/2014/main" id="{84093372-07FA-01C4-EF49-2A5F4F8ACD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515535"/>
              </p:ext>
            </p:extLst>
          </p:nvPr>
        </p:nvGraphicFramePr>
        <p:xfrm>
          <a:off x="1353871" y="1518989"/>
          <a:ext cx="4351266" cy="647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36480" imgH="228600" progId="Equation.DSMT4">
                  <p:embed/>
                </p:oleObj>
              </mc:Choice>
              <mc:Fallback>
                <p:oleObj name="Equation" r:id="rId2" imgW="1536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53871" y="1518989"/>
                        <a:ext cx="4351266" cy="647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0250B971-F306-E728-1FC2-79FA500DC1FC}"/>
              </a:ext>
            </a:extLst>
          </p:cNvPr>
          <p:cNvSpPr txBox="1"/>
          <p:nvPr/>
        </p:nvSpPr>
        <p:spPr>
          <a:xfrm>
            <a:off x="59362" y="2070878"/>
            <a:ext cx="7206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5" name="Đối tượng 24">
            <a:extLst>
              <a:ext uri="{FF2B5EF4-FFF2-40B4-BE49-F238E27FC236}">
                <a16:creationId xmlns:a16="http://schemas.microsoft.com/office/drawing/2014/main" id="{13AFDA4B-57BD-BD6D-7DF3-63681550DE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788105"/>
              </p:ext>
            </p:extLst>
          </p:nvPr>
        </p:nvGraphicFramePr>
        <p:xfrm>
          <a:off x="6700921" y="2111770"/>
          <a:ext cx="3827597" cy="564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49080" imgH="228600" progId="Equation.DSMT4">
                  <p:embed/>
                </p:oleObj>
              </mc:Choice>
              <mc:Fallback>
                <p:oleObj name="Equation" r:id="rId4" imgW="1549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00921" y="2111770"/>
                        <a:ext cx="3827597" cy="5647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Hộp Văn bản 26">
            <a:extLst>
              <a:ext uri="{FF2B5EF4-FFF2-40B4-BE49-F238E27FC236}">
                <a16:creationId xmlns:a16="http://schemas.microsoft.com/office/drawing/2014/main" id="{EDF51940-1002-DBDF-EB93-AE22EE30BBA2}"/>
              </a:ext>
            </a:extLst>
          </p:cNvPr>
          <p:cNvSpPr txBox="1"/>
          <p:nvPr/>
        </p:nvSpPr>
        <p:spPr>
          <a:xfrm>
            <a:off x="54831" y="2619935"/>
            <a:ext cx="7206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8" name="Đối tượng 27">
            <a:extLst>
              <a:ext uri="{FF2B5EF4-FFF2-40B4-BE49-F238E27FC236}">
                <a16:creationId xmlns:a16="http://schemas.microsoft.com/office/drawing/2014/main" id="{63F866DC-242D-0AC2-C611-376DDD7D92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237282"/>
              </p:ext>
            </p:extLst>
          </p:nvPr>
        </p:nvGraphicFramePr>
        <p:xfrm>
          <a:off x="6569779" y="2665178"/>
          <a:ext cx="4570859" cy="642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25400" imgH="228600" progId="Equation.DSMT4">
                  <p:embed/>
                </p:oleObj>
              </mc:Choice>
              <mc:Fallback>
                <p:oleObj name="Equation" r:id="rId6" imgW="1625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569779" y="2665178"/>
                        <a:ext cx="4570859" cy="6427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Hộp Văn bản 28">
            <a:extLst>
              <a:ext uri="{FF2B5EF4-FFF2-40B4-BE49-F238E27FC236}">
                <a16:creationId xmlns:a16="http://schemas.microsoft.com/office/drawing/2014/main" id="{A172C093-386E-FFC1-1C03-16E0A8B9116F}"/>
              </a:ext>
            </a:extLst>
          </p:cNvPr>
          <p:cNvSpPr txBox="1"/>
          <p:nvPr/>
        </p:nvSpPr>
        <p:spPr>
          <a:xfrm>
            <a:off x="81433" y="3087478"/>
            <a:ext cx="3084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-P(x)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30" name="Hộp Văn bản 29">
            <a:extLst>
              <a:ext uri="{FF2B5EF4-FFF2-40B4-BE49-F238E27FC236}">
                <a16:creationId xmlns:a16="http://schemas.microsoft.com/office/drawing/2014/main" id="{459B326E-C2B4-96AD-845F-C3C2AC687401}"/>
              </a:ext>
            </a:extLst>
          </p:cNvPr>
          <p:cNvSpPr txBox="1"/>
          <p:nvPr/>
        </p:nvSpPr>
        <p:spPr>
          <a:xfrm>
            <a:off x="765659" y="3552968"/>
            <a:ext cx="4626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(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graphicFrame>
        <p:nvGraphicFramePr>
          <p:cNvPr id="33" name="Đối tượng 32">
            <a:extLst>
              <a:ext uri="{FF2B5EF4-FFF2-40B4-BE49-F238E27FC236}">
                <a16:creationId xmlns:a16="http://schemas.microsoft.com/office/drawing/2014/main" id="{6F6A454C-930E-A02F-9451-5F695A4194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923350"/>
              </p:ext>
            </p:extLst>
          </p:nvPr>
        </p:nvGraphicFramePr>
        <p:xfrm>
          <a:off x="196140" y="3537088"/>
          <a:ext cx="622584" cy="476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4880" imgH="203040" progId="Equation.DSMT4">
                  <p:embed/>
                </p:oleObj>
              </mc:Choice>
              <mc:Fallback>
                <p:oleObj name="Equation" r:id="rId8" imgW="164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6140" y="3537088"/>
                        <a:ext cx="622584" cy="476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Đối tượng 33">
            <a:extLst>
              <a:ext uri="{FF2B5EF4-FFF2-40B4-BE49-F238E27FC236}">
                <a16:creationId xmlns:a16="http://schemas.microsoft.com/office/drawing/2014/main" id="{31F54C64-EA1B-B730-498D-C7DD12B601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733297"/>
              </p:ext>
            </p:extLst>
          </p:nvPr>
        </p:nvGraphicFramePr>
        <p:xfrm>
          <a:off x="218138" y="3953385"/>
          <a:ext cx="465114" cy="531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7480" imgH="203040" progId="Equation.DSMT4">
                  <p:embed/>
                </p:oleObj>
              </mc:Choice>
              <mc:Fallback>
                <p:oleObj name="Equation" r:id="rId10" imgW="177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8138" y="3953385"/>
                        <a:ext cx="465114" cy="5315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Hộp Văn bản 35">
            <a:extLst>
              <a:ext uri="{FF2B5EF4-FFF2-40B4-BE49-F238E27FC236}">
                <a16:creationId xmlns:a16="http://schemas.microsoft.com/office/drawing/2014/main" id="{FFCFDAF8-46E6-8624-2538-6B7A31D2F9CC}"/>
              </a:ext>
            </a:extLst>
          </p:cNvPr>
          <p:cNvSpPr txBox="1"/>
          <p:nvPr/>
        </p:nvSpPr>
        <p:spPr>
          <a:xfrm>
            <a:off x="792192" y="3977604"/>
            <a:ext cx="4626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 </a:t>
            </a:r>
          </a:p>
        </p:txBody>
      </p: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id="{C5CE7060-5B4E-65D3-2DD6-0B6331CCE83B}"/>
              </a:ext>
            </a:extLst>
          </p:cNvPr>
          <p:cNvSpPr txBox="1"/>
          <p:nvPr/>
        </p:nvSpPr>
        <p:spPr>
          <a:xfrm>
            <a:off x="135731" y="4407245"/>
            <a:ext cx="3439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</a:p>
        </p:txBody>
      </p:sp>
      <p:sp>
        <p:nvSpPr>
          <p:cNvPr id="38" name="Hộp Văn bản 37">
            <a:extLst>
              <a:ext uri="{FF2B5EF4-FFF2-40B4-BE49-F238E27FC236}">
                <a16:creationId xmlns:a16="http://schemas.microsoft.com/office/drawing/2014/main" id="{05858DB3-C22D-B42C-2FC4-BB6D51AC95BD}"/>
              </a:ext>
            </a:extLst>
          </p:cNvPr>
          <p:cNvSpPr txBox="1"/>
          <p:nvPr/>
        </p:nvSpPr>
        <p:spPr>
          <a:xfrm>
            <a:off x="54831" y="4909580"/>
            <a:ext cx="3110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  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</a:p>
        </p:txBody>
      </p:sp>
      <p:sp>
        <p:nvSpPr>
          <p:cNvPr id="41" name="Hộp Văn bản 40">
            <a:extLst>
              <a:ext uri="{FF2B5EF4-FFF2-40B4-BE49-F238E27FC236}">
                <a16:creationId xmlns:a16="http://schemas.microsoft.com/office/drawing/2014/main" id="{2C8B8CE3-35F3-570E-A7B1-B68BF420A41D}"/>
              </a:ext>
            </a:extLst>
          </p:cNvPr>
          <p:cNvSpPr txBox="1"/>
          <p:nvPr/>
        </p:nvSpPr>
        <p:spPr>
          <a:xfrm>
            <a:off x="81191" y="5492471"/>
            <a:ext cx="7179657" cy="1137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ý: 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0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0. .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0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coi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bậc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39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  <p:bldP spid="9" grpId="1"/>
      <p:bldP spid="11" grpId="0"/>
      <p:bldP spid="11" grpId="1"/>
      <p:bldP spid="13" grpId="0"/>
      <p:bldP spid="13" grpId="1"/>
      <p:bldP spid="15" grpId="0"/>
      <p:bldP spid="15" grpId="1"/>
      <p:bldP spid="17" grpId="0"/>
      <p:bldP spid="17" grpId="1"/>
      <p:bldP spid="18" grpId="0"/>
      <p:bldP spid="18" grpId="1"/>
      <p:bldP spid="21" grpId="0"/>
      <p:bldP spid="22" grpId="0"/>
      <p:bldP spid="24" grpId="0"/>
      <p:bldP spid="27" grpId="0"/>
      <p:bldP spid="29" grpId="0"/>
      <p:bldP spid="30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639D1FFB-740E-EE38-25F2-91CFBFB1FF90}"/>
              </a:ext>
            </a:extLst>
          </p:cNvPr>
          <p:cNvSpPr/>
          <p:nvPr/>
        </p:nvSpPr>
        <p:spPr>
          <a:xfrm>
            <a:off x="0" y="0"/>
            <a:ext cx="2292824" cy="522259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6297C998-7AE9-C6B8-9E84-7D045417F823}"/>
              </a:ext>
            </a:extLst>
          </p:cNvPr>
          <p:cNvSpPr txBox="1"/>
          <p:nvPr/>
        </p:nvSpPr>
        <p:spPr>
          <a:xfrm>
            <a:off x="0" y="3429000"/>
            <a:ext cx="8782334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P(x)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13281BC0-3D10-B76E-EE19-50C92E5FE9FD}"/>
              </a:ext>
            </a:extLst>
          </p:cNvPr>
          <p:cNvSpPr txBox="1"/>
          <p:nvPr/>
        </p:nvSpPr>
        <p:spPr>
          <a:xfrm>
            <a:off x="2422477" y="13677"/>
            <a:ext cx="7683691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P(x)= 7+ 4x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+ 3x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6x + 4x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– 5x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5F90F9B3-105C-56C6-1527-1DABA3EC2817}"/>
              </a:ext>
            </a:extLst>
          </p:cNvPr>
          <p:cNvSpPr txBox="1"/>
          <p:nvPr/>
        </p:nvSpPr>
        <p:spPr>
          <a:xfrm>
            <a:off x="0" y="535936"/>
            <a:ext cx="11627891" cy="983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sắp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luỹ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endParaRPr lang="en-US" sz="28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Đối tượng 9">
            <a:extLst>
              <a:ext uri="{FF2B5EF4-FFF2-40B4-BE49-F238E27FC236}">
                <a16:creationId xmlns:a16="http://schemas.microsoft.com/office/drawing/2014/main" id="{98D1E4B9-02C5-1EF2-C7D8-AFE72640A7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321873"/>
              </p:ext>
            </p:extLst>
          </p:nvPr>
        </p:nvGraphicFramePr>
        <p:xfrm>
          <a:off x="69329" y="2749414"/>
          <a:ext cx="3833931" cy="580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400" imgH="279360" progId="Equation.DSMT4">
                  <p:embed/>
                </p:oleObj>
              </mc:Choice>
              <mc:Fallback>
                <p:oleObj name="Equation" r:id="rId2" imgW="18414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9329" y="2749414"/>
                        <a:ext cx="3833931" cy="580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Đối tượng 10">
            <a:extLst>
              <a:ext uri="{FF2B5EF4-FFF2-40B4-BE49-F238E27FC236}">
                <a16:creationId xmlns:a16="http://schemas.microsoft.com/office/drawing/2014/main" id="{9628F79F-B097-FB01-7134-99AB122C30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925845"/>
              </p:ext>
            </p:extLst>
          </p:nvPr>
        </p:nvGraphicFramePr>
        <p:xfrm>
          <a:off x="95913" y="1549434"/>
          <a:ext cx="5636147" cy="584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92080" imgH="279360" progId="Equation.DSMT4">
                  <p:embed/>
                </p:oleObj>
              </mc:Choice>
              <mc:Fallback>
                <p:oleObj name="Equation" r:id="rId4" imgW="26920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913" y="1549434"/>
                        <a:ext cx="5636147" cy="5848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Đối tượng 11">
            <a:extLst>
              <a:ext uri="{FF2B5EF4-FFF2-40B4-BE49-F238E27FC236}">
                <a16:creationId xmlns:a16="http://schemas.microsoft.com/office/drawing/2014/main" id="{B85A5184-4BC6-88DE-6EE4-7B85AD49C3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00374"/>
              </p:ext>
            </p:extLst>
          </p:nvPr>
        </p:nvGraphicFramePr>
        <p:xfrm>
          <a:off x="69329" y="2134317"/>
          <a:ext cx="5662731" cy="584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05040" imgH="279360" progId="Equation.DSMT4">
                  <p:embed/>
                </p:oleObj>
              </mc:Choice>
              <mc:Fallback>
                <p:oleObj name="Equation" r:id="rId6" imgW="27050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9329" y="2134317"/>
                        <a:ext cx="5662731" cy="5848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79E6211C-B7B5-CF68-8BA8-9B0497295BF9}"/>
              </a:ext>
            </a:extLst>
          </p:cNvPr>
          <p:cNvSpPr txBox="1"/>
          <p:nvPr/>
        </p:nvSpPr>
        <p:spPr>
          <a:xfrm>
            <a:off x="0" y="4059024"/>
            <a:ext cx="7342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P(x)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bậc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hệ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lần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lượt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7;-1;-6;7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803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: Góc Tròn 1">
            <a:extLst>
              <a:ext uri="{FF2B5EF4-FFF2-40B4-BE49-F238E27FC236}">
                <a16:creationId xmlns:a16="http://schemas.microsoft.com/office/drawing/2014/main" id="{3D830B19-B9EF-1D2C-C6A9-2B254A265367}"/>
              </a:ext>
            </a:extLst>
          </p:cNvPr>
          <p:cNvSpPr/>
          <p:nvPr/>
        </p:nvSpPr>
        <p:spPr>
          <a:xfrm>
            <a:off x="4421875" y="0"/>
            <a:ext cx="2047164" cy="522259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81F7333-EFEA-1D5A-898B-0A364EDF85DC}"/>
              </a:ext>
            </a:extLst>
          </p:cNvPr>
          <p:cNvSpPr txBox="1"/>
          <p:nvPr/>
        </p:nvSpPr>
        <p:spPr>
          <a:xfrm>
            <a:off x="0" y="522259"/>
            <a:ext cx="5445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3.(</a:t>
            </a:r>
            <a:r>
              <a:rPr lang="vi-VN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/trang 32)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đa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sau: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57CFCF3A-D4AC-19C8-D068-7E2EAF7D0442}"/>
              </a:ext>
            </a:extLst>
          </p:cNvPr>
          <p:cNvSpPr txBox="1"/>
          <p:nvPr/>
        </p:nvSpPr>
        <p:spPr>
          <a:xfrm>
            <a:off x="75063" y="1519176"/>
            <a:ext cx="1712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3+2y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503F470C-81C5-2C41-8ADC-D45B6B9A74D6}"/>
              </a:ext>
            </a:extLst>
          </p:cNvPr>
          <p:cNvSpPr txBox="1"/>
          <p:nvPr/>
        </p:nvSpPr>
        <p:spPr>
          <a:xfrm>
            <a:off x="75063" y="2085206"/>
            <a:ext cx="1897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B2E67936-3DB7-6023-821B-AF0A1C69FECC}"/>
              </a:ext>
            </a:extLst>
          </p:cNvPr>
          <p:cNvSpPr txBox="1"/>
          <p:nvPr/>
        </p:nvSpPr>
        <p:spPr>
          <a:xfrm>
            <a:off x="0" y="2733996"/>
            <a:ext cx="1860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7+8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Đối tượng 7">
            <a:extLst>
              <a:ext uri="{FF2B5EF4-FFF2-40B4-BE49-F238E27FC236}">
                <a16:creationId xmlns:a16="http://schemas.microsoft.com/office/drawing/2014/main" id="{D89E2CF3-A4F7-E90E-9C6F-32FFDED4C2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343382"/>
              </p:ext>
            </p:extLst>
          </p:nvPr>
        </p:nvGraphicFramePr>
        <p:xfrm>
          <a:off x="1291" y="3481094"/>
          <a:ext cx="1860338" cy="52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12520" imgH="228600" progId="Equation.DSMT4">
                  <p:embed/>
                </p:oleObj>
              </mc:Choice>
              <mc:Fallback>
                <p:oleObj name="Equation" r:id="rId2" imgW="8125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91" y="3481094"/>
                        <a:ext cx="1860338" cy="523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14433A0B-7988-F8D1-1671-CC5F536B3E0D}"/>
              </a:ext>
            </a:extLst>
          </p:cNvPr>
          <p:cNvSpPr txBox="1"/>
          <p:nvPr/>
        </p:nvSpPr>
        <p:spPr>
          <a:xfrm>
            <a:off x="1972102" y="1537935"/>
            <a:ext cx="2524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B207F0DC-3FAB-7202-AB6E-3C856398D992}"/>
              </a:ext>
            </a:extLst>
          </p:cNvPr>
          <p:cNvSpPr txBox="1"/>
          <p:nvPr/>
        </p:nvSpPr>
        <p:spPr>
          <a:xfrm>
            <a:off x="1972102" y="2733996"/>
            <a:ext cx="2524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51151E93-EC25-9C31-8E59-2A9F29E9EF2F}"/>
              </a:ext>
            </a:extLst>
          </p:cNvPr>
          <p:cNvSpPr txBox="1"/>
          <p:nvPr/>
        </p:nvSpPr>
        <p:spPr>
          <a:xfrm>
            <a:off x="1972102" y="3429000"/>
            <a:ext cx="2524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2CDE1865-55B8-590E-1BC8-A795F761F4C5}"/>
              </a:ext>
            </a:extLst>
          </p:cNvPr>
          <p:cNvSpPr txBox="1"/>
          <p:nvPr/>
        </p:nvSpPr>
        <p:spPr>
          <a:xfrm>
            <a:off x="1972102" y="2133308"/>
            <a:ext cx="2524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Đường nối Thẳng 14">
            <a:extLst>
              <a:ext uri="{FF2B5EF4-FFF2-40B4-BE49-F238E27FC236}">
                <a16:creationId xmlns:a16="http://schemas.microsoft.com/office/drawing/2014/main" id="{7843D45D-7FBC-2245-3974-1F28BDEB57C7}"/>
              </a:ext>
            </a:extLst>
          </p:cNvPr>
          <p:cNvCxnSpPr/>
          <p:nvPr/>
        </p:nvCxnSpPr>
        <p:spPr>
          <a:xfrm>
            <a:off x="5445457" y="709684"/>
            <a:ext cx="0" cy="562605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DFF0C3E6-DA96-74CA-6875-72BCCC16B5B1}"/>
              </a:ext>
            </a:extLst>
          </p:cNvPr>
          <p:cNvSpPr txBox="1"/>
          <p:nvPr/>
        </p:nvSpPr>
        <p:spPr>
          <a:xfrm>
            <a:off x="5445455" y="522259"/>
            <a:ext cx="66714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vi-VN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/trang 32)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Đối tượng 18">
            <a:extLst>
              <a:ext uri="{FF2B5EF4-FFF2-40B4-BE49-F238E27FC236}">
                <a16:creationId xmlns:a16="http://schemas.microsoft.com/office/drawing/2014/main" id="{CF8DDB24-D69A-4159-9EC3-637E8A9E82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947457"/>
              </p:ext>
            </p:extLst>
          </p:nvPr>
        </p:nvGraphicFramePr>
        <p:xfrm>
          <a:off x="5448300" y="1476375"/>
          <a:ext cx="32385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50960" imgH="266400" progId="Equation.DSMT4">
                  <p:embed/>
                </p:oleObj>
              </mc:Choice>
              <mc:Fallback>
                <p:oleObj name="Equation" r:id="rId4" imgW="16509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48300" y="1476375"/>
                        <a:ext cx="3238500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34DE2FD4-B919-BA4B-72CF-32CD0AD22250}"/>
              </a:ext>
            </a:extLst>
          </p:cNvPr>
          <p:cNvSpPr txBox="1"/>
          <p:nvPr/>
        </p:nvSpPr>
        <p:spPr>
          <a:xfrm>
            <a:off x="5686564" y="4541593"/>
            <a:ext cx="5459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1" name="Đối tượng 20">
            <a:extLst>
              <a:ext uri="{FF2B5EF4-FFF2-40B4-BE49-F238E27FC236}">
                <a16:creationId xmlns:a16="http://schemas.microsoft.com/office/drawing/2014/main" id="{0C1D9320-354E-8057-8710-21EDD138F8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455712"/>
              </p:ext>
            </p:extLst>
          </p:nvPr>
        </p:nvGraphicFramePr>
        <p:xfrm>
          <a:off x="8154538" y="2027876"/>
          <a:ext cx="338915" cy="548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4880" imgH="228600" progId="Equation.DSMT4">
                  <p:embed/>
                </p:oleObj>
              </mc:Choice>
              <mc:Fallback>
                <p:oleObj name="Equation" r:id="rId6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154538" y="2027876"/>
                        <a:ext cx="338915" cy="5489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F887F207-79EE-9FB2-AE87-B8EC10F749A6}"/>
              </a:ext>
            </a:extLst>
          </p:cNvPr>
          <p:cNvSpPr txBox="1"/>
          <p:nvPr/>
        </p:nvSpPr>
        <p:spPr>
          <a:xfrm>
            <a:off x="5581934" y="2522806"/>
            <a:ext cx="61551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4" name="Đối tượng 23">
            <a:extLst>
              <a:ext uri="{FF2B5EF4-FFF2-40B4-BE49-F238E27FC236}">
                <a16:creationId xmlns:a16="http://schemas.microsoft.com/office/drawing/2014/main" id="{4475B303-0E13-1309-99F0-A860488631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085931"/>
              </p:ext>
            </p:extLst>
          </p:nvPr>
        </p:nvGraphicFramePr>
        <p:xfrm>
          <a:off x="8080765" y="2478043"/>
          <a:ext cx="412687" cy="57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4880" imgH="228600" progId="Equation.DSMT4">
                  <p:embed/>
                </p:oleObj>
              </mc:Choice>
              <mc:Fallback>
                <p:oleObj name="Equation" r:id="rId8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080765" y="2478043"/>
                        <a:ext cx="412687" cy="571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Hộp Văn bản 25">
            <a:extLst>
              <a:ext uri="{FF2B5EF4-FFF2-40B4-BE49-F238E27FC236}">
                <a16:creationId xmlns:a16="http://schemas.microsoft.com/office/drawing/2014/main" id="{CB896B21-3D2A-7BD4-ADDF-DB24164D5C54}"/>
              </a:ext>
            </a:extLst>
          </p:cNvPr>
          <p:cNvSpPr txBox="1"/>
          <p:nvPr/>
        </p:nvSpPr>
        <p:spPr>
          <a:xfrm>
            <a:off x="5616053" y="3045362"/>
            <a:ext cx="3582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endParaRPr lang="en-US" sz="2800" dirty="0"/>
          </a:p>
        </p:txBody>
      </p:sp>
      <p:sp>
        <p:nvSpPr>
          <p:cNvPr id="28" name="Hộp Văn bản 27">
            <a:extLst>
              <a:ext uri="{FF2B5EF4-FFF2-40B4-BE49-F238E27FC236}">
                <a16:creationId xmlns:a16="http://schemas.microsoft.com/office/drawing/2014/main" id="{0C06AE4C-CD1B-7955-EB4D-5C1572CC88BC}"/>
              </a:ext>
            </a:extLst>
          </p:cNvPr>
          <p:cNvSpPr txBox="1"/>
          <p:nvPr/>
        </p:nvSpPr>
        <p:spPr>
          <a:xfrm>
            <a:off x="5616053" y="3550365"/>
            <a:ext cx="61551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29" name="Đối tượng 28">
            <a:extLst>
              <a:ext uri="{FF2B5EF4-FFF2-40B4-BE49-F238E27FC236}">
                <a16:creationId xmlns:a16="http://schemas.microsoft.com/office/drawing/2014/main" id="{291F69BF-F2DA-2465-AF59-BC19E62460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022089"/>
              </p:ext>
            </p:extLst>
          </p:nvPr>
        </p:nvGraphicFramePr>
        <p:xfrm>
          <a:off x="5502275" y="4092052"/>
          <a:ext cx="2329577" cy="52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87612" imgH="266300" progId="Equation.DSMT4">
                  <p:embed/>
                </p:oleObj>
              </mc:Choice>
              <mc:Fallback>
                <p:oleObj name="Equation" r:id="rId10" imgW="1187612" imgH="266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502275" y="4092052"/>
                        <a:ext cx="2329577" cy="523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Hộp Văn bản 29">
            <a:extLst>
              <a:ext uri="{FF2B5EF4-FFF2-40B4-BE49-F238E27FC236}">
                <a16:creationId xmlns:a16="http://schemas.microsoft.com/office/drawing/2014/main" id="{C2B409EA-9C0F-C71D-979A-CBE7B7072BAF}"/>
              </a:ext>
            </a:extLst>
          </p:cNvPr>
          <p:cNvSpPr txBox="1"/>
          <p:nvPr/>
        </p:nvSpPr>
        <p:spPr>
          <a:xfrm>
            <a:off x="5629702" y="2153050"/>
            <a:ext cx="255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2,3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1" name="Đối tượng 30">
            <a:extLst>
              <a:ext uri="{FF2B5EF4-FFF2-40B4-BE49-F238E27FC236}">
                <a16:creationId xmlns:a16="http://schemas.microsoft.com/office/drawing/2014/main" id="{0639EBF9-C145-40E5-564B-6E82E748E5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482923"/>
              </p:ext>
            </p:extLst>
          </p:nvPr>
        </p:nvGraphicFramePr>
        <p:xfrm>
          <a:off x="8188656" y="4487995"/>
          <a:ext cx="417182" cy="638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3040" imgH="266400" progId="Equation.DSMT4">
                  <p:embed/>
                </p:oleObj>
              </mc:Choice>
              <mc:Fallback>
                <p:oleObj name="Equation" r:id="rId12" imgW="203040" imgH="266400" progId="Equation.DSMT4">
                  <p:embed/>
                  <p:pic>
                    <p:nvPicPr>
                      <p:cNvPr id="21" name="Đối tượng 20">
                        <a:extLst>
                          <a:ext uri="{FF2B5EF4-FFF2-40B4-BE49-F238E27FC236}">
                            <a16:creationId xmlns:a16="http://schemas.microsoft.com/office/drawing/2014/main" id="{0C1D9320-354E-8057-8710-21EDD138F8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188656" y="4487995"/>
                        <a:ext cx="417182" cy="6380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5113315B-DC86-6A75-A93D-62979222BE7A}"/>
              </a:ext>
            </a:extLst>
          </p:cNvPr>
          <p:cNvSpPr txBox="1"/>
          <p:nvPr/>
        </p:nvSpPr>
        <p:spPr>
          <a:xfrm>
            <a:off x="5663820" y="5118409"/>
            <a:ext cx="61551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3" name="Đối tượng 32">
            <a:extLst>
              <a:ext uri="{FF2B5EF4-FFF2-40B4-BE49-F238E27FC236}">
                <a16:creationId xmlns:a16="http://schemas.microsoft.com/office/drawing/2014/main" id="{8CB5803B-F324-208E-97B9-78DFD27A04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855014"/>
              </p:ext>
            </p:extLst>
          </p:nvPr>
        </p:nvGraphicFramePr>
        <p:xfrm>
          <a:off x="8188655" y="5050489"/>
          <a:ext cx="425119" cy="594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90440" imgH="266400" progId="Equation.DSMT4">
                  <p:embed/>
                </p:oleObj>
              </mc:Choice>
              <mc:Fallback>
                <p:oleObj name="Equation" r:id="rId14" imgW="190440" imgH="266400" progId="Equation.DSMT4">
                  <p:embed/>
                  <p:pic>
                    <p:nvPicPr>
                      <p:cNvPr id="24" name="Đối tượng 23">
                        <a:extLst>
                          <a:ext uri="{FF2B5EF4-FFF2-40B4-BE49-F238E27FC236}">
                            <a16:creationId xmlns:a16="http://schemas.microsoft.com/office/drawing/2014/main" id="{4475B303-0E13-1309-99F0-A860488631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188655" y="5050489"/>
                        <a:ext cx="425119" cy="594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Hộp Văn bản 34">
            <a:extLst>
              <a:ext uri="{FF2B5EF4-FFF2-40B4-BE49-F238E27FC236}">
                <a16:creationId xmlns:a16="http://schemas.microsoft.com/office/drawing/2014/main" id="{20383A61-2952-4F51-E297-A95A483E8E50}"/>
              </a:ext>
            </a:extLst>
          </p:cNvPr>
          <p:cNvSpPr txBox="1"/>
          <p:nvPr/>
        </p:nvSpPr>
        <p:spPr>
          <a:xfrm>
            <a:off x="5686564" y="5766042"/>
            <a:ext cx="61551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  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67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  <p:bldP spid="11" grpId="0"/>
      <p:bldP spid="13" grpId="0"/>
      <p:bldP spid="18" grpId="0"/>
      <p:bldP spid="20" grpId="0"/>
      <p:bldP spid="23" grpId="0"/>
      <p:bldP spid="26" grpId="0"/>
      <p:bldP spid="28" grpId="0"/>
      <p:bldP spid="30" grpId="0"/>
      <p:bldP spid="32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Chủ đề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hủ đề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ủ đề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2613</TotalTime>
  <Words>1238</Words>
  <Application>Microsoft Office PowerPoint</Application>
  <PresentationFormat>Màn hình rộng</PresentationFormat>
  <Paragraphs>131</Paragraphs>
  <Slides>14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 Theme</vt:lpstr>
      <vt:lpstr>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Lê Tuấn An</dc:creator>
  <cp:lastModifiedBy>Lê Tuấn An</cp:lastModifiedBy>
  <cp:revision>33</cp:revision>
  <dcterms:created xsi:type="dcterms:W3CDTF">2021-10-28T14:49:20Z</dcterms:created>
  <dcterms:modified xsi:type="dcterms:W3CDTF">2022-07-22T09:02:28Z</dcterms:modified>
</cp:coreProperties>
</file>