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sldIdLst>
    <p:sldId id="372" r:id="rId2"/>
    <p:sldId id="419" r:id="rId3"/>
    <p:sldId id="380" r:id="rId4"/>
    <p:sldId id="421" r:id="rId5"/>
    <p:sldId id="382" r:id="rId6"/>
    <p:sldId id="398" r:id="rId7"/>
    <p:sldId id="416" r:id="rId8"/>
    <p:sldId id="359" r:id="rId9"/>
    <p:sldId id="420" r:id="rId10"/>
    <p:sldId id="394" r:id="rId11"/>
    <p:sldId id="395" r:id="rId12"/>
    <p:sldId id="374" r:id="rId13"/>
    <p:sldId id="405" r:id="rId14"/>
    <p:sldId id="406" r:id="rId15"/>
    <p:sldId id="407" r:id="rId16"/>
    <p:sldId id="408" r:id="rId17"/>
    <p:sldId id="409" r:id="rId18"/>
    <p:sldId id="410" r:id="rId19"/>
    <p:sldId id="411" r:id="rId20"/>
    <p:sldId id="412" r:id="rId21"/>
    <p:sldId id="413" r:id="rId22"/>
    <p:sldId id="414" r:id="rId23"/>
    <p:sldId id="327"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9Slide03 Arima Madurai" panose="020B0604020202020204" charset="0"/>
      <p:regular r:id="rId30"/>
    </p:embeddedFont>
    <p:embeddedFont>
      <p:font typeface="Tiffany" panose="02020500000000000000" charset="0"/>
      <p:regular r:id="rId31"/>
    </p:embeddedFont>
    <p:embeddedFont>
      <p:font typeface="宋体" panose="02010600030101010101" pitchFamily="2" charset="-122"/>
      <p:regular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Trang" initials="HT" lastIdx="1" clrIdx="0">
    <p:extLst>
      <p:ext uri="{19B8F6BF-5375-455C-9EA6-DF929625EA0E}">
        <p15:presenceInfo xmlns:p15="http://schemas.microsoft.com/office/powerpoint/2012/main" userId="S::nguyenthihuyentrang@thcslythuongkiet-hanoi.edu.vn::6e578b79-0788-4426-b956-791dc3abb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22" autoAdjust="0"/>
  </p:normalViewPr>
  <p:slideViewPr>
    <p:cSldViewPr>
      <p:cViewPr varScale="1">
        <p:scale>
          <a:sx n="59" d="100"/>
          <a:sy n="59" d="100"/>
        </p:scale>
        <p:origin x="44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A374-096E-42C1-95E7-1368F2CB6EA7}"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D1110-BC1F-45D5-A308-7658DFF3EA4E}" type="slidenum">
              <a:rPr lang="en-US" smtClean="0"/>
              <a:t>‹#›</a:t>
            </a:fld>
            <a:endParaRPr lang="en-US"/>
          </a:p>
        </p:txBody>
      </p:sp>
    </p:spTree>
    <p:extLst>
      <p:ext uri="{BB962C8B-B14F-4D97-AF65-F5344CB8AC3E}">
        <p14:creationId xmlns:p14="http://schemas.microsoft.com/office/powerpoint/2010/main" val="329508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1068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45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45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66725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07034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50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4132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7768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11404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71213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167669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51562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211952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t>2023/12/13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33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355C5F4-8241-4297-A607-2414451469E3}" type="datetimeFigureOut">
              <a:rPr lang="zh-CN" altLang="en-US" smtClean="0"/>
              <a:t>2023/12/13</a:t>
            </a:fld>
            <a:endParaRPr lang="zh-CN" altLang="en-US"/>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C163BE-6298-434B-9B1B-48173C57E4B7}" type="slidenum">
              <a:rPr lang="zh-CN" altLang="en-US" smtClean="0"/>
              <a:t>‹#›</a:t>
            </a:fld>
            <a:endParaRPr lang="zh-CN" altLang="en-US"/>
          </a:p>
        </p:txBody>
      </p:sp>
    </p:spTree>
    <p:extLst>
      <p:ext uri="{BB962C8B-B14F-4D97-AF65-F5344CB8AC3E}">
        <p14:creationId xmlns:p14="http://schemas.microsoft.com/office/powerpoint/2010/main" val="306211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42900"/>
            <a:ext cx="12725400" cy="914399"/>
          </a:xfrm>
        </p:spPr>
        <p:txBody>
          <a:bodyPr>
            <a:noAutofit/>
          </a:bodyPr>
          <a:lstStyle/>
          <a:p>
            <a:r>
              <a:rPr lang="en-US" sz="4000" dirty="0" smtClean="0">
                <a:solidFill>
                  <a:srgbClr val="C00000"/>
                </a:solidFill>
                <a:latin typeface="Times New Roman" pitchFamily="18" charset="0"/>
                <a:cs typeface="Times New Roman" pitchFamily="18" charset="0"/>
              </a:rPr>
              <a:t>III/ </a:t>
            </a:r>
            <a:r>
              <a:rPr lang="en-US" sz="4000" b="1" u="sng" dirty="0" err="1" smtClean="0">
                <a:solidFill>
                  <a:srgbClr val="C00000"/>
                </a:solidFill>
                <a:latin typeface="Times New Roman" pitchFamily="18" charset="0"/>
                <a:cs typeface="Times New Roman" pitchFamily="18" charset="0"/>
              </a:rPr>
              <a:t>Hiện</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tượng</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kinh</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nguyệt</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và</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các</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biện</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pháp</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tránh</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thai</a:t>
            </a:r>
            <a:endParaRPr lang="en-US" sz="4000" b="1" u="sng" dirty="0">
              <a:solidFill>
                <a:srgbClr val="C00000"/>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4343400" y="2019300"/>
            <a:ext cx="9753600" cy="7848600"/>
          </a:xfrm>
          <a:prstGeom prst="rect">
            <a:avLst/>
          </a:prstGeom>
        </p:spPr>
      </p:pic>
      <p:sp>
        <p:nvSpPr>
          <p:cNvPr id="6" name="Title 1"/>
          <p:cNvSpPr txBox="1">
            <a:spLocks/>
          </p:cNvSpPr>
          <p:nvPr/>
        </p:nvSpPr>
        <p:spPr>
          <a:xfrm>
            <a:off x="533400" y="1028700"/>
            <a:ext cx="5922135"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a:solidFill>
                  <a:srgbClr val="C00000"/>
                </a:solidFill>
                <a:latin typeface="Times New Roman" pitchFamily="18" charset="0"/>
                <a:cs typeface="Times New Roman" pitchFamily="18" charset="0"/>
              </a:rPr>
              <a:t>1</a:t>
            </a:r>
            <a:r>
              <a:rPr lang="en-US" sz="4000"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Hiện</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tượng</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kinh</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nguyệt</a:t>
            </a:r>
            <a:endParaRPr lang="en-US" sz="4000" b="1"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748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7133" y="2632954"/>
            <a:ext cx="8617221" cy="7654046"/>
            <a:chOff x="1136378" y="257879"/>
            <a:chExt cx="10750821" cy="9762421"/>
          </a:xfrm>
        </p:grpSpPr>
        <p:sp>
          <p:nvSpPr>
            <p:cNvPr id="11" name="Rectangle 10"/>
            <p:cNvSpPr/>
            <p:nvPr/>
          </p:nvSpPr>
          <p:spPr>
            <a:xfrm>
              <a:off x="1136378" y="283104"/>
              <a:ext cx="10750821" cy="9737196"/>
            </a:xfrm>
            <a:prstGeom prst="rect">
              <a:avLst/>
            </a:prstGeom>
            <a:solidFill>
              <a:srgbClr val="FFCCCC">
                <a:alpha val="64000"/>
              </a:srgb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136378" y="257879"/>
              <a:ext cx="10750821" cy="9762421"/>
              <a:chOff x="-12087225" y="-1409700"/>
              <a:chExt cx="16414825" cy="14744700"/>
            </a:xfrm>
          </p:grpSpPr>
          <p:pic>
            <p:nvPicPr>
              <p:cNvPr id="9218" name="Picture 2" descr="Dấu hiệu mắc bệnh lây qua đường tình dục ở nam giới | Trạm Y tế Phường 9"/>
              <p:cNvPicPr>
                <a:picLocks noChangeAspect="1" noChangeArrowheads="1"/>
              </p:cNvPicPr>
              <p:nvPr/>
            </p:nvPicPr>
            <p:blipFill rotWithShape="1">
              <a:blip r:embed="rId2">
                <a:extLst>
                  <a:ext uri="{28A0092B-C50C-407E-A947-70E740481C1C}">
                    <a14:useLocalDpi xmlns:a14="http://schemas.microsoft.com/office/drawing/2010/main" val="0"/>
                  </a:ext>
                </a:extLst>
              </a:blip>
              <a:srcRect l="28657" t="49285" r="37512" b="36204"/>
              <a:stretch/>
            </p:blipFill>
            <p:spPr bwMode="auto">
              <a:xfrm>
                <a:off x="247650" y="5315433"/>
                <a:ext cx="4079950" cy="4095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ấu hiệu mắc bệnh lây qua đường tình dục ở nam giới | Trạm Y tế Phường 9"/>
              <p:cNvPicPr>
                <a:picLocks noChangeAspect="1" noChangeArrowheads="1"/>
              </p:cNvPicPr>
              <p:nvPr/>
            </p:nvPicPr>
            <p:blipFill rotWithShape="1">
              <a:blip r:embed="rId2">
                <a:extLst>
                  <a:ext uri="{28A0092B-C50C-407E-A947-70E740481C1C}">
                    <a14:useLocalDpi xmlns:a14="http://schemas.microsoft.com/office/drawing/2010/main" val="0"/>
                  </a:ext>
                </a:extLst>
              </a:blip>
              <a:srcRect t="1" b="50224"/>
              <a:stretch/>
            </p:blipFill>
            <p:spPr bwMode="auto">
              <a:xfrm>
                <a:off x="-12087225" y="-1409700"/>
                <a:ext cx="12392025" cy="14744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ấu hiệu mắc bệnh lây qua đường tình dục ở nam giới | Trạm Y tế Phường 9"/>
              <p:cNvPicPr>
                <a:picLocks noChangeAspect="1" noChangeArrowheads="1"/>
              </p:cNvPicPr>
              <p:nvPr/>
            </p:nvPicPr>
            <p:blipFill rotWithShape="1">
              <a:blip r:embed="rId2">
                <a:extLst>
                  <a:ext uri="{28A0092B-C50C-407E-A947-70E740481C1C}">
                    <a14:useLocalDpi xmlns:a14="http://schemas.microsoft.com/office/drawing/2010/main" val="0"/>
                  </a:ext>
                </a:extLst>
              </a:blip>
              <a:srcRect t="49283" r="66169" b="36206"/>
              <a:stretch/>
            </p:blipFill>
            <p:spPr bwMode="auto">
              <a:xfrm>
                <a:off x="304800" y="1638299"/>
                <a:ext cx="4022800" cy="41246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ấu hiệu mắc bệnh lây qua đường tình dục ở nam giới | Trạm Y tế Phường 9"/>
              <p:cNvPicPr>
                <a:picLocks noChangeAspect="1" noChangeArrowheads="1"/>
              </p:cNvPicPr>
              <p:nvPr/>
            </p:nvPicPr>
            <p:blipFill rotWithShape="1">
              <a:blip r:embed="rId2">
                <a:extLst>
                  <a:ext uri="{28A0092B-C50C-407E-A947-70E740481C1C}">
                    <a14:useLocalDpi xmlns:a14="http://schemas.microsoft.com/office/drawing/2010/main" val="0"/>
                  </a:ext>
                </a:extLst>
              </a:blip>
              <a:srcRect l="66169" t="50000" b="35489"/>
              <a:stretch/>
            </p:blipFill>
            <p:spPr bwMode="auto">
              <a:xfrm>
                <a:off x="247650" y="9391166"/>
                <a:ext cx="3891126" cy="390573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9" name="Picture 2" descr="Dấu hiệu mắc bệnh lây qua đường tình dục ở nam giới | Trạm Y tế Phường 9"/>
          <p:cNvPicPr>
            <a:picLocks noChangeAspect="1" noChangeArrowheads="1"/>
          </p:cNvPicPr>
          <p:nvPr/>
        </p:nvPicPr>
        <p:blipFill rotWithShape="1">
          <a:blip r:embed="rId2">
            <a:extLst>
              <a:ext uri="{28A0092B-C50C-407E-A947-70E740481C1C}">
                <a14:useLocalDpi xmlns:a14="http://schemas.microsoft.com/office/drawing/2010/main" val="0"/>
              </a:ext>
            </a:extLst>
          </a:blip>
          <a:srcRect t="1" b="89711"/>
          <a:stretch/>
        </p:blipFill>
        <p:spPr bwMode="auto">
          <a:xfrm>
            <a:off x="91047" y="-7620"/>
            <a:ext cx="17968353" cy="422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95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ấu hiệu mắc bệnh lây qua đường tình dục ở nam giới | Trạm Y tế Phường 9"/>
          <p:cNvPicPr>
            <a:picLocks noChangeAspect="1" noChangeArrowheads="1"/>
          </p:cNvPicPr>
          <p:nvPr/>
        </p:nvPicPr>
        <p:blipFill rotWithShape="1">
          <a:blip r:embed="rId2">
            <a:extLst>
              <a:ext uri="{28A0092B-C50C-407E-A947-70E740481C1C}">
                <a14:useLocalDpi xmlns:a14="http://schemas.microsoft.com/office/drawing/2010/main" val="0"/>
              </a:ext>
            </a:extLst>
          </a:blip>
          <a:srcRect l="307" t="63247" r="-307" b="-27041"/>
          <a:stretch/>
        </p:blipFill>
        <p:spPr bwMode="auto">
          <a:xfrm>
            <a:off x="0" y="114300"/>
            <a:ext cx="11442636" cy="174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32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8288000" cy="1899138"/>
          </a:xfrm>
          <a:prstGeom prst="rect">
            <a:avLst/>
          </a:prstGeom>
          <a:blipFill>
            <a:blip r:embed="rId3"/>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32"/>
          <p:cNvSpPr txBox="1"/>
          <p:nvPr/>
        </p:nvSpPr>
        <p:spPr>
          <a:xfrm>
            <a:off x="100476" y="164739"/>
            <a:ext cx="17958923" cy="1569660"/>
          </a:xfrm>
          <a:prstGeom prst="rect">
            <a:avLst/>
          </a:prstGeom>
          <a:noFill/>
        </p:spPr>
        <p:txBody>
          <a:bodyPr wrap="square" rtlCol="0">
            <a:spAutoFit/>
          </a:bodyPr>
          <a:lstStyle/>
          <a:p>
            <a:pPr lvl="0" defTabSz="1371600">
              <a:defRPr/>
            </a:pPr>
            <a:r>
              <a:rPr kumimoji="0" lang="en-US" altLang="zh-CN" sz="4600" b="1" i="0" u="none" strike="noStrike" kern="1200" cap="none" spc="0" normalizeH="0" baseline="0" noProof="0" dirty="0" smtClean="0">
                <a:ln>
                  <a:noFill/>
                </a:ln>
                <a:solidFill>
                  <a:srgbClr val="7030A0"/>
                </a:solidFill>
                <a:effectLst/>
                <a:uLnTx/>
                <a:uFillTx/>
                <a:latin typeface="Times New Roman" pitchFamily="18" charset="0"/>
                <a:ea typeface="Tiffany" pitchFamily="18" charset="0"/>
                <a:cs typeface="Times New Roman" pitchFamily="18" charset="0"/>
              </a:rPr>
              <a:t>IV.</a:t>
            </a:r>
            <a:r>
              <a:rPr kumimoji="0" lang="en-US" altLang="zh-CN" sz="4600" b="1" i="0" u="none" strike="noStrike" kern="1200" cap="none" spc="0" normalizeH="0" noProof="0" dirty="0" smtClean="0">
                <a:ln>
                  <a:noFill/>
                </a:ln>
                <a:solidFill>
                  <a:srgbClr val="7030A0"/>
                </a:solidFill>
                <a:effectLst/>
                <a:uLnTx/>
                <a:uFillTx/>
                <a:latin typeface="Times New Roman" pitchFamily="18" charset="0"/>
                <a:ea typeface="Tiffany" pitchFamily="18" charset="0"/>
                <a:cs typeface="Times New Roman" pitchFamily="18" charset="0"/>
              </a:rPr>
              <a:t> </a:t>
            </a:r>
            <a:r>
              <a:rPr lang="en-US" altLang="zh-CN" sz="4800" b="1" u="sng" noProof="0" dirty="0" err="1">
                <a:solidFill>
                  <a:srgbClr val="7030A0"/>
                </a:solidFill>
                <a:latin typeface="Times New Roman" pitchFamily="18" charset="0"/>
                <a:ea typeface="Tiffany" pitchFamily="18" charset="0"/>
                <a:cs typeface="Times New Roman" pitchFamily="18" charset="0"/>
              </a:rPr>
              <a:t>M</a:t>
            </a:r>
            <a:r>
              <a:rPr lang="en-US" sz="4800" b="1" u="sng" dirty="0" err="1" smtClean="0">
                <a:solidFill>
                  <a:srgbClr val="7030A0"/>
                </a:solidFill>
                <a:latin typeface="Times New Roman" pitchFamily="18" charset="0"/>
                <a:ea typeface="Tiffany" pitchFamily="18" charset="0"/>
                <a:cs typeface="Times New Roman" pitchFamily="18" charset="0"/>
              </a:rPr>
              <a:t>ột</a:t>
            </a:r>
            <a:r>
              <a:rPr lang="en-US" sz="4800" b="1" u="sng" dirty="0" smtClean="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số</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bệnh</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lây</a:t>
            </a:r>
            <a:r>
              <a:rPr lang="en-US" sz="4800" b="1" u="sng" dirty="0">
                <a:solidFill>
                  <a:srgbClr val="7030A0"/>
                </a:solidFill>
                <a:latin typeface="Times New Roman" pitchFamily="18" charset="0"/>
                <a:ea typeface="Tiffany" pitchFamily="18" charset="0"/>
                <a:cs typeface="Times New Roman" pitchFamily="18" charset="0"/>
              </a:rPr>
              <a:t> qua </a:t>
            </a:r>
            <a:r>
              <a:rPr lang="en-US" sz="4800" b="1" u="sng" dirty="0" err="1">
                <a:solidFill>
                  <a:srgbClr val="7030A0"/>
                </a:solidFill>
                <a:latin typeface="Times New Roman" pitchFamily="18" charset="0"/>
                <a:ea typeface="Tiffany" pitchFamily="18" charset="0"/>
                <a:cs typeface="Times New Roman" pitchFamily="18" charset="0"/>
              </a:rPr>
              <a:t>đường</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tình</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dục</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và</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bảo</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smtClean="0">
                <a:solidFill>
                  <a:srgbClr val="7030A0"/>
                </a:solidFill>
                <a:latin typeface="Times New Roman" pitchFamily="18" charset="0"/>
                <a:ea typeface="Tiffany" pitchFamily="18" charset="0"/>
                <a:cs typeface="Times New Roman" pitchFamily="18" charset="0"/>
              </a:rPr>
              <a:t>vệ</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smtClean="0">
                <a:solidFill>
                  <a:srgbClr val="7030A0"/>
                </a:solidFill>
                <a:latin typeface="Times New Roman" pitchFamily="18" charset="0"/>
                <a:ea typeface="Tiffany" pitchFamily="18" charset="0"/>
                <a:cs typeface="Times New Roman" pitchFamily="18" charset="0"/>
              </a:rPr>
              <a:t>sức</a:t>
            </a:r>
            <a:r>
              <a:rPr lang="en-US" sz="4800" b="1" u="sng" dirty="0" smtClean="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khỏe</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sinh</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sản</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vị</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thành</a:t>
            </a:r>
            <a:r>
              <a:rPr lang="en-US" sz="4800" b="1" u="sng" dirty="0">
                <a:solidFill>
                  <a:srgbClr val="7030A0"/>
                </a:solidFill>
                <a:latin typeface="Times New Roman" pitchFamily="18" charset="0"/>
                <a:ea typeface="Tiffany" pitchFamily="18" charset="0"/>
                <a:cs typeface="Times New Roman" pitchFamily="18" charset="0"/>
              </a:rPr>
              <a:t> </a:t>
            </a:r>
            <a:r>
              <a:rPr lang="en-US" sz="4800" b="1" u="sng" dirty="0" err="1">
                <a:solidFill>
                  <a:srgbClr val="7030A0"/>
                </a:solidFill>
                <a:latin typeface="Times New Roman" pitchFamily="18" charset="0"/>
                <a:ea typeface="Tiffany" pitchFamily="18" charset="0"/>
                <a:cs typeface="Times New Roman" pitchFamily="18" charset="0"/>
              </a:rPr>
              <a:t>niên</a:t>
            </a:r>
            <a:endParaRPr kumimoji="0" lang="zh-CN" altLang="en-US" sz="4600" b="1" i="0" u="sng" strike="noStrike" kern="1200" cap="none" spc="0" normalizeH="0" baseline="0" noProof="0" dirty="0">
              <a:ln>
                <a:noFill/>
              </a:ln>
              <a:solidFill>
                <a:srgbClr val="7030A0"/>
              </a:solidFill>
              <a:effectLst/>
              <a:uLnTx/>
              <a:uFillTx/>
              <a:latin typeface="Times New Roman" pitchFamily="18" charset="0"/>
              <a:ea typeface="Tiffany" pitchFamily="18" charset="0"/>
              <a:cs typeface="Times New Roman" pitchFamily="18" charset="0"/>
            </a:endParaRPr>
          </a:p>
        </p:txBody>
      </p:sp>
      <p:sp>
        <p:nvSpPr>
          <p:cNvPr id="3" name="Rectangle 2"/>
          <p:cNvSpPr/>
          <p:nvPr/>
        </p:nvSpPr>
        <p:spPr>
          <a:xfrm>
            <a:off x="457200" y="2063877"/>
            <a:ext cx="17449800" cy="3170099"/>
          </a:xfrm>
          <a:prstGeom prst="rect">
            <a:avLst/>
          </a:prstGeom>
        </p:spPr>
        <p:txBody>
          <a:bodyPr wrap="square">
            <a:spAutoFit/>
          </a:bodyPr>
          <a:lstStyle/>
          <a:p>
            <a:pPr marL="571500" indent="-571500">
              <a:buFontTx/>
              <a:buChar char="-"/>
            </a:pPr>
            <a:r>
              <a:rPr lang="vi-VN" sz="4000" dirty="0" smtClean="0">
                <a:latin typeface="Times New Roman" pitchFamily="18" charset="0"/>
                <a:cs typeface="Times New Roman" pitchFamily="18" charset="0"/>
              </a:rPr>
              <a:t>Một </a:t>
            </a:r>
            <a:r>
              <a:rPr lang="vi-VN" sz="4000" dirty="0">
                <a:latin typeface="Times New Roman" pitchFamily="18" charset="0"/>
                <a:cs typeface="Times New Roman" pitchFamily="18" charset="0"/>
              </a:rPr>
              <a:t>số bệnh lây truyền qua đường tình dục phổ biến như bệnh giang mai, bệnh lậu, hội chứng AIDS,… Những loại bệnh này gây ảnh hưởng đến các cơ quan sinh dục và ảnh hưởng đến các hệ cơ quan khác trong cơ </a:t>
            </a:r>
            <a:r>
              <a:rPr lang="vi-VN" sz="4000" dirty="0" smtClean="0">
                <a:latin typeface="Times New Roman" pitchFamily="18" charset="0"/>
                <a:cs typeface="Times New Roman" pitchFamily="18" charset="0"/>
              </a:rPr>
              <a:t>thể.</a:t>
            </a:r>
            <a:endParaRPr lang="en-US" sz="4000" dirty="0" smtClean="0">
              <a:latin typeface="Times New Roman" pitchFamily="18" charset="0"/>
              <a:cs typeface="Times New Roman" pitchFamily="18" charset="0"/>
            </a:endParaRPr>
          </a:p>
          <a:p>
            <a:pPr marL="571500" indent="-571500">
              <a:buFontTx/>
              <a:buChar char="-"/>
            </a:pPr>
            <a:r>
              <a:rPr lang="vi-VN" sz="4000" dirty="0" smtClean="0">
                <a:latin typeface="Times New Roman" pitchFamily="18" charset="0"/>
                <a:cs typeface="Times New Roman" pitchFamily="18" charset="0"/>
              </a:rPr>
              <a:t>Các </a:t>
            </a:r>
            <a:r>
              <a:rPr lang="vi-VN" sz="4000" dirty="0">
                <a:latin typeface="Times New Roman" pitchFamily="18" charset="0"/>
                <a:cs typeface="Times New Roman" pitchFamily="18" charset="0"/>
              </a:rPr>
              <a:t>biện pháp bảo vệ sức khỏe sinh sản vị thành niên: hình thành thói quen sống tốt, luyện tập thể dục, thể thao phù hợp, giữ gìn vệ sinh cơ quan sinh dục,… </a:t>
            </a:r>
          </a:p>
        </p:txBody>
      </p:sp>
    </p:spTree>
    <p:extLst>
      <p:ext uri="{BB962C8B-B14F-4D97-AF65-F5344CB8AC3E}">
        <p14:creationId xmlns:p14="http://schemas.microsoft.com/office/powerpoint/2010/main" val="35714372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692FB1-8170-54C1-2F4A-A0B852367DEF}"/>
              </a:ext>
            </a:extLst>
          </p:cNvPr>
          <p:cNvSpPr>
            <a:spLocks noGrp="1"/>
          </p:cNvSpPr>
          <p:nvPr>
            <p:ph idx="1"/>
          </p:nvPr>
        </p:nvSpPr>
        <p:spPr>
          <a:xfrm>
            <a:off x="1143000" y="2705100"/>
            <a:ext cx="15773400" cy="6527007"/>
          </a:xfrm>
        </p:spPr>
        <p:txBody>
          <a:bodyPr>
            <a:normAutofit/>
          </a:bodyPr>
          <a:lstStyle/>
          <a:p>
            <a:pPr marL="0" indent="0">
              <a:buNone/>
            </a:pPr>
            <a:r>
              <a:rPr lang="en-US" sz="4400" b="1" dirty="0" err="1">
                <a:latin typeface="Times New Roman" pitchFamily="18" charset="0"/>
                <a:cs typeface="Times New Roman" pitchFamily="18" charset="0"/>
              </a:rPr>
              <a:t>Câu</a:t>
            </a:r>
            <a:r>
              <a:rPr lang="en-US" sz="4400" b="1" dirty="0">
                <a:latin typeface="Times New Roman" pitchFamily="18" charset="0"/>
                <a:cs typeface="Times New Roman" pitchFamily="18" charset="0"/>
              </a:rPr>
              <a:t> 1:</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Nơi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nuôi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dưỡng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và</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phát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triển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thai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là</a:t>
            </a:r>
            <a:r>
              <a:rPr lang="en-US" sz="4400" dirty="0" smtClean="0">
                <a:latin typeface="Times New Roman" pitchFamily="18" charset="0"/>
                <a:cs typeface="Times New Roman" pitchFamily="18" charset="0"/>
              </a:rPr>
              <a:t>:</a:t>
            </a:r>
          </a:p>
          <a:p>
            <a:pPr marL="0" indent="0">
              <a:buNone/>
            </a:pP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A. </a:t>
            </a:r>
            <a:r>
              <a:rPr lang="en-US" sz="4400" dirty="0" err="1" smtClean="0">
                <a:latin typeface="Times New Roman" pitchFamily="18" charset="0"/>
                <a:cs typeface="Times New Roman" pitchFamily="18" charset="0"/>
              </a:rPr>
              <a:t>buồng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trứng</a:t>
            </a: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B</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tử</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cung</a:t>
            </a: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C. </a:t>
            </a:r>
            <a:r>
              <a:rPr lang="en-US" sz="4400" dirty="0" err="1" smtClean="0">
                <a:latin typeface="Times New Roman" pitchFamily="18" charset="0"/>
                <a:cs typeface="Times New Roman" pitchFamily="18" charset="0"/>
              </a:rPr>
              <a:t>vòi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trứng</a:t>
            </a:r>
            <a:endParaRPr lang="en-US" sz="4400" dirty="0">
              <a:latin typeface="Times New Roman" pitchFamily="18" charset="0"/>
              <a:cs typeface="Times New Roman" pitchFamily="18" charset="0"/>
            </a:endParaRPr>
          </a:p>
          <a:p>
            <a:pPr marL="0" indent="0">
              <a:buNone/>
            </a:pPr>
            <a:r>
              <a:rPr lang="en-US" sz="4400" dirty="0">
                <a:latin typeface="Times New Roman" pitchFamily="18" charset="0"/>
                <a:cs typeface="Times New Roman" pitchFamily="18" charset="0"/>
              </a:rPr>
              <a:t>D</a:t>
            </a:r>
            <a:r>
              <a:rPr lang="en-US" sz="4400" b="1" i="1"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âm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đạo</a:t>
            </a:r>
            <a:endParaRPr lang="en-US" sz="4400" dirty="0">
              <a:latin typeface="Times New Roman" pitchFamily="18" charset="0"/>
              <a:cs typeface="Times New Roman" pitchFamily="18" charset="0"/>
            </a:endParaRPr>
          </a:p>
          <a:p>
            <a:pPr marL="0" indent="0">
              <a:buNone/>
            </a:pPr>
            <a:endParaRPr lang="en-US" sz="4400" dirty="0">
              <a:latin typeface="Times New Roman" pitchFamily="18" charset="0"/>
              <a:cs typeface="Times New Roman" pitchFamily="18" charset="0"/>
            </a:endParaRPr>
          </a:p>
        </p:txBody>
      </p:sp>
      <p:sp>
        <p:nvSpPr>
          <p:cNvPr id="2" name="Rounded Rectangle 1"/>
          <p:cNvSpPr/>
          <p:nvPr/>
        </p:nvSpPr>
        <p:spPr>
          <a:xfrm>
            <a:off x="2514600" y="495300"/>
            <a:ext cx="13792200" cy="1676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smtClean="0">
                <a:latin typeface="Times New Roman" pitchFamily="18" charset="0"/>
                <a:cs typeface="Times New Roman" pitchFamily="18" charset="0"/>
              </a:rPr>
              <a:t>LUYỆN TẬP</a:t>
            </a:r>
            <a:endParaRPr lang="en-US" sz="4800" dirty="0">
              <a:latin typeface="Times New Roman" pitchFamily="18" charset="0"/>
              <a:cs typeface="Times New Roman" pitchFamily="18" charset="0"/>
            </a:endParaRPr>
          </a:p>
        </p:txBody>
      </p:sp>
      <p:sp>
        <p:nvSpPr>
          <p:cNvPr id="4" name="Oval 3"/>
          <p:cNvSpPr/>
          <p:nvPr/>
        </p:nvSpPr>
        <p:spPr>
          <a:xfrm>
            <a:off x="1066800" y="5143500"/>
            <a:ext cx="6858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8937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9562C843-1DD2-3E06-BAD4-6A022EAD5BFE}"/>
              </a:ext>
            </a:extLst>
          </p:cNvPr>
          <p:cNvSpPr>
            <a:spLocks noGrp="1"/>
          </p:cNvSpPr>
          <p:nvPr>
            <p:ph idx="1"/>
          </p:nvPr>
        </p:nvSpPr>
        <p:spPr>
          <a:xfrm>
            <a:off x="762000" y="1041796"/>
            <a:ext cx="16649700" cy="6527007"/>
          </a:xfrm>
        </p:spPr>
        <p:txBody>
          <a:bodyPr>
            <a:normAutofit/>
          </a:bodyPr>
          <a:lstStyle/>
          <a:p>
            <a:pPr marL="0" indent="0">
              <a:buNone/>
            </a:pP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2:</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trùng</a:t>
            </a:r>
            <a:r>
              <a:rPr lang="en-US" sz="4000" dirty="0" smtClean="0">
                <a:latin typeface="Times New Roman" pitchFamily="18" charset="0"/>
                <a:cs typeface="Times New Roman" pitchFamily="18" charset="0"/>
              </a:rPr>
              <a:t> ở </a:t>
            </a:r>
            <a:r>
              <a:rPr lang="en-US" sz="4000" dirty="0" err="1" smtClean="0">
                <a:latin typeface="Times New Roman" pitchFamily="18" charset="0"/>
                <a:cs typeface="Times New Roman" pitchFamily="18" charset="0"/>
              </a:rPr>
              <a:t>nam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a:t>
            </a:r>
          </a:p>
          <a:p>
            <a:pPr marL="0" indent="0">
              <a:buNone/>
            </a:pPr>
            <a:endParaRPr lang="en-US" sz="4000" dirty="0">
              <a:latin typeface="Times New Roman" pitchFamily="18" charset="0"/>
              <a:cs typeface="Times New Roman" pitchFamily="18" charset="0"/>
            </a:endParaRPr>
          </a:p>
          <a:p>
            <a:pPr marL="0" indent="0">
              <a:buNone/>
            </a:pPr>
            <a:r>
              <a:rPr lang="en-US" sz="4000" dirty="0" smtClean="0">
                <a:latin typeface="Times New Roman" pitchFamily="18" charset="0"/>
                <a:cs typeface="Times New Roman" pitchFamily="18" charset="0"/>
              </a:rPr>
              <a:t>A. </a:t>
            </a:r>
            <a:r>
              <a:rPr lang="vi-VN" sz="4000" dirty="0" smtClean="0">
                <a:latin typeface="Times New Roman" pitchFamily="18" charset="0"/>
                <a:cs typeface="Times New Roman" pitchFamily="18" charset="0"/>
              </a:rPr>
              <a:t>dương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vật</a:t>
            </a:r>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marL="0" indent="0">
              <a:buNone/>
            </a:pPr>
            <a:r>
              <a:rPr lang="en-US" sz="4000" dirty="0" smtClean="0">
                <a:latin typeface="Times New Roman" pitchFamily="18" charset="0"/>
                <a:cs typeface="Times New Roman" pitchFamily="18" charset="0"/>
              </a:rPr>
              <a:t>B. </a:t>
            </a:r>
            <a:r>
              <a:rPr lang="en-US" sz="4000" dirty="0" err="1" smtClean="0">
                <a:latin typeface="Times New Roman" pitchFamily="18" charset="0"/>
                <a:cs typeface="Times New Roman" pitchFamily="18" charset="0"/>
              </a:rPr>
              <a:t>túi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tinh</a:t>
            </a:r>
            <a:endParaRPr lang="en-US" sz="4000" dirty="0">
              <a:latin typeface="Times New Roman" pitchFamily="18" charset="0"/>
              <a:cs typeface="Times New Roman" pitchFamily="18" charset="0"/>
            </a:endParaRPr>
          </a:p>
          <a:p>
            <a:pPr marL="0" indent="0">
              <a:buNone/>
            </a:pPr>
            <a:r>
              <a:rPr lang="en-US" sz="4000" dirty="0">
                <a:latin typeface="Times New Roman" pitchFamily="18" charset="0"/>
                <a:cs typeface="Times New Roman" pitchFamily="18" charset="0"/>
              </a:rPr>
              <a:t>C. </a:t>
            </a:r>
            <a:r>
              <a:rPr lang="en-US" sz="4000" dirty="0" err="1" smtClean="0">
                <a:latin typeface="Times New Roman" pitchFamily="18" charset="0"/>
                <a:cs typeface="Times New Roman" pitchFamily="18" charset="0"/>
              </a:rPr>
              <a:t>ống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dẫn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tinh</a:t>
            </a:r>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marL="0" indent="0">
              <a:buNone/>
            </a:pPr>
            <a:r>
              <a:rPr lang="en-US" sz="4000" dirty="0" smtClean="0">
                <a:latin typeface="Times New Roman" pitchFamily="18" charset="0"/>
                <a:cs typeface="Times New Roman" pitchFamily="18" charset="0"/>
              </a:rPr>
              <a:t>D</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hoàn</a:t>
            </a:r>
            <a:endParaRPr lang="en-US" sz="4000" dirty="0">
              <a:latin typeface="Times New Roman" pitchFamily="18" charset="0"/>
              <a:cs typeface="Times New Roman" pitchFamily="18" charset="0"/>
            </a:endParaRPr>
          </a:p>
        </p:txBody>
      </p:sp>
      <p:sp>
        <p:nvSpPr>
          <p:cNvPr id="5" name="Oval 4"/>
          <p:cNvSpPr/>
          <p:nvPr/>
        </p:nvSpPr>
        <p:spPr>
          <a:xfrm>
            <a:off x="762000" y="46863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8754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72B3F4F3-39DE-8EFB-9AF5-433A9554BF6E}"/>
              </a:ext>
            </a:extLst>
          </p:cNvPr>
          <p:cNvSpPr>
            <a:spLocks noGrp="1"/>
          </p:cNvSpPr>
          <p:nvPr>
            <p:ph idx="1"/>
          </p:nvPr>
        </p:nvSpPr>
        <p:spPr>
          <a:xfrm>
            <a:off x="1158240" y="2400300"/>
            <a:ext cx="15773400" cy="6527007"/>
          </a:xfrm>
        </p:spPr>
        <p:txBody>
          <a:bodyPr>
            <a:normAutofit/>
          </a:bodyPr>
          <a:lstStyle/>
          <a:p>
            <a:pPr marL="0" indent="0">
              <a:buNone/>
            </a:pP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3:</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thụ</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xảy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a:t>
            </a:r>
          </a:p>
          <a:p>
            <a:pPr marL="0" indent="0">
              <a:buNone/>
            </a:pPr>
            <a:endParaRPr lang="en-US" sz="4000" dirty="0">
              <a:latin typeface="Times New Roman" pitchFamily="18" charset="0"/>
              <a:cs typeface="Times New Roman" pitchFamily="18" charset="0"/>
            </a:endParaRPr>
          </a:p>
          <a:p>
            <a:pPr marL="742950" indent="-742950">
              <a:buAutoNum type="alphaUcPeriod"/>
            </a:pP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hiện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tượng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xuất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tinh</a:t>
            </a:r>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marL="742950" indent="-742950">
              <a:buAutoNum type="alphaUcPeriod"/>
            </a:pPr>
            <a:r>
              <a:rPr lang="en-US" sz="4000" dirty="0" err="1" smtClean="0">
                <a:latin typeface="Times New Roman" pitchFamily="18" charset="0"/>
                <a:cs typeface="Times New Roman" pitchFamily="18" charset="0"/>
              </a:rPr>
              <a:t>Tinh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trùng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gặp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trứng</a:t>
            </a:r>
            <a:endParaRPr lang="en-US" sz="4000" dirty="0" smtClean="0">
              <a:latin typeface="Times New Roman" pitchFamily="18" charset="0"/>
              <a:cs typeface="Times New Roman" pitchFamily="18" charset="0"/>
            </a:endParaRPr>
          </a:p>
          <a:p>
            <a:pPr marL="742950" indent="-742950">
              <a:buAutoNum type="alphaUcPeriod"/>
            </a:pPr>
            <a:r>
              <a:rPr lang="en-US" sz="4000" dirty="0" err="1" smtClean="0">
                <a:latin typeface="Times New Roman" pitchFamily="18" charset="0"/>
                <a:cs typeface="Times New Roman" pitchFamily="18" charset="0"/>
              </a:rPr>
              <a:t>Trứng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tổ</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ở 2/3 </a:t>
            </a:r>
            <a:r>
              <a:rPr lang="en-US" sz="4000" dirty="0" err="1" smtClean="0">
                <a:latin typeface="Times New Roman" pitchFamily="18" charset="0"/>
                <a:cs typeface="Times New Roman" pitchFamily="18" charset="0"/>
              </a:rPr>
              <a:t>vòi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trứng</a:t>
            </a:r>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marL="742950" indent="-742950">
              <a:buAutoNum type="alphaUcPeriod"/>
            </a:pPr>
            <a:r>
              <a:rPr lang="en-US" sz="4000" dirty="0" err="1" smtClean="0">
                <a:latin typeface="Times New Roman" pitchFamily="18" charset="0"/>
                <a:cs typeface="Times New Roman" pitchFamily="18" charset="0"/>
              </a:rPr>
              <a:t>Trứng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tổ</a:t>
            </a:r>
            <a:r>
              <a:rPr lang="en-US" sz="4000" dirty="0" smtClean="0">
                <a:latin typeface="Times New Roman" pitchFamily="18" charset="0"/>
                <a:cs typeface="Times New Roman" pitchFamily="18" charset="0"/>
              </a:rPr>
              <a:t> ở </a:t>
            </a:r>
            <a:r>
              <a:rPr lang="en-US" sz="4000" dirty="0" err="1" smtClean="0">
                <a:latin typeface="Times New Roman" pitchFamily="18" charset="0"/>
                <a:cs typeface="Times New Roman" pitchFamily="18" charset="0"/>
              </a:rPr>
              <a:t>tử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cung</a:t>
            </a:r>
            <a:endParaRPr lang="en-US" sz="4000" dirty="0">
              <a:latin typeface="Times New Roman" pitchFamily="18" charset="0"/>
              <a:cs typeface="Times New Roman" pitchFamily="18" charset="0"/>
            </a:endParaRPr>
          </a:p>
          <a:p>
            <a:pPr marL="0" indent="0">
              <a:buNone/>
            </a:pPr>
            <a:endParaRPr lang="en-US" sz="4000" dirty="0">
              <a:latin typeface="Times New Roman" pitchFamily="18" charset="0"/>
              <a:cs typeface="Times New Roman" pitchFamily="18" charset="0"/>
            </a:endParaRPr>
          </a:p>
        </p:txBody>
      </p:sp>
      <p:sp>
        <p:nvSpPr>
          <p:cNvPr id="3" name="Oval 2"/>
          <p:cNvSpPr/>
          <p:nvPr/>
        </p:nvSpPr>
        <p:spPr>
          <a:xfrm>
            <a:off x="1143000" y="46101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26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4B5F6A69-5BB1-6A25-DFE1-C8621ABC2455}"/>
              </a:ext>
            </a:extLst>
          </p:cNvPr>
          <p:cNvSpPr>
            <a:spLocks noGrp="1"/>
          </p:cNvSpPr>
          <p:nvPr>
            <p:ph idx="1"/>
          </p:nvPr>
        </p:nvSpPr>
        <p:spPr>
          <a:xfrm>
            <a:off x="1257300" y="2807493"/>
            <a:ext cx="15773400" cy="6527007"/>
          </a:xfrm>
        </p:spPr>
        <p:txBody>
          <a:bodyPr>
            <a:normAutofit/>
          </a:bodyPr>
          <a:lstStyle/>
          <a:p>
            <a:pPr marL="0" indent="0">
              <a:lnSpc>
                <a:spcPct val="150000"/>
              </a:lnSpc>
              <a:buNone/>
            </a:pP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4:</a:t>
            </a:r>
            <a:r>
              <a:rPr lang="en-US" sz="4000" dirty="0" smtClean="0">
                <a:latin typeface="Times New Roman" pitchFamily="18" charset="0"/>
                <a:cs typeface="Times New Roman" pitchFamily="18" charset="0"/>
              </a:rPr>
              <a:t> </a:t>
            </a:r>
            <a:r>
              <a:rPr lang="vi-VN" sz="4000" dirty="0">
                <a:latin typeface="Times New Roman" pitchFamily="18" charset="0"/>
                <a:cs typeface="Times New Roman" pitchFamily="18" charset="0"/>
              </a:rPr>
              <a:t>Khi nào sự thụ thai xảy ra?</a:t>
            </a:r>
          </a:p>
          <a:p>
            <a:pPr marL="0" indent="0">
              <a:lnSpc>
                <a:spcPct val="150000"/>
              </a:lnSpc>
              <a:buNone/>
            </a:pPr>
            <a:r>
              <a:rPr lang="en-US" sz="4000" dirty="0" smtClean="0">
                <a:latin typeface="Times New Roman" pitchFamily="18" charset="0"/>
                <a:cs typeface="Times New Roman" pitchFamily="18" charset="0"/>
              </a:rPr>
              <a:t>A. </a:t>
            </a:r>
            <a:r>
              <a:rPr lang="vi-VN" sz="4000" dirty="0" smtClean="0">
                <a:latin typeface="Times New Roman" pitchFamily="18" charset="0"/>
                <a:cs typeface="Times New Roman" pitchFamily="18" charset="0"/>
              </a:rPr>
              <a:t>Trứng </a:t>
            </a:r>
            <a:r>
              <a:rPr lang="vi-VN" sz="4000" dirty="0">
                <a:latin typeface="Times New Roman" pitchFamily="18" charset="0"/>
                <a:cs typeface="Times New Roman" pitchFamily="18" charset="0"/>
              </a:rPr>
              <a:t>được thụ tinh bám vào làm tổ ở tử cung</a:t>
            </a:r>
          </a:p>
          <a:p>
            <a:pPr marL="0" indent="0">
              <a:lnSpc>
                <a:spcPct val="150000"/>
              </a:lnSpc>
              <a:buNone/>
            </a:pPr>
            <a:r>
              <a:rPr lang="en-US" sz="4000" dirty="0" smtClean="0">
                <a:latin typeface="Times New Roman" pitchFamily="18" charset="0"/>
                <a:cs typeface="Times New Roman" pitchFamily="18" charset="0"/>
              </a:rPr>
              <a:t>B. </a:t>
            </a:r>
            <a:r>
              <a:rPr lang="vi-VN" sz="4000" dirty="0" smtClean="0">
                <a:latin typeface="Times New Roman" pitchFamily="18" charset="0"/>
                <a:cs typeface="Times New Roman" pitchFamily="18" charset="0"/>
              </a:rPr>
              <a:t>Trứng </a:t>
            </a:r>
            <a:r>
              <a:rPr lang="vi-VN" sz="4000" dirty="0">
                <a:latin typeface="Times New Roman" pitchFamily="18" charset="0"/>
                <a:cs typeface="Times New Roman" pitchFamily="18" charset="0"/>
              </a:rPr>
              <a:t>rụng vào tử cung</a:t>
            </a:r>
          </a:p>
          <a:p>
            <a:pPr marL="0" indent="0">
              <a:lnSpc>
                <a:spcPct val="150000"/>
              </a:lnSpc>
              <a:buNone/>
            </a:pPr>
            <a:r>
              <a:rPr lang="en-US" sz="4000" dirty="0" smtClean="0">
                <a:latin typeface="Times New Roman" pitchFamily="18" charset="0"/>
                <a:cs typeface="Times New Roman" pitchFamily="18" charset="0"/>
              </a:rPr>
              <a:t>C. </a:t>
            </a:r>
            <a:r>
              <a:rPr lang="vi-VN" sz="4000" dirty="0" smtClean="0">
                <a:latin typeface="Times New Roman" pitchFamily="18" charset="0"/>
                <a:cs typeface="Times New Roman" pitchFamily="18" charset="0"/>
              </a:rPr>
              <a:t>Trứng </a:t>
            </a:r>
            <a:r>
              <a:rPr lang="vi-VN" sz="4000" dirty="0">
                <a:latin typeface="Times New Roman" pitchFamily="18" charset="0"/>
                <a:cs typeface="Times New Roman" pitchFamily="18" charset="0"/>
              </a:rPr>
              <a:t>đã được thụ tinh</a:t>
            </a:r>
          </a:p>
          <a:p>
            <a:pPr marL="0" indent="0">
              <a:lnSpc>
                <a:spcPct val="150000"/>
              </a:lnSpc>
              <a:buNone/>
            </a:pPr>
            <a:r>
              <a:rPr lang="en-US" sz="4000" dirty="0" smtClean="0">
                <a:latin typeface="Times New Roman" pitchFamily="18" charset="0"/>
                <a:cs typeface="Times New Roman" pitchFamily="18" charset="0"/>
              </a:rPr>
              <a:t>D. </a:t>
            </a:r>
            <a:r>
              <a:rPr lang="vi-VN" sz="4000" dirty="0" smtClean="0">
                <a:latin typeface="Times New Roman" pitchFamily="18" charset="0"/>
                <a:cs typeface="Times New Roman" pitchFamily="18" charset="0"/>
              </a:rPr>
              <a:t>Trứng </a:t>
            </a:r>
            <a:r>
              <a:rPr lang="vi-VN" sz="4000" dirty="0">
                <a:latin typeface="Times New Roman" pitchFamily="18" charset="0"/>
                <a:cs typeface="Times New Roman" pitchFamily="18" charset="0"/>
              </a:rPr>
              <a:t>làm tổ ở 1/3 vòi trứng</a:t>
            </a:r>
          </a:p>
          <a:p>
            <a:pPr marL="0" indent="0">
              <a:lnSpc>
                <a:spcPct val="150000"/>
              </a:lnSpc>
              <a:buNone/>
            </a:pPr>
            <a:endParaRPr lang="en-US" sz="4000" dirty="0">
              <a:latin typeface="Times New Roman" pitchFamily="18" charset="0"/>
              <a:cs typeface="Times New Roman" pitchFamily="18" charset="0"/>
            </a:endParaRPr>
          </a:p>
        </p:txBody>
      </p:sp>
      <p:sp>
        <p:nvSpPr>
          <p:cNvPr id="3" name="Oval 2"/>
          <p:cNvSpPr/>
          <p:nvPr/>
        </p:nvSpPr>
        <p:spPr>
          <a:xfrm>
            <a:off x="1219200" y="41529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6695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xmlns:a14="http://schemas.microsoft.com/office/drawing/2010/main" xmlns:mc="http://schemas.openxmlformats.org/markup-compatibility/2006" id="{223B2CBD-39A8-12B2-DC30-48741F8AF1F1}"/>
              </a:ext>
            </a:extLst>
          </p:cNvPr>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5:</a:t>
            </a:r>
            <a:r>
              <a:rPr lang="en-US" sz="4000" dirty="0">
                <a:latin typeface="Times New Roman" pitchFamily="18" charset="0"/>
                <a:cs typeface="Times New Roman" pitchFamily="18" charset="0"/>
              </a:rPr>
              <a:t> </a:t>
            </a:r>
            <a:r>
              <a:rPr lang="vi-VN" sz="4000" dirty="0" smtClean="0">
                <a:latin typeface="Times New Roman" pitchFamily="18" charset="0"/>
                <a:cs typeface="Times New Roman" pitchFamily="18" charset="0"/>
              </a:rPr>
              <a:t>Nên </a:t>
            </a:r>
            <a:r>
              <a:rPr lang="vi-VN" sz="4000" dirty="0">
                <a:latin typeface="Times New Roman" pitchFamily="18" charset="0"/>
                <a:cs typeface="Times New Roman" pitchFamily="18" charset="0"/>
              </a:rPr>
              <a:t>mang thai vào độ tuổi nào</a:t>
            </a:r>
            <a:r>
              <a:rPr lang="vi-VN" sz="40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a:p>
            <a:pPr marL="0" indent="0">
              <a:lnSpc>
                <a:spcPct val="150000"/>
              </a:lnSpc>
              <a:buNone/>
            </a:pPr>
            <a:endParaRPr lang="vi-VN" sz="4000" dirty="0">
              <a:latin typeface="Times New Roman" pitchFamily="18" charset="0"/>
              <a:cs typeface="Times New Roman" pitchFamily="18" charset="0"/>
            </a:endParaRPr>
          </a:p>
          <a:p>
            <a:pPr marL="0" indent="0">
              <a:lnSpc>
                <a:spcPct val="150000"/>
              </a:lnSpc>
              <a:buNone/>
            </a:pPr>
            <a:r>
              <a:rPr lang="en-US" sz="4000" dirty="0" smtClean="0">
                <a:latin typeface="Times New Roman" pitchFamily="18" charset="0"/>
                <a:cs typeface="Times New Roman" pitchFamily="18" charset="0"/>
              </a:rPr>
              <a:t>A. </a:t>
            </a:r>
            <a:r>
              <a:rPr lang="vi-VN" sz="4000" dirty="0" smtClean="0">
                <a:latin typeface="Times New Roman" pitchFamily="18" charset="0"/>
                <a:cs typeface="Times New Roman" pitchFamily="18" charset="0"/>
              </a:rPr>
              <a:t>Khi </a:t>
            </a:r>
            <a:r>
              <a:rPr lang="vi-VN" sz="4000" dirty="0">
                <a:latin typeface="Times New Roman" pitchFamily="18" charset="0"/>
                <a:cs typeface="Times New Roman" pitchFamily="18" charset="0"/>
              </a:rPr>
              <a:t>vừa có kinh nguyệt, vì lúc đó khả năng sinh sản cao nhất.</a:t>
            </a:r>
          </a:p>
          <a:p>
            <a:pPr marL="0" indent="0">
              <a:lnSpc>
                <a:spcPct val="150000"/>
              </a:lnSpc>
              <a:buNone/>
            </a:pPr>
            <a:r>
              <a:rPr lang="en-US" sz="4000" dirty="0" smtClean="0">
                <a:latin typeface="Times New Roman" pitchFamily="18" charset="0"/>
                <a:cs typeface="Times New Roman" pitchFamily="18" charset="0"/>
              </a:rPr>
              <a:t>B. </a:t>
            </a:r>
            <a:r>
              <a:rPr lang="vi-VN" sz="4000" dirty="0" smtClean="0">
                <a:latin typeface="Times New Roman" pitchFamily="18" charset="0"/>
                <a:cs typeface="Times New Roman" pitchFamily="18" charset="0"/>
              </a:rPr>
              <a:t>Khi </a:t>
            </a:r>
            <a:r>
              <a:rPr lang="vi-VN" sz="4000" dirty="0">
                <a:latin typeface="Times New Roman" pitchFamily="18" charset="0"/>
                <a:cs typeface="Times New Roman" pitchFamily="18" charset="0"/>
              </a:rPr>
              <a:t>đủ 18 tuổi, vì lúc đó cơ thể khoẻ mạnh nhất.</a:t>
            </a:r>
          </a:p>
          <a:p>
            <a:pPr marL="0" indent="0">
              <a:lnSpc>
                <a:spcPct val="150000"/>
              </a:lnSpc>
              <a:buNone/>
            </a:pPr>
            <a:r>
              <a:rPr lang="en-US" sz="4000" dirty="0" smtClean="0">
                <a:latin typeface="Times New Roman" pitchFamily="18" charset="0"/>
                <a:cs typeface="Times New Roman" pitchFamily="18" charset="0"/>
              </a:rPr>
              <a:t>C. </a:t>
            </a:r>
            <a:r>
              <a:rPr lang="vi-VN" sz="4000" dirty="0" smtClean="0">
                <a:latin typeface="Times New Roman" pitchFamily="18" charset="0"/>
                <a:cs typeface="Times New Roman" pitchFamily="18" charset="0"/>
              </a:rPr>
              <a:t>Từ </a:t>
            </a:r>
            <a:r>
              <a:rPr lang="vi-VN" sz="4000" dirty="0">
                <a:latin typeface="Times New Roman" pitchFamily="18" charset="0"/>
                <a:cs typeface="Times New Roman" pitchFamily="18" charset="0"/>
              </a:rPr>
              <a:t>20-35 tuổi, vì lúc đó đảm bảo về sức khoẻ, kiến thức, tài chính.</a:t>
            </a:r>
          </a:p>
          <a:p>
            <a:pPr marL="0" indent="0">
              <a:lnSpc>
                <a:spcPct val="150000"/>
              </a:lnSpc>
              <a:buNone/>
            </a:pPr>
            <a:r>
              <a:rPr lang="en-US" sz="4000" dirty="0" smtClean="0">
                <a:latin typeface="Times New Roman" pitchFamily="18" charset="0"/>
                <a:cs typeface="Times New Roman" pitchFamily="18" charset="0"/>
              </a:rPr>
              <a:t>D. </a:t>
            </a:r>
            <a:r>
              <a:rPr lang="vi-VN" sz="4000" dirty="0" smtClean="0">
                <a:latin typeface="Times New Roman" pitchFamily="18" charset="0"/>
                <a:cs typeface="Times New Roman" pitchFamily="18" charset="0"/>
              </a:rPr>
              <a:t>Khi </a:t>
            </a:r>
            <a:r>
              <a:rPr lang="vi-VN" sz="4000" dirty="0">
                <a:latin typeface="Times New Roman" pitchFamily="18" charset="0"/>
                <a:cs typeface="Times New Roman" pitchFamily="18" charset="0"/>
              </a:rPr>
              <a:t>sắp mãn kinh, vì lúc đó có nhiều thời gian rảnh rỗi.</a:t>
            </a:r>
          </a:p>
          <a:p>
            <a:pPr marL="0" indent="0">
              <a:lnSpc>
                <a:spcPct val="150000"/>
              </a:lnSpc>
              <a:buNone/>
            </a:pPr>
            <a:endParaRPr lang="en-US" sz="4000" dirty="0">
              <a:latin typeface="Times New Roman" pitchFamily="18" charset="0"/>
              <a:cs typeface="Times New Roman" pitchFamily="18" charset="0"/>
            </a:endParaRPr>
          </a:p>
        </p:txBody>
      </p:sp>
      <p:sp>
        <p:nvSpPr>
          <p:cNvPr id="3" name="Oval 2"/>
          <p:cNvSpPr/>
          <p:nvPr/>
        </p:nvSpPr>
        <p:spPr>
          <a:xfrm>
            <a:off x="990600" y="5905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27139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xmlns:a14="http://schemas.microsoft.com/office/drawing/2010/main" xmlns:mc="http://schemas.openxmlformats.org/markup-compatibility/2006" id="{223B2CBD-39A8-12B2-DC30-48741F8AF1F1}"/>
              </a:ext>
            </a:extLst>
          </p:cNvPr>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6:</a:t>
            </a:r>
            <a:r>
              <a:rPr lang="en-US" sz="4000" dirty="0" smtClean="0">
                <a:latin typeface="Times New Roman" pitchFamily="18" charset="0"/>
                <a:cs typeface="Times New Roman" pitchFamily="18" charset="0"/>
              </a:rPr>
              <a:t> </a:t>
            </a:r>
            <a:r>
              <a:rPr lang="vi-VN" sz="4000" dirty="0">
                <a:latin typeface="Times New Roman" pitchFamily="18" charset="0"/>
                <a:cs typeface="Times New Roman" pitchFamily="18" charset="0"/>
              </a:rPr>
              <a:t>Thời điểm đánh dấu phụ nữ bắt đầu có khả năng mang thai là:</a:t>
            </a:r>
          </a:p>
          <a:p>
            <a:pPr marL="0" indent="0">
              <a:lnSpc>
                <a:spcPct val="150000"/>
              </a:lnSpc>
              <a:buNone/>
            </a:pPr>
            <a:r>
              <a:rPr lang="en-US" sz="4000" dirty="0" smtClean="0">
                <a:latin typeface="Times New Roman" pitchFamily="18" charset="0"/>
                <a:cs typeface="Times New Roman" pitchFamily="18" charset="0"/>
              </a:rPr>
              <a:t>A. </a:t>
            </a:r>
            <a:r>
              <a:rPr lang="vi-VN" sz="4000" dirty="0" smtClean="0">
                <a:latin typeface="Times New Roman" pitchFamily="18" charset="0"/>
                <a:cs typeface="Times New Roman" pitchFamily="18" charset="0"/>
              </a:rPr>
              <a:t>Trên </a:t>
            </a:r>
            <a:r>
              <a:rPr lang="vi-VN" sz="4000" dirty="0">
                <a:latin typeface="Times New Roman" pitchFamily="18" charset="0"/>
                <a:cs typeface="Times New Roman" pitchFamily="18" charset="0"/>
              </a:rPr>
              <a:t>18 tuổi</a:t>
            </a:r>
          </a:p>
          <a:p>
            <a:pPr marL="0" indent="0">
              <a:lnSpc>
                <a:spcPct val="150000"/>
              </a:lnSpc>
              <a:buNone/>
            </a:pPr>
            <a:r>
              <a:rPr lang="en-US" sz="4000" dirty="0" smtClean="0">
                <a:latin typeface="Times New Roman" pitchFamily="18" charset="0"/>
                <a:cs typeface="Times New Roman" pitchFamily="18" charset="0"/>
              </a:rPr>
              <a:t>B. </a:t>
            </a:r>
            <a:r>
              <a:rPr lang="vi-VN" sz="4000" dirty="0" smtClean="0">
                <a:latin typeface="Times New Roman" pitchFamily="18" charset="0"/>
                <a:cs typeface="Times New Roman" pitchFamily="18" charset="0"/>
              </a:rPr>
              <a:t>Lần </a:t>
            </a:r>
            <a:r>
              <a:rPr lang="vi-VN" sz="4000" dirty="0">
                <a:latin typeface="Times New Roman" pitchFamily="18" charset="0"/>
                <a:cs typeface="Times New Roman" pitchFamily="18" charset="0"/>
              </a:rPr>
              <a:t>đầu tiên có kinh nguyệt</a:t>
            </a:r>
          </a:p>
          <a:p>
            <a:pPr marL="0" indent="0">
              <a:lnSpc>
                <a:spcPct val="150000"/>
              </a:lnSpc>
              <a:buNone/>
            </a:pPr>
            <a:r>
              <a:rPr lang="en-US" sz="4000" dirty="0" smtClean="0">
                <a:latin typeface="Times New Roman" pitchFamily="18" charset="0"/>
                <a:cs typeface="Times New Roman" pitchFamily="18" charset="0"/>
              </a:rPr>
              <a:t>C. </a:t>
            </a:r>
            <a:r>
              <a:rPr lang="vi-VN" sz="4000" dirty="0" smtClean="0">
                <a:latin typeface="Times New Roman" pitchFamily="18" charset="0"/>
                <a:cs typeface="Times New Roman" pitchFamily="18" charset="0"/>
              </a:rPr>
              <a:t>Bước </a:t>
            </a:r>
            <a:r>
              <a:rPr lang="vi-VN" sz="4000" dirty="0">
                <a:latin typeface="Times New Roman" pitchFamily="18" charset="0"/>
                <a:cs typeface="Times New Roman" pitchFamily="18" charset="0"/>
              </a:rPr>
              <a:t>vào tuổi 15</a:t>
            </a:r>
          </a:p>
          <a:p>
            <a:pPr marL="0" indent="0">
              <a:lnSpc>
                <a:spcPct val="150000"/>
              </a:lnSpc>
              <a:buNone/>
            </a:pPr>
            <a:r>
              <a:rPr lang="en-US" sz="4000" dirty="0" smtClean="0">
                <a:latin typeface="Times New Roman" pitchFamily="18" charset="0"/>
                <a:cs typeface="Times New Roman" pitchFamily="18" charset="0"/>
              </a:rPr>
              <a:t>D. </a:t>
            </a:r>
            <a:r>
              <a:rPr lang="vi-VN" sz="4000" dirty="0" smtClean="0">
                <a:latin typeface="Times New Roman" pitchFamily="18" charset="0"/>
                <a:cs typeface="Times New Roman" pitchFamily="18" charset="0"/>
              </a:rPr>
              <a:t>Trên </a:t>
            </a:r>
            <a:r>
              <a:rPr lang="vi-VN" sz="4000" dirty="0">
                <a:latin typeface="Times New Roman" pitchFamily="18" charset="0"/>
                <a:cs typeface="Times New Roman" pitchFamily="18" charset="0"/>
              </a:rPr>
              <a:t>20 tuổi</a:t>
            </a:r>
          </a:p>
          <a:p>
            <a:pPr marL="0" indent="0">
              <a:lnSpc>
                <a:spcPct val="150000"/>
              </a:lnSpc>
              <a:buNone/>
            </a:pPr>
            <a:endParaRPr lang="en-US" sz="4000" dirty="0">
              <a:latin typeface="Times New Roman" pitchFamily="18" charset="0"/>
              <a:cs typeface="Times New Roman" pitchFamily="18" charset="0"/>
            </a:endParaRPr>
          </a:p>
        </p:txBody>
      </p:sp>
      <p:sp>
        <p:nvSpPr>
          <p:cNvPr id="3" name="Oval 2"/>
          <p:cNvSpPr/>
          <p:nvPr/>
        </p:nvSpPr>
        <p:spPr>
          <a:xfrm>
            <a:off x="1066800" y="36957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819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xmlns:a14="http://schemas.microsoft.com/office/drawing/2010/main" xmlns:mc="http://schemas.openxmlformats.org/markup-compatibility/2006" id="{223B2CBD-39A8-12B2-DC30-48741F8AF1F1}"/>
              </a:ext>
            </a:extLst>
          </p:cNvPr>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7:</a:t>
            </a:r>
            <a:r>
              <a:rPr lang="en-US" sz="4000" dirty="0" smtClean="0">
                <a:latin typeface="Times New Roman" pitchFamily="18" charset="0"/>
                <a:cs typeface="Times New Roman" pitchFamily="18" charset="0"/>
              </a:rPr>
              <a:t> </a:t>
            </a:r>
            <a:r>
              <a:rPr lang="vi-VN" sz="4000" dirty="0">
                <a:latin typeface="Times New Roman" pitchFamily="18" charset="0"/>
                <a:cs typeface="Times New Roman" pitchFamily="18" charset="0"/>
              </a:rPr>
              <a:t>Nạo phá thai có thể gây ra những nguy cơ nào sau đây?</a:t>
            </a:r>
          </a:p>
          <a:p>
            <a:pPr marL="0" indent="0">
              <a:lnSpc>
                <a:spcPct val="150000"/>
              </a:lnSpc>
              <a:buNone/>
            </a:pPr>
            <a:r>
              <a:rPr lang="en-US" sz="4000" dirty="0" smtClean="0">
                <a:latin typeface="Times New Roman" pitchFamily="18" charset="0"/>
                <a:cs typeface="Times New Roman" pitchFamily="18" charset="0"/>
              </a:rPr>
              <a:t>A. </a:t>
            </a:r>
            <a:r>
              <a:rPr lang="vi-VN" sz="4000" dirty="0" smtClean="0">
                <a:latin typeface="Times New Roman" pitchFamily="18" charset="0"/>
                <a:cs typeface="Times New Roman" pitchFamily="18" charset="0"/>
              </a:rPr>
              <a:t>Làm </a:t>
            </a:r>
            <a:r>
              <a:rPr lang="vi-VN" sz="4000" dirty="0">
                <a:latin typeface="Times New Roman" pitchFamily="18" charset="0"/>
                <a:cs typeface="Times New Roman" pitchFamily="18" charset="0"/>
              </a:rPr>
              <a:t>mỏng thành tử cung dẫn đến khó sinh con</a:t>
            </a:r>
          </a:p>
          <a:p>
            <a:pPr marL="0" indent="0">
              <a:lnSpc>
                <a:spcPct val="150000"/>
              </a:lnSpc>
              <a:buNone/>
            </a:pPr>
            <a:r>
              <a:rPr lang="en-US" sz="4000" dirty="0" smtClean="0">
                <a:latin typeface="Times New Roman" pitchFamily="18" charset="0"/>
                <a:cs typeface="Times New Roman" pitchFamily="18" charset="0"/>
              </a:rPr>
              <a:t>B. </a:t>
            </a:r>
            <a:r>
              <a:rPr lang="vi-VN" sz="4000" dirty="0" smtClean="0">
                <a:latin typeface="Times New Roman" pitchFamily="18" charset="0"/>
                <a:cs typeface="Times New Roman" pitchFamily="18" charset="0"/>
              </a:rPr>
              <a:t>Ảnh </a:t>
            </a:r>
            <a:r>
              <a:rPr lang="vi-VN" sz="4000" dirty="0">
                <a:latin typeface="Times New Roman" pitchFamily="18" charset="0"/>
                <a:cs typeface="Times New Roman" pitchFamily="18" charset="0"/>
              </a:rPr>
              <a:t>hưởng đến thể chất và tâm lý của người mẹ</a:t>
            </a:r>
          </a:p>
          <a:p>
            <a:pPr marL="0" indent="0">
              <a:lnSpc>
                <a:spcPct val="150000"/>
              </a:lnSpc>
              <a:buNone/>
            </a:pPr>
            <a:r>
              <a:rPr lang="en-US" sz="4000" dirty="0" smtClean="0">
                <a:latin typeface="Times New Roman" pitchFamily="18" charset="0"/>
                <a:cs typeface="Times New Roman" pitchFamily="18" charset="0"/>
              </a:rPr>
              <a:t>C. </a:t>
            </a:r>
            <a:r>
              <a:rPr lang="vi-VN" sz="4000" dirty="0" smtClean="0">
                <a:latin typeface="Times New Roman" pitchFamily="18" charset="0"/>
                <a:cs typeface="Times New Roman" pitchFamily="18" charset="0"/>
              </a:rPr>
              <a:t>Có </a:t>
            </a:r>
            <a:r>
              <a:rPr lang="vi-VN" sz="4000" dirty="0">
                <a:latin typeface="Times New Roman" pitchFamily="18" charset="0"/>
                <a:cs typeface="Times New Roman" pitchFamily="18" charset="0"/>
              </a:rPr>
              <a:t>thể gây sẹo ở tử chung, thậm chí gây vô sinh thứ phát</a:t>
            </a:r>
          </a:p>
          <a:p>
            <a:pPr marL="0" indent="0">
              <a:lnSpc>
                <a:spcPct val="150000"/>
              </a:lnSpc>
              <a:buNone/>
            </a:pPr>
            <a:r>
              <a:rPr lang="en-US" sz="4000" dirty="0" smtClean="0">
                <a:latin typeface="Times New Roman" pitchFamily="18" charset="0"/>
                <a:cs typeface="Times New Roman" pitchFamily="18" charset="0"/>
              </a:rPr>
              <a:t>D. </a:t>
            </a:r>
            <a:r>
              <a:rPr lang="vi-VN" sz="4000" dirty="0" smtClean="0">
                <a:latin typeface="Times New Roman" pitchFamily="18" charset="0"/>
                <a:cs typeface="Times New Roman" pitchFamily="18" charset="0"/>
              </a:rPr>
              <a:t>Tất </a:t>
            </a:r>
            <a:r>
              <a:rPr lang="vi-VN" sz="4000" dirty="0">
                <a:latin typeface="Times New Roman" pitchFamily="18" charset="0"/>
                <a:cs typeface="Times New Roman" pitchFamily="18" charset="0"/>
              </a:rPr>
              <a:t>cả các phương án trên đều có thể xảy ra</a:t>
            </a:r>
          </a:p>
          <a:p>
            <a:pPr marL="0" indent="0">
              <a:lnSpc>
                <a:spcPct val="150000"/>
              </a:lnSpc>
              <a:buNone/>
            </a:pPr>
            <a:endParaRPr lang="en-US" sz="4000" dirty="0">
              <a:latin typeface="Times New Roman" pitchFamily="18" charset="0"/>
              <a:cs typeface="Times New Roman" pitchFamily="18" charset="0"/>
            </a:endParaRPr>
          </a:p>
        </p:txBody>
      </p:sp>
      <p:sp>
        <p:nvSpPr>
          <p:cNvPr id="3" name="Oval 2"/>
          <p:cNvSpPr/>
          <p:nvPr/>
        </p:nvSpPr>
        <p:spPr>
          <a:xfrm>
            <a:off x="1021080" y="5905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8530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7322"/>
            <a:ext cx="17526000" cy="1066800"/>
          </a:xfrm>
        </p:spPr>
        <p:txBody>
          <a:bodyPr>
            <a:noAutofit/>
          </a:bodyPr>
          <a:lstStyle/>
          <a:p>
            <a:pPr marL="0" lvl="0" indent="0">
              <a:buNone/>
            </a:pPr>
            <a:r>
              <a:rPr lang="vi-VN" sz="4000" dirty="0" smtClean="0">
                <a:solidFill>
                  <a:srgbClr val="7030A0"/>
                </a:solidFill>
                <a:latin typeface="Times New Roman" pitchFamily="18" charset="0"/>
                <a:cs typeface="Times New Roman" pitchFamily="18" charset="0"/>
              </a:rPr>
              <a:t>Hiện </a:t>
            </a:r>
            <a:r>
              <a:rPr lang="vi-VN" sz="4000" dirty="0">
                <a:solidFill>
                  <a:srgbClr val="7030A0"/>
                </a:solidFill>
                <a:latin typeface="Times New Roman" pitchFamily="18" charset="0"/>
                <a:cs typeface="Times New Roman" pitchFamily="18" charset="0"/>
              </a:rPr>
              <a:t>tượng kinh nguyệt là hiện tượng trứng không được th</a:t>
            </a:r>
            <a:r>
              <a:rPr lang="en-US" sz="4000" dirty="0">
                <a:solidFill>
                  <a:srgbClr val="7030A0"/>
                </a:solidFill>
                <a:latin typeface="Times New Roman" pitchFamily="18" charset="0"/>
                <a:cs typeface="Times New Roman" pitchFamily="18" charset="0"/>
              </a:rPr>
              <a:t>ụ</a:t>
            </a:r>
            <a:r>
              <a:rPr lang="vi-VN" sz="4000" dirty="0">
                <a:solidFill>
                  <a:srgbClr val="7030A0"/>
                </a:solidFill>
                <a:latin typeface="Times New Roman" pitchFamily="18" charset="0"/>
                <a:cs typeface="Times New Roman" pitchFamily="18" charset="0"/>
              </a:rPr>
              <a:t> tinh sau 14 ngày kể từ khi trứng rụng làm thể vàng bị tiêu giảm, lớp niêm mạc bong ra từng mảng thoát ra ngoài cùng với máu và dịch </a:t>
            </a:r>
            <a:r>
              <a:rPr lang="vi-VN" sz="4000" dirty="0" smtClean="0">
                <a:solidFill>
                  <a:srgbClr val="7030A0"/>
                </a:solidFill>
                <a:latin typeface="Times New Roman" pitchFamily="18" charset="0"/>
                <a:cs typeface="Times New Roman" pitchFamily="18" charset="0"/>
              </a:rPr>
              <a:t>nhày.</a:t>
            </a:r>
          </a:p>
        </p:txBody>
      </p:sp>
      <p:pic>
        <p:nvPicPr>
          <p:cNvPr id="15362" name="Picture 2" descr="Các giai đoạn của chu kỳ kinh nguyệt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896" y="190500"/>
            <a:ext cx="14610756" cy="6172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6907768"/>
            <a:ext cx="6598281" cy="707886"/>
          </a:xfrm>
          <a:prstGeom prst="rect">
            <a:avLst/>
          </a:prstGeom>
        </p:spPr>
        <p:txBody>
          <a:bodyPr wrap="none">
            <a:spAutoFit/>
          </a:bodyPr>
          <a:lstStyle/>
          <a:p>
            <a:r>
              <a:rPr lang="vi-VN" sz="4000" b="1" i="1" dirty="0">
                <a:solidFill>
                  <a:srgbClr val="C00000"/>
                </a:solidFill>
                <a:latin typeface="Times New Roman" pitchFamily="18" charset="0"/>
                <a:cs typeface="Times New Roman" pitchFamily="18" charset="0"/>
              </a:rPr>
              <a:t>Hiện tượng kinh nguyệt là</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gì</a:t>
            </a:r>
            <a:r>
              <a:rPr lang="en-US" sz="4000" b="1" i="1" dirty="0">
                <a:solidFill>
                  <a:srgbClr val="C00000"/>
                </a:solidFill>
                <a:latin typeface="Times New Roman" pitchFamily="18" charset="0"/>
                <a:cs typeface="Times New Roman" pitchFamily="18" charset="0"/>
              </a:rPr>
              <a:t>?</a:t>
            </a:r>
            <a:endParaRPr lang="en-US" sz="4000" dirty="0"/>
          </a:p>
        </p:txBody>
      </p:sp>
    </p:spTree>
    <p:extLst>
      <p:ext uri="{BB962C8B-B14F-4D97-AF65-F5344CB8AC3E}">
        <p14:creationId xmlns:p14="http://schemas.microsoft.com/office/powerpoint/2010/main" val="387629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xmlns:a14="http://schemas.microsoft.com/office/drawing/2010/main" xmlns:mc="http://schemas.openxmlformats.org/markup-compatibility/2006" id="{223B2CBD-39A8-12B2-DC30-48741F8AF1F1}"/>
              </a:ext>
            </a:extLst>
          </p:cNvPr>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8:</a:t>
            </a:r>
            <a:r>
              <a:rPr lang="en-US" sz="4000" dirty="0" smtClean="0">
                <a:latin typeface="Times New Roman" pitchFamily="18" charset="0"/>
                <a:cs typeface="Times New Roman" pitchFamily="18" charset="0"/>
              </a:rPr>
              <a:t> </a:t>
            </a:r>
            <a:r>
              <a:rPr lang="vi-VN" sz="4000" dirty="0">
                <a:latin typeface="Times New Roman" pitchFamily="18" charset="0"/>
                <a:cs typeface="Times New Roman" pitchFamily="18" charset="0"/>
              </a:rPr>
              <a:t>Cần làm gì để tránh mang thai ngoài ý muốn ở tuổi vị thành niên?</a:t>
            </a:r>
          </a:p>
          <a:p>
            <a:pPr marL="0" indent="0">
              <a:lnSpc>
                <a:spcPct val="150000"/>
              </a:lnSpc>
              <a:buNone/>
            </a:pPr>
            <a:r>
              <a:rPr lang="en-US" sz="4000" dirty="0" smtClean="0">
                <a:latin typeface="Times New Roman" pitchFamily="18" charset="0"/>
                <a:cs typeface="Times New Roman" pitchFamily="18" charset="0"/>
              </a:rPr>
              <a:t>A. </a:t>
            </a:r>
            <a:r>
              <a:rPr lang="vi-VN" sz="4000" dirty="0" smtClean="0">
                <a:latin typeface="Times New Roman" pitchFamily="18" charset="0"/>
                <a:cs typeface="Times New Roman" pitchFamily="18" charset="0"/>
              </a:rPr>
              <a:t>Không </a:t>
            </a:r>
            <a:r>
              <a:rPr lang="vi-VN" sz="4000" dirty="0">
                <a:latin typeface="Times New Roman" pitchFamily="18" charset="0"/>
                <a:cs typeface="Times New Roman" pitchFamily="18" charset="0"/>
              </a:rPr>
              <a:t>quan hệ tình dục</a:t>
            </a:r>
          </a:p>
          <a:p>
            <a:pPr marL="0" indent="0">
              <a:lnSpc>
                <a:spcPct val="150000"/>
              </a:lnSpc>
              <a:buNone/>
            </a:pPr>
            <a:r>
              <a:rPr lang="en-US" sz="4000" dirty="0" smtClean="0">
                <a:latin typeface="Times New Roman" pitchFamily="18" charset="0"/>
                <a:cs typeface="Times New Roman" pitchFamily="18" charset="0"/>
              </a:rPr>
              <a:t>B. </a:t>
            </a:r>
            <a:r>
              <a:rPr lang="vi-VN" sz="4000" dirty="0" smtClean="0">
                <a:latin typeface="Times New Roman" pitchFamily="18" charset="0"/>
                <a:cs typeface="Times New Roman" pitchFamily="18" charset="0"/>
              </a:rPr>
              <a:t>Có </a:t>
            </a:r>
            <a:r>
              <a:rPr lang="vi-VN" sz="4000" dirty="0">
                <a:latin typeface="Times New Roman" pitchFamily="18" charset="0"/>
                <a:cs typeface="Times New Roman" pitchFamily="18" charset="0"/>
              </a:rPr>
              <a:t>hiểu biết về kiến thức phòng tránh thai</a:t>
            </a:r>
          </a:p>
          <a:p>
            <a:pPr marL="0" indent="0">
              <a:lnSpc>
                <a:spcPct val="150000"/>
              </a:lnSpc>
              <a:buNone/>
            </a:pPr>
            <a:r>
              <a:rPr lang="en-US" sz="4000" dirty="0" smtClean="0">
                <a:latin typeface="Times New Roman" pitchFamily="18" charset="0"/>
                <a:cs typeface="Times New Roman" pitchFamily="18" charset="0"/>
              </a:rPr>
              <a:t>C. </a:t>
            </a:r>
            <a:r>
              <a:rPr lang="vi-VN" sz="4000" dirty="0" smtClean="0">
                <a:latin typeface="Times New Roman" pitchFamily="18" charset="0"/>
                <a:cs typeface="Times New Roman" pitchFamily="18" charset="0"/>
              </a:rPr>
              <a:t>Sử </a:t>
            </a:r>
            <a:r>
              <a:rPr lang="vi-VN" sz="4000" dirty="0">
                <a:latin typeface="Times New Roman" pitchFamily="18" charset="0"/>
                <a:cs typeface="Times New Roman" pitchFamily="18" charset="0"/>
              </a:rPr>
              <a:t>dụng các biện pháp tránh thai dân gian</a:t>
            </a:r>
          </a:p>
          <a:p>
            <a:pPr marL="0" indent="0">
              <a:lnSpc>
                <a:spcPct val="150000"/>
              </a:lnSpc>
              <a:buNone/>
            </a:pPr>
            <a:r>
              <a:rPr lang="en-US" sz="4000" dirty="0" smtClean="0">
                <a:latin typeface="Times New Roman" pitchFamily="18" charset="0"/>
                <a:cs typeface="Times New Roman" pitchFamily="18" charset="0"/>
              </a:rPr>
              <a:t>D. </a:t>
            </a:r>
            <a:r>
              <a:rPr lang="vi-VN" sz="4000" dirty="0" smtClean="0">
                <a:latin typeface="Times New Roman" pitchFamily="18" charset="0"/>
                <a:cs typeface="Times New Roman" pitchFamily="18" charset="0"/>
              </a:rPr>
              <a:t>Sử </a:t>
            </a:r>
            <a:r>
              <a:rPr lang="vi-VN" sz="4000" dirty="0">
                <a:latin typeface="Times New Roman" pitchFamily="18" charset="0"/>
                <a:cs typeface="Times New Roman" pitchFamily="18" charset="0"/>
              </a:rPr>
              <a:t>dụng các biện pháp tránh thai an toàn</a:t>
            </a:r>
          </a:p>
          <a:p>
            <a:pPr marL="0" indent="0">
              <a:lnSpc>
                <a:spcPct val="150000"/>
              </a:lnSpc>
              <a:buNone/>
            </a:pPr>
            <a:endParaRPr lang="en-US" sz="4000" dirty="0">
              <a:latin typeface="Times New Roman" pitchFamily="18" charset="0"/>
              <a:cs typeface="Times New Roman" pitchFamily="18" charset="0"/>
            </a:endParaRPr>
          </a:p>
        </p:txBody>
      </p:sp>
      <p:sp>
        <p:nvSpPr>
          <p:cNvPr id="3" name="Oval 2"/>
          <p:cNvSpPr/>
          <p:nvPr/>
        </p:nvSpPr>
        <p:spPr>
          <a:xfrm>
            <a:off x="1021080" y="5905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92917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xmlns:a14="http://schemas.microsoft.com/office/drawing/2010/main" xmlns:mc="http://schemas.openxmlformats.org/markup-compatibility/2006" id="{223B2CBD-39A8-12B2-DC30-48741F8AF1F1}"/>
              </a:ext>
            </a:extLst>
          </p:cNvPr>
          <p:cNvSpPr>
            <a:spLocks noGrp="1"/>
          </p:cNvSpPr>
          <p:nvPr>
            <p:ph idx="1"/>
          </p:nvPr>
        </p:nvSpPr>
        <p:spPr>
          <a:xfrm>
            <a:off x="1066800" y="1257300"/>
            <a:ext cx="15773400" cy="6527007"/>
          </a:xfrm>
        </p:spPr>
        <p:txBody>
          <a:bodyPr>
            <a:noAutofit/>
          </a:bodyPr>
          <a:lstStyle/>
          <a:p>
            <a:pPr marL="0" indent="0">
              <a:lnSpc>
                <a:spcPct val="150000"/>
              </a:lnSpc>
              <a:buNone/>
            </a:pP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9:</a:t>
            </a:r>
            <a:r>
              <a:rPr lang="en-US" sz="4000" dirty="0" smtClean="0">
                <a:latin typeface="Times New Roman" pitchFamily="18" charset="0"/>
                <a:cs typeface="Times New Roman" pitchFamily="18" charset="0"/>
              </a:rPr>
              <a:t> </a:t>
            </a:r>
            <a:r>
              <a:rPr lang="vi-VN" sz="4000" dirty="0">
                <a:latin typeface="Times New Roman" pitchFamily="18" charset="0"/>
                <a:cs typeface="Times New Roman" pitchFamily="18" charset="0"/>
              </a:rPr>
              <a:t>Đối tượng nào cần phòng tránh thai?</a:t>
            </a:r>
          </a:p>
          <a:p>
            <a:pPr marL="0" indent="0">
              <a:lnSpc>
                <a:spcPct val="150000"/>
              </a:lnSpc>
              <a:buNone/>
            </a:pPr>
            <a:r>
              <a:rPr lang="en-US" sz="4000" dirty="0" smtClean="0">
                <a:latin typeface="Times New Roman" pitchFamily="18" charset="0"/>
                <a:cs typeface="Times New Roman" pitchFamily="18" charset="0"/>
              </a:rPr>
              <a:t>A. </a:t>
            </a:r>
            <a:r>
              <a:rPr lang="vi-VN" sz="4000" dirty="0" smtClean="0">
                <a:latin typeface="Times New Roman" pitchFamily="18" charset="0"/>
                <a:cs typeface="Times New Roman" pitchFamily="18" charset="0"/>
              </a:rPr>
              <a:t>Phụ </a:t>
            </a:r>
            <a:r>
              <a:rPr lang="vi-VN" sz="4000" dirty="0">
                <a:latin typeface="Times New Roman" pitchFamily="18" charset="0"/>
                <a:cs typeface="Times New Roman" pitchFamily="18" charset="0"/>
              </a:rPr>
              <a:t>nữ trong độ tuổi sinh sản</a:t>
            </a:r>
          </a:p>
          <a:p>
            <a:pPr marL="0" indent="0">
              <a:lnSpc>
                <a:spcPct val="150000"/>
              </a:lnSpc>
              <a:buNone/>
            </a:pPr>
            <a:r>
              <a:rPr lang="en-US" sz="4000" dirty="0" smtClean="0">
                <a:latin typeface="Times New Roman" pitchFamily="18" charset="0"/>
                <a:cs typeface="Times New Roman" pitchFamily="18" charset="0"/>
              </a:rPr>
              <a:t>B. </a:t>
            </a:r>
            <a:r>
              <a:rPr lang="vi-VN" sz="4000" dirty="0" smtClean="0">
                <a:latin typeface="Times New Roman" pitchFamily="18" charset="0"/>
                <a:cs typeface="Times New Roman" pitchFamily="18" charset="0"/>
              </a:rPr>
              <a:t>Đàn </a:t>
            </a:r>
            <a:r>
              <a:rPr lang="vi-VN" sz="4000" dirty="0">
                <a:latin typeface="Times New Roman" pitchFamily="18" charset="0"/>
                <a:cs typeface="Times New Roman" pitchFamily="18" charset="0"/>
              </a:rPr>
              <a:t>ông trong đội tuổi sinh sản</a:t>
            </a:r>
          </a:p>
          <a:p>
            <a:pPr marL="0" indent="0">
              <a:lnSpc>
                <a:spcPct val="150000"/>
              </a:lnSpc>
              <a:buNone/>
            </a:pPr>
            <a:r>
              <a:rPr lang="en-US" sz="4000" dirty="0" smtClean="0">
                <a:latin typeface="Times New Roman" pitchFamily="18" charset="0"/>
                <a:cs typeface="Times New Roman" pitchFamily="18" charset="0"/>
              </a:rPr>
              <a:t>C. </a:t>
            </a:r>
            <a:r>
              <a:rPr lang="vi-VN" sz="4000" dirty="0" smtClean="0">
                <a:latin typeface="Times New Roman" pitchFamily="18" charset="0"/>
                <a:cs typeface="Times New Roman" pitchFamily="18" charset="0"/>
              </a:rPr>
              <a:t>Trẻ </a:t>
            </a:r>
            <a:r>
              <a:rPr lang="vi-VN" sz="4000" dirty="0">
                <a:latin typeface="Times New Roman" pitchFamily="18" charset="0"/>
                <a:cs typeface="Times New Roman" pitchFamily="18" charset="0"/>
              </a:rPr>
              <a:t>vị thành niên</a:t>
            </a:r>
          </a:p>
          <a:p>
            <a:pPr marL="0" indent="0">
              <a:lnSpc>
                <a:spcPct val="150000"/>
              </a:lnSpc>
              <a:buNone/>
            </a:pPr>
            <a:r>
              <a:rPr lang="en-US" sz="4000" dirty="0" smtClean="0">
                <a:latin typeface="Times New Roman" pitchFamily="18" charset="0"/>
                <a:cs typeface="Times New Roman" pitchFamily="18" charset="0"/>
              </a:rPr>
              <a:t>D. </a:t>
            </a:r>
            <a:r>
              <a:rPr lang="vi-VN" sz="4000" dirty="0" smtClean="0">
                <a:latin typeface="Times New Roman" pitchFamily="18" charset="0"/>
                <a:cs typeface="Times New Roman" pitchFamily="18" charset="0"/>
              </a:rPr>
              <a:t>Tất </a:t>
            </a:r>
            <a:r>
              <a:rPr lang="vi-VN" sz="4000" dirty="0">
                <a:latin typeface="Times New Roman" pitchFamily="18" charset="0"/>
                <a:cs typeface="Times New Roman" pitchFamily="18" charset="0"/>
              </a:rPr>
              <a:t>cả mọi người trong độ tuổi sinh sản</a:t>
            </a:r>
          </a:p>
          <a:p>
            <a:pPr marL="0" indent="0">
              <a:lnSpc>
                <a:spcPct val="150000"/>
              </a:lnSpc>
              <a:buNone/>
            </a:pPr>
            <a:endParaRPr lang="en-US" sz="4000" dirty="0">
              <a:latin typeface="Times New Roman" pitchFamily="18" charset="0"/>
              <a:cs typeface="Times New Roman" pitchFamily="18" charset="0"/>
            </a:endParaRPr>
          </a:p>
        </p:txBody>
      </p:sp>
      <p:sp>
        <p:nvSpPr>
          <p:cNvPr id="3" name="Oval 2"/>
          <p:cNvSpPr/>
          <p:nvPr/>
        </p:nvSpPr>
        <p:spPr>
          <a:xfrm>
            <a:off x="1021080" y="5905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65411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xmlns:a14="http://schemas.microsoft.com/office/drawing/2010/main" xmlns:mc="http://schemas.openxmlformats.org/markup-compatibility/2006" id="{223B2CBD-39A8-12B2-DC30-48741F8AF1F1}"/>
              </a:ext>
            </a:extLst>
          </p:cNvPr>
          <p:cNvSpPr>
            <a:spLocks noGrp="1"/>
          </p:cNvSpPr>
          <p:nvPr>
            <p:ph idx="1"/>
          </p:nvPr>
        </p:nvSpPr>
        <p:spPr>
          <a:xfrm>
            <a:off x="1066800" y="1257300"/>
            <a:ext cx="16459200" cy="6527007"/>
          </a:xfrm>
        </p:spPr>
        <p:txBody>
          <a:bodyPr>
            <a:noAutofit/>
          </a:bodyPr>
          <a:lstStyle/>
          <a:p>
            <a:pPr marL="0" indent="0">
              <a:lnSpc>
                <a:spcPct val="150000"/>
              </a:lnSpc>
              <a:buNone/>
            </a:pP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10:</a:t>
            </a:r>
            <a:r>
              <a:rPr lang="en-US" sz="4000" dirty="0" smtClean="0">
                <a:latin typeface="Times New Roman" pitchFamily="18" charset="0"/>
                <a:cs typeface="Times New Roman" pitchFamily="18" charset="0"/>
              </a:rPr>
              <a:t> </a:t>
            </a:r>
            <a:r>
              <a:rPr lang="vi-VN" sz="4000" dirty="0">
                <a:latin typeface="Times New Roman" pitchFamily="18" charset="0"/>
                <a:cs typeface="Times New Roman" pitchFamily="18" charset="0"/>
              </a:rPr>
              <a:t>Muốn phòng tránh thai, cần nắm vững các nguyên tắc nào dưới đây</a:t>
            </a:r>
            <a:r>
              <a:rPr lang="vi-VN" sz="40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a:p>
            <a:pPr marL="0" indent="0">
              <a:lnSpc>
                <a:spcPct val="150000"/>
              </a:lnSpc>
              <a:buNone/>
            </a:pPr>
            <a:endParaRPr lang="vi-VN" sz="4000" dirty="0">
              <a:latin typeface="Times New Roman" pitchFamily="18" charset="0"/>
              <a:cs typeface="Times New Roman" pitchFamily="18" charset="0"/>
            </a:endParaRPr>
          </a:p>
          <a:p>
            <a:pPr marL="0" indent="0">
              <a:lnSpc>
                <a:spcPct val="150000"/>
              </a:lnSpc>
              <a:buNone/>
            </a:pPr>
            <a:r>
              <a:rPr lang="en-US" sz="4000" dirty="0" smtClean="0">
                <a:latin typeface="Times New Roman" pitchFamily="18" charset="0"/>
                <a:cs typeface="Times New Roman" pitchFamily="18" charset="0"/>
              </a:rPr>
              <a:t>A. </a:t>
            </a:r>
            <a:r>
              <a:rPr lang="vi-VN" sz="4000" dirty="0" smtClean="0">
                <a:latin typeface="Times New Roman" pitchFamily="18" charset="0"/>
                <a:cs typeface="Times New Roman" pitchFamily="18" charset="0"/>
              </a:rPr>
              <a:t>Ngăn </a:t>
            </a:r>
            <a:r>
              <a:rPr lang="vi-VN" sz="4000" dirty="0">
                <a:latin typeface="Times New Roman" pitchFamily="18" charset="0"/>
                <a:cs typeface="Times New Roman" pitchFamily="18" charset="0"/>
              </a:rPr>
              <a:t>không cho trứng rụng</a:t>
            </a:r>
          </a:p>
          <a:p>
            <a:pPr marL="0" indent="0">
              <a:lnSpc>
                <a:spcPct val="150000"/>
              </a:lnSpc>
              <a:buNone/>
            </a:pPr>
            <a:r>
              <a:rPr lang="en-US" sz="4000" dirty="0" smtClean="0">
                <a:latin typeface="Times New Roman" pitchFamily="18" charset="0"/>
                <a:cs typeface="Times New Roman" pitchFamily="18" charset="0"/>
              </a:rPr>
              <a:t>B. </a:t>
            </a:r>
            <a:r>
              <a:rPr lang="vi-VN" sz="4000" dirty="0" smtClean="0">
                <a:latin typeface="Times New Roman" pitchFamily="18" charset="0"/>
                <a:cs typeface="Times New Roman" pitchFamily="18" charset="0"/>
              </a:rPr>
              <a:t>Tránh </a:t>
            </a:r>
            <a:r>
              <a:rPr lang="vi-VN" sz="4000" dirty="0">
                <a:latin typeface="Times New Roman" pitchFamily="18" charset="0"/>
                <a:cs typeface="Times New Roman" pitchFamily="18" charset="0"/>
              </a:rPr>
              <a:t>để tinh trùng gặp trứng</a:t>
            </a:r>
          </a:p>
          <a:p>
            <a:pPr marL="0" indent="0">
              <a:lnSpc>
                <a:spcPct val="150000"/>
              </a:lnSpc>
              <a:buNone/>
            </a:pPr>
            <a:r>
              <a:rPr lang="en-US" sz="4000" dirty="0" smtClean="0">
                <a:latin typeface="Times New Roman" pitchFamily="18" charset="0"/>
                <a:cs typeface="Times New Roman" pitchFamily="18" charset="0"/>
              </a:rPr>
              <a:t>C. </a:t>
            </a:r>
            <a:r>
              <a:rPr lang="vi-VN" sz="4000" dirty="0" smtClean="0">
                <a:latin typeface="Times New Roman" pitchFamily="18" charset="0"/>
                <a:cs typeface="Times New Roman" pitchFamily="18" charset="0"/>
              </a:rPr>
              <a:t>Chống </a:t>
            </a:r>
            <a:r>
              <a:rPr lang="vi-VN" sz="4000" dirty="0">
                <a:latin typeface="Times New Roman" pitchFamily="18" charset="0"/>
                <a:cs typeface="Times New Roman" pitchFamily="18" charset="0"/>
              </a:rPr>
              <a:t>sự làm tổ của trứng</a:t>
            </a:r>
          </a:p>
          <a:p>
            <a:pPr marL="0" indent="0">
              <a:lnSpc>
                <a:spcPct val="150000"/>
              </a:lnSpc>
              <a:buNone/>
            </a:pPr>
            <a:r>
              <a:rPr lang="en-US" sz="4000" dirty="0" smtClean="0">
                <a:latin typeface="Times New Roman" pitchFamily="18" charset="0"/>
                <a:cs typeface="Times New Roman" pitchFamily="18" charset="0"/>
              </a:rPr>
              <a:t>D. </a:t>
            </a:r>
            <a:r>
              <a:rPr lang="vi-VN" sz="4000" dirty="0" smtClean="0">
                <a:latin typeface="Times New Roman" pitchFamily="18" charset="0"/>
                <a:cs typeface="Times New Roman" pitchFamily="18" charset="0"/>
              </a:rPr>
              <a:t>Cả </a:t>
            </a:r>
            <a:r>
              <a:rPr lang="vi-VN" sz="4000" dirty="0">
                <a:latin typeface="Times New Roman" pitchFamily="18" charset="0"/>
                <a:cs typeface="Times New Roman" pitchFamily="18" charset="0"/>
              </a:rPr>
              <a:t>ba phương án trên</a:t>
            </a:r>
          </a:p>
          <a:p>
            <a:pPr marL="0" indent="0">
              <a:lnSpc>
                <a:spcPct val="150000"/>
              </a:lnSpc>
              <a:buNone/>
            </a:pPr>
            <a:endParaRPr lang="en-US" sz="4000" dirty="0">
              <a:latin typeface="Times New Roman" pitchFamily="18" charset="0"/>
              <a:cs typeface="Times New Roman" pitchFamily="18" charset="0"/>
            </a:endParaRPr>
          </a:p>
        </p:txBody>
      </p:sp>
      <p:sp>
        <p:nvSpPr>
          <p:cNvPr id="3" name="Oval 2"/>
          <p:cNvSpPr/>
          <p:nvPr/>
        </p:nvSpPr>
        <p:spPr>
          <a:xfrm>
            <a:off x="1021080" y="70485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9002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ộ hình nền &amp;quot;Hoạt hình siêu dễ thương&amp;quot; chất lượng cao cho Powerpoint"/>
          <p:cNvPicPr>
            <a:picLocks noChangeAspect="1" noChangeArrowheads="1"/>
          </p:cNvPicPr>
          <p:nvPr/>
        </p:nvPicPr>
        <p:blipFill rotWithShape="1">
          <a:blip r:embed="rId2">
            <a:extLst>
              <a:ext uri="{28A0092B-C50C-407E-A947-70E740481C1C}">
                <a14:useLocalDpi xmlns:a14="http://schemas.microsoft.com/office/drawing/2010/main" val="0"/>
              </a:ext>
            </a:extLst>
          </a:blip>
          <a:srcRect t="20577"/>
          <a:stretch>
            <a:fillRect/>
          </a:stretch>
        </p:blipFill>
        <p:spPr bwMode="auto">
          <a:xfrm>
            <a:off x="0" y="2795"/>
            <a:ext cx="18288000" cy="10284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94860" y="205740"/>
            <a:ext cx="9079992" cy="1536192"/>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spcCol="0" rtlCol="0" anchor="ctr"/>
          <a:lstStyle/>
          <a:p>
            <a:pPr algn="ctr"/>
            <a:r>
              <a:rPr lang="en-US" sz="4000" b="1" dirty="0" smtClean="0">
                <a:solidFill>
                  <a:srgbClr val="C00000"/>
                </a:solidFill>
                <a:latin typeface="Times New Roman" pitchFamily="18" charset="0"/>
                <a:cs typeface="Times New Roman" pitchFamily="18" charset="0"/>
              </a:rPr>
              <a:t>VẬN DỤNG</a:t>
            </a:r>
            <a:endParaRPr lang="en-US" sz="4000" b="1" dirty="0">
              <a:solidFill>
                <a:srgbClr val="C00000"/>
              </a:solidFill>
              <a:latin typeface="Times New Roman" pitchFamily="18" charset="0"/>
              <a:cs typeface="Times New Roman" pitchFamily="18" charset="0"/>
            </a:endParaRPr>
          </a:p>
        </p:txBody>
      </p:sp>
      <p:sp>
        <p:nvSpPr>
          <p:cNvPr id="2" name="TextBox 1"/>
          <p:cNvSpPr txBox="1"/>
          <p:nvPr/>
        </p:nvSpPr>
        <p:spPr>
          <a:xfrm>
            <a:off x="4419600" y="2171700"/>
            <a:ext cx="12420600" cy="5016758"/>
          </a:xfrm>
          <a:prstGeom prst="rect">
            <a:avLst/>
          </a:prstGeom>
          <a:noFill/>
        </p:spPr>
        <p:txBody>
          <a:bodyPr wrap="square" rtlCol="0">
            <a:spAutoFit/>
          </a:bodyPr>
          <a:lstStyle/>
          <a:p>
            <a:pPr marL="571500" indent="-571500">
              <a:buFont typeface="Arial" pitchFamily="34" charset="0"/>
              <a:buChar char="•"/>
            </a:pPr>
            <a:r>
              <a:rPr lang="en-US" sz="4000" dirty="0">
                <a:solidFill>
                  <a:srgbClr val="7030A0"/>
                </a:solidFill>
                <a:latin typeface="Times New Roman" pitchFamily="18" charset="0"/>
                <a:cs typeface="Times New Roman" pitchFamily="18" charset="0"/>
              </a:rPr>
              <a:t>T</a:t>
            </a:r>
            <a:r>
              <a:rPr lang="vi-VN" sz="4000" dirty="0" smtClean="0">
                <a:solidFill>
                  <a:srgbClr val="7030A0"/>
                </a:solidFill>
                <a:latin typeface="Times New Roman" pitchFamily="18" charset="0"/>
                <a:cs typeface="Times New Roman" pitchFamily="18" charset="0"/>
              </a:rPr>
              <a:t>iến </a:t>
            </a:r>
            <a:r>
              <a:rPr lang="vi-VN" sz="4000" dirty="0">
                <a:solidFill>
                  <a:srgbClr val="7030A0"/>
                </a:solidFill>
                <a:latin typeface="Times New Roman" pitchFamily="18" charset="0"/>
                <a:cs typeface="Times New Roman" pitchFamily="18" charset="0"/>
              </a:rPr>
              <a:t>hành một cuộc điều tra trong phạm vi trường học về hiểu biết của học sinh về sức khỏe sinh sản vị thành </a:t>
            </a:r>
            <a:r>
              <a:rPr lang="vi-VN" sz="4000" dirty="0" smtClean="0">
                <a:solidFill>
                  <a:srgbClr val="7030A0"/>
                </a:solidFill>
                <a:latin typeface="Times New Roman" pitchFamily="18" charset="0"/>
                <a:cs typeface="Times New Roman" pitchFamily="18" charset="0"/>
              </a:rPr>
              <a:t>niên</a:t>
            </a:r>
            <a:endParaRPr lang="en-US" sz="4000" dirty="0" smtClean="0">
              <a:solidFill>
                <a:srgbClr val="7030A0"/>
              </a:solidFill>
              <a:latin typeface="Times New Roman" pitchFamily="18" charset="0"/>
              <a:cs typeface="Times New Roman" pitchFamily="18" charset="0"/>
            </a:endParaRPr>
          </a:p>
          <a:p>
            <a:r>
              <a:rPr lang="en-US" sz="4000" dirty="0">
                <a:solidFill>
                  <a:srgbClr val="7030A0"/>
                </a:solidFill>
                <a:latin typeface="Times New Roman" pitchFamily="18" charset="0"/>
                <a:cs typeface="Times New Roman" pitchFamily="18" charset="0"/>
              </a:rPr>
              <a:t>+</a:t>
            </a:r>
            <a:r>
              <a:rPr lang="vi-VN" sz="4000" dirty="0" smtClean="0">
                <a:solidFill>
                  <a:srgbClr val="7030A0"/>
                </a:solidFill>
                <a:latin typeface="Times New Roman" pitchFamily="18" charset="0"/>
                <a:cs typeface="Times New Roman" pitchFamily="18" charset="0"/>
              </a:rPr>
              <a:t> </a:t>
            </a:r>
            <a:r>
              <a:rPr lang="en-US" sz="4000" dirty="0" smtClean="0">
                <a:solidFill>
                  <a:srgbClr val="7030A0"/>
                </a:solidFill>
                <a:latin typeface="Times New Roman" pitchFamily="18" charset="0"/>
                <a:cs typeface="Times New Roman" pitchFamily="18" charset="0"/>
              </a:rPr>
              <a:t>M</a:t>
            </a:r>
            <a:r>
              <a:rPr lang="vi-VN" sz="4000" dirty="0" smtClean="0">
                <a:solidFill>
                  <a:srgbClr val="7030A0"/>
                </a:solidFill>
                <a:latin typeface="Times New Roman" pitchFamily="18" charset="0"/>
                <a:cs typeface="Times New Roman" pitchFamily="18" charset="0"/>
              </a:rPr>
              <a:t>ẫu </a:t>
            </a:r>
            <a:r>
              <a:rPr lang="vi-VN" sz="4000" dirty="0">
                <a:solidFill>
                  <a:srgbClr val="7030A0"/>
                </a:solidFill>
                <a:latin typeface="Times New Roman" pitchFamily="18" charset="0"/>
                <a:cs typeface="Times New Roman" pitchFamily="18" charset="0"/>
              </a:rPr>
              <a:t>điều tra Bảng 40.2 SGK KHTN 8 Tr. </a:t>
            </a:r>
            <a:r>
              <a:rPr lang="vi-VN" sz="4000" dirty="0" smtClean="0">
                <a:solidFill>
                  <a:srgbClr val="7030A0"/>
                </a:solidFill>
                <a:latin typeface="Times New Roman" pitchFamily="18" charset="0"/>
                <a:cs typeface="Times New Roman" pitchFamily="18" charset="0"/>
              </a:rPr>
              <a:t>168</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theo</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nhóm</a:t>
            </a:r>
            <a:r>
              <a:rPr lang="en-US" sz="4000" dirty="0" smtClean="0">
                <a:solidFill>
                  <a:srgbClr val="7030A0"/>
                </a:solidFill>
                <a:latin typeface="Times New Roman" pitchFamily="18" charset="0"/>
                <a:cs typeface="Times New Roman" pitchFamily="18" charset="0"/>
              </a:rPr>
              <a:t> 4.</a:t>
            </a:r>
          </a:p>
          <a:p>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Kích</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thước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mẫu</a:t>
            </a:r>
            <a:r>
              <a:rPr lang="en-US" sz="4000" dirty="0" smtClean="0">
                <a:solidFill>
                  <a:srgbClr val="7030A0"/>
                </a:solidFill>
                <a:latin typeface="Times New Roman" pitchFamily="18" charset="0"/>
                <a:cs typeface="Times New Roman" pitchFamily="18" charset="0"/>
              </a:rPr>
              <a:t>: 100 </a:t>
            </a:r>
            <a:r>
              <a:rPr lang="en-US" sz="4000" dirty="0" err="1" smtClean="0">
                <a:solidFill>
                  <a:srgbClr val="7030A0"/>
                </a:solidFill>
                <a:latin typeface="Times New Roman" pitchFamily="18" charset="0"/>
                <a:cs typeface="Times New Roman" pitchFamily="18" charset="0"/>
              </a:rPr>
              <a:t>người</a:t>
            </a:r>
            <a:endParaRPr lang="en-US" sz="4000" dirty="0" smtClean="0">
              <a:solidFill>
                <a:srgbClr val="7030A0"/>
              </a:solidFill>
              <a:latin typeface="Times New Roman" pitchFamily="18" charset="0"/>
              <a:cs typeface="Times New Roman" pitchFamily="18" charset="0"/>
            </a:endParaRPr>
          </a:p>
          <a:p>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Các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nhóm</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đăng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ký</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trước</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để</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không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trùng</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nhau</a:t>
            </a:r>
            <a:endParaRPr lang="en-US" sz="4000" dirty="0" smtClean="0">
              <a:solidFill>
                <a:srgbClr val="7030A0"/>
              </a:solidFill>
              <a:latin typeface="Times New Roman" pitchFamily="18" charset="0"/>
              <a:cs typeface="Times New Roman" pitchFamily="18" charset="0"/>
            </a:endParaRPr>
          </a:p>
          <a:p>
            <a:pPr marL="571500" indent="-571500">
              <a:buFont typeface="Arial" pitchFamily="34" charset="0"/>
              <a:buChar char="•"/>
            </a:pPr>
            <a:r>
              <a:rPr lang="en-US" sz="4000" dirty="0" err="1" smtClean="0">
                <a:solidFill>
                  <a:srgbClr val="7030A0"/>
                </a:solidFill>
                <a:latin typeface="Times New Roman" pitchFamily="18" charset="0"/>
                <a:cs typeface="Times New Roman" pitchFamily="18" charset="0"/>
              </a:rPr>
              <a:t>Nộp</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bài</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lên</a:t>
            </a:r>
            <a:r>
              <a:rPr lang="en-US" sz="4000" dirty="0" smtClean="0">
                <a:solidFill>
                  <a:srgbClr val="7030A0"/>
                </a:solidFill>
                <a:latin typeface="Times New Roman" pitchFamily="18" charset="0"/>
                <a:cs typeface="Times New Roman" pitchFamily="18" charset="0"/>
              </a:rPr>
              <a:t> </a:t>
            </a:r>
            <a:r>
              <a:rPr lang="en-US" sz="4000" dirty="0" err="1" smtClean="0">
                <a:solidFill>
                  <a:srgbClr val="7030A0"/>
                </a:solidFill>
                <a:latin typeface="Times New Roman" pitchFamily="18" charset="0"/>
                <a:cs typeface="Times New Roman" pitchFamily="18" charset="0"/>
              </a:rPr>
              <a:t>Padlet</a:t>
            </a:r>
            <a:endParaRPr lang="en-US" sz="4000" dirty="0">
              <a:solidFill>
                <a:srgbClr val="7030A0"/>
              </a:solidFill>
              <a:latin typeface="Times New Roman" pitchFamily="18" charset="0"/>
              <a:cs typeface="Times New Roman" pitchFamily="18" charset="0"/>
            </a:endParaRPr>
          </a:p>
          <a:p>
            <a:endParaRPr lang="en-US" sz="4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5713467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14131"/>
            <a:ext cx="6019800" cy="987549"/>
          </a:xfrm>
        </p:spPr>
        <p:txBody>
          <a:bodyPr>
            <a:normAutofit fontScale="90000"/>
          </a:bodyPr>
          <a:lstStyle/>
          <a:p>
            <a:r>
              <a:rPr lang="en-US" sz="3200" dirty="0">
                <a:solidFill>
                  <a:srgbClr val="C00000"/>
                </a:solidFill>
                <a:latin typeface="Times New Roman" pitchFamily="18" charset="0"/>
                <a:cs typeface="Times New Roman" pitchFamily="18" charset="0"/>
              </a:rPr>
              <a:t/>
            </a:r>
            <a:br>
              <a:rPr lang="en-US" sz="3200" dirty="0">
                <a:solidFill>
                  <a:srgbClr val="C00000"/>
                </a:solidFill>
                <a:latin typeface="Times New Roman" pitchFamily="18" charset="0"/>
                <a:cs typeface="Times New Roman" pitchFamily="18" charset="0"/>
              </a:rPr>
            </a:br>
            <a:r>
              <a:rPr lang="en-US" sz="3200" dirty="0" smtClean="0">
                <a:solidFill>
                  <a:srgbClr val="C00000"/>
                </a:solidFill>
                <a:latin typeface="Times New Roman" pitchFamily="18" charset="0"/>
                <a:cs typeface="Times New Roman" pitchFamily="18" charset="0"/>
              </a:rPr>
              <a:t> </a:t>
            </a:r>
            <a:r>
              <a:rPr lang="en-US" sz="4400" b="1" i="1" dirty="0" smtClean="0">
                <a:solidFill>
                  <a:srgbClr val="FF0000"/>
                </a:solidFill>
                <a:latin typeface="Times New Roman" pitchFamily="18" charset="0"/>
                <a:cs typeface="Times New Roman" pitchFamily="18" charset="0"/>
              </a:rPr>
              <a:t>Do </a:t>
            </a:r>
            <a:r>
              <a:rPr lang="en-US" sz="4400" b="1" i="1" dirty="0" err="1">
                <a:solidFill>
                  <a:srgbClr val="FF0000"/>
                </a:solidFill>
                <a:latin typeface="Times New Roman" pitchFamily="18" charset="0"/>
                <a:cs typeface="Times New Roman" pitchFamily="18" charset="0"/>
              </a:rPr>
              <a:t>đâu</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có</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kinh</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nguyệt</a:t>
            </a:r>
            <a:r>
              <a:rPr lang="en-US" sz="4400" b="1" i="1" dirty="0" smtClean="0">
                <a:solidFill>
                  <a:srgbClr val="FF0000"/>
                </a:solidFill>
                <a:latin typeface="Times New Roman" pitchFamily="18" charset="0"/>
                <a:cs typeface="Times New Roman" pitchFamily="18" charset="0"/>
              </a:rPr>
              <a:t>?</a:t>
            </a:r>
            <a:endParaRPr lang="en-US" sz="44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7658100"/>
            <a:ext cx="17526000" cy="1828800"/>
          </a:xfrm>
        </p:spPr>
        <p:txBody>
          <a:bodyPr>
            <a:noAutofit/>
          </a:bodyPr>
          <a:lstStyle/>
          <a:p>
            <a:pPr marL="0" lvl="0" indent="0">
              <a:buNone/>
            </a:pPr>
            <a:r>
              <a:rPr lang="en-US" sz="4000" dirty="0" err="1" smtClean="0">
                <a:solidFill>
                  <a:srgbClr val="7030A0"/>
                </a:solidFill>
                <a:latin typeface="Times New Roman" pitchFamily="18" charset="0"/>
                <a:cs typeface="Times New Roman" pitchFamily="18" charset="0"/>
              </a:rPr>
              <a:t>Trứng</a:t>
            </a:r>
            <a:r>
              <a:rPr lang="en-US" sz="4000" dirty="0" smtClean="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không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được</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thụ</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tinh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thì</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sau</a:t>
            </a:r>
            <a:r>
              <a:rPr lang="en-US" sz="4000" dirty="0">
                <a:solidFill>
                  <a:srgbClr val="7030A0"/>
                </a:solidFill>
                <a:latin typeface="Times New Roman" pitchFamily="18" charset="0"/>
                <a:cs typeface="Times New Roman" pitchFamily="18" charset="0"/>
              </a:rPr>
              <a:t> 14 </a:t>
            </a:r>
            <a:r>
              <a:rPr lang="en-US" sz="4000" dirty="0" err="1">
                <a:solidFill>
                  <a:srgbClr val="7030A0"/>
                </a:solidFill>
                <a:latin typeface="Times New Roman" pitchFamily="18" charset="0"/>
                <a:cs typeface="Times New Roman" pitchFamily="18" charset="0"/>
              </a:rPr>
              <a:t>ngày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kể</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từ</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khi</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trứng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rụng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thể</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bị</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tiêu</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giảm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kéo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theo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giảm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nồng</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độ</a:t>
            </a:r>
            <a:r>
              <a:rPr lang="en-US" sz="4000" dirty="0">
                <a:solidFill>
                  <a:srgbClr val="7030A0"/>
                </a:solidFill>
                <a:latin typeface="Times New Roman" pitchFamily="18" charset="0"/>
                <a:cs typeface="Times New Roman" pitchFamily="18" charset="0"/>
              </a:rPr>
              <a:t> hormone progesterone </a:t>
            </a:r>
            <a:r>
              <a:rPr lang="en-US" sz="4000" dirty="0" err="1">
                <a:solidFill>
                  <a:srgbClr val="7030A0"/>
                </a:solidFill>
                <a:latin typeface="Times New Roman" pitchFamily="18" charset="0"/>
                <a:cs typeface="Times New Roman" pitchFamily="18" charset="0"/>
              </a:rPr>
              <a:t>làm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cho</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lớp</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niêm</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mạc</a:t>
            </a:r>
            <a:r>
              <a:rPr lang="en-US" sz="4000" dirty="0">
                <a:solidFill>
                  <a:srgbClr val="7030A0"/>
                </a:solidFill>
                <a:latin typeface="Times New Roman" pitchFamily="18" charset="0"/>
                <a:cs typeface="Times New Roman" pitchFamily="18" charset="0"/>
              </a:rPr>
              <a:t> bong </a:t>
            </a:r>
            <a:r>
              <a:rPr lang="en-US" sz="4000" dirty="0" err="1">
                <a:solidFill>
                  <a:srgbClr val="7030A0"/>
                </a:solidFill>
                <a:latin typeface="Times New Roman" pitchFamily="18" charset="0"/>
                <a:cs typeface="Times New Roman" pitchFamily="18" charset="0"/>
              </a:rPr>
              <a:t>ra</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gây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đứt</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mạch</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máu</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và</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chảy</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máu</a:t>
            </a:r>
            <a:r>
              <a:rPr lang="en-US" sz="4000" dirty="0" smtClean="0">
                <a:solidFill>
                  <a:srgbClr val="7030A0"/>
                </a:solidFill>
                <a:latin typeface="Times New Roman" pitchFamily="18" charset="0"/>
                <a:cs typeface="Times New Roman" pitchFamily="18" charset="0"/>
              </a:rPr>
              <a:t>.</a:t>
            </a:r>
            <a:endParaRPr lang="en-US" sz="4000" dirty="0">
              <a:solidFill>
                <a:srgbClr val="7030A0"/>
              </a:solidFill>
              <a:latin typeface="Times New Roman" pitchFamily="18" charset="0"/>
              <a:cs typeface="Times New Roman" pitchFamily="18" charset="0"/>
            </a:endParaRPr>
          </a:p>
        </p:txBody>
      </p:sp>
      <p:pic>
        <p:nvPicPr>
          <p:cNvPr id="15362" name="Picture 2" descr="Các giai đoạn của chu kỳ kinh nguyệt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896" y="190500"/>
            <a:ext cx="14610756"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9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32"/>
          <p:cNvSpPr txBox="1"/>
          <p:nvPr/>
        </p:nvSpPr>
        <p:spPr>
          <a:xfrm>
            <a:off x="304800" y="266700"/>
            <a:ext cx="16156172" cy="769441"/>
          </a:xfrm>
          <a:prstGeom prst="rect">
            <a:avLst/>
          </a:prstGeom>
          <a:noFill/>
        </p:spPr>
        <p:txBody>
          <a:bodyPr wrap="square" rtlCol="0">
            <a:spAutoFit/>
          </a:bodyPr>
          <a:lstStyle/>
          <a:p>
            <a:pPr defTabSz="1371600">
              <a:defRPr/>
            </a:pPr>
            <a:r>
              <a:rPr kumimoji="0" lang="en-US" altLang="zh-CN" sz="4400" b="1" i="0" u="none" strike="noStrike" kern="1200" cap="none" spc="0" normalizeH="0" baseline="0" noProof="0" dirty="0" smtClean="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I</a:t>
            </a:r>
            <a:r>
              <a:rPr lang="en-US" altLang="zh-CN" sz="4400" b="1" noProof="0"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II. </a:t>
            </a:r>
            <a:r>
              <a:rPr lang="en-US" altLang="zh-CN" sz="4400" b="1" u="sng"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a:t>
            </a:r>
            <a:r>
              <a:rPr lang="vi-VN" altLang="zh-CN" sz="4400" b="1" u="sng"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iện tượng kinh nguyệt và biện pháp tránh thai </a:t>
            </a:r>
            <a:endParaRPr lang="zh-CN" altLang="en-US" sz="4400" b="1" u="sng"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 name="Rectangle 2"/>
          <p:cNvSpPr/>
          <p:nvPr/>
        </p:nvSpPr>
        <p:spPr>
          <a:xfrm>
            <a:off x="609600" y="1104900"/>
            <a:ext cx="17297400" cy="1938992"/>
          </a:xfrm>
          <a:prstGeom prst="rect">
            <a:avLst/>
          </a:prstGeom>
        </p:spPr>
        <p:txBody>
          <a:bodyPr wrap="square">
            <a:spAutoFit/>
          </a:bodyPr>
          <a:lstStyle/>
          <a:p>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Hiện </a:t>
            </a:r>
            <a:r>
              <a:rPr lang="vi-VN" sz="4000" dirty="0">
                <a:latin typeface="Times New Roman" pitchFamily="18" charset="0"/>
                <a:cs typeface="Times New Roman" pitchFamily="18" charset="0"/>
              </a:rPr>
              <a:t>tượng kinh nguyệt là hiện tượng trứng không được thụ tinh sau 14 ngày kể từ khi trứng rụng làm thể vàng bị tiêu giảm, lớp niêm mạc bong ra từng mảng thoát ra ngoài cùng với máu và dịch nhày</a:t>
            </a:r>
            <a:r>
              <a:rPr lang="vi-VN" sz="4000" dirty="0" smtClean="0">
                <a:latin typeface="Times New Roman" pitchFamily="18" charset="0"/>
                <a:cs typeface="Times New Roman" pitchFamily="18" charset="0"/>
              </a:rPr>
              <a:t>.</a:t>
            </a:r>
            <a:endParaRPr lang="vi-VN" sz="4000" dirty="0">
              <a:latin typeface="Times New Roman" pitchFamily="18" charset="0"/>
              <a:cs typeface="Times New Roman" pitchFamily="18" charset="0"/>
            </a:endParaRPr>
          </a:p>
        </p:txBody>
      </p:sp>
    </p:spTree>
    <p:extLst>
      <p:ext uri="{BB962C8B-B14F-4D97-AF65-F5344CB8AC3E}">
        <p14:creationId xmlns:p14="http://schemas.microsoft.com/office/powerpoint/2010/main" val="1066438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learning-hoanchinh\hs mang th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14500"/>
            <a:ext cx="9525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6477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smtClean="0">
                <a:solidFill>
                  <a:srgbClr val="C00000"/>
                </a:solidFill>
                <a:latin typeface="Times New Roman" pitchFamily="18" charset="0"/>
                <a:cs typeface="Times New Roman" pitchFamily="18" charset="0"/>
              </a:rPr>
              <a:t>2/ </a:t>
            </a:r>
            <a:r>
              <a:rPr lang="en-US" sz="4000" b="1" u="sng" dirty="0" err="1" smtClean="0">
                <a:solidFill>
                  <a:srgbClr val="C00000"/>
                </a:solidFill>
                <a:latin typeface="Times New Roman" pitchFamily="18" charset="0"/>
                <a:cs typeface="Times New Roman" pitchFamily="18" charset="0"/>
              </a:rPr>
              <a:t>Các</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biện</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pháp</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tránh</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thai</a:t>
            </a:r>
            <a:endParaRPr lang="en-US" sz="4000" b="1"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83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95300"/>
            <a:ext cx="16840200" cy="7291420"/>
          </a:xfrm>
          <a:prstGeom prst="rect">
            <a:avLst/>
          </a:prstGeom>
        </p:spPr>
        <p:txBody>
          <a:bodyPr wrap="square">
            <a:spAutoFit/>
          </a:bodyPr>
          <a:lstStyle/>
          <a:p>
            <a:pPr>
              <a:lnSpc>
                <a:spcPct val="200000"/>
              </a:lnSpc>
            </a:pPr>
            <a:r>
              <a:rPr lang="vi-VN" sz="4000" b="1" dirty="0">
                <a:solidFill>
                  <a:srgbClr val="C00000"/>
                </a:solidFill>
                <a:latin typeface="Times New Roman" pitchFamily="18" charset="0"/>
                <a:ea typeface="Tiffany" pitchFamily="18" charset="0"/>
                <a:cs typeface="Times New Roman" pitchFamily="18" charset="0"/>
              </a:rPr>
              <a:t>Tác dụng của các biện pháp tránh thai đó là gì</a:t>
            </a:r>
            <a:r>
              <a:rPr lang="vi-VN" sz="4000" b="1" dirty="0" smtClean="0">
                <a:solidFill>
                  <a:srgbClr val="C00000"/>
                </a:solidFill>
                <a:latin typeface="Times New Roman" pitchFamily="18" charset="0"/>
                <a:ea typeface="Tiffany" pitchFamily="18" charset="0"/>
                <a:cs typeface="Times New Roman" pitchFamily="18" charset="0"/>
              </a:rPr>
              <a:t>?</a:t>
            </a:r>
            <a:endParaRPr lang="en-US" sz="4000" b="1" dirty="0">
              <a:solidFill>
                <a:srgbClr val="C00000"/>
              </a:solidFill>
              <a:latin typeface="Times New Roman" pitchFamily="18" charset="0"/>
              <a:ea typeface="Tiffany" pitchFamily="18" charset="0"/>
              <a:cs typeface="Times New Roman" pitchFamily="18" charset="0"/>
            </a:endParaRPr>
          </a:p>
          <a:p>
            <a:pPr marL="514350" lvl="0" indent="-514350">
              <a:lnSpc>
                <a:spcPct val="200000"/>
              </a:lnSpc>
              <a:buAutoNum type="arabicPeriod"/>
            </a:pPr>
            <a:r>
              <a:rPr lang="vi-VN" sz="4000" dirty="0" smtClean="0">
                <a:solidFill>
                  <a:srgbClr val="7030A0"/>
                </a:solidFill>
                <a:latin typeface="Times New Roman" pitchFamily="18" charset="0"/>
                <a:cs typeface="Times New Roman" pitchFamily="18" charset="0"/>
              </a:rPr>
              <a:t>Sử </a:t>
            </a:r>
            <a:r>
              <a:rPr lang="vi-VN" sz="4000" dirty="0">
                <a:solidFill>
                  <a:srgbClr val="7030A0"/>
                </a:solidFill>
                <a:latin typeface="Times New Roman" pitchFamily="18" charset="0"/>
                <a:cs typeface="Times New Roman" pitchFamily="18" charset="0"/>
              </a:rPr>
              <a:t>dụng thuốc tránh thai hàng ngày: ngăn không cho trứng chín và </a:t>
            </a:r>
            <a:r>
              <a:rPr lang="vi-VN" sz="4000" dirty="0" smtClean="0">
                <a:solidFill>
                  <a:srgbClr val="7030A0"/>
                </a:solidFill>
                <a:latin typeface="Times New Roman" pitchFamily="18" charset="0"/>
                <a:cs typeface="Times New Roman" pitchFamily="18" charset="0"/>
              </a:rPr>
              <a:t>rụng.</a:t>
            </a:r>
            <a:endParaRPr lang="en-US" sz="4000" dirty="0" smtClean="0">
              <a:solidFill>
                <a:srgbClr val="7030A0"/>
              </a:solidFill>
              <a:latin typeface="Times New Roman" pitchFamily="18" charset="0"/>
              <a:cs typeface="Times New Roman" pitchFamily="18" charset="0"/>
            </a:endParaRPr>
          </a:p>
          <a:p>
            <a:pPr marL="514350" lvl="0" indent="-514350">
              <a:lnSpc>
                <a:spcPct val="200000"/>
              </a:lnSpc>
              <a:buAutoNum type="arabicPeriod"/>
            </a:pPr>
            <a:r>
              <a:rPr lang="vi-VN" sz="4000" dirty="0" smtClean="0">
                <a:solidFill>
                  <a:srgbClr val="7030A0"/>
                </a:solidFill>
                <a:latin typeface="Times New Roman" pitchFamily="18" charset="0"/>
                <a:cs typeface="Times New Roman" pitchFamily="18" charset="0"/>
              </a:rPr>
              <a:t>Sử </a:t>
            </a:r>
            <a:r>
              <a:rPr lang="vi-VN" sz="4000" dirty="0">
                <a:solidFill>
                  <a:srgbClr val="7030A0"/>
                </a:solidFill>
                <a:latin typeface="Times New Roman" pitchFamily="18" charset="0"/>
                <a:cs typeface="Times New Roman" pitchFamily="18" charset="0"/>
              </a:rPr>
              <a:t>dụng bao cao su, vòng tránh thai: ngăn không cho tinh trùng và trứng gặp </a:t>
            </a:r>
            <a:r>
              <a:rPr lang="vi-VN" sz="4000" dirty="0" smtClean="0">
                <a:solidFill>
                  <a:srgbClr val="7030A0"/>
                </a:solidFill>
                <a:latin typeface="Times New Roman" pitchFamily="18" charset="0"/>
                <a:cs typeface="Times New Roman" pitchFamily="18" charset="0"/>
              </a:rPr>
              <a:t>nhau.</a:t>
            </a:r>
            <a:endParaRPr lang="en-US" sz="4000" dirty="0" smtClean="0">
              <a:solidFill>
                <a:srgbClr val="7030A0"/>
              </a:solidFill>
              <a:latin typeface="Times New Roman" pitchFamily="18" charset="0"/>
              <a:cs typeface="Times New Roman" pitchFamily="18" charset="0"/>
            </a:endParaRPr>
          </a:p>
          <a:p>
            <a:pPr marL="514350" lvl="0" indent="-514350">
              <a:lnSpc>
                <a:spcPct val="200000"/>
              </a:lnSpc>
              <a:buAutoNum type="arabicPeriod"/>
            </a:pPr>
            <a:r>
              <a:rPr lang="vi-VN" sz="4000" dirty="0" smtClean="0">
                <a:solidFill>
                  <a:srgbClr val="7030A0"/>
                </a:solidFill>
                <a:latin typeface="Times New Roman" pitchFamily="18" charset="0"/>
                <a:cs typeface="Times New Roman" pitchFamily="18" charset="0"/>
              </a:rPr>
              <a:t>Sử </a:t>
            </a:r>
            <a:r>
              <a:rPr lang="vi-VN" sz="4000" dirty="0">
                <a:solidFill>
                  <a:srgbClr val="7030A0"/>
                </a:solidFill>
                <a:latin typeface="Times New Roman" pitchFamily="18" charset="0"/>
                <a:cs typeface="Times New Roman" pitchFamily="18" charset="0"/>
              </a:rPr>
              <a:t>dụng thuốc tránh thai khẩn cấp: ngăn nang trứng phát triển, ngăn chặn trứng gặp tinh trùng.</a:t>
            </a:r>
            <a:endParaRPr lang="en-US" sz="4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37417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133604"/>
              </p:ext>
            </p:extLst>
          </p:nvPr>
        </p:nvGraphicFramePr>
        <p:xfrm>
          <a:off x="914400" y="419098"/>
          <a:ext cx="16840200" cy="9541258"/>
        </p:xfrm>
        <a:graphic>
          <a:graphicData uri="http://schemas.openxmlformats.org/drawingml/2006/table">
            <a:tbl>
              <a:tblPr firstRow="1" bandRow="1">
                <a:tableStyleId>{5C22544A-7EE6-4342-B048-85BDC9FD1C3A}</a:tableStyleId>
              </a:tblPr>
              <a:tblGrid>
                <a:gridCol w="4210050"/>
                <a:gridCol w="4210050"/>
                <a:gridCol w="4000500"/>
                <a:gridCol w="4419600"/>
              </a:tblGrid>
              <a:tr h="1786652">
                <a:tc>
                  <a:txBody>
                    <a:bodyPr/>
                    <a:lstStyle/>
                    <a:p>
                      <a:r>
                        <a:rPr lang="en-US" sz="3200" dirty="0" err="1" smtClean="0">
                          <a:latin typeface="Times New Roman" pitchFamily="18" charset="0"/>
                          <a:cs typeface="Times New Roman" pitchFamily="18" charset="0"/>
                        </a:rPr>
                        <a:t>Biện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pháp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tránh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thai</a:t>
                      </a:r>
                      <a:endParaRPr lang="en-US" sz="3200" dirty="0">
                        <a:latin typeface="Times New Roman" pitchFamily="18" charset="0"/>
                        <a:cs typeface="Times New Roman" pitchFamily="18" charset="0"/>
                      </a:endParaRPr>
                    </a:p>
                  </a:txBody>
                  <a:tcPr/>
                </a:tc>
                <a:tc>
                  <a:txBody>
                    <a:bodyPr/>
                    <a:lstStyle/>
                    <a:p>
                      <a:pPr algn="ctr"/>
                      <a:r>
                        <a:rPr lang="en-US" sz="3200" dirty="0" err="1" smtClean="0">
                          <a:latin typeface="Times New Roman" pitchFamily="18" charset="0"/>
                          <a:cs typeface="Times New Roman" pitchFamily="18" charset="0"/>
                        </a:rPr>
                        <a:t>Hiệu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quả</a:t>
                      </a:r>
                      <a:endParaRPr lang="en-US" sz="3200" baseline="0" dirty="0" smtClean="0">
                        <a:latin typeface="Times New Roman" pitchFamily="18" charset="0"/>
                        <a:cs typeface="Times New Roman" pitchFamily="18" charset="0"/>
                      </a:endParaRPr>
                    </a:p>
                    <a:p>
                      <a:pPr algn="ctr"/>
                      <a:r>
                        <a:rPr lang="en-US" sz="3200" baseline="0" dirty="0" smtClean="0">
                          <a:latin typeface="Times New Roman" pitchFamily="18" charset="0"/>
                          <a:cs typeface="Times New Roman" pitchFamily="18" charset="0"/>
                        </a:rPr>
                        <a:t>(</a:t>
                      </a:r>
                      <a:r>
                        <a:rPr lang="en-US" sz="3200" baseline="0" dirty="0" err="1" smtClean="0">
                          <a:latin typeface="Times New Roman" pitchFamily="18" charset="0"/>
                          <a:cs typeface="Times New Roman" pitchFamily="18" charset="0"/>
                        </a:rPr>
                        <a:t>cao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thấp</a:t>
                      </a:r>
                      <a:r>
                        <a:rPr lang="en-US" sz="3200" baseline="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tc>
                <a:tc>
                  <a:txBody>
                    <a:bodyPr/>
                    <a:lstStyle/>
                    <a:p>
                      <a:pPr algn="ctr"/>
                      <a:r>
                        <a:rPr lang="en-US" sz="3200" dirty="0" err="1" smtClean="0">
                          <a:latin typeface="Times New Roman" pitchFamily="18" charset="0"/>
                          <a:cs typeface="Times New Roman" pitchFamily="18" charset="0"/>
                        </a:rPr>
                        <a:t>Tác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dụng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phụ</a:t>
                      </a:r>
                      <a:endParaRPr lang="en-US" sz="3200" dirty="0">
                        <a:latin typeface="Times New Roman" pitchFamily="18" charset="0"/>
                        <a:cs typeface="Times New Roman" pitchFamily="18" charset="0"/>
                      </a:endParaRPr>
                    </a:p>
                  </a:txBody>
                  <a:tcPr/>
                </a:tc>
                <a:tc>
                  <a:txBody>
                    <a:bodyPr/>
                    <a:lstStyle/>
                    <a:p>
                      <a:pPr algn="ctr"/>
                      <a:r>
                        <a:rPr lang="en-US" sz="3200" baseline="0" dirty="0" err="1" smtClean="0">
                          <a:latin typeface="Times New Roman" pitchFamily="18" charset="0"/>
                          <a:cs typeface="Times New Roman" pitchFamily="18" charset="0"/>
                        </a:rPr>
                        <a:t>Phòng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ngừa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bệnh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lây</a:t>
                      </a:r>
                      <a:r>
                        <a:rPr lang="en-US" sz="3200" baseline="0" dirty="0" smtClean="0">
                          <a:latin typeface="Times New Roman" pitchFamily="18" charset="0"/>
                          <a:cs typeface="Times New Roman" pitchFamily="18" charset="0"/>
                        </a:rPr>
                        <a:t> qua </a:t>
                      </a:r>
                      <a:r>
                        <a:rPr lang="en-US" sz="3200" baseline="0" dirty="0" err="1" smtClean="0">
                          <a:latin typeface="Times New Roman" pitchFamily="18" charset="0"/>
                          <a:cs typeface="Times New Roman" pitchFamily="18" charset="0"/>
                        </a:rPr>
                        <a:t>đường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tình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dục</a:t>
                      </a:r>
                      <a:endParaRPr lang="en-US" sz="3200" dirty="0">
                        <a:latin typeface="Times New Roman" pitchFamily="18" charset="0"/>
                        <a:cs typeface="Times New Roman" pitchFamily="18" charset="0"/>
                      </a:endParaRPr>
                    </a:p>
                  </a:txBody>
                  <a:tcPr/>
                </a:tc>
              </a:tr>
              <a:tr h="1285226">
                <a:tc>
                  <a:txBody>
                    <a:bodyPr/>
                    <a:lstStyle/>
                    <a:p>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a:t>
                      </a:r>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r h="1306851">
                <a:tc>
                  <a:txBody>
                    <a:bodyPr/>
                    <a:lstStyle/>
                    <a:p>
                      <a:r>
                        <a:rPr lang="en-US" sz="3200" dirty="0" err="1" smtClean="0">
                          <a:latin typeface="Times New Roman" pitchFamily="18" charset="0"/>
                          <a:cs typeface="Times New Roman" pitchFamily="18" charset="0"/>
                        </a:rPr>
                        <a:t>Thuốc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tránh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thai</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hàng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ngày</a:t>
                      </a:r>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r h="1285226">
                <a:tc>
                  <a:txBody>
                    <a:bodyPr/>
                    <a:lstStyle/>
                    <a:p>
                      <a:r>
                        <a:rPr lang="en-US" sz="3200" dirty="0" err="1" smtClean="0">
                          <a:latin typeface="Times New Roman" pitchFamily="18" charset="0"/>
                          <a:cs typeface="Times New Roman" pitchFamily="18" charset="0"/>
                        </a:rPr>
                        <a:t>Đặt</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vòng</a:t>
                      </a:r>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r h="1285226">
                <a:tc>
                  <a:txBody>
                    <a:bodyPr/>
                    <a:lstStyle/>
                    <a:p>
                      <a:r>
                        <a:rPr lang="en-US" sz="3200" dirty="0" err="1" smtClean="0">
                          <a:latin typeface="Times New Roman" pitchFamily="18" charset="0"/>
                          <a:cs typeface="Times New Roman" pitchFamily="18" charset="0"/>
                        </a:rPr>
                        <a:t>Xuất</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tinh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ngoài</a:t>
                      </a:r>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r h="1285226">
                <a:tc>
                  <a:txBody>
                    <a:bodyPr/>
                    <a:lstStyle/>
                    <a:p>
                      <a:r>
                        <a:rPr lang="en-US" sz="3200" dirty="0" err="1" smtClean="0">
                          <a:latin typeface="Times New Roman" pitchFamily="18" charset="0"/>
                          <a:cs typeface="Times New Roman" pitchFamily="18" charset="0"/>
                        </a:rPr>
                        <a:t>Que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cấy</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tránh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thai</a:t>
                      </a:r>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r h="1306851">
                <a:tc>
                  <a:txBody>
                    <a:bodyPr/>
                    <a:lstStyle/>
                    <a:p>
                      <a:r>
                        <a:rPr lang="en-US" sz="3200" dirty="0" err="1" smtClean="0">
                          <a:latin typeface="Times New Roman" pitchFamily="18" charset="0"/>
                          <a:cs typeface="Times New Roman" pitchFamily="18" charset="0"/>
                        </a:rPr>
                        <a:t>Thuốc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tránh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thai</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khẩn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cấp</a:t>
                      </a:r>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bl>
          </a:graphicData>
        </a:graphic>
      </p:graphicFrame>
      <p:sp>
        <p:nvSpPr>
          <p:cNvPr id="3" name="Title 1"/>
          <p:cNvSpPr txBox="1">
            <a:spLocks/>
          </p:cNvSpPr>
          <p:nvPr/>
        </p:nvSpPr>
        <p:spPr>
          <a:xfrm>
            <a:off x="6477000" y="2380984"/>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a:latin typeface="Times New Roman" pitchFamily="18" charset="0"/>
                <a:cs typeface="Times New Roman" pitchFamily="18" charset="0"/>
              </a:rPr>
              <a:t>Cao</a:t>
            </a:r>
            <a:endParaRPr lang="en-US" sz="4000" dirty="0">
              <a:latin typeface="Times New Roman" pitchFamily="18" charset="0"/>
              <a:cs typeface="Times New Roman" pitchFamily="18" charset="0"/>
            </a:endParaRPr>
          </a:p>
        </p:txBody>
      </p:sp>
      <p:sp>
        <p:nvSpPr>
          <p:cNvPr id="4" name="Title 1"/>
          <p:cNvSpPr txBox="1">
            <a:spLocks/>
          </p:cNvSpPr>
          <p:nvPr/>
        </p:nvSpPr>
        <p:spPr>
          <a:xfrm>
            <a:off x="10964214" y="2476500"/>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a:latin typeface="Times New Roman" pitchFamily="18" charset="0"/>
                <a:cs typeface="Times New Roman" pitchFamily="18" charset="0"/>
              </a:rPr>
              <a:t>Ít</a:t>
            </a:r>
            <a:endParaRPr lang="en-US" sz="4000" dirty="0">
              <a:latin typeface="Times New Roman" pitchFamily="18" charset="0"/>
              <a:cs typeface="Times New Roman" pitchFamily="18" charset="0"/>
            </a:endParaRPr>
          </a:p>
        </p:txBody>
      </p:sp>
      <p:sp>
        <p:nvSpPr>
          <p:cNvPr id="5" name="Title 1"/>
          <p:cNvSpPr txBox="1">
            <a:spLocks/>
          </p:cNvSpPr>
          <p:nvPr/>
        </p:nvSpPr>
        <p:spPr>
          <a:xfrm>
            <a:off x="15087600" y="2380983"/>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có</a:t>
            </a:r>
            <a:endParaRPr lang="en-US" sz="4000" dirty="0">
              <a:latin typeface="Times New Roman" pitchFamily="18" charset="0"/>
              <a:cs typeface="Times New Roman" pitchFamily="18" charset="0"/>
            </a:endParaRPr>
          </a:p>
        </p:txBody>
      </p:sp>
      <p:sp>
        <p:nvSpPr>
          <p:cNvPr id="6" name="Title 1"/>
          <p:cNvSpPr txBox="1">
            <a:spLocks/>
          </p:cNvSpPr>
          <p:nvPr/>
        </p:nvSpPr>
        <p:spPr>
          <a:xfrm>
            <a:off x="6471634" y="3527202"/>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a:latin typeface="Times New Roman" pitchFamily="18" charset="0"/>
                <a:cs typeface="Times New Roman" pitchFamily="18" charset="0"/>
              </a:rPr>
              <a:t>Cao</a:t>
            </a:r>
            <a:endParaRPr lang="en-US" sz="4000" dirty="0">
              <a:latin typeface="Times New Roman" pitchFamily="18" charset="0"/>
              <a:cs typeface="Times New Roman" pitchFamily="18" charset="0"/>
            </a:endParaRPr>
          </a:p>
        </p:txBody>
      </p:sp>
      <p:sp>
        <p:nvSpPr>
          <p:cNvPr id="7" name="Title 1"/>
          <p:cNvSpPr txBox="1">
            <a:spLocks/>
          </p:cNvSpPr>
          <p:nvPr/>
        </p:nvSpPr>
        <p:spPr>
          <a:xfrm>
            <a:off x="10964214" y="3753118"/>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a:latin typeface="Times New Roman" pitchFamily="18" charset="0"/>
                <a:cs typeface="Times New Roman" pitchFamily="18" charset="0"/>
              </a:rPr>
              <a:t>Ít</a:t>
            </a:r>
            <a:endParaRPr lang="en-US" sz="4000" dirty="0">
              <a:latin typeface="Times New Roman" pitchFamily="18" charset="0"/>
              <a:cs typeface="Times New Roman" pitchFamily="18" charset="0"/>
            </a:endParaRPr>
          </a:p>
        </p:txBody>
      </p:sp>
      <p:sp>
        <p:nvSpPr>
          <p:cNvPr id="8" name="Title 1"/>
          <p:cNvSpPr txBox="1">
            <a:spLocks/>
          </p:cNvSpPr>
          <p:nvPr/>
        </p:nvSpPr>
        <p:spPr>
          <a:xfrm>
            <a:off x="14872952" y="3527202"/>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không</a:t>
            </a:r>
            <a:endParaRPr lang="en-US" sz="4000" dirty="0">
              <a:latin typeface="Times New Roman" pitchFamily="18" charset="0"/>
              <a:cs typeface="Times New Roman" pitchFamily="18" charset="0"/>
            </a:endParaRPr>
          </a:p>
        </p:txBody>
      </p:sp>
      <p:sp>
        <p:nvSpPr>
          <p:cNvPr id="9" name="Title 1"/>
          <p:cNvSpPr txBox="1">
            <a:spLocks/>
          </p:cNvSpPr>
          <p:nvPr/>
        </p:nvSpPr>
        <p:spPr>
          <a:xfrm>
            <a:off x="6481293" y="5023834"/>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a:latin typeface="Times New Roman" pitchFamily="18" charset="0"/>
                <a:cs typeface="Times New Roman" pitchFamily="18" charset="0"/>
              </a:rPr>
              <a:t>Cao</a:t>
            </a:r>
            <a:endParaRPr lang="en-US" sz="4000" dirty="0">
              <a:latin typeface="Times New Roman" pitchFamily="18" charset="0"/>
              <a:cs typeface="Times New Roman" pitchFamily="18" charset="0"/>
            </a:endParaRPr>
          </a:p>
        </p:txBody>
      </p:sp>
      <p:sp>
        <p:nvSpPr>
          <p:cNvPr id="10" name="Title 1"/>
          <p:cNvSpPr txBox="1">
            <a:spLocks/>
          </p:cNvSpPr>
          <p:nvPr/>
        </p:nvSpPr>
        <p:spPr>
          <a:xfrm>
            <a:off x="9935514" y="5023834"/>
            <a:ext cx="35814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kể</a:t>
            </a:r>
            <a:endParaRPr lang="en-US" sz="4000" dirty="0">
              <a:latin typeface="Times New Roman" pitchFamily="18" charset="0"/>
              <a:cs typeface="Times New Roman" pitchFamily="18" charset="0"/>
            </a:endParaRPr>
          </a:p>
        </p:txBody>
      </p:sp>
      <p:sp>
        <p:nvSpPr>
          <p:cNvPr id="11" name="Title 1"/>
          <p:cNvSpPr txBox="1">
            <a:spLocks/>
          </p:cNvSpPr>
          <p:nvPr/>
        </p:nvSpPr>
        <p:spPr>
          <a:xfrm>
            <a:off x="15029645" y="5037785"/>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không</a:t>
            </a:r>
            <a:endParaRPr lang="en-US" sz="4000" dirty="0">
              <a:latin typeface="Times New Roman" pitchFamily="18" charset="0"/>
              <a:cs typeface="Times New Roman" pitchFamily="18" charset="0"/>
            </a:endParaRPr>
          </a:p>
        </p:txBody>
      </p:sp>
      <p:sp>
        <p:nvSpPr>
          <p:cNvPr id="12" name="Title 1"/>
          <p:cNvSpPr txBox="1">
            <a:spLocks/>
          </p:cNvSpPr>
          <p:nvPr/>
        </p:nvSpPr>
        <p:spPr>
          <a:xfrm>
            <a:off x="6471634" y="6398117"/>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Thấp</a:t>
            </a:r>
            <a:endParaRPr lang="en-US" sz="4000" dirty="0">
              <a:latin typeface="Times New Roman" pitchFamily="18" charset="0"/>
              <a:cs typeface="Times New Roman" pitchFamily="18" charset="0"/>
            </a:endParaRPr>
          </a:p>
        </p:txBody>
      </p:sp>
      <p:sp>
        <p:nvSpPr>
          <p:cNvPr id="13" name="Title 1"/>
          <p:cNvSpPr txBox="1">
            <a:spLocks/>
          </p:cNvSpPr>
          <p:nvPr/>
        </p:nvSpPr>
        <p:spPr>
          <a:xfrm>
            <a:off x="10515600" y="6398116"/>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không</a:t>
            </a:r>
            <a:endParaRPr lang="en-US" sz="4000" dirty="0">
              <a:latin typeface="Times New Roman" pitchFamily="18" charset="0"/>
              <a:cs typeface="Times New Roman" pitchFamily="18" charset="0"/>
            </a:endParaRPr>
          </a:p>
        </p:txBody>
      </p:sp>
      <p:sp>
        <p:nvSpPr>
          <p:cNvPr id="14" name="Title 1"/>
          <p:cNvSpPr txBox="1">
            <a:spLocks/>
          </p:cNvSpPr>
          <p:nvPr/>
        </p:nvSpPr>
        <p:spPr>
          <a:xfrm>
            <a:off x="14872952" y="6310373"/>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không</a:t>
            </a:r>
            <a:endParaRPr lang="en-US" sz="4000" dirty="0">
              <a:latin typeface="Times New Roman" pitchFamily="18" charset="0"/>
              <a:cs typeface="Times New Roman" pitchFamily="18" charset="0"/>
            </a:endParaRPr>
          </a:p>
        </p:txBody>
      </p:sp>
      <p:sp>
        <p:nvSpPr>
          <p:cNvPr id="15" name="Title 1"/>
          <p:cNvSpPr txBox="1">
            <a:spLocks/>
          </p:cNvSpPr>
          <p:nvPr/>
        </p:nvSpPr>
        <p:spPr>
          <a:xfrm>
            <a:off x="6607935" y="7441840"/>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a:latin typeface="Times New Roman" pitchFamily="18" charset="0"/>
                <a:cs typeface="Times New Roman" pitchFamily="18" charset="0"/>
              </a:rPr>
              <a:t>Cao</a:t>
            </a:r>
            <a:endParaRPr lang="en-US" sz="4000" dirty="0">
              <a:latin typeface="Times New Roman" pitchFamily="18" charset="0"/>
              <a:cs typeface="Times New Roman" pitchFamily="18" charset="0"/>
            </a:endParaRPr>
          </a:p>
        </p:txBody>
      </p:sp>
      <p:sp>
        <p:nvSpPr>
          <p:cNvPr id="16" name="Title 1"/>
          <p:cNvSpPr txBox="1">
            <a:spLocks/>
          </p:cNvSpPr>
          <p:nvPr/>
        </p:nvSpPr>
        <p:spPr>
          <a:xfrm>
            <a:off x="9772918" y="7549700"/>
            <a:ext cx="35814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kể</a:t>
            </a:r>
            <a:endParaRPr lang="en-US" sz="4000" dirty="0">
              <a:latin typeface="Times New Roman" pitchFamily="18" charset="0"/>
              <a:cs typeface="Times New Roman" pitchFamily="18" charset="0"/>
            </a:endParaRPr>
          </a:p>
        </p:txBody>
      </p:sp>
      <p:sp>
        <p:nvSpPr>
          <p:cNvPr id="17" name="Title 1"/>
          <p:cNvSpPr txBox="1">
            <a:spLocks/>
          </p:cNvSpPr>
          <p:nvPr/>
        </p:nvSpPr>
        <p:spPr>
          <a:xfrm>
            <a:off x="14877245" y="7613412"/>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không</a:t>
            </a:r>
            <a:endParaRPr lang="en-US" sz="4000" dirty="0">
              <a:latin typeface="Times New Roman" pitchFamily="18" charset="0"/>
              <a:cs typeface="Times New Roman" pitchFamily="18" charset="0"/>
            </a:endParaRPr>
          </a:p>
        </p:txBody>
      </p:sp>
      <p:sp>
        <p:nvSpPr>
          <p:cNvPr id="18" name="Title 1"/>
          <p:cNvSpPr txBox="1">
            <a:spLocks/>
          </p:cNvSpPr>
          <p:nvPr/>
        </p:nvSpPr>
        <p:spPr>
          <a:xfrm>
            <a:off x="6279524" y="8929349"/>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Thấp</a:t>
            </a:r>
            <a:endParaRPr lang="en-US" sz="4000" dirty="0">
              <a:latin typeface="Times New Roman" pitchFamily="18" charset="0"/>
              <a:cs typeface="Times New Roman" pitchFamily="18" charset="0"/>
            </a:endParaRPr>
          </a:p>
        </p:txBody>
      </p:sp>
      <p:sp>
        <p:nvSpPr>
          <p:cNvPr id="19" name="Title 1"/>
          <p:cNvSpPr txBox="1">
            <a:spLocks/>
          </p:cNvSpPr>
          <p:nvPr/>
        </p:nvSpPr>
        <p:spPr>
          <a:xfrm>
            <a:off x="10457645" y="8713086"/>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Nhiều</a:t>
            </a:r>
            <a:endParaRPr lang="en-US" sz="4000" dirty="0">
              <a:latin typeface="Times New Roman" pitchFamily="18" charset="0"/>
              <a:cs typeface="Times New Roman" pitchFamily="18" charset="0"/>
            </a:endParaRPr>
          </a:p>
        </p:txBody>
      </p:sp>
      <p:sp>
        <p:nvSpPr>
          <p:cNvPr id="20" name="Title 1"/>
          <p:cNvSpPr txBox="1">
            <a:spLocks/>
          </p:cNvSpPr>
          <p:nvPr/>
        </p:nvSpPr>
        <p:spPr>
          <a:xfrm>
            <a:off x="15094039" y="8843468"/>
            <a:ext cx="1524000" cy="914399"/>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không</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2724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32"/>
          <p:cNvSpPr txBox="1"/>
          <p:nvPr/>
        </p:nvSpPr>
        <p:spPr>
          <a:xfrm>
            <a:off x="304800" y="266700"/>
            <a:ext cx="16156172" cy="769441"/>
          </a:xfrm>
          <a:prstGeom prst="rect">
            <a:avLst/>
          </a:prstGeom>
          <a:noFill/>
        </p:spPr>
        <p:txBody>
          <a:bodyPr wrap="square" rtlCol="0">
            <a:spAutoFit/>
          </a:bodyPr>
          <a:lstStyle/>
          <a:p>
            <a:pPr defTabSz="1371600">
              <a:defRPr/>
            </a:pPr>
            <a:r>
              <a:rPr kumimoji="0" lang="en-US" altLang="zh-CN" sz="4400" b="1" i="0" u="none" strike="noStrike" kern="1200" cap="none" spc="0" normalizeH="0" baseline="0" noProof="0" dirty="0" smtClean="0">
                <a:ln>
                  <a:noFill/>
                </a:ln>
                <a:solidFill>
                  <a:srgbClr val="7030A0"/>
                </a:solidFill>
                <a:effectLst/>
                <a:uLnTx/>
                <a:uFillTx/>
                <a:latin typeface="#9Slide03 Arima Madurai" panose="00000500000000000000" pitchFamily="2" charset="-93"/>
                <a:ea typeface="幼圆" panose="02010509060101010101" pitchFamily="49" charset="-122"/>
                <a:cs typeface="#9Slide03 Arima Madurai" panose="00000500000000000000" pitchFamily="2" charset="-93"/>
              </a:rPr>
              <a:t>I</a:t>
            </a:r>
            <a:r>
              <a:rPr lang="en-US" altLang="zh-CN" sz="4400" b="1" noProof="0"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II. </a:t>
            </a:r>
            <a:r>
              <a:rPr lang="en-US" altLang="zh-CN" sz="4400" b="1" u="sng"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a:t>
            </a:r>
            <a:r>
              <a:rPr lang="vi-VN" altLang="zh-CN" sz="4400" b="1" u="sng"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iện tượng kinh nguyệt và biện pháp tránh thai </a:t>
            </a:r>
            <a:endParaRPr lang="zh-CN" altLang="en-US" sz="4400" b="1" u="sng"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 name="Rectangle 2"/>
          <p:cNvSpPr/>
          <p:nvPr/>
        </p:nvSpPr>
        <p:spPr>
          <a:xfrm>
            <a:off x="609600" y="1104900"/>
            <a:ext cx="17297400" cy="4401205"/>
          </a:xfrm>
          <a:prstGeom prst="rect">
            <a:avLst/>
          </a:prstGeom>
        </p:spPr>
        <p:txBody>
          <a:bodyPr wrap="square">
            <a:spAutoFit/>
          </a:bodyPr>
          <a:lstStyle/>
          <a:p>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Hiện </a:t>
            </a:r>
            <a:r>
              <a:rPr lang="vi-VN" sz="4000" dirty="0">
                <a:latin typeface="Times New Roman" pitchFamily="18" charset="0"/>
                <a:cs typeface="Times New Roman" pitchFamily="18" charset="0"/>
              </a:rPr>
              <a:t>tượng kinh nguyệt là hiện tượng trứng không được thụ tinh sau 14 ngày kể từ khi trứng rụng làm thể vàng bị tiêu giảm, lớp niêm mạc bong ra từng mảng thoát ra ngoài cùng với máu và dịch nhày.</a:t>
            </a:r>
          </a:p>
          <a:p>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Một </a:t>
            </a:r>
            <a:r>
              <a:rPr lang="vi-VN" sz="4000" dirty="0">
                <a:latin typeface="Times New Roman" pitchFamily="18" charset="0"/>
                <a:cs typeface="Times New Roman" pitchFamily="18" charset="0"/>
              </a:rPr>
              <a:t>số biện pháp tránh thai như sử dụng bao cao su, sử dụng thuốc tránh thai hàng ngày, đặt vòng tránh thai,… </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Tác </a:t>
            </a:r>
            <a:r>
              <a:rPr lang="vi-VN" sz="4000" dirty="0">
                <a:latin typeface="Times New Roman" pitchFamily="18" charset="0"/>
                <a:cs typeface="Times New Roman" pitchFamily="18" charset="0"/>
              </a:rPr>
              <a:t>dụng chủ yếu của các biện pháp tránh thai là ngăn nang trứng phát triển, ngăn chặn trứng gặp tinh trùng, chống sự làm tổ của trứng được thụ tinh.</a:t>
            </a:r>
          </a:p>
        </p:txBody>
      </p:sp>
    </p:spTree>
    <p:extLst>
      <p:ext uri="{BB962C8B-B14F-4D97-AF65-F5344CB8AC3E}">
        <p14:creationId xmlns:p14="http://schemas.microsoft.com/office/powerpoint/2010/main" val="20612411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3807"/>
            <a:ext cx="9144000" cy="914399"/>
          </a:xfrm>
        </p:spPr>
        <p:txBody>
          <a:bodyPr>
            <a:noAutofit/>
          </a:bodyPr>
          <a:lstStyle/>
          <a:p>
            <a:r>
              <a:rPr lang="en-US" sz="4000" dirty="0" smtClean="0">
                <a:solidFill>
                  <a:srgbClr val="C00000"/>
                </a:solidFill>
                <a:latin typeface="Times New Roman" pitchFamily="18" charset="0"/>
                <a:cs typeface="Times New Roman" pitchFamily="18" charset="0"/>
              </a:rPr>
              <a:t>IV/ </a:t>
            </a:r>
            <a:r>
              <a:rPr lang="en-US" sz="4000" b="1" u="sng" dirty="0" err="1" smtClean="0">
                <a:solidFill>
                  <a:srgbClr val="C00000"/>
                </a:solidFill>
                <a:latin typeface="Times New Roman" pitchFamily="18" charset="0"/>
                <a:cs typeface="Times New Roman" pitchFamily="18" charset="0"/>
              </a:rPr>
              <a:t>Một</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số</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bệnh</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lây</a:t>
            </a:r>
            <a:r>
              <a:rPr lang="en-US" sz="4000" b="1" u="sng" dirty="0" smtClean="0">
                <a:solidFill>
                  <a:srgbClr val="C00000"/>
                </a:solidFill>
                <a:latin typeface="Times New Roman" pitchFamily="18" charset="0"/>
                <a:cs typeface="Times New Roman" pitchFamily="18" charset="0"/>
              </a:rPr>
              <a:t> qua </a:t>
            </a:r>
            <a:r>
              <a:rPr lang="en-US" sz="4000" b="1" u="sng" dirty="0" err="1" smtClean="0">
                <a:solidFill>
                  <a:srgbClr val="C00000"/>
                </a:solidFill>
                <a:latin typeface="Times New Roman" pitchFamily="18" charset="0"/>
                <a:cs typeface="Times New Roman" pitchFamily="18" charset="0"/>
              </a:rPr>
              <a:t>đường</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tình</a:t>
            </a:r>
            <a:r>
              <a:rPr lang="en-US" sz="4000" b="1" u="sng" dirty="0" smtClean="0">
                <a:solidFill>
                  <a:srgbClr val="C00000"/>
                </a:solidFill>
                <a:latin typeface="Times New Roman" pitchFamily="18" charset="0"/>
                <a:cs typeface="Times New Roman" pitchFamily="18" charset="0"/>
              </a:rPr>
              <a:t> </a:t>
            </a:r>
            <a:r>
              <a:rPr lang="en-US" sz="4000" b="1" u="sng" dirty="0" err="1" smtClean="0">
                <a:solidFill>
                  <a:srgbClr val="C00000"/>
                </a:solidFill>
                <a:latin typeface="Times New Roman" pitchFamily="18" charset="0"/>
                <a:cs typeface="Times New Roman" pitchFamily="18" charset="0"/>
              </a:rPr>
              <a:t>dục</a:t>
            </a:r>
            <a:endParaRPr lang="en-US" sz="4000" b="1" u="sng" dirty="0">
              <a:solidFill>
                <a:srgbClr val="C00000"/>
              </a:solidFill>
              <a:latin typeface="Times New Roman"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4381500" y="1257300"/>
            <a:ext cx="9525000" cy="8686800"/>
          </a:xfrm>
          <a:prstGeom prst="rect">
            <a:avLst/>
          </a:prstGeom>
        </p:spPr>
      </p:pic>
    </p:spTree>
    <p:extLst>
      <p:ext uri="{BB962C8B-B14F-4D97-AF65-F5344CB8AC3E}">
        <p14:creationId xmlns:p14="http://schemas.microsoft.com/office/powerpoint/2010/main" val="290393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652</Words>
  <Application>Microsoft Office PowerPoint</Application>
  <PresentationFormat>Custom</PresentationFormat>
  <Paragraphs>115</Paragraphs>
  <Slides>23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Calibri</vt:lpstr>
      <vt:lpstr>#9Slide03 Arima Madurai</vt:lpstr>
      <vt:lpstr>Times New Roman</vt:lpstr>
      <vt:lpstr>幼圆</vt:lpstr>
      <vt:lpstr>Tiffany</vt:lpstr>
      <vt:lpstr>Arial</vt:lpstr>
      <vt:lpstr>等线</vt:lpstr>
      <vt:lpstr>宋体</vt:lpstr>
      <vt:lpstr>Calibri Light</vt:lpstr>
      <vt:lpstr>Office 主题</vt:lpstr>
      <vt:lpstr>III/ Hiện tượng kinh nguyệt và các biện pháp tránh thai</vt:lpstr>
      <vt:lpstr>PowerPoint Presentation</vt:lpstr>
      <vt:lpstr>  Do đâu có kinh nguyệt?</vt:lpstr>
      <vt:lpstr>PowerPoint Presentation</vt:lpstr>
      <vt:lpstr>PowerPoint Presentation</vt:lpstr>
      <vt:lpstr>PowerPoint Presentation</vt:lpstr>
      <vt:lpstr>PowerPoint Presentation</vt:lpstr>
      <vt:lpstr>PowerPoint Presentation</vt:lpstr>
      <vt:lpstr>IV/ Một số bệnh lây qua đường tình dục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102</cp:revision>
  <dcterms:created xsi:type="dcterms:W3CDTF">2006-08-16T00:00:00Z</dcterms:created>
  <dcterms:modified xsi:type="dcterms:W3CDTF">2023-12-13T02:43:28Z</dcterms:modified>
  <dc:identifier>DAE65lQ4ekI</dc:identifier>
</cp:coreProperties>
</file>