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0" r:id="rId5"/>
    <p:sldId id="267" r:id="rId6"/>
    <p:sldId id="268" r:id="rId7"/>
    <p:sldId id="269" r:id="rId8"/>
    <p:sldId id="27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5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4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9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9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7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4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2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7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9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C6D1B-2E52-4CB1-A813-6EE2420A5D40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B553F-6D84-4A18-90B5-3342C3C5E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04" y="442936"/>
            <a:ext cx="785379" cy="73918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96056" y="442936"/>
            <a:ext cx="10020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-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đo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bên</a:t>
            </a:r>
            <a:endParaRPr lang="en-US" sz="2400" dirty="0" smtClean="0"/>
          </a:p>
          <a:p>
            <a:r>
              <a:rPr lang="en-US" sz="2400" dirty="0" smtClean="0"/>
              <a:t>- </a:t>
            </a:r>
            <a:r>
              <a:rPr lang="en-US" sz="2400" dirty="0" err="1" smtClean="0"/>
              <a:t>Hãy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tổng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333" y="1680761"/>
            <a:ext cx="3196976" cy="2283554"/>
          </a:xfrm>
          <a:prstGeom prst="rect">
            <a:avLst/>
          </a:prstGeo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7785323">
            <a:off x="4388056" y="685001"/>
            <a:ext cx="6399213" cy="86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71063" y="3108960"/>
            <a:ext cx="105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5,2cm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8001222">
            <a:off x="5577228" y="2373831"/>
            <a:ext cx="105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3,1cm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2080812">
            <a:off x="7427945" y="2504959"/>
            <a:ext cx="105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4,2cm</a:t>
            </a:r>
            <a:endParaRPr lang="en-US" dirty="0"/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14460" y="3582926"/>
            <a:ext cx="6399213" cy="86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2176747">
            <a:off x="5575272" y="3624455"/>
            <a:ext cx="6399213" cy="86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45218" y="2831961"/>
            <a:ext cx="2050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3,1+4,2&gt;5,2</a:t>
            </a:r>
          </a:p>
          <a:p>
            <a:r>
              <a:rPr lang="en-US" sz="2400" dirty="0" smtClean="0"/>
              <a:t>3,1+5,2&gt;4,2</a:t>
            </a:r>
          </a:p>
          <a:p>
            <a:r>
              <a:rPr lang="en-US" sz="2400" dirty="0" smtClean="0"/>
              <a:t>5,2+4,2&gt;3,1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63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976" y="3899720"/>
            <a:ext cx="4127128" cy="2472946"/>
          </a:xfrm>
          <a:prstGeom prst="rect">
            <a:avLst/>
          </a:prstGeom>
          <a:noFill/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590461" y="146268"/>
            <a:ext cx="9703710" cy="1655762"/>
          </a:xfrm>
          <a:prstGeom prst="rect">
            <a:avLst/>
          </a:prstGeom>
        </p:spPr>
        <p:txBody>
          <a:bodyPr vert="horz" lIns="91440" tIns="45720" rIns="91440" bIns="45720" numCol="1" rtlCol="0">
            <a:prstTxWarp prst="textPlain">
              <a:avLst/>
            </a:prstTxWarp>
            <a:normAutofit/>
            <a:scene3d>
              <a:camera prst="obliqueTopLeft"/>
              <a:lightRig rig="threePt" dir="t"/>
            </a:scene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Bài</a:t>
            </a:r>
            <a:r>
              <a:rPr lang="en-US" dirty="0" smtClean="0">
                <a:solidFill>
                  <a:srgbClr val="C00000"/>
                </a:solidFill>
              </a:rPr>
              <a:t> 1. GÓC VÀ CẠNH TRONG MỘT TAM GIÁC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90461" y="2022994"/>
            <a:ext cx="9703710" cy="1655762"/>
          </a:xfrm>
          <a:prstGeom prst="rect">
            <a:avLst/>
          </a:prstGeom>
        </p:spPr>
        <p:txBody>
          <a:bodyPr vert="horz" lIns="91440" tIns="45720" rIns="91440" bIns="45720" numCol="1" rtlCol="0">
            <a:prstTxWarp prst="textPlain">
              <a:avLst/>
            </a:prstTxWarp>
            <a:normAutofit/>
            <a:scene3d>
              <a:camera prst="obliqueTopLeft"/>
              <a:lightRig rig="threePt" dir="t"/>
            </a:scene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2. </a:t>
            </a:r>
            <a:r>
              <a:rPr lang="en-US" dirty="0" err="1" smtClean="0">
                <a:solidFill>
                  <a:srgbClr val="C00000"/>
                </a:solidFill>
              </a:rPr>
              <a:t>Quan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hệ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giữa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cạnh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của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err="1" smtClean="0">
                <a:solidFill>
                  <a:srgbClr val="C00000"/>
                </a:solidFill>
              </a:rPr>
              <a:t>một</a:t>
            </a:r>
            <a:r>
              <a:rPr lang="en-US" dirty="0" smtClean="0">
                <a:solidFill>
                  <a:srgbClr val="C00000"/>
                </a:solidFill>
              </a:rPr>
              <a:t> tam </a:t>
            </a:r>
            <a:r>
              <a:rPr lang="en-US" dirty="0" err="1" smtClean="0">
                <a:solidFill>
                  <a:srgbClr val="C00000"/>
                </a:solidFill>
              </a:rPr>
              <a:t>giác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96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81" y="349343"/>
            <a:ext cx="11097985" cy="27031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6730" y="3527320"/>
            <a:ext cx="513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9+5&gt;12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06730" y="4011758"/>
            <a:ext cx="513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9+12&gt;5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06730" y="4463823"/>
            <a:ext cx="513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12+5&gt;9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25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7185" y="337716"/>
            <a:ext cx="3226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lí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9573" y="2075697"/>
            <a:ext cx="9091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∆ABC </a:t>
            </a:r>
            <a:r>
              <a:rPr lang="en-US" sz="2400" dirty="0" err="1" smtClean="0"/>
              <a:t>bất</a:t>
            </a:r>
            <a:r>
              <a:rPr lang="en-US" sz="2400" dirty="0" smtClean="0"/>
              <a:t> </a:t>
            </a:r>
            <a:r>
              <a:rPr lang="en-US" sz="2400" dirty="0" err="1" smtClean="0"/>
              <a:t>kì</a:t>
            </a:r>
            <a:r>
              <a:rPr lang="en-US" sz="2400" dirty="0" smtClean="0"/>
              <a:t> ta </a:t>
            </a:r>
            <a:r>
              <a:rPr lang="en-US" sz="2400" dirty="0" err="1" smtClean="0"/>
              <a:t>luôn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bất</a:t>
            </a:r>
            <a:r>
              <a:rPr lang="en-US" sz="2400" dirty="0" smtClean="0"/>
              <a:t> </a:t>
            </a:r>
            <a:r>
              <a:rPr lang="en-US" sz="2400" dirty="0" err="1" smtClean="0"/>
              <a:t>đẳng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963035" y="2691942"/>
            <a:ext cx="1776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AB+AC&gt;BC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963035" y="3191747"/>
            <a:ext cx="156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AB+BC&gt;AC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935401" y="3691552"/>
            <a:ext cx="156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AC+BC&gt;AB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29" y="843058"/>
            <a:ext cx="11560360" cy="92552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35402" y="4460329"/>
            <a:ext cx="6083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bất</a:t>
            </a:r>
            <a:r>
              <a:rPr lang="en-US" sz="2400" dirty="0" smtClean="0"/>
              <a:t> </a:t>
            </a:r>
            <a:r>
              <a:rPr lang="en-US" sz="2400" dirty="0" err="1"/>
              <a:t>đ</a:t>
            </a:r>
            <a:r>
              <a:rPr lang="en-US" sz="2400" dirty="0" err="1" smtClean="0"/>
              <a:t>ẳng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AB+BC&gt;AC, </a:t>
            </a:r>
            <a:r>
              <a:rPr lang="en-US" sz="2400" dirty="0" err="1" smtClean="0"/>
              <a:t>suy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616748" y="4460329"/>
            <a:ext cx="168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AB&gt;AC-BC;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305664" y="4460329"/>
            <a:ext cx="156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BC&gt;AC-AB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79573" y="5229106"/>
            <a:ext cx="1092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err="1" smtClean="0"/>
              <a:t>Nhận</a:t>
            </a:r>
            <a:r>
              <a:rPr lang="en-US" sz="2400" b="1" i="1" u="sng" dirty="0" smtClean="0"/>
              <a:t> </a:t>
            </a:r>
            <a:r>
              <a:rPr lang="en-US" sz="2400" b="1" i="1" u="sng" dirty="0" err="1" smtClean="0"/>
              <a:t>xét</a:t>
            </a:r>
            <a:r>
              <a:rPr lang="en-US" sz="2400" b="1" i="1" u="sng" dirty="0" smtClean="0"/>
              <a:t>: </a:t>
            </a:r>
            <a:r>
              <a:rPr lang="en-US" sz="2400" b="1" dirty="0" err="1" smtClean="0">
                <a:solidFill>
                  <a:srgbClr val="FF0000"/>
                </a:solidFill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bao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giờ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cũng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lớn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hơn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nhỏ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hơn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tổng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còn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lại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-0.00573 -0.4081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-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6" grpId="0"/>
      <p:bldP spid="26" grpId="1"/>
      <p:bldP spid="34" grpId="0"/>
      <p:bldP spid="34" grpId="1"/>
      <p:bldP spid="36" grpId="0"/>
      <p:bldP spid="36" grpId="1"/>
      <p:bldP spid="29" grpId="0"/>
      <p:bldP spid="29" grpId="1"/>
      <p:bldP spid="30" grpId="0"/>
      <p:bldP spid="30" grpId="1"/>
      <p:bldP spid="33" grpId="0"/>
      <p:bldP spid="33" grpId="1"/>
      <p:bldP spid="38" grpId="0"/>
      <p:bldP spid="3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27" y="410392"/>
            <a:ext cx="10804181" cy="15359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9269" y="2168434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Giải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79269" y="2847701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a) Ta </a:t>
            </a:r>
            <a:r>
              <a:rPr lang="en-US" sz="2400" dirty="0" err="1" smtClean="0"/>
              <a:t>có</a:t>
            </a:r>
            <a:r>
              <a:rPr lang="en-US" sz="2400" dirty="0" smtClean="0"/>
              <a:t>: 6&gt;2+3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79269" y="3771031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c) 4-3&lt;6&lt;4+3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9269" y="3309366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6=2+4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634344" y="3771031"/>
            <a:ext cx="9557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Vậy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chỉ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có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bộ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</a:t>
            </a:r>
            <a:r>
              <a:rPr lang="en-US" sz="2400" dirty="0" smtClean="0">
                <a:solidFill>
                  <a:srgbClr val="FF0000"/>
                </a:solidFill>
              </a:rPr>
              <a:t> 3cm; 4cm; 6cm </a:t>
            </a:r>
            <a:r>
              <a:rPr lang="en-US" sz="2400" dirty="0" err="1" smtClean="0">
                <a:solidFill>
                  <a:srgbClr val="FF0000"/>
                </a:solidFill>
              </a:rPr>
              <a:t>có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độ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dài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cạnh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</a:rPr>
              <a:t>giác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8149686" y="1454843"/>
            <a:ext cx="404949" cy="352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1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9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Connector 9"/>
          <p:cNvSpPr/>
          <p:nvPr/>
        </p:nvSpPr>
        <p:spPr>
          <a:xfrm>
            <a:off x="1651088" y="1881994"/>
            <a:ext cx="419981" cy="39873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56192" y="555812"/>
            <a:ext cx="11362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92D050"/>
                </a:solidFill>
              </a:rPr>
              <a:t>Thực</a:t>
            </a:r>
            <a:r>
              <a:rPr lang="en-US" sz="2400" b="1" dirty="0" smtClean="0">
                <a:solidFill>
                  <a:srgbClr val="92D050"/>
                </a:solidFill>
              </a:rPr>
              <a:t> </a:t>
            </a:r>
            <a:r>
              <a:rPr lang="en-US" sz="2400" b="1" dirty="0" err="1" smtClean="0">
                <a:solidFill>
                  <a:srgbClr val="92D050"/>
                </a:solidFill>
              </a:rPr>
              <a:t>hành</a:t>
            </a:r>
            <a:r>
              <a:rPr lang="en-US" sz="2400" b="1" dirty="0" smtClean="0">
                <a:solidFill>
                  <a:srgbClr val="92D050"/>
                </a:solidFill>
              </a:rPr>
              <a:t> 2: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dưới</a:t>
            </a:r>
            <a:r>
              <a:rPr lang="en-US" sz="2400" dirty="0" smtClean="0"/>
              <a:t> </a:t>
            </a:r>
            <a:r>
              <a:rPr lang="en-US" sz="2400" dirty="0" err="1" smtClean="0"/>
              <a:t>đây</a:t>
            </a:r>
            <a:r>
              <a:rPr lang="en-US" sz="2400" dirty="0" smtClean="0"/>
              <a:t>, </a:t>
            </a:r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nào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83353" y="1869455"/>
            <a:ext cx="8373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a) 7cm; 8cm; 11cm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51088" y="2511562"/>
            <a:ext cx="8373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b) 7cm; 9cm; 16cm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83354" y="3131224"/>
            <a:ext cx="8373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c) 8cm; 9cm; 16cm</a:t>
            </a:r>
            <a:endParaRPr lang="en-US" sz="2400" b="1" dirty="0"/>
          </a:p>
        </p:txBody>
      </p:sp>
      <p:sp>
        <p:nvSpPr>
          <p:cNvPr id="15" name="Flowchart: Connector 14"/>
          <p:cNvSpPr/>
          <p:nvPr/>
        </p:nvSpPr>
        <p:spPr>
          <a:xfrm>
            <a:off x="1617013" y="2543027"/>
            <a:ext cx="419981" cy="39873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1651088" y="3194153"/>
            <a:ext cx="419981" cy="39873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961120" y="6178731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508754" y="6174597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9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5" grpId="0" animBg="1"/>
      <p:bldP spid="15" grpId="1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23" y="834798"/>
            <a:ext cx="10391725" cy="837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3589" y="2299063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Theo </a:t>
            </a:r>
            <a:r>
              <a:rPr lang="en-US" sz="2400" dirty="0" err="1" smtClean="0"/>
              <a:t>bất</a:t>
            </a:r>
            <a:r>
              <a:rPr lang="en-US" sz="2400" dirty="0" smtClean="0"/>
              <a:t> </a:t>
            </a:r>
            <a:r>
              <a:rPr lang="en-US" sz="2400" dirty="0" err="1" smtClean="0"/>
              <a:t>đẳng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ta </a:t>
            </a:r>
            <a:r>
              <a:rPr lang="en-US" sz="2400" dirty="0" err="1" smtClean="0"/>
              <a:t>có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53589" y="2926080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AB-AC &lt;BC&lt; AB+AC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3589" y="3368431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5-3 &lt;BC&lt; 5+3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3589" y="3810782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&lt;BC&lt; 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3589" y="4253133"/>
            <a:ext cx="875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BC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nguyên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BC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3; 4; 5; 6;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7cm</a:t>
            </a:r>
          </a:p>
        </p:txBody>
      </p:sp>
    </p:spTree>
    <p:extLst>
      <p:ext uri="{BB962C8B-B14F-4D97-AF65-F5344CB8AC3E}">
        <p14:creationId xmlns:p14="http://schemas.microsoft.com/office/powerpoint/2010/main" val="209770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17" y="633140"/>
            <a:ext cx="9518606" cy="1886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16" y="3770748"/>
            <a:ext cx="5002841" cy="19729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217" y="2811359"/>
            <a:ext cx="2645459" cy="26403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332" y="3503127"/>
            <a:ext cx="1259227" cy="12567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132" y="2150159"/>
            <a:ext cx="3970438" cy="39627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95406" y="2790748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Theo </a:t>
            </a:r>
            <a:r>
              <a:rPr lang="en-US" sz="2400" dirty="0" err="1" smtClean="0"/>
              <a:t>bất</a:t>
            </a:r>
            <a:r>
              <a:rPr lang="en-US" sz="2400" dirty="0" smtClean="0"/>
              <a:t> </a:t>
            </a:r>
            <a:r>
              <a:rPr lang="en-US" sz="2400" dirty="0" err="1" smtClean="0"/>
              <a:t>đẳng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ta </a:t>
            </a:r>
            <a:r>
              <a:rPr lang="en-US" sz="2400" dirty="0" err="1" smtClean="0"/>
              <a:t>có</a:t>
            </a:r>
            <a:endParaRPr lang="en-US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354257" y="3199408"/>
            <a:ext cx="5917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AB-AC &lt;BC&lt; AB+AC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54257" y="3654234"/>
            <a:ext cx="5917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45-15 &lt; BC &lt; 45+15</a:t>
            </a:r>
          </a:p>
          <a:p>
            <a:r>
              <a:rPr lang="en-US" sz="2400" dirty="0" smtClean="0"/>
              <a:t>       30&lt; BC &lt;60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4966" y="4439350"/>
            <a:ext cx="5794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/>
              <a:t>Theo </a:t>
            </a:r>
            <a:r>
              <a:rPr lang="en-US" sz="2400" dirty="0" err="1" smtClean="0"/>
              <a:t>kết</a:t>
            </a:r>
            <a:r>
              <a:rPr lang="en-US" sz="2400" dirty="0" smtClean="0"/>
              <a:t> </a:t>
            </a:r>
            <a:r>
              <a:rPr lang="en-US" sz="2400" dirty="0" err="1" smtClean="0"/>
              <a:t>quả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/>
              <a:t>đặt</a:t>
            </a:r>
            <a:r>
              <a:rPr lang="en-US" sz="2400" dirty="0" smtClean="0"/>
              <a:t> ở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vực</a:t>
            </a:r>
            <a:r>
              <a:rPr lang="en-US" sz="2400" dirty="0" smtClean="0"/>
              <a:t> C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thiết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phát</a:t>
            </a:r>
            <a:r>
              <a:rPr lang="en-US" sz="2400" dirty="0" smtClean="0"/>
              <a:t> </a:t>
            </a:r>
            <a:r>
              <a:rPr lang="en-US" sz="2400" dirty="0" err="1" smtClean="0"/>
              <a:t>wifi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bán</a:t>
            </a:r>
            <a:r>
              <a:rPr lang="en-US" sz="2400" dirty="0" smtClean="0"/>
              <a:t> </a:t>
            </a:r>
            <a:r>
              <a:rPr lang="en-US" sz="2400" dirty="0" err="1" smtClean="0"/>
              <a:t>kính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30m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vực</a:t>
            </a:r>
            <a:r>
              <a:rPr lang="en-US" sz="2400" dirty="0" smtClean="0"/>
              <a:t> B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nhận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tín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60675" y="6009010"/>
            <a:ext cx="5338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vực</a:t>
            </a:r>
            <a:r>
              <a:rPr lang="en-US" sz="2400" dirty="0" smtClean="0"/>
              <a:t> B </a:t>
            </a:r>
            <a:r>
              <a:rPr lang="en-US" sz="2400" dirty="0" err="1" smtClean="0"/>
              <a:t>nhận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tín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785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38253" y="1040862"/>
            <a:ext cx="8098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Hướng dẫn tự học ở nhà (</a:t>
            </a:r>
            <a:r>
              <a:rPr lang="en-US" sz="2400" b="1" dirty="0">
                <a:solidFill>
                  <a:srgbClr val="FF0000"/>
                </a:solidFill>
              </a:rPr>
              <a:t>2</a:t>
            </a:r>
            <a:r>
              <a:rPr lang="vi-VN" sz="2400" b="1" dirty="0">
                <a:solidFill>
                  <a:srgbClr val="FF0000"/>
                </a:solidFill>
              </a:rPr>
              <a:t> phút)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75662"/>
              </p:ext>
            </p:extLst>
          </p:nvPr>
        </p:nvGraphicFramePr>
        <p:xfrm>
          <a:off x="692332" y="1364475"/>
          <a:ext cx="914400" cy="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714840" imgH="524216" progId="Equation.3">
                  <p:embed/>
                </p:oleObj>
              </mc:Choice>
              <mc:Fallback>
                <p:oleObj name="Equation" r:id="rId3" imgW="714840" imgH="52421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332" y="1364475"/>
                        <a:ext cx="914400" cy="45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49532" y="1746221"/>
            <a:ext cx="9614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vi-VN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Đọc </a:t>
            </a:r>
            <a:r>
              <a:rPr lang="vi-VN" alt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lại nội dung đã </a:t>
            </a:r>
            <a:r>
              <a:rPr lang="vi-VN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họ</a:t>
            </a:r>
            <a:r>
              <a:rPr lang="en-US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endParaRPr lang="en-US" altLang="en-US" sz="2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fr-FR" altLang="en-US" sz="2400" dirty="0" err="1" smtClean="0"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lang="fr-FR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n-US" sz="2400" dirty="0" err="1"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fr-FR" alt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n-US" sz="2400" dirty="0" err="1"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lang="fr-FR" alt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4,5/ </a:t>
            </a:r>
            <a:r>
              <a:rPr lang="fr-FR" alt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SGK/</a:t>
            </a:r>
            <a:r>
              <a:rPr lang="fr-FR" altLang="en-US" sz="2400" dirty="0" err="1">
                <a:ea typeface="Arial" panose="020B0604020202020204" pitchFamily="34" charset="0"/>
                <a:cs typeface="Times New Roman" panose="02020603050405020304" pitchFamily="18" charset="0"/>
              </a:rPr>
              <a:t>trang</a:t>
            </a:r>
            <a:r>
              <a:rPr lang="fr-FR" alt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 44</a:t>
            </a:r>
            <a:r>
              <a:rPr lang="fr-FR" altLang="en-US" sz="2400" dirty="0" smtClean="0"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/>
              <a:t>- </a:t>
            </a:r>
            <a:r>
              <a:rPr lang="fr-FR" sz="2400" dirty="0" err="1" smtClean="0"/>
              <a:t>Xem</a:t>
            </a:r>
            <a:r>
              <a:rPr lang="fr-FR" sz="2400" dirty="0" smtClean="0"/>
              <a:t> </a:t>
            </a:r>
            <a:r>
              <a:rPr lang="fr-FR" sz="2400" dirty="0" err="1"/>
              <a:t>trước</a:t>
            </a:r>
            <a:r>
              <a:rPr lang="fr-FR" sz="2400" dirty="0"/>
              <a:t> </a:t>
            </a:r>
            <a:r>
              <a:rPr lang="fr-FR" sz="2400" dirty="0" err="1" smtClean="0"/>
              <a:t>bài</a:t>
            </a:r>
            <a:r>
              <a:rPr lang="fr-FR" sz="2400" dirty="0" smtClean="0"/>
              <a:t>: Tam </a:t>
            </a:r>
            <a:r>
              <a:rPr lang="fr-FR" sz="2400" dirty="0" err="1" smtClean="0"/>
              <a:t>giác</a:t>
            </a:r>
            <a:r>
              <a:rPr lang="fr-FR" sz="2400" dirty="0" smtClean="0"/>
              <a:t> </a:t>
            </a:r>
            <a:r>
              <a:rPr lang="fr-FR" sz="2400" dirty="0" err="1" smtClean="0"/>
              <a:t>bằng</a:t>
            </a:r>
            <a:r>
              <a:rPr lang="fr-FR" sz="2400" dirty="0" smtClean="0"/>
              <a:t> </a:t>
            </a:r>
            <a:r>
              <a:rPr lang="fr-FR" sz="2400" dirty="0" err="1" smtClean="0"/>
              <a:t>nhau</a:t>
            </a:r>
            <a:r>
              <a:rPr lang="fr-FR" sz="2400" dirty="0" smtClean="0"/>
              <a:t> </a:t>
            </a:r>
            <a:r>
              <a:rPr lang="fr-FR" sz="2400" dirty="0" err="1" smtClean="0"/>
              <a:t>và</a:t>
            </a:r>
            <a:r>
              <a:rPr lang="fr-FR" sz="2400" dirty="0" smtClean="0"/>
              <a:t> </a:t>
            </a:r>
            <a:r>
              <a:rPr lang="fr-FR" sz="2400" dirty="0" err="1" smtClean="0"/>
              <a:t>chuẩn</a:t>
            </a:r>
            <a:r>
              <a:rPr lang="fr-FR" sz="2400" dirty="0" smtClean="0"/>
              <a:t> </a:t>
            </a:r>
            <a:r>
              <a:rPr lang="fr-FR" sz="2400" dirty="0" err="1" smtClean="0"/>
              <a:t>bị</a:t>
            </a:r>
            <a:r>
              <a:rPr lang="fr-FR" sz="2400" dirty="0" smtClean="0"/>
              <a:t> </a:t>
            </a:r>
            <a:r>
              <a:rPr lang="fr-FR" sz="2400" dirty="0" err="1" smtClean="0"/>
              <a:t>một</a:t>
            </a:r>
            <a:r>
              <a:rPr lang="fr-FR" sz="2400" dirty="0" smtClean="0"/>
              <a:t> </a:t>
            </a:r>
            <a:r>
              <a:rPr lang="fr-FR" sz="2400" dirty="0" err="1" smtClean="0"/>
              <a:t>tờ</a:t>
            </a:r>
            <a:r>
              <a:rPr lang="fr-FR" sz="2400" dirty="0" smtClean="0"/>
              <a:t> </a:t>
            </a:r>
            <a:r>
              <a:rPr lang="fr-FR" sz="2400" dirty="0" err="1" smtClean="0"/>
              <a:t>giấy</a:t>
            </a:r>
            <a:r>
              <a:rPr lang="fr-FR" sz="2400" dirty="0" smtClean="0"/>
              <a:t> A4.</a:t>
            </a:r>
            <a:endParaRPr lang="fr-FR" altLang="en-US" sz="2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3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357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1</cp:lastModifiedBy>
  <cp:revision>60</cp:revision>
  <dcterms:created xsi:type="dcterms:W3CDTF">2022-07-15T16:53:42Z</dcterms:created>
  <dcterms:modified xsi:type="dcterms:W3CDTF">2022-07-21T15:27:52Z</dcterms:modified>
</cp:coreProperties>
</file>