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2" r:id="rId2"/>
    <p:sldId id="256" r:id="rId3"/>
    <p:sldId id="258" r:id="rId4"/>
    <p:sldId id="277" r:id="rId5"/>
    <p:sldId id="313" r:id="rId6"/>
    <p:sldId id="259" r:id="rId7"/>
    <p:sldId id="294" r:id="rId8"/>
    <p:sldId id="314" r:id="rId9"/>
    <p:sldId id="295" r:id="rId10"/>
    <p:sldId id="315" r:id="rId11"/>
    <p:sldId id="261" r:id="rId12"/>
    <p:sldId id="316" r:id="rId13"/>
    <p:sldId id="317" r:id="rId14"/>
    <p:sldId id="318" r:id="rId15"/>
    <p:sldId id="320" r:id="rId16"/>
    <p:sldId id="321" r:id="rId17"/>
    <p:sldId id="322" r:id="rId18"/>
    <p:sldId id="307" r:id="rId19"/>
    <p:sldId id="323" r:id="rId20"/>
    <p:sldId id="271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FF9900"/>
    <a:srgbClr val="666633"/>
    <a:srgbClr val="0033CC"/>
    <a:srgbClr val="33CC33"/>
    <a:srgbClr val="008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72" y="-14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D9A043-2DA5-401C-BF0C-90B689040A12}" type="datetimeFigureOut">
              <a:rPr lang="en-US" smtClean="0"/>
              <a:pPr/>
              <a:t>8/10/2022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07FD0-0016-4C48-85BC-8322AA4872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34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07FD0-0016-4C48-85BC-8322AA4872A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0.png"/><Relationship Id="rId7" Type="http://schemas.openxmlformats.org/officeDocument/2006/relationships/image" Target="../media/image2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28" y="-3811"/>
            <a:ext cx="9689328" cy="55400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35255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TOÁN 7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1934860"/>
            <a:ext cx="738808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§1. 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 THẬP VÀ PHÂN LOẠI DỮ LIỆU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6950" y="4237970"/>
            <a:ext cx="6172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Giáo </a:t>
            </a:r>
            <a:r>
              <a:rPr lang="en-US" sz="28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Vân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3820" y="3569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PHÒNG GD &amp; ĐT HUYỆN ĐẦM DƠI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4421" y="426329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TRƯỜNG: THCS THỚI PHONG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38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4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4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4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4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4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4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72"/>
          <a:stretch/>
        </p:blipFill>
        <p:spPr bwMode="auto">
          <a:xfrm>
            <a:off x="0" y="4810539"/>
            <a:ext cx="9144000" cy="358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8600" y="453745"/>
            <a:ext cx="6629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1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PHÂN LOẠI DỮ LIỆU THEO CÁC TIÊU CHÍ</a:t>
            </a:r>
            <a:endParaRPr lang="en-US" sz="21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6748" y="3030"/>
            <a:ext cx="66828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§1. THU THẬP VÀ PHÂN LOẠI DỮ LIỆU</a:t>
            </a:r>
            <a:endParaRPr lang="en-US" sz="25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" y="1200150"/>
            <a:ext cx="9050100" cy="223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134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72"/>
          <a:stretch/>
        </p:blipFill>
        <p:spPr bwMode="auto">
          <a:xfrm>
            <a:off x="0" y="4810539"/>
            <a:ext cx="9144000" cy="358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14" y="932522"/>
            <a:ext cx="7135286" cy="197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8600" y="453745"/>
            <a:ext cx="6629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1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PHÂN LOẠI DỮ LIỆU THEO CÁC TIÊU CHÍ</a:t>
            </a:r>
            <a:endParaRPr lang="en-US" sz="21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6748" y="3030"/>
            <a:ext cx="66828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§1. THU THẬP VÀ PHÂN LOẠI DỮ LIỆU</a:t>
            </a:r>
            <a:endParaRPr lang="en-US" sz="25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2952750"/>
            <a:ext cx="685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…………………………………………………………………………...</a:t>
            </a:r>
          </a:p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…………………………………………………………………………...</a:t>
            </a:r>
          </a:p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7B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:…………………………………………………………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72"/>
          <a:stretch/>
        </p:blipFill>
        <p:spPr bwMode="auto">
          <a:xfrm>
            <a:off x="0" y="4810539"/>
            <a:ext cx="9144000" cy="358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3699096"/>
            <a:ext cx="1504950" cy="15049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453745"/>
            <a:ext cx="6629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1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PHÂN LOẠI DỮ LIỆU THEO CÁC TIÊU CHÍ</a:t>
            </a:r>
            <a:endParaRPr lang="en-US" sz="21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6748" y="3030"/>
            <a:ext cx="66828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§1. THU THẬP VÀ PHÂN LOẠI DỮ LIỆU</a:t>
            </a:r>
            <a:endParaRPr lang="en-US" sz="25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6" r="787" b="5278"/>
          <a:stretch/>
        </p:blipFill>
        <p:spPr bwMode="auto">
          <a:xfrm>
            <a:off x="202095" y="1733550"/>
            <a:ext cx="8739810" cy="1200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363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72"/>
          <a:stretch/>
        </p:blipFill>
        <p:spPr bwMode="auto">
          <a:xfrm>
            <a:off x="0" y="4810539"/>
            <a:ext cx="9144000" cy="358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8600" y="453745"/>
            <a:ext cx="6629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1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TÍNH HỢP LÍ CỦA DỮ LIỆU</a:t>
            </a:r>
            <a:endParaRPr lang="en-US" sz="21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6748" y="3030"/>
            <a:ext cx="66828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§1. THU THẬP VÀ PHÂN LOẠI DỮ LIỆU</a:t>
            </a:r>
            <a:endParaRPr lang="en-US" sz="25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"/>
          <a:stretch/>
        </p:blipFill>
        <p:spPr bwMode="auto">
          <a:xfrm>
            <a:off x="4267200" y="501784"/>
            <a:ext cx="4305300" cy="4308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6" y="1428750"/>
            <a:ext cx="4249310" cy="1608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799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72"/>
          <a:stretch/>
        </p:blipFill>
        <p:spPr bwMode="auto">
          <a:xfrm>
            <a:off x="0" y="4810539"/>
            <a:ext cx="9144000" cy="358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8600" y="453745"/>
            <a:ext cx="6629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1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TÍNH HỢP LÍ CỦA DỮ LIỆU</a:t>
            </a:r>
            <a:endParaRPr lang="en-US" sz="21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6748" y="3030"/>
            <a:ext cx="66828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§1. THU THẬP VÀ PHÂN LOẠI DỮ LIỆU</a:t>
            </a:r>
            <a:endParaRPr lang="en-US" sz="25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6278"/>
            <a:ext cx="8534400" cy="3831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914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72"/>
          <a:stretch/>
        </p:blipFill>
        <p:spPr bwMode="auto">
          <a:xfrm>
            <a:off x="0" y="4810539"/>
            <a:ext cx="9144000" cy="358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8600" y="453745"/>
            <a:ext cx="6629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1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TÍNH HỢP LÍ CỦA DỮ LIỆU</a:t>
            </a:r>
            <a:endParaRPr lang="en-US" sz="21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6748" y="3030"/>
            <a:ext cx="66828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§1. THU THẬP VÀ PHÂN LOẠI DỮ LIỆU</a:t>
            </a:r>
            <a:endParaRPr lang="en-US" sz="25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69" y="1581150"/>
            <a:ext cx="8841062" cy="2029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3699096"/>
            <a:ext cx="150495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86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72"/>
          <a:stretch/>
        </p:blipFill>
        <p:spPr bwMode="auto">
          <a:xfrm>
            <a:off x="0" y="4810539"/>
            <a:ext cx="9144000" cy="358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85800" y="502116"/>
            <a:ext cx="7848600" cy="3898434"/>
            <a:chOff x="1012894" y="971550"/>
            <a:chExt cx="6844510" cy="3526520"/>
          </a:xfrm>
        </p:grpSpPr>
        <p:pic>
          <p:nvPicPr>
            <p:cNvPr id="1433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747" y="971550"/>
              <a:ext cx="6820657" cy="2362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40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884"/>
            <a:stretch/>
          </p:blipFill>
          <p:spPr bwMode="auto">
            <a:xfrm>
              <a:off x="1012894" y="3233697"/>
              <a:ext cx="6844510" cy="1264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1036748" y="3030"/>
            <a:ext cx="66828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25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61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72"/>
          <a:stretch/>
        </p:blipFill>
        <p:spPr bwMode="auto">
          <a:xfrm>
            <a:off x="0" y="4810539"/>
            <a:ext cx="9144000" cy="358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36748" y="3030"/>
            <a:ext cx="66828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25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" y="1276350"/>
            <a:ext cx="909828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626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13"/>
          <a:stretch/>
        </p:blipFill>
        <p:spPr bwMode="auto">
          <a:xfrm>
            <a:off x="0" y="4818490"/>
            <a:ext cx="9144000" cy="35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0"/>
            <a:ext cx="9004738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36748" y="3030"/>
            <a:ext cx="66828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  <a:endParaRPr lang="en-US" sz="25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35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13"/>
          <a:stretch/>
        </p:blipFill>
        <p:spPr bwMode="auto">
          <a:xfrm>
            <a:off x="0" y="4818490"/>
            <a:ext cx="9144000" cy="35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36748" y="3030"/>
            <a:ext cx="66828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  <a:endParaRPr lang="en-US" sz="25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85" y="1672093"/>
            <a:ext cx="869042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967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256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11793" y="1809750"/>
            <a:ext cx="4320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5400" b="1" cap="all" spc="0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324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631079" y="2924764"/>
            <a:ext cx="1912709" cy="2163624"/>
            <a:chOff x="3631079" y="2924764"/>
            <a:chExt cx="1912709" cy="2163624"/>
          </a:xfrm>
        </p:grpSpPr>
        <p:grpSp>
          <p:nvGrpSpPr>
            <p:cNvPr id="15" name="Group 18"/>
            <p:cNvGrpSpPr>
              <a:grpSpLocks/>
            </p:cNvGrpSpPr>
            <p:nvPr/>
          </p:nvGrpSpPr>
          <p:grpSpPr bwMode="auto">
            <a:xfrm rot="20777746">
              <a:off x="3631079" y="2924764"/>
              <a:ext cx="1799838" cy="2163624"/>
              <a:chOff x="4773990" y="2466736"/>
              <a:chExt cx="3306762" cy="2809875"/>
            </a:xfrm>
          </p:grpSpPr>
          <p:pic>
            <p:nvPicPr>
              <p:cNvPr id="16" name="Picture 25" descr="Cover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73990" y="2466736"/>
                <a:ext cx="3306762" cy="2809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643719" y="4765079"/>
                <a:ext cx="302527" cy="3063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 rot="2437035">
              <a:off x="4096008" y="3991790"/>
              <a:ext cx="144778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err="1" smtClean="0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15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500" dirty="0" err="1" smtClean="0"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15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500" dirty="0" err="1" smtClean="0">
                  <a:latin typeface="Times New Roman" pitchFamily="18" charset="0"/>
                  <a:cs typeface="Times New Roman" pitchFamily="18" charset="0"/>
                </a:rPr>
                <a:t>lí</a:t>
              </a:r>
              <a:r>
                <a:rPr lang="en-US" sz="15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15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051181" y="1090593"/>
            <a:ext cx="2150684" cy="2069919"/>
            <a:chOff x="1051181" y="1090593"/>
            <a:chExt cx="2150684" cy="2069919"/>
          </a:xfrm>
        </p:grpSpPr>
        <p:grpSp>
          <p:nvGrpSpPr>
            <p:cNvPr id="29" name="Group 6"/>
            <p:cNvGrpSpPr>
              <a:grpSpLocks/>
            </p:cNvGrpSpPr>
            <p:nvPr/>
          </p:nvGrpSpPr>
          <p:grpSpPr bwMode="auto">
            <a:xfrm rot="21341413">
              <a:off x="1051181" y="1090593"/>
              <a:ext cx="2150684" cy="2069919"/>
              <a:chOff x="2947063" y="1161284"/>
              <a:chExt cx="3431304" cy="3135302"/>
            </a:xfrm>
          </p:grpSpPr>
          <p:pic>
            <p:nvPicPr>
              <p:cNvPr id="30" name="Picture 55" descr="Cover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47063" y="1161284"/>
                <a:ext cx="3431304" cy="3135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Rectangle 30"/>
              <p:cNvSpPr/>
              <p:nvPr/>
            </p:nvSpPr>
            <p:spPr>
              <a:xfrm>
                <a:off x="3832388" y="1259073"/>
                <a:ext cx="644525" cy="2889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 rot="2417440">
              <a:off x="1609701" y="1922474"/>
              <a:ext cx="143005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latin typeface="Times New Roman" pitchFamily="18" charset="0"/>
                  <a:cs typeface="Times New Roman" pitchFamily="18" charset="0"/>
                </a:rPr>
                <a:t>Thu </a:t>
              </a:r>
              <a:r>
                <a:rPr lang="en-US" sz="1500" dirty="0" err="1" smtClean="0">
                  <a:latin typeface="Times New Roman" pitchFamily="18" charset="0"/>
                  <a:cs typeface="Times New Roman" pitchFamily="18" charset="0"/>
                </a:rPr>
                <a:t>thập</a:t>
              </a:r>
              <a:r>
                <a:rPr lang="en-US" sz="15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500" dirty="0" err="1" smtClean="0">
                  <a:latin typeface="Times New Roman" pitchFamily="18" charset="0"/>
                  <a:cs typeface="Times New Roman" pitchFamily="18" charset="0"/>
                </a:rPr>
                <a:t>dữ</a:t>
              </a:r>
              <a:r>
                <a:rPr lang="en-US" sz="15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500" dirty="0" err="1" smtClean="0">
                  <a:latin typeface="Times New Roman" pitchFamily="18" charset="0"/>
                  <a:cs typeface="Times New Roman" pitchFamily="18" charset="0"/>
                </a:rPr>
                <a:t>liệu</a:t>
              </a:r>
              <a:endParaRPr lang="en-US" sz="15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435740" y="654704"/>
            <a:ext cx="1877312" cy="1776907"/>
            <a:chOff x="3435740" y="654704"/>
            <a:chExt cx="1877312" cy="1776907"/>
          </a:xfrm>
        </p:grpSpPr>
        <p:grpSp>
          <p:nvGrpSpPr>
            <p:cNvPr id="24" name="Group 24"/>
            <p:cNvGrpSpPr>
              <a:grpSpLocks/>
            </p:cNvGrpSpPr>
            <p:nvPr/>
          </p:nvGrpSpPr>
          <p:grpSpPr bwMode="auto">
            <a:xfrm rot="21310275">
              <a:off x="3435740" y="716892"/>
              <a:ext cx="1877312" cy="1714719"/>
              <a:chOff x="5604597" y="889866"/>
              <a:chExt cx="2943225" cy="2786063"/>
            </a:xfrm>
          </p:grpSpPr>
          <p:pic>
            <p:nvPicPr>
              <p:cNvPr id="25" name="Picture 5" descr="Cover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4597" y="889866"/>
                <a:ext cx="2943225" cy="2786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ectangle 25"/>
              <p:cNvSpPr/>
              <p:nvPr/>
            </p:nvSpPr>
            <p:spPr>
              <a:xfrm>
                <a:off x="7685194" y="1001198"/>
                <a:ext cx="368874" cy="29431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 rot="18597464">
              <a:off x="3421706" y="1236636"/>
              <a:ext cx="148703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 err="1" smtClean="0"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15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500" dirty="0" err="1" smtClean="0">
                  <a:latin typeface="Times New Roman" pitchFamily="18" charset="0"/>
                  <a:cs typeface="Times New Roman" pitchFamily="18" charset="0"/>
                </a:rPr>
                <a:t>loại</a:t>
              </a:r>
              <a:r>
                <a:rPr lang="en-US" sz="15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500" dirty="0" err="1" smtClean="0">
                  <a:latin typeface="Times New Roman" pitchFamily="18" charset="0"/>
                  <a:cs typeface="Times New Roman" pitchFamily="18" charset="0"/>
                </a:rPr>
                <a:t>dữ</a:t>
              </a:r>
              <a:r>
                <a:rPr lang="en-US" sz="15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500" dirty="0" err="1" smtClean="0">
                  <a:latin typeface="Times New Roman" pitchFamily="18" charset="0"/>
                  <a:cs typeface="Times New Roman" pitchFamily="18" charset="0"/>
                </a:rPr>
                <a:t>liệu</a:t>
              </a:r>
              <a:endParaRPr lang="en-US" sz="15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798204" y="1955169"/>
            <a:ext cx="2514970" cy="1835953"/>
            <a:chOff x="2798204" y="1955169"/>
            <a:chExt cx="2514970" cy="1835953"/>
          </a:xfrm>
        </p:grpSpPr>
        <p:pic>
          <p:nvPicPr>
            <p:cNvPr id="12" name="Picture 4" descr="Cover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8204" y="1955169"/>
              <a:ext cx="2514970" cy="1835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3092449" y="2388398"/>
              <a:ext cx="1912115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b="1" dirty="0" smtClean="0">
                  <a:latin typeface="Times New Roman" pitchFamily="18" charset="0"/>
                  <a:cs typeface="Times New Roman" pitchFamily="18" charset="0"/>
                </a:rPr>
                <a:t>THU THẬP VÀ PHÂN LOẠI DỮ LIỆU</a:t>
              </a:r>
              <a:endParaRPr lang="en-US" sz="19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Rectangle 20"/>
          <p:cNvSpPr/>
          <p:nvPr/>
        </p:nvSpPr>
        <p:spPr bwMode="auto">
          <a:xfrm rot="20352497">
            <a:off x="7395343" y="1805719"/>
            <a:ext cx="142459" cy="1614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67150"/>
            <a:ext cx="3530508" cy="96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6" r="11997" b="5278"/>
          <a:stretch/>
        </p:blipFill>
        <p:spPr bwMode="auto">
          <a:xfrm>
            <a:off x="4685442" y="438986"/>
            <a:ext cx="4114137" cy="837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40" y="454260"/>
            <a:ext cx="2035626" cy="1203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488" y="159876"/>
            <a:ext cx="6324600" cy="464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30"/>
          <a:stretch/>
        </p:blipFill>
        <p:spPr bwMode="auto">
          <a:xfrm>
            <a:off x="0" y="4802588"/>
            <a:ext cx="9144000" cy="366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40"/>
          <p:cNvSpPr>
            <a:spLocks noChangeArrowheads="1"/>
          </p:cNvSpPr>
          <p:nvPr/>
        </p:nvSpPr>
        <p:spPr bwMode="auto">
          <a:xfrm>
            <a:off x="685800" y="1809750"/>
            <a:ext cx="2792313" cy="2377762"/>
          </a:xfrm>
          <a:prstGeom prst="cloudCallout">
            <a:avLst>
              <a:gd name="adj1" fmla="val -61284"/>
              <a:gd name="adj2" fmla="val 53484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6" y="25344"/>
            <a:ext cx="2324371" cy="1632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4095750"/>
            <a:ext cx="1111307" cy="1117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18251" y="-6460"/>
            <a:ext cx="66828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§1. THU THẬP VÀ PHÂN LOẠI DỮ LIỆU</a:t>
            </a:r>
            <a:endParaRPr lang="en-US" sz="25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514350"/>
            <a:ext cx="6629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1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THU THẬP DỮ LIỆU</a:t>
            </a:r>
            <a:endParaRPr lang="en-US" sz="21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55"/>
          <a:stretch/>
        </p:blipFill>
        <p:spPr bwMode="auto">
          <a:xfrm>
            <a:off x="0" y="4826442"/>
            <a:ext cx="9144000" cy="342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40"/>
          <p:cNvSpPr>
            <a:spLocks noChangeArrowheads="1"/>
          </p:cNvSpPr>
          <p:nvPr/>
        </p:nvSpPr>
        <p:spPr bwMode="auto">
          <a:xfrm>
            <a:off x="5791200" y="1885950"/>
            <a:ext cx="2971800" cy="1565782"/>
          </a:xfrm>
          <a:prstGeom prst="cloudCallout">
            <a:avLst>
              <a:gd name="adj1" fmla="val 48170"/>
              <a:gd name="adj2" fmla="val 94032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420" y="4095750"/>
            <a:ext cx="1111307" cy="1117657"/>
          </a:xfrm>
          <a:prstGeom prst="rect">
            <a:avLst/>
          </a:prstGeom>
        </p:spPr>
      </p:pic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5795"/>
            <a:ext cx="5735678" cy="292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768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18251" y="-6460"/>
            <a:ext cx="66828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§1. THU THẬP VÀ PHÂN LOẠI DỮ LIỆU</a:t>
            </a:r>
            <a:endParaRPr lang="en-US" sz="25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514350"/>
            <a:ext cx="6629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1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THU THẬP DỮ LIỆU</a:t>
            </a:r>
            <a:endParaRPr lang="en-US" sz="21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55"/>
          <a:stretch/>
        </p:blipFill>
        <p:spPr bwMode="auto">
          <a:xfrm>
            <a:off x="0" y="4826442"/>
            <a:ext cx="9144000" cy="342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3" b="9162"/>
          <a:stretch/>
        </p:blipFill>
        <p:spPr bwMode="auto">
          <a:xfrm>
            <a:off x="9938" y="929848"/>
            <a:ext cx="4855885" cy="234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"/>
          <a:stretch/>
        </p:blipFill>
        <p:spPr bwMode="auto">
          <a:xfrm>
            <a:off x="4648200" y="899699"/>
            <a:ext cx="4419600" cy="2562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696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30"/>
          <a:stretch/>
        </p:blipFill>
        <p:spPr bwMode="auto">
          <a:xfrm>
            <a:off x="0" y="4802588"/>
            <a:ext cx="9144000" cy="366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428" y="-6460"/>
            <a:ext cx="1461535" cy="157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36748" y="3030"/>
            <a:ext cx="66828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§1. THU THẬP VÀ PHÂN LOẠI DỮ LIỆU</a:t>
            </a:r>
            <a:endParaRPr lang="en-US" sz="25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514350"/>
            <a:ext cx="6629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1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THU THẬP DỮ LIỆU</a:t>
            </a:r>
            <a:endParaRPr lang="en-US" sz="21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3224254" y="644755"/>
            <a:ext cx="5334000" cy="1841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103425"/>
              </p:ext>
            </p:extLst>
          </p:nvPr>
        </p:nvGraphicFramePr>
        <p:xfrm>
          <a:off x="611256" y="2597122"/>
          <a:ext cx="7533806" cy="2194560"/>
        </p:xfrm>
        <a:graphic>
          <a:graphicData uri="http://schemas.openxmlformats.org/drawingml/2006/table">
            <a:tbl>
              <a:tblPr firstRow="1" firstCol="1" bandRow="1"/>
              <a:tblGrid>
                <a:gridCol w="640080"/>
                <a:gridCol w="2321726"/>
                <a:gridCol w="2438400"/>
                <a:gridCol w="2133600"/>
              </a:tblGrid>
              <a:tr h="14444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VE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Thời</a:t>
                      </a:r>
                      <a:r>
                        <a:rPr lang="es-VE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VE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tiết</a:t>
                      </a:r>
                      <a:r>
                        <a:rPr lang="es-VE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VE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từ</a:t>
                      </a:r>
                      <a:r>
                        <a:rPr lang="es-VE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18/02/2021 </a:t>
                      </a:r>
                      <a:r>
                        <a:rPr lang="es-VE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đến</a:t>
                      </a:r>
                      <a:r>
                        <a:rPr lang="es-VE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24/02/2021 </a:t>
                      </a:r>
                      <a:r>
                        <a:rPr lang="es-VE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tại</a:t>
                      </a:r>
                      <a:r>
                        <a:rPr lang="es-VE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VE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Thành</a:t>
                      </a:r>
                      <a:r>
                        <a:rPr lang="es-VE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VE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phố</a:t>
                      </a:r>
                      <a:r>
                        <a:rPr lang="es-VE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VE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Hồ</a:t>
                      </a:r>
                      <a:r>
                        <a:rPr lang="es-VE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VE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Chí</a:t>
                      </a:r>
                      <a:r>
                        <a:rPr lang="es-VE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Minh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590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VE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Ngày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VE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Nhiệt</a:t>
                      </a:r>
                      <a:r>
                        <a:rPr lang="es-VE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VE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độ</a:t>
                      </a:r>
                      <a:r>
                        <a:rPr lang="es-VE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cao </a:t>
                      </a:r>
                      <a:r>
                        <a:rPr lang="es-VE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nhất</a:t>
                      </a:r>
                      <a:r>
                        <a:rPr lang="es-VE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s-VE" sz="1600" baseline="30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s-VE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VE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Nhiệt độ thấp nhất (</a:t>
                      </a:r>
                      <a:r>
                        <a:rPr lang="es-VE" sz="16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s-VE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C)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VE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Thời tiết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90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VE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18/02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VE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VE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VE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Có</a:t>
                      </a:r>
                      <a:r>
                        <a:rPr lang="es-VE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VE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mây</a:t>
                      </a:r>
                      <a:r>
                        <a:rPr lang="es-VE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s-VE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không</a:t>
                      </a:r>
                      <a:r>
                        <a:rPr lang="es-VE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VE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mưa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90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VE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19/02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VE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VE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VE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Có mây, không mưa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90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VE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20/02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VE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VE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VE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Có mây, không mưa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90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VE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21/02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VE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VE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VE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Có</a:t>
                      </a:r>
                      <a:r>
                        <a:rPr lang="es-VE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VE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mây</a:t>
                      </a:r>
                      <a:r>
                        <a:rPr lang="es-VE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s-VE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không</a:t>
                      </a:r>
                      <a:r>
                        <a:rPr lang="es-VE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VE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mưa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90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VE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22/02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VE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VE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VE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Có</a:t>
                      </a:r>
                      <a:r>
                        <a:rPr lang="es-VE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VE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mây</a:t>
                      </a:r>
                      <a:r>
                        <a:rPr lang="es-VE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s-VE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không</a:t>
                      </a:r>
                      <a:r>
                        <a:rPr lang="es-VE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VE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mưa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90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VE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23/02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VE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VE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VE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Có</a:t>
                      </a:r>
                      <a:r>
                        <a:rPr lang="es-VE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VE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mây</a:t>
                      </a:r>
                      <a:r>
                        <a:rPr lang="es-VE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s-VE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không</a:t>
                      </a:r>
                      <a:r>
                        <a:rPr lang="es-VE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VE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mưa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90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VE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24/02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VE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VE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VE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Có</a:t>
                      </a:r>
                      <a:r>
                        <a:rPr lang="es-VE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VE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mây</a:t>
                      </a:r>
                      <a:r>
                        <a:rPr lang="es-VE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s-VE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không</a:t>
                      </a:r>
                      <a:r>
                        <a:rPr lang="es-VE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VE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mưa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90"/>
          <a:stretch/>
        </p:blipFill>
        <p:spPr bwMode="auto">
          <a:xfrm>
            <a:off x="663" y="929848"/>
            <a:ext cx="6706373" cy="2632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62"/>
          <a:stretch/>
        </p:blipFill>
        <p:spPr bwMode="auto">
          <a:xfrm>
            <a:off x="0" y="4866198"/>
            <a:ext cx="9144000" cy="30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28600" y="514350"/>
            <a:ext cx="6629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1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PHÂN LOẠI DỮ LIỆU THEO CÁC TIÊU CHÍ</a:t>
            </a:r>
            <a:endParaRPr lang="en-US" sz="21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40"/>
          <p:cNvSpPr>
            <a:spLocks noChangeArrowheads="1"/>
          </p:cNvSpPr>
          <p:nvPr/>
        </p:nvSpPr>
        <p:spPr bwMode="auto">
          <a:xfrm>
            <a:off x="5715000" y="1181763"/>
            <a:ext cx="3724275" cy="1905000"/>
          </a:xfrm>
          <a:prstGeom prst="cloudCallout">
            <a:avLst>
              <a:gd name="adj1" fmla="val -32533"/>
              <a:gd name="adj2" fmla="val 129092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hs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6748" y="3030"/>
            <a:ext cx="66828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§1. THU THẬP VÀ PHÂN LOẠI DỮ LIỆU</a:t>
            </a:r>
            <a:endParaRPr lang="en-US" sz="25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060797"/>
            <a:ext cx="1111307" cy="1117657"/>
          </a:xfrm>
          <a:prstGeom prst="rect">
            <a:avLst/>
          </a:prstGeom>
        </p:spPr>
      </p:pic>
      <p:sp>
        <p:nvSpPr>
          <p:cNvPr id="15" name="AutoShape 40"/>
          <p:cNvSpPr>
            <a:spLocks noChangeArrowheads="1"/>
          </p:cNvSpPr>
          <p:nvPr/>
        </p:nvSpPr>
        <p:spPr bwMode="auto">
          <a:xfrm>
            <a:off x="5715000" y="1178616"/>
            <a:ext cx="3724275" cy="1905000"/>
          </a:xfrm>
          <a:prstGeom prst="cloudCallout">
            <a:avLst>
              <a:gd name="adj1" fmla="val -32533"/>
              <a:gd name="adj2" fmla="val 129092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Hs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Hs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40"/>
          <p:cNvSpPr>
            <a:spLocks noChangeArrowheads="1"/>
          </p:cNvSpPr>
          <p:nvPr/>
        </p:nvSpPr>
        <p:spPr bwMode="auto">
          <a:xfrm>
            <a:off x="5714999" y="1181763"/>
            <a:ext cx="3724275" cy="1905000"/>
          </a:xfrm>
          <a:prstGeom prst="cloudCallout">
            <a:avLst>
              <a:gd name="adj1" fmla="val -32533"/>
              <a:gd name="adj2" fmla="val 129092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86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/>
      <p:bldP spid="15" grpId="0" animBg="1"/>
      <p:bldP spid="15" grpId="1" animBg="1"/>
      <p:bldP spid="16" grpId="0" animBg="1"/>
      <p:bldP spid="1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62"/>
          <a:stretch/>
        </p:blipFill>
        <p:spPr bwMode="auto">
          <a:xfrm>
            <a:off x="0" y="4866198"/>
            <a:ext cx="9144000" cy="30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28600" y="514350"/>
            <a:ext cx="6629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1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PHÂN LOẠI DỮ LIỆU THEO CÁC TIÊU CHÍ</a:t>
            </a:r>
            <a:endParaRPr lang="en-US" sz="21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6748" y="3030"/>
            <a:ext cx="66828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§1. THU THẬP VÀ PHÂN LOẠI DỮ LIỆU</a:t>
            </a:r>
            <a:endParaRPr lang="en-US" sz="25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3676650"/>
            <a:ext cx="1504950" cy="1504950"/>
          </a:xfrm>
          <a:prstGeom prst="rect">
            <a:avLst/>
          </a:prstGeom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4" t="3533" b="11122"/>
          <a:stretch/>
        </p:blipFill>
        <p:spPr bwMode="auto">
          <a:xfrm>
            <a:off x="791817" y="929848"/>
            <a:ext cx="6334539" cy="2242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4" y="3281570"/>
            <a:ext cx="8337605" cy="13716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696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72"/>
          <a:stretch/>
        </p:blipFill>
        <p:spPr bwMode="auto">
          <a:xfrm>
            <a:off x="0" y="4810539"/>
            <a:ext cx="9144000" cy="358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8600" y="453745"/>
            <a:ext cx="6629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1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PHÂN LOẠI DỮ LIỆU THEO CÁC TIÊU CHÍ</a:t>
            </a:r>
            <a:endParaRPr lang="en-US" sz="21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6748" y="3030"/>
            <a:ext cx="66828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§1. THU THẬP VÀ PHÂN LOẠI DỮ LIỆU</a:t>
            </a:r>
            <a:endParaRPr lang="en-US" sz="25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20"/>
          <a:stretch/>
        </p:blipFill>
        <p:spPr bwMode="auto">
          <a:xfrm>
            <a:off x="1529963" y="3154285"/>
            <a:ext cx="6090036" cy="1938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952" y="804557"/>
            <a:ext cx="6222047" cy="2414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92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458</Words>
  <Application>Microsoft Office PowerPoint</Application>
  <PresentationFormat>On-screen Show (16:9)</PresentationFormat>
  <Paragraphs>82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Nghiêm Hải Chiến 2K8</dc:creator>
  <cp:lastModifiedBy>USER</cp:lastModifiedBy>
  <cp:revision>78</cp:revision>
  <dcterms:created xsi:type="dcterms:W3CDTF">2006-08-16T00:00:00Z</dcterms:created>
  <dcterms:modified xsi:type="dcterms:W3CDTF">2022-08-10T05:49:32Z</dcterms:modified>
</cp:coreProperties>
</file>