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355" r:id="rId3"/>
    <p:sldId id="299" r:id="rId4"/>
    <p:sldId id="318" r:id="rId5"/>
    <p:sldId id="357" r:id="rId6"/>
    <p:sldId id="359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265" r:id="rId16"/>
    <p:sldId id="268" r:id="rId17"/>
    <p:sldId id="269" r:id="rId18"/>
    <p:sldId id="368" r:id="rId19"/>
    <p:sldId id="370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D3EE-4FB5-445D-9E4D-EBD9C385801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2D3E7-9881-4A74-9D8C-5635BC3A2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Tvy2202-HVT-BienHoa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4D2ED-2BA3-483C-83A4-626246A0E9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6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Tvy2202-HVT-BienHoa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2D3E7-9881-4A74-9D8C-5635BC3A2C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02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Tvy2202-HVT-BienHoa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2D3E7-9881-4A74-9D8C-5635BC3A2C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8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Tvy2202-HVT-BienHoa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2D3E7-9881-4A74-9D8C-5635BC3A2C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Tvy2202-HVT-BienHoa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2D3E7-9881-4A74-9D8C-5635BC3A2C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66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Tvy2202-HVT-BienHoa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4D2ED-2BA3-483C-83A4-626246A0E9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9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Tvy2202-HVT-BienHoa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2D3E7-9881-4A74-9D8C-5635BC3A2C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0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Tvy2202-HVT-BienHoa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2D3E7-9881-4A74-9D8C-5635BC3A2C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Tvy2202-HVT-BienHoa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2D3E7-9881-4A74-9D8C-5635BC3A2C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Tvy2202-HVT-BienHoa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2D3E7-9881-4A74-9D8C-5635BC3A2C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21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Tvy2202-HVT-BienHoa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2D3E7-9881-4A74-9D8C-5635BC3A2C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0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AA98-9913-3B5E-A64B-58FDB2C24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4F617-BACB-BFA4-6409-6C587FBC0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0FFEF-4D2F-4946-701D-FBE34C89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5E8-32D3-438B-9C72-AFD9D9D8B4E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29510-EAEB-9590-B1FE-A18D642B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C521-7ACC-72CC-A55C-DD07012C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551-9D4B-4CD0-A00E-AE3959D5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DD666-3FFE-E3E6-C2BC-C6014465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DD913-A7A8-71CE-34EA-2A322C6E3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C91D7-DC0B-79DC-4066-F1F69A28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5E8-32D3-438B-9C72-AFD9D9D8B4E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9809C-BEAD-239C-ED5B-ABC16239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7D923-7D53-327D-99AD-407A2A38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551-9D4B-4CD0-A00E-AE3959D5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0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EEE56-D491-44EB-ADC4-504857501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765BD-4627-5DAE-1A58-13CDB1AD4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DD9E3-2ACC-324E-75AB-839146C3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5E8-32D3-438B-9C72-AFD9D9D8B4E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E9517-A932-5AFA-52DD-63B1D664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9AE2E-E923-BA03-B124-4BAC3182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551-9D4B-4CD0-A00E-AE3959D5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7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0151-2B4D-327D-5A2B-07B754566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3E4B0-0BDC-213D-2616-4F32F541B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0529F-7ECF-6E79-4673-94E41966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5E8-32D3-438B-9C72-AFD9D9D8B4E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3ED63-3955-E7F5-7142-F0FBAC843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CB50A-78E5-1E17-BE70-1238EA71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551-9D4B-4CD0-A00E-AE3959D5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6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FD58-0B5A-B645-AFBF-DA077F4FA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5B6DA-F6A2-C7F2-FA21-605F9C56D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E5FF0-8EC3-D576-97A2-7E1C2CEA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5E8-32D3-438B-9C72-AFD9D9D8B4E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FDA1A-D8B2-2A28-E077-F6BECF18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A6DD1-0B85-FE72-FD01-8CC31C90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551-9D4B-4CD0-A00E-AE3959D5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E074-A69D-4DE4-80BA-1BA56038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49C34-3526-F5FA-66BE-A5D4273F1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0523F-9C9A-20EC-585F-98CEAF85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08089-D19F-71C4-F442-1DFFDFEF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5E8-32D3-438B-9C72-AFD9D9D8B4E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C403F-4E82-7069-B103-6D9F386E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90B3B-A681-FC67-5E4A-5E271DE5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551-9D4B-4CD0-A00E-AE3959D5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8550E-5E9C-DE8C-83E7-EB0A58CAC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9EC7F-65D4-F9A8-843D-8A6929F2C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AE20E-1378-B704-B6D9-B4E8D8E6F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4F85-2EEC-95E0-5EE3-D2A9C9C5A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E8538-9282-10A0-32F2-08C45A8BB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8E95E4-915C-4681-C928-2F764E68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5E8-32D3-438B-9C72-AFD9D9D8B4E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8AFD84-6318-A28F-820D-DF16B0AE9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539E31-3E6D-BC42-0B18-2AE2DBBC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551-9D4B-4CD0-A00E-AE3959D5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AF66-4F88-DEAF-7EEA-CF9D76F6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D7087-43B4-FD90-3060-695538A5E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5E8-32D3-438B-9C72-AFD9D9D8B4E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52FB-BA48-9839-F8CA-EFA5E53E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DE47B-977B-5113-476E-AB24FB34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551-9D4B-4CD0-A00E-AE3959D5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3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2B916-4201-3743-B9E3-A63BBB27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5E8-32D3-438B-9C72-AFD9D9D8B4E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1657A8-024F-417A-B635-FED6878E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58609-C8EB-3086-4FC8-703DF4C6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551-9D4B-4CD0-A00E-AE3959D5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8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E3EE-FB2F-4C18-1C20-875E5204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23EC-DD5D-CA53-BFD2-693793ED2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3D9DC-9B5C-3376-0D32-77FEEAEC4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2B017-FBB6-91D1-1364-40B99B64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5E8-32D3-438B-9C72-AFD9D9D8B4E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879B5-6B99-5115-60D7-38D717C4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9BF01-FE70-0D16-BBD3-0315C340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551-9D4B-4CD0-A00E-AE3959D5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6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90B6-9DBD-0D48-5DA5-DD3C4604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EADD1A-6F85-A030-F1D3-C81698073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17CF3-A07B-6ED2-CAF8-56E746929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C66DF-E126-27B1-D35E-841F7028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85E8-32D3-438B-9C72-AFD9D9D8B4E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FD035-DC6B-3D03-E120-B981E0DD7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DFCCB-7FEA-B653-0337-3E5F7156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551-9D4B-4CD0-A00E-AE3959D5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7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B2915-3F90-780F-5B89-668B2655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ED9AF-6A36-541C-7BFE-BB93C3720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22A7E-594A-8585-995E-5D1EAA29C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185E8-32D3-438B-9C72-AFD9D9D8B4E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14F6F-E594-F0C0-1D3F-8E976D6D2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A6E62-9FB5-5653-738F-19B9B0E7C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0A551-9D4B-4CD0-A00E-AE3959D5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1AFE5-53B2-7EBB-2C92-EA2E21CE3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9" y="0"/>
            <a:ext cx="12106242" cy="67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4204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7C0BBE-B3F5-D013-F98E-60822EE892D7}"/>
              </a:ext>
            </a:extLst>
          </p:cNvPr>
          <p:cNvSpPr txBox="1"/>
          <p:nvPr/>
        </p:nvSpPr>
        <p:spPr>
          <a:xfrm>
            <a:off x="481691" y="412360"/>
            <a:ext cx="11372851" cy="175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5" descr="n3">
            <a:extLst>
              <a:ext uri="{FF2B5EF4-FFF2-40B4-BE49-F238E27FC236}">
                <a16:creationId xmlns:a16="http://schemas.microsoft.com/office/drawing/2014/main" id="{A279571D-9D6E-0BA9-DE46-B0F251FC6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26BF285-C101-7CF3-5C76-9E5804591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6988"/>
            <a:ext cx="12126343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 </a:t>
            </a:r>
            <a:r>
              <a:rPr lang="vi-VN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– HÌNH LẬP PHƯƠNG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E0C2ED-9CF5-979E-55CB-1FEE2BF8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452" y="2521673"/>
            <a:ext cx="7972483" cy="30242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B430B3-CB9D-AFB0-9D3C-9F077E959FE0}"/>
              </a:ext>
            </a:extLst>
          </p:cNvPr>
          <p:cNvSpPr/>
          <p:nvPr/>
        </p:nvSpPr>
        <p:spPr>
          <a:xfrm>
            <a:off x="2168434" y="2747998"/>
            <a:ext cx="2880361" cy="279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n3">
            <a:extLst>
              <a:ext uri="{FF2B5EF4-FFF2-40B4-BE49-F238E27FC236}">
                <a16:creationId xmlns:a16="http://schemas.microsoft.com/office/drawing/2014/main" id="{D984D6BD-5FF9-1348-B678-2E03C03CA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2B914E-D915-4A84-5400-1B656D311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12" b="27389"/>
          <a:stretch/>
        </p:blipFill>
        <p:spPr>
          <a:xfrm>
            <a:off x="516845" y="159619"/>
            <a:ext cx="7453542" cy="2378189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A6E45654-B581-DD9D-1E2B-0C9F8398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6988"/>
            <a:ext cx="12126343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 </a:t>
            </a:r>
            <a:r>
              <a:rPr lang="vi-VN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– HÌNH LẬP PHƯƠNG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43397E-B427-72F0-A4FA-EF07C1D4B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268" y="519431"/>
            <a:ext cx="2891496" cy="2520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F5D7E5-D2A8-C187-0345-F82950AE6335}"/>
              </a:ext>
            </a:extLst>
          </p:cNvPr>
          <p:cNvSpPr txBox="1"/>
          <p:nvPr/>
        </p:nvSpPr>
        <p:spPr>
          <a:xfrm>
            <a:off x="423563" y="2718380"/>
            <a:ext cx="11183439" cy="39145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cạnh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chữ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nhật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ABCD.EFGH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AB; BC; CD; DA; AE; BF; CG; DH; EF; FG; GH; HE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chéo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chữ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nhật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ABCD.EFGH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AG; BH; CE; DF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góc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đỉnh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góc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ABF;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góc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ABC ;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góc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CBF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góc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đỉnh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góc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BCD;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góc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DCG ;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góc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BCG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cạnh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bằng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nhau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 = CD = EF = HG;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BC = AD = FG = EH;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AE = BF = CG = DH.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4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D870C9-ED23-F0AD-9104-CC1C7598EE2F}"/>
              </a:ext>
            </a:extLst>
          </p:cNvPr>
          <p:cNvSpPr txBox="1"/>
          <p:nvPr/>
        </p:nvSpPr>
        <p:spPr>
          <a:xfrm>
            <a:off x="1144403" y="3722913"/>
            <a:ext cx="10004745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giải</a:t>
            </a:r>
            <a:endParaRPr lang="en-US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lập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phương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tất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cạnh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bằng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nhau 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=&gt; EF = FG = GH = HE = EM = HQ = FN = GP = MN = NP = PQ = QM.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MN = 3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=&gt; EF = NF = 3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endParaRPr lang="en-US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đường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chéo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lập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phương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EP; FQ; HN; GM.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15" descr="n3">
            <a:extLst>
              <a:ext uri="{FF2B5EF4-FFF2-40B4-BE49-F238E27FC236}">
                <a16:creationId xmlns:a16="http://schemas.microsoft.com/office/drawing/2014/main" id="{DAE0720A-067C-D089-A024-ECB17E2B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5B7D17-10C6-AFD1-1285-E23712786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85" y="457431"/>
            <a:ext cx="9620356" cy="3131722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334D7AF-3624-415F-822E-C200C1504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6988"/>
            <a:ext cx="12126343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 </a:t>
            </a:r>
            <a:r>
              <a:rPr lang="vi-VN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– HÌNH LẬP PHƯƠNG</a:t>
            </a:r>
          </a:p>
        </p:txBody>
      </p:sp>
    </p:spTree>
    <p:extLst>
      <p:ext uri="{BB962C8B-B14F-4D97-AF65-F5344CB8AC3E}">
        <p14:creationId xmlns:p14="http://schemas.microsoft.com/office/powerpoint/2010/main" val="278037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8EB869E-CBA1-EE1E-00D6-7B9284031734}"/>
              </a:ext>
            </a:extLst>
          </p:cNvPr>
          <p:cNvSpPr txBox="1"/>
          <p:nvPr/>
        </p:nvSpPr>
        <p:spPr>
          <a:xfrm>
            <a:off x="9240816" y="4860041"/>
            <a:ext cx="16016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Hình</a:t>
            </a:r>
            <a:endParaRPr lang="en-US" sz="3200" b="1" dirty="0">
              <a:solidFill>
                <a:srgbClr val="00B050"/>
              </a:solidFill>
            </a:endParaRPr>
          </a:p>
          <a:p>
            <a:r>
              <a:rPr lang="en-US" sz="3200" b="1" dirty="0" err="1">
                <a:solidFill>
                  <a:srgbClr val="00B050"/>
                </a:solidFill>
              </a:rPr>
              <a:t>lập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B050"/>
                </a:solidFill>
              </a:rPr>
              <a:t>phương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6" name="Picture 15" descr="n3">
            <a:extLst>
              <a:ext uri="{FF2B5EF4-FFF2-40B4-BE49-F238E27FC236}">
                <a16:creationId xmlns:a16="http://schemas.microsoft.com/office/drawing/2014/main" id="{F595641B-D6DC-B200-EF11-649652B1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E21D8-8A97-F84F-A048-382AF2B75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61"/>
          <a:stretch/>
        </p:blipFill>
        <p:spPr>
          <a:xfrm>
            <a:off x="543381" y="463753"/>
            <a:ext cx="10736624" cy="4208522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3CB669E9-2640-9D77-4722-BEC78CD49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6988"/>
            <a:ext cx="12126343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 </a:t>
            </a:r>
            <a:r>
              <a:rPr lang="vi-VN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– HÌNH LẬP PHƯƠNG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50B909-79B1-2F82-750A-ADF2BD918048}"/>
              </a:ext>
            </a:extLst>
          </p:cNvPr>
          <p:cNvSpPr txBox="1"/>
          <p:nvPr/>
        </p:nvSpPr>
        <p:spPr>
          <a:xfrm>
            <a:off x="2447069" y="4749385"/>
            <a:ext cx="120127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hộp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nhật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559B7F-D7E0-755F-658B-9C2C10E5D06F}"/>
              </a:ext>
            </a:extLst>
          </p:cNvPr>
          <p:cNvSpPr txBox="1"/>
          <p:nvPr/>
        </p:nvSpPr>
        <p:spPr>
          <a:xfrm>
            <a:off x="5863517" y="4828557"/>
            <a:ext cx="120127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hộp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nhật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3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n3">
            <a:extLst>
              <a:ext uri="{FF2B5EF4-FFF2-40B4-BE49-F238E27FC236}">
                <a16:creationId xmlns:a16="http://schemas.microsoft.com/office/drawing/2014/main" id="{5D78DD21-6E89-1839-700D-30CE0E856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5513619F-7AFB-281A-B4DA-D24357DA0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6988"/>
            <a:ext cx="12126343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 </a:t>
            </a:r>
            <a:r>
              <a:rPr lang="vi-VN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– HÌNH LẬP PHƯƠNG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578BD-4CB7-EB72-C26A-A5FADF8EF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92" y="519431"/>
            <a:ext cx="9785655" cy="43806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51E86E-BF28-E41D-936A-36406C2DF3DA}"/>
              </a:ext>
            </a:extLst>
          </p:cNvPr>
          <p:cNvSpPr/>
          <p:nvPr/>
        </p:nvSpPr>
        <p:spPr>
          <a:xfrm>
            <a:off x="3562469" y="1470991"/>
            <a:ext cx="3684577" cy="30442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55CD6A-CCF4-ACD2-AE1A-8D37F104A946}"/>
              </a:ext>
            </a:extLst>
          </p:cNvPr>
          <p:cNvSpPr/>
          <p:nvPr/>
        </p:nvSpPr>
        <p:spPr>
          <a:xfrm>
            <a:off x="1236453" y="4971585"/>
            <a:ext cx="9851366" cy="15414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13a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cm x 3 cm, 3 cm x 1 cm, 4 cm x 1 cm.</a:t>
            </a:r>
            <a:endParaRPr lang="en-US" sz="2800" dirty="0"/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FA03E8F7-AF5A-F151-02E7-0C6EF533233C}"/>
              </a:ext>
            </a:extLst>
          </p:cNvPr>
          <p:cNvSpPr/>
          <p:nvPr/>
        </p:nvSpPr>
        <p:spPr>
          <a:xfrm>
            <a:off x="253968" y="3630283"/>
            <a:ext cx="982485" cy="2379701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2956" y="1152188"/>
            <a:ext cx="11491936" cy="11269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1207770" algn="l"/>
              </a:tabLst>
            </a:pP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8178988" y="5886650"/>
            <a:ext cx="3933400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7"/>
          <a:stretch/>
        </p:blipFill>
        <p:spPr>
          <a:xfrm flipH="1">
            <a:off x="327546" y="217714"/>
            <a:ext cx="1093433" cy="1070436"/>
          </a:xfrm>
          <a:prstGeom prst="rect">
            <a:avLst/>
          </a:prstGeom>
        </p:spPr>
      </p:pic>
      <p:sp>
        <p:nvSpPr>
          <p:cNvPr id="37" name="B">
            <a:extLst>
              <a:ext uri="{FF2B5EF4-FFF2-40B4-BE49-F238E27FC236}">
                <a16:creationId xmlns:a16="http://schemas.microsoft.com/office/drawing/2014/main" id="{56978A9E-F650-0364-C84B-14AEF4FE62A4}"/>
              </a:ext>
            </a:extLst>
          </p:cNvPr>
          <p:cNvSpPr/>
          <p:nvPr/>
        </p:nvSpPr>
        <p:spPr>
          <a:xfrm>
            <a:off x="327546" y="5905254"/>
            <a:ext cx="1187355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B">
            <a:extLst>
              <a:ext uri="{FF2B5EF4-FFF2-40B4-BE49-F238E27FC236}">
                <a16:creationId xmlns:a16="http://schemas.microsoft.com/office/drawing/2014/main" id="{C5569DF7-6EC8-F26A-0740-FD944707FC48}"/>
              </a:ext>
            </a:extLst>
          </p:cNvPr>
          <p:cNvSpPr/>
          <p:nvPr/>
        </p:nvSpPr>
        <p:spPr>
          <a:xfrm>
            <a:off x="3171397" y="5886650"/>
            <a:ext cx="1187355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B">
            <a:extLst>
              <a:ext uri="{FF2B5EF4-FFF2-40B4-BE49-F238E27FC236}">
                <a16:creationId xmlns:a16="http://schemas.microsoft.com/office/drawing/2014/main" id="{F385766A-3A20-CFD2-29FB-891763B97A11}"/>
              </a:ext>
            </a:extLst>
          </p:cNvPr>
          <p:cNvSpPr/>
          <p:nvPr/>
        </p:nvSpPr>
        <p:spPr>
          <a:xfrm>
            <a:off x="5947012" y="5886650"/>
            <a:ext cx="1187355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ộp Quà Chữ Nhật Dài - N200906GA (20 x 9 x 6 cm) | Tiki">
            <a:extLst>
              <a:ext uri="{FF2B5EF4-FFF2-40B4-BE49-F238E27FC236}">
                <a16:creationId xmlns:a16="http://schemas.microsoft.com/office/drawing/2014/main" id="{1094DF45-6DB5-01E3-CC7A-E6D82EE84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" y="2945540"/>
            <a:ext cx="1964097" cy="232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6 gallon fish tank online">
            <a:extLst>
              <a:ext uri="{FF2B5EF4-FFF2-40B4-BE49-F238E27FC236}">
                <a16:creationId xmlns:a16="http://schemas.microsoft.com/office/drawing/2014/main" id="{9C2E6A94-4C6A-5FD1-08A3-36AEBE5B2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1"/>
          <a:stretch/>
        </p:blipFill>
        <p:spPr bwMode="auto">
          <a:xfrm>
            <a:off x="2432472" y="3358073"/>
            <a:ext cx="2728568" cy="209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ữa chua uống tiệt trùng Susu - Vinamilk(Hộp giấy) | Đánh giá sản phẩm |  Sản phẩm nhà bếp | Cooky.vn">
            <a:extLst>
              <a:ext uri="{FF2B5EF4-FFF2-40B4-BE49-F238E27FC236}">
                <a16:creationId xmlns:a16="http://schemas.microsoft.com/office/drawing/2014/main" id="{0F614974-80C2-83BB-5922-F937A0F1F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8" b="12490"/>
          <a:stretch/>
        </p:blipFill>
        <p:spPr bwMode="auto">
          <a:xfrm>
            <a:off x="5575279" y="3286558"/>
            <a:ext cx="2588564" cy="20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9DD725-4D9D-633E-3B3B-05DC35B2DDA4}"/>
              </a:ext>
            </a:extLst>
          </p:cNvPr>
          <p:cNvSpPr txBox="1"/>
          <p:nvPr/>
        </p:nvSpPr>
        <p:spPr>
          <a:xfrm>
            <a:off x="4455516" y="217714"/>
            <a:ext cx="267885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6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"/>
          <p:cNvSpPr/>
          <p:nvPr/>
        </p:nvSpPr>
        <p:spPr>
          <a:xfrm flipH="1">
            <a:off x="607326" y="4661934"/>
            <a:ext cx="3096457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8161505" y="4661934"/>
            <a:ext cx="2835715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Kết quả hình ảnh cho dọn rác 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2" r="3245" b="13034"/>
          <a:stretch/>
        </p:blipFill>
        <p:spPr bwMode="auto">
          <a:xfrm>
            <a:off x="1672890" y="82182"/>
            <a:ext cx="2195510" cy="14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BCC936C-0A41-1A05-4E86-56D782555C21}"/>
              </a:ext>
            </a:extLst>
          </p:cNvPr>
          <p:cNvSpPr/>
          <p:nvPr/>
        </p:nvSpPr>
        <p:spPr>
          <a:xfrm>
            <a:off x="607326" y="1491202"/>
            <a:ext cx="11343940" cy="11269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/>
              <a:t>Khối</a:t>
            </a:r>
            <a:r>
              <a:rPr lang="vi-VN" sz="3200" dirty="0"/>
              <a:t> </a:t>
            </a:r>
            <a:r>
              <a:rPr lang="vi-VN" sz="3200" dirty="0" err="1"/>
              <a:t>rubic</a:t>
            </a:r>
            <a:r>
              <a:rPr lang="vi-VN" sz="3200" dirty="0"/>
              <a:t> </a:t>
            </a:r>
            <a:r>
              <a:rPr lang="vi-VN" sz="3200" dirty="0" err="1"/>
              <a:t>có</a:t>
            </a:r>
            <a:r>
              <a:rPr lang="vi-VN" sz="3200" dirty="0"/>
              <a:t> </a:t>
            </a:r>
            <a:r>
              <a:rPr lang="vi-VN" sz="3200" dirty="0" err="1"/>
              <a:t>dạng</a:t>
            </a:r>
            <a:r>
              <a:rPr lang="vi-VN" sz="3200" dirty="0"/>
              <a:t> </a:t>
            </a:r>
            <a:r>
              <a:rPr lang="vi-VN" sz="3200" dirty="0" err="1"/>
              <a:t>hình</a:t>
            </a:r>
            <a:r>
              <a:rPr lang="vi-VN" sz="3200" dirty="0"/>
              <a:t> </a:t>
            </a:r>
            <a:r>
              <a:rPr lang="vi-VN" sz="3200" dirty="0" err="1"/>
              <a:t>lập</a:t>
            </a:r>
            <a:r>
              <a:rPr lang="vi-VN" sz="3200" dirty="0"/>
              <a:t> phương. </a:t>
            </a:r>
            <a:r>
              <a:rPr lang="vi-VN" sz="3200" dirty="0" err="1"/>
              <a:t>Đúng</a:t>
            </a:r>
            <a:r>
              <a:rPr lang="vi-VN" sz="3200" dirty="0"/>
              <a:t> hay </a:t>
            </a:r>
            <a:r>
              <a:rPr lang="en-US" sz="3200" dirty="0"/>
              <a:t>S</a:t>
            </a:r>
            <a:r>
              <a:rPr lang="vi-VN" sz="3200" dirty="0"/>
              <a:t>ai?</a:t>
            </a:r>
          </a:p>
        </p:txBody>
      </p:sp>
      <p:pic>
        <p:nvPicPr>
          <p:cNvPr id="39" name="Picture 2" descr="rubik 3x3x3 giá tốt Tháng 7, 2022 Đồ chơi giáo dục | Mua ngay Đồ Chơi |  Shopee Việt Nam">
            <a:extLst>
              <a:ext uri="{FF2B5EF4-FFF2-40B4-BE49-F238E27FC236}">
                <a16:creationId xmlns:a16="http://schemas.microsoft.com/office/drawing/2014/main" id="{93C43979-4E6B-EBAE-7B5C-0C70FDB7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496" y="2889700"/>
            <a:ext cx="3544468" cy="354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A6A02C-4137-B742-6077-23ABB3555197}"/>
              </a:ext>
            </a:extLst>
          </p:cNvPr>
          <p:cNvSpPr txBox="1"/>
          <p:nvPr/>
        </p:nvSpPr>
        <p:spPr>
          <a:xfrm>
            <a:off x="4455516" y="217714"/>
            <a:ext cx="267885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8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"/>
          <p:cNvSpPr/>
          <p:nvPr/>
        </p:nvSpPr>
        <p:spPr>
          <a:xfrm>
            <a:off x="2090127" y="5845626"/>
            <a:ext cx="2024673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100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2067098" y="4898047"/>
            <a:ext cx="2047702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25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7335630" y="4868265"/>
            <a:ext cx="2507439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50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7335633" y="5845626"/>
            <a:ext cx="250743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80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Kết quả hình ảnh cho dọn rác 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3"/>
          <a:stretch/>
        </p:blipFill>
        <p:spPr bwMode="auto">
          <a:xfrm>
            <a:off x="246246" y="-16319"/>
            <a:ext cx="1903231" cy="17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028AE52-615B-861D-BB4D-F7974B6167D0}"/>
              </a:ext>
            </a:extLst>
          </p:cNvPr>
          <p:cNvSpPr/>
          <p:nvPr/>
        </p:nvSpPr>
        <p:spPr>
          <a:xfrm>
            <a:off x="607326" y="1233714"/>
            <a:ext cx="11338428" cy="35114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39" name="Picture 3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E4F583-E5B1-62A3-98F5-AB557D8DBB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87" y="1376402"/>
            <a:ext cx="6488321" cy="336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FF8E55-3551-7B95-0F45-A7E62337FD55}"/>
              </a:ext>
            </a:extLst>
          </p:cNvPr>
          <p:cNvSpPr txBox="1"/>
          <p:nvPr/>
        </p:nvSpPr>
        <p:spPr>
          <a:xfrm>
            <a:off x="4455516" y="217714"/>
            <a:ext cx="267885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83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028AE52-615B-861D-BB4D-F7974B6167D0}"/>
              </a:ext>
            </a:extLst>
          </p:cNvPr>
          <p:cNvSpPr/>
          <p:nvPr/>
        </p:nvSpPr>
        <p:spPr>
          <a:xfrm>
            <a:off x="624799" y="983273"/>
            <a:ext cx="11338428" cy="35114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bể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dạng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hộp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chữ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nhật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bằng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kính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(không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nắp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chiều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dài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80cm,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chiều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rộng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50cm,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chiều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cao 45cm.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Mực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nước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ban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đầu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bể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cao 35cm.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/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Tính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diện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tích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kính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dùng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bể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đó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/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 cho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bể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hòn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tích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10dm</a:t>
            </a:r>
            <a:r>
              <a:rPr lang="vi-VN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mực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nước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bể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lúc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cao bao nhiêu xăng – ti-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mét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F8E55-3551-7B95-0F45-A7E62337FD55}"/>
              </a:ext>
            </a:extLst>
          </p:cNvPr>
          <p:cNvSpPr txBox="1"/>
          <p:nvPr/>
        </p:nvSpPr>
        <p:spPr>
          <a:xfrm>
            <a:off x="4455516" y="217714"/>
            <a:ext cx="267885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AEFE35-AC21-9EF6-0AFC-B04632B89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7"/>
          <a:stretch/>
        </p:blipFill>
        <p:spPr>
          <a:xfrm flipH="1">
            <a:off x="327546" y="217714"/>
            <a:ext cx="1093433" cy="107043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26D6AE-D6D3-A9EE-07F8-C7F0B36CCB91}"/>
              </a:ext>
            </a:extLst>
          </p:cNvPr>
          <p:cNvGrpSpPr/>
          <p:nvPr/>
        </p:nvGrpSpPr>
        <p:grpSpPr>
          <a:xfrm>
            <a:off x="2525981" y="3691005"/>
            <a:ext cx="6761043" cy="3072391"/>
            <a:chOff x="2425604" y="3838599"/>
            <a:chExt cx="6761043" cy="3072391"/>
          </a:xfrm>
        </p:grpSpPr>
        <p:pic>
          <p:nvPicPr>
            <p:cNvPr id="14" name="Picture 13" descr="Diagram&#10;&#10;Description automatically generated">
              <a:extLst>
                <a:ext uri="{FF2B5EF4-FFF2-40B4-BE49-F238E27FC236}">
                  <a16:creationId xmlns:a16="http://schemas.microsoft.com/office/drawing/2014/main" id="{953F045F-437D-35E4-6104-307CB05A8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3838599"/>
              <a:ext cx="4187602" cy="265608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E77DB0-089B-659C-22A5-412B4ED68970}"/>
                </a:ext>
              </a:extLst>
            </p:cNvPr>
            <p:cNvSpPr txBox="1"/>
            <p:nvPr/>
          </p:nvSpPr>
          <p:spPr>
            <a:xfrm>
              <a:off x="4911488" y="6387770"/>
              <a:ext cx="9843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80cm</a:t>
              </a:r>
              <a:endParaRPr lang="en-US" sz="2800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D16B9B-5697-A533-6CB8-1472B0FED1D6}"/>
                </a:ext>
              </a:extLst>
            </p:cNvPr>
            <p:cNvSpPr txBox="1"/>
            <p:nvPr/>
          </p:nvSpPr>
          <p:spPr>
            <a:xfrm>
              <a:off x="7397655" y="5911627"/>
              <a:ext cx="9843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5</a:t>
              </a:r>
              <a:r>
                <a:rPr lang="vi-VN" sz="2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0cm</a:t>
              </a:r>
              <a:endParaRPr lang="en-US" sz="2800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F72CD6-2CE7-8B41-A1F8-808D41FDEF66}"/>
                </a:ext>
              </a:extLst>
            </p:cNvPr>
            <p:cNvSpPr txBox="1"/>
            <p:nvPr/>
          </p:nvSpPr>
          <p:spPr>
            <a:xfrm>
              <a:off x="8202303" y="4600423"/>
              <a:ext cx="9843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45</a:t>
              </a:r>
              <a:r>
                <a:rPr lang="vi-VN" sz="28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cm</a:t>
              </a:r>
              <a:endParaRPr lang="en-US" sz="2800" b="1" dirty="0"/>
            </a:p>
          </p:txBody>
        </p:sp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7216E778-D046-EC8A-325D-57D74AA6D822}"/>
                </a:ext>
              </a:extLst>
            </p:cNvPr>
            <p:cNvSpPr/>
            <p:nvPr/>
          </p:nvSpPr>
          <p:spPr>
            <a:xfrm>
              <a:off x="7889826" y="3914219"/>
              <a:ext cx="312477" cy="1777656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1685DAED-9E7E-8999-0C09-9FEC65708D5D}"/>
                </a:ext>
              </a:extLst>
            </p:cNvPr>
            <p:cNvSpPr/>
            <p:nvPr/>
          </p:nvSpPr>
          <p:spPr>
            <a:xfrm rot="10800000">
              <a:off x="3354207" y="5260246"/>
              <a:ext cx="271446" cy="1069810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0557BA-51AB-265C-0D81-0B318AA56987}"/>
                </a:ext>
              </a:extLst>
            </p:cNvPr>
            <p:cNvSpPr txBox="1"/>
            <p:nvPr/>
          </p:nvSpPr>
          <p:spPr>
            <a:xfrm>
              <a:off x="2425604" y="5499101"/>
              <a:ext cx="9843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35</a:t>
              </a:r>
              <a:r>
                <a:rPr lang="vi-VN" sz="28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cm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82864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028AE52-615B-861D-BB4D-F7974B6167D0}"/>
              </a:ext>
            </a:extLst>
          </p:cNvPr>
          <p:cNvSpPr/>
          <p:nvPr/>
        </p:nvSpPr>
        <p:spPr>
          <a:xfrm>
            <a:off x="624799" y="983272"/>
            <a:ext cx="11338428" cy="552818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Lời</a:t>
            </a:r>
            <a:r>
              <a:rPr lang="vi-VN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giải</a:t>
            </a:r>
            <a:r>
              <a:rPr lang="vi-VN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/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xung quanh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(80 + 50)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45 = 11700 (cm</a:t>
            </a:r>
            <a:r>
              <a:rPr lang="vi-VN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/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80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 = 4000 (cm</a:t>
            </a:r>
            <a:r>
              <a:rPr lang="vi-VN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/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11700 + 4000 = 15700 (cm</a:t>
            </a:r>
            <a:r>
              <a:rPr lang="vi-VN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/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dm</a:t>
            </a:r>
            <a:r>
              <a:rPr lang="vi-VN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= 10000 cm</a:t>
            </a:r>
            <a:r>
              <a:rPr lang="vi-VN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/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dâng lên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dâng lên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10000 cm</a:t>
            </a:r>
            <a:r>
              <a:rPr lang="vi-VN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/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dâng lên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xăng – ti - 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10000 : (50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80) =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2,5 (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/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xăng – ti - 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2,5 + 35 =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37,5 (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F8E55-3551-7B95-0F45-A7E62337FD55}"/>
              </a:ext>
            </a:extLst>
          </p:cNvPr>
          <p:cNvSpPr txBox="1"/>
          <p:nvPr/>
        </p:nvSpPr>
        <p:spPr>
          <a:xfrm>
            <a:off x="4455516" y="217714"/>
            <a:ext cx="267885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AEFE35-AC21-9EF6-0AFC-B04632B89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7"/>
          <a:stretch/>
        </p:blipFill>
        <p:spPr>
          <a:xfrm flipH="1">
            <a:off x="327546" y="217714"/>
            <a:ext cx="1093433" cy="10704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D604033-5187-DDE3-C880-52ADB725D8A3}"/>
              </a:ext>
            </a:extLst>
          </p:cNvPr>
          <p:cNvGrpSpPr/>
          <p:nvPr/>
        </p:nvGrpSpPr>
        <p:grpSpPr>
          <a:xfrm>
            <a:off x="7030871" y="1035667"/>
            <a:ext cx="5006454" cy="1980488"/>
            <a:chOff x="2603025" y="3838599"/>
            <a:chExt cx="6371996" cy="2949281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CF585725-E56A-17F1-E3B7-F6B51085D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3838599"/>
              <a:ext cx="4187602" cy="265608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237581-9ACD-3738-08BE-679BD5DBA105}"/>
                </a:ext>
              </a:extLst>
            </p:cNvPr>
            <p:cNvSpPr txBox="1"/>
            <p:nvPr/>
          </p:nvSpPr>
          <p:spPr>
            <a:xfrm>
              <a:off x="4911488" y="6387770"/>
              <a:ext cx="98434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80cm</a:t>
              </a:r>
              <a:endParaRPr lang="en-US" sz="20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1F7149-301B-4545-DF83-DE5B8285B115}"/>
                </a:ext>
              </a:extLst>
            </p:cNvPr>
            <p:cNvSpPr txBox="1"/>
            <p:nvPr/>
          </p:nvSpPr>
          <p:spPr>
            <a:xfrm>
              <a:off x="7397655" y="5911627"/>
              <a:ext cx="98434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5</a:t>
              </a:r>
              <a:r>
                <a:rPr lang="vi-VN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0cm</a:t>
              </a:r>
              <a:endParaRPr lang="en-US" sz="20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8E21E2-93AF-0C94-97FF-76CC76314BB8}"/>
                </a:ext>
              </a:extLst>
            </p:cNvPr>
            <p:cNvSpPr txBox="1"/>
            <p:nvPr/>
          </p:nvSpPr>
          <p:spPr>
            <a:xfrm>
              <a:off x="7990677" y="4803047"/>
              <a:ext cx="98434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45</a:t>
              </a:r>
              <a:r>
                <a:rPr lang="vi-VN" sz="2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cm</a:t>
              </a:r>
              <a:endParaRPr lang="en-US" sz="2000" b="1" dirty="0"/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D6BBA6FD-1911-0A52-807A-6ECAA0642243}"/>
                </a:ext>
              </a:extLst>
            </p:cNvPr>
            <p:cNvSpPr/>
            <p:nvPr/>
          </p:nvSpPr>
          <p:spPr>
            <a:xfrm>
              <a:off x="7889826" y="3914219"/>
              <a:ext cx="312477" cy="1777656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00CAECDA-6750-3858-B32B-AA381CB9B8DD}"/>
                </a:ext>
              </a:extLst>
            </p:cNvPr>
            <p:cNvSpPr/>
            <p:nvPr/>
          </p:nvSpPr>
          <p:spPr>
            <a:xfrm rot="10800000">
              <a:off x="3354207" y="5260246"/>
              <a:ext cx="271446" cy="1069810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1525EA-D891-0B1B-6D15-018BE41CFDE9}"/>
                </a:ext>
              </a:extLst>
            </p:cNvPr>
            <p:cNvSpPr txBox="1"/>
            <p:nvPr/>
          </p:nvSpPr>
          <p:spPr>
            <a:xfrm>
              <a:off x="2603025" y="5474617"/>
              <a:ext cx="98434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35</a:t>
              </a:r>
              <a:r>
                <a:rPr lang="vi-VN" sz="2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cm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8546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E22C25-5867-4CCB-8CCF-A6080B76F3A4}"/>
              </a:ext>
            </a:extLst>
          </p:cNvPr>
          <p:cNvSpPr txBox="1"/>
          <p:nvPr/>
        </p:nvSpPr>
        <p:spPr>
          <a:xfrm>
            <a:off x="1098520" y="472746"/>
            <a:ext cx="873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Cho </a:t>
            </a:r>
            <a:r>
              <a:rPr lang="en-US" sz="3600" b="1" dirty="0" err="1"/>
              <a:t>biết</a:t>
            </a:r>
            <a:r>
              <a:rPr lang="en-US" sz="3600" b="1" dirty="0"/>
              <a:t>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đồ</a:t>
            </a:r>
            <a:r>
              <a:rPr lang="en-US" sz="3600" b="1" dirty="0"/>
              <a:t> </a:t>
            </a:r>
            <a:r>
              <a:rPr lang="en-US" sz="3600" b="1" dirty="0" err="1"/>
              <a:t>vật</a:t>
            </a:r>
            <a:r>
              <a:rPr lang="en-US" sz="3600" b="1" dirty="0"/>
              <a:t> </a:t>
            </a:r>
            <a:r>
              <a:rPr lang="en-US" sz="3600" b="1" dirty="0" err="1"/>
              <a:t>sau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dạng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EF70D-8145-030C-80AC-D8FF5A12F751}"/>
              </a:ext>
            </a:extLst>
          </p:cNvPr>
          <p:cNvSpPr txBox="1"/>
          <p:nvPr/>
        </p:nvSpPr>
        <p:spPr>
          <a:xfrm>
            <a:off x="1510897" y="3076388"/>
            <a:ext cx="120127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hộp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nhật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AFBE5-3444-5435-9D46-9BCAF3C7B892}"/>
              </a:ext>
            </a:extLst>
          </p:cNvPr>
          <p:cNvSpPr txBox="1"/>
          <p:nvPr/>
        </p:nvSpPr>
        <p:spPr>
          <a:xfrm>
            <a:off x="6575955" y="3076388"/>
            <a:ext cx="16016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Hình</a:t>
            </a:r>
            <a:endParaRPr lang="en-US" sz="3200" b="1" dirty="0">
              <a:solidFill>
                <a:srgbClr val="00B050"/>
              </a:solidFill>
            </a:endParaRPr>
          </a:p>
          <a:p>
            <a:r>
              <a:rPr lang="en-US" sz="3200" b="1" dirty="0" err="1">
                <a:solidFill>
                  <a:srgbClr val="00B050"/>
                </a:solidFill>
              </a:rPr>
              <a:t>lập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B050"/>
                </a:solidFill>
              </a:rPr>
              <a:t>phương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A0CFB3-82E4-2158-BA05-1208DBF91953}"/>
              </a:ext>
            </a:extLst>
          </p:cNvPr>
          <p:cNvSpPr txBox="1"/>
          <p:nvPr/>
        </p:nvSpPr>
        <p:spPr>
          <a:xfrm>
            <a:off x="9074120" y="3076388"/>
            <a:ext cx="120127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hộp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nhật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D95119-47E6-15DD-EF2F-EA6702FB2C0E}"/>
              </a:ext>
            </a:extLst>
          </p:cNvPr>
          <p:cNvSpPr txBox="1"/>
          <p:nvPr/>
        </p:nvSpPr>
        <p:spPr>
          <a:xfrm>
            <a:off x="4091238" y="3104030"/>
            <a:ext cx="120127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hộp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nhật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CA5EA-47D6-5A49-F4FB-3E13EB61B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68" y="1119076"/>
            <a:ext cx="9668376" cy="195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3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389008" y="981009"/>
            <a:ext cx="3439027" cy="88257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85884" y="1165432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 việc về nhà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467897" y="2224001"/>
          <a:ext cx="8642555" cy="301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555">
                  <a:extLst>
                    <a:ext uri="{9D8B030D-6E8A-4147-A177-3AD203B41FA5}">
                      <a16:colId xmlns:a16="http://schemas.microsoft.com/office/drawing/2014/main" val="3874871568"/>
                    </a:ext>
                  </a:extLst>
                </a:gridCol>
              </a:tblGrid>
              <a:tr h="30165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1601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743199" y="2048003"/>
            <a:ext cx="81804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dirty="0"/>
              <a:t>- Ghi </a:t>
            </a:r>
            <a:r>
              <a:rPr lang="vi-VN" sz="2800" b="1" dirty="0" err="1"/>
              <a:t>nhớ</a:t>
            </a:r>
            <a:r>
              <a:rPr lang="vi-VN" sz="2800" b="1" dirty="0"/>
              <a:t> </a:t>
            </a:r>
            <a:r>
              <a:rPr lang="vi-VN" sz="2800" b="1" dirty="0" err="1"/>
              <a:t>kiến</a:t>
            </a:r>
            <a:r>
              <a:rPr lang="vi-VN" sz="2800" b="1" dirty="0"/>
              <a:t> </a:t>
            </a:r>
            <a:r>
              <a:rPr lang="vi-VN" sz="2800" b="1" dirty="0" err="1"/>
              <a:t>thức</a:t>
            </a:r>
            <a:r>
              <a:rPr lang="vi-VN" sz="2800" b="1" dirty="0"/>
              <a:t> trong </a:t>
            </a:r>
            <a:r>
              <a:rPr lang="vi-VN" sz="2800" b="1" dirty="0" err="1"/>
              <a:t>bài</a:t>
            </a:r>
            <a:r>
              <a:rPr lang="vi-VN" sz="2800" b="1" dirty="0"/>
              <a:t>.</a:t>
            </a:r>
          </a:p>
          <a:p>
            <a:r>
              <a:rPr lang="vi-VN" sz="2800" b="1" dirty="0"/>
              <a:t>- </a:t>
            </a:r>
            <a:r>
              <a:rPr lang="vi-VN" sz="2800" b="1" dirty="0" err="1"/>
              <a:t>Hoàn</a:t>
            </a:r>
            <a:r>
              <a:rPr lang="vi-VN" sz="2800" b="1" dirty="0"/>
              <a:t> </a:t>
            </a:r>
            <a:r>
              <a:rPr lang="vi-VN" sz="2800" b="1" dirty="0" err="1"/>
              <a:t>thành</a:t>
            </a:r>
            <a:r>
              <a:rPr lang="vi-VN" sz="2800" b="1" dirty="0"/>
              <a:t> </a:t>
            </a:r>
            <a:r>
              <a:rPr lang="vi-VN" sz="2800" b="1" dirty="0" err="1"/>
              <a:t>các</a:t>
            </a:r>
            <a:r>
              <a:rPr lang="vi-VN" sz="2800" b="1" dirty="0"/>
              <a:t> </a:t>
            </a:r>
            <a:r>
              <a:rPr lang="vi-VN" sz="2800" b="1" dirty="0" err="1"/>
              <a:t>bài</a:t>
            </a:r>
            <a:r>
              <a:rPr lang="vi-VN" sz="2800" b="1" dirty="0"/>
              <a:t> </a:t>
            </a:r>
            <a:r>
              <a:rPr lang="vi-VN" sz="2800" b="1" dirty="0" err="1"/>
              <a:t>tập</a:t>
            </a:r>
            <a:r>
              <a:rPr lang="vi-VN" sz="2800" b="1" dirty="0"/>
              <a:t> 5, 6 (SGK-tr10)+ </a:t>
            </a:r>
            <a:r>
              <a:rPr lang="vi-VN" sz="2800" b="1" dirty="0" err="1"/>
              <a:t>các</a:t>
            </a:r>
            <a:r>
              <a:rPr lang="vi-VN" sz="2800" b="1" dirty="0"/>
              <a:t> </a:t>
            </a:r>
            <a:r>
              <a:rPr lang="vi-VN" sz="2800" b="1" dirty="0" err="1"/>
              <a:t>bài</a:t>
            </a:r>
            <a:r>
              <a:rPr lang="vi-VN" sz="2800" b="1" dirty="0"/>
              <a:t> </a:t>
            </a:r>
            <a:r>
              <a:rPr lang="vi-VN" sz="2800" b="1" dirty="0" err="1"/>
              <a:t>tập</a:t>
            </a:r>
            <a:r>
              <a:rPr lang="vi-VN" sz="2800" b="1" dirty="0"/>
              <a:t> trong SBT</a:t>
            </a:r>
          </a:p>
          <a:p>
            <a:r>
              <a:rPr lang="vi-VN" sz="2800" b="1" dirty="0"/>
              <a:t>- </a:t>
            </a:r>
            <a:r>
              <a:rPr lang="vi-VN" sz="2800" b="1" dirty="0" err="1"/>
              <a:t>Chuẩn</a:t>
            </a:r>
            <a:r>
              <a:rPr lang="vi-VN" sz="2800" b="1" dirty="0"/>
              <a:t> </a:t>
            </a:r>
            <a:r>
              <a:rPr lang="vi-VN" sz="2800" b="1" dirty="0" err="1"/>
              <a:t>bị</a:t>
            </a:r>
            <a:r>
              <a:rPr lang="vi-VN" sz="2800" b="1" dirty="0"/>
              <a:t> </a:t>
            </a:r>
            <a:r>
              <a:rPr lang="vi-VN" sz="2800" b="1" dirty="0" err="1"/>
              <a:t>bài</a:t>
            </a:r>
            <a:r>
              <a:rPr lang="vi-VN" sz="2800" b="1" dirty="0"/>
              <a:t> </a:t>
            </a:r>
            <a:r>
              <a:rPr lang="vi-VN" sz="2800" b="1" dirty="0" err="1"/>
              <a:t>mới</a:t>
            </a:r>
            <a:r>
              <a:rPr lang="vi-VN" sz="2800" b="1" dirty="0"/>
              <a:t> “ </a:t>
            </a:r>
            <a:r>
              <a:rPr lang="vi-VN" sz="2800" b="1" dirty="0" err="1"/>
              <a:t>Bài</a:t>
            </a:r>
            <a:r>
              <a:rPr lang="vi-VN" sz="2800" b="1" dirty="0"/>
              <a:t> 2. </a:t>
            </a:r>
            <a:r>
              <a:rPr lang="vi-VN" sz="2800" b="1" dirty="0" err="1"/>
              <a:t>Diện</a:t>
            </a:r>
            <a:r>
              <a:rPr lang="vi-VN" sz="2800" b="1" dirty="0"/>
              <a:t> </a:t>
            </a:r>
            <a:r>
              <a:rPr lang="vi-VN" sz="2800" b="1" dirty="0" err="1"/>
              <a:t>tích</a:t>
            </a:r>
            <a:r>
              <a:rPr lang="vi-VN" sz="2800" b="1" dirty="0"/>
              <a:t> xung quanh </a:t>
            </a:r>
            <a:r>
              <a:rPr lang="vi-VN" sz="2800" b="1" dirty="0" err="1"/>
              <a:t>và</a:t>
            </a:r>
            <a:r>
              <a:rPr lang="vi-VN" sz="2800" b="1" dirty="0"/>
              <a:t> </a:t>
            </a:r>
            <a:r>
              <a:rPr lang="vi-VN" sz="2800" b="1" dirty="0" err="1"/>
              <a:t>thể</a:t>
            </a:r>
            <a:r>
              <a:rPr lang="vi-VN" sz="2800" b="1" dirty="0"/>
              <a:t> </a:t>
            </a:r>
            <a:r>
              <a:rPr lang="vi-VN" sz="2800" b="1" dirty="0" err="1"/>
              <a:t>tích</a:t>
            </a:r>
            <a:r>
              <a:rPr lang="vi-VN" sz="2800" b="1" dirty="0"/>
              <a:t> </a:t>
            </a:r>
            <a:r>
              <a:rPr lang="vi-VN" sz="2800" b="1" dirty="0" err="1"/>
              <a:t>của</a:t>
            </a:r>
            <a:r>
              <a:rPr lang="vi-VN" sz="2800" b="1" dirty="0"/>
              <a:t> </a:t>
            </a:r>
            <a:r>
              <a:rPr lang="vi-VN" sz="2800" b="1" dirty="0" err="1"/>
              <a:t>hình</a:t>
            </a:r>
            <a:r>
              <a:rPr lang="vi-VN" sz="2800" b="1" dirty="0"/>
              <a:t> </a:t>
            </a:r>
            <a:r>
              <a:rPr lang="vi-VN" sz="2800" b="1" dirty="0" err="1"/>
              <a:t>hộp</a:t>
            </a:r>
            <a:r>
              <a:rPr lang="vi-VN" sz="2800" b="1" dirty="0"/>
              <a:t> </a:t>
            </a:r>
            <a:r>
              <a:rPr lang="vi-VN" sz="2800" b="1" dirty="0" err="1"/>
              <a:t>chữ</a:t>
            </a:r>
            <a:r>
              <a:rPr lang="vi-VN" sz="2800" b="1" dirty="0"/>
              <a:t> </a:t>
            </a:r>
            <a:r>
              <a:rPr lang="vi-VN" sz="2800" b="1" dirty="0" err="1"/>
              <a:t>nhật</a:t>
            </a:r>
            <a:r>
              <a:rPr lang="vi-VN" sz="2800" b="1" dirty="0"/>
              <a:t>, </a:t>
            </a:r>
            <a:r>
              <a:rPr lang="vi-VN" sz="2800" b="1" dirty="0" err="1"/>
              <a:t>hình</a:t>
            </a:r>
            <a:r>
              <a:rPr lang="vi-VN" sz="2800" b="1" dirty="0"/>
              <a:t> </a:t>
            </a:r>
            <a:r>
              <a:rPr lang="vi-VN" sz="2800" b="1" dirty="0" err="1"/>
              <a:t>lập</a:t>
            </a:r>
            <a:r>
              <a:rPr lang="vi-VN" sz="2800" b="1" dirty="0"/>
              <a:t> phương”.</a:t>
            </a:r>
          </a:p>
        </p:txBody>
      </p:sp>
      <p:pic>
        <p:nvPicPr>
          <p:cNvPr id="6" name="Picture 15" descr="n3">
            <a:extLst>
              <a:ext uri="{FF2B5EF4-FFF2-40B4-BE49-F238E27FC236}">
                <a16:creationId xmlns:a16="http://schemas.microsoft.com/office/drawing/2014/main" id="{69EFEE69-2D20-BB1E-B635-EC08A82E2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55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5" descr="n3">
            <a:extLst>
              <a:ext uri="{FF2B5EF4-FFF2-40B4-BE49-F238E27FC236}">
                <a16:creationId xmlns:a16="http://schemas.microsoft.com/office/drawing/2014/main" id="{C3D1EDEC-937B-3BC3-FCB4-1E5812B8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ổng quan về hình hộp chữ nhật - Deha law">
            <a:extLst>
              <a:ext uri="{FF2B5EF4-FFF2-40B4-BE49-F238E27FC236}">
                <a16:creationId xmlns:a16="http://schemas.microsoft.com/office/drawing/2014/main" id="{4966BEC8-AEBB-3602-6576-24BD1DAD4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9" y="3711467"/>
            <a:ext cx="2607607" cy="23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ữa Tiệt Trùng Vinamilk Có Đường Hộp 1 Lít - suachobeyeu.vn">
            <a:extLst>
              <a:ext uri="{FF2B5EF4-FFF2-40B4-BE49-F238E27FC236}">
                <a16:creationId xmlns:a16="http://schemas.microsoft.com/office/drawing/2014/main" id="{6DFAAF92-82C7-0A2A-22FD-2655446D1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3"/>
          <a:stretch/>
        </p:blipFill>
        <p:spPr bwMode="auto">
          <a:xfrm>
            <a:off x="9279698" y="3160592"/>
            <a:ext cx="2776603" cy="332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ối rubik 3X3 thiết kế dễ thương | Shopee Việt Nam">
            <a:extLst>
              <a:ext uri="{FF2B5EF4-FFF2-40B4-BE49-F238E27FC236}">
                <a16:creationId xmlns:a16="http://schemas.microsoft.com/office/drawing/2014/main" id="{54135205-D751-FA6B-6E54-DD4078CC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97" y="3401137"/>
            <a:ext cx="3182366" cy="31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ình hộp chữ nhật. Hình lập phương - Hoc24">
            <a:extLst>
              <a:ext uri="{FF2B5EF4-FFF2-40B4-BE49-F238E27FC236}">
                <a16:creationId xmlns:a16="http://schemas.microsoft.com/office/drawing/2014/main" id="{7670F323-AB95-66C5-B413-00D87D793C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6 gallon fish tank online">
            <a:extLst>
              <a:ext uri="{FF2B5EF4-FFF2-40B4-BE49-F238E27FC236}">
                <a16:creationId xmlns:a16="http://schemas.microsoft.com/office/drawing/2014/main" id="{CF3F6AA8-8089-4073-CB35-4EC081F95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1"/>
          <a:stretch/>
        </p:blipFill>
        <p:spPr bwMode="auto">
          <a:xfrm>
            <a:off x="2837981" y="3581400"/>
            <a:ext cx="3830825" cy="29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C17A90-D729-21B6-5104-8690BBF1D5A3}"/>
              </a:ext>
            </a:extLst>
          </p:cNvPr>
          <p:cNvSpPr txBox="1"/>
          <p:nvPr/>
        </p:nvSpPr>
        <p:spPr>
          <a:xfrm>
            <a:off x="940525" y="64604"/>
            <a:ext cx="10802983" cy="33508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HỌC TRỰC QUAN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HÌNH KHỐI TRONG THỰC TIỄN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HỘP CHỮ NHẬT –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LẬP PHƯƠNG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BD5236D1-1276-642D-BB40-5929920B250D}"/>
              </a:ext>
            </a:extLst>
          </p:cNvPr>
          <p:cNvSpPr txBox="1"/>
          <p:nvPr/>
        </p:nvSpPr>
        <p:spPr>
          <a:xfrm>
            <a:off x="289905" y="1215041"/>
            <a:ext cx="12210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HĐKP1: </a:t>
            </a:r>
            <a:r>
              <a:rPr lang="vi-VN" sz="3200" b="1" dirty="0" err="1"/>
              <a:t>Hình</a:t>
            </a:r>
            <a:r>
              <a:rPr lang="vi-VN" sz="3200" b="1" dirty="0"/>
              <a:t> </a:t>
            </a:r>
            <a:r>
              <a:rPr lang="vi-VN" sz="3200" b="1" dirty="0" err="1"/>
              <a:t>nào</a:t>
            </a:r>
            <a:r>
              <a:rPr lang="vi-VN" sz="3200" b="1" dirty="0"/>
              <a:t> </a:t>
            </a:r>
            <a:r>
              <a:rPr lang="vi-VN" sz="3200" b="1" dirty="0" err="1"/>
              <a:t>dưới</a:t>
            </a:r>
            <a:r>
              <a:rPr lang="vi-VN" sz="3200" b="1" dirty="0"/>
              <a:t> đây </a:t>
            </a:r>
            <a:r>
              <a:rPr lang="vi-VN" sz="3200" b="1" dirty="0" err="1"/>
              <a:t>có</a:t>
            </a:r>
            <a:r>
              <a:rPr lang="vi-VN" sz="3200" b="1" dirty="0"/>
              <a:t> </a:t>
            </a:r>
            <a:r>
              <a:rPr lang="vi-VN" sz="3200" b="1" dirty="0" err="1"/>
              <a:t>sáu</a:t>
            </a:r>
            <a:r>
              <a:rPr lang="vi-VN" sz="3200" b="1" dirty="0"/>
              <a:t> </a:t>
            </a:r>
            <a:r>
              <a:rPr lang="vi-VN" sz="3200" b="1" dirty="0" err="1"/>
              <a:t>mặt</a:t>
            </a:r>
            <a:r>
              <a:rPr lang="vi-VN" sz="3200" b="1" dirty="0"/>
              <a:t> </a:t>
            </a:r>
            <a:r>
              <a:rPr lang="vi-VN" sz="3200" b="1" dirty="0" err="1"/>
              <a:t>đều</a:t>
            </a:r>
            <a:r>
              <a:rPr lang="vi-VN" sz="3200" b="1" dirty="0"/>
              <a:t> </a:t>
            </a:r>
            <a:r>
              <a:rPr lang="vi-VN" sz="3200" b="1" dirty="0" err="1"/>
              <a:t>là</a:t>
            </a:r>
            <a:r>
              <a:rPr lang="vi-VN" sz="3200" b="1" dirty="0"/>
              <a:t> </a:t>
            </a:r>
            <a:r>
              <a:rPr lang="vi-VN" sz="3200" b="1" dirty="0" err="1"/>
              <a:t>hình</a:t>
            </a:r>
            <a:r>
              <a:rPr lang="vi-VN" sz="3200" b="1" dirty="0"/>
              <a:t> </a:t>
            </a:r>
            <a:r>
              <a:rPr lang="vi-VN" sz="3200" b="1" dirty="0" err="1"/>
              <a:t>chữ</a:t>
            </a:r>
            <a:r>
              <a:rPr lang="vi-VN" sz="3200" b="1" dirty="0"/>
              <a:t> </a:t>
            </a:r>
            <a:r>
              <a:rPr lang="vi-VN" sz="3200" b="1" dirty="0" err="1"/>
              <a:t>nhật</a:t>
            </a:r>
            <a:r>
              <a:rPr lang="vi-VN" sz="3200" b="1" dirty="0"/>
              <a:t>?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9D231-C4D6-6C8D-542D-C9C3FD031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13" y="2061819"/>
            <a:ext cx="9950634" cy="30679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07A251-38D2-CD3F-678C-B131E4F3681C}"/>
              </a:ext>
            </a:extLst>
          </p:cNvPr>
          <p:cNvSpPr/>
          <p:nvPr/>
        </p:nvSpPr>
        <p:spPr>
          <a:xfrm>
            <a:off x="5089924" y="2144763"/>
            <a:ext cx="3358776" cy="29165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5" descr="n3">
            <a:extLst>
              <a:ext uri="{FF2B5EF4-FFF2-40B4-BE49-F238E27FC236}">
                <a16:creationId xmlns:a16="http://schemas.microsoft.com/office/drawing/2014/main" id="{65562901-4E61-412A-A555-2FB6311E5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BE70A82-6BCE-A2CD-DE0B-AB7B65531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6988"/>
            <a:ext cx="12126343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 </a:t>
            </a:r>
            <a:r>
              <a:rPr lang="vi-VN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– HÌNH LẬP PHƯƠNG</a:t>
            </a:r>
          </a:p>
        </p:txBody>
      </p:sp>
    </p:spTree>
    <p:extLst>
      <p:ext uri="{BB962C8B-B14F-4D97-AF65-F5344CB8AC3E}">
        <p14:creationId xmlns:p14="http://schemas.microsoft.com/office/powerpoint/2010/main" val="4582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C5562B-DE68-0CAA-E047-DC41235C769B}"/>
              </a:ext>
            </a:extLst>
          </p:cNvPr>
          <p:cNvSpPr txBox="1"/>
          <p:nvPr/>
        </p:nvSpPr>
        <p:spPr>
          <a:xfrm>
            <a:off x="4745318" y="722791"/>
            <a:ext cx="6912132" cy="5478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vi-VN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hộp</a:t>
            </a:r>
            <a:r>
              <a:rPr lang="vi-VN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chữ</a:t>
            </a:r>
            <a:r>
              <a:rPr lang="vi-VN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nhật</a:t>
            </a:r>
            <a:r>
              <a:rPr lang="vi-VN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ABCD </a:t>
            </a:r>
            <a:r>
              <a:rPr lang="en-US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vi-VN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NP</a:t>
            </a:r>
            <a:r>
              <a:rPr lang="en-US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vi-VN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 </a:t>
            </a:r>
            <a:r>
              <a:rPr lang="vi-VN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 c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ó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 đ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ỉ</a:t>
            </a:r>
            <a:r>
              <a:rPr lang="vi-VN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A, 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C, D, M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N,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Q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vi-VN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Mười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 </a:t>
            </a:r>
            <a:r>
              <a:rPr lang="vi-VN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cạnh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AB, 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BC,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CD, AD, MN, 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NP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PQ, MQ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BN, CP, 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DQ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Ba </a:t>
            </a:r>
            <a:r>
              <a:rPr lang="vi-VN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góc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vuông ở m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ỗ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đ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ỉ</a:t>
            </a:r>
            <a:r>
              <a:rPr lang="vi-VN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Ch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ẳ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ạ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n, 3 </a:t>
            </a:r>
            <a:r>
              <a:rPr lang="vi-VN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góc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vuông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ở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đ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ỉ</a:t>
            </a:r>
            <a:r>
              <a:rPr lang="vi-VN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A: </a:t>
            </a:r>
            <a:r>
              <a:rPr lang="vi-VN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góc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BAD, 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ó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BAM, g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ó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DAM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vi-VN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Bốn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ờ</a:t>
            </a:r>
            <a:r>
              <a:rPr lang="vi-VN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chéo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AP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BQ, CM, 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8A5B8-D2D9-C9BB-B90B-179140260826}"/>
              </a:ext>
            </a:extLst>
          </p:cNvPr>
          <p:cNvSpPr txBox="1"/>
          <p:nvPr/>
        </p:nvSpPr>
        <p:spPr>
          <a:xfrm>
            <a:off x="1639966" y="4431463"/>
            <a:ext cx="1583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8178E7-2D68-E30E-F2DF-15C088ACB0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266"/>
          <a:stretch/>
        </p:blipFill>
        <p:spPr>
          <a:xfrm>
            <a:off x="602704" y="1886924"/>
            <a:ext cx="3804368" cy="2594318"/>
          </a:xfrm>
          <a:prstGeom prst="rect">
            <a:avLst/>
          </a:prstGeom>
        </p:spPr>
      </p:pic>
      <p:pic>
        <p:nvPicPr>
          <p:cNvPr id="5" name="Picture 15" descr="n3">
            <a:extLst>
              <a:ext uri="{FF2B5EF4-FFF2-40B4-BE49-F238E27FC236}">
                <a16:creationId xmlns:a16="http://schemas.microsoft.com/office/drawing/2014/main" id="{D3E190AE-D3AD-5CA0-919B-551C80BCE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C4A126-E2D2-6777-EEED-687F0BD6A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6988"/>
            <a:ext cx="12126343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 </a:t>
            </a:r>
            <a:r>
              <a:rPr lang="vi-VN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– HÌNH LẬP PHƯƠNG</a:t>
            </a:r>
          </a:p>
        </p:txBody>
      </p:sp>
    </p:spTree>
    <p:extLst>
      <p:ext uri="{BB962C8B-B14F-4D97-AF65-F5344CB8AC3E}">
        <p14:creationId xmlns:p14="http://schemas.microsoft.com/office/powerpoint/2010/main" val="308640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2315E15-4C99-5B08-38EC-6C1DE99327A2}"/>
              </a:ext>
            </a:extLst>
          </p:cNvPr>
          <p:cNvSpPr txBox="1"/>
          <p:nvPr/>
        </p:nvSpPr>
        <p:spPr>
          <a:xfrm>
            <a:off x="1423069" y="3819634"/>
            <a:ext cx="9583239" cy="2369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SzPts val="1000"/>
            </a:pPr>
            <a:r>
              <a:rPr lang="en-US" sz="32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BFE,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BFG,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EFG</a:t>
            </a:r>
            <a:endParaRPr lang="en-US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BH, AG, CE.</a:t>
            </a:r>
            <a:endParaRPr lang="en-US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DF</a:t>
            </a:r>
            <a:endParaRPr lang="en-US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66376-700B-4F73-38A2-14FFBC00C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54" y="668486"/>
            <a:ext cx="8104579" cy="2583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709BD-82C6-036A-17B8-448FB8FEE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233" y="668486"/>
            <a:ext cx="3639293" cy="3079846"/>
          </a:xfrm>
          <a:prstGeom prst="rect">
            <a:avLst/>
          </a:prstGeom>
        </p:spPr>
      </p:pic>
      <p:pic>
        <p:nvPicPr>
          <p:cNvPr id="6" name="Picture 15" descr="n3">
            <a:extLst>
              <a:ext uri="{FF2B5EF4-FFF2-40B4-BE49-F238E27FC236}">
                <a16:creationId xmlns:a16="http://schemas.microsoft.com/office/drawing/2014/main" id="{88EEEDC0-54EE-A7AB-7A54-89992BF0F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4261B817-83BD-E7E4-F24D-670E40A5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6988"/>
            <a:ext cx="12126343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 </a:t>
            </a:r>
            <a:r>
              <a:rPr lang="vi-VN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– HÌNH LẬP PHƯƠNG</a:t>
            </a:r>
          </a:p>
        </p:txBody>
      </p:sp>
    </p:spTree>
    <p:extLst>
      <p:ext uri="{BB962C8B-B14F-4D97-AF65-F5344CB8AC3E}">
        <p14:creationId xmlns:p14="http://schemas.microsoft.com/office/powerpoint/2010/main" val="39352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0F10A1-6F1B-EBA0-AC81-ED53C8F9CBF3}"/>
              </a:ext>
            </a:extLst>
          </p:cNvPr>
          <p:cNvSpPr txBox="1"/>
          <p:nvPr/>
        </p:nvSpPr>
        <p:spPr>
          <a:xfrm>
            <a:off x="416876" y="3635314"/>
            <a:ext cx="9111342" cy="2369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  <a:buSzPts val="1000"/>
            </a:pPr>
            <a:r>
              <a:rPr lang="en-US" sz="32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 = DC = EF = HG,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DC = 5 cm =&gt; AB = 5 cm</a:t>
            </a:r>
            <a:endParaRPr lang="en-US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 = BC = FG = EH,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AD = 8 cm =&gt; FG = 8 cm</a:t>
            </a:r>
            <a:endParaRPr lang="en-US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AE = FB = DH = CG, </a:t>
            </a:r>
            <a:r>
              <a:rPr lang="en-US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DH = 6,5 cm =&gt; AE = 6,5 cm</a:t>
            </a:r>
            <a:endParaRPr lang="en-US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5" descr="n3">
            <a:extLst>
              <a:ext uri="{FF2B5EF4-FFF2-40B4-BE49-F238E27FC236}">
                <a16:creationId xmlns:a16="http://schemas.microsoft.com/office/drawing/2014/main" id="{E42A4CDE-1D1D-C877-CB96-D0DD42F7B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0E2EA726-4CA3-CD04-9325-7B87A2C00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6988"/>
            <a:ext cx="12126343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 </a:t>
            </a:r>
            <a:r>
              <a:rPr lang="vi-VN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– HÌNH LẬP PHƯƠNG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BBCDC-3BF8-4FB4-F406-E5B171927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78" y="645908"/>
            <a:ext cx="8090550" cy="1659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5E4EE-667A-D0E6-5BA3-11E1B91AC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322" y="526935"/>
            <a:ext cx="3639293" cy="307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5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264304-8C7F-AF4E-0588-B5B63CF8F700}"/>
              </a:ext>
            </a:extLst>
          </p:cNvPr>
          <p:cNvSpPr txBox="1"/>
          <p:nvPr/>
        </p:nvSpPr>
        <p:spPr>
          <a:xfrm>
            <a:off x="339633" y="1280653"/>
            <a:ext cx="116912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HĐKP2: </a:t>
            </a:r>
            <a:r>
              <a:rPr lang="vi-VN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</a:t>
            </a:r>
            <a:r>
              <a:rPr lang="en-US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ậ</a:t>
            </a:r>
            <a:r>
              <a:rPr lang="vi-VN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nào</a:t>
            </a:r>
            <a:r>
              <a:rPr lang="vi-VN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sau đây c</a:t>
            </a:r>
            <a:r>
              <a:rPr lang="en-US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ó</a:t>
            </a:r>
            <a:r>
              <a:rPr lang="vi-VN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</a:t>
            </a:r>
            <a:r>
              <a:rPr lang="en-US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ấ</a:t>
            </a:r>
            <a:r>
              <a:rPr lang="vi-VN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 c</a:t>
            </a:r>
            <a:r>
              <a:rPr lang="en-US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ả</a:t>
            </a:r>
            <a:r>
              <a:rPr lang="vi-VN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vi-VN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vi-VN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đều</a:t>
            </a:r>
            <a:r>
              <a:rPr lang="vi-VN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vi-VN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dạng</a:t>
            </a:r>
            <a:r>
              <a:rPr lang="vi-VN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vi-VN" sz="3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vi-VN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vuông?</a:t>
            </a:r>
            <a:r>
              <a:rPr lang="vi-VN" sz="3200" b="1" dirty="0">
                <a:solidFill>
                  <a:srgbClr val="000000"/>
                </a:solidFill>
                <a:effectLst/>
                <a:ea typeface="Courier New" panose="02070309020205020404" pitchFamily="49" charset="0"/>
              </a:rPr>
              <a:t> </a:t>
            </a:r>
            <a:endParaRPr lang="en-US" sz="3200" b="1" dirty="0"/>
          </a:p>
        </p:txBody>
      </p:sp>
      <p:pic>
        <p:nvPicPr>
          <p:cNvPr id="6" name="Picture 15" descr="n3">
            <a:extLst>
              <a:ext uri="{FF2B5EF4-FFF2-40B4-BE49-F238E27FC236}">
                <a16:creationId xmlns:a16="http://schemas.microsoft.com/office/drawing/2014/main" id="{47ABC6E6-4712-49B4-FE0B-5C3DAA04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51A233A-BC4F-AAC8-3F0C-6B0C9C819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6988"/>
            <a:ext cx="12126343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 </a:t>
            </a:r>
            <a:r>
              <a:rPr lang="vi-VN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– HÌNH LẬP PHƯƠNG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2A04E-75DA-C89E-40E5-EE248234B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57456"/>
            <a:ext cx="7437011" cy="29142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7F3C25-CBE6-2881-4EBC-0243AE6DF183}"/>
              </a:ext>
            </a:extLst>
          </p:cNvPr>
          <p:cNvSpPr/>
          <p:nvPr/>
        </p:nvSpPr>
        <p:spPr>
          <a:xfrm>
            <a:off x="6263640" y="2557456"/>
            <a:ext cx="2737128" cy="29309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395F5A-9AE0-AB28-9D45-9A54DE09C0CD}"/>
              </a:ext>
            </a:extLst>
          </p:cNvPr>
          <p:cNvSpPr txBox="1"/>
          <p:nvPr/>
        </p:nvSpPr>
        <p:spPr>
          <a:xfrm>
            <a:off x="357596" y="969941"/>
            <a:ext cx="11549198" cy="109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vi-VN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ABCD. A'B'CD’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AB = 5 </a:t>
            </a:r>
            <a:r>
              <a:rPr lang="en-US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r>
              <a:rPr lang="vi-VN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8) </a:t>
            </a:r>
            <a:endParaRPr lang="en-US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E66152-98E3-3231-9B59-E2AE7D2DC297}"/>
              </a:ext>
            </a:extLst>
          </p:cNvPr>
          <p:cNvSpPr txBox="1"/>
          <p:nvPr/>
        </p:nvSpPr>
        <p:spPr>
          <a:xfrm>
            <a:off x="357596" y="2183397"/>
            <a:ext cx="6097088" cy="1506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200"/>
              </a:spcAft>
              <a:buClr>
                <a:srgbClr val="363438"/>
              </a:buClr>
              <a:buSzPts val="1000"/>
              <a:buFont typeface="Symbol" panose="05050102010706020507" pitchFamily="18" charset="2"/>
              <a:buChar char="-"/>
              <a:tabLst>
                <a:tab pos="346075" algn="l"/>
              </a:tabLst>
            </a:pPr>
            <a:r>
              <a:rPr lang="vi-VN" sz="2800" b="1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</a:t>
            </a: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dài</a:t>
            </a: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cạnh</a:t>
            </a: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BC</a:t>
            </a:r>
            <a:r>
              <a:rPr lang="en-US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CC’</a:t>
            </a: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800" b="1" u="none" strike="noStrike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200"/>
              </a:spcAft>
              <a:buClr>
                <a:srgbClr val="363438"/>
              </a:buClr>
              <a:buSzPts val="1000"/>
              <a:buFont typeface="Symbol" panose="05050102010706020507" pitchFamily="18" charset="2"/>
              <a:buChar char="-"/>
              <a:tabLst>
                <a:tab pos="339725" algn="l"/>
              </a:tabLst>
            </a:pP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ê</a:t>
            </a: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 </a:t>
            </a:r>
            <a:r>
              <a:rPr lang="vi-VN" sz="2800" b="1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góc</a:t>
            </a: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ở đ</a:t>
            </a:r>
            <a:r>
              <a:rPr lang="en-US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ỉ</a:t>
            </a:r>
            <a:r>
              <a:rPr lang="vi-VN" sz="2800" b="1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</a:t>
            </a:r>
            <a:endParaRPr lang="en-US" sz="2800" b="1" u="none" strike="noStrike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500"/>
              </a:spcAft>
              <a:buClr>
                <a:srgbClr val="363438"/>
              </a:buClr>
              <a:buSzPts val="1000"/>
              <a:buFont typeface="Symbol" panose="05050102010706020507" pitchFamily="18" charset="2"/>
              <a:buChar char="-"/>
              <a:tabLst>
                <a:tab pos="342900" algn="l"/>
              </a:tabLst>
            </a:pP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Nêu </a:t>
            </a:r>
            <a:r>
              <a:rPr lang="vi-VN" sz="2800" b="1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đường</a:t>
            </a: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chéo</a:t>
            </a: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chưa đ</a:t>
            </a:r>
            <a:r>
              <a:rPr lang="en-US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ư</a:t>
            </a:r>
            <a:r>
              <a:rPr lang="vi-VN" sz="2800" b="1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ợc</a:t>
            </a: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</a:t>
            </a:r>
            <a:r>
              <a:rPr lang="en-US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ẽ</a:t>
            </a:r>
            <a:r>
              <a:rPr lang="vi-VN" sz="2800" b="1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800" b="1" u="none" strike="noStrike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EB5F50-606E-473A-0C64-52128201823C}"/>
              </a:ext>
            </a:extLst>
          </p:cNvPr>
          <p:cNvSpPr txBox="1"/>
          <p:nvPr/>
        </p:nvSpPr>
        <p:spPr>
          <a:xfrm>
            <a:off x="464655" y="3857913"/>
            <a:ext cx="10543358" cy="2787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 = BC = CD = AD = AA’ = BB’ = CC’ = DD’ = A’B’ = B’C’ = C’D’ = D’A’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24460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AB = 5 cm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=&gt; BC = CC’ = 5cm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BCD,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BCC’,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DCC’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AC’ , A’C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5" descr="n3">
            <a:extLst>
              <a:ext uri="{FF2B5EF4-FFF2-40B4-BE49-F238E27FC236}">
                <a16:creationId xmlns:a16="http://schemas.microsoft.com/office/drawing/2014/main" id="{8D5CD0EA-68A3-C6CC-C8C5-3AFBBF650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D5AEEF1-B8C6-DDF5-7DFD-C9FEFE19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6988"/>
            <a:ext cx="12126343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 </a:t>
            </a:r>
            <a:r>
              <a:rPr lang="vi-VN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– HÌNH LẬP PHƯƠNG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E7570B-848F-A411-8E95-D0754392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914" y="755921"/>
            <a:ext cx="3167086" cy="29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1232</Words>
  <Application>Microsoft Office PowerPoint</Application>
  <PresentationFormat>Widescreen</PresentationFormat>
  <Paragraphs>155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TV_STEM</Manager>
  <Company>TV_STEMTV_STEM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TV_STEM</dc:title>
  <dc:subject>TV_STEM</dc:subject>
  <dc:creator>TV_STEM</dc:creator>
  <cp:keywords>TV_STEM</cp:keywords>
  <dc:description>TV_STEM</dc:description>
  <cp:lastModifiedBy>Nghiêm Xuân</cp:lastModifiedBy>
  <cp:revision>17</cp:revision>
  <dcterms:created xsi:type="dcterms:W3CDTF">2022-07-21T14:05:52Z</dcterms:created>
  <dcterms:modified xsi:type="dcterms:W3CDTF">2022-09-22T05:51:48Z</dcterms:modified>
  <cp:category>TV_STEM</cp:category>
</cp:coreProperties>
</file>