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0"/>
  </p:notesMasterIdLst>
  <p:sldIdLst>
    <p:sldId id="296" r:id="rId3"/>
    <p:sldId id="267" r:id="rId4"/>
    <p:sldId id="256" r:id="rId5"/>
    <p:sldId id="257" r:id="rId6"/>
    <p:sldId id="280" r:id="rId7"/>
    <p:sldId id="258" r:id="rId8"/>
    <p:sldId id="304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7" r:id="rId18"/>
    <p:sldId id="305" r:id="rId19"/>
    <p:sldId id="295" r:id="rId20"/>
    <p:sldId id="311" r:id="rId21"/>
    <p:sldId id="306" r:id="rId22"/>
    <p:sldId id="309" r:id="rId23"/>
    <p:sldId id="299" r:id="rId24"/>
    <p:sldId id="310" r:id="rId25"/>
    <p:sldId id="312" r:id="rId26"/>
    <p:sldId id="314" r:id="rId27"/>
    <p:sldId id="313" r:id="rId28"/>
    <p:sldId id="31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66" autoAdjust="0"/>
    <p:restoredTop sz="94660"/>
  </p:normalViewPr>
  <p:slideViewPr>
    <p:cSldViewPr snapToGrid="0">
      <p:cViewPr>
        <p:scale>
          <a:sx n="58" d="100"/>
          <a:sy n="58" d="100"/>
        </p:scale>
        <p:origin x="-1404" y="-42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7" Type="http://schemas.openxmlformats.org/officeDocument/2006/relationships/image" Target="../media/image79.wmf"/><Relationship Id="rId2" Type="http://schemas.openxmlformats.org/officeDocument/2006/relationships/image" Target="../media/image74.wmf"/><Relationship Id="rId1" Type="http://schemas.openxmlformats.org/officeDocument/2006/relationships/image" Target="../media/image73.wmf"/><Relationship Id="rId6" Type="http://schemas.openxmlformats.org/officeDocument/2006/relationships/image" Target="../media/image78.wmf"/><Relationship Id="rId5" Type="http://schemas.openxmlformats.org/officeDocument/2006/relationships/image" Target="../media/image77.wmf"/><Relationship Id="rId4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image" Target="../media/image82.emf"/><Relationship Id="rId1" Type="http://schemas.openxmlformats.org/officeDocument/2006/relationships/image" Target="../media/image81.emf"/><Relationship Id="rId4" Type="http://schemas.openxmlformats.org/officeDocument/2006/relationships/image" Target="../media/image84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image" Target="../media/image105.wmf"/><Relationship Id="rId18" Type="http://schemas.openxmlformats.org/officeDocument/2006/relationships/image" Target="../media/image110.wmf"/><Relationship Id="rId3" Type="http://schemas.openxmlformats.org/officeDocument/2006/relationships/image" Target="../media/image95.wmf"/><Relationship Id="rId7" Type="http://schemas.openxmlformats.org/officeDocument/2006/relationships/image" Target="../media/image99.wmf"/><Relationship Id="rId12" Type="http://schemas.openxmlformats.org/officeDocument/2006/relationships/image" Target="../media/image104.wmf"/><Relationship Id="rId17" Type="http://schemas.openxmlformats.org/officeDocument/2006/relationships/image" Target="../media/image109.wmf"/><Relationship Id="rId2" Type="http://schemas.openxmlformats.org/officeDocument/2006/relationships/image" Target="../media/image94.wmf"/><Relationship Id="rId16" Type="http://schemas.openxmlformats.org/officeDocument/2006/relationships/image" Target="../media/image108.wmf"/><Relationship Id="rId1" Type="http://schemas.openxmlformats.org/officeDocument/2006/relationships/image" Target="../media/image93.wmf"/><Relationship Id="rId6" Type="http://schemas.openxmlformats.org/officeDocument/2006/relationships/image" Target="../media/image98.wmf"/><Relationship Id="rId11" Type="http://schemas.openxmlformats.org/officeDocument/2006/relationships/image" Target="../media/image103.wmf"/><Relationship Id="rId5" Type="http://schemas.openxmlformats.org/officeDocument/2006/relationships/image" Target="../media/image97.wmf"/><Relationship Id="rId15" Type="http://schemas.openxmlformats.org/officeDocument/2006/relationships/image" Target="../media/image107.wmf"/><Relationship Id="rId10" Type="http://schemas.openxmlformats.org/officeDocument/2006/relationships/image" Target="../media/image102.wmf"/><Relationship Id="rId4" Type="http://schemas.openxmlformats.org/officeDocument/2006/relationships/image" Target="../media/image96.wmf"/><Relationship Id="rId9" Type="http://schemas.openxmlformats.org/officeDocument/2006/relationships/image" Target="../media/image101.wmf"/><Relationship Id="rId14" Type="http://schemas.openxmlformats.org/officeDocument/2006/relationships/image" Target="../media/image10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2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wmf"/><Relationship Id="rId7" Type="http://schemas.openxmlformats.org/officeDocument/2006/relationships/image" Target="../media/image121.wmf"/><Relationship Id="rId2" Type="http://schemas.openxmlformats.org/officeDocument/2006/relationships/image" Target="../media/image116.wmf"/><Relationship Id="rId1" Type="http://schemas.openxmlformats.org/officeDocument/2006/relationships/image" Target="../media/image115.wmf"/><Relationship Id="rId6" Type="http://schemas.openxmlformats.org/officeDocument/2006/relationships/image" Target="../media/image120.wmf"/><Relationship Id="rId5" Type="http://schemas.openxmlformats.org/officeDocument/2006/relationships/image" Target="../media/image119.wmf"/><Relationship Id="rId4" Type="http://schemas.openxmlformats.org/officeDocument/2006/relationships/image" Target="../media/image118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image" Target="../media/image10.wmf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e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Relationship Id="rId9" Type="http://schemas.openxmlformats.org/officeDocument/2006/relationships/image" Target="../media/image25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image" Target="../media/image28.emf"/><Relationship Id="rId6" Type="http://schemas.openxmlformats.org/officeDocument/2006/relationships/image" Target="../media/image33.emf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5.wmf"/><Relationship Id="rId2" Type="http://schemas.openxmlformats.org/officeDocument/2006/relationships/image" Target="../media/image54.wmf"/><Relationship Id="rId1" Type="http://schemas.openxmlformats.org/officeDocument/2006/relationships/image" Target="../media/image53.wmf"/><Relationship Id="rId4" Type="http://schemas.openxmlformats.org/officeDocument/2006/relationships/image" Target="../media/image5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image" Target="../media/image7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5B7F62-E7F7-4A76-BD30-F69EA3D4EF6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BC508C-B887-43A5-A892-88DB502778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9758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9975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047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58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29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549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552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10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183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6437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2836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9450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779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1148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966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624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613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3631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65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41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96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24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108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240110-FA7E-465B-A2AD-82EC9ABD18AB}" type="datetimeFigureOut">
              <a:rPr lang="en-US" smtClean="0"/>
              <a:t>07/21/2022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D5E473-3AE6-4C60-873A-F504C9EE4A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1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C887C-FF71-4FAE-8834-D785EA77051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07/21/2022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5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5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CADE2-1791-4C8A-9DFE-B5CE83E920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972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54.wmf"/><Relationship Id="rId3" Type="http://schemas.microsoft.com/office/2007/relationships/media" Target="../media/media1.mp3"/><Relationship Id="rId7" Type="http://schemas.openxmlformats.org/officeDocument/2006/relationships/image" Target="../media/image58.jpeg"/><Relationship Id="rId12" Type="http://schemas.openxmlformats.org/officeDocument/2006/relationships/oleObject" Target="../embeddings/oleObject24.bin"/><Relationship Id="rId17" Type="http://schemas.openxmlformats.org/officeDocument/2006/relationships/image" Target="../media/image56.wmf"/><Relationship Id="rId2" Type="http://schemas.openxmlformats.org/officeDocument/2006/relationships/audio" Target="NULL" TargetMode="External"/><Relationship Id="rId16" Type="http://schemas.openxmlformats.org/officeDocument/2006/relationships/oleObject" Target="../embeddings/oleObject26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57.png"/><Relationship Id="rId11" Type="http://schemas.openxmlformats.org/officeDocument/2006/relationships/image" Target="../media/image53.wmf"/><Relationship Id="rId5" Type="http://schemas.openxmlformats.org/officeDocument/2006/relationships/slide" Target="slide8.xml"/><Relationship Id="rId15" Type="http://schemas.openxmlformats.org/officeDocument/2006/relationships/image" Target="../media/image55.wmf"/><Relationship Id="rId10" Type="http://schemas.openxmlformats.org/officeDocument/2006/relationships/oleObject" Target="../embeddings/oleObject23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25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13" Type="http://schemas.openxmlformats.org/officeDocument/2006/relationships/image" Target="../media/image60.wmf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28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6.vml"/><Relationship Id="rId6" Type="http://schemas.openxmlformats.org/officeDocument/2006/relationships/image" Target="../media/image57.png"/><Relationship Id="rId11" Type="http://schemas.openxmlformats.org/officeDocument/2006/relationships/image" Target="../media/image59.wmf"/><Relationship Id="rId5" Type="http://schemas.openxmlformats.org/officeDocument/2006/relationships/slide" Target="slide8.xml"/><Relationship Id="rId15" Type="http://schemas.openxmlformats.org/officeDocument/2006/relationships/image" Target="../media/image61.wmf"/><Relationship Id="rId10" Type="http://schemas.openxmlformats.org/officeDocument/2006/relationships/oleObject" Target="../embeddings/oleObject2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29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63.wmf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31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7.vml"/><Relationship Id="rId6" Type="http://schemas.openxmlformats.org/officeDocument/2006/relationships/image" Target="../media/image57.png"/><Relationship Id="rId11" Type="http://schemas.openxmlformats.org/officeDocument/2006/relationships/image" Target="../media/image62.wmf"/><Relationship Id="rId5" Type="http://schemas.openxmlformats.org/officeDocument/2006/relationships/slide" Target="slide8.xml"/><Relationship Id="rId10" Type="http://schemas.openxmlformats.org/officeDocument/2006/relationships/oleObject" Target="../embeddings/oleObject30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66.wmf"/><Relationship Id="rId18" Type="http://schemas.openxmlformats.org/officeDocument/2006/relationships/oleObject" Target="../embeddings/oleObject36.bin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68.wmf"/><Relationship Id="rId2" Type="http://schemas.openxmlformats.org/officeDocument/2006/relationships/audio" Target="NULL" TargetMode="External"/><Relationship Id="rId16" Type="http://schemas.openxmlformats.org/officeDocument/2006/relationships/oleObject" Target="../embeddings/oleObject35.bin"/><Relationship Id="rId1" Type="http://schemas.openxmlformats.org/officeDocument/2006/relationships/vmlDrawing" Target="../drawings/vmlDrawing8.vml"/><Relationship Id="rId6" Type="http://schemas.openxmlformats.org/officeDocument/2006/relationships/image" Target="../media/image57.png"/><Relationship Id="rId11" Type="http://schemas.openxmlformats.org/officeDocument/2006/relationships/image" Target="../media/image65.wmf"/><Relationship Id="rId5" Type="http://schemas.openxmlformats.org/officeDocument/2006/relationships/slide" Target="slide8.xml"/><Relationship Id="rId15" Type="http://schemas.openxmlformats.org/officeDocument/2006/relationships/image" Target="../media/image67.wmf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69.wm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Relationship Id="rId14" Type="http://schemas.openxmlformats.org/officeDocument/2006/relationships/oleObject" Target="../embeddings/oleObject34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13" Type="http://schemas.openxmlformats.org/officeDocument/2006/relationships/image" Target="../media/image72.wmf"/><Relationship Id="rId3" Type="http://schemas.microsoft.com/office/2007/relationships/media" Target="../media/media1.mp3"/><Relationship Id="rId7" Type="http://schemas.openxmlformats.org/officeDocument/2006/relationships/image" Target="../media/image44.png"/><Relationship Id="rId12" Type="http://schemas.openxmlformats.org/officeDocument/2006/relationships/oleObject" Target="../embeddings/oleObject38.bin"/><Relationship Id="rId2" Type="http://schemas.openxmlformats.org/officeDocument/2006/relationships/audio" Target="NULL" TargetMode="Externa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7.png"/><Relationship Id="rId11" Type="http://schemas.openxmlformats.org/officeDocument/2006/relationships/image" Target="../media/image71.wmf"/><Relationship Id="rId5" Type="http://schemas.openxmlformats.org/officeDocument/2006/relationships/slide" Target="slide8.xml"/><Relationship Id="rId10" Type="http://schemas.openxmlformats.org/officeDocument/2006/relationships/oleObject" Target="../embeddings/oleObject37.bin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0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44.bin"/><Relationship Id="rId18" Type="http://schemas.openxmlformats.org/officeDocument/2006/relationships/image" Target="../media/image78.wmf"/><Relationship Id="rId3" Type="http://schemas.openxmlformats.org/officeDocument/2006/relationships/image" Target="../media/image27.jpeg"/><Relationship Id="rId21" Type="http://schemas.openxmlformats.org/officeDocument/2006/relationships/image" Target="../media/image46.gif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75.wmf"/><Relationship Id="rId17" Type="http://schemas.openxmlformats.org/officeDocument/2006/relationships/oleObject" Target="../embeddings/oleObject46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77.wmf"/><Relationship Id="rId20" Type="http://schemas.openxmlformats.org/officeDocument/2006/relationships/image" Target="../media/image79.wmf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40.bin"/><Relationship Id="rId11" Type="http://schemas.openxmlformats.org/officeDocument/2006/relationships/oleObject" Target="../embeddings/oleObject43.bin"/><Relationship Id="rId5" Type="http://schemas.openxmlformats.org/officeDocument/2006/relationships/image" Target="../media/image73.wmf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74.wmf"/><Relationship Id="rId19" Type="http://schemas.openxmlformats.org/officeDocument/2006/relationships/oleObject" Target="../embeddings/oleObject47.bin"/><Relationship Id="rId4" Type="http://schemas.openxmlformats.org/officeDocument/2006/relationships/oleObject" Target="../embeddings/oleObject39.bin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76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emf"/><Relationship Id="rId3" Type="http://schemas.openxmlformats.org/officeDocument/2006/relationships/image" Target="../media/image70.jpeg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8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1.e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83.emf"/><Relationship Id="rId4" Type="http://schemas.openxmlformats.org/officeDocument/2006/relationships/image" Target="../media/image85.png"/><Relationship Id="rId9" Type="http://schemas.openxmlformats.org/officeDocument/2006/relationships/oleObject" Target="../embeddings/oleObject50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2.bin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87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13" Type="http://schemas.openxmlformats.org/officeDocument/2006/relationships/oleObject" Target="../embeddings/oleObject58.bin"/><Relationship Id="rId18" Type="http://schemas.openxmlformats.org/officeDocument/2006/relationships/image" Target="../media/image100.wmf"/><Relationship Id="rId26" Type="http://schemas.openxmlformats.org/officeDocument/2006/relationships/image" Target="../media/image104.wmf"/><Relationship Id="rId39" Type="http://schemas.openxmlformats.org/officeDocument/2006/relationships/image" Target="../media/image111.png"/><Relationship Id="rId3" Type="http://schemas.openxmlformats.org/officeDocument/2006/relationships/oleObject" Target="../embeddings/oleObject53.bin"/><Relationship Id="rId21" Type="http://schemas.openxmlformats.org/officeDocument/2006/relationships/oleObject" Target="../embeddings/oleObject62.bin"/><Relationship Id="rId34" Type="http://schemas.openxmlformats.org/officeDocument/2006/relationships/image" Target="../media/image108.wmf"/><Relationship Id="rId7" Type="http://schemas.openxmlformats.org/officeDocument/2006/relationships/oleObject" Target="../embeddings/oleObject55.bin"/><Relationship Id="rId12" Type="http://schemas.openxmlformats.org/officeDocument/2006/relationships/image" Target="../media/image97.wmf"/><Relationship Id="rId17" Type="http://schemas.openxmlformats.org/officeDocument/2006/relationships/oleObject" Target="../embeddings/oleObject60.bin"/><Relationship Id="rId25" Type="http://schemas.openxmlformats.org/officeDocument/2006/relationships/oleObject" Target="../embeddings/oleObject64.bin"/><Relationship Id="rId33" Type="http://schemas.openxmlformats.org/officeDocument/2006/relationships/oleObject" Target="../embeddings/oleObject68.bin"/><Relationship Id="rId38" Type="http://schemas.openxmlformats.org/officeDocument/2006/relationships/image" Target="../media/image110.wm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99.wmf"/><Relationship Id="rId20" Type="http://schemas.openxmlformats.org/officeDocument/2006/relationships/image" Target="../media/image101.wmf"/><Relationship Id="rId29" Type="http://schemas.openxmlformats.org/officeDocument/2006/relationships/oleObject" Target="../embeddings/oleObject66.bin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4.wmf"/><Relationship Id="rId11" Type="http://schemas.openxmlformats.org/officeDocument/2006/relationships/oleObject" Target="../embeddings/oleObject57.bin"/><Relationship Id="rId24" Type="http://schemas.openxmlformats.org/officeDocument/2006/relationships/image" Target="../media/image103.wmf"/><Relationship Id="rId32" Type="http://schemas.openxmlformats.org/officeDocument/2006/relationships/image" Target="../media/image107.wmf"/><Relationship Id="rId37" Type="http://schemas.openxmlformats.org/officeDocument/2006/relationships/oleObject" Target="../embeddings/oleObject70.bin"/><Relationship Id="rId5" Type="http://schemas.openxmlformats.org/officeDocument/2006/relationships/oleObject" Target="../embeddings/oleObject54.bin"/><Relationship Id="rId15" Type="http://schemas.openxmlformats.org/officeDocument/2006/relationships/oleObject" Target="../embeddings/oleObject59.bin"/><Relationship Id="rId23" Type="http://schemas.openxmlformats.org/officeDocument/2006/relationships/oleObject" Target="../embeddings/oleObject63.bin"/><Relationship Id="rId28" Type="http://schemas.openxmlformats.org/officeDocument/2006/relationships/image" Target="../media/image105.wmf"/><Relationship Id="rId36" Type="http://schemas.openxmlformats.org/officeDocument/2006/relationships/image" Target="../media/image109.wmf"/><Relationship Id="rId10" Type="http://schemas.openxmlformats.org/officeDocument/2006/relationships/image" Target="../media/image96.wmf"/><Relationship Id="rId19" Type="http://schemas.openxmlformats.org/officeDocument/2006/relationships/oleObject" Target="../embeddings/oleObject61.bin"/><Relationship Id="rId31" Type="http://schemas.openxmlformats.org/officeDocument/2006/relationships/oleObject" Target="../embeddings/oleObject67.bin"/><Relationship Id="rId4" Type="http://schemas.openxmlformats.org/officeDocument/2006/relationships/image" Target="../media/image93.wmf"/><Relationship Id="rId9" Type="http://schemas.openxmlformats.org/officeDocument/2006/relationships/oleObject" Target="../embeddings/oleObject56.bin"/><Relationship Id="rId14" Type="http://schemas.openxmlformats.org/officeDocument/2006/relationships/image" Target="../media/image98.wmf"/><Relationship Id="rId22" Type="http://schemas.openxmlformats.org/officeDocument/2006/relationships/image" Target="../media/image102.wmf"/><Relationship Id="rId27" Type="http://schemas.openxmlformats.org/officeDocument/2006/relationships/oleObject" Target="../embeddings/oleObject65.bin"/><Relationship Id="rId30" Type="http://schemas.openxmlformats.org/officeDocument/2006/relationships/image" Target="../media/image106.wmf"/><Relationship Id="rId35" Type="http://schemas.openxmlformats.org/officeDocument/2006/relationships/oleObject" Target="../embeddings/oleObject6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14.png"/><Relationship Id="rId5" Type="http://schemas.openxmlformats.org/officeDocument/2006/relationships/image" Target="../media/image112.wmf"/><Relationship Id="rId4" Type="http://schemas.openxmlformats.org/officeDocument/2006/relationships/oleObject" Target="../embeddings/oleObject71.bin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wmf"/><Relationship Id="rId13" Type="http://schemas.openxmlformats.org/officeDocument/2006/relationships/image" Target="../media/image119.wmf"/><Relationship Id="rId3" Type="http://schemas.openxmlformats.org/officeDocument/2006/relationships/oleObject" Target="../embeddings/oleObject72.bin"/><Relationship Id="rId7" Type="http://schemas.openxmlformats.org/officeDocument/2006/relationships/oleObject" Target="../embeddings/oleObject74.bin"/><Relationship Id="rId12" Type="http://schemas.openxmlformats.org/officeDocument/2006/relationships/oleObject" Target="../embeddings/oleObject76.bin"/><Relationship Id="rId17" Type="http://schemas.openxmlformats.org/officeDocument/2006/relationships/image" Target="../media/image12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8.bin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16.wmf"/><Relationship Id="rId11" Type="http://schemas.openxmlformats.org/officeDocument/2006/relationships/image" Target="../media/image27.jpeg"/><Relationship Id="rId5" Type="http://schemas.openxmlformats.org/officeDocument/2006/relationships/oleObject" Target="../embeddings/oleObject73.bin"/><Relationship Id="rId15" Type="http://schemas.openxmlformats.org/officeDocument/2006/relationships/image" Target="../media/image120.wmf"/><Relationship Id="rId10" Type="http://schemas.openxmlformats.org/officeDocument/2006/relationships/image" Target="../media/image118.wmf"/><Relationship Id="rId4" Type="http://schemas.openxmlformats.org/officeDocument/2006/relationships/image" Target="../media/image115.wmf"/><Relationship Id="rId9" Type="http://schemas.openxmlformats.org/officeDocument/2006/relationships/oleObject" Target="../embeddings/oleObject75.bin"/><Relationship Id="rId14" Type="http://schemas.openxmlformats.org/officeDocument/2006/relationships/oleObject" Target="../embeddings/oleObject77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5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24.gif"/><Relationship Id="rId11" Type="http://schemas.openxmlformats.org/officeDocument/2006/relationships/image" Target="../media/image129.gif"/><Relationship Id="rId5" Type="http://schemas.openxmlformats.org/officeDocument/2006/relationships/image" Target="../media/image123.wmf"/><Relationship Id="rId10" Type="http://schemas.openxmlformats.org/officeDocument/2006/relationships/image" Target="../media/image128.gif"/><Relationship Id="rId4" Type="http://schemas.openxmlformats.org/officeDocument/2006/relationships/audio" Target="../media/audio2.wav"/><Relationship Id="rId9" Type="http://schemas.openxmlformats.org/officeDocument/2006/relationships/image" Target="../media/image127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13" Type="http://schemas.openxmlformats.org/officeDocument/2006/relationships/oleObject" Target="../embeddings/oleObject6.bin"/><Relationship Id="rId3" Type="http://schemas.openxmlformats.org/officeDocument/2006/relationships/image" Target="../media/image15.jpe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13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12.emf"/><Relationship Id="rId4" Type="http://schemas.openxmlformats.org/officeDocument/2006/relationships/image" Target="../media/image16.png"/><Relationship Id="rId9" Type="http://schemas.openxmlformats.org/officeDocument/2006/relationships/oleObject" Target="../embeddings/oleObject4.bin"/><Relationship Id="rId1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wmf"/><Relationship Id="rId13" Type="http://schemas.openxmlformats.org/officeDocument/2006/relationships/oleObject" Target="../embeddings/oleObject12.bin"/><Relationship Id="rId18" Type="http://schemas.openxmlformats.org/officeDocument/2006/relationships/image" Target="../media/image27.jpeg"/><Relationship Id="rId3" Type="http://schemas.openxmlformats.org/officeDocument/2006/relationships/oleObject" Target="../embeddings/oleObject7.bin"/><Relationship Id="rId21" Type="http://schemas.openxmlformats.org/officeDocument/2006/relationships/oleObject" Target="../embeddings/oleObject15.bin"/><Relationship Id="rId7" Type="http://schemas.openxmlformats.org/officeDocument/2006/relationships/oleObject" Target="../embeddings/oleObject9.bin"/><Relationship Id="rId12" Type="http://schemas.openxmlformats.org/officeDocument/2006/relationships/image" Target="../media/image21.wmf"/><Relationship Id="rId1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3.wmf"/><Relationship Id="rId20" Type="http://schemas.openxmlformats.org/officeDocument/2006/relationships/image" Target="../media/image24.e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18.wmf"/><Relationship Id="rId11" Type="http://schemas.openxmlformats.org/officeDocument/2006/relationships/oleObject" Target="../embeddings/oleObject11.bin"/><Relationship Id="rId5" Type="http://schemas.openxmlformats.org/officeDocument/2006/relationships/oleObject" Target="../embeddings/oleObject8.bin"/><Relationship Id="rId15" Type="http://schemas.openxmlformats.org/officeDocument/2006/relationships/oleObject" Target="../embeddings/oleObject13.bin"/><Relationship Id="rId23" Type="http://schemas.openxmlformats.org/officeDocument/2006/relationships/oleObject" Target="../embeddings/oleObject16.bin"/><Relationship Id="rId10" Type="http://schemas.openxmlformats.org/officeDocument/2006/relationships/image" Target="../media/image20.wmf"/><Relationship Id="rId19" Type="http://schemas.openxmlformats.org/officeDocument/2006/relationships/oleObject" Target="../embeddings/oleObject14.bin"/><Relationship Id="rId4" Type="http://schemas.openxmlformats.org/officeDocument/2006/relationships/image" Target="../media/image17.emf"/><Relationship Id="rId9" Type="http://schemas.openxmlformats.org/officeDocument/2006/relationships/oleObject" Target="../embeddings/oleObject10.bin"/><Relationship Id="rId14" Type="http://schemas.openxmlformats.org/officeDocument/2006/relationships/image" Target="../media/image22.wmf"/><Relationship Id="rId22" Type="http://schemas.openxmlformats.org/officeDocument/2006/relationships/image" Target="../media/image2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oleObject" Target="../embeddings/oleObject20.bin"/><Relationship Id="rId18" Type="http://schemas.openxmlformats.org/officeDocument/2006/relationships/image" Target="../media/image33.emf"/><Relationship Id="rId3" Type="http://schemas.openxmlformats.org/officeDocument/2006/relationships/image" Target="../media/image34.png"/><Relationship Id="rId7" Type="http://schemas.openxmlformats.org/officeDocument/2006/relationships/image" Target="../media/image28.emf"/><Relationship Id="rId12" Type="http://schemas.openxmlformats.org/officeDocument/2006/relationships/image" Target="../media/image30.emf"/><Relationship Id="rId17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2.emf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17.bin"/><Relationship Id="rId11" Type="http://schemas.openxmlformats.org/officeDocument/2006/relationships/oleObject" Target="../embeddings/oleObject19.bin"/><Relationship Id="rId5" Type="http://schemas.openxmlformats.org/officeDocument/2006/relationships/image" Target="../media/image36.png"/><Relationship Id="rId15" Type="http://schemas.openxmlformats.org/officeDocument/2006/relationships/oleObject" Target="../embeddings/oleObject21.bin"/><Relationship Id="rId10" Type="http://schemas.openxmlformats.org/officeDocument/2006/relationships/image" Target="../media/image29.emf"/><Relationship Id="rId4" Type="http://schemas.openxmlformats.org/officeDocument/2006/relationships/image" Target="../media/image35.jpeg"/><Relationship Id="rId9" Type="http://schemas.openxmlformats.org/officeDocument/2006/relationships/oleObject" Target="../embeddings/oleObject18.bin"/><Relationship Id="rId14" Type="http://schemas.openxmlformats.org/officeDocument/2006/relationships/image" Target="../media/image31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9.gif"/><Relationship Id="rId5" Type="http://schemas.openxmlformats.org/officeDocument/2006/relationships/image" Target="../media/image38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openxmlformats.org/officeDocument/2006/relationships/image" Target="../media/image51.png"/><Relationship Id="rId18" Type="http://schemas.openxmlformats.org/officeDocument/2006/relationships/image" Target="../media/image46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12" Type="http://schemas.openxmlformats.org/officeDocument/2006/relationships/slide" Target="slide13.xml"/><Relationship Id="rId17" Type="http://schemas.openxmlformats.org/officeDocument/2006/relationships/image" Target="../media/image40.png"/><Relationship Id="rId2" Type="http://schemas.microsoft.com/office/2007/relationships/media" Target="../media/media1.mp3"/><Relationship Id="rId16" Type="http://schemas.openxmlformats.org/officeDocument/2006/relationships/image" Target="../media/image44.png"/><Relationship Id="rId1" Type="http://schemas.openxmlformats.org/officeDocument/2006/relationships/audio" Target="NULL" TargetMode="External"/><Relationship Id="rId6" Type="http://schemas.openxmlformats.org/officeDocument/2006/relationships/slide" Target="slide11.xm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5" Type="http://schemas.openxmlformats.org/officeDocument/2006/relationships/image" Target="../media/image52.png"/><Relationship Id="rId10" Type="http://schemas.openxmlformats.org/officeDocument/2006/relationships/slide" Target="slide12.xml"/><Relationship Id="rId4" Type="http://schemas.openxmlformats.org/officeDocument/2006/relationships/slide" Target="slide9.xml"/><Relationship Id="rId9" Type="http://schemas.openxmlformats.org/officeDocument/2006/relationships/image" Target="../media/image49.png"/><Relationship Id="rId14" Type="http://schemas.openxmlformats.org/officeDocument/2006/relationships/slide" Target="slide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957" y="325211"/>
            <a:ext cx="4147459" cy="627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1" y="325212"/>
            <a:ext cx="3951515" cy="6271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/>
          <p:nvPr/>
        </p:nvPicPr>
        <p:blipFill>
          <a:blip r:embed="rId4"/>
          <a:stretch>
            <a:fillRect/>
          </a:stretch>
        </p:blipFill>
        <p:spPr>
          <a:xfrm>
            <a:off x="8539844" y="325211"/>
            <a:ext cx="3652157" cy="631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368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2143125" y="333375"/>
            <a:ext cx="8208963" cy="1079500"/>
          </a:xfrm>
          <a:prstGeom prst="snip2DiagRect">
            <a:avLst/>
          </a:prstGeom>
          <a:solidFill>
            <a:srgbClr val="FFC0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Cách </a:t>
            </a:r>
            <a:r>
              <a:rPr lang="en-US" sz="32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viết </a:t>
            </a:r>
            <a:r>
              <a:rPr lang="en-US" sz="3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nào sau đây đúng?</a:t>
            </a:r>
            <a:r>
              <a:rPr lang="en-US" sz="320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16387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164" y="4822825"/>
            <a:ext cx="200183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2308225" y="1700213"/>
            <a:ext cx="3600451" cy="1296987"/>
          </a:xfrm>
          <a:prstGeom prst="snip2Diag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</a:rPr>
              <a:t>- 3,89        Q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1901" y="1700213"/>
            <a:ext cx="3600451" cy="1296987"/>
          </a:xfrm>
          <a:prstGeom prst="snip2Diag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1" y="692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2293937" y="3429000"/>
            <a:ext cx="3600451" cy="1295400"/>
          </a:xfrm>
          <a:prstGeom prst="snip2Diag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6311901" y="3429000"/>
            <a:ext cx="3600451" cy="1295400"/>
          </a:xfrm>
          <a:prstGeom prst="snip2DiagRect">
            <a:avLst/>
          </a:prstGeom>
          <a:blipFill>
            <a:blip r:embed="rId7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defTabSz="4572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- 8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Q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7108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8" y="717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pic>
        <p:nvPicPr>
          <p:cNvPr id="19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3876" y="2348799"/>
            <a:ext cx="406400" cy="304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6621468"/>
              </p:ext>
            </p:extLst>
          </p:nvPr>
        </p:nvGraphicFramePr>
        <p:xfrm>
          <a:off x="4108449" y="2101592"/>
          <a:ext cx="556987" cy="4944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4" name="Equation" r:id="rId10" imgW="152280" imgH="152280" progId="Equation.DSMT4">
                  <p:embed/>
                </p:oleObj>
              </mc:Choice>
              <mc:Fallback>
                <p:oleObj name="Equation" r:id="rId10" imgW="152280" imgH="152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108449" y="2101592"/>
                        <a:ext cx="556987" cy="4944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8804600"/>
              </p:ext>
            </p:extLst>
          </p:nvPr>
        </p:nvGraphicFramePr>
        <p:xfrm>
          <a:off x="3118757" y="3429000"/>
          <a:ext cx="212271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5" name="Equation" r:id="rId12" imgW="507960" imgH="533160" progId="Equation.DSMT4">
                  <p:embed/>
                </p:oleObj>
              </mc:Choice>
              <mc:Fallback>
                <p:oleObj name="Equation" r:id="rId12" imgW="5079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118757" y="3429000"/>
                        <a:ext cx="2122715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52429795"/>
              </p:ext>
            </p:extLst>
          </p:nvPr>
        </p:nvGraphicFramePr>
        <p:xfrm>
          <a:off x="7086601" y="1700213"/>
          <a:ext cx="1910443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6" name="Equation" r:id="rId14" imgW="533160" imgH="533160" progId="Equation.DSMT4">
                  <p:embed/>
                </p:oleObj>
              </mc:Choice>
              <mc:Fallback>
                <p:oleObj name="Equation" r:id="rId14" imgW="533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086601" y="1700213"/>
                        <a:ext cx="1910443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9342238"/>
              </p:ext>
            </p:extLst>
          </p:nvPr>
        </p:nvGraphicFramePr>
        <p:xfrm>
          <a:off x="7436757" y="3660324"/>
          <a:ext cx="741136" cy="8327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87" name="Equation" r:id="rId16" imgW="152280" imgH="190440" progId="Equation.DSMT4">
                  <p:embed/>
                </p:oleObj>
              </mc:Choice>
              <mc:Fallback>
                <p:oleObj name="Equation" r:id="rId16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436757" y="3660324"/>
                        <a:ext cx="741136" cy="8327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9094824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5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9078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857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 nodeType="clickPar">
                      <p:stCondLst>
                        <p:cond delay="0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92317" y="333375"/>
            <a:ext cx="8207375" cy="1079500"/>
          </a:xfrm>
          <a:prstGeom prst="snip2Diag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60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Chọn đáp án sai trong các đáp án sau?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17411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4856169"/>
            <a:ext cx="2001837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913" y="568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6276977" y="3429000"/>
            <a:ext cx="3600451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311901" y="1700213"/>
            <a:ext cx="3600451" cy="1296987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1" y="692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2293937" y="3429000"/>
            <a:ext cx="3600451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</a:t>
            </a: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2238377" y="1700213"/>
            <a:ext cx="3600451" cy="1296987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- 2,8 &lt; 0</a:t>
            </a: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     </a:t>
            </a:r>
            <a:endParaRPr lang="en-US" sz="3600" dirty="0">
              <a:solidFill>
                <a:prstClr val="black"/>
              </a:solidFill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7108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8" y="717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6039157"/>
              </p:ext>
            </p:extLst>
          </p:nvPr>
        </p:nvGraphicFramePr>
        <p:xfrm>
          <a:off x="7347177" y="3429000"/>
          <a:ext cx="1529896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3" name="Equation" r:id="rId10" imgW="647640" imgH="533160" progId="Equation.DSMT4">
                  <p:embed/>
                </p:oleObj>
              </mc:Choice>
              <mc:Fallback>
                <p:oleObj name="Equation" r:id="rId10" imgW="6476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7347177" y="3429000"/>
                        <a:ext cx="1529896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839712"/>
              </p:ext>
            </p:extLst>
          </p:nvPr>
        </p:nvGraphicFramePr>
        <p:xfrm>
          <a:off x="7249887" y="1700213"/>
          <a:ext cx="1654629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4" name="Equation" r:id="rId12" imgW="571320" imgH="533160" progId="Equation.DSMT4">
                  <p:embed/>
                </p:oleObj>
              </mc:Choice>
              <mc:Fallback>
                <p:oleObj name="Equation" r:id="rId12" imgW="57132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7249887" y="1700213"/>
                        <a:ext cx="1654629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370447"/>
              </p:ext>
            </p:extLst>
          </p:nvPr>
        </p:nvGraphicFramePr>
        <p:xfrm>
          <a:off x="3004457" y="3429000"/>
          <a:ext cx="2219779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5" name="Equation" r:id="rId14" imgW="965160" imgH="533160" progId="Equation.DSMT4">
                  <p:embed/>
                </p:oleObj>
              </mc:Choice>
              <mc:Fallback>
                <p:oleObj name="Equation" r:id="rId14" imgW="965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004457" y="3429000"/>
                        <a:ext cx="2219779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136877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5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71539" y="333375"/>
            <a:ext cx="10512425" cy="1079500"/>
          </a:xfrm>
          <a:prstGeom prst="snip2Diag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600" smtClean="0">
                <a:solidFill>
                  <a:srgbClr val="FF0000"/>
                </a:solidFill>
              </a:rPr>
              <a:t>Số hữu tỉ nhỏ nhất là: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1843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2088" y="5148263"/>
            <a:ext cx="2001837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913" y="568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7168748" y="4337056"/>
            <a:ext cx="4032356" cy="1296987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defTabSz="457200" eaLnBrk="1" fontAlgn="auto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en-US" sz="360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                -2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7168748" y="2020887"/>
            <a:ext cx="4032356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dirty="0">
              <a:solidFill>
                <a:prstClr val="black"/>
              </a:solidFill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1" y="692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971476" y="1971675"/>
            <a:ext cx="4881340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n-US" sz="3200" smtClean="0">
                <a:solidFill>
                  <a:srgbClr val="000000"/>
                </a:solidFill>
              </a:rPr>
              <a:t>-0,75</a:t>
            </a:r>
            <a:endParaRPr lang="en-US" sz="3200">
              <a:solidFill>
                <a:srgbClr val="000000"/>
              </a:solidFill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1320726" y="4316412"/>
            <a:ext cx="4881340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en-US" sz="3600">
              <a:solidFill>
                <a:srgbClr val="000000"/>
              </a:solidFill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7108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8" y="717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56959531"/>
              </p:ext>
            </p:extLst>
          </p:nvPr>
        </p:nvGraphicFramePr>
        <p:xfrm>
          <a:off x="8770257" y="1922463"/>
          <a:ext cx="928915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0" name="Equation" r:id="rId10" imgW="177480" imgH="533160" progId="Equation.DSMT4">
                  <p:embed/>
                </p:oleObj>
              </mc:Choice>
              <mc:Fallback>
                <p:oleObj name="Equation" r:id="rId10" imgW="177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770257" y="1922463"/>
                        <a:ext cx="928915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5674932"/>
              </p:ext>
            </p:extLst>
          </p:nvPr>
        </p:nvGraphicFramePr>
        <p:xfrm>
          <a:off x="3053445" y="4287840"/>
          <a:ext cx="1224643" cy="1274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Equation" r:id="rId12" imgW="393480" imgH="533160" progId="Equation.DSMT4">
                  <p:embed/>
                </p:oleObj>
              </mc:Choice>
              <mc:Fallback>
                <p:oleObj name="Equation" r:id="rId12" imgW="393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053445" y="4287840"/>
                        <a:ext cx="1224643" cy="1274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745826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5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5265" y="5106994"/>
            <a:ext cx="2000251" cy="200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913" y="568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2128040" y="2356737"/>
            <a:ext cx="3600451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800" dirty="0">
              <a:solidFill>
                <a:prstClr val="black"/>
              </a:solidFill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6682581" y="2348799"/>
            <a:ext cx="3735387" cy="1296988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1" y="692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7108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8" y="717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Snip Diagonal Corner Rectangle 14"/>
          <p:cNvSpPr/>
          <p:nvPr/>
        </p:nvSpPr>
        <p:spPr>
          <a:xfrm>
            <a:off x="2128040" y="4456999"/>
            <a:ext cx="3600451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600" dirty="0">
              <a:solidFill>
                <a:prstClr val="black"/>
              </a:solidFill>
            </a:endParaRPr>
          </a:p>
        </p:txBody>
      </p:sp>
      <p:sp>
        <p:nvSpPr>
          <p:cNvPr id="18" name="Snip Diagonal Corner Rectangle 17"/>
          <p:cNvSpPr/>
          <p:nvPr/>
        </p:nvSpPr>
        <p:spPr>
          <a:xfrm>
            <a:off x="6696864" y="4433193"/>
            <a:ext cx="3600451" cy="1296987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9467" name="TextBox 4"/>
          <p:cNvSpPr txBox="1">
            <a:spLocks noChangeArrowheads="1"/>
          </p:cNvSpPr>
          <p:nvPr/>
        </p:nvSpPr>
        <p:spPr bwMode="auto">
          <a:xfrm>
            <a:off x="1377876" y="485094"/>
            <a:ext cx="9683821" cy="1200329"/>
          </a:xfrm>
          <a:prstGeom prst="rect">
            <a:avLst/>
          </a:prstGeom>
          <a:solidFill>
            <a:srgbClr val="FFFF00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fontAlgn="base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Phân số nào biểu diễn số hữu tỉ</a:t>
            </a:r>
          </a:p>
          <a:p>
            <a:pPr algn="ctr" eaLnBrk="1" hangingPunct="1"/>
            <a:r>
              <a:rPr lang="en-US" altLang="en-US" sz="36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en-US" sz="36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2470491"/>
              </p:ext>
            </p:extLst>
          </p:nvPr>
        </p:nvGraphicFramePr>
        <p:xfrm>
          <a:off x="9475787" y="439284"/>
          <a:ext cx="571501" cy="867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3" name="Equation" r:id="rId10" imgW="317160" imgH="533160" progId="Equation.DSMT4">
                  <p:embed/>
                </p:oleObj>
              </mc:Choice>
              <mc:Fallback>
                <p:oleObj name="Equation" r:id="rId10" imgW="317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9475787" y="439284"/>
                        <a:ext cx="571501" cy="867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9049163"/>
              </p:ext>
            </p:extLst>
          </p:nvPr>
        </p:nvGraphicFramePr>
        <p:xfrm>
          <a:off x="3339648" y="2348799"/>
          <a:ext cx="905783" cy="11836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Equation" r:id="rId12" imgW="393480" imgH="533160" progId="Equation.DSMT4">
                  <p:embed/>
                </p:oleObj>
              </mc:Choice>
              <mc:Fallback>
                <p:oleObj name="Equation" r:id="rId12" imgW="393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339648" y="2348799"/>
                        <a:ext cx="905783" cy="11836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2355312"/>
              </p:ext>
            </p:extLst>
          </p:nvPr>
        </p:nvGraphicFramePr>
        <p:xfrm>
          <a:off x="8004969" y="2348799"/>
          <a:ext cx="823911" cy="12397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5" name="Equation" r:id="rId14" imgW="266400" imgH="533160" progId="Equation.DSMT4">
                  <p:embed/>
                </p:oleObj>
              </mc:Choice>
              <mc:Fallback>
                <p:oleObj name="Equation" r:id="rId14" imgW="2664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8004969" y="2348799"/>
                        <a:ext cx="823911" cy="12397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8153497"/>
              </p:ext>
            </p:extLst>
          </p:nvPr>
        </p:nvGraphicFramePr>
        <p:xfrm>
          <a:off x="3313340" y="4476520"/>
          <a:ext cx="883104" cy="1260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6" name="Equation" r:id="rId16" imgW="419040" imgH="533160" progId="Equation.DSMT4">
                  <p:embed/>
                </p:oleObj>
              </mc:Choice>
              <mc:Fallback>
                <p:oleObj name="Equation" r:id="rId16" imgW="4190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313340" y="4476520"/>
                        <a:ext cx="883104" cy="1260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9271545"/>
              </p:ext>
            </p:extLst>
          </p:nvPr>
        </p:nvGraphicFramePr>
        <p:xfrm>
          <a:off x="8073004" y="4456999"/>
          <a:ext cx="954539" cy="12170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7" name="Equation" r:id="rId18" imgW="380880" imgH="533160" progId="Equation.DSMT4">
                  <p:embed/>
                </p:oleObj>
              </mc:Choice>
              <mc:Fallback>
                <p:oleObj name="Equation" r:id="rId18" imgW="3808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8073004" y="4456999"/>
                        <a:ext cx="954539" cy="12170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9398255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578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 nodeType="clickPar">
                      <p:stCondLst>
                        <p:cond delay="0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 nodeType="clickPar">
                      <p:stCondLst>
                        <p:cond delay="0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92317" y="333375"/>
            <a:ext cx="8207375" cy="1079500"/>
          </a:xfrm>
          <a:prstGeom prst="snip2DiagRect">
            <a:avLst/>
          </a:prstGeom>
          <a:solidFill>
            <a:schemeClr val="accent4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r>
              <a:rPr lang="en-US" sz="3600" smtClean="0">
                <a:solidFill>
                  <a:srgbClr val="FFFFFF"/>
                </a:solidFill>
              </a:rPr>
              <a:t>Chọn đáp án đúng</a:t>
            </a:r>
            <a:endParaRPr lang="en-US" sz="3600">
              <a:solidFill>
                <a:srgbClr val="FFFFFF"/>
              </a:solidFill>
            </a:endParaRPr>
          </a:p>
        </p:txBody>
      </p:sp>
      <p:pic>
        <p:nvPicPr>
          <p:cNvPr id="20483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164" y="4924425"/>
            <a:ext cx="2001837" cy="200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04913" y="5683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nip Diagonal Corner Rectangle 2"/>
          <p:cNvSpPr/>
          <p:nvPr/>
        </p:nvSpPr>
        <p:spPr>
          <a:xfrm>
            <a:off x="6154739" y="1744663"/>
            <a:ext cx="5880100" cy="1296987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n-US" sz="32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à số hữu tỉ âm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Snip Diagonal Corner Rectangle 11"/>
          <p:cNvSpPr/>
          <p:nvPr/>
        </p:nvSpPr>
        <p:spPr>
          <a:xfrm>
            <a:off x="53975" y="3933825"/>
            <a:ext cx="5943600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 là số hữu tỉ dương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151" y="692626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nip Diagonal Corner Rectangle 13"/>
          <p:cNvSpPr/>
          <p:nvPr/>
        </p:nvSpPr>
        <p:spPr>
          <a:xfrm>
            <a:off x="184151" y="1681163"/>
            <a:ext cx="5638800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endParaRPr lang="en-US" sz="320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-(</a:t>
            </a:r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- 17,8) là số hữu tỉ âm 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Snip Diagonal Corner Rectangle 14"/>
          <p:cNvSpPr/>
          <p:nvPr/>
        </p:nvSpPr>
        <p:spPr>
          <a:xfrm>
            <a:off x="6175375" y="3933825"/>
            <a:ext cx="5880100" cy="1295400"/>
          </a:xfrm>
          <a:prstGeom prst="snip2DiagRect">
            <a:avLst/>
          </a:prstGeom>
          <a:blipFill>
            <a:blip r:embed="rId8"/>
            <a:tile tx="0" ty="0" sx="100000" sy="100000" flip="none" algn="tl"/>
          </a:blip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en-US" sz="32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 số hữu tỉ âm</a:t>
            </a:r>
            <a:endParaRPr lang="en-US" sz="32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7325" y="710882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288" y="7177088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end="60787.68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476" y="2212728"/>
            <a:ext cx="406400" cy="304800"/>
          </a:xfrm>
          <a:prstGeom prst="rect">
            <a:avLst/>
          </a:prstGeom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1750235"/>
              </p:ext>
            </p:extLst>
          </p:nvPr>
        </p:nvGraphicFramePr>
        <p:xfrm>
          <a:off x="6999061" y="3933828"/>
          <a:ext cx="808264" cy="1296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2" name="Equation" r:id="rId10" imgW="291960" imgH="533160" progId="Equation.DSMT4">
                  <p:embed/>
                </p:oleObj>
              </mc:Choice>
              <mc:Fallback>
                <p:oleObj name="Equation" r:id="rId10" imgW="2919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6999061" y="3933828"/>
                        <a:ext cx="808264" cy="12969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4270498"/>
              </p:ext>
            </p:extLst>
          </p:nvPr>
        </p:nvGraphicFramePr>
        <p:xfrm>
          <a:off x="6970035" y="1772104"/>
          <a:ext cx="837292" cy="12695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3" name="Equation" r:id="rId12" imgW="419040" imgH="533160" progId="Equation.DSMT4">
                  <p:embed/>
                </p:oleObj>
              </mc:Choice>
              <mc:Fallback>
                <p:oleObj name="Equation" r:id="rId12" imgW="41904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6970035" y="1772104"/>
                        <a:ext cx="837292" cy="126954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75459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185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 nodeType="clickPar">
                      <p:stCondLst>
                        <p:cond delay="0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49" y="5465769"/>
            <a:ext cx="1760539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0" y="-19087"/>
            <a:ext cx="892899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4113" y="2527305"/>
            <a:ext cx="6411912" cy="2016125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prstClr val="black"/>
                </a:solidFill>
              </a:rPr>
              <a:t>Yeah!!!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prstClr val="black"/>
                </a:solidFill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-121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oremon-Beat_vy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787.68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76139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8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1"/>
            <a:ext cx="12192000" cy="7109639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Bài tập 1:</a:t>
            </a: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u="sng" smtClean="0"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2400" b="1" u="sng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endParaRPr lang="en-US" sz="2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6529" y="3380014"/>
            <a:ext cx="9813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grpSp>
        <p:nvGrpSpPr>
          <p:cNvPr id="5" name="Group 4"/>
          <p:cNvGrpSpPr>
            <a:grpSpLocks/>
          </p:cNvGrpSpPr>
          <p:nvPr/>
        </p:nvGrpSpPr>
        <p:grpSpPr bwMode="auto">
          <a:xfrm>
            <a:off x="4925935" y="4510688"/>
            <a:ext cx="2013896" cy="482600"/>
            <a:chOff x="4438253" y="5173044"/>
            <a:chExt cx="2015939" cy="480875"/>
          </a:xfrm>
        </p:grpSpPr>
        <p:sp>
          <p:nvSpPr>
            <p:cNvPr id="6" name="TextBox 4"/>
            <p:cNvSpPr txBox="1">
              <a:spLocks noChangeArrowheads="1"/>
            </p:cNvSpPr>
            <p:nvPr/>
          </p:nvSpPr>
          <p:spPr bwMode="auto">
            <a:xfrm>
              <a:off x="4438253" y="5192254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- 17 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7" name="Group 12"/>
            <p:cNvGrpSpPr>
              <a:grpSpLocks/>
            </p:cNvGrpSpPr>
            <p:nvPr/>
          </p:nvGrpSpPr>
          <p:grpSpPr bwMode="auto">
            <a:xfrm>
              <a:off x="5149453" y="5173044"/>
              <a:ext cx="1304739" cy="480443"/>
              <a:chOff x="5149453" y="5173044"/>
              <a:chExt cx="1304739" cy="480443"/>
            </a:xfrm>
          </p:grpSpPr>
          <p:sp>
            <p:nvSpPr>
              <p:cNvPr id="8" name="TextBox 4"/>
              <p:cNvSpPr txBox="1">
                <a:spLocks noChangeArrowheads="1"/>
              </p:cNvSpPr>
              <p:nvPr/>
            </p:nvSpPr>
            <p:spPr bwMode="auto">
              <a:xfrm>
                <a:off x="5149453" y="5173044"/>
                <a:ext cx="484981" cy="461665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9" name="TextBox 4"/>
              <p:cNvSpPr txBox="1">
                <a:spLocks noChangeArrowheads="1"/>
              </p:cNvSpPr>
              <p:nvPr/>
            </p:nvSpPr>
            <p:spPr bwMode="auto">
              <a:xfrm>
                <a:off x="5742992" y="5191822"/>
                <a:ext cx="711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Z</a:t>
                </a:r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2735491" y="4512046"/>
            <a:ext cx="1822451" cy="461963"/>
            <a:chOff x="1206500" y="5177322"/>
            <a:chExt cx="1823243" cy="461665"/>
          </a:xfrm>
        </p:grpSpPr>
        <p:sp>
          <p:nvSpPr>
            <p:cNvPr id="11" name="TextBox 4"/>
            <p:cNvSpPr txBox="1">
              <a:spLocks noChangeArrowheads="1"/>
            </p:cNvSpPr>
            <p:nvPr/>
          </p:nvSpPr>
          <p:spPr bwMode="auto">
            <a:xfrm>
              <a:off x="1206500" y="5177322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- 7 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" name="TextBox 4"/>
            <p:cNvSpPr txBox="1">
              <a:spLocks noChangeArrowheads="1"/>
            </p:cNvSpPr>
            <p:nvPr/>
          </p:nvSpPr>
          <p:spPr bwMode="auto">
            <a:xfrm>
              <a:off x="2318543" y="5177322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TextBox 4"/>
            <p:cNvSpPr txBox="1">
              <a:spLocks noChangeArrowheads="1"/>
            </p:cNvSpPr>
            <p:nvPr/>
          </p:nvSpPr>
          <p:spPr bwMode="auto">
            <a:xfrm>
              <a:off x="1833562" y="5177322"/>
              <a:ext cx="484981" cy="461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>
            <a:grpSpLocks/>
          </p:cNvGrpSpPr>
          <p:nvPr/>
        </p:nvGrpSpPr>
        <p:grpSpPr bwMode="auto">
          <a:xfrm>
            <a:off x="7361141" y="4504363"/>
            <a:ext cx="1908175" cy="463550"/>
            <a:chOff x="1122362" y="6017754"/>
            <a:chExt cx="1907381" cy="463711"/>
          </a:xfrm>
        </p:grpSpPr>
        <p:sp>
          <p:nvSpPr>
            <p:cNvPr id="15" name="TextBox 4"/>
            <p:cNvSpPr txBox="1">
              <a:spLocks noChangeArrowheads="1"/>
            </p:cNvSpPr>
            <p:nvPr/>
          </p:nvSpPr>
          <p:spPr bwMode="auto">
            <a:xfrm>
              <a:off x="1122362" y="6019800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- 38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39"/>
            <p:cNvGrpSpPr>
              <a:grpSpLocks/>
            </p:cNvGrpSpPr>
            <p:nvPr/>
          </p:nvGrpSpPr>
          <p:grpSpPr bwMode="auto">
            <a:xfrm>
              <a:off x="1828800" y="6017754"/>
              <a:ext cx="1200943" cy="463711"/>
              <a:chOff x="5149453" y="5170998"/>
              <a:chExt cx="1200943" cy="463711"/>
            </a:xfrm>
          </p:grpSpPr>
          <p:sp>
            <p:nvSpPr>
              <p:cNvPr id="17" name="TextBox 4"/>
              <p:cNvSpPr txBox="1">
                <a:spLocks noChangeArrowheads="1"/>
              </p:cNvSpPr>
              <p:nvPr/>
            </p:nvSpPr>
            <p:spPr bwMode="auto">
              <a:xfrm>
                <a:off x="5149453" y="5173044"/>
                <a:ext cx="484981" cy="461665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4"/>
              <p:cNvSpPr txBox="1">
                <a:spLocks noChangeArrowheads="1"/>
              </p:cNvSpPr>
              <p:nvPr/>
            </p:nvSpPr>
            <p:spPr bwMode="auto">
              <a:xfrm>
                <a:off x="5639196" y="5170998"/>
                <a:ext cx="711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8831923" y="5516118"/>
            <a:ext cx="2122338" cy="510935"/>
            <a:chOff x="4229644" y="5989952"/>
            <a:chExt cx="2122338" cy="510669"/>
          </a:xfrm>
        </p:grpSpPr>
        <p:sp>
          <p:nvSpPr>
            <p:cNvPr id="20" name="TextBox 4"/>
            <p:cNvSpPr txBox="1">
              <a:spLocks noChangeArrowheads="1"/>
            </p:cNvSpPr>
            <p:nvPr/>
          </p:nvSpPr>
          <p:spPr bwMode="auto">
            <a:xfrm>
              <a:off x="4229644" y="6039196"/>
              <a:ext cx="990451" cy="461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3,25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1" name="Group 46"/>
            <p:cNvGrpSpPr>
              <a:grpSpLocks/>
            </p:cNvGrpSpPr>
            <p:nvPr/>
          </p:nvGrpSpPr>
          <p:grpSpPr bwMode="auto">
            <a:xfrm>
              <a:off x="5151039" y="5989952"/>
              <a:ext cx="1200943" cy="463711"/>
              <a:chOff x="5149453" y="5170998"/>
              <a:chExt cx="1200943" cy="463711"/>
            </a:xfrm>
          </p:grpSpPr>
          <p:sp>
            <p:nvSpPr>
              <p:cNvPr id="22" name="TextBox 4"/>
              <p:cNvSpPr txBox="1">
                <a:spLocks noChangeArrowheads="1"/>
              </p:cNvSpPr>
              <p:nvPr/>
            </p:nvSpPr>
            <p:spPr bwMode="auto">
              <a:xfrm>
                <a:off x="5149453" y="5173044"/>
                <a:ext cx="484981" cy="461665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" name="TextBox 4"/>
              <p:cNvSpPr txBox="1">
                <a:spLocks noChangeArrowheads="1"/>
              </p:cNvSpPr>
              <p:nvPr/>
            </p:nvSpPr>
            <p:spPr bwMode="auto">
              <a:xfrm>
                <a:off x="5639196" y="5170998"/>
                <a:ext cx="711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Q</a:t>
                </a:r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3361641"/>
              </p:ext>
            </p:extLst>
          </p:nvPr>
        </p:nvGraphicFramePr>
        <p:xfrm>
          <a:off x="9822374" y="5617265"/>
          <a:ext cx="32226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7" name="Equation" r:id="rId4" imgW="322200" imgH="322200" progId="Equation.DSMT4">
                  <p:embed/>
                </p:oleObj>
              </mc:Choice>
              <mc:Fallback>
                <p:oleObj name="Equation" r:id="rId4" imgW="322200" imgH="32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9822374" y="5617265"/>
                        <a:ext cx="322263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9694782"/>
              </p:ext>
            </p:extLst>
          </p:nvPr>
        </p:nvGraphicFramePr>
        <p:xfrm>
          <a:off x="8149332" y="4591876"/>
          <a:ext cx="32226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8" name="Equation" r:id="rId6" imgW="322200" imgH="322200" progId="Equation.DSMT4">
                  <p:embed/>
                </p:oleObj>
              </mc:Choice>
              <mc:Fallback>
                <p:oleObj name="Equation" r:id="rId6" imgW="322200" imgH="32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149332" y="4591876"/>
                        <a:ext cx="322263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871821"/>
              </p:ext>
            </p:extLst>
          </p:nvPr>
        </p:nvGraphicFramePr>
        <p:xfrm>
          <a:off x="5712980" y="4600495"/>
          <a:ext cx="32226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29" name="Equation" r:id="rId7" imgW="322200" imgH="322200" progId="Equation.DSMT4">
                  <p:embed/>
                </p:oleObj>
              </mc:Choice>
              <mc:Fallback>
                <p:oleObj name="Equation" r:id="rId7" imgW="322200" imgH="32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712980" y="4600495"/>
                        <a:ext cx="322263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3" name="Group 12"/>
          <p:cNvGrpSpPr>
            <a:grpSpLocks/>
          </p:cNvGrpSpPr>
          <p:nvPr/>
        </p:nvGrpSpPr>
        <p:grpSpPr bwMode="auto">
          <a:xfrm>
            <a:off x="4775613" y="5559511"/>
            <a:ext cx="1303418" cy="482167"/>
            <a:chOff x="5149453" y="5173044"/>
            <a:chExt cx="1304739" cy="480443"/>
          </a:xfrm>
        </p:grpSpPr>
        <p:sp>
          <p:nvSpPr>
            <p:cNvPr id="34" name="TextBox 4"/>
            <p:cNvSpPr txBox="1">
              <a:spLocks noChangeArrowheads="1"/>
            </p:cNvSpPr>
            <p:nvPr/>
          </p:nvSpPr>
          <p:spPr bwMode="auto">
            <a:xfrm>
              <a:off x="5149453" y="5173044"/>
              <a:ext cx="484981" cy="461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5" name="TextBox 4"/>
            <p:cNvSpPr txBox="1">
              <a:spLocks noChangeArrowheads="1"/>
            </p:cNvSpPr>
            <p:nvPr/>
          </p:nvSpPr>
          <p:spPr bwMode="auto">
            <a:xfrm>
              <a:off x="5742992" y="5191822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Q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6" name="Group 35"/>
          <p:cNvGrpSpPr>
            <a:grpSpLocks/>
          </p:cNvGrpSpPr>
          <p:nvPr/>
        </p:nvGrpSpPr>
        <p:grpSpPr bwMode="auto">
          <a:xfrm>
            <a:off x="1885195" y="5594714"/>
            <a:ext cx="1822451" cy="483200"/>
            <a:chOff x="1206500" y="5177322"/>
            <a:chExt cx="1823243" cy="482888"/>
          </a:xfrm>
        </p:grpSpPr>
        <p:sp>
          <p:nvSpPr>
            <p:cNvPr id="37" name="TextBox 4"/>
            <p:cNvSpPr txBox="1">
              <a:spLocks noChangeArrowheads="1"/>
            </p:cNvSpPr>
            <p:nvPr/>
          </p:nvSpPr>
          <p:spPr bwMode="auto">
            <a:xfrm>
              <a:off x="1206500" y="5177322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8" name="TextBox 4"/>
            <p:cNvSpPr txBox="1">
              <a:spLocks noChangeArrowheads="1"/>
            </p:cNvSpPr>
            <p:nvPr/>
          </p:nvSpPr>
          <p:spPr bwMode="auto">
            <a:xfrm>
              <a:off x="2318543" y="5177322"/>
              <a:ext cx="71120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Z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9" name="TextBox 4"/>
            <p:cNvSpPr txBox="1">
              <a:spLocks noChangeArrowheads="1"/>
            </p:cNvSpPr>
            <p:nvPr/>
          </p:nvSpPr>
          <p:spPr bwMode="auto">
            <a:xfrm>
              <a:off x="1833562" y="5198545"/>
              <a:ext cx="484981" cy="461665"/>
            </a:xfrm>
            <a:prstGeom prst="rect">
              <a:avLst/>
            </a:prstGeom>
            <a:noFill/>
            <a:ln w="28575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6229352" y="5492994"/>
            <a:ext cx="2323704" cy="506882"/>
            <a:chOff x="843336" y="6069882"/>
            <a:chExt cx="2322737" cy="507062"/>
          </a:xfrm>
        </p:grpSpPr>
        <p:sp>
          <p:nvSpPr>
            <p:cNvPr id="41" name="TextBox 4"/>
            <p:cNvSpPr txBox="1">
              <a:spLocks noChangeArrowheads="1"/>
            </p:cNvSpPr>
            <p:nvPr/>
          </p:nvSpPr>
          <p:spPr bwMode="auto">
            <a:xfrm>
              <a:off x="843336" y="6101437"/>
              <a:ext cx="975261" cy="461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/>
              <a:r>
                <a:rPr lang="en-US" altLang="en-US" sz="2400" b="1" smtClean="0">
                  <a:latin typeface="Times New Roman" pitchFamily="18" charset="0"/>
                  <a:cs typeface="Times New Roman" pitchFamily="18" charset="0"/>
                </a:rPr>
                <a:t>0,25</a:t>
              </a:r>
              <a:endParaRPr lang="en-US" altLang="en-US" sz="2400" b="1" i="1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2" name="Group 39"/>
            <p:cNvGrpSpPr>
              <a:grpSpLocks/>
            </p:cNvGrpSpPr>
            <p:nvPr/>
          </p:nvGrpSpPr>
          <p:grpSpPr bwMode="auto">
            <a:xfrm>
              <a:off x="1769832" y="6069882"/>
              <a:ext cx="1396241" cy="507062"/>
              <a:chOff x="5090485" y="5223126"/>
              <a:chExt cx="1396241" cy="507062"/>
            </a:xfrm>
          </p:grpSpPr>
          <p:sp>
            <p:nvSpPr>
              <p:cNvPr id="43" name="TextBox 4"/>
              <p:cNvSpPr txBox="1">
                <a:spLocks noChangeArrowheads="1"/>
              </p:cNvSpPr>
              <p:nvPr/>
            </p:nvSpPr>
            <p:spPr bwMode="auto">
              <a:xfrm>
                <a:off x="5090485" y="5223126"/>
                <a:ext cx="484981" cy="461664"/>
              </a:xfrm>
              <a:prstGeom prst="rect">
                <a:avLst/>
              </a:prstGeom>
              <a:noFill/>
              <a:ln w="28575">
                <a:solidFill>
                  <a:srgbClr val="0000FF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4" name="TextBox 4"/>
              <p:cNvSpPr txBox="1">
                <a:spLocks noChangeArrowheads="1"/>
              </p:cNvSpPr>
              <p:nvPr/>
            </p:nvSpPr>
            <p:spPr bwMode="auto">
              <a:xfrm>
                <a:off x="5775526" y="5268523"/>
                <a:ext cx="711200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eaLnBrk="1" hangingPunct="1"/>
                <a:r>
                  <a:rPr lang="en-US" altLang="en-US" sz="2400" b="1">
                    <a:latin typeface="Times New Roman" pitchFamily="18" charset="0"/>
                    <a:cs typeface="Times New Roman" pitchFamily="18" charset="0"/>
                  </a:rPr>
                  <a:t>Z</a:t>
                </a:r>
                <a:endParaRPr lang="en-US" altLang="en-US" sz="2400" b="1" i="1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080"/>
            <a:ext cx="12192000" cy="2394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4048980"/>
              </p:ext>
            </p:extLst>
          </p:nvPr>
        </p:nvGraphicFramePr>
        <p:xfrm>
          <a:off x="3395476" y="4537103"/>
          <a:ext cx="418380" cy="428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0" name="Equation" r:id="rId9" imgW="152280" imgH="190440" progId="Equation.DSMT4">
                  <p:embed/>
                </p:oleObj>
              </mc:Choice>
              <mc:Fallback>
                <p:oleObj name="Equation" r:id="rId9" imgW="1522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3395476" y="4537103"/>
                        <a:ext cx="418380" cy="4287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16665829"/>
              </p:ext>
            </p:extLst>
          </p:nvPr>
        </p:nvGraphicFramePr>
        <p:xfrm>
          <a:off x="7205220" y="5516118"/>
          <a:ext cx="4175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1" name="Equation" r:id="rId11" imgW="417600" imgH="428760" progId="Equation.DSMT4">
                  <p:embed/>
                </p:oleObj>
              </mc:Choice>
              <mc:Fallback>
                <p:oleObj name="Equation" r:id="rId11" imgW="417600" imgH="428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205220" y="5516118"/>
                        <a:ext cx="4175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4916544"/>
              </p:ext>
            </p:extLst>
          </p:nvPr>
        </p:nvGraphicFramePr>
        <p:xfrm>
          <a:off x="4347919" y="5307818"/>
          <a:ext cx="420045" cy="8980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2" name="Equation" r:id="rId13" imgW="177480" imgH="533160" progId="Equation.DSMT4">
                  <p:embed/>
                </p:oleObj>
              </mc:Choice>
              <mc:Fallback>
                <p:oleObj name="Equation" r:id="rId13" imgW="177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347919" y="5307818"/>
                        <a:ext cx="420045" cy="8980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7" name="Object 4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6913426"/>
              </p:ext>
            </p:extLst>
          </p:nvPr>
        </p:nvGraphicFramePr>
        <p:xfrm>
          <a:off x="1924468" y="5320656"/>
          <a:ext cx="4191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3" name="Equation" r:id="rId15" imgW="419040" imgH="896760" progId="Equation.DSMT4">
                  <p:embed/>
                </p:oleObj>
              </mc:Choice>
              <mc:Fallback>
                <p:oleObj name="Equation" r:id="rId15" imgW="419040" imgH="896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924468" y="5320656"/>
                        <a:ext cx="419100" cy="896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20857302"/>
              </p:ext>
            </p:extLst>
          </p:nvPr>
        </p:nvGraphicFramePr>
        <p:xfrm>
          <a:off x="2594600" y="5649289"/>
          <a:ext cx="417513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" name="Equation" r:id="rId17" imgW="417600" imgH="428760" progId="Equation.DSMT4">
                  <p:embed/>
                </p:oleObj>
              </mc:Choice>
              <mc:Fallback>
                <p:oleObj name="Equation" r:id="rId17" imgW="417600" imgH="4287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2594600" y="5649289"/>
                        <a:ext cx="417513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9" name="Object 4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4323228"/>
              </p:ext>
            </p:extLst>
          </p:nvPr>
        </p:nvGraphicFramePr>
        <p:xfrm>
          <a:off x="4856726" y="5620020"/>
          <a:ext cx="322263" cy="322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5" name="Equation" r:id="rId19" imgW="322200" imgH="322200" progId="Equation.DSMT4">
                  <p:embed/>
                </p:oleObj>
              </mc:Choice>
              <mc:Fallback>
                <p:oleObj name="Equation" r:id="rId19" imgW="322200" imgH="322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856726" y="5620020"/>
                        <a:ext cx="322263" cy="3222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2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7183">
            <a:off x="10442263" y="4990886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2532">
            <a:off x="-353612" y="4928904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58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2657"/>
            <a:ext cx="12192000" cy="6740307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FFCC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u="sng" smtClean="0">
                <a:latin typeface="Times New Roman" pitchFamily="18" charset="0"/>
                <a:cs typeface="Times New Roman" pitchFamily="18" charset="0"/>
              </a:rPr>
              <a:t>Bài tập 4: </a:t>
            </a:r>
          </a:p>
          <a:p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u="sng" smtClean="0"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3200"/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/-Số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hữu tỉ dương 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      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20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-Số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hữu tỉ âm là:                      </a:t>
            </a: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    -</a:t>
            </a:r>
            <a:r>
              <a:rPr lang="en-US" sz="3000" smtClean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không phải là số hữu tỉ âm cũng không phải là số hữu tỉ dương là</a:t>
            </a:r>
            <a:r>
              <a:rPr lang="en-US" sz="3000">
                <a:latin typeface="Times New Roman" pitchFamily="18" charset="0"/>
                <a:cs typeface="Times New Roman" pitchFamily="18" charset="0"/>
              </a:rPr>
              <a:t>: </a:t>
            </a:r>
            <a:endParaRPr lang="en-US" sz="30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320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/ Sắp xếp theo thứ tự từ nhỏ đến lớn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         </a:t>
            </a:r>
            <a:endParaRPr lang="en-US" sz="320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endParaRPr lang="en-US" sz="320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1791"/>
            <a:ext cx="12192000" cy="1923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3019634"/>
              </p:ext>
            </p:extLst>
          </p:nvPr>
        </p:nvGraphicFramePr>
        <p:xfrm>
          <a:off x="3880756" y="2808514"/>
          <a:ext cx="1670957" cy="101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3" name="Equation" r:id="rId5" imgW="608911" imgH="485387" progId="Equation.DSMT4">
                  <p:embed/>
                </p:oleObj>
              </mc:Choice>
              <mc:Fallback>
                <p:oleObj name="Equation" r:id="rId5" imgW="608911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80756" y="2808514"/>
                        <a:ext cx="1670957" cy="1012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6881474"/>
              </p:ext>
            </p:extLst>
          </p:nvPr>
        </p:nvGraphicFramePr>
        <p:xfrm>
          <a:off x="3469142" y="3771900"/>
          <a:ext cx="2425472" cy="9470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4" name="Equation" r:id="rId7" imgW="1170347" imgH="485387" progId="Equation.DSMT4">
                  <p:embed/>
                </p:oleObj>
              </mc:Choice>
              <mc:Fallback>
                <p:oleObj name="Equation" r:id="rId7" imgW="1170347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469142" y="3771900"/>
                        <a:ext cx="2425472" cy="9470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70440230"/>
              </p:ext>
            </p:extLst>
          </p:nvPr>
        </p:nvGraphicFramePr>
        <p:xfrm>
          <a:off x="11337471" y="4376057"/>
          <a:ext cx="598714" cy="10123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5" name="Equation" r:id="rId9" imgW="380525" imgH="485387" progId="Equation.DSMT4">
                  <p:embed/>
                </p:oleObj>
              </mc:Choice>
              <mc:Fallback>
                <p:oleObj name="Equation" r:id="rId9" imgW="380525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1337471" y="4376057"/>
                        <a:ext cx="598714" cy="101237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8326305"/>
              </p:ext>
            </p:extLst>
          </p:nvPr>
        </p:nvGraphicFramePr>
        <p:xfrm>
          <a:off x="2383971" y="5822513"/>
          <a:ext cx="5894614" cy="9504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6" name="Equation" r:id="rId11" imgW="2207618" imgH="485387" progId="Equation.DSMT4">
                  <p:embed/>
                </p:oleObj>
              </mc:Choice>
              <mc:Fallback>
                <p:oleObj name="Equation" r:id="rId11" imgW="2207618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383971" y="5822513"/>
                        <a:ext cx="5894614" cy="9504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85765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0"/>
            <a:ext cx="12192000" cy="7402026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fr-FR" sz="3600" b="1" smtClean="0">
              <a:latin typeface="Times New Roman" pitchFamily="18" charset="0"/>
              <a:cs typeface="Calibri" pitchFamily="34" charset="0"/>
            </a:endParaRPr>
          </a:p>
          <a:p>
            <a:pPr algn="ctr"/>
            <a:endParaRPr lang="fr-FR" sz="3600" b="1" smtClean="0">
              <a:latin typeface="Times New Roman" pitchFamily="18" charset="0"/>
              <a:cs typeface="Calibri" pitchFamily="34" charset="0"/>
            </a:endParaRPr>
          </a:p>
          <a:p>
            <a:pPr algn="ctr"/>
            <a:endParaRPr lang="fr-FR" sz="3600" b="1">
              <a:latin typeface="Times New Roman" pitchFamily="18" charset="0"/>
              <a:cs typeface="Calibri" pitchFamily="34" charset="0"/>
            </a:endParaRPr>
          </a:p>
          <a:p>
            <a:pPr algn="ctr"/>
            <a:r>
              <a:rPr lang="fr-FR" sz="3600" b="1" smtClean="0">
                <a:latin typeface="Times New Roman" pitchFamily="18" charset="0"/>
                <a:cs typeface="Calibri" pitchFamily="34" charset="0"/>
              </a:rPr>
              <a:t>HƯỚNG </a:t>
            </a:r>
            <a:r>
              <a:rPr lang="fr-FR" sz="3600" b="1">
                <a:latin typeface="Times New Roman" pitchFamily="18" charset="0"/>
                <a:cs typeface="Calibri" pitchFamily="34" charset="0"/>
              </a:rPr>
              <a:t>DẪN VỀ </a:t>
            </a:r>
            <a:r>
              <a:rPr lang="fr-FR" sz="3600" b="1" smtClean="0">
                <a:latin typeface="Times New Roman" pitchFamily="18" charset="0"/>
                <a:cs typeface="Calibri" pitchFamily="34" charset="0"/>
              </a:rPr>
              <a:t>NHÀ</a:t>
            </a:r>
          </a:p>
          <a:p>
            <a:pPr marL="571500" indent="-571500" algn="ctr">
              <a:buFontTx/>
              <a:buChar char="-"/>
            </a:pPr>
            <a:r>
              <a:rPr lang="en-US" sz="3600" smtClean="0"/>
              <a:t>Ôn </a:t>
            </a:r>
            <a:r>
              <a:rPr lang="en-US" sz="3600"/>
              <a:t>kiến </a:t>
            </a:r>
            <a:r>
              <a:rPr lang="en-US" sz="3600"/>
              <a:t>thức </a:t>
            </a:r>
            <a:r>
              <a:rPr lang="en-US" sz="3600" smtClean="0"/>
              <a:t>“số hữu tỉ và thứ tự trong tập hợp số hữu tỉ”.</a:t>
            </a:r>
          </a:p>
          <a:p>
            <a:pPr algn="ctr"/>
            <a:r>
              <a:rPr lang="en-US" sz="3600" smtClean="0"/>
              <a:t>- </a:t>
            </a:r>
            <a:r>
              <a:rPr lang="en-US" sz="3600"/>
              <a:t>Làm bài </a:t>
            </a:r>
            <a:r>
              <a:rPr lang="en-US" sz="3600"/>
              <a:t>tập </a:t>
            </a:r>
            <a:r>
              <a:rPr lang="en-US" sz="3600" smtClean="0"/>
              <a:t>5;6 </a:t>
            </a:r>
            <a:r>
              <a:rPr lang="en-US" sz="3600"/>
              <a:t>(</a:t>
            </a:r>
            <a:r>
              <a:rPr lang="en-US" sz="3600" smtClean="0"/>
              <a:t>SGK/10)</a:t>
            </a:r>
            <a:endParaRPr lang="en-US" sz="3600"/>
          </a:p>
          <a:p>
            <a:pPr algn="ctr"/>
            <a:r>
              <a:rPr lang="en-US" sz="3600"/>
              <a:t>- Chuẩn bị </a:t>
            </a:r>
            <a:r>
              <a:rPr lang="en-US" sz="3600"/>
              <a:t>trước </a:t>
            </a:r>
            <a:r>
              <a:rPr lang="en-US" sz="3600" smtClean="0"/>
              <a:t>phần: “biểu diễn một số hữu tỉ trên trục số và số đối của một số hữu tỉ”.</a:t>
            </a:r>
            <a:endParaRPr lang="en-US" sz="3600"/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 smtClean="0"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 smtClean="0"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8531" y="698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1329">
            <a:off x="9965546" y="-8725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1070">
            <a:off x="10051313" y="5178381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-242604" y="5178380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7967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8531" y="698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6398000" y="226094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4315858" y="226094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2078523" y="226094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23939" y="226094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23939" y="456091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773720" y="448774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3893316" y="4463565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6079343" y="4463565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8267217" y="456178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074402" y="45617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6302503" y="-119991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8340774" y="-90365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379203" y="-44412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523362" y="226094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8561611" y="226094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2290646" y="89249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4318504" y="89249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502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3525" y="3345251"/>
            <a:ext cx="9171520" cy="2084496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1:SỐ HỮU TỈ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1+2. Bài 1:TẬP HỢP CÁC SỐ HỮU TỈ.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46415" y="261662"/>
            <a:ext cx="917152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smtClean="0">
                <a:ln w="0"/>
                <a:solidFill>
                  <a:srgbClr val="00B0F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TRƯỜNG THCS NGUYỄN THƯỢNG HIỀN</a:t>
            </a:r>
            <a:endParaRPr lang="en-US" sz="4400" dirty="0">
              <a:ln w="0"/>
              <a:solidFill>
                <a:srgbClr val="00B0F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68932" y="1070611"/>
            <a:ext cx="86490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MÔN</a:t>
            </a:r>
            <a:r>
              <a:rPr lang="en-US" sz="2400" smtClean="0"/>
              <a:t>: TOÁN LỚP 7- Phần SỐ và ĐẠI SỐ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3480014" y="6020053"/>
            <a:ext cx="74327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 smtClean="0">
                <a:solidFill>
                  <a:schemeClr val="accent2">
                    <a:lumMod val="75000"/>
                  </a:schemeClr>
                </a:solidFill>
              </a:rPr>
              <a:t>Giáo</a:t>
            </a:r>
            <a:r>
              <a:rPr lang="en-US" sz="3600" smtClean="0">
                <a:solidFill>
                  <a:schemeClr val="accent2">
                    <a:lumMod val="75000"/>
                  </a:schemeClr>
                </a:solidFill>
              </a:rPr>
              <a:t> viên: BÙI THỊ THI THẢO </a:t>
            </a:r>
            <a:endParaRPr lang="en-U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graphicFrame>
        <p:nvGraphicFramePr>
          <p:cNvPr id="7" name="Object 420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84908176"/>
              </p:ext>
            </p:extLst>
          </p:nvPr>
        </p:nvGraphicFramePr>
        <p:xfrm>
          <a:off x="5007867" y="1765516"/>
          <a:ext cx="1873251" cy="1423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Clip" r:id="rId4" imgW="2191817" imgH="1424635" progId="MS_ClipArt_Gallery.2">
                  <p:embed/>
                </p:oleObj>
              </mc:Choice>
              <mc:Fallback>
                <p:oleObj name="Clip" r:id="rId4" imgW="2191817" imgH="1424635" progId="MS_ClipArt_Gallery.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07867" y="1765516"/>
                        <a:ext cx="1873251" cy="1423988"/>
                      </a:xfrm>
                      <a:prstGeom prst="rect">
                        <a:avLst/>
                      </a:prstGeom>
                      <a:solidFill>
                        <a:srgbClr val="99FF33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423"/>
          <p:cNvGrpSpPr>
            <a:grpSpLocks/>
          </p:cNvGrpSpPr>
          <p:nvPr/>
        </p:nvGrpSpPr>
        <p:grpSpPr bwMode="auto">
          <a:xfrm rot="16200000">
            <a:off x="3756930" y="1873470"/>
            <a:ext cx="1368425" cy="1152525"/>
            <a:chOff x="672" y="480"/>
            <a:chExt cx="1296" cy="1243"/>
          </a:xfrm>
        </p:grpSpPr>
        <p:sp>
          <p:nvSpPr>
            <p:cNvPr id="9" name="AutoShape 424"/>
            <p:cNvSpPr>
              <a:spLocks noChangeArrowheads="1"/>
            </p:cNvSpPr>
            <p:nvPr/>
          </p:nvSpPr>
          <p:spPr bwMode="auto">
            <a:xfrm>
              <a:off x="672" y="480"/>
              <a:ext cx="1296" cy="1243"/>
            </a:xfrm>
            <a:prstGeom prst="rtTriangle">
              <a:avLst/>
            </a:prstGeom>
            <a:solidFill>
              <a:srgbClr val="6600FF"/>
            </a:solidFill>
            <a:ln w="9525">
              <a:solidFill>
                <a:sysClr val="windowText" lastClr="1F1F1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AutoShape 425"/>
            <p:cNvSpPr>
              <a:spLocks noChangeArrowheads="1"/>
            </p:cNvSpPr>
            <p:nvPr/>
          </p:nvSpPr>
          <p:spPr bwMode="auto">
            <a:xfrm>
              <a:off x="797" y="770"/>
              <a:ext cx="878" cy="829"/>
            </a:xfrm>
            <a:prstGeom prst="rtTriangle">
              <a:avLst/>
            </a:prstGeom>
            <a:solidFill>
              <a:sysClr val="window" lastClr="FFFFFF"/>
            </a:solidFill>
            <a:ln w="9525">
              <a:solidFill>
                <a:sysClr val="windowText" lastClr="1F1F1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grpSp>
          <p:nvGrpSpPr>
            <p:cNvPr id="11" name="Group 426"/>
            <p:cNvGrpSpPr>
              <a:grpSpLocks/>
            </p:cNvGrpSpPr>
            <p:nvPr/>
          </p:nvGrpSpPr>
          <p:grpSpPr bwMode="auto">
            <a:xfrm rot="10800000">
              <a:off x="677" y="1630"/>
              <a:ext cx="1087" cy="93"/>
              <a:chOff x="672" y="1962"/>
              <a:chExt cx="1248" cy="108"/>
            </a:xfrm>
          </p:grpSpPr>
          <p:sp>
            <p:nvSpPr>
              <p:cNvPr id="24" name="Line 427"/>
              <p:cNvSpPr>
                <a:spLocks noChangeShapeType="1"/>
              </p:cNvSpPr>
              <p:nvPr/>
            </p:nvSpPr>
            <p:spPr bwMode="auto">
              <a:xfrm>
                <a:off x="67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5" name="Line 428"/>
              <p:cNvSpPr>
                <a:spLocks noChangeShapeType="1"/>
              </p:cNvSpPr>
              <p:nvPr/>
            </p:nvSpPr>
            <p:spPr bwMode="auto">
              <a:xfrm>
                <a:off x="79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6" name="Line 429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7" name="Line 430"/>
              <p:cNvSpPr>
                <a:spLocks noChangeShapeType="1"/>
              </p:cNvSpPr>
              <p:nvPr/>
            </p:nvSpPr>
            <p:spPr bwMode="auto">
              <a:xfrm>
                <a:off x="1020" y="1962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8" name="Line 431"/>
              <p:cNvSpPr>
                <a:spLocks noChangeShapeType="1"/>
              </p:cNvSpPr>
              <p:nvPr/>
            </p:nvSpPr>
            <p:spPr bwMode="auto">
              <a:xfrm>
                <a:off x="1140" y="1962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29" name="Line 432"/>
              <p:cNvSpPr>
                <a:spLocks noChangeShapeType="1"/>
              </p:cNvSpPr>
              <p:nvPr/>
            </p:nvSpPr>
            <p:spPr bwMode="auto">
              <a:xfrm>
                <a:off x="124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0" name="Line 433"/>
              <p:cNvSpPr>
                <a:spLocks noChangeShapeType="1"/>
              </p:cNvSpPr>
              <p:nvPr/>
            </p:nvSpPr>
            <p:spPr bwMode="auto">
              <a:xfrm>
                <a:off x="135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1" name="Line 434"/>
              <p:cNvSpPr>
                <a:spLocks noChangeShapeType="1"/>
              </p:cNvSpPr>
              <p:nvPr/>
            </p:nvSpPr>
            <p:spPr bwMode="auto">
              <a:xfrm>
                <a:off x="147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2" name="Line 435"/>
              <p:cNvSpPr>
                <a:spLocks noChangeShapeType="1"/>
              </p:cNvSpPr>
              <p:nvPr/>
            </p:nvSpPr>
            <p:spPr bwMode="auto">
              <a:xfrm>
                <a:off x="159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Line 436"/>
              <p:cNvSpPr>
                <a:spLocks noChangeShapeType="1"/>
              </p:cNvSpPr>
              <p:nvPr/>
            </p:nvSpPr>
            <p:spPr bwMode="auto">
              <a:xfrm>
                <a:off x="1698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4" name="Line 437"/>
              <p:cNvSpPr>
                <a:spLocks noChangeShapeType="1"/>
              </p:cNvSpPr>
              <p:nvPr/>
            </p:nvSpPr>
            <p:spPr bwMode="auto">
              <a:xfrm>
                <a:off x="1818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5" name="Line 438"/>
              <p:cNvSpPr>
                <a:spLocks noChangeShapeType="1"/>
              </p:cNvSpPr>
              <p:nvPr/>
            </p:nvSpPr>
            <p:spPr bwMode="auto">
              <a:xfrm>
                <a:off x="192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2" name="Line 439"/>
            <p:cNvSpPr>
              <a:spLocks noChangeShapeType="1"/>
            </p:cNvSpPr>
            <p:nvPr/>
          </p:nvSpPr>
          <p:spPr bwMode="auto">
            <a:xfrm rot="-5400000">
              <a:off x="719" y="1681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440"/>
            <p:cNvSpPr>
              <a:spLocks noChangeShapeType="1"/>
            </p:cNvSpPr>
            <p:nvPr/>
          </p:nvSpPr>
          <p:spPr bwMode="auto">
            <a:xfrm rot="-5400000">
              <a:off x="698" y="1598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Line 441"/>
            <p:cNvSpPr>
              <a:spLocks noChangeShapeType="1"/>
            </p:cNvSpPr>
            <p:nvPr/>
          </p:nvSpPr>
          <p:spPr bwMode="auto">
            <a:xfrm rot="-5400000">
              <a:off x="719" y="1474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Line 442"/>
            <p:cNvSpPr>
              <a:spLocks noChangeShapeType="1"/>
            </p:cNvSpPr>
            <p:nvPr/>
          </p:nvSpPr>
          <p:spPr bwMode="auto">
            <a:xfrm rot="-5400000">
              <a:off x="693" y="1402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Line 443"/>
            <p:cNvSpPr>
              <a:spLocks noChangeShapeType="1"/>
            </p:cNvSpPr>
            <p:nvPr/>
          </p:nvSpPr>
          <p:spPr bwMode="auto">
            <a:xfrm rot="-5400000">
              <a:off x="714" y="1277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Line 444"/>
            <p:cNvSpPr>
              <a:spLocks noChangeShapeType="1"/>
            </p:cNvSpPr>
            <p:nvPr/>
          </p:nvSpPr>
          <p:spPr bwMode="auto">
            <a:xfrm rot="-5400000">
              <a:off x="698" y="1210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Line 445"/>
            <p:cNvSpPr>
              <a:spLocks noChangeShapeType="1"/>
            </p:cNvSpPr>
            <p:nvPr/>
          </p:nvSpPr>
          <p:spPr bwMode="auto">
            <a:xfrm rot="-5400000">
              <a:off x="724" y="1096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Line 446"/>
            <p:cNvSpPr>
              <a:spLocks noChangeShapeType="1"/>
            </p:cNvSpPr>
            <p:nvPr/>
          </p:nvSpPr>
          <p:spPr bwMode="auto">
            <a:xfrm rot="-5400000">
              <a:off x="703" y="1013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Line 447"/>
            <p:cNvSpPr>
              <a:spLocks noChangeShapeType="1"/>
            </p:cNvSpPr>
            <p:nvPr/>
          </p:nvSpPr>
          <p:spPr bwMode="auto">
            <a:xfrm rot="-5400000">
              <a:off x="724" y="889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Line 448"/>
            <p:cNvSpPr>
              <a:spLocks noChangeShapeType="1"/>
            </p:cNvSpPr>
            <p:nvPr/>
          </p:nvSpPr>
          <p:spPr bwMode="auto">
            <a:xfrm rot="-5400000">
              <a:off x="698" y="817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Line 449"/>
            <p:cNvSpPr>
              <a:spLocks noChangeShapeType="1"/>
            </p:cNvSpPr>
            <p:nvPr/>
          </p:nvSpPr>
          <p:spPr bwMode="auto">
            <a:xfrm rot="-5400000">
              <a:off x="719" y="692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Line 450"/>
            <p:cNvSpPr>
              <a:spLocks noChangeShapeType="1"/>
            </p:cNvSpPr>
            <p:nvPr/>
          </p:nvSpPr>
          <p:spPr bwMode="auto">
            <a:xfrm rot="-5400000">
              <a:off x="703" y="625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6" name="Group 451"/>
          <p:cNvGrpSpPr>
            <a:grpSpLocks/>
          </p:cNvGrpSpPr>
          <p:nvPr/>
        </p:nvGrpSpPr>
        <p:grpSpPr bwMode="auto">
          <a:xfrm>
            <a:off x="6865244" y="1765516"/>
            <a:ext cx="971551" cy="1404938"/>
            <a:chOff x="672" y="480"/>
            <a:chExt cx="1296" cy="1243"/>
          </a:xfrm>
        </p:grpSpPr>
        <p:sp>
          <p:nvSpPr>
            <p:cNvPr id="37" name="AutoShape 452"/>
            <p:cNvSpPr>
              <a:spLocks noChangeArrowheads="1"/>
            </p:cNvSpPr>
            <p:nvPr/>
          </p:nvSpPr>
          <p:spPr bwMode="auto">
            <a:xfrm>
              <a:off x="672" y="480"/>
              <a:ext cx="1296" cy="1243"/>
            </a:xfrm>
            <a:prstGeom prst="rtTriangle">
              <a:avLst/>
            </a:prstGeom>
            <a:solidFill>
              <a:srgbClr val="6600FF"/>
            </a:solidFill>
            <a:ln w="9525">
              <a:solidFill>
                <a:sysClr val="windowText" lastClr="1F1F1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453"/>
            <p:cNvSpPr>
              <a:spLocks noChangeArrowheads="1"/>
            </p:cNvSpPr>
            <p:nvPr/>
          </p:nvSpPr>
          <p:spPr bwMode="auto">
            <a:xfrm>
              <a:off x="797" y="770"/>
              <a:ext cx="878" cy="829"/>
            </a:xfrm>
            <a:prstGeom prst="rtTriangle">
              <a:avLst/>
            </a:prstGeom>
            <a:solidFill>
              <a:sysClr val="window" lastClr="FFFFFF"/>
            </a:solidFill>
            <a:ln w="9525">
              <a:solidFill>
                <a:sysClr val="windowText" lastClr="1F1F1F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grpSp>
          <p:nvGrpSpPr>
            <p:cNvPr id="39" name="Group 454"/>
            <p:cNvGrpSpPr>
              <a:grpSpLocks/>
            </p:cNvGrpSpPr>
            <p:nvPr/>
          </p:nvGrpSpPr>
          <p:grpSpPr bwMode="auto">
            <a:xfrm rot="10800000">
              <a:off x="677" y="1630"/>
              <a:ext cx="1087" cy="93"/>
              <a:chOff x="672" y="1962"/>
              <a:chExt cx="1248" cy="108"/>
            </a:xfrm>
          </p:grpSpPr>
          <p:sp>
            <p:nvSpPr>
              <p:cNvPr id="52" name="Line 455"/>
              <p:cNvSpPr>
                <a:spLocks noChangeShapeType="1"/>
              </p:cNvSpPr>
              <p:nvPr/>
            </p:nvSpPr>
            <p:spPr bwMode="auto">
              <a:xfrm>
                <a:off x="67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3" name="Line 456"/>
              <p:cNvSpPr>
                <a:spLocks noChangeShapeType="1"/>
              </p:cNvSpPr>
              <p:nvPr/>
            </p:nvSpPr>
            <p:spPr bwMode="auto">
              <a:xfrm>
                <a:off x="79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4" name="Line 457"/>
              <p:cNvSpPr>
                <a:spLocks noChangeShapeType="1"/>
              </p:cNvSpPr>
              <p:nvPr/>
            </p:nvSpPr>
            <p:spPr bwMode="auto">
              <a:xfrm>
                <a:off x="912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5" name="Line 458"/>
              <p:cNvSpPr>
                <a:spLocks noChangeShapeType="1"/>
              </p:cNvSpPr>
              <p:nvPr/>
            </p:nvSpPr>
            <p:spPr bwMode="auto">
              <a:xfrm>
                <a:off x="1020" y="1962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6" name="Line 459"/>
              <p:cNvSpPr>
                <a:spLocks noChangeShapeType="1"/>
              </p:cNvSpPr>
              <p:nvPr/>
            </p:nvSpPr>
            <p:spPr bwMode="auto">
              <a:xfrm>
                <a:off x="1140" y="1962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Line 460"/>
              <p:cNvSpPr>
                <a:spLocks noChangeShapeType="1"/>
              </p:cNvSpPr>
              <p:nvPr/>
            </p:nvSpPr>
            <p:spPr bwMode="auto">
              <a:xfrm>
                <a:off x="1242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8" name="Line 461"/>
              <p:cNvSpPr>
                <a:spLocks noChangeShapeType="1"/>
              </p:cNvSpPr>
              <p:nvPr/>
            </p:nvSpPr>
            <p:spPr bwMode="auto">
              <a:xfrm>
                <a:off x="135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9" name="Line 462"/>
              <p:cNvSpPr>
                <a:spLocks noChangeShapeType="1"/>
              </p:cNvSpPr>
              <p:nvPr/>
            </p:nvSpPr>
            <p:spPr bwMode="auto">
              <a:xfrm>
                <a:off x="147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Line 463"/>
              <p:cNvSpPr>
                <a:spLocks noChangeShapeType="1"/>
              </p:cNvSpPr>
              <p:nvPr/>
            </p:nvSpPr>
            <p:spPr bwMode="auto">
              <a:xfrm>
                <a:off x="1590" y="1974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1" name="Line 464"/>
              <p:cNvSpPr>
                <a:spLocks noChangeShapeType="1"/>
              </p:cNvSpPr>
              <p:nvPr/>
            </p:nvSpPr>
            <p:spPr bwMode="auto">
              <a:xfrm>
                <a:off x="1698" y="1968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2" name="Line 465"/>
              <p:cNvSpPr>
                <a:spLocks noChangeShapeType="1"/>
              </p:cNvSpPr>
              <p:nvPr/>
            </p:nvSpPr>
            <p:spPr bwMode="auto">
              <a:xfrm>
                <a:off x="1818" y="1968"/>
                <a:ext cx="0" cy="96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3" name="Line 466"/>
              <p:cNvSpPr>
                <a:spLocks noChangeShapeType="1"/>
              </p:cNvSpPr>
              <p:nvPr/>
            </p:nvSpPr>
            <p:spPr bwMode="auto">
              <a:xfrm>
                <a:off x="1920" y="1974"/>
                <a:ext cx="0" cy="48"/>
              </a:xfrm>
              <a:prstGeom prst="line">
                <a:avLst/>
              </a:prstGeom>
              <a:noFill/>
              <a:ln w="9525">
                <a:solidFill>
                  <a:sysClr val="windowText" lastClr="1F1F1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1F1F1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40" name="Line 467"/>
            <p:cNvSpPr>
              <a:spLocks noChangeShapeType="1"/>
            </p:cNvSpPr>
            <p:nvPr/>
          </p:nvSpPr>
          <p:spPr bwMode="auto">
            <a:xfrm rot="-5400000">
              <a:off x="719" y="1681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Line 468"/>
            <p:cNvSpPr>
              <a:spLocks noChangeShapeType="1"/>
            </p:cNvSpPr>
            <p:nvPr/>
          </p:nvSpPr>
          <p:spPr bwMode="auto">
            <a:xfrm rot="-5400000">
              <a:off x="698" y="1598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Line 469"/>
            <p:cNvSpPr>
              <a:spLocks noChangeShapeType="1"/>
            </p:cNvSpPr>
            <p:nvPr/>
          </p:nvSpPr>
          <p:spPr bwMode="auto">
            <a:xfrm rot="-5400000">
              <a:off x="719" y="1474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Line 470"/>
            <p:cNvSpPr>
              <a:spLocks noChangeShapeType="1"/>
            </p:cNvSpPr>
            <p:nvPr/>
          </p:nvSpPr>
          <p:spPr bwMode="auto">
            <a:xfrm rot="-5400000">
              <a:off x="693" y="1402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4" name="Line 471"/>
            <p:cNvSpPr>
              <a:spLocks noChangeShapeType="1"/>
            </p:cNvSpPr>
            <p:nvPr/>
          </p:nvSpPr>
          <p:spPr bwMode="auto">
            <a:xfrm rot="-5400000">
              <a:off x="714" y="1277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5" name="Line 472"/>
            <p:cNvSpPr>
              <a:spLocks noChangeShapeType="1"/>
            </p:cNvSpPr>
            <p:nvPr/>
          </p:nvSpPr>
          <p:spPr bwMode="auto">
            <a:xfrm rot="-5400000">
              <a:off x="698" y="1210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6" name="Line 473"/>
            <p:cNvSpPr>
              <a:spLocks noChangeShapeType="1"/>
            </p:cNvSpPr>
            <p:nvPr/>
          </p:nvSpPr>
          <p:spPr bwMode="auto">
            <a:xfrm rot="-5400000">
              <a:off x="724" y="1096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Line 474"/>
            <p:cNvSpPr>
              <a:spLocks noChangeShapeType="1"/>
            </p:cNvSpPr>
            <p:nvPr/>
          </p:nvSpPr>
          <p:spPr bwMode="auto">
            <a:xfrm rot="-5400000">
              <a:off x="703" y="1013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8" name="Line 475"/>
            <p:cNvSpPr>
              <a:spLocks noChangeShapeType="1"/>
            </p:cNvSpPr>
            <p:nvPr/>
          </p:nvSpPr>
          <p:spPr bwMode="auto">
            <a:xfrm rot="-5400000">
              <a:off x="724" y="889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49" name="Line 476"/>
            <p:cNvSpPr>
              <a:spLocks noChangeShapeType="1"/>
            </p:cNvSpPr>
            <p:nvPr/>
          </p:nvSpPr>
          <p:spPr bwMode="auto">
            <a:xfrm rot="-5400000">
              <a:off x="698" y="817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50" name="Line 477"/>
            <p:cNvSpPr>
              <a:spLocks noChangeShapeType="1"/>
            </p:cNvSpPr>
            <p:nvPr/>
          </p:nvSpPr>
          <p:spPr bwMode="auto">
            <a:xfrm rot="-5400000">
              <a:off x="719" y="692"/>
              <a:ext cx="0" cy="84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Line 478"/>
            <p:cNvSpPr>
              <a:spLocks noChangeShapeType="1"/>
            </p:cNvSpPr>
            <p:nvPr/>
          </p:nvSpPr>
          <p:spPr bwMode="auto">
            <a:xfrm rot="-5400000">
              <a:off x="703" y="625"/>
              <a:ext cx="0" cy="42"/>
            </a:xfrm>
            <a:prstGeom prst="line">
              <a:avLst/>
            </a:prstGeom>
            <a:noFill/>
            <a:ln w="9525">
              <a:solidFill>
                <a:sysClr val="windowText" lastClr="1F1F1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1F1F1F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9990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" y="10546"/>
            <a:ext cx="12191999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1: SỐ HỮU TỈ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1: TẬP HỢP CÁC SỐ HỮU TỈ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12192000" cy="5486399"/>
          </a:xfrm>
          <a:pattFill prst="horzBrick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nl-NL" b="1" u="sng" smtClean="0"/>
              <a:t>Số hữu tỉ:</a:t>
            </a:r>
          </a:p>
          <a:p>
            <a:pPr marL="514350" indent="-514350">
              <a:buAutoNum type="arabicPeriod"/>
            </a:pPr>
            <a:r>
              <a:rPr lang="nl-NL" b="1" u="sng" smtClean="0"/>
              <a:t>Thứ tự trong tập hợp các số hữu tỉ:</a:t>
            </a:r>
          </a:p>
          <a:p>
            <a:pPr marL="0" indent="0">
              <a:buNone/>
            </a:pPr>
            <a:r>
              <a:rPr lang="nl-NL" b="1" smtClean="0"/>
              <a:t>3</a:t>
            </a:r>
            <a:r>
              <a:rPr lang="nl-NL" b="1"/>
              <a:t>. </a:t>
            </a:r>
            <a:r>
              <a:rPr lang="nl-NL" b="1" u="sng"/>
              <a:t>Biểu diễn số hữu tỉ trên trục </a:t>
            </a:r>
            <a:r>
              <a:rPr lang="nl-NL" b="1" u="sng"/>
              <a:t>số</a:t>
            </a:r>
            <a:r>
              <a:rPr lang="nl-NL" b="1" u="sng" smtClean="0"/>
              <a:t>:</a:t>
            </a:r>
          </a:p>
          <a:p>
            <a:pPr marL="0" indent="0">
              <a:buNone/>
            </a:pPr>
            <a:r>
              <a:rPr lang="en-US" smtClean="0"/>
              <a:t>          a/ </a:t>
            </a:r>
            <a:endParaRPr lang="nl-NL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nl-NL" smtClean="0"/>
              <a:t>b/ </a:t>
            </a:r>
            <a:endParaRPr lang="nl-NL"/>
          </a:p>
          <a:p>
            <a:pPr marL="0" indent="0">
              <a:buNone/>
            </a:pPr>
            <a:endParaRPr lang="nl-NL" smtClean="0"/>
          </a:p>
          <a:p>
            <a:pPr marL="0" indent="0">
              <a:buNone/>
            </a:pPr>
            <a:endParaRPr lang="en-US" b="1" u="sng" smtClean="0"/>
          </a:p>
          <a:p>
            <a:pPr marL="0" indent="0">
              <a:buNone/>
            </a:pPr>
            <a:endParaRPr lang="en-US" b="1" u="sng" smtClean="0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-27214" y="2806472"/>
            <a:ext cx="688024" cy="538843"/>
          </a:xfrm>
          <a:prstGeom prst="rect">
            <a:avLst/>
          </a:prstGeom>
        </p:spPr>
      </p:pic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086" y="1534886"/>
            <a:ext cx="4484913" cy="1747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943" y="2408464"/>
            <a:ext cx="6008914" cy="1318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072" y="3553495"/>
            <a:ext cx="6449785" cy="1326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14" y="4641397"/>
            <a:ext cx="12192000" cy="2216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286760"/>
              </p:ext>
            </p:extLst>
          </p:nvPr>
        </p:nvGraphicFramePr>
        <p:xfrm>
          <a:off x="4008664" y="3408579"/>
          <a:ext cx="228599" cy="8082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7" name="Equation" r:id="rId8" imgW="141840" imgH="402480" progId="Equation.DSMT4">
                  <p:embed/>
                </p:oleObj>
              </mc:Choice>
              <mc:Fallback>
                <p:oleObj name="Equation" r:id="rId8" imgW="14184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008664" y="3408579"/>
                        <a:ext cx="228599" cy="8082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5195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7" name="Line 177"/>
          <p:cNvSpPr>
            <a:spLocks noChangeShapeType="1"/>
          </p:cNvSpPr>
          <p:nvPr/>
        </p:nvSpPr>
        <p:spPr bwMode="auto">
          <a:xfrm>
            <a:off x="3556000" y="37338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8" name="Line 178"/>
          <p:cNvSpPr>
            <a:spLocks noChangeShapeType="1"/>
          </p:cNvSpPr>
          <p:nvPr/>
        </p:nvSpPr>
        <p:spPr bwMode="auto">
          <a:xfrm>
            <a:off x="1117600" y="37338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3" name="Text Box 5"/>
          <p:cNvSpPr txBox="1">
            <a:spLocks noChangeArrowheads="1"/>
          </p:cNvSpPr>
          <p:nvPr/>
        </p:nvSpPr>
        <p:spPr bwMode="auto">
          <a:xfrm>
            <a:off x="1498600" y="38892"/>
            <a:ext cx="10820399" cy="519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algn="ctr" eaLnBrk="1" hangingPunct="1"/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TẬP </a:t>
            </a:r>
            <a:r>
              <a:rPr lang="en-US" sz="2800" b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 CÁC </a:t>
            </a:r>
            <a:r>
              <a:rPr lang="en-US" sz="28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 HỮU TỈ</a:t>
            </a:r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0" y="639651"/>
            <a:ext cx="12224657" cy="6218350"/>
          </a:xfrm>
          <a:pattFill prst="pct90">
            <a:fgClr>
              <a:srgbClr val="00B0F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pl-PL" sz="2400" b="1" i="1" u="sng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/ Số hữu tỉ 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: </a:t>
            </a:r>
            <a:endParaRPr lang="en-US" b="1" i="1" u="sng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2/ Thứ tự trong tập hợp số hữu tỉ:</a:t>
            </a:r>
            <a:endParaRPr lang="en-US" b="1" i="1" u="sng" smtClean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b="1" i="1" u="sng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b="1" i="1" u="sng" smtClean="0">
                <a:latin typeface="Times New Roman" pitchFamily="18" charset="0"/>
                <a:cs typeface="Times New Roman" pitchFamily="18" charset="0"/>
              </a:rPr>
              <a:t>/ Biểu diễn số hữu tỉ trên trục số: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Ví dụ:</a:t>
            </a: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7" name="Text Box 10"/>
          <p:cNvSpPr txBox="1">
            <a:spLocks noChangeArrowheads="1"/>
          </p:cNvSpPr>
          <p:nvPr/>
        </p:nvSpPr>
        <p:spPr bwMode="auto">
          <a:xfrm>
            <a:off x="0" y="55221"/>
            <a:ext cx="2235200" cy="5191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/>
            <a:r>
              <a:rPr lang="en-US" sz="2800" b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2800" b="1">
                <a:solidFill>
                  <a:srgbClr val="FFCC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800" b="1" smtClean="0">
                <a:latin typeface="Times New Roman" pitchFamily="18" charset="0"/>
                <a:cs typeface="Times New Roman" pitchFamily="18" charset="0"/>
              </a:rPr>
              <a:t>2: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303" name="Text Box 37"/>
          <p:cNvSpPr txBox="1">
            <a:spLocks noChangeArrowheads="1"/>
          </p:cNvSpPr>
          <p:nvPr/>
        </p:nvSpPr>
        <p:spPr bwMode="auto">
          <a:xfrm>
            <a:off x="3759200" y="8320088"/>
            <a:ext cx="101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Z</a:t>
            </a:r>
          </a:p>
        </p:txBody>
      </p:sp>
      <p:sp>
        <p:nvSpPr>
          <p:cNvPr id="12304" name="Text Box 41"/>
          <p:cNvSpPr txBox="1">
            <a:spLocks noChangeArrowheads="1"/>
          </p:cNvSpPr>
          <p:nvPr/>
        </p:nvSpPr>
        <p:spPr bwMode="auto">
          <a:xfrm>
            <a:off x="812800" y="7924801"/>
            <a:ext cx="111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  N</a:t>
            </a:r>
          </a:p>
        </p:txBody>
      </p:sp>
      <p:sp>
        <p:nvSpPr>
          <p:cNvPr id="12305" name="Freeform 43"/>
          <p:cNvSpPr>
            <a:spLocks/>
          </p:cNvSpPr>
          <p:nvPr/>
        </p:nvSpPr>
        <p:spPr bwMode="auto">
          <a:xfrm>
            <a:off x="1930400" y="8128000"/>
            <a:ext cx="304800" cy="177800"/>
          </a:xfrm>
          <a:custGeom>
            <a:avLst/>
            <a:gdLst>
              <a:gd name="T0" fmla="*/ 2147483647 w 144"/>
              <a:gd name="T1" fmla="*/ 2147483647 h 112"/>
              <a:gd name="T2" fmla="*/ 2147483647 w 144"/>
              <a:gd name="T3" fmla="*/ 2147483647 h 112"/>
              <a:gd name="T4" fmla="*/ 0 w 144"/>
              <a:gd name="T5" fmla="*/ 2147483647 h 112"/>
              <a:gd name="T6" fmla="*/ 2147483647 w 144"/>
              <a:gd name="T7" fmla="*/ 2147483647 h 112"/>
              <a:gd name="T8" fmla="*/ 2147483647 w 144"/>
              <a:gd name="T9" fmla="*/ 2147483647 h 11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44" h="112">
                <a:moveTo>
                  <a:pt x="144" y="8"/>
                </a:moveTo>
                <a:cubicBezTo>
                  <a:pt x="108" y="4"/>
                  <a:pt x="72" y="0"/>
                  <a:pt x="48" y="8"/>
                </a:cubicBezTo>
                <a:cubicBezTo>
                  <a:pt x="24" y="16"/>
                  <a:pt x="0" y="40"/>
                  <a:pt x="0" y="56"/>
                </a:cubicBezTo>
                <a:cubicBezTo>
                  <a:pt x="0" y="72"/>
                  <a:pt x="24" y="96"/>
                  <a:pt x="48" y="104"/>
                </a:cubicBezTo>
                <a:cubicBezTo>
                  <a:pt x="72" y="112"/>
                  <a:pt x="108" y="108"/>
                  <a:pt x="144" y="104"/>
                </a:cubicBezTo>
              </a:path>
            </a:pathLst>
          </a:custGeom>
          <a:noFill/>
          <a:ln w="28575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306" name="Text Box 67"/>
          <p:cNvSpPr txBox="1">
            <a:spLocks noChangeArrowheads="1"/>
          </p:cNvSpPr>
          <p:nvPr/>
        </p:nvSpPr>
        <p:spPr bwMode="auto">
          <a:xfrm>
            <a:off x="3962400" y="7086601"/>
            <a:ext cx="1016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FFFF00"/>
                </a:solidFill>
              </a:rPr>
              <a:t>;</a:t>
            </a:r>
          </a:p>
        </p:txBody>
      </p:sp>
      <p:sp>
        <p:nvSpPr>
          <p:cNvPr id="30788" name="Line 68"/>
          <p:cNvSpPr>
            <a:spLocks noChangeShapeType="1"/>
          </p:cNvSpPr>
          <p:nvPr/>
        </p:nvSpPr>
        <p:spPr bwMode="auto">
          <a:xfrm flipV="1">
            <a:off x="609600" y="3886200"/>
            <a:ext cx="10839451" cy="0"/>
          </a:xfrm>
          <a:prstGeom prst="line">
            <a:avLst/>
          </a:prstGeom>
          <a:noFill/>
          <a:ln w="5715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89" name="Line 69"/>
          <p:cNvSpPr>
            <a:spLocks noChangeShapeType="1"/>
          </p:cNvSpPr>
          <p:nvPr/>
        </p:nvSpPr>
        <p:spPr bwMode="auto">
          <a:xfrm>
            <a:off x="5994400" y="37465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5" name="Text Box 105"/>
          <p:cNvSpPr txBox="1">
            <a:spLocks noChangeArrowheads="1"/>
          </p:cNvSpPr>
          <p:nvPr/>
        </p:nvSpPr>
        <p:spPr bwMode="auto">
          <a:xfrm>
            <a:off x="5708651" y="39624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pitchFamily="34" charset="0"/>
              </a:rPr>
              <a:t>0</a:t>
            </a:r>
          </a:p>
        </p:txBody>
      </p:sp>
      <p:sp>
        <p:nvSpPr>
          <p:cNvPr id="30826" name="Text Box 106"/>
          <p:cNvSpPr txBox="1">
            <a:spLocks noChangeArrowheads="1"/>
          </p:cNvSpPr>
          <p:nvPr/>
        </p:nvSpPr>
        <p:spPr bwMode="auto">
          <a:xfrm>
            <a:off x="10604500" y="39624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pitchFamily="34" charset="0"/>
              </a:rPr>
              <a:t>2</a:t>
            </a:r>
          </a:p>
        </p:txBody>
      </p:sp>
      <p:sp>
        <p:nvSpPr>
          <p:cNvPr id="30827" name="Line 107"/>
          <p:cNvSpPr>
            <a:spLocks noChangeShapeType="1"/>
          </p:cNvSpPr>
          <p:nvPr/>
        </p:nvSpPr>
        <p:spPr bwMode="auto">
          <a:xfrm>
            <a:off x="8432800" y="37338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28" name="Line 108"/>
          <p:cNvSpPr>
            <a:spLocks noChangeShapeType="1"/>
          </p:cNvSpPr>
          <p:nvPr/>
        </p:nvSpPr>
        <p:spPr bwMode="auto">
          <a:xfrm>
            <a:off x="5994400" y="3886200"/>
            <a:ext cx="2438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30" name="Line 110"/>
          <p:cNvSpPr>
            <a:spLocks noChangeShapeType="1"/>
          </p:cNvSpPr>
          <p:nvPr/>
        </p:nvSpPr>
        <p:spPr bwMode="auto">
          <a:xfrm>
            <a:off x="7213600" y="3794125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831" name="Group 111"/>
          <p:cNvGrpSpPr>
            <a:grpSpLocks/>
          </p:cNvGrpSpPr>
          <p:nvPr/>
        </p:nvGrpSpPr>
        <p:grpSpPr bwMode="auto">
          <a:xfrm>
            <a:off x="6400800" y="3962400"/>
            <a:ext cx="812800" cy="609600"/>
            <a:chOff x="1920" y="3984"/>
            <a:chExt cx="384" cy="384"/>
          </a:xfrm>
        </p:grpSpPr>
        <p:sp>
          <p:nvSpPr>
            <p:cNvPr id="12385" name="Text Box 112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12386" name="Text Box 113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87" name="Line 114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35" name="Group 115"/>
          <p:cNvGrpSpPr>
            <a:grpSpLocks/>
          </p:cNvGrpSpPr>
          <p:nvPr/>
        </p:nvGrpSpPr>
        <p:grpSpPr bwMode="auto">
          <a:xfrm>
            <a:off x="7010400" y="3962400"/>
            <a:ext cx="812800" cy="609600"/>
            <a:chOff x="1920" y="3984"/>
            <a:chExt cx="384" cy="384"/>
          </a:xfrm>
        </p:grpSpPr>
        <p:sp>
          <p:nvSpPr>
            <p:cNvPr id="12382" name="Text Box 116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12383" name="Text Box 117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84" name="Line 118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839" name="Group 119"/>
          <p:cNvGrpSpPr>
            <a:grpSpLocks/>
          </p:cNvGrpSpPr>
          <p:nvPr/>
        </p:nvGrpSpPr>
        <p:grpSpPr bwMode="auto">
          <a:xfrm>
            <a:off x="7620000" y="3962400"/>
            <a:ext cx="812800" cy="609600"/>
            <a:chOff x="1920" y="3984"/>
            <a:chExt cx="384" cy="384"/>
          </a:xfrm>
        </p:grpSpPr>
        <p:sp>
          <p:nvSpPr>
            <p:cNvPr id="12379" name="Text Box 120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12380" name="Text Box 121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81" name="Line 122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43" name="Line 123"/>
          <p:cNvSpPr>
            <a:spLocks noChangeShapeType="1"/>
          </p:cNvSpPr>
          <p:nvPr/>
        </p:nvSpPr>
        <p:spPr bwMode="auto">
          <a:xfrm>
            <a:off x="10871200" y="37338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44" name="Line 124"/>
          <p:cNvSpPr>
            <a:spLocks noChangeShapeType="1"/>
          </p:cNvSpPr>
          <p:nvPr/>
        </p:nvSpPr>
        <p:spPr bwMode="auto">
          <a:xfrm>
            <a:off x="9652000" y="38100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7" name="Line 147"/>
          <p:cNvSpPr>
            <a:spLocks noChangeShapeType="1"/>
          </p:cNvSpPr>
          <p:nvPr/>
        </p:nvSpPr>
        <p:spPr bwMode="auto">
          <a:xfrm>
            <a:off x="1454151" y="5727700"/>
            <a:ext cx="9042400" cy="0"/>
          </a:xfrm>
          <a:prstGeom prst="line">
            <a:avLst/>
          </a:prstGeom>
          <a:noFill/>
          <a:ln w="762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8" name="Line 148"/>
          <p:cNvSpPr>
            <a:spLocks noChangeShapeType="1"/>
          </p:cNvSpPr>
          <p:nvPr/>
        </p:nvSpPr>
        <p:spPr bwMode="auto">
          <a:xfrm>
            <a:off x="7518400" y="55753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69" name="Text Box 149"/>
          <p:cNvSpPr txBox="1">
            <a:spLocks noChangeArrowheads="1"/>
          </p:cNvSpPr>
          <p:nvPr/>
        </p:nvSpPr>
        <p:spPr bwMode="auto">
          <a:xfrm>
            <a:off x="7270751" y="5181600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0</a:t>
            </a:r>
          </a:p>
        </p:txBody>
      </p:sp>
      <p:sp>
        <p:nvSpPr>
          <p:cNvPr id="30870" name="Text Box 150"/>
          <p:cNvSpPr txBox="1">
            <a:spLocks noChangeArrowheads="1"/>
          </p:cNvSpPr>
          <p:nvPr/>
        </p:nvSpPr>
        <p:spPr bwMode="auto">
          <a:xfrm>
            <a:off x="3454400" y="5148263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-1</a:t>
            </a:r>
          </a:p>
        </p:txBody>
      </p:sp>
      <p:sp>
        <p:nvSpPr>
          <p:cNvPr id="30872" name="Line 152"/>
          <p:cNvSpPr>
            <a:spLocks noChangeShapeType="1"/>
          </p:cNvSpPr>
          <p:nvPr/>
        </p:nvSpPr>
        <p:spPr bwMode="auto">
          <a:xfrm>
            <a:off x="3862917" y="5638800"/>
            <a:ext cx="3655483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3" name="Line 153"/>
          <p:cNvSpPr>
            <a:spLocks noChangeShapeType="1"/>
          </p:cNvSpPr>
          <p:nvPr/>
        </p:nvSpPr>
        <p:spPr bwMode="auto">
          <a:xfrm>
            <a:off x="6299200" y="5791200"/>
            <a:ext cx="1219200" cy="0"/>
          </a:xfrm>
          <a:prstGeom prst="line">
            <a:avLst/>
          </a:prstGeom>
          <a:noFill/>
          <a:ln w="76200">
            <a:solidFill>
              <a:srgbClr val="FF66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74" name="Line 154"/>
          <p:cNvSpPr>
            <a:spLocks noChangeShapeType="1"/>
          </p:cNvSpPr>
          <p:nvPr/>
        </p:nvSpPr>
        <p:spPr bwMode="auto">
          <a:xfrm>
            <a:off x="6299200" y="56388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928" name="Group 208"/>
          <p:cNvGrpSpPr>
            <a:grpSpLocks/>
          </p:cNvGrpSpPr>
          <p:nvPr/>
        </p:nvGrpSpPr>
        <p:grpSpPr bwMode="auto">
          <a:xfrm>
            <a:off x="5994400" y="5791201"/>
            <a:ext cx="914400" cy="671513"/>
            <a:chOff x="2400" y="3840"/>
            <a:chExt cx="432" cy="423"/>
          </a:xfrm>
        </p:grpSpPr>
        <p:sp>
          <p:nvSpPr>
            <p:cNvPr id="12376" name="Text Box 160"/>
            <p:cNvSpPr txBox="1">
              <a:spLocks noChangeArrowheads="1"/>
            </p:cNvSpPr>
            <p:nvPr/>
          </p:nvSpPr>
          <p:spPr bwMode="auto">
            <a:xfrm>
              <a:off x="2400" y="384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-1</a:t>
              </a:r>
            </a:p>
          </p:txBody>
        </p:sp>
        <p:sp>
          <p:nvSpPr>
            <p:cNvPr id="12377" name="Text Box 161"/>
            <p:cNvSpPr txBox="1">
              <a:spLocks noChangeArrowheads="1"/>
            </p:cNvSpPr>
            <p:nvPr/>
          </p:nvSpPr>
          <p:spPr bwMode="auto">
            <a:xfrm>
              <a:off x="2448" y="40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12378" name="Line 162"/>
            <p:cNvSpPr>
              <a:spLocks noChangeShapeType="1"/>
            </p:cNvSpPr>
            <p:nvPr/>
          </p:nvSpPr>
          <p:spPr bwMode="auto">
            <a:xfrm>
              <a:off x="2448" y="405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87" name="Line 167"/>
          <p:cNvSpPr>
            <a:spLocks noChangeShapeType="1"/>
          </p:cNvSpPr>
          <p:nvPr/>
        </p:nvSpPr>
        <p:spPr bwMode="auto">
          <a:xfrm>
            <a:off x="3860800" y="5562600"/>
            <a:ext cx="0" cy="304800"/>
          </a:xfrm>
          <a:prstGeom prst="line">
            <a:avLst/>
          </a:prstGeom>
          <a:noFill/>
          <a:ln w="5715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88" name="Line 168"/>
          <p:cNvSpPr>
            <a:spLocks noChangeShapeType="1"/>
          </p:cNvSpPr>
          <p:nvPr/>
        </p:nvSpPr>
        <p:spPr bwMode="auto">
          <a:xfrm>
            <a:off x="5080000" y="56388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1" name="Line 171"/>
          <p:cNvSpPr>
            <a:spLocks noChangeShapeType="1"/>
          </p:cNvSpPr>
          <p:nvPr/>
        </p:nvSpPr>
        <p:spPr bwMode="auto">
          <a:xfrm>
            <a:off x="5994400" y="3886200"/>
            <a:ext cx="24384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895" name="Rectangle 175"/>
          <p:cNvSpPr>
            <a:spLocks noChangeArrowheads="1"/>
          </p:cNvSpPr>
          <p:nvPr/>
        </p:nvSpPr>
        <p:spPr bwMode="auto">
          <a:xfrm>
            <a:off x="609600" y="2971800"/>
            <a:ext cx="111760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BiỂU DIỄN CÁC SỐ NGUYÊN -2 ; - 1 ; 2 TRÊN TRỤC SỐ </a:t>
            </a:r>
          </a:p>
        </p:txBody>
      </p:sp>
      <p:sp>
        <p:nvSpPr>
          <p:cNvPr id="30899" name="Text Box 179"/>
          <p:cNvSpPr txBox="1">
            <a:spLocks noChangeArrowheads="1"/>
          </p:cNvSpPr>
          <p:nvPr/>
        </p:nvSpPr>
        <p:spPr bwMode="auto">
          <a:xfrm>
            <a:off x="3048000" y="3976688"/>
            <a:ext cx="9144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pitchFamily="34" charset="0"/>
              </a:rPr>
              <a:t>-1</a:t>
            </a:r>
          </a:p>
        </p:txBody>
      </p:sp>
      <p:sp>
        <p:nvSpPr>
          <p:cNvPr id="30900" name="Text Box 180"/>
          <p:cNvSpPr txBox="1">
            <a:spLocks noChangeArrowheads="1"/>
          </p:cNvSpPr>
          <p:nvPr/>
        </p:nvSpPr>
        <p:spPr bwMode="auto">
          <a:xfrm>
            <a:off x="609600" y="3962401"/>
            <a:ext cx="914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800" b="1">
                <a:solidFill>
                  <a:srgbClr val="FFFF00"/>
                </a:solidFill>
                <a:latin typeface="Tahoma" pitchFamily="34" charset="0"/>
              </a:rPr>
              <a:t>-2</a:t>
            </a:r>
          </a:p>
        </p:txBody>
      </p:sp>
      <p:sp>
        <p:nvSpPr>
          <p:cNvPr id="30901" name="Rectangle 181"/>
          <p:cNvSpPr>
            <a:spLocks noChangeArrowheads="1"/>
          </p:cNvSpPr>
          <p:nvPr/>
        </p:nvSpPr>
        <p:spPr bwMode="auto">
          <a:xfrm>
            <a:off x="609600" y="4648200"/>
            <a:ext cx="11176000" cy="457200"/>
          </a:xfrm>
          <a:prstGeom prst="rect">
            <a:avLst/>
          </a:prstGeom>
          <a:solidFill>
            <a:srgbClr val="0070C0"/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BiỂU DIỄN CÁC SỐ HỮU TỈ          TRÊN TRỤC SỐ </a:t>
            </a:r>
          </a:p>
        </p:txBody>
      </p:sp>
      <p:sp>
        <p:nvSpPr>
          <p:cNvPr id="30889" name="Rectangle 169"/>
          <p:cNvSpPr>
            <a:spLocks noChangeArrowheads="1"/>
          </p:cNvSpPr>
          <p:nvPr/>
        </p:nvSpPr>
        <p:spPr bwMode="auto">
          <a:xfrm>
            <a:off x="508000" y="2971800"/>
            <a:ext cx="11277600" cy="45720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en-US" sz="2400" smtClean="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BIỂU </a:t>
            </a:r>
            <a:r>
              <a:rPr lang="en-US" sz="2400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DIỄN CÁC SỐ HỮU TỈ         TRÊN TRỤC SỐ </a:t>
            </a:r>
          </a:p>
        </p:txBody>
      </p:sp>
      <p:sp>
        <p:nvSpPr>
          <p:cNvPr id="30908" name="Line 188"/>
          <p:cNvSpPr>
            <a:spLocks noChangeShapeType="1"/>
          </p:cNvSpPr>
          <p:nvPr/>
        </p:nvSpPr>
        <p:spPr bwMode="auto">
          <a:xfrm>
            <a:off x="6604000" y="38100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09" name="Line 189"/>
          <p:cNvSpPr>
            <a:spLocks noChangeShapeType="1"/>
          </p:cNvSpPr>
          <p:nvPr/>
        </p:nvSpPr>
        <p:spPr bwMode="auto">
          <a:xfrm>
            <a:off x="7823200" y="38100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0" name="Line 190"/>
          <p:cNvSpPr>
            <a:spLocks noChangeShapeType="1"/>
          </p:cNvSpPr>
          <p:nvPr/>
        </p:nvSpPr>
        <p:spPr bwMode="auto">
          <a:xfrm>
            <a:off x="9042400" y="38100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911" name="Line 191"/>
          <p:cNvSpPr>
            <a:spLocks noChangeShapeType="1"/>
          </p:cNvSpPr>
          <p:nvPr/>
        </p:nvSpPr>
        <p:spPr bwMode="auto">
          <a:xfrm>
            <a:off x="10261600" y="3810000"/>
            <a:ext cx="0" cy="20955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912" name="Group 192"/>
          <p:cNvGrpSpPr>
            <a:grpSpLocks/>
          </p:cNvGrpSpPr>
          <p:nvPr/>
        </p:nvGrpSpPr>
        <p:grpSpPr bwMode="auto">
          <a:xfrm>
            <a:off x="8229600" y="3962400"/>
            <a:ext cx="812800" cy="609600"/>
            <a:chOff x="1920" y="3984"/>
            <a:chExt cx="384" cy="384"/>
          </a:xfrm>
        </p:grpSpPr>
        <p:sp>
          <p:nvSpPr>
            <p:cNvPr id="12373" name="Text Box 193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74" name="Text Box 194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75" name="Line 195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16" name="Group 196"/>
          <p:cNvGrpSpPr>
            <a:grpSpLocks/>
          </p:cNvGrpSpPr>
          <p:nvPr/>
        </p:nvGrpSpPr>
        <p:grpSpPr bwMode="auto">
          <a:xfrm>
            <a:off x="8940800" y="3962400"/>
            <a:ext cx="812800" cy="609600"/>
            <a:chOff x="1920" y="3984"/>
            <a:chExt cx="384" cy="384"/>
          </a:xfrm>
        </p:grpSpPr>
        <p:sp>
          <p:nvSpPr>
            <p:cNvPr id="12370" name="Text Box 197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5</a:t>
              </a:r>
            </a:p>
          </p:txBody>
        </p:sp>
        <p:sp>
          <p:nvSpPr>
            <p:cNvPr id="12371" name="Text Box 198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72" name="Line 199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20" name="Group 200"/>
          <p:cNvGrpSpPr>
            <a:grpSpLocks/>
          </p:cNvGrpSpPr>
          <p:nvPr/>
        </p:nvGrpSpPr>
        <p:grpSpPr bwMode="auto">
          <a:xfrm>
            <a:off x="9448800" y="3962400"/>
            <a:ext cx="812800" cy="609600"/>
            <a:chOff x="1920" y="3984"/>
            <a:chExt cx="384" cy="384"/>
          </a:xfrm>
        </p:grpSpPr>
        <p:sp>
          <p:nvSpPr>
            <p:cNvPr id="12367" name="Text Box 201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6</a:t>
              </a:r>
            </a:p>
          </p:txBody>
        </p:sp>
        <p:sp>
          <p:nvSpPr>
            <p:cNvPr id="12368" name="Text Box 202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69" name="Line 203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24" name="Group 204"/>
          <p:cNvGrpSpPr>
            <a:grpSpLocks/>
          </p:cNvGrpSpPr>
          <p:nvPr/>
        </p:nvGrpSpPr>
        <p:grpSpPr bwMode="auto">
          <a:xfrm>
            <a:off x="10058400" y="3962400"/>
            <a:ext cx="812800" cy="609600"/>
            <a:chOff x="1920" y="3984"/>
            <a:chExt cx="384" cy="384"/>
          </a:xfrm>
        </p:grpSpPr>
        <p:sp>
          <p:nvSpPr>
            <p:cNvPr id="12364" name="Text Box 205"/>
            <p:cNvSpPr txBox="1">
              <a:spLocks noChangeArrowheads="1"/>
            </p:cNvSpPr>
            <p:nvPr/>
          </p:nvSpPr>
          <p:spPr bwMode="auto">
            <a:xfrm>
              <a:off x="1920" y="3984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7</a:t>
              </a:r>
            </a:p>
          </p:txBody>
        </p:sp>
        <p:sp>
          <p:nvSpPr>
            <p:cNvPr id="12365" name="Text Box 206"/>
            <p:cNvSpPr txBox="1">
              <a:spLocks noChangeArrowheads="1"/>
            </p:cNvSpPr>
            <p:nvPr/>
          </p:nvSpPr>
          <p:spPr bwMode="auto">
            <a:xfrm>
              <a:off x="1920" y="4137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4</a:t>
              </a:r>
            </a:p>
          </p:txBody>
        </p:sp>
        <p:sp>
          <p:nvSpPr>
            <p:cNvPr id="12366" name="Line 207"/>
            <p:cNvSpPr>
              <a:spLocks noChangeShapeType="1"/>
            </p:cNvSpPr>
            <p:nvPr/>
          </p:nvSpPr>
          <p:spPr bwMode="auto">
            <a:xfrm>
              <a:off x="1968" y="4176"/>
              <a:ext cx="96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829" name="Line 109"/>
          <p:cNvSpPr>
            <a:spLocks noChangeShapeType="1"/>
          </p:cNvSpPr>
          <p:nvPr/>
        </p:nvSpPr>
        <p:spPr bwMode="auto">
          <a:xfrm>
            <a:off x="5994400" y="3886200"/>
            <a:ext cx="609600" cy="0"/>
          </a:xfrm>
          <a:prstGeom prst="line">
            <a:avLst/>
          </a:prstGeom>
          <a:noFill/>
          <a:ln w="7620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0929" name="Group 209"/>
          <p:cNvGrpSpPr>
            <a:grpSpLocks/>
          </p:cNvGrpSpPr>
          <p:nvPr/>
        </p:nvGrpSpPr>
        <p:grpSpPr bwMode="auto">
          <a:xfrm>
            <a:off x="4775200" y="5881688"/>
            <a:ext cx="914400" cy="671512"/>
            <a:chOff x="2400" y="3840"/>
            <a:chExt cx="432" cy="423"/>
          </a:xfrm>
        </p:grpSpPr>
        <p:sp>
          <p:nvSpPr>
            <p:cNvPr id="12361" name="Text Box 210"/>
            <p:cNvSpPr txBox="1">
              <a:spLocks noChangeArrowheads="1"/>
            </p:cNvSpPr>
            <p:nvPr/>
          </p:nvSpPr>
          <p:spPr bwMode="auto">
            <a:xfrm>
              <a:off x="2400" y="384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-2</a:t>
              </a:r>
            </a:p>
          </p:txBody>
        </p:sp>
        <p:sp>
          <p:nvSpPr>
            <p:cNvPr id="12362" name="Text Box 211"/>
            <p:cNvSpPr txBox="1">
              <a:spLocks noChangeArrowheads="1"/>
            </p:cNvSpPr>
            <p:nvPr/>
          </p:nvSpPr>
          <p:spPr bwMode="auto">
            <a:xfrm>
              <a:off x="2448" y="40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12363" name="Line 212"/>
            <p:cNvSpPr>
              <a:spLocks noChangeShapeType="1"/>
            </p:cNvSpPr>
            <p:nvPr/>
          </p:nvSpPr>
          <p:spPr bwMode="auto">
            <a:xfrm>
              <a:off x="2448" y="405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33" name="Group 213"/>
          <p:cNvGrpSpPr>
            <a:grpSpLocks/>
          </p:cNvGrpSpPr>
          <p:nvPr/>
        </p:nvGrpSpPr>
        <p:grpSpPr bwMode="auto">
          <a:xfrm>
            <a:off x="3556000" y="5791201"/>
            <a:ext cx="914400" cy="671513"/>
            <a:chOff x="2400" y="3840"/>
            <a:chExt cx="432" cy="423"/>
          </a:xfrm>
        </p:grpSpPr>
        <p:sp>
          <p:nvSpPr>
            <p:cNvPr id="12358" name="Text Box 214"/>
            <p:cNvSpPr txBox="1">
              <a:spLocks noChangeArrowheads="1"/>
            </p:cNvSpPr>
            <p:nvPr/>
          </p:nvSpPr>
          <p:spPr bwMode="auto">
            <a:xfrm>
              <a:off x="2400" y="384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-3</a:t>
              </a:r>
            </a:p>
          </p:txBody>
        </p:sp>
        <p:sp>
          <p:nvSpPr>
            <p:cNvPr id="12359" name="Text Box 215"/>
            <p:cNvSpPr txBox="1">
              <a:spLocks noChangeArrowheads="1"/>
            </p:cNvSpPr>
            <p:nvPr/>
          </p:nvSpPr>
          <p:spPr bwMode="auto">
            <a:xfrm>
              <a:off x="2448" y="40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00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12360" name="Line 216"/>
            <p:cNvSpPr>
              <a:spLocks noChangeShapeType="1"/>
            </p:cNvSpPr>
            <p:nvPr/>
          </p:nvSpPr>
          <p:spPr bwMode="auto">
            <a:xfrm>
              <a:off x="2448" y="4050"/>
              <a:ext cx="192" cy="0"/>
            </a:xfrm>
            <a:prstGeom prst="lin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37" name="Group 217"/>
          <p:cNvGrpSpPr>
            <a:grpSpLocks/>
          </p:cNvGrpSpPr>
          <p:nvPr/>
        </p:nvGrpSpPr>
        <p:grpSpPr bwMode="auto">
          <a:xfrm>
            <a:off x="4673600" y="4541043"/>
            <a:ext cx="914400" cy="671513"/>
            <a:chOff x="2400" y="3840"/>
            <a:chExt cx="432" cy="423"/>
          </a:xfrm>
        </p:grpSpPr>
        <p:sp>
          <p:nvSpPr>
            <p:cNvPr id="12355" name="Text Box 218"/>
            <p:cNvSpPr txBox="1">
              <a:spLocks noChangeArrowheads="1"/>
            </p:cNvSpPr>
            <p:nvPr/>
          </p:nvSpPr>
          <p:spPr bwMode="auto">
            <a:xfrm>
              <a:off x="2400" y="384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  <a:latin typeface="Tahoma" pitchFamily="34" charset="0"/>
                </a:rPr>
                <a:t>-2</a:t>
              </a:r>
            </a:p>
          </p:txBody>
        </p:sp>
        <p:sp>
          <p:nvSpPr>
            <p:cNvPr id="12356" name="Text Box 219"/>
            <p:cNvSpPr txBox="1">
              <a:spLocks noChangeArrowheads="1"/>
            </p:cNvSpPr>
            <p:nvPr/>
          </p:nvSpPr>
          <p:spPr bwMode="auto">
            <a:xfrm>
              <a:off x="2448" y="40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solidFill>
                    <a:srgbClr val="FFFFFF"/>
                  </a:solidFill>
                  <a:latin typeface="Tahoma" pitchFamily="34" charset="0"/>
                </a:rPr>
                <a:t>3</a:t>
              </a:r>
            </a:p>
          </p:txBody>
        </p:sp>
        <p:sp>
          <p:nvSpPr>
            <p:cNvPr id="12357" name="Line 220"/>
            <p:cNvSpPr>
              <a:spLocks noChangeShapeType="1"/>
            </p:cNvSpPr>
            <p:nvPr/>
          </p:nvSpPr>
          <p:spPr bwMode="auto">
            <a:xfrm>
              <a:off x="2448" y="4050"/>
              <a:ext cx="192" cy="0"/>
            </a:xfrm>
            <a:prstGeom prst="line">
              <a:avLst/>
            </a:prstGeom>
            <a:noFill/>
            <a:ln w="38100">
              <a:solidFill>
                <a:srgbClr val="FFFF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41" name="Group 221"/>
          <p:cNvGrpSpPr>
            <a:grpSpLocks/>
          </p:cNvGrpSpPr>
          <p:nvPr/>
        </p:nvGrpSpPr>
        <p:grpSpPr bwMode="auto">
          <a:xfrm>
            <a:off x="4572000" y="2862263"/>
            <a:ext cx="914400" cy="671513"/>
            <a:chOff x="2400" y="3840"/>
            <a:chExt cx="432" cy="423"/>
          </a:xfrm>
        </p:grpSpPr>
        <p:sp>
          <p:nvSpPr>
            <p:cNvPr id="12352" name="Text Box 222"/>
            <p:cNvSpPr txBox="1">
              <a:spLocks noChangeArrowheads="1"/>
            </p:cNvSpPr>
            <p:nvPr/>
          </p:nvSpPr>
          <p:spPr bwMode="auto">
            <a:xfrm>
              <a:off x="2400" y="3840"/>
              <a:ext cx="33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latin typeface="Tahoma" pitchFamily="34" charset="0"/>
                </a:rPr>
                <a:t> 5</a:t>
              </a:r>
            </a:p>
          </p:txBody>
        </p:sp>
        <p:sp>
          <p:nvSpPr>
            <p:cNvPr id="12353" name="Text Box 223"/>
            <p:cNvSpPr txBox="1">
              <a:spLocks noChangeArrowheads="1"/>
            </p:cNvSpPr>
            <p:nvPr/>
          </p:nvSpPr>
          <p:spPr bwMode="auto">
            <a:xfrm>
              <a:off x="2448" y="4032"/>
              <a:ext cx="38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b="1">
                  <a:latin typeface="Tahoma" pitchFamily="34" charset="0"/>
                </a:rPr>
                <a:t>4</a:t>
              </a:r>
            </a:p>
          </p:txBody>
        </p:sp>
        <p:sp>
          <p:nvSpPr>
            <p:cNvPr id="12354" name="Line 224"/>
            <p:cNvSpPr>
              <a:spLocks noChangeShapeType="1"/>
            </p:cNvSpPr>
            <p:nvPr/>
          </p:nvSpPr>
          <p:spPr bwMode="auto">
            <a:xfrm>
              <a:off x="2448" y="4050"/>
              <a:ext cx="19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ln>
                  <a:solidFill>
                    <a:schemeClr val="tx1"/>
                  </a:solidFill>
                </a:ln>
              </a:endParaRPr>
            </a:p>
          </p:txBody>
        </p:sp>
      </p:grpSp>
      <p:sp>
        <p:nvSpPr>
          <p:cNvPr id="30945" name="Text Box 225"/>
          <p:cNvSpPr txBox="1">
            <a:spLocks noChangeArrowheads="1"/>
          </p:cNvSpPr>
          <p:nvPr/>
        </p:nvSpPr>
        <p:spPr bwMode="auto">
          <a:xfrm>
            <a:off x="609600" y="5105400"/>
            <a:ext cx="1127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.Vn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Arial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latin typeface="Times New Roman" pitchFamily="18" charset="0"/>
                <a:cs typeface="Times New Roman" pitchFamily="18" charset="0"/>
              </a:rPr>
              <a:t>Chia mỗi đoạn thẳng đơn vị cũ thành 4 phần bằng nhau rồi lấy 5 đơn vị mới</a:t>
            </a:r>
          </a:p>
        </p:txBody>
      </p:sp>
      <p:sp>
        <p:nvSpPr>
          <p:cNvPr id="30946" name="Oval 226"/>
          <p:cNvSpPr>
            <a:spLocks noChangeArrowheads="1"/>
          </p:cNvSpPr>
          <p:nvPr/>
        </p:nvSpPr>
        <p:spPr bwMode="auto">
          <a:xfrm>
            <a:off x="4452257" y="3228976"/>
            <a:ext cx="812800" cy="304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47" name="Oval 227"/>
          <p:cNvSpPr>
            <a:spLocks noChangeArrowheads="1"/>
          </p:cNvSpPr>
          <p:nvPr/>
        </p:nvSpPr>
        <p:spPr bwMode="auto">
          <a:xfrm>
            <a:off x="4608286" y="4896533"/>
            <a:ext cx="812800" cy="304800"/>
          </a:xfrm>
          <a:prstGeom prst="ellipse">
            <a:avLst/>
          </a:prstGeom>
          <a:noFill/>
          <a:ln w="57150">
            <a:solidFill>
              <a:srgbClr val="CC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32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0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08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3.33333E-6 L 3.33333E-6 3.33333E-6 " pathEditMode="relative" rAng="0" ptsTypes="AA">
                                      <p:cBhvr>
                                        <p:cTn id="34" dur="2000" spd="-100000" fill="hold"/>
                                        <p:tgtEl>
                                          <p:spTgt spid="3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3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308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3" presetClass="exit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308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0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56069E-6 L -0.2 -1.56069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3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 -1.56069E-6 L -0.4 -1.56069E-6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308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0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30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xit" presetSubtype="1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4" dur="500"/>
                                        <p:tgtEl>
                                          <p:spTgt spid="30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7" dur="500"/>
                                        <p:tgtEl>
                                          <p:spTgt spid="30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0" dur="500"/>
                                        <p:tgtEl>
                                          <p:spTgt spid="308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309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308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0" dur="500"/>
                                        <p:tgtEl>
                                          <p:spTgt spid="30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4" dur="500"/>
                                        <p:tgtEl>
                                          <p:spTgt spid="3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8" dur="500"/>
                                        <p:tgtEl>
                                          <p:spTgt spid="309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2" dur="500"/>
                                        <p:tgtEl>
                                          <p:spTgt spid="308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6" dur="500"/>
                                        <p:tgtEl>
                                          <p:spTgt spid="30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0" dur="500"/>
                                        <p:tgtEl>
                                          <p:spTgt spid="30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45087E-6 L 0.05 4.45087E-6 " pathEditMode="relative" rAng="0" ptsTypes="AA">
                                      <p:cBhvr>
                                        <p:cTn id="124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30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2" dur="500"/>
                                        <p:tgtEl>
                                          <p:spTgt spid="3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 4.45087E-6 L 0.1 4.45087E-6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9" dur="500"/>
                                        <p:tgtEl>
                                          <p:spTgt spid="30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14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3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45" presetID="63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 4.45087E-6 L 0.15 4.45087E-6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0" dur="500"/>
                                        <p:tgtEl>
                                          <p:spTgt spid="30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152" presetID="63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 4.45087E-6 L 0.2 4.45087E-6 " pathEditMode="relative" rAng="0" ptsTypes="AA">
                                      <p:cBhvr>
                                        <p:cTn id="153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15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7" dur="500"/>
                                        <p:tgtEl>
                                          <p:spTgt spid="30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15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1" dur="500"/>
                                        <p:tgtEl>
                                          <p:spTgt spid="3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163" presetID="63" presetClass="path" presetSubtype="0" accel="50000" decel="5000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 4.45087E-6 L 0.25 4.45087E-6 " pathEditMode="relative" rAng="0" ptsTypes="AA">
                                      <p:cBhvr>
                                        <p:cTn id="164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166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8" dur="500"/>
                                        <p:tgtEl>
                                          <p:spTgt spid="3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17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2" dur="500"/>
                                        <p:tgtEl>
                                          <p:spTgt spid="309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174" presetID="63" presetClass="path" presetSubtype="0" accel="50000" decel="5000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5 4.45087E-6 L 0.3 4.45087E-6 " pathEditMode="relative" rAng="0" ptsTypes="AA">
                                      <p:cBhvr>
                                        <p:cTn id="175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17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9" dur="500"/>
                                        <p:tgtEl>
                                          <p:spTgt spid="30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81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3" dur="500"/>
                                        <p:tgtEl>
                                          <p:spTgt spid="30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 nodeType="afterGroup">
                            <p:stCondLst>
                              <p:cond delay="17500"/>
                            </p:stCondLst>
                            <p:childTnLst>
                              <p:par>
                                <p:cTn id="185" presetID="63" presetClass="path" presetSubtype="0" accel="50000" decel="5000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4.45087E-6 L 0.35 4.45087E-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 nodeType="clickPar">
                      <p:stCondLst>
                        <p:cond delay="indefinite"/>
                      </p:stCondLst>
                      <p:childTnLst>
                        <p:par>
                          <p:cTn id="1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9" presetID="3" presetClass="exit" presetSubtype="1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0" dur="500"/>
                                        <p:tgtEl>
                                          <p:spTgt spid="30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3" dur="500"/>
                                        <p:tgtEl>
                                          <p:spTgt spid="30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6" dur="500"/>
                                        <p:tgtEl>
                                          <p:spTgt spid="30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9" dur="500"/>
                                        <p:tgtEl>
                                          <p:spTgt spid="308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2" dur="500"/>
                                        <p:tgtEl>
                                          <p:spTgt spid="309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5" dur="500"/>
                                        <p:tgtEl>
                                          <p:spTgt spid="309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8" dur="500"/>
                                        <p:tgtEl>
                                          <p:spTgt spid="309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2" dur="2000" fill="hold"/>
                                        <p:tgtEl>
                                          <p:spTgt spid="309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6" dur="500"/>
                                        <p:tgtEl>
                                          <p:spTgt spid="309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 nodeType="clickPar">
                      <p:stCondLst>
                        <p:cond delay="indefinite"/>
                      </p:stCondLst>
                      <p:childTnLst>
                        <p:par>
                          <p:cTn id="2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2" dur="500"/>
                                        <p:tgtEl>
                                          <p:spTgt spid="30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6" dur="500"/>
                                        <p:tgtEl>
                                          <p:spTgt spid="30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0" dur="500"/>
                                        <p:tgtEl>
                                          <p:spTgt spid="30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 nodeType="clickPar">
                      <p:stCondLst>
                        <p:cond delay="indefinite"/>
                      </p:stCondLst>
                      <p:childTnLst>
                        <p:par>
                          <p:cTn id="2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5" dur="500"/>
                                        <p:tgtEl>
                                          <p:spTgt spid="30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9" dur="500"/>
                                        <p:tgtEl>
                                          <p:spTgt spid="30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4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3" dur="500"/>
                                        <p:tgtEl>
                                          <p:spTgt spid="30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54" presetClass="entr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08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308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500" fill="hold"/>
                                        <p:tgtEl>
                                          <p:spTgt spid="308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500" fill="hold"/>
                                        <p:tgtEl>
                                          <p:spTgt spid="308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30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6" dur="500"/>
                                        <p:tgtEl>
                                          <p:spTgt spid="308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0" dur="500"/>
                                        <p:tgtEl>
                                          <p:spTgt spid="30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 nodeType="clickPar">
                      <p:stCondLst>
                        <p:cond delay="indefinite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4" dur="500"/>
                                        <p:tgtEl>
                                          <p:spTgt spid="308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 nodeType="clickPar">
                      <p:stCondLst>
                        <p:cond delay="indefinite"/>
                      </p:stCondLst>
                      <p:childTnLst>
                        <p:par>
                          <p:cTn id="2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0" dur="500"/>
                                        <p:tgtEl>
                                          <p:spTgt spid="30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2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4" dur="500"/>
                                        <p:tgtEl>
                                          <p:spTgt spid="30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8" dur="500"/>
                                        <p:tgtEl>
                                          <p:spTgt spid="30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 1.79191E-6 L 3.33333E-6 1.79191E-6 " pathEditMode="relative" rAng="0" ptsTypes="AA">
                                      <p:cBhvr>
                                        <p:cTn id="281" dur="2000" spd="-100000" fill="hold"/>
                                        <p:tgtEl>
                                          <p:spTgt spid="30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8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5" dur="500"/>
                                        <p:tgtEl>
                                          <p:spTgt spid="308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8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9" dur="500"/>
                                        <p:tgtEl>
                                          <p:spTgt spid="30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91" presetID="63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0157 1.79191E-6 L -0.10157 1.79191E-6 " pathEditMode="relative" rAng="0" ptsTypes="AA">
                                      <p:cBhvr>
                                        <p:cTn id="292" dur="2000" spd="-100000" fill="hold"/>
                                        <p:tgtEl>
                                          <p:spTgt spid="30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9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6" dur="500"/>
                                        <p:tgtEl>
                                          <p:spTgt spid="30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98" presetID="3" presetClass="exit" presetSubtype="1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9" dur="500"/>
                                        <p:tgtEl>
                                          <p:spTgt spid="308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2" dur="500"/>
                                        <p:tgtEl>
                                          <p:spTgt spid="309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5" dur="500"/>
                                        <p:tgtEl>
                                          <p:spTgt spid="309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0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9" dur="2000" fill="hold"/>
                                        <p:tgtEl>
                                          <p:spTgt spid="309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97" grpId="0" animBg="1"/>
      <p:bldP spid="30898" grpId="0" animBg="1"/>
      <p:bldP spid="30788" grpId="0" animBg="1"/>
      <p:bldP spid="30789" grpId="0" animBg="1"/>
      <p:bldP spid="30825" grpId="0"/>
      <p:bldP spid="30826" grpId="0"/>
      <p:bldP spid="30827" grpId="0" animBg="1"/>
      <p:bldP spid="30828" grpId="0" animBg="1"/>
      <p:bldP spid="30828" grpId="1" animBg="1"/>
      <p:bldP spid="30828" grpId="2" animBg="1"/>
      <p:bldP spid="30830" grpId="0" animBg="1"/>
      <p:bldP spid="30843" grpId="0" animBg="1"/>
      <p:bldP spid="30844" grpId="0" animBg="1"/>
      <p:bldP spid="30867" grpId="0" animBg="1"/>
      <p:bldP spid="30868" grpId="0" animBg="1"/>
      <p:bldP spid="30869" grpId="0"/>
      <p:bldP spid="30870" grpId="0"/>
      <p:bldP spid="30872" grpId="0" animBg="1"/>
      <p:bldP spid="30872" grpId="1" animBg="1"/>
      <p:bldP spid="30873" grpId="0" animBg="1"/>
      <p:bldP spid="30873" grpId="1" animBg="1"/>
      <p:bldP spid="30873" grpId="2" animBg="1"/>
      <p:bldP spid="30873" grpId="3" animBg="1"/>
      <p:bldP spid="30874" grpId="0" animBg="1"/>
      <p:bldP spid="30887" grpId="0" animBg="1"/>
      <p:bldP spid="30888" grpId="0" animBg="1"/>
      <p:bldP spid="30891" grpId="0" animBg="1"/>
      <p:bldP spid="30891" grpId="1" animBg="1"/>
      <p:bldP spid="30891" grpId="2" animBg="1"/>
      <p:bldP spid="30891" grpId="3" animBg="1"/>
      <p:bldP spid="30895" grpId="0" animBg="1"/>
      <p:bldP spid="30895" grpId="1" animBg="1"/>
      <p:bldP spid="30899" grpId="0"/>
      <p:bldP spid="30899" grpId="1"/>
      <p:bldP spid="30900" grpId="0"/>
      <p:bldP spid="30900" grpId="1"/>
      <p:bldP spid="30901" grpId="0" animBg="1"/>
      <p:bldP spid="30889" grpId="0" animBg="1"/>
      <p:bldP spid="30908" grpId="0" animBg="1"/>
      <p:bldP spid="30909" grpId="0" animBg="1"/>
      <p:bldP spid="30910" grpId="0" animBg="1"/>
      <p:bldP spid="30911" grpId="0" animBg="1"/>
      <p:bldP spid="30829" grpId="0" animBg="1"/>
      <p:bldP spid="30829" grpId="1" animBg="1"/>
      <p:bldP spid="30829" grpId="2" animBg="1"/>
      <p:bldP spid="30829" grpId="3" animBg="1"/>
      <p:bldP spid="30829" grpId="4" animBg="1"/>
      <p:bldP spid="30829" grpId="5" animBg="1"/>
      <p:bldP spid="30829" grpId="6" animBg="1"/>
      <p:bldP spid="30829" grpId="7" animBg="1"/>
      <p:bldP spid="30829" grpId="8" animBg="1"/>
      <p:bldP spid="30945" grpId="0"/>
      <p:bldP spid="30945" grpId="1"/>
      <p:bldP spid="30946" grpId="0" animBg="1"/>
      <p:bldP spid="3094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Box 4"/>
          <p:cNvSpPr txBox="1">
            <a:spLocks noChangeArrowheads="1"/>
          </p:cNvSpPr>
          <p:nvPr/>
        </p:nvSpPr>
        <p:spPr bwMode="auto">
          <a:xfrm>
            <a:off x="152400" y="1589"/>
            <a:ext cx="4586288" cy="58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 hành </a:t>
            </a:r>
            <a:r>
              <a:rPr lang="en-US" altLang="en-US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3:</a:t>
            </a:r>
            <a:endParaRPr lang="en-US" altLang="en-US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300617" y="3972869"/>
            <a:ext cx="10760528" cy="2248354"/>
            <a:chOff x="3972" y="7510"/>
            <a:chExt cx="5445" cy="1155"/>
          </a:xfrm>
        </p:grpSpPr>
        <p:sp>
          <p:nvSpPr>
            <p:cNvPr id="3" name="AutoShape 3"/>
            <p:cNvSpPr>
              <a:spLocks noChangeAspect="1" noChangeArrowheads="1"/>
            </p:cNvSpPr>
            <p:nvPr/>
          </p:nvSpPr>
          <p:spPr bwMode="auto">
            <a:xfrm>
              <a:off x="3972" y="7510"/>
              <a:ext cx="5445" cy="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Line 4"/>
            <p:cNvSpPr>
              <a:spLocks noChangeShapeType="1"/>
            </p:cNvSpPr>
            <p:nvPr/>
          </p:nvSpPr>
          <p:spPr bwMode="auto">
            <a:xfrm>
              <a:off x="5310" y="8052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/>
            <p:cNvSpPr>
              <a:spLocks noChangeShapeType="1"/>
            </p:cNvSpPr>
            <p:nvPr/>
          </p:nvSpPr>
          <p:spPr bwMode="auto">
            <a:xfrm>
              <a:off x="5870" y="8043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6"/>
            <p:cNvSpPr>
              <a:spLocks noChangeShapeType="1"/>
            </p:cNvSpPr>
            <p:nvPr/>
          </p:nvSpPr>
          <p:spPr bwMode="auto">
            <a:xfrm>
              <a:off x="6386" y="8043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7"/>
            <p:cNvSpPr>
              <a:spLocks noChangeShapeType="1"/>
            </p:cNvSpPr>
            <p:nvPr/>
          </p:nvSpPr>
          <p:spPr bwMode="auto">
            <a:xfrm>
              <a:off x="8010" y="8043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>
              <a:off x="7479" y="8038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9"/>
            <p:cNvSpPr>
              <a:spLocks noChangeShapeType="1"/>
            </p:cNvSpPr>
            <p:nvPr/>
          </p:nvSpPr>
          <p:spPr bwMode="auto">
            <a:xfrm>
              <a:off x="6932" y="8043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12" name="Object 11"/>
            <p:cNvGraphicFramePr>
              <a:graphicFrameLocks noChangeAspect="1"/>
            </p:cNvGraphicFramePr>
            <p:nvPr/>
          </p:nvGraphicFramePr>
          <p:xfrm>
            <a:off x="7944" y="8230"/>
            <a:ext cx="142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4" name="Equation" r:id="rId3" imgW="88560" imgH="164880" progId="Equation.DSMT4">
                    <p:embed/>
                  </p:oleObj>
                </mc:Choice>
                <mc:Fallback>
                  <p:oleObj name="Equation" r:id="rId3" imgW="88560" imgH="164880" progId="Equation.DSMT4">
                    <p:embed/>
                    <p:pic>
                      <p:nvPicPr>
                        <p:cNvPr id="0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44" y="8230"/>
                          <a:ext cx="142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3" name="Object 12"/>
            <p:cNvGraphicFramePr>
              <a:graphicFrameLocks noChangeAspect="1"/>
            </p:cNvGraphicFramePr>
            <p:nvPr/>
          </p:nvGraphicFramePr>
          <p:xfrm>
            <a:off x="5681" y="8280"/>
            <a:ext cx="285" cy="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5" name="Equation" r:id="rId5" imgW="177480" imgH="177480" progId="Equation.DSMT4">
                    <p:embed/>
                  </p:oleObj>
                </mc:Choice>
                <mc:Fallback>
                  <p:oleObj name="Equation" r:id="rId5" imgW="177480" imgH="177480" progId="Equation.DSMT4">
                    <p:embed/>
                    <p:pic>
                      <p:nvPicPr>
                        <p:cNvPr id="0" name="Object 1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81" y="8280"/>
                          <a:ext cx="285" cy="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13"/>
            <p:cNvGraphicFramePr>
              <a:graphicFrameLocks noChangeAspect="1"/>
            </p:cNvGraphicFramePr>
            <p:nvPr/>
          </p:nvGraphicFramePr>
          <p:xfrm>
            <a:off x="4191" y="8280"/>
            <a:ext cx="245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6" name="Equation" r:id="rId7" imgW="152280" imgH="164880" progId="Equation.DSMT4">
                    <p:embed/>
                  </p:oleObj>
                </mc:Choice>
                <mc:Fallback>
                  <p:oleObj name="Equation" r:id="rId7" imgW="152280" imgH="164880" progId="Equation.DSMT4">
                    <p:embed/>
                    <p:pic>
                      <p:nvPicPr>
                        <p:cNvPr id="0" name="Object 1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" y="8280"/>
                          <a:ext cx="245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14"/>
            <p:cNvGraphicFramePr>
              <a:graphicFrameLocks noChangeAspect="1"/>
            </p:cNvGraphicFramePr>
            <p:nvPr/>
          </p:nvGraphicFramePr>
          <p:xfrm>
            <a:off x="4572" y="8230"/>
            <a:ext cx="306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7" name="Equation" r:id="rId9" imgW="190440" imgH="164880" progId="Equation.DSMT4">
                    <p:embed/>
                  </p:oleObj>
                </mc:Choice>
                <mc:Fallback>
                  <p:oleObj name="Equation" r:id="rId9" imgW="190440" imgH="164880" progId="Equation.DSMT4">
                    <p:embed/>
                    <p:pic>
                      <p:nvPicPr>
                        <p:cNvPr id="0" name="Object 1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572" y="8230"/>
                          <a:ext cx="306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6" name="Object 15"/>
            <p:cNvGraphicFramePr>
              <a:graphicFrameLocks noChangeAspect="1"/>
            </p:cNvGraphicFramePr>
            <p:nvPr/>
          </p:nvGraphicFramePr>
          <p:xfrm>
            <a:off x="9001" y="8057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8" name="Equation" r:id="rId11" imgW="114120" imgH="126720" progId="Equation.DSMT4">
                    <p:embed/>
                  </p:oleObj>
                </mc:Choice>
                <mc:Fallback>
                  <p:oleObj name="Equation" r:id="rId11" imgW="114120" imgH="126720" progId="Equation.DSMT4">
                    <p:embed/>
                    <p:pic>
                      <p:nvPicPr>
                        <p:cNvPr id="0" name="Object 1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01" y="8057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" name="Object 16"/>
            <p:cNvGraphicFramePr>
              <a:graphicFrameLocks noChangeAspect="1"/>
            </p:cNvGraphicFramePr>
            <p:nvPr/>
          </p:nvGraphicFramePr>
          <p:xfrm>
            <a:off x="5766" y="8049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59" name="Equation" r:id="rId13" imgW="114120" imgH="126720" progId="Equation.DSMT4">
                    <p:embed/>
                  </p:oleObj>
                </mc:Choice>
                <mc:Fallback>
                  <p:oleObj name="Equation" r:id="rId13" imgW="114120" imgH="126720" progId="Equation.DSMT4">
                    <p:embed/>
                    <p:pic>
                      <p:nvPicPr>
                        <p:cNvPr id="0" name="Object 1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766" y="8049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" name="Line 17"/>
            <p:cNvSpPr>
              <a:spLocks noChangeShapeType="1"/>
            </p:cNvSpPr>
            <p:nvPr/>
          </p:nvSpPr>
          <p:spPr bwMode="auto">
            <a:xfrm>
              <a:off x="4788" y="8050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Line 18"/>
            <p:cNvSpPr>
              <a:spLocks noChangeShapeType="1"/>
            </p:cNvSpPr>
            <p:nvPr/>
          </p:nvSpPr>
          <p:spPr bwMode="auto">
            <a:xfrm>
              <a:off x="8550" y="8042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Line 19"/>
            <p:cNvSpPr>
              <a:spLocks noChangeShapeType="1"/>
            </p:cNvSpPr>
            <p:nvPr/>
          </p:nvSpPr>
          <p:spPr bwMode="auto">
            <a:xfrm>
              <a:off x="4278" y="8050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Line 20"/>
            <p:cNvSpPr>
              <a:spLocks noChangeShapeType="1"/>
            </p:cNvSpPr>
            <p:nvPr/>
          </p:nvSpPr>
          <p:spPr bwMode="auto">
            <a:xfrm flipV="1">
              <a:off x="4047" y="8143"/>
              <a:ext cx="53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>
              <a:off x="9090" y="8042"/>
              <a:ext cx="1" cy="188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24" name="Object 23"/>
            <p:cNvGraphicFramePr>
              <a:graphicFrameLocks noChangeAspect="1"/>
            </p:cNvGraphicFramePr>
            <p:nvPr/>
          </p:nvGraphicFramePr>
          <p:xfrm>
            <a:off x="4191" y="8071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0" name="Equation" r:id="rId15" imgW="114120" imgH="126720" progId="Equation.DSMT4">
                    <p:embed/>
                  </p:oleObj>
                </mc:Choice>
                <mc:Fallback>
                  <p:oleObj name="Equation" r:id="rId15" imgW="114120" imgH="126720" progId="Equation.DSMT4">
                    <p:embed/>
                    <p:pic>
                      <p:nvPicPr>
                        <p:cNvPr id="0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91" y="8071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5" name="Object 24"/>
            <p:cNvGraphicFramePr>
              <a:graphicFrameLocks noChangeAspect="1"/>
            </p:cNvGraphicFramePr>
            <p:nvPr/>
          </p:nvGraphicFramePr>
          <p:xfrm>
            <a:off x="8994" y="8279"/>
            <a:ext cx="327" cy="2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1" name="Equation" r:id="rId17" imgW="203040" imgH="164880" progId="Equation.DSMT4">
                    <p:embed/>
                  </p:oleObj>
                </mc:Choice>
                <mc:Fallback>
                  <p:oleObj name="Equation" r:id="rId17" imgW="203040" imgH="164880" progId="Equation.DSMT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994" y="8279"/>
                          <a:ext cx="327" cy="26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6" name="Object 25"/>
            <p:cNvGraphicFramePr>
              <a:graphicFrameLocks noChangeAspect="1"/>
            </p:cNvGraphicFramePr>
            <p:nvPr/>
          </p:nvGraphicFramePr>
          <p:xfrm>
            <a:off x="4135" y="7510"/>
            <a:ext cx="368" cy="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2" name="Equation" r:id="rId19" imgW="228600" imgH="393480" progId="Equation.DSMT4">
                    <p:embed/>
                  </p:oleObj>
                </mc:Choice>
                <mc:Fallback>
                  <p:oleObj name="Equation" r:id="rId19" imgW="228600" imgH="393480" progId="Equation.DSMT4">
                    <p:embed/>
                    <p:pic>
                      <p:nvPicPr>
                        <p:cNvPr id="0" name="Object 2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35" y="7510"/>
                          <a:ext cx="368" cy="6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9" name="Object 28"/>
            <p:cNvGraphicFramePr>
              <a:graphicFrameLocks noChangeAspect="1"/>
            </p:cNvGraphicFramePr>
            <p:nvPr/>
          </p:nvGraphicFramePr>
          <p:xfrm>
            <a:off x="9090" y="7510"/>
            <a:ext cx="225" cy="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3" name="Equation" r:id="rId21" imgW="139680" imgH="393480" progId="Equation.DSMT4">
                    <p:embed/>
                  </p:oleObj>
                </mc:Choice>
                <mc:Fallback>
                  <p:oleObj name="Equation" r:id="rId21" imgW="139680" imgH="393480" progId="Equation.DSMT4">
                    <p:embed/>
                    <p:pic>
                      <p:nvPicPr>
                        <p:cNvPr id="0" name="Object 2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090" y="7510"/>
                          <a:ext cx="225" cy="6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0" name="Object 29"/>
            <p:cNvGraphicFramePr>
              <a:graphicFrameLocks noChangeAspect="1"/>
            </p:cNvGraphicFramePr>
            <p:nvPr/>
          </p:nvGraphicFramePr>
          <p:xfrm>
            <a:off x="5106" y="8049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4" name="Equation" r:id="rId23" imgW="114120" imgH="126720" progId="Equation.DSMT4">
                    <p:embed/>
                  </p:oleObj>
                </mc:Choice>
                <mc:Fallback>
                  <p:oleObj name="Equation" r:id="rId23" imgW="114120" imgH="126720" progId="Equation.DSMT4">
                    <p:embed/>
                    <p:pic>
                      <p:nvPicPr>
                        <p:cNvPr id="0" name="Object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6" y="8049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1" name="Object 30"/>
            <p:cNvGraphicFramePr>
              <a:graphicFrameLocks noChangeAspect="1"/>
            </p:cNvGraphicFramePr>
            <p:nvPr/>
          </p:nvGraphicFramePr>
          <p:xfrm>
            <a:off x="5946" y="8046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5" name="Equation" r:id="rId25" imgW="114120" imgH="126720" progId="Equation.DSMT4">
                    <p:embed/>
                  </p:oleObj>
                </mc:Choice>
                <mc:Fallback>
                  <p:oleObj name="Equation" r:id="rId25" imgW="114120" imgH="126720" progId="Equation.DSMT4">
                    <p:embed/>
                    <p:pic>
                      <p:nvPicPr>
                        <p:cNvPr id="0" name="Object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946" y="8046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6" name="Object 9215"/>
            <p:cNvGraphicFramePr>
              <a:graphicFrameLocks noChangeAspect="1"/>
            </p:cNvGraphicFramePr>
            <p:nvPr/>
          </p:nvGraphicFramePr>
          <p:xfrm>
            <a:off x="8316" y="8046"/>
            <a:ext cx="177" cy="2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6" name="Equation" r:id="rId27" imgW="114120" imgH="126720" progId="Equation.DSMT4">
                    <p:embed/>
                  </p:oleObj>
                </mc:Choice>
                <mc:Fallback>
                  <p:oleObj name="Equation" r:id="rId27" imgW="114120" imgH="126720" progId="Equation.DSMT4">
                    <p:embed/>
                    <p:pic>
                      <p:nvPicPr>
                        <p:cNvPr id="0" name="Object 2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316" y="8046"/>
                          <a:ext cx="177" cy="20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7" name="Object 9216"/>
            <p:cNvGraphicFramePr>
              <a:graphicFrameLocks noChangeAspect="1"/>
            </p:cNvGraphicFramePr>
            <p:nvPr/>
          </p:nvGraphicFramePr>
          <p:xfrm>
            <a:off x="4878" y="7836"/>
            <a:ext cx="433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7" name="Equation" r:id="rId29" imgW="406080" imgH="203040" progId="Equation.DSMT4">
                    <p:embed/>
                  </p:oleObj>
                </mc:Choice>
                <mc:Fallback>
                  <p:oleObj name="Equation" r:id="rId29" imgW="406080" imgH="203040" progId="Equation.DSMT4">
                    <p:embed/>
                    <p:pic>
                      <p:nvPicPr>
                        <p:cNvPr id="0" name="Object 2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78" y="7836"/>
                          <a:ext cx="433" cy="30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19" name="Object 9218"/>
            <p:cNvGraphicFramePr>
              <a:graphicFrameLocks noChangeAspect="1"/>
            </p:cNvGraphicFramePr>
            <p:nvPr/>
          </p:nvGraphicFramePr>
          <p:xfrm>
            <a:off x="5488" y="7510"/>
            <a:ext cx="388" cy="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8" name="Equation" r:id="rId31" imgW="241200" imgH="393480" progId="Equation.DSMT4">
                    <p:embed/>
                  </p:oleObj>
                </mc:Choice>
                <mc:Fallback>
                  <p:oleObj name="Equation" r:id="rId31" imgW="241200" imgH="393480" progId="Equation.DSMT4">
                    <p:embed/>
                    <p:pic>
                      <p:nvPicPr>
                        <p:cNvPr id="0" name="Object 3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88" y="7510"/>
                          <a:ext cx="388" cy="6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220" name="Object 9219"/>
            <p:cNvGraphicFramePr>
              <a:graphicFrameLocks noChangeAspect="1"/>
            </p:cNvGraphicFramePr>
            <p:nvPr/>
          </p:nvGraphicFramePr>
          <p:xfrm>
            <a:off x="8200" y="7510"/>
            <a:ext cx="388" cy="6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769" name="Equation" r:id="rId33" imgW="215640" imgH="393480" progId="Equation.DSMT4">
                    <p:embed/>
                  </p:oleObj>
                </mc:Choice>
                <mc:Fallback>
                  <p:oleObj name="Equation" r:id="rId33" imgW="215640" imgH="393480" progId="Equation.DSMT4">
                    <p:embed/>
                    <p:pic>
                      <p:nvPicPr>
                        <p:cNvPr id="0" name="Object 3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200" y="7510"/>
                          <a:ext cx="388" cy="63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9222" name="Object 92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4013637"/>
              </p:ext>
            </p:extLst>
          </p:nvPr>
        </p:nvGraphicFramePr>
        <p:xfrm>
          <a:off x="4185783" y="3972870"/>
          <a:ext cx="503918" cy="10164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0" name="Equation" r:id="rId35" imgW="233280" imgH="402480" progId="Equation.DSMT4">
                  <p:embed/>
                </p:oleObj>
              </mc:Choice>
              <mc:Fallback>
                <p:oleObj name="Equation" r:id="rId35" imgW="23328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185783" y="3972870"/>
                        <a:ext cx="503918" cy="101645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23" name="Object 92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4233761"/>
              </p:ext>
            </p:extLst>
          </p:nvPr>
        </p:nvGraphicFramePr>
        <p:xfrm>
          <a:off x="4871922" y="5366654"/>
          <a:ext cx="500516" cy="6749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71" name="Equation" r:id="rId37" imgW="129600" imgH="181440" progId="Equation.DSMT4">
                  <p:embed/>
                </p:oleObj>
              </mc:Choice>
              <mc:Fallback>
                <p:oleObj name="Equation" r:id="rId37" imgW="129600" imgH="181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871922" y="5366654"/>
                        <a:ext cx="500516" cy="6749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681" name="Picture 33"/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8965"/>
            <a:ext cx="12192000" cy="250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224" name="TextBox 9223"/>
          <p:cNvSpPr txBox="1"/>
          <p:nvPr/>
        </p:nvSpPr>
        <p:spPr>
          <a:xfrm>
            <a:off x="4572000" y="3412671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latin typeface="Times New Roman" pitchFamily="18" charset="0"/>
                <a:cs typeface="Times New Roman" pitchFamily="18" charset="0"/>
              </a:rPr>
              <a:t>Giải:</a:t>
            </a:r>
            <a:endParaRPr lang="en-US" sz="3200" b="1" u="sng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9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attFill prst="horzBrick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4. Số đối của một số hữu tỉ: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nl-NL"/>
              <a:t>cách đều và nằm ở 2 phía điểm góc 0 </a:t>
            </a: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en-US" b="1" u="sng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nl-NL"/>
              <a:t>Nên chúng được gọi là  hai số hữu tỉ đối </a:t>
            </a:r>
            <a:r>
              <a:rPr lang="nl-NL"/>
              <a:t>nhau</a:t>
            </a:r>
            <a:r>
              <a:rPr lang="nl-NL" smtClean="0"/>
              <a:t>.</a:t>
            </a: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nl-NL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nl-NL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en-US" b="1" u="sng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4262"/>
            <a:ext cx="12192000" cy="22655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743201"/>
            <a:ext cx="2726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smtClean="0">
                <a:latin typeface="Times New Roman" pitchFamily="18" charset="0"/>
                <a:cs typeface="Times New Roman" pitchFamily="18" charset="0"/>
              </a:rPr>
              <a:t>Trả lời:</a:t>
            </a:r>
            <a:endParaRPr lang="en-US" sz="3200" b="1" u="sng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93000785"/>
              </p:ext>
            </p:extLst>
          </p:nvPr>
        </p:nvGraphicFramePr>
        <p:xfrm>
          <a:off x="234270" y="3200400"/>
          <a:ext cx="1414916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1" name="Equation" r:id="rId4" imgW="393480" imgH="393480" progId="Equation.DSMT4">
                  <p:embed/>
                </p:oleObj>
              </mc:Choice>
              <mc:Fallback>
                <p:oleObj name="Equation" r:id="rId4" imgW="393480" imgH="39348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270" y="3200400"/>
                        <a:ext cx="1414916" cy="9144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1219200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1279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7805057" cy="6858000"/>
          </a:xfrm>
          <a:pattFill prst="horzBrick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Thực hành 4</a:t>
            </a: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0" indent="0">
              <a:buNone/>
            </a:pP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Số đối của 7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là 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- Số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đối của            là </a:t>
            </a:r>
          </a:p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 - Số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đối của  -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0,75  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là  </a:t>
            </a:r>
          </a:p>
          <a:p>
            <a:pPr>
              <a:buFontTx/>
              <a:buChar char="-"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đối của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0 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là </a:t>
            </a:r>
          </a:p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- Số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đối </a:t>
            </a:r>
            <a:r>
              <a:rPr lang="en-US"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là   </a:t>
            </a:r>
            <a:endParaRPr lang="nl-NL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nl-NL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b="1" u="sng" smtClean="0">
                <a:latin typeface="Times New Roman" pitchFamily="18" charset="0"/>
                <a:cs typeface="Times New Roman" pitchFamily="18" charset="0"/>
              </a:rPr>
              <a:t>Vận dụng 2: </a:t>
            </a:r>
            <a:r>
              <a:rPr lang="en-US" sz="2600" smtClean="0">
                <a:latin typeface="Times New Roman" pitchFamily="18" charset="0"/>
                <a:cs typeface="Times New Roman" pitchFamily="18" charset="0"/>
              </a:rPr>
              <a:t>Bạn Hồng đã phát biểu: “ 4,1 lớn hơn 3,5. Vì thế - 4,1 cũng lớn hơn – 3,5”</a:t>
            </a:r>
            <a:endParaRPr lang="en-US" sz="2600" b="1" u="sng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600" smtClean="0">
                <a:latin typeface="Times New Roman" pitchFamily="18" charset="0"/>
                <a:cs typeface="Times New Roman" pitchFamily="18" charset="0"/>
              </a:rPr>
              <a:t>Theo em, phát biểu của bạn Hồng đúng hay sai? Vì sao?</a:t>
            </a:r>
          </a:p>
          <a:p>
            <a:pPr marL="0" indent="0">
              <a:buNone/>
            </a:pPr>
            <a:r>
              <a:rPr lang="en-US" sz="3200" b="1" u="sng" smtClean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0" indent="0">
              <a:buNone/>
            </a:pPr>
            <a:r>
              <a:rPr lang="en-US" smtClean="0">
                <a:latin typeface="Times New Roman" pitchFamily="18" charset="0"/>
                <a:cs typeface="Times New Roman" pitchFamily="18" charset="0"/>
              </a:rPr>
              <a:t>Bạn Hồng giải sai.</a:t>
            </a:r>
            <a:endParaRPr lang="en-US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8958682"/>
              </p:ext>
            </p:extLst>
          </p:nvPr>
        </p:nvGraphicFramePr>
        <p:xfrm>
          <a:off x="2124983" y="816428"/>
          <a:ext cx="618218" cy="81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5" name="Equation" r:id="rId3" imgW="233280" imgH="402480" progId="Equation.DSMT4">
                  <p:embed/>
                </p:oleObj>
              </mc:Choice>
              <mc:Fallback>
                <p:oleObj name="Equation" r:id="rId3" imgW="23328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24983" y="816428"/>
                        <a:ext cx="618218" cy="816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50774138"/>
              </p:ext>
            </p:extLst>
          </p:nvPr>
        </p:nvGraphicFramePr>
        <p:xfrm>
          <a:off x="3428320" y="767443"/>
          <a:ext cx="604837" cy="8164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6" name="Equation" r:id="rId5" imgW="143280" imgH="402480" progId="Equation.DSMT4">
                  <p:embed/>
                </p:oleObj>
              </mc:Choice>
              <mc:Fallback>
                <p:oleObj name="Equation" r:id="rId5" imgW="14328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428320" y="767443"/>
                        <a:ext cx="604837" cy="8164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71858269"/>
              </p:ext>
            </p:extLst>
          </p:nvPr>
        </p:nvGraphicFramePr>
        <p:xfrm>
          <a:off x="1951718" y="2458356"/>
          <a:ext cx="497568" cy="807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Equation" r:id="rId7" imgW="221040" imgH="402480" progId="Equation.DSMT4">
                  <p:embed/>
                </p:oleObj>
              </mc:Choice>
              <mc:Fallback>
                <p:oleObj name="Equation" r:id="rId7" imgW="22104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951718" y="2458356"/>
                        <a:ext cx="497568" cy="807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83707"/>
              </p:ext>
            </p:extLst>
          </p:nvPr>
        </p:nvGraphicFramePr>
        <p:xfrm>
          <a:off x="2864304" y="2400300"/>
          <a:ext cx="630011" cy="7062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8" name="Equation" r:id="rId9" imgW="322920" imgH="402480" progId="Equation.DSMT4">
                  <p:embed/>
                </p:oleObj>
              </mc:Choice>
              <mc:Fallback>
                <p:oleObj name="Equation" r:id="rId9" imgW="322920" imgH="402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864304" y="2400300"/>
                        <a:ext cx="630011" cy="70621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7739743" y="0"/>
            <a:ext cx="4452257" cy="4401205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nl-NL" sz="2800" b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Nhận xét: </a:t>
            </a:r>
          </a:p>
          <a:p>
            <a:pPr marL="514350" indent="-514350">
              <a:buAutoNum type="alphaLcParenR"/>
            </a:pPr>
            <a:r>
              <a:rPr lang="nl-NL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 số hữu tỉ đều có một số đối.</a:t>
            </a:r>
          </a:p>
          <a:p>
            <a:pPr marL="514350" indent="-514350">
              <a:buAutoNum type="alphaLcParenR"/>
            </a:pPr>
            <a:r>
              <a:rPr lang="nl-NL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đối của 0 là 0</a:t>
            </a:r>
          </a:p>
          <a:p>
            <a:pPr marL="514350" indent="-514350">
              <a:buAutoNum type="alphaLcParenR"/>
            </a:pPr>
            <a:r>
              <a:rPr lang="nl-NL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 hai số hữu tỉ âm, số nào có số đối lớn hơn thì số đó nhỏ hơn.</a:t>
            </a:r>
          </a:p>
          <a:p>
            <a:r>
              <a:rPr lang="nl-NL" sz="2800" b="1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Chú ý: </a:t>
            </a:r>
            <a:r>
              <a:rPr lang="nl-NL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 đối của       là    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8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Ta viết </a:t>
            </a:r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73501907"/>
              </p:ext>
            </p:extLst>
          </p:nvPr>
        </p:nvGraphicFramePr>
        <p:xfrm>
          <a:off x="10521953" y="2848658"/>
          <a:ext cx="401864" cy="825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9" name="Equation" r:id="rId12" imgW="266400" imgH="533160" progId="Equation.DSMT4">
                  <p:embed/>
                </p:oleObj>
              </mc:Choice>
              <mc:Fallback>
                <p:oleObj name="Equation" r:id="rId12" imgW="2664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0521953" y="2848658"/>
                        <a:ext cx="401864" cy="82527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80151855"/>
              </p:ext>
            </p:extLst>
          </p:nvPr>
        </p:nvGraphicFramePr>
        <p:xfrm>
          <a:off x="11296649" y="2815998"/>
          <a:ext cx="508908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0" name="Equation" r:id="rId14" imgW="317160" imgH="533160" progId="Equation.DSMT4">
                  <p:embed/>
                </p:oleObj>
              </mc:Choice>
              <mc:Fallback>
                <p:oleObj name="Equation" r:id="rId14" imgW="3171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1296649" y="2815998"/>
                        <a:ext cx="508908" cy="776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3825768"/>
              </p:ext>
            </p:extLst>
          </p:nvPr>
        </p:nvGraphicFramePr>
        <p:xfrm>
          <a:off x="8841922" y="3256866"/>
          <a:ext cx="644978" cy="8667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31" name="Equation" r:id="rId16" imgW="393480" imgH="533160" progId="Equation.DSMT4">
                  <p:embed/>
                </p:oleObj>
              </mc:Choice>
              <mc:Fallback>
                <p:oleObj name="Equation" r:id="rId16" imgW="39348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8841922" y="3256866"/>
                        <a:ext cx="644978" cy="8667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2645229" y="440872"/>
            <a:ext cx="1077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- 7 </a:t>
            </a:r>
            <a:endParaRPr lang="en-US" sz="2800"/>
          </a:p>
        </p:txBody>
      </p:sp>
      <p:sp>
        <p:nvSpPr>
          <p:cNvPr id="15" name="TextBox 14"/>
          <p:cNvSpPr txBox="1"/>
          <p:nvPr/>
        </p:nvSpPr>
        <p:spPr>
          <a:xfrm>
            <a:off x="3722915" y="1518559"/>
            <a:ext cx="11756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/>
              <a:t>0,75</a:t>
            </a:r>
            <a:endParaRPr lang="en-US" sz="2800"/>
          </a:p>
        </p:txBody>
      </p:sp>
      <p:sp>
        <p:nvSpPr>
          <p:cNvPr id="16" name="TextBox 15"/>
          <p:cNvSpPr txBox="1"/>
          <p:nvPr/>
        </p:nvSpPr>
        <p:spPr>
          <a:xfrm>
            <a:off x="2645229" y="2009829"/>
            <a:ext cx="12899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/>
              <a:t>0</a:t>
            </a:r>
            <a:endParaRPr lang="en-US" sz="3000" smtClean="0"/>
          </a:p>
        </p:txBody>
      </p:sp>
    </p:spTree>
    <p:extLst>
      <p:ext uri="{BB962C8B-B14F-4D97-AF65-F5344CB8AC3E}">
        <p14:creationId xmlns:p14="http://schemas.microsoft.com/office/powerpoint/2010/main" val="3993110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7700" cy="4047445"/>
          </a:xfrm>
          <a:prstGeom prst="rect">
            <a:avLst/>
          </a:prstGeom>
        </p:spPr>
      </p:pic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4047445"/>
            <a:ext cx="11919857" cy="2645229"/>
          </a:xfrm>
          <a:pattFill prst="horzBrick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u="sng" smtClean="0"/>
              <a:t>Giải:</a:t>
            </a:r>
            <a:endParaRPr lang="en-US" smtClean="0"/>
          </a:p>
          <a:p>
            <a:pPr marL="0" indent="0">
              <a:buNone/>
            </a:pPr>
            <a:r>
              <a:rPr lang="en-US"/>
              <a:t>	</a:t>
            </a:r>
            <a:r>
              <a:rPr lang="en-US" smtClean="0"/>
              <a:t>a</a:t>
            </a:r>
            <a:r>
              <a:rPr lang="en-US"/>
              <a:t>/   - 7,7 &gt; - </a:t>
            </a:r>
            <a:r>
              <a:rPr lang="en-US"/>
              <a:t>8,0 </a:t>
            </a:r>
            <a:r>
              <a:rPr lang="en-US" smtClean="0"/>
              <a:t>&gt; - 8,6 &gt; - 10,5</a:t>
            </a:r>
            <a:endParaRPr lang="en-US"/>
          </a:p>
          <a:p>
            <a:pPr marL="0" indent="0">
              <a:buNone/>
            </a:pPr>
            <a:r>
              <a:rPr lang="en-US" smtClean="0"/>
              <a:t>	Nên </a:t>
            </a:r>
            <a:r>
              <a:rPr lang="en-US"/>
              <a:t>rãnh Romanche có độ cao cao hơn rãnh Puerto Rico   </a:t>
            </a:r>
          </a:p>
          <a:p>
            <a:pPr marL="0" indent="0">
              <a:buNone/>
            </a:pPr>
            <a:r>
              <a:rPr lang="en-US"/>
              <a:t>  	b/ - 10,5 &lt; - 8,6 &lt; - 8,0 &lt; -7,7</a:t>
            </a:r>
          </a:p>
          <a:p>
            <a:pPr marL="0" indent="0">
              <a:buNone/>
            </a:pPr>
            <a:r>
              <a:rPr lang="en-US" smtClean="0"/>
              <a:t>	nên </a:t>
            </a:r>
            <a:r>
              <a:rPr lang="en-US"/>
              <a:t>rãnh  Philippine có độ cao thấp nhất trong bốn rãnh trên</a:t>
            </a:r>
            <a:r>
              <a:rPr lang="en-US"/>
              <a:t>. 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34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ChangeArrowheads="1"/>
          </p:cNvSpPr>
          <p:nvPr/>
        </p:nvSpPr>
        <p:spPr bwMode="auto">
          <a:xfrm>
            <a:off x="0" y="0"/>
            <a:ext cx="12192000" cy="6848029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xtLst/>
        </p:spPr>
        <p:txBody>
          <a:bodyPr wrap="square">
            <a:spAutoFit/>
          </a:bodyPr>
          <a:lstStyle/>
          <a:p>
            <a:pPr algn="ctr"/>
            <a:endParaRPr lang="fr-FR" sz="3600" b="1" smtClean="0">
              <a:latin typeface="Times New Roman" pitchFamily="18" charset="0"/>
              <a:cs typeface="Calibri" pitchFamily="34" charset="0"/>
            </a:endParaRPr>
          </a:p>
          <a:p>
            <a:pPr algn="ctr"/>
            <a:endParaRPr lang="fr-FR" sz="3600" b="1" smtClean="0">
              <a:latin typeface="Times New Roman" pitchFamily="18" charset="0"/>
              <a:cs typeface="Calibri" pitchFamily="34" charset="0"/>
            </a:endParaRPr>
          </a:p>
          <a:p>
            <a:pPr algn="ctr"/>
            <a:endParaRPr lang="fr-FR" sz="3600" b="1">
              <a:latin typeface="Times New Roman" pitchFamily="18" charset="0"/>
              <a:cs typeface="Calibri" pitchFamily="34" charset="0"/>
            </a:endParaRPr>
          </a:p>
          <a:p>
            <a:pPr algn="ctr"/>
            <a:r>
              <a:rPr lang="fr-FR" sz="3600" b="1" smtClean="0">
                <a:latin typeface="Times New Roman" pitchFamily="18" charset="0"/>
                <a:cs typeface="Calibri" pitchFamily="34" charset="0"/>
              </a:rPr>
              <a:t>HƯỚNG </a:t>
            </a:r>
            <a:r>
              <a:rPr lang="fr-FR" sz="3600" b="1">
                <a:latin typeface="Times New Roman" pitchFamily="18" charset="0"/>
                <a:cs typeface="Calibri" pitchFamily="34" charset="0"/>
              </a:rPr>
              <a:t>DẪN VỀ </a:t>
            </a:r>
            <a:r>
              <a:rPr lang="fr-FR" sz="3600" b="1" smtClean="0">
                <a:latin typeface="Times New Roman" pitchFamily="18" charset="0"/>
                <a:cs typeface="Calibri" pitchFamily="34" charset="0"/>
              </a:rPr>
              <a:t>NHÀ</a:t>
            </a:r>
          </a:p>
          <a:p>
            <a:pPr marL="571500" indent="-571500" algn="ctr">
              <a:buFontTx/>
              <a:buChar char="-"/>
            </a:pPr>
            <a:r>
              <a:rPr lang="en-US" sz="3600" smtClean="0"/>
              <a:t>Ôn </a:t>
            </a:r>
            <a:r>
              <a:rPr lang="en-US" sz="3600"/>
              <a:t>kiến </a:t>
            </a:r>
            <a:r>
              <a:rPr lang="en-US" sz="3600"/>
              <a:t>thức </a:t>
            </a:r>
            <a:r>
              <a:rPr lang="en-US" sz="3600" smtClean="0"/>
              <a:t>“Tập hợp số hữu tỉ”.</a:t>
            </a:r>
          </a:p>
          <a:p>
            <a:pPr algn="ctr"/>
            <a:r>
              <a:rPr lang="en-US" sz="3600" smtClean="0"/>
              <a:t>- </a:t>
            </a:r>
            <a:r>
              <a:rPr lang="en-US" sz="3600"/>
              <a:t>Làm bài </a:t>
            </a:r>
            <a:r>
              <a:rPr lang="en-US" sz="3600"/>
              <a:t>tập </a:t>
            </a:r>
            <a:r>
              <a:rPr lang="en-US" sz="3600" smtClean="0"/>
              <a:t>2, 3 </a:t>
            </a:r>
            <a:r>
              <a:rPr lang="en-US" sz="3600"/>
              <a:t>(</a:t>
            </a:r>
            <a:r>
              <a:rPr lang="en-US" sz="3600" smtClean="0"/>
              <a:t>SGK/9)</a:t>
            </a:r>
            <a:endParaRPr lang="en-US" sz="3600"/>
          </a:p>
          <a:p>
            <a:pPr algn="ctr"/>
            <a:r>
              <a:rPr lang="en-US" sz="3600"/>
              <a:t>- Chuẩn bị </a:t>
            </a:r>
            <a:r>
              <a:rPr lang="en-US" sz="3600"/>
              <a:t>trước </a:t>
            </a:r>
            <a:r>
              <a:rPr lang="en-US" sz="3600" smtClean="0"/>
              <a:t>bài 2: “Các phép tính với số hữu tỉ”.</a:t>
            </a:r>
            <a:endParaRPr lang="en-US" sz="3600"/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 smtClean="0"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 smtClean="0">
              <a:latin typeface="Times New Roman" pitchFamily="18" charset="0"/>
              <a:cs typeface="Calibri" pitchFamily="34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en-US" sz="3600"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108531" y="698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51329">
            <a:off x="9965546" y="-8725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11070">
            <a:off x="9965546" y="455789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263581" y="465821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39349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Text Box 2"/>
          <p:cNvSpPr txBox="1">
            <a:spLocks noChangeArrowheads="1"/>
          </p:cNvSpPr>
          <p:nvPr/>
        </p:nvSpPr>
        <p:spPr bwMode="auto">
          <a:xfrm>
            <a:off x="406400" y="0"/>
            <a:ext cx="11785600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6100" i="1" dirty="0">
                <a:solidFill>
                  <a:srgbClr val="0000FF"/>
                </a:solidFill>
                <a:latin typeface="VNI-Times" pitchFamily="2" charset="0"/>
              </a:rPr>
              <a:t>Xin </a:t>
            </a:r>
            <a:r>
              <a:rPr lang="en-US" sz="6100" i="1" dirty="0" err="1">
                <a:solidFill>
                  <a:srgbClr val="0000FF"/>
                </a:solidFill>
                <a:latin typeface="VNI-Times" pitchFamily="2" charset="0"/>
              </a:rPr>
              <a:t>chaân</a:t>
            </a:r>
            <a:r>
              <a:rPr lang="en-US" sz="6100" i="1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6100" i="1" dirty="0" err="1">
                <a:solidFill>
                  <a:srgbClr val="0000FF"/>
                </a:solidFill>
                <a:latin typeface="VNI-Times" pitchFamily="2" charset="0"/>
              </a:rPr>
              <a:t>thaønh</a:t>
            </a:r>
            <a:r>
              <a:rPr lang="en-US" sz="6100" i="1" dirty="0">
                <a:solidFill>
                  <a:srgbClr val="0000FF"/>
                </a:solidFill>
                <a:latin typeface="VNI-Times" pitchFamily="2" charset="0"/>
              </a:rPr>
              <a:t> </a:t>
            </a:r>
            <a:r>
              <a:rPr lang="en-US" sz="6100" i="1" dirty="0" err="1">
                <a:solidFill>
                  <a:srgbClr val="0000FF"/>
                </a:solidFill>
                <a:latin typeface="VNI-Times" pitchFamily="2" charset="0"/>
              </a:rPr>
              <a:t>caûm</a:t>
            </a:r>
            <a:r>
              <a:rPr lang="en-US" sz="6100" i="1" dirty="0">
                <a:solidFill>
                  <a:srgbClr val="0000FF"/>
                </a:solidFill>
                <a:latin typeface="VNI-Times" pitchFamily="2" charset="0"/>
              </a:rPr>
              <a:t> ôn</a:t>
            </a:r>
            <a:r>
              <a:rPr lang="en-US" sz="6100" i="1" dirty="0">
                <a:solidFill>
                  <a:srgbClr val="0000FF"/>
                </a:solidFill>
                <a:latin typeface="Times New Roman" pitchFamily="18" charset="0"/>
              </a:rPr>
              <a:t> !</a:t>
            </a:r>
          </a:p>
        </p:txBody>
      </p:sp>
      <p:pic>
        <p:nvPicPr>
          <p:cNvPr id="24579" name="Picture 3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3" y="4070371"/>
            <a:ext cx="2070100" cy="1331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802" y="5524500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767" y="4121150"/>
            <a:ext cx="2067984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3" y="5524500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3" name="Picture 7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417" y="3505200"/>
            <a:ext cx="314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4" name="Picture 8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6800" y="3505200"/>
            <a:ext cx="3149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5" name="Picture 9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3" y="5486400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6" name="Picture 10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167" y="3284538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7" name="Picture 11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03" y="5524500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8" name="Picture 12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3" y="5318125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9" name="Picture 13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1" y="5300663"/>
            <a:ext cx="2070100" cy="133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6" name="Picture 14" descr="AG00373_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6050" flipH="1">
            <a:off x="-597645" y="1314247"/>
            <a:ext cx="29464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7" name="j021576.wav">
            <a:hlinkClick r:id="" action="ppaction://media"/>
          </p:cNvPr>
          <p:cNvPicPr>
            <a:picLocks noGrp="1" noChangeAspect="1" noChangeArrowheads="1"/>
          </p:cNvPicPr>
          <p:nvPr>
            <p:ph idx="4294967295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1" y="6237288"/>
            <a:ext cx="406400" cy="304800"/>
          </a:xfrm>
        </p:spPr>
      </p:pic>
      <p:pic>
        <p:nvPicPr>
          <p:cNvPr id="146448" name="Picture 1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103" flipH="1">
            <a:off x="728135" y="3409950"/>
            <a:ext cx="1496484" cy="91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49" name="Picture 17" descr="3DBUTT~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481" y="2384425"/>
            <a:ext cx="1640417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6450" name="Picture 18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2377">
            <a:off x="7112001" y="1524000"/>
            <a:ext cx="1303867" cy="795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19" descr="AG00130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167" y="4508500"/>
            <a:ext cx="1219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0" descr="AG00130_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7" y="4652963"/>
            <a:ext cx="1219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21" descr="3464258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48" y="4838700"/>
            <a:ext cx="3623735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22" descr="3464258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3568" y="4929188"/>
            <a:ext cx="362373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23" descr="34642589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500" y="4797425"/>
            <a:ext cx="3623733" cy="231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24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400" y="3519488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25" descr="Copy of TULIP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633" y="3429000"/>
            <a:ext cx="4267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girl_graduate_waving_md_clr.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37" y="3595186"/>
            <a:ext cx="2342737" cy="266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51680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" presetClass="emph" presetSubtype="2" repeatCount="indefinite" fill="hold" grpId="1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464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EA10A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146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A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path" presetSubtype="0" repeatCount="indefinite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2101 0.16882 C -0.12101 0.24468 -0.08351 0.30689 -0.03768 0.30689 C 0.01597 0.30689 0.03576 0.23797 0.04392 0.19634 L 0.05243 0.1413 C 0.06076 0.09967 0.08142 0.03075 0.14236 0.03075 C 0.18142 0.03075 0.22587 0.09297 0.22587 0.16882 C 0.22587 0.24468 0.18142 0.30689 0.14236 0.30689 C 0.08142 0.30689 0.06076 0.23797 0.05243 0.19634 L 0.04392 0.1413 C 0.03576 0.09967 0.01597 0.03075 -0.03768 0.03075 C -0.08351 0.03075 -0.12101 0.09297 -0.11111 0.182 C -0.11111 0.18223 -0.12101 0.16882 -0.12101 0.16905 Z " pathEditMode="relative" rAng="0" ptsTypes="ffFffffFffff">
                                      <p:cBhvr>
                                        <p:cTn id="18" dur="3000" fill="hold"/>
                                        <p:tgtEl>
                                          <p:spTgt spid="1464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24 0.00116 C 0.13038 -0.02243 0.13854 -0.04833 0.14636 -0.08164 C 0.16806 -0.17599 0.17379 -0.26827 0.15781 -0.28238 C 0.14184 -0.2988 0.11094 -0.23265 0.08941 -0.1383 C 0.07795 -0.08858 0.07118 -0.0414 0.06893 -0.00578 C 0.06545 0.02266 0.06424 0.05065 0.06424 0.08395 C 0.06424 0.19033 0.07917 0.27798 0.09636 0.27798 C 0.11337 0.27798 0.12813 0.19033 0.12813 0.08395 C 0.12813 0.03469 0.12483 -0.01318 0.1191 -0.04602 C 0.11667 -0.07424 0.11094 -0.105 0.10434 -0.13575 C 0.0816 -0.23265 0.0507 -0.2988 0.03455 -0.28238 C 0.01875 -0.26573 0.02448 -0.17599 0.04722 -0.07909 C 0.05643 -0.034 0.06893 0.0037 0.0816 0.0296 C 0.09063 0.05319 0.10087 0.0747 0.11459 0.09574 C 0.15556 0.16397 0.19653 0.19496 0.20799 0.16651 C 0.21823 0.1383 0.19549 0.06013 0.15434 -0.00578 C 0.13733 -0.034 0.1191 -0.05527 0.10434 -0.06961 C 0.09063 -0.08349 0.07344 -0.09551 0.05521 -0.10245 C 0.00521 -0.12627 -0.03819 -0.11933 -0.04149 -0.08164 C -0.046 -0.04602 -0.0085 0.00116 0.0415 0.02498 C 0.06424 0.03469 0.08611 0.03885 0.10313 0.03654 C 0.11788 0.03654 0.13403 0.03168 0.15104 0.02498 C 0.20104 0.00116 0.23889 -0.04833 0.23403 -0.08349 C 0.23073 -0.11933 0.18733 -0.12858 0.13733 -0.105 C 0.11337 -0.0932 0.09167 -0.07655 0.07691 -0.05805 C 0.06424 -0.04348 0.05191 -0.02706 0.0382 -0.00578 C -0.00173 0.0629 -0.02569 0.1383 -0.01423 0.16651 C -0.00399 0.19496 0.0382 0.16397 0.07795 0.09806 C 0.0974 0.06499 0.11337 0.03168 0.1224 0.00116 Z " pathEditMode="relative" rAng="0" ptsTypes="fffffffffffffffffffffffffffff">
                                      <p:cBhvr>
                                        <p:cTn id="20" dur="5000" fill="hold"/>
                                        <p:tgtEl>
                                          <p:spTgt spid="1464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4" y="-115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7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181 -0.04676 C -0.15973 0.13195 -0.15278 0.25996 -0.14584 0.25996 C -0.13889 0.25996 -0.13282 0.13195 -0.13073 -0.04676 C -0.12778 0.13195 -0.12188 0.25996 -0.11476 0.25996 C -0.10782 0.25996 -0.10174 0.13195 -0.09983 -0.04676 C -0.09688 0.13195 -0.0908 0.25996 -0.08386 0.25996 C -0.07674 0.25996 -0.0698 0.13195 -0.06789 -0.04676 C -0.0658 0.13195 -0.05973 0.25996 -0.05174 0.25996 C -0.04584 0.25996 -0.03889 0.13195 -0.03681 -0.04676 C -0.03473 0.13195 -0.02778 0.25996 -0.02084 0.25996 C -0.01389 0.25996 -0.00782 0.13195 -0.00573 -0.04676 C -0.00278 0.13195 0.00312 0.25996 0.01024 0.25996 C 0.01718 0.25996 0.02326 0.13195 0.02621 -0.04676 C 0.02812 0.13195 0.0342 0.25996 0.04114 0.25996 C 0.04826 0.25996 0.0552 0.13195 0.05711 -0.04676 C 0.0592 0.13195 0.06527 0.25996 0.07326 0.25996 C 0.0802 0.25996 0.08611 0.13195 0.08819 -0.04676 " pathEditMode="relative" rAng="0" ptsTypes="fffffffffffffffff">
                                      <p:cBhvr>
                                        <p:cTn id="22" dur="5000" fill="hold"/>
                                        <p:tgtEl>
                                          <p:spTgt spid="1464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15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6447"/>
                </p:tgtEl>
              </p:cMediaNode>
            </p:audio>
          </p:childTnLst>
        </p:cTn>
      </p:par>
    </p:tnLst>
    <p:bldLst>
      <p:bldP spid="146434" grpId="0" autoUpdateAnimBg="0"/>
      <p:bldP spid="14643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8215"/>
            <a:ext cx="3086099" cy="56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388" y="408217"/>
            <a:ext cx="2530928" cy="5894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587" y="408215"/>
            <a:ext cx="2824844" cy="56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6033" y="408216"/>
            <a:ext cx="3020785" cy="569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402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" y="239152"/>
            <a:ext cx="12191999" cy="1325563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1: SỐ HỮU TỈ</a:t>
            </a:r>
            <a:b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1. Bài 1: TẬP HỢP CÁC SỐ HỮU TỈ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6336" y="1943101"/>
            <a:ext cx="7051765" cy="4343400"/>
          </a:xfrm>
          <a:pattFill prst="horzBrick">
            <a:fgClr>
              <a:srgbClr val="FFFF00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en-US" b="1" u="sng" smtClean="0"/>
              <a:t>Số  hữu tỉ:</a:t>
            </a:r>
          </a:p>
          <a:p>
            <a:pPr marL="0" indent="0">
              <a:buNone/>
            </a:pPr>
            <a:r>
              <a:rPr lang="en-US" b="1" smtClean="0"/>
              <a:t>                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Cho </a:t>
            </a:r>
            <a:r>
              <a:rPr lang="nl-NL">
                <a:latin typeface="Times New Roman" pitchFamily="18" charset="0"/>
                <a:cs typeface="Times New Roman" pitchFamily="18" charset="0"/>
              </a:rPr>
              <a:t>các số  - 7 ; 0,5 ; 0 ; 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      , với mỗi </a:t>
            </a:r>
          </a:p>
          <a:p>
            <a:pPr marL="0" indent="0">
              <a:buNone/>
            </a:pPr>
            <a:r>
              <a:rPr lang="nl-NL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          số</a:t>
            </a:r>
            <a:r>
              <a:rPr lang="nl-NL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hãy </a:t>
            </a:r>
            <a:r>
              <a:rPr lang="nl-NL">
                <a:latin typeface="Times New Roman" pitchFamily="18" charset="0"/>
                <a:cs typeface="Times New Roman" pitchFamily="18" charset="0"/>
              </a:rPr>
              <a:t>viết một phân số bằng 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 số </a:t>
            </a:r>
            <a:r>
              <a:rPr lang="nl-NL">
                <a:latin typeface="Times New Roman" pitchFamily="18" charset="0"/>
                <a:cs typeface="Times New Roman" pitchFamily="18" charset="0"/>
              </a:rPr>
              <a:t>đã cho</a:t>
            </a:r>
            <a:r>
              <a:rPr lang="nl-NL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>
              <a:buNone/>
            </a:pPr>
            <a:r>
              <a:rPr lang="nl-NL" u="sng" smtClean="0">
                <a:latin typeface="Times New Roman" pitchFamily="18" charset="0"/>
                <a:cs typeface="Times New Roman" pitchFamily="18" charset="0"/>
              </a:rPr>
              <a:t>Giải:</a:t>
            </a:r>
          </a:p>
          <a:p>
            <a:pPr marL="0" indent="0">
              <a:buNone/>
            </a:pPr>
            <a:endParaRPr lang="nl-NL"/>
          </a:p>
          <a:p>
            <a:pPr marL="0" indent="0">
              <a:buNone/>
            </a:pPr>
            <a:endParaRPr lang="nl-NL" smtClean="0"/>
          </a:p>
          <a:p>
            <a:pPr marL="0" indent="0">
              <a:buNone/>
            </a:pPr>
            <a:endParaRPr lang="en-US" b="1" u="sng" smtClean="0"/>
          </a:p>
          <a:p>
            <a:pPr marL="0" indent="0">
              <a:buNone/>
            </a:pPr>
            <a:endParaRPr lang="en-US" b="1" u="sng" smtClean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2127674"/>
              </p:ext>
            </p:extLst>
          </p:nvPr>
        </p:nvGraphicFramePr>
        <p:xfrm>
          <a:off x="7788733" y="1910443"/>
          <a:ext cx="3461657" cy="4343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61657"/>
              </a:tblGrid>
              <a:tr h="4343400">
                <a:tc>
                  <a:txBody>
                    <a:bodyPr/>
                    <a:lstStyle/>
                    <a:p>
                      <a:pPr marL="342900" indent="-342900" algn="just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AutoNum type="arabicPeriod"/>
                      </a:pPr>
                      <a:r>
                        <a:rPr lang="en-US" sz="2400" u="sng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Số</a:t>
                      </a:r>
                      <a:r>
                        <a:rPr lang="en-US" sz="2400" u="sng" baseline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hữu tỉ:</a:t>
                      </a:r>
                    </a:p>
                    <a:p>
                      <a:pPr lvl="0"/>
                      <a:r>
                        <a:rPr lang="en-US" sz="240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-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Số hữu tỉ là số viết được dưới dạng   với a, b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/>
                        </a:rPr>
                        <a:t>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Z, b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/>
                        </a:rPr>
                        <a:t>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0</a:t>
                      </a:r>
                      <a:endParaRPr lang="en-US" sz="2400" b="1" kern="120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Tập hợp các số hữu tỉ được kí hiệu là Q.</a:t>
                      </a:r>
                      <a:endParaRPr lang="en-US" sz="2400" b="1" kern="120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Các phân sô bằng nhau biểu diễn cùng một số hữu tỉ.</a:t>
                      </a:r>
                      <a:endParaRPr lang="en-US" sz="2400" b="1" kern="120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lang="en-US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 Nhận xét: Với a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/>
                        </a:rPr>
                        <a:t></a:t>
                      </a:r>
                      <a:r>
                        <a:rPr lang="en-US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Z thì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/>
                        </a:rPr>
                        <a:t></a:t>
                      </a:r>
                      <a:r>
                        <a:rPr lang="en-US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a </a:t>
                      </a:r>
                      <a:r>
                        <a:rPr lang="nl-NL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  <a:sym typeface="Symbol"/>
                        </a:rPr>
                        <a:t></a:t>
                      </a:r>
                      <a:r>
                        <a:rPr lang="en-US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2400" b="1" kern="1200" smtClean="0">
                          <a:solidFill>
                            <a:schemeClr val="lt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Q</a:t>
                      </a:r>
                      <a:endParaRPr lang="en-US" sz="2400" b="1" kern="1200" smtClean="0">
                        <a:solidFill>
                          <a:schemeClr val="lt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blipFill>
                      <a:blip r:embed="rId3"/>
                      <a:tile tx="0" ty="0" sx="100000" sy="100000" flip="none" algn="tl"/>
                    </a:blip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959434" y="4816934"/>
            <a:ext cx="68579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/>
              <a:t> </a:t>
            </a:r>
          </a:p>
          <a:p>
            <a:endParaRPr lang="en-US">
              <a:latin typeface="Times New Roman"/>
              <a:ea typeface="Calibri"/>
              <a:cs typeface="Times New Roman"/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29" y="2378532"/>
            <a:ext cx="936171" cy="876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7746283"/>
              </p:ext>
            </p:extLst>
          </p:nvPr>
        </p:nvGraphicFramePr>
        <p:xfrm>
          <a:off x="5388433" y="2090056"/>
          <a:ext cx="506185" cy="101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3" name="Equation" r:id="rId5" imgW="266400" imgH="533160" progId="Equation.DSMT4">
                  <p:embed/>
                </p:oleObj>
              </mc:Choice>
              <mc:Fallback>
                <p:oleObj name="Equation" r:id="rId5" imgW="26640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388433" y="2090056"/>
                        <a:ext cx="506185" cy="10178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9452046"/>
              </p:ext>
            </p:extLst>
          </p:nvPr>
        </p:nvGraphicFramePr>
        <p:xfrm>
          <a:off x="1184505" y="3788228"/>
          <a:ext cx="1591355" cy="1028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4" name="Equation" r:id="rId7" imgW="504249" imgH="390397" progId="Equation.DSMT4">
                  <p:embed/>
                </p:oleObj>
              </mc:Choice>
              <mc:Fallback>
                <p:oleObj name="Equation" r:id="rId7" imgW="504249" imgH="3903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184505" y="3788228"/>
                        <a:ext cx="1591355" cy="1028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3088580"/>
              </p:ext>
            </p:extLst>
          </p:nvPr>
        </p:nvGraphicFramePr>
        <p:xfrm>
          <a:off x="4067857" y="3722915"/>
          <a:ext cx="1500187" cy="1094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5" name="Equation" r:id="rId9" imgW="561436" imgH="390397" progId="Equation.DSMT4">
                  <p:embed/>
                </p:oleObj>
              </mc:Choice>
              <mc:Fallback>
                <p:oleObj name="Equation" r:id="rId9" imgW="561436" imgH="3903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4067857" y="3722915"/>
                        <a:ext cx="1500187" cy="1094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0487293"/>
              </p:ext>
            </p:extLst>
          </p:nvPr>
        </p:nvGraphicFramePr>
        <p:xfrm>
          <a:off x="1166813" y="4904687"/>
          <a:ext cx="1298803" cy="11171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6" name="Equation" r:id="rId11" imgW="409298" imgH="390397" progId="Equation.DSMT4">
                  <p:embed/>
                </p:oleObj>
              </mc:Choice>
              <mc:Fallback>
                <p:oleObj name="Equation" r:id="rId11" imgW="409298" imgH="3903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166813" y="4904687"/>
                        <a:ext cx="1298803" cy="11171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3314594"/>
              </p:ext>
            </p:extLst>
          </p:nvPr>
        </p:nvGraphicFramePr>
        <p:xfrm>
          <a:off x="4246113" y="4947563"/>
          <a:ext cx="1321935" cy="11103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27" name="Equation" r:id="rId13" imgW="466125" imgH="390397" progId="Equation.DSMT4">
                  <p:embed/>
                </p:oleObj>
              </mc:Choice>
              <mc:Fallback>
                <p:oleObj name="Equation" r:id="rId13" imgW="466125" imgH="3903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246113" y="4947563"/>
                        <a:ext cx="1321935" cy="11103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6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F892C87C-77C1-4A47-8173-2C4D1FA30ADB}"/>
              </a:ext>
            </a:extLst>
          </p:cNvPr>
          <p:cNvSpPr/>
          <p:nvPr/>
        </p:nvSpPr>
        <p:spPr>
          <a:xfrm>
            <a:off x="555172" y="733250"/>
            <a:ext cx="7008789" cy="3746347"/>
          </a:xfrm>
          <a:prstGeom prst="rect">
            <a:avLst/>
          </a:prstGeom>
          <a:pattFill prst="lgCheck">
            <a:fgClr>
              <a:srgbClr val="FFFF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nl-NL" sz="2592" b="1" u="sng" smtClean="0"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Ví dụ: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- 7 ; 0,5 ; 0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;           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là các số hữu tỉ.</a:t>
            </a:r>
            <a:endParaRPr lang="nl-NL" sz="2592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nl-NL" sz="2592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nl-NL" sz="2592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nl-NL" sz="2592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nl-NL" sz="2592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endParaRPr lang="nl-NL" sz="2592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nl-NL" sz="2592" smtClean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Vậy 3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- 0,5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; 0 ;         </a:t>
            </a:r>
            <a:r>
              <a:rPr lang="nl-NL" sz="28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nl-NL" sz="2800">
                <a:latin typeface="Times New Roman" pitchFamily="18" charset="0"/>
                <a:cs typeface="Times New Roman" pitchFamily="18" charset="0"/>
              </a:rPr>
              <a:t>là các số hữu tỉ</a:t>
            </a:r>
            <a:r>
              <a:rPr lang="nl-NL" sz="2400">
                <a:latin typeface="Times New Roman" pitchFamily="18" charset="0"/>
                <a:cs typeface="Times New Roman" pitchFamily="18" charset="0"/>
              </a:rPr>
              <a:t>.</a:t>
            </a:r>
            <a:endParaRPr lang="nl-NL" sz="2592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en-US" sz="2592" dirty="0"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3446957"/>
              </p:ext>
            </p:extLst>
          </p:nvPr>
        </p:nvGraphicFramePr>
        <p:xfrm>
          <a:off x="3549545" y="526969"/>
          <a:ext cx="653144" cy="10450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0" name="Equation" r:id="rId3" imgW="266511" imgH="485387" progId="Equation.DSMT4">
                  <p:embed/>
                </p:oleObj>
              </mc:Choice>
              <mc:Fallback>
                <p:oleObj name="Equation" r:id="rId3" imgW="266511" imgH="48538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549545" y="526969"/>
                        <a:ext cx="653144" cy="10450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84558029"/>
              </p:ext>
            </p:extLst>
          </p:nvPr>
        </p:nvGraphicFramePr>
        <p:xfrm>
          <a:off x="823464" y="1559736"/>
          <a:ext cx="2409825" cy="965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1" name="Equation" r:id="rId5" imgW="1117440" imgH="393480" progId="Equation.DSMT4">
                  <p:embed/>
                </p:oleObj>
              </mc:Choice>
              <mc:Fallback>
                <p:oleObj name="Equation" r:id="rId5" imgW="11174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823464" y="1559736"/>
                        <a:ext cx="2409825" cy="965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518158"/>
              </p:ext>
            </p:extLst>
          </p:nvPr>
        </p:nvGraphicFramePr>
        <p:xfrm>
          <a:off x="3976918" y="1593074"/>
          <a:ext cx="3435351" cy="9318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2" name="Equation" r:id="rId7" imgW="1600200" imgH="393480" progId="Equation.DSMT4">
                  <p:embed/>
                </p:oleObj>
              </mc:Choice>
              <mc:Fallback>
                <p:oleObj name="Equation" r:id="rId7" imgW="160020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976918" y="1593074"/>
                        <a:ext cx="3435351" cy="9318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36537521"/>
              </p:ext>
            </p:extLst>
          </p:nvPr>
        </p:nvGraphicFramePr>
        <p:xfrm>
          <a:off x="839334" y="2606581"/>
          <a:ext cx="2482851" cy="989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3" name="Equation" r:id="rId9" imgW="1231560" imgH="393480" progId="Equation.DSMT4">
                  <p:embed/>
                </p:oleObj>
              </mc:Choice>
              <mc:Fallback>
                <p:oleObj name="Equation" r:id="rId9" imgW="123156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9334" y="2606581"/>
                        <a:ext cx="2482851" cy="9890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7946340"/>
              </p:ext>
            </p:extLst>
          </p:nvPr>
        </p:nvGraphicFramePr>
        <p:xfrm>
          <a:off x="4202690" y="2606581"/>
          <a:ext cx="2919412" cy="952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4" name="Equation" r:id="rId11" imgW="1282680" imgH="393480" progId="Equation.DSMT4">
                  <p:embed/>
                </p:oleObj>
              </mc:Choice>
              <mc:Fallback>
                <p:oleObj name="Equation" r:id="rId11" imgW="12826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202690" y="2606581"/>
                        <a:ext cx="2919412" cy="952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0960550"/>
              </p:ext>
            </p:extLst>
          </p:nvPr>
        </p:nvGraphicFramePr>
        <p:xfrm>
          <a:off x="5768979" y="2905131"/>
          <a:ext cx="652463" cy="1044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5" name="Equation" r:id="rId13" imgW="652320" imgH="1044720" progId="Equation.DSMT4">
                  <p:embed/>
                </p:oleObj>
              </mc:Choice>
              <mc:Fallback>
                <p:oleObj name="Equation" r:id="rId13" imgW="652320" imgH="1044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768979" y="2905131"/>
                        <a:ext cx="652463" cy="1044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9366371"/>
              </p:ext>
            </p:extLst>
          </p:nvPr>
        </p:nvGraphicFramePr>
        <p:xfrm>
          <a:off x="3430817" y="3426282"/>
          <a:ext cx="376239" cy="9497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6" name="Equation" r:id="rId15" imgW="152280" imgH="393480" progId="Equation.DSMT4">
                  <p:embed/>
                </p:oleObj>
              </mc:Choice>
              <mc:Fallback>
                <p:oleObj name="Equation" r:id="rId15" imgW="1522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3430817" y="3426282"/>
                        <a:ext cx="376239" cy="9497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25"/>
          <p:cNvPicPr/>
          <p:nvPr/>
        </p:nvPicPr>
        <p:blipFill>
          <a:blip r:embed="rId17"/>
          <a:stretch>
            <a:fillRect/>
          </a:stretch>
        </p:blipFill>
        <p:spPr>
          <a:xfrm>
            <a:off x="555175" y="4310743"/>
            <a:ext cx="6809015" cy="2334986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05057" y="733246"/>
            <a:ext cx="4114803" cy="5940088"/>
          </a:xfrm>
          <a:prstGeom prst="rect">
            <a:avLst/>
          </a:prstGeom>
          <a:blipFill>
            <a:blip r:embed="rId18"/>
            <a:tile tx="0" ty="0" sx="100000" sy="100000" flip="none" algn="tl"/>
          </a:blipFill>
          <a:effectLst>
            <a:innerShdw blurRad="114300">
              <a:prstClr val="black"/>
            </a:innerShdw>
          </a:effectLst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/>
            <a:r>
              <a:rPr lang="en-US" sz="2400" u="sng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 hành 1: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- 0,33; 0; </a:t>
            </a:r>
            <a:r>
              <a:rPr lang="en-US" sz="240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0,25 là các số hữu tỉ vì: </a:t>
            </a:r>
          </a:p>
          <a:p>
            <a:r>
              <a:rPr lang="nl-NL"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2400" u="sng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Vận dụng 1: </a:t>
            </a:r>
          </a:p>
          <a:p>
            <a:pPr lvl="0"/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280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4981786"/>
              </p:ext>
            </p:extLst>
          </p:nvPr>
        </p:nvGraphicFramePr>
        <p:xfrm>
          <a:off x="10695217" y="535589"/>
          <a:ext cx="391887" cy="884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7" name="Equation" r:id="rId19" imgW="228387" imgH="390397" progId="Equation.DSMT4">
                  <p:embed/>
                </p:oleObj>
              </mc:Choice>
              <mc:Fallback>
                <p:oleObj name="Equation" r:id="rId19" imgW="228387" imgH="39039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0695217" y="535589"/>
                        <a:ext cx="391887" cy="884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4185043"/>
              </p:ext>
            </p:extLst>
          </p:nvPr>
        </p:nvGraphicFramePr>
        <p:xfrm>
          <a:off x="9023916" y="1422597"/>
          <a:ext cx="2297565" cy="23676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8" name="Equation" r:id="rId21" imgW="1208471" imgH="1608723" progId="Equation.DSMT4">
                  <p:embed/>
                </p:oleObj>
              </mc:Choice>
              <mc:Fallback>
                <p:oleObj name="Equation" r:id="rId21" imgW="1208471" imgH="160872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023916" y="1422597"/>
                        <a:ext cx="2297565" cy="23676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0595026"/>
              </p:ext>
            </p:extLst>
          </p:nvPr>
        </p:nvGraphicFramePr>
        <p:xfrm>
          <a:off x="9138219" y="4065819"/>
          <a:ext cx="2330223" cy="24329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49" name="Equation" r:id="rId23" imgW="1208471" imgH="1608723" progId="Equation.DSMT4">
                  <p:embed/>
                </p:oleObj>
              </mc:Choice>
              <mc:Fallback>
                <p:oleObj name="Equation" r:id="rId23" imgW="1208471" imgH="160872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9138219" y="4065819"/>
                        <a:ext cx="2330223" cy="24329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5825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3" y="4234945"/>
            <a:ext cx="514683" cy="7270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10736" y="457892"/>
            <a:ext cx="10925071" cy="3693319"/>
          </a:xfrm>
          <a:prstGeom prst="rect">
            <a:avLst/>
          </a:prstGeom>
          <a:pattFill prst="plaid">
            <a:fgClr>
              <a:srgbClr val="FFC000"/>
            </a:fgClr>
            <a:bgClr>
              <a:schemeClr val="bg1"/>
            </a:bgClr>
          </a:pattFill>
        </p:spPr>
        <p:txBody>
          <a:bodyPr wrap="square">
            <a:spAutoFit/>
          </a:bodyPr>
          <a:lstStyle/>
          <a:p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nl-NL" sz="2400" b="1" u="sng" smtClean="0">
                <a:latin typeface="Times New Roman" pitchFamily="18" charset="0"/>
                <a:cs typeface="Times New Roman" pitchFamily="18" charset="0"/>
              </a:rPr>
              <a:t>Thứ </a:t>
            </a:r>
            <a:r>
              <a:rPr lang="nl-NL" sz="2400" b="1" u="sng">
                <a:latin typeface="Times New Roman" pitchFamily="18" charset="0"/>
                <a:cs typeface="Times New Roman" pitchFamily="18" charset="0"/>
              </a:rPr>
              <a:t>tự trong tập hợp các số hữu tỉ</a:t>
            </a:r>
            <a:r>
              <a:rPr lang="nl-NL" sz="2400" b="1" u="sng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u="sng" smtClean="0">
                <a:latin typeface="Times New Roman" pitchFamily="18" charset="0"/>
                <a:cs typeface="Times New Roman" pitchFamily="18" charset="0"/>
              </a:rPr>
              <a:t>Giải:</a:t>
            </a:r>
            <a:r>
              <a:rPr lang="en-US" b="1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r>
              <a:rPr lang="en-US" sz="2400" b="1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/ Vì 2 &gt; –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5 nên   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/ 0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&gt;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- 0,5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sz="240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-12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 &lt; - 7</a:t>
            </a:r>
            <a:r>
              <a:rPr lang="en-US" sz="2400" baseline="3000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en-US" sz="2400">
                <a:latin typeface="Times New Roman" pitchFamily="18" charset="0"/>
                <a:cs typeface="Times New Roman" pitchFamily="18" charset="0"/>
              </a:rPr>
              <a:t>C</a:t>
            </a:r>
          </a:p>
          <a:p>
            <a:r>
              <a:rPr lang="nl-NL" sz="2400">
                <a:latin typeface="Times New Roman" pitchFamily="18" charset="0"/>
                <a:cs typeface="Times New Roman" pitchFamily="18" charset="0"/>
              </a:rPr>
              <a:t>* Với hai số hữu tỉ bất kì x, y ta luôn có: hoặc x = y hoặc x&lt; y hoặc x&gt; y.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>
                <a:latin typeface="Times New Roman" pitchFamily="18" charset="0"/>
                <a:cs typeface="Times New Roman" pitchFamily="18" charset="0"/>
              </a:rPr>
              <a:t>-Số hữu tỉ lớn hơn 0 là số hữu tỉ dương.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>
                <a:latin typeface="Times New Roman" pitchFamily="18" charset="0"/>
                <a:cs typeface="Times New Roman" pitchFamily="18" charset="0"/>
              </a:rPr>
              <a:t>-Số hữu tỉ nhỏ hơn 0 là số hữu tỉ âm.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>
                <a:latin typeface="Times New Roman" pitchFamily="18" charset="0"/>
                <a:cs typeface="Times New Roman" pitchFamily="18" charset="0"/>
              </a:rPr>
              <a:t>-Số 0 không phải là số hữu tỉ âm cũng không phải là số hữu tỉ dương.</a:t>
            </a:r>
            <a:endParaRPr lang="en-US" sz="2400">
              <a:latin typeface="Times New Roman" pitchFamily="18" charset="0"/>
              <a:cs typeface="Times New Roman" pitchFamily="18" charset="0"/>
            </a:endParaRPr>
          </a:p>
          <a:p>
            <a:r>
              <a:rPr lang="nl-NL" sz="2400">
                <a:latin typeface="Times New Roman" pitchFamily="18" charset="0"/>
                <a:cs typeface="Times New Roman" pitchFamily="18" charset="0"/>
              </a:rPr>
              <a:t>-Số hữu tỉ dương luôn lớn hơn số hữu tỉ </a:t>
            </a:r>
            <a:r>
              <a:rPr lang="nl-NL" sz="2400" smtClean="0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        </a:t>
            </a:r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7400" y="4259534"/>
            <a:ext cx="10878403" cy="2308324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i="1" u="sng"/>
              <a:t>Thực hành </a:t>
            </a:r>
            <a:r>
              <a:rPr lang="en-US" i="1" u="sng" smtClean="0"/>
              <a:t>2</a:t>
            </a:r>
            <a:r>
              <a:rPr lang="en-US" i="1" smtClean="0"/>
              <a:t>:   a/                                                                                     </a:t>
            </a:r>
            <a:r>
              <a:rPr lang="nl-NL"/>
              <a:t>b/ </a:t>
            </a:r>
            <a:r>
              <a:rPr lang="nl-NL" sz="2400"/>
              <a:t>- Số hữu tỉ dương là: </a:t>
            </a:r>
            <a:endParaRPr lang="en-US" sz="2400"/>
          </a:p>
          <a:p>
            <a:pPr lvl="0"/>
            <a:r>
              <a:rPr lang="en-US" sz="2400" smtClean="0"/>
              <a:t>                                                                                        </a:t>
            </a:r>
          </a:p>
          <a:p>
            <a:pPr lvl="0"/>
            <a:r>
              <a:rPr lang="en-US" sz="2400"/>
              <a:t> </a:t>
            </a:r>
            <a:r>
              <a:rPr lang="en-US" sz="2400" smtClean="0"/>
              <a:t>                                                                                         - Số </a:t>
            </a:r>
            <a:r>
              <a:rPr lang="en-US" sz="2400"/>
              <a:t>hữu tỉ âm là: </a:t>
            </a:r>
          </a:p>
          <a:p>
            <a:r>
              <a:rPr lang="nl-NL" sz="2400"/>
              <a:t> </a:t>
            </a:r>
            <a:r>
              <a:rPr lang="nl-NL" sz="2400" smtClean="0"/>
              <a:t>                                                                                          - Số  không phải </a:t>
            </a:r>
            <a:r>
              <a:rPr lang="nl-NL" sz="2400"/>
              <a:t>là số hữu tỉ âm </a:t>
            </a:r>
            <a:endParaRPr lang="nl-NL" sz="2400" smtClean="0"/>
          </a:p>
          <a:p>
            <a:r>
              <a:rPr lang="nl-NL" sz="2400"/>
              <a:t> </a:t>
            </a:r>
            <a:r>
              <a:rPr lang="nl-NL" sz="2400" smtClean="0"/>
              <a:t>                                                                   </a:t>
            </a:r>
            <a:r>
              <a:rPr lang="nl-NL" sz="2400" smtClean="0"/>
              <a:t>                       </a:t>
            </a:r>
            <a:r>
              <a:rPr lang="nl-NL" sz="2400" smtClean="0"/>
              <a:t>cũng </a:t>
            </a:r>
            <a:r>
              <a:rPr lang="nl-NL" sz="2400"/>
              <a:t>không phải là </a:t>
            </a:r>
            <a:r>
              <a:rPr lang="nl-NL" sz="2400" smtClean="0"/>
              <a:t>số </a:t>
            </a:r>
            <a:r>
              <a:rPr lang="nl-NL" sz="2400"/>
              <a:t>hữu tỉ </a:t>
            </a:r>
            <a:endParaRPr lang="nl-NL" sz="2400" smtClean="0"/>
          </a:p>
          <a:p>
            <a:r>
              <a:rPr lang="nl-NL" sz="2400"/>
              <a:t> </a:t>
            </a:r>
            <a:r>
              <a:rPr lang="nl-NL" sz="2400" smtClean="0"/>
              <a:t>                                                                                           dương là</a:t>
            </a:r>
            <a:r>
              <a:rPr lang="en-US" sz="2400" i="1" smtClean="0"/>
              <a:t>                                                                      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743" y="891753"/>
            <a:ext cx="6096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630769"/>
              </p:ext>
            </p:extLst>
          </p:nvPr>
        </p:nvGraphicFramePr>
        <p:xfrm>
          <a:off x="3839875" y="1006053"/>
          <a:ext cx="862756" cy="7411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5" name="Equation" r:id="rId6" imgW="647036" imgH="533242" progId="Equation.DSMT4">
                  <p:embed/>
                </p:oleObj>
              </mc:Choice>
              <mc:Fallback>
                <p:oleObj name="Equation" r:id="rId6" imgW="647036" imgH="5332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39875" y="1006053"/>
                        <a:ext cx="862756" cy="7411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93" y="457889"/>
            <a:ext cx="6123215" cy="16298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8281959"/>
              </p:ext>
            </p:extLst>
          </p:nvPr>
        </p:nvGraphicFramePr>
        <p:xfrm>
          <a:off x="1297449" y="4598492"/>
          <a:ext cx="1870303" cy="19693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6" name="Equation" r:id="rId9" imgW="1627120" imgH="1627793" progId="Equation.DSMT4">
                  <p:embed/>
                </p:oleObj>
              </mc:Choice>
              <mc:Fallback>
                <p:oleObj name="Equation" r:id="rId9" imgW="1627120" imgH="1627793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297449" y="4598492"/>
                        <a:ext cx="1870303" cy="19693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5390441"/>
              </p:ext>
            </p:extLst>
          </p:nvPr>
        </p:nvGraphicFramePr>
        <p:xfrm>
          <a:off x="4490257" y="4598496"/>
          <a:ext cx="1583015" cy="577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7" name="Equation" r:id="rId11" imgW="922898" imgH="533242" progId="Equation.DSMT4">
                  <p:embed/>
                </p:oleObj>
              </mc:Choice>
              <mc:Fallback>
                <p:oleObj name="Equation" r:id="rId11" imgW="922898" imgH="5332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490257" y="4598496"/>
                        <a:ext cx="1583015" cy="57766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4992798"/>
              </p:ext>
            </p:extLst>
          </p:nvPr>
        </p:nvGraphicFramePr>
        <p:xfrm>
          <a:off x="9802492" y="4151208"/>
          <a:ext cx="1170313" cy="733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8" name="Equation" r:id="rId13" imgW="608911" imgH="533242" progId="Equation.DSMT4">
                  <p:embed/>
                </p:oleObj>
              </mc:Choice>
              <mc:Fallback>
                <p:oleObj name="Equation" r:id="rId13" imgW="608911" imgH="5332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9802492" y="4151208"/>
                        <a:ext cx="1170313" cy="7330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3994846"/>
              </p:ext>
            </p:extLst>
          </p:nvPr>
        </p:nvGraphicFramePr>
        <p:xfrm>
          <a:off x="9343341" y="4767949"/>
          <a:ext cx="1760091" cy="7068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9" name="Equation" r:id="rId15" imgW="1113520" imgH="533242" progId="Equation.DSMT4">
                  <p:embed/>
                </p:oleObj>
              </mc:Choice>
              <mc:Fallback>
                <p:oleObj name="Equation" r:id="rId15" imgW="1113520" imgH="5332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9343341" y="4767949"/>
                        <a:ext cx="1760091" cy="7068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575671"/>
              </p:ext>
            </p:extLst>
          </p:nvPr>
        </p:nvGraphicFramePr>
        <p:xfrm>
          <a:off x="8474197" y="6021732"/>
          <a:ext cx="833091" cy="672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0" name="Equation" r:id="rId17" imgW="599560" imgH="533242" progId="Equation.DSMT4">
                  <p:embed/>
                </p:oleObj>
              </mc:Choice>
              <mc:Fallback>
                <p:oleObj name="Equation" r:id="rId17" imgW="599560" imgH="533242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8474197" y="6021732"/>
                        <a:ext cx="833091" cy="6729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895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12192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Pin by Sylvia 64 on Gifs 64 | Cute gif, Cute chickens, Animation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328017"/>
            <a:ext cx="5232400" cy="3274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Doremon-Beat_vy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787.68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pic>
        <p:nvPicPr>
          <p:cNvPr id="9" name="Picture 8" descr="Digit 120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2231035"/>
            <a:ext cx="2743200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868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5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nodeType="withEffect">
                                  <p:stCondLst>
                                    <p:cond delay="12300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76" y="3529436"/>
            <a:ext cx="2230738" cy="339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71464" y="3463300"/>
            <a:ext cx="7992888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KHU PHỐ</a:t>
            </a:r>
          </a:p>
        </p:txBody>
      </p:sp>
      <p:pic>
        <p:nvPicPr>
          <p:cNvPr id="1434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6579" y="5326063"/>
            <a:ext cx="216217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13" y="-121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6" y="3133724"/>
            <a:ext cx="3952875" cy="370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Doremon-Beat_vy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787.68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pic>
        <p:nvPicPr>
          <p:cNvPr id="9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-120068" y="698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16190">
            <a:off x="10032133" y="145043"/>
            <a:ext cx="1986114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0731" y="4683942"/>
            <a:ext cx="140784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972" y="4683942"/>
            <a:ext cx="140784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542827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1857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280" y="1127043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604" y="1519442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477" y="1275843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3287685"/>
            <a:ext cx="1054968" cy="1006340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5876" y="3390121"/>
            <a:ext cx="1008112" cy="961644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5949" y="5465769"/>
            <a:ext cx="1760539" cy="143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524000" y="-19087"/>
            <a:ext cx="8928992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513" y="-1219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Doremon-Beat_vy4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0787.684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71476" y="2196399"/>
            <a:ext cx="406400" cy="304800"/>
          </a:xfrm>
          <a:prstGeom prst="rect">
            <a:avLst/>
          </a:prstGeom>
        </p:spPr>
      </p:pic>
      <p:pic>
        <p:nvPicPr>
          <p:cNvPr id="11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-120068" y="6988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24423">
            <a:off x="10177721" y="471856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027075">
            <a:off x="10047458" y="-81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0003">
            <a:off x="-267027" y="471856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66483">
            <a:off x="3720266" y="4776309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18048">
            <a:off x="1667987" y="4786768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15794">
            <a:off x="10047457" y="2303091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47686">
            <a:off x="-210036" y="2701097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lh3.googleusercontent.com/-1zjdDVunfrY/WsHKWo5d9VI/AAAAAAAABos/KVS4l5tYpys1MioNCPiUXuEEsltfhKJcQCHMYCw/h136/3-mau_slide_powerpoint_dep_ctu.vn_(258).gif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48562">
            <a:off x="5720207" y="4776309"/>
            <a:ext cx="2183088" cy="2174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4313619"/>
      </p:ext>
    </p:extLst>
  </p:cSld>
  <p:clrMapOvr>
    <a:masterClrMapping/>
  </p:clrMapOvr>
  <p:transition spd="slow" advClick="0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1857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 nodeType="clickPar">
                      <p:stCondLst>
                        <p:cond delay="0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 nodeType="clickPar">
                      <p:stCondLst>
                        <p:cond delay="0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 nodeType="clickPar">
                      <p:stCondLst>
                        <p:cond delay="0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1F1F1F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1570</TotalTime>
  <Words>864</Words>
  <Application>Microsoft Office PowerPoint</Application>
  <PresentationFormat>Custom</PresentationFormat>
  <Paragraphs>223</Paragraphs>
  <Slides>27</Slides>
  <Notes>0</Notes>
  <HiddenSlides>0</HiddenSlides>
  <MMClips>11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Office Theme</vt:lpstr>
      <vt:lpstr>1_Office Theme</vt:lpstr>
      <vt:lpstr>Clip</vt:lpstr>
      <vt:lpstr>Equation</vt:lpstr>
      <vt:lpstr>MathType 7.0 Equation</vt:lpstr>
      <vt:lpstr>PowerPoint Presentation</vt:lpstr>
      <vt:lpstr>Chương 1:SỐ HỮU TỈ Tiết 1+2. Bài 1:TẬP HỢP CÁC SỐ HỮU TỈ. </vt:lpstr>
      <vt:lpstr>PowerPoint Presentation</vt:lpstr>
      <vt:lpstr>Chương 1: SỐ HỮU TỈ Tiết 1. Bài 1: TẬP HỢP CÁC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Chương 1: SỐ HỮU TỈ Tiết 2. Bài 1: TẬP HỢP CÁC SỐ HỮU TỈ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BỘ SƯU TẬP TEM</dc:title>
  <dc:creator>kh.tgdd1018@outlook.com</dc:creator>
  <cp:lastModifiedBy>AutoBVT</cp:lastModifiedBy>
  <cp:revision>241</cp:revision>
  <dcterms:created xsi:type="dcterms:W3CDTF">2021-08-16T12:18:00Z</dcterms:created>
  <dcterms:modified xsi:type="dcterms:W3CDTF">2022-07-21T16:37:13Z</dcterms:modified>
</cp:coreProperties>
</file>