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2"/>
  </p:notesMasterIdLst>
  <p:sldIdLst>
    <p:sldId id="438" r:id="rId2"/>
    <p:sldId id="469" r:id="rId3"/>
    <p:sldId id="484" r:id="rId4"/>
    <p:sldId id="485" r:id="rId5"/>
    <p:sldId id="486" r:id="rId6"/>
    <p:sldId id="497" r:id="rId7"/>
    <p:sldId id="487" r:id="rId8"/>
    <p:sldId id="488" r:id="rId9"/>
    <p:sldId id="489" r:id="rId10"/>
    <p:sldId id="490" r:id="rId11"/>
    <p:sldId id="470" r:id="rId12"/>
    <p:sldId id="499" r:id="rId13"/>
    <p:sldId id="495" r:id="rId14"/>
    <p:sldId id="496" r:id="rId15"/>
    <p:sldId id="498" r:id="rId16"/>
    <p:sldId id="500" r:id="rId17"/>
    <p:sldId id="471" r:id="rId18"/>
    <p:sldId id="463" r:id="rId19"/>
    <p:sldId id="474" r:id="rId20"/>
    <p:sldId id="491" r:id="rId21"/>
    <p:sldId id="493" r:id="rId22"/>
    <p:sldId id="475" r:id="rId23"/>
    <p:sldId id="494" r:id="rId24"/>
    <p:sldId id="492" r:id="rId25"/>
    <p:sldId id="476" r:id="rId26"/>
    <p:sldId id="477" r:id="rId27"/>
    <p:sldId id="478" r:id="rId28"/>
    <p:sldId id="479" r:id="rId29"/>
    <p:sldId id="480" r:id="rId30"/>
    <p:sldId id="4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2" autoAdjust="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956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245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622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133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403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01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608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650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185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548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682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972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1.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1.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1.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1.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img138.imageshack.us/img138/2572/4qs6.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xml"/><Relationship Id="rId7" Type="http://schemas.openxmlformats.org/officeDocument/2006/relationships/image" Target="../media/image31.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xml"/><Relationship Id="rId7" Type="http://schemas.openxmlformats.org/officeDocument/2006/relationships/image" Target="../media/image31.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1.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http://k14.vcmedia.vn/Images/Uploaded/Share/2010/05/13/100514cl1ngcao-5.jpg"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http://k14.vcmedia.vn/Images/Uploaded/Share/2010/05/13/100514cl1ngcao-5.j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019"/>
            <a:ext cx="11923634" cy="584775"/>
          </a:xfrm>
          <a:prstGeom prst="rect">
            <a:avLst/>
          </a:prstGeom>
        </p:spPr>
        <p:txBody>
          <a:bodyPr wrap="square">
            <a:spAutoFit/>
          </a:bodyPr>
          <a:lstStyle/>
          <a:p>
            <a:pPr algn="ctr" eaLnBrk="1" hangingPunct="1">
              <a:defRPr/>
            </a:pP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24 – HỆ NỘI TIẾT Ở NGƯỜI.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3"/>
          <p:cNvSpPr txBox="1"/>
          <p:nvPr/>
        </p:nvSpPr>
        <p:spPr>
          <a:xfrm>
            <a:off x="0" y="714127"/>
            <a:ext cx="9132133" cy="430887"/>
          </a:xfrm>
          <a:prstGeom prst="rect">
            <a:avLst/>
          </a:prstGeom>
        </p:spPr>
        <p:txBody>
          <a:bodyPr wrap="square" lIns="0" tIns="0" rIns="0" bIns="0" rtlCol="0" anchor="t">
            <a:spAutoFit/>
          </a:bodyPr>
          <a:lstStyle/>
          <a:p>
            <a:pPr algn="ctr"/>
            <a:r>
              <a:rPr lang="en-US" sz="2800" b="1" spc="326" dirty="0" smtClean="0">
                <a:solidFill>
                  <a:srgbClr val="6600FF"/>
                </a:solidFill>
                <a:latin typeface="Times New Roman" panose="02020603050405020304" pitchFamily="18" charset="0"/>
                <a:cs typeface="Times New Roman" panose="02020603050405020304" pitchFamily="18" charset="0"/>
              </a:rPr>
              <a:t>I/ </a:t>
            </a:r>
            <a:r>
              <a:rPr lang="en-US" sz="2800" b="1" u="sng" spc="326" dirty="0" err="1" smtClean="0">
                <a:solidFill>
                  <a:srgbClr val="6600FF"/>
                </a:solidFill>
                <a:latin typeface="Times New Roman" panose="02020603050405020304" pitchFamily="18" charset="0"/>
                <a:cs typeface="Times New Roman" panose="02020603050405020304" pitchFamily="18" charset="0"/>
              </a:rPr>
              <a:t>Các</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tuyến</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nội</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tiết</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trong</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cơ</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thể</a:t>
            </a:r>
            <a:r>
              <a:rPr lang="en-US" sz="2800" b="1" u="sng" spc="326" dirty="0">
                <a:solidFill>
                  <a:srgbClr val="6600FF"/>
                </a:solidFill>
                <a:latin typeface="Times New Roman" panose="02020603050405020304" pitchFamily="18" charset="0"/>
                <a:cs typeface="Times New Roman" panose="02020603050405020304" pitchFamily="18" charset="0"/>
              </a:rPr>
              <a:t> con </a:t>
            </a:r>
            <a:r>
              <a:rPr lang="en-US" sz="2800" b="1" u="sng" spc="326" dirty="0" err="1">
                <a:solidFill>
                  <a:srgbClr val="6600FF"/>
                </a:solidFill>
                <a:latin typeface="Times New Roman" panose="02020603050405020304" pitchFamily="18" charset="0"/>
                <a:cs typeface="Times New Roman" panose="02020603050405020304" pitchFamily="18" charset="0"/>
              </a:rPr>
              <a:t>người</a:t>
            </a:r>
            <a:r>
              <a:rPr lang="vi-VN" sz="2800" b="1" spc="326" dirty="0">
                <a:solidFill>
                  <a:srgbClr val="6600FF"/>
                </a:solidFill>
                <a:latin typeface="Times New Roman" panose="02020603050405020304" pitchFamily="18" charset="0"/>
                <a:cs typeface="Times New Roman" panose="02020603050405020304" pitchFamily="18" charset="0"/>
              </a:rPr>
              <a:t>:</a:t>
            </a:r>
            <a:endParaRPr lang="en-US" sz="2800" b="1" spc="326" dirty="0">
              <a:solidFill>
                <a:srgbClr val="6600FF"/>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889115" y="1327285"/>
            <a:ext cx="6671936" cy="5287524"/>
          </a:xfrm>
          <a:prstGeom prst="rect">
            <a:avLst/>
          </a:prstGeom>
        </p:spPr>
      </p:pic>
    </p:spTree>
    <p:extLst>
      <p:ext uri="{BB962C8B-B14F-4D97-AF65-F5344CB8AC3E}">
        <p14:creationId xmlns:p14="http://schemas.microsoft.com/office/powerpoint/2010/main" val="16068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934183" y="126460"/>
            <a:ext cx="7919936" cy="6498076"/>
            <a:chOff x="2880" y="0"/>
            <a:chExt cx="2706" cy="4032"/>
          </a:xfrm>
        </p:grpSpPr>
        <p:pic>
          <p:nvPicPr>
            <p:cNvPr id="5" name="Picture 5" descr="f20-10a_parathyroid_gla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0"/>
              <a:ext cx="2706" cy="40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2928" y="2449"/>
              <a:ext cx="868" cy="1375"/>
            </a:xfrm>
            <a:prstGeom prst="rect">
              <a:avLst/>
            </a:prstGeom>
            <a:solidFill>
              <a:schemeClr val="accent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000">
                <a:solidFill>
                  <a:srgbClr val="FF0000"/>
                </a:solidFill>
                <a:latin typeface="Times New Roman" panose="02020603050405020304" pitchFamily="18" charset="0"/>
              </a:endParaRPr>
            </a:p>
            <a:p>
              <a:pPr algn="ctr" eaLnBrk="1" hangingPunct="1">
                <a:spcBef>
                  <a:spcPct val="50000"/>
                </a:spcBef>
                <a:buFontTx/>
                <a:buNone/>
              </a:pPr>
              <a:r>
                <a:rPr lang="en-US" altLang="en-US" sz="2000">
                  <a:solidFill>
                    <a:srgbClr val="FF0000"/>
                  </a:solidFill>
                  <a:latin typeface="Times New Roman" panose="02020603050405020304" pitchFamily="18" charset="0"/>
                </a:rPr>
                <a:t>Tuyến cận giáp</a:t>
              </a:r>
            </a:p>
          </p:txBody>
        </p:sp>
        <p:sp>
          <p:nvSpPr>
            <p:cNvPr id="7" name="Text Box 7"/>
            <p:cNvSpPr txBox="1">
              <a:spLocks noChangeArrowheads="1"/>
            </p:cNvSpPr>
            <p:nvPr/>
          </p:nvSpPr>
          <p:spPr bwMode="auto">
            <a:xfrm>
              <a:off x="3009" y="1945"/>
              <a:ext cx="677" cy="832"/>
            </a:xfrm>
            <a:prstGeom prst="rect">
              <a:avLst/>
            </a:prstGeom>
            <a:solidFill>
              <a:schemeClr val="accent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solidFill>
                    <a:srgbClr val="FF0000"/>
                  </a:solidFill>
                  <a:latin typeface="Times New Roman" panose="02020603050405020304" pitchFamily="18" charset="0"/>
                </a:rPr>
                <a:t>Tuyến giáp</a:t>
              </a:r>
            </a:p>
          </p:txBody>
        </p:sp>
      </p:grpSp>
    </p:spTree>
    <p:extLst>
      <p:ext uri="{BB962C8B-B14F-4D97-AF65-F5344CB8AC3E}">
        <p14:creationId xmlns:p14="http://schemas.microsoft.com/office/powerpoint/2010/main" val="418738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9990628" y="3013869"/>
            <a:ext cx="2153614" cy="2008245"/>
          </a:xfrm>
          <a:custGeom>
            <a:avLst/>
            <a:gdLst/>
            <a:ahLst/>
            <a:cxnLst/>
            <a:rect l="l" t="t" r="r" b="b"/>
            <a:pathLst>
              <a:path w="3230421" h="3012367">
                <a:moveTo>
                  <a:pt x="0" y="0"/>
                </a:moveTo>
                <a:lnTo>
                  <a:pt x="3230421" y="0"/>
                </a:lnTo>
                <a:lnTo>
                  <a:pt x="3230421" y="3012367"/>
                </a:lnTo>
                <a:lnTo>
                  <a:pt x="0" y="30123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a:off x="11280480" y="2482531"/>
            <a:ext cx="689633" cy="689633"/>
          </a:xfrm>
          <a:custGeom>
            <a:avLst/>
            <a:gdLst/>
            <a:ahLst/>
            <a:cxnLst/>
            <a:rect l="l" t="t" r="r" b="b"/>
            <a:pathLst>
              <a:path w="1034449" h="1034449">
                <a:moveTo>
                  <a:pt x="0" y="0"/>
                </a:moveTo>
                <a:lnTo>
                  <a:pt x="1034449" y="0"/>
                </a:lnTo>
                <a:lnTo>
                  <a:pt x="1034449" y="1034449"/>
                </a:lnTo>
                <a:lnTo>
                  <a:pt x="0" y="10344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a:off x="9426483" y="97004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a:off x="9355837" y="142969"/>
            <a:ext cx="579963" cy="579963"/>
          </a:xfrm>
          <a:custGeom>
            <a:avLst/>
            <a:gdLst/>
            <a:ahLst/>
            <a:cxnLst/>
            <a:rect l="l" t="t" r="r" b="b"/>
            <a:pathLst>
              <a:path w="869944" h="869944">
                <a:moveTo>
                  <a:pt x="0" y="0"/>
                </a:moveTo>
                <a:lnTo>
                  <a:pt x="869945" y="0"/>
                </a:lnTo>
                <a:lnTo>
                  <a:pt x="869945"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6831218">
            <a:off x="125977" y="46252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rot="6831218">
            <a:off x="1193053" y="218119"/>
            <a:ext cx="636161" cy="579963"/>
          </a:xfrm>
          <a:custGeom>
            <a:avLst/>
            <a:gdLst/>
            <a:ahLst/>
            <a:cxnLst/>
            <a:rect l="l" t="t" r="r" b="b"/>
            <a:pathLst>
              <a:path w="869944" h="869944">
                <a:moveTo>
                  <a:pt x="0" y="0"/>
                </a:moveTo>
                <a:lnTo>
                  <a:pt x="869944" y="0"/>
                </a:lnTo>
                <a:lnTo>
                  <a:pt x="869944"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aphicFrame>
        <p:nvGraphicFramePr>
          <p:cNvPr id="19" name="Table 18"/>
          <p:cNvGraphicFramePr>
            <a:graphicFrameLocks noGrp="1"/>
          </p:cNvGraphicFramePr>
          <p:nvPr>
            <p:extLst>
              <p:ext uri="{D42A27DB-BD31-4B8C-83A1-F6EECF244321}">
                <p14:modId xmlns:p14="http://schemas.microsoft.com/office/powerpoint/2010/main" val="1221935536"/>
              </p:ext>
            </p:extLst>
          </p:nvPr>
        </p:nvGraphicFramePr>
        <p:xfrm>
          <a:off x="-528385" y="34116"/>
          <a:ext cx="12630220" cy="6941295"/>
        </p:xfrm>
        <a:graphic>
          <a:graphicData uri="http://schemas.openxmlformats.org/drawingml/2006/table">
            <a:tbl>
              <a:tblPr firstRow="1" bandRow="1">
                <a:tableStyleId>{5C22544A-7EE6-4342-B048-85BDC9FD1C3A}</a:tableStyleId>
              </a:tblPr>
              <a:tblGrid>
                <a:gridCol w="2002573">
                  <a:extLst>
                    <a:ext uri="{9D8B030D-6E8A-4147-A177-3AD203B41FA5}">
                      <a16:colId xmlns:a16="http://schemas.microsoft.com/office/drawing/2014/main" xmlns="" val="285327334"/>
                    </a:ext>
                  </a:extLst>
                </a:gridCol>
                <a:gridCol w="2057924">
                  <a:extLst>
                    <a:ext uri="{9D8B030D-6E8A-4147-A177-3AD203B41FA5}">
                      <a16:colId xmlns:a16="http://schemas.microsoft.com/office/drawing/2014/main" xmlns="" val="1146659260"/>
                    </a:ext>
                  </a:extLst>
                </a:gridCol>
                <a:gridCol w="8569723">
                  <a:extLst>
                    <a:ext uri="{9D8B030D-6E8A-4147-A177-3AD203B41FA5}">
                      <a16:colId xmlns:a16="http://schemas.microsoft.com/office/drawing/2014/main" xmlns="" val="1030607530"/>
                    </a:ext>
                  </a:extLst>
                </a:gridCol>
              </a:tblGrid>
              <a:tr h="414322">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Tuyến</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Vị</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trí</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Chức</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năng</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6121921"/>
                  </a:ext>
                </a:extLst>
              </a:tr>
              <a:tr h="916382">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vi-VN"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3287021"/>
                  </a:ext>
                </a:extLst>
              </a:tr>
              <a:tr h="1058089">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2287374"/>
                  </a:ext>
                </a:extLst>
              </a:tr>
              <a:tr h="1127855">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82350012"/>
                  </a:ext>
                </a:extLst>
              </a:tr>
              <a:tr h="1339328">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848353386"/>
                  </a:ext>
                </a:extLst>
              </a:tr>
              <a:tr h="1307051">
                <a:tc rowSpan="2">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59834955"/>
                  </a:ext>
                </a:extLst>
              </a:tr>
              <a:tr h="704910">
                <a:tc vMerge="1">
                  <a:txBody>
                    <a:bodyPr/>
                    <a:lstStyle/>
                    <a:p>
                      <a:endParaRPr lang="en-US" dirty="0"/>
                    </a:p>
                  </a:txBody>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487076557"/>
                  </a:ext>
                </a:extLst>
              </a:tr>
            </a:tbl>
          </a:graphicData>
        </a:graphic>
      </p:graphicFrame>
      <p:sp>
        <p:nvSpPr>
          <p:cNvPr id="3" name="TextBox 2"/>
          <p:cNvSpPr txBox="1"/>
          <p:nvPr/>
        </p:nvSpPr>
        <p:spPr>
          <a:xfrm>
            <a:off x="-236116" y="824756"/>
            <a:ext cx="1353405" cy="369296"/>
          </a:xfrm>
          <a:prstGeom prst="rect">
            <a:avLst/>
          </a:prstGeom>
          <a:noFill/>
        </p:spPr>
        <p:txBody>
          <a:bodyPr wrap="square" lIns="60924" tIns="30462" rIns="60924" bIns="30462" rtlCol="0">
            <a:spAutoFit/>
          </a:bodyPr>
          <a:lstStyle/>
          <a:p>
            <a:pPr algn="ctr"/>
            <a:r>
              <a:rPr lang="vi-VN" sz="2000" b="1" dirty="0">
                <a:solidFill>
                  <a:srgbClr val="FF0000"/>
                </a:solidFill>
                <a:latin typeface="+mj-lt"/>
                <a:cs typeface="Arial" panose="020B0604020202020204" pitchFamily="34" charset="0"/>
              </a:rPr>
              <a:t>Tuyến yên</a:t>
            </a:r>
            <a:endParaRPr lang="en-US" sz="2000" b="1" dirty="0">
              <a:solidFill>
                <a:srgbClr val="FF0000"/>
              </a:solidFill>
              <a:latin typeface="+mj-lt"/>
              <a:cs typeface="Arial" panose="020B0604020202020204" pitchFamily="34" charset="0"/>
            </a:endParaRPr>
          </a:p>
        </p:txBody>
      </p:sp>
      <p:sp>
        <p:nvSpPr>
          <p:cNvPr id="4" name="TextBox 3"/>
          <p:cNvSpPr txBox="1"/>
          <p:nvPr/>
        </p:nvSpPr>
        <p:spPr>
          <a:xfrm>
            <a:off x="1618995" y="849994"/>
            <a:ext cx="1710713" cy="369296"/>
          </a:xfrm>
          <a:prstGeom prst="rect">
            <a:avLst/>
          </a:prstGeom>
          <a:noFill/>
        </p:spPr>
        <p:txBody>
          <a:bodyPr wrap="square" lIns="60924" tIns="30462" rIns="60924" bIns="30462" rtlCol="0">
            <a:spAutoFit/>
          </a:bodyPr>
          <a:lstStyle/>
          <a:p>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sọ</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60323" y="487457"/>
            <a:ext cx="8424900" cy="984849"/>
          </a:xfrm>
          <a:prstGeom prst="rect">
            <a:avLst/>
          </a:prstGeom>
          <a:noFill/>
        </p:spPr>
        <p:txBody>
          <a:bodyPr wrap="square" lIns="60924" tIns="30462" rIns="60924" bIns="30462" rtlCol="0">
            <a:spAutoFit/>
          </a:bodyPr>
          <a:lstStyle/>
          <a:p>
            <a:r>
              <a:rPr lang="vi-VN" sz="2000" dirty="0">
                <a:latin typeface="+mj-lt"/>
                <a:cs typeface="Arial" panose="020B0604020202020204" pitchFamily="34" charset="0"/>
              </a:rPr>
              <a:t>Tiết các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kích thích hoạt động của nhiều tuyến nội tiết khác. Đồng thời tiết ra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ảnh hưởng đến sự tăng trưởng cơ và xương, trao đổi gluco</a:t>
            </a:r>
            <a:r>
              <a:rPr lang="en-US" sz="2000" dirty="0">
                <a:latin typeface="+mj-lt"/>
                <a:cs typeface="Arial" panose="020B0604020202020204" pitchFamily="34" charset="0"/>
              </a:rPr>
              <a:t>se</a:t>
            </a:r>
            <a:r>
              <a:rPr lang="vi-VN" sz="2000" dirty="0">
                <a:latin typeface="+mj-lt"/>
                <a:cs typeface="Arial" panose="020B0604020202020204" pitchFamily="34" charset="0"/>
              </a:rPr>
              <a:t>, các chất khoáng, trao đổi nước và co thắt các cơ trơn</a:t>
            </a:r>
            <a:endParaRPr lang="en-US" sz="2000" dirty="0">
              <a:latin typeface="+mj-lt"/>
              <a:cs typeface="Arial" panose="020B0604020202020204" pitchFamily="34" charset="0"/>
            </a:endParaRPr>
          </a:p>
        </p:txBody>
      </p:sp>
      <p:sp>
        <p:nvSpPr>
          <p:cNvPr id="7" name="TextBox 6"/>
          <p:cNvSpPr txBox="1"/>
          <p:nvPr/>
        </p:nvSpPr>
        <p:spPr>
          <a:xfrm>
            <a:off x="-284649" y="1843869"/>
            <a:ext cx="1422290"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giáp</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80873" y="1511520"/>
            <a:ext cx="1690498" cy="984849"/>
          </a:xfrm>
          <a:prstGeom prst="rect">
            <a:avLst/>
          </a:prstGeom>
          <a:noFill/>
        </p:spPr>
        <p:txBody>
          <a:bodyPr wrap="square" lIns="60924" tIns="30462" rIns="60924" bIns="30462" rtlCol="0">
            <a:spAutoFit/>
          </a:bodyPr>
          <a:lstStyle/>
          <a:p>
            <a:r>
              <a:rPr lang="vi-VN" sz="2000" dirty="0">
                <a:latin typeface="Times New Roman" panose="02020603050405020304" pitchFamily="18" charset="0"/>
                <a:cs typeface="Times New Roman" panose="02020603050405020304" pitchFamily="18" charset="0"/>
              </a:rPr>
              <a:t>Nằm trước sụn giáp của thanh quản</a:t>
            </a:r>
          </a:p>
        </p:txBody>
      </p:sp>
      <p:sp>
        <p:nvSpPr>
          <p:cNvPr id="9" name="TextBox 8"/>
          <p:cNvSpPr txBox="1"/>
          <p:nvPr/>
        </p:nvSpPr>
        <p:spPr>
          <a:xfrm>
            <a:off x="3714603" y="1638882"/>
            <a:ext cx="8429639" cy="677072"/>
          </a:xfrm>
          <a:prstGeom prst="rect">
            <a:avLst/>
          </a:prstGeom>
          <a:noFill/>
        </p:spPr>
        <p:txBody>
          <a:bodyPr wrap="square" lIns="60924" tIns="30462" rIns="60924" bIns="30462" rtlCol="0">
            <a:spAutoFit/>
          </a:bodyPr>
          <a:lstStyle/>
          <a:p>
            <a:r>
              <a:rPr lang="en-US" sz="2000" dirty="0">
                <a:latin typeface="Times New Roman" panose="02020603050405020304" pitchFamily="18" charset="0"/>
                <a:cs typeface="Times New Roman" panose="02020603050405020304" pitchFamily="18" charset="0"/>
              </a:rPr>
              <a:t>Tiết hormone thyroxin, có vai trò quan trọng trong trao đổi chất và chuyển hoá ở tế bào.</a:t>
            </a:r>
          </a:p>
        </p:txBody>
      </p:sp>
      <p:sp>
        <p:nvSpPr>
          <p:cNvPr id="20" name="TextBox 19"/>
          <p:cNvSpPr txBox="1"/>
          <p:nvPr/>
        </p:nvSpPr>
        <p:spPr>
          <a:xfrm>
            <a:off x="-400595" y="2804305"/>
            <a:ext cx="1508179" cy="358973"/>
          </a:xfrm>
          <a:prstGeom prst="rect">
            <a:avLst/>
          </a:prstGeom>
          <a:noFill/>
        </p:spPr>
        <p:txBody>
          <a:bodyPr wrap="square" lIns="60924" tIns="30462" rIns="60924" bIns="30462" rtlCol="0">
            <a:spAutoFit/>
          </a:bodyPr>
          <a:lstStyle/>
          <a:p>
            <a:pPr algn="ctr"/>
            <a:r>
              <a:rPr lang="en-US" sz="1933" b="1" dirty="0" err="1">
                <a:solidFill>
                  <a:srgbClr val="FF0000"/>
                </a:solidFill>
                <a:latin typeface="Times New Roman" panose="02020603050405020304" pitchFamily="18" charset="0"/>
                <a:cs typeface="Times New Roman" panose="02020603050405020304" pitchFamily="18" charset="0"/>
              </a:rPr>
              <a:t>Tuyến</a:t>
            </a:r>
            <a:r>
              <a:rPr lang="en-US" sz="1933" b="1" dirty="0">
                <a:solidFill>
                  <a:srgbClr val="FF0000"/>
                </a:solidFill>
                <a:latin typeface="Times New Roman" panose="02020603050405020304" pitchFamily="18" charset="0"/>
                <a:cs typeface="Times New Roman" panose="02020603050405020304" pitchFamily="18" charset="0"/>
              </a:rPr>
              <a:t> </a:t>
            </a:r>
            <a:r>
              <a:rPr lang="en-US" sz="1933" b="1" dirty="0" err="1">
                <a:solidFill>
                  <a:srgbClr val="FF0000"/>
                </a:solidFill>
                <a:latin typeface="Times New Roman" panose="02020603050405020304" pitchFamily="18" charset="0"/>
                <a:cs typeface="Times New Roman" panose="02020603050405020304" pitchFamily="18" charset="0"/>
              </a:rPr>
              <a:t>tụy</a:t>
            </a:r>
            <a:endParaRPr lang="en-US" sz="1933"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9308" y="4031435"/>
            <a:ext cx="1991608"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thận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00595" y="5328319"/>
            <a:ext cx="1653906" cy="677072"/>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sinh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dục</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2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9990628" y="3013869"/>
            <a:ext cx="2153614" cy="2008245"/>
          </a:xfrm>
          <a:custGeom>
            <a:avLst/>
            <a:gdLst/>
            <a:ahLst/>
            <a:cxnLst/>
            <a:rect l="l" t="t" r="r" b="b"/>
            <a:pathLst>
              <a:path w="3230421" h="3012367">
                <a:moveTo>
                  <a:pt x="0" y="0"/>
                </a:moveTo>
                <a:lnTo>
                  <a:pt x="3230421" y="0"/>
                </a:lnTo>
                <a:lnTo>
                  <a:pt x="3230421" y="3012367"/>
                </a:lnTo>
                <a:lnTo>
                  <a:pt x="0" y="30123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a:off x="11280480" y="2482531"/>
            <a:ext cx="689633" cy="689633"/>
          </a:xfrm>
          <a:custGeom>
            <a:avLst/>
            <a:gdLst/>
            <a:ahLst/>
            <a:cxnLst/>
            <a:rect l="l" t="t" r="r" b="b"/>
            <a:pathLst>
              <a:path w="1034449" h="1034449">
                <a:moveTo>
                  <a:pt x="0" y="0"/>
                </a:moveTo>
                <a:lnTo>
                  <a:pt x="1034449" y="0"/>
                </a:lnTo>
                <a:lnTo>
                  <a:pt x="1034449" y="1034449"/>
                </a:lnTo>
                <a:lnTo>
                  <a:pt x="0" y="10344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a:off x="9426483" y="97004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a:off x="9355837" y="142969"/>
            <a:ext cx="579963" cy="579963"/>
          </a:xfrm>
          <a:custGeom>
            <a:avLst/>
            <a:gdLst/>
            <a:ahLst/>
            <a:cxnLst/>
            <a:rect l="l" t="t" r="r" b="b"/>
            <a:pathLst>
              <a:path w="869944" h="869944">
                <a:moveTo>
                  <a:pt x="0" y="0"/>
                </a:moveTo>
                <a:lnTo>
                  <a:pt x="869945" y="0"/>
                </a:lnTo>
                <a:lnTo>
                  <a:pt x="869945"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6831218">
            <a:off x="125977" y="46252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rot="6831218">
            <a:off x="1193053" y="218119"/>
            <a:ext cx="636161" cy="579963"/>
          </a:xfrm>
          <a:custGeom>
            <a:avLst/>
            <a:gdLst/>
            <a:ahLst/>
            <a:cxnLst/>
            <a:rect l="l" t="t" r="r" b="b"/>
            <a:pathLst>
              <a:path w="869944" h="869944">
                <a:moveTo>
                  <a:pt x="0" y="0"/>
                </a:moveTo>
                <a:lnTo>
                  <a:pt x="869944" y="0"/>
                </a:lnTo>
                <a:lnTo>
                  <a:pt x="869944"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aphicFrame>
        <p:nvGraphicFramePr>
          <p:cNvPr id="19" name="Table 18"/>
          <p:cNvGraphicFramePr>
            <a:graphicFrameLocks noGrp="1"/>
          </p:cNvGraphicFramePr>
          <p:nvPr>
            <p:extLst/>
          </p:nvPr>
        </p:nvGraphicFramePr>
        <p:xfrm>
          <a:off x="-528385" y="34116"/>
          <a:ext cx="12630220" cy="6941295"/>
        </p:xfrm>
        <a:graphic>
          <a:graphicData uri="http://schemas.openxmlformats.org/drawingml/2006/table">
            <a:tbl>
              <a:tblPr firstRow="1" bandRow="1">
                <a:tableStyleId>{5C22544A-7EE6-4342-B048-85BDC9FD1C3A}</a:tableStyleId>
              </a:tblPr>
              <a:tblGrid>
                <a:gridCol w="2002573">
                  <a:extLst>
                    <a:ext uri="{9D8B030D-6E8A-4147-A177-3AD203B41FA5}">
                      <a16:colId xmlns:a16="http://schemas.microsoft.com/office/drawing/2014/main" xmlns="" val="285327334"/>
                    </a:ext>
                  </a:extLst>
                </a:gridCol>
                <a:gridCol w="2057924">
                  <a:extLst>
                    <a:ext uri="{9D8B030D-6E8A-4147-A177-3AD203B41FA5}">
                      <a16:colId xmlns:a16="http://schemas.microsoft.com/office/drawing/2014/main" xmlns="" val="1146659260"/>
                    </a:ext>
                  </a:extLst>
                </a:gridCol>
                <a:gridCol w="8569723">
                  <a:extLst>
                    <a:ext uri="{9D8B030D-6E8A-4147-A177-3AD203B41FA5}">
                      <a16:colId xmlns:a16="http://schemas.microsoft.com/office/drawing/2014/main" xmlns="" val="1030607530"/>
                    </a:ext>
                  </a:extLst>
                </a:gridCol>
              </a:tblGrid>
              <a:tr h="414322">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Tuyến</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Vị</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trí</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Chức</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năng</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6121921"/>
                  </a:ext>
                </a:extLst>
              </a:tr>
              <a:tr h="916382">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vi-VN"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3287021"/>
                  </a:ext>
                </a:extLst>
              </a:tr>
              <a:tr h="1058089">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2287374"/>
                  </a:ext>
                </a:extLst>
              </a:tr>
              <a:tr h="1127855">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82350012"/>
                  </a:ext>
                </a:extLst>
              </a:tr>
              <a:tr h="1339328">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848353386"/>
                  </a:ext>
                </a:extLst>
              </a:tr>
              <a:tr h="1307051">
                <a:tc rowSpan="2">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59834955"/>
                  </a:ext>
                </a:extLst>
              </a:tr>
              <a:tr h="704910">
                <a:tc vMerge="1">
                  <a:txBody>
                    <a:bodyPr/>
                    <a:lstStyle/>
                    <a:p>
                      <a:endParaRPr lang="en-US" dirty="0"/>
                    </a:p>
                  </a:txBody>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487076557"/>
                  </a:ext>
                </a:extLst>
              </a:tr>
            </a:tbl>
          </a:graphicData>
        </a:graphic>
      </p:graphicFrame>
      <p:sp>
        <p:nvSpPr>
          <p:cNvPr id="3" name="TextBox 2"/>
          <p:cNvSpPr txBox="1"/>
          <p:nvPr/>
        </p:nvSpPr>
        <p:spPr>
          <a:xfrm>
            <a:off x="-236116" y="824756"/>
            <a:ext cx="1353405" cy="369296"/>
          </a:xfrm>
          <a:prstGeom prst="rect">
            <a:avLst/>
          </a:prstGeom>
          <a:noFill/>
        </p:spPr>
        <p:txBody>
          <a:bodyPr wrap="square" lIns="60924" tIns="30462" rIns="60924" bIns="30462" rtlCol="0">
            <a:spAutoFit/>
          </a:bodyPr>
          <a:lstStyle/>
          <a:p>
            <a:pPr algn="ctr"/>
            <a:r>
              <a:rPr lang="vi-VN" sz="2000" b="1" dirty="0">
                <a:solidFill>
                  <a:srgbClr val="FF0000"/>
                </a:solidFill>
                <a:latin typeface="+mj-lt"/>
                <a:cs typeface="Arial" panose="020B0604020202020204" pitchFamily="34" charset="0"/>
              </a:rPr>
              <a:t>Tuyến yên</a:t>
            </a:r>
            <a:endParaRPr lang="en-US" sz="2000" b="1" dirty="0">
              <a:solidFill>
                <a:srgbClr val="FF0000"/>
              </a:solidFill>
              <a:latin typeface="+mj-lt"/>
              <a:cs typeface="Arial" panose="020B0604020202020204" pitchFamily="34" charset="0"/>
            </a:endParaRPr>
          </a:p>
        </p:txBody>
      </p:sp>
      <p:sp>
        <p:nvSpPr>
          <p:cNvPr id="4" name="TextBox 3"/>
          <p:cNvSpPr txBox="1"/>
          <p:nvPr/>
        </p:nvSpPr>
        <p:spPr>
          <a:xfrm>
            <a:off x="1618995" y="849994"/>
            <a:ext cx="1710713" cy="369296"/>
          </a:xfrm>
          <a:prstGeom prst="rect">
            <a:avLst/>
          </a:prstGeom>
          <a:noFill/>
        </p:spPr>
        <p:txBody>
          <a:bodyPr wrap="square" lIns="60924" tIns="30462" rIns="60924" bIns="30462" rtlCol="0">
            <a:spAutoFit/>
          </a:bodyPr>
          <a:lstStyle/>
          <a:p>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sọ</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60323" y="487457"/>
            <a:ext cx="8424900" cy="984849"/>
          </a:xfrm>
          <a:prstGeom prst="rect">
            <a:avLst/>
          </a:prstGeom>
          <a:noFill/>
        </p:spPr>
        <p:txBody>
          <a:bodyPr wrap="square" lIns="60924" tIns="30462" rIns="60924" bIns="30462" rtlCol="0">
            <a:spAutoFit/>
          </a:bodyPr>
          <a:lstStyle/>
          <a:p>
            <a:r>
              <a:rPr lang="vi-VN" sz="2000" dirty="0">
                <a:latin typeface="+mj-lt"/>
                <a:cs typeface="Arial" panose="020B0604020202020204" pitchFamily="34" charset="0"/>
              </a:rPr>
              <a:t>Tiết các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kích thích hoạt động của nhiều tuyến nội tiết khác. Đồng thời tiết ra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ảnh hưởng đến sự tăng trưởng cơ và xương, trao đổi gluco</a:t>
            </a:r>
            <a:r>
              <a:rPr lang="en-US" sz="2000" dirty="0">
                <a:latin typeface="+mj-lt"/>
                <a:cs typeface="Arial" panose="020B0604020202020204" pitchFamily="34" charset="0"/>
              </a:rPr>
              <a:t>se</a:t>
            </a:r>
            <a:r>
              <a:rPr lang="vi-VN" sz="2000" dirty="0">
                <a:latin typeface="+mj-lt"/>
                <a:cs typeface="Arial" panose="020B0604020202020204" pitchFamily="34" charset="0"/>
              </a:rPr>
              <a:t>, các chất khoáng, trao đổi nước và co thắt các cơ trơn</a:t>
            </a:r>
            <a:endParaRPr lang="en-US" sz="2000" dirty="0">
              <a:latin typeface="+mj-lt"/>
              <a:cs typeface="Arial" panose="020B0604020202020204" pitchFamily="34" charset="0"/>
            </a:endParaRPr>
          </a:p>
        </p:txBody>
      </p:sp>
      <p:sp>
        <p:nvSpPr>
          <p:cNvPr id="7" name="TextBox 6"/>
          <p:cNvSpPr txBox="1"/>
          <p:nvPr/>
        </p:nvSpPr>
        <p:spPr>
          <a:xfrm>
            <a:off x="-284649" y="1843869"/>
            <a:ext cx="1422290"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giáp</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80873" y="1511520"/>
            <a:ext cx="1690498" cy="984849"/>
          </a:xfrm>
          <a:prstGeom prst="rect">
            <a:avLst/>
          </a:prstGeom>
          <a:noFill/>
        </p:spPr>
        <p:txBody>
          <a:bodyPr wrap="square" lIns="60924" tIns="30462" rIns="60924" bIns="30462" rtlCol="0">
            <a:spAutoFit/>
          </a:bodyPr>
          <a:lstStyle/>
          <a:p>
            <a:r>
              <a:rPr lang="vi-VN" sz="2000" dirty="0">
                <a:latin typeface="Times New Roman" panose="02020603050405020304" pitchFamily="18" charset="0"/>
                <a:cs typeface="Times New Roman" panose="02020603050405020304" pitchFamily="18" charset="0"/>
              </a:rPr>
              <a:t>Nằm trước sụn giáp của thanh quản</a:t>
            </a:r>
          </a:p>
        </p:txBody>
      </p:sp>
      <p:sp>
        <p:nvSpPr>
          <p:cNvPr id="9" name="TextBox 8"/>
          <p:cNvSpPr txBox="1"/>
          <p:nvPr/>
        </p:nvSpPr>
        <p:spPr>
          <a:xfrm>
            <a:off x="3714603" y="1638882"/>
            <a:ext cx="8429639" cy="677072"/>
          </a:xfrm>
          <a:prstGeom prst="rect">
            <a:avLst/>
          </a:prstGeom>
          <a:noFill/>
        </p:spPr>
        <p:txBody>
          <a:bodyPr wrap="square" lIns="60924" tIns="30462" rIns="60924" bIns="30462" rtlCol="0">
            <a:spAutoFit/>
          </a:bodyPr>
          <a:lstStyle/>
          <a:p>
            <a:r>
              <a:rPr lang="en-US" sz="2000" dirty="0">
                <a:latin typeface="Times New Roman" panose="02020603050405020304" pitchFamily="18" charset="0"/>
                <a:cs typeface="Times New Roman" panose="02020603050405020304" pitchFamily="18" charset="0"/>
              </a:rPr>
              <a:t>Tiết hormone thyroxin, có vai trò quan trọng trong trao đổi chất và chuyển hoá ở tế bào.</a:t>
            </a:r>
          </a:p>
        </p:txBody>
      </p:sp>
      <p:sp>
        <p:nvSpPr>
          <p:cNvPr id="20" name="TextBox 19"/>
          <p:cNvSpPr txBox="1"/>
          <p:nvPr/>
        </p:nvSpPr>
        <p:spPr>
          <a:xfrm>
            <a:off x="-400595" y="2804305"/>
            <a:ext cx="1508179" cy="358973"/>
          </a:xfrm>
          <a:prstGeom prst="rect">
            <a:avLst/>
          </a:prstGeom>
          <a:noFill/>
        </p:spPr>
        <p:txBody>
          <a:bodyPr wrap="square" lIns="60924" tIns="30462" rIns="60924" bIns="30462" rtlCol="0">
            <a:spAutoFit/>
          </a:bodyPr>
          <a:lstStyle/>
          <a:p>
            <a:pPr algn="ctr"/>
            <a:r>
              <a:rPr lang="en-US" sz="1933" b="1" dirty="0" err="1">
                <a:solidFill>
                  <a:srgbClr val="FF0000"/>
                </a:solidFill>
                <a:latin typeface="Times New Roman" panose="02020603050405020304" pitchFamily="18" charset="0"/>
                <a:cs typeface="Times New Roman" panose="02020603050405020304" pitchFamily="18" charset="0"/>
              </a:rPr>
              <a:t>Tuyến</a:t>
            </a:r>
            <a:r>
              <a:rPr lang="en-US" sz="1933" b="1" dirty="0">
                <a:solidFill>
                  <a:srgbClr val="FF0000"/>
                </a:solidFill>
                <a:latin typeface="Times New Roman" panose="02020603050405020304" pitchFamily="18" charset="0"/>
                <a:cs typeface="Times New Roman" panose="02020603050405020304" pitchFamily="18" charset="0"/>
              </a:rPr>
              <a:t> </a:t>
            </a:r>
            <a:r>
              <a:rPr lang="en-US" sz="1933" b="1" dirty="0" err="1">
                <a:solidFill>
                  <a:srgbClr val="FF0000"/>
                </a:solidFill>
                <a:latin typeface="Times New Roman" panose="02020603050405020304" pitchFamily="18" charset="0"/>
                <a:cs typeface="Times New Roman" panose="02020603050405020304" pitchFamily="18" charset="0"/>
              </a:rPr>
              <a:t>tụy</a:t>
            </a:r>
            <a:endParaRPr lang="en-US" sz="1933"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9308" y="4031435"/>
            <a:ext cx="1991608"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thận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00595" y="5328319"/>
            <a:ext cx="1653906" cy="677072"/>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sinh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dục</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511133" y="2697173"/>
            <a:ext cx="1942531" cy="984849"/>
          </a:xfrm>
          <a:prstGeom prst="rect">
            <a:avLst/>
          </a:prstGeom>
          <a:noFill/>
        </p:spPr>
        <p:txBody>
          <a:bodyPr wrap="square" lIns="60924" tIns="30462" rIns="60924" bIns="30462" rtlCol="0">
            <a:spAutoFit/>
          </a:bodyPr>
          <a:lstStyle/>
          <a:p>
            <a:pPr algn="ct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ổ </a:t>
            </a:r>
            <a:r>
              <a:rPr lang="en-US" sz="2000" dirty="0" err="1">
                <a:latin typeface="Times New Roman" panose="02020603050405020304" pitchFamily="18" charset="0"/>
                <a:cs typeface="Times New Roman" panose="02020603050405020304" pitchFamily="18" charset="0"/>
              </a:rPr>
              <a:t>bụng</a:t>
            </a:r>
            <a:endParaRPr lang="en-US"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714603" y="2510208"/>
            <a:ext cx="8333923" cy="984849"/>
          </a:xfrm>
          <a:prstGeom prst="rect">
            <a:avLst/>
          </a:prstGeom>
          <a:noFill/>
        </p:spPr>
        <p:txBody>
          <a:bodyPr wrap="square" lIns="60924" tIns="30462" rIns="60924" bIns="30462" rtlCol="0">
            <a:spAutoFit/>
          </a:bodyPr>
          <a:lstStyle/>
          <a:p>
            <a:r>
              <a:rPr lang="vi-VN" sz="2000" dirty="0">
                <a:latin typeface="Times New Roman" panose="02020603050405020304" pitchFamily="18" charset="0"/>
                <a:cs typeface="Times New Roman" panose="02020603050405020304" pitchFamily="18" charset="0"/>
              </a:rPr>
              <a:t>Tiết </a:t>
            </a:r>
            <a:r>
              <a:rPr lang="en-US" sz="2000" dirty="0">
                <a:solidFill>
                  <a:prstClr val="black"/>
                </a:solidFill>
                <a:latin typeface="Times New Roman" panose="02020603050405020304" pitchFamily="18" charset="0"/>
                <a:cs typeface="Times New Roman" panose="02020603050405020304" pitchFamily="18" charset="0"/>
              </a:rPr>
              <a:t>hormone</a:t>
            </a:r>
            <a:r>
              <a:rPr lang="vi-VN" sz="2000" dirty="0">
                <a:latin typeface="Times New Roman" panose="02020603050405020304" pitchFamily="18" charset="0"/>
                <a:cs typeface="Times New Roman" panose="02020603050405020304" pitchFamily="18" charset="0"/>
              </a:rPr>
              <a:t> glucag</a:t>
            </a:r>
            <a:r>
              <a:rPr lang="en-US" sz="2000" dirty="0">
                <a:latin typeface="Times New Roman" panose="02020603050405020304" pitchFamily="18" charset="0"/>
                <a:cs typeface="Times New Roman" panose="02020603050405020304" pitchFamily="18" charset="0"/>
              </a:rPr>
              <a:t>o</a:t>
            </a:r>
            <a:r>
              <a:rPr lang="vi-VN" sz="2000" dirty="0">
                <a:latin typeface="Times New Roman" panose="02020603050405020304" pitchFamily="18" charset="0"/>
                <a:cs typeface="Times New Roman" panose="02020603050405020304" pitchFamily="18" charset="0"/>
              </a:rPr>
              <a:t>n và hoocmôn insulin điều hòa hàm lượng đường trong máu. Insullin chuyển hóa gluco</a:t>
            </a:r>
            <a:r>
              <a:rPr lang="en-US" sz="2000" dirty="0">
                <a:latin typeface="Times New Roman" panose="02020603050405020304" pitchFamily="18" charset="0"/>
                <a:cs typeface="Times New Roman" panose="02020603050405020304" pitchFamily="18" charset="0"/>
              </a:rPr>
              <a:t>se</a:t>
            </a:r>
            <a:r>
              <a:rPr lang="vi-VN" sz="2000" dirty="0">
                <a:latin typeface="Times New Roman" panose="02020603050405020304" pitchFamily="18" charset="0"/>
                <a:cs typeface="Times New Roman" panose="02020603050405020304" pitchFamily="18" charset="0"/>
              </a:rPr>
              <a:t> trong máu thành glocogen dự trữ ở gan và cơ, làm giảm đường huyết khi đường huyết tăng; glicogen có tác dụng ngược lại.</a:t>
            </a:r>
          </a:p>
        </p:txBody>
      </p:sp>
    </p:spTree>
    <p:extLst>
      <p:ext uri="{BB962C8B-B14F-4D97-AF65-F5344CB8AC3E}">
        <p14:creationId xmlns:p14="http://schemas.microsoft.com/office/powerpoint/2010/main" val="14715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24000" y="0"/>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200" b="1">
                <a:latin typeface="Times New Roman" panose="02020603050405020304" pitchFamily="18" charset="0"/>
              </a:rPr>
              <a:t>Khi đường huyết tăng       (sau bữa ăn)</a:t>
            </a:r>
          </a:p>
        </p:txBody>
      </p:sp>
      <p:sp>
        <p:nvSpPr>
          <p:cNvPr id="32771" name="Text Box 3"/>
          <p:cNvSpPr txBox="1">
            <a:spLocks noChangeArrowheads="1"/>
          </p:cNvSpPr>
          <p:nvPr/>
        </p:nvSpPr>
        <p:spPr bwMode="auto">
          <a:xfrm>
            <a:off x="6400801" y="-7938"/>
            <a:ext cx="3668713"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200" b="1">
                <a:latin typeface="Times New Roman" panose="02020603050405020304" pitchFamily="18" charset="0"/>
              </a:rPr>
              <a:t>Khi đường huyết giảm </a:t>
            </a:r>
          </a:p>
          <a:p>
            <a:pPr algn="ctr" eaLnBrk="1" hangingPunct="1"/>
            <a:r>
              <a:rPr lang="en-US" sz="2200" b="1">
                <a:latin typeface="Times New Roman" panose="02020603050405020304" pitchFamily="18" charset="0"/>
              </a:rPr>
              <a:t>(xa bữa ăn, cơ thể hoạt động)</a:t>
            </a:r>
          </a:p>
        </p:txBody>
      </p:sp>
      <p:sp>
        <p:nvSpPr>
          <p:cNvPr id="32772" name="Rectangle 4"/>
          <p:cNvSpPr>
            <a:spLocks noChangeArrowheads="1"/>
          </p:cNvSpPr>
          <p:nvPr/>
        </p:nvSpPr>
        <p:spPr bwMode="auto">
          <a:xfrm>
            <a:off x="3886200" y="1447800"/>
            <a:ext cx="2133600" cy="9906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Times New Roman" panose="02020603050405020304" pitchFamily="18" charset="0"/>
              </a:rPr>
              <a:t>Tế bào </a:t>
            </a:r>
            <a:r>
              <a:rPr lang="el-GR" sz="2400" b="1">
                <a:latin typeface="Times New Roman" panose="02020603050405020304" pitchFamily="18" charset="0"/>
                <a:cs typeface="Times New Roman" panose="02020603050405020304" pitchFamily="18" charset="0"/>
              </a:rPr>
              <a:t>β</a:t>
            </a:r>
          </a:p>
        </p:txBody>
      </p:sp>
      <p:sp>
        <p:nvSpPr>
          <p:cNvPr id="32773" name="Rectangle 5"/>
          <p:cNvSpPr>
            <a:spLocks noChangeArrowheads="1"/>
          </p:cNvSpPr>
          <p:nvPr/>
        </p:nvSpPr>
        <p:spPr bwMode="auto">
          <a:xfrm>
            <a:off x="6019800" y="1447800"/>
            <a:ext cx="2057400" cy="9906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Times New Roman" panose="02020603050405020304" pitchFamily="18" charset="0"/>
              <a:buNone/>
            </a:pPr>
            <a:r>
              <a:rPr lang="en-US" sz="2400" b="1">
                <a:latin typeface="Times New Roman" panose="02020603050405020304" pitchFamily="18" charset="0"/>
              </a:rPr>
              <a:t>Tế bào </a:t>
            </a:r>
            <a:r>
              <a:rPr lang="el-GR" sz="2400" b="1">
                <a:latin typeface="Times New Roman" panose="02020603050405020304" pitchFamily="18" charset="0"/>
                <a:cs typeface="Times New Roman" panose="02020603050405020304" pitchFamily="18" charset="0"/>
              </a:rPr>
              <a:t>α</a:t>
            </a:r>
          </a:p>
        </p:txBody>
      </p:sp>
      <p:sp>
        <p:nvSpPr>
          <p:cNvPr id="32774" name="Rectangle 6"/>
          <p:cNvSpPr>
            <a:spLocks noChangeArrowheads="1"/>
          </p:cNvSpPr>
          <p:nvPr/>
        </p:nvSpPr>
        <p:spPr bwMode="auto">
          <a:xfrm>
            <a:off x="5410200" y="1447800"/>
            <a:ext cx="1219200" cy="3810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rPr>
              <a:t>Đảo tụy</a:t>
            </a:r>
          </a:p>
        </p:txBody>
      </p:sp>
      <p:sp>
        <p:nvSpPr>
          <p:cNvPr id="32775" name="Rectangle 7"/>
          <p:cNvSpPr>
            <a:spLocks noChangeArrowheads="1"/>
          </p:cNvSpPr>
          <p:nvPr/>
        </p:nvSpPr>
        <p:spPr bwMode="auto">
          <a:xfrm>
            <a:off x="2514600" y="4724400"/>
            <a:ext cx="1524000" cy="381000"/>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rPr>
              <a:t>Glucôzơ</a:t>
            </a:r>
          </a:p>
        </p:txBody>
      </p:sp>
      <p:sp>
        <p:nvSpPr>
          <p:cNvPr id="32776" name="Rectangle 8"/>
          <p:cNvSpPr>
            <a:spLocks noChangeArrowheads="1"/>
          </p:cNvSpPr>
          <p:nvPr/>
        </p:nvSpPr>
        <p:spPr bwMode="auto">
          <a:xfrm>
            <a:off x="7924800" y="4724400"/>
            <a:ext cx="1524000" cy="381000"/>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rPr>
              <a:t>Glucôzơ</a:t>
            </a:r>
          </a:p>
        </p:txBody>
      </p:sp>
      <p:sp>
        <p:nvSpPr>
          <p:cNvPr id="32777" name="Text Box 9"/>
          <p:cNvSpPr txBox="1">
            <a:spLocks noChangeArrowheads="1"/>
          </p:cNvSpPr>
          <p:nvPr/>
        </p:nvSpPr>
        <p:spPr bwMode="auto">
          <a:xfrm>
            <a:off x="3276600" y="5410201"/>
            <a:ext cx="2971800" cy="701675"/>
          </a:xfrm>
          <a:prstGeom prst="rect">
            <a:avLst/>
          </a:prstGeom>
          <a:noFill/>
          <a:ln w="9525">
            <a:noFill/>
            <a:miter lim="800000"/>
            <a:headEnd/>
            <a:tailEnd/>
          </a:ln>
          <a:effectLst/>
        </p:spPr>
        <p:txBody>
          <a:bodyPr>
            <a:spAutoFit/>
          </a:bodyPr>
          <a:lstStyle/>
          <a:p>
            <a:pPr algn="ctr">
              <a:defRPr/>
            </a:pPr>
            <a:r>
              <a:rPr lang="en-US" sz="2000" dirty="0" err="1">
                <a:effectLst>
                  <a:outerShdw blurRad="38100" dist="38100" dir="2700000" algn="tl">
                    <a:srgbClr val="C0C0C0"/>
                  </a:outerShdw>
                </a:effectLst>
                <a:latin typeface="Times New Roman" pitchFamily="18" charset="0"/>
              </a:rPr>
              <a:t>đường</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huyết</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giảm</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xuống</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mức</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bình</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thường</a:t>
            </a:r>
            <a:endParaRPr lang="en-US" sz="2000" dirty="0">
              <a:effectLst>
                <a:outerShdw blurRad="38100" dist="38100" dir="2700000" algn="tl">
                  <a:srgbClr val="C0C0C0"/>
                </a:outerShdw>
              </a:effectLst>
              <a:latin typeface="Times New Roman" pitchFamily="18" charset="0"/>
            </a:endParaRPr>
          </a:p>
        </p:txBody>
      </p:sp>
      <p:sp>
        <p:nvSpPr>
          <p:cNvPr id="32778" name="AutoShape 10"/>
          <p:cNvSpPr>
            <a:spLocks/>
          </p:cNvSpPr>
          <p:nvPr/>
        </p:nvSpPr>
        <p:spPr bwMode="auto">
          <a:xfrm rot="-5400000">
            <a:off x="4533900" y="4076700"/>
            <a:ext cx="228600" cy="2438400"/>
          </a:xfrm>
          <a:prstGeom prst="leftBrace">
            <a:avLst>
              <a:gd name="adj1" fmla="val 88889"/>
              <a:gd name="adj2" fmla="val 4986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32779" name="AutoShape 11"/>
          <p:cNvSpPr>
            <a:spLocks/>
          </p:cNvSpPr>
          <p:nvPr/>
        </p:nvSpPr>
        <p:spPr bwMode="auto">
          <a:xfrm rot="5400000">
            <a:off x="7353300" y="4000500"/>
            <a:ext cx="228600" cy="2590800"/>
          </a:xfrm>
          <a:prstGeom prst="rightBrace">
            <a:avLst>
              <a:gd name="adj1" fmla="val 9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32780" name="Text Box 12"/>
          <p:cNvSpPr txBox="1">
            <a:spLocks noChangeArrowheads="1"/>
          </p:cNvSpPr>
          <p:nvPr/>
        </p:nvSpPr>
        <p:spPr bwMode="auto">
          <a:xfrm>
            <a:off x="6172200" y="5410201"/>
            <a:ext cx="2667000" cy="701675"/>
          </a:xfrm>
          <a:prstGeom prst="rect">
            <a:avLst/>
          </a:prstGeom>
          <a:noFill/>
          <a:ln w="9525">
            <a:noFill/>
            <a:miter lim="800000"/>
            <a:headEnd/>
            <a:tailEnd/>
          </a:ln>
          <a:effectLst/>
        </p:spPr>
        <p:txBody>
          <a:bodyPr>
            <a:spAutoFit/>
          </a:bodyPr>
          <a:lstStyle/>
          <a:p>
            <a:pPr algn="ctr">
              <a:defRPr/>
            </a:pPr>
            <a:r>
              <a:rPr lang="en-US" sz="2000" dirty="0" err="1">
                <a:effectLst>
                  <a:outerShdw blurRad="38100" dist="38100" dir="2700000" algn="tl">
                    <a:srgbClr val="C0C0C0"/>
                  </a:outerShdw>
                </a:effectLst>
                <a:latin typeface="Times New Roman" pitchFamily="18" charset="0"/>
              </a:rPr>
              <a:t>đường</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huyết</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tăng</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lên</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mức</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bình</a:t>
            </a:r>
            <a:r>
              <a:rPr lang="en-US" sz="2000" dirty="0">
                <a:effectLst>
                  <a:outerShdw blurRad="38100" dist="38100" dir="2700000" algn="tl">
                    <a:srgbClr val="C0C0C0"/>
                  </a:outerShdw>
                </a:effectLst>
                <a:latin typeface="Times New Roman" pitchFamily="18" charset="0"/>
              </a:rPr>
              <a:t> </a:t>
            </a:r>
            <a:r>
              <a:rPr lang="en-US" sz="2000" dirty="0" err="1">
                <a:effectLst>
                  <a:outerShdw blurRad="38100" dist="38100" dir="2700000" algn="tl">
                    <a:srgbClr val="C0C0C0"/>
                  </a:outerShdw>
                </a:effectLst>
                <a:latin typeface="Times New Roman" pitchFamily="18" charset="0"/>
              </a:rPr>
              <a:t>thường</a:t>
            </a:r>
            <a:endParaRPr lang="en-US" sz="2000" dirty="0">
              <a:effectLst>
                <a:outerShdw blurRad="38100" dist="38100" dir="2700000" algn="tl">
                  <a:srgbClr val="C0C0C0"/>
                </a:outerShdw>
              </a:effectLst>
              <a:latin typeface="Times New Roman" pitchFamily="18" charset="0"/>
            </a:endParaRPr>
          </a:p>
        </p:txBody>
      </p:sp>
      <p:grpSp>
        <p:nvGrpSpPr>
          <p:cNvPr id="2" name="Group 13"/>
          <p:cNvGrpSpPr>
            <a:grpSpLocks/>
          </p:cNvGrpSpPr>
          <p:nvPr/>
        </p:nvGrpSpPr>
        <p:grpSpPr bwMode="auto">
          <a:xfrm>
            <a:off x="2362200" y="1752600"/>
            <a:ext cx="1295400" cy="3962400"/>
            <a:chOff x="336" y="1152"/>
            <a:chExt cx="1152" cy="2496"/>
          </a:xfrm>
        </p:grpSpPr>
        <p:sp>
          <p:nvSpPr>
            <p:cNvPr id="13353" name="Line 14"/>
            <p:cNvSpPr>
              <a:spLocks noChangeShapeType="1"/>
            </p:cNvSpPr>
            <p:nvPr/>
          </p:nvSpPr>
          <p:spPr bwMode="auto">
            <a:xfrm flipH="1">
              <a:off x="336" y="3648"/>
              <a:ext cx="81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4" name="Line 15"/>
            <p:cNvSpPr>
              <a:spLocks noChangeShapeType="1"/>
            </p:cNvSpPr>
            <p:nvPr/>
          </p:nvSpPr>
          <p:spPr bwMode="auto">
            <a:xfrm flipV="1">
              <a:off x="336" y="1152"/>
              <a:ext cx="0" cy="24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5" name="Line 16"/>
            <p:cNvSpPr>
              <a:spLocks noChangeShapeType="1"/>
            </p:cNvSpPr>
            <p:nvPr/>
          </p:nvSpPr>
          <p:spPr bwMode="auto">
            <a:xfrm>
              <a:off x="336" y="1152"/>
              <a:ext cx="11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7"/>
          <p:cNvGrpSpPr>
            <a:grpSpLocks/>
          </p:cNvGrpSpPr>
          <p:nvPr/>
        </p:nvGrpSpPr>
        <p:grpSpPr bwMode="auto">
          <a:xfrm>
            <a:off x="8153400" y="1828800"/>
            <a:ext cx="1524000" cy="3962400"/>
            <a:chOff x="4128" y="1152"/>
            <a:chExt cx="1392" cy="2496"/>
          </a:xfrm>
        </p:grpSpPr>
        <p:sp>
          <p:nvSpPr>
            <p:cNvPr id="13350" name="Line 18"/>
            <p:cNvSpPr>
              <a:spLocks noChangeShapeType="1"/>
            </p:cNvSpPr>
            <p:nvPr/>
          </p:nvSpPr>
          <p:spPr bwMode="auto">
            <a:xfrm>
              <a:off x="4560" y="3648"/>
              <a:ext cx="9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1" name="Line 19"/>
            <p:cNvSpPr>
              <a:spLocks noChangeShapeType="1"/>
            </p:cNvSpPr>
            <p:nvPr/>
          </p:nvSpPr>
          <p:spPr bwMode="auto">
            <a:xfrm flipV="1">
              <a:off x="5520" y="1152"/>
              <a:ext cx="0" cy="24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20"/>
            <p:cNvSpPr>
              <a:spLocks noChangeShapeType="1"/>
            </p:cNvSpPr>
            <p:nvPr/>
          </p:nvSpPr>
          <p:spPr bwMode="auto">
            <a:xfrm flipH="1">
              <a:off x="4128" y="1152"/>
              <a:ext cx="139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2789" name="Line 21"/>
          <p:cNvSpPr>
            <a:spLocks noChangeShapeType="1"/>
          </p:cNvSpPr>
          <p:nvPr/>
        </p:nvSpPr>
        <p:spPr bwMode="auto">
          <a:xfrm>
            <a:off x="4038600" y="4891088"/>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0" name="Line 22"/>
          <p:cNvSpPr>
            <a:spLocks noChangeShapeType="1"/>
          </p:cNvSpPr>
          <p:nvPr/>
        </p:nvSpPr>
        <p:spPr bwMode="auto">
          <a:xfrm>
            <a:off x="6705600" y="4910138"/>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1" name="Line 23"/>
          <p:cNvSpPr>
            <a:spLocks noChangeShapeType="1"/>
          </p:cNvSpPr>
          <p:nvPr/>
        </p:nvSpPr>
        <p:spPr bwMode="auto">
          <a:xfrm>
            <a:off x="4724400" y="3810000"/>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2" name="Line 24"/>
          <p:cNvSpPr>
            <a:spLocks noChangeShapeType="1"/>
          </p:cNvSpPr>
          <p:nvPr/>
        </p:nvSpPr>
        <p:spPr bwMode="auto">
          <a:xfrm>
            <a:off x="7315200" y="3810000"/>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3" name="Line 25"/>
          <p:cNvSpPr>
            <a:spLocks noChangeShapeType="1"/>
          </p:cNvSpPr>
          <p:nvPr/>
        </p:nvSpPr>
        <p:spPr bwMode="auto">
          <a:xfrm>
            <a:off x="4724400" y="2438400"/>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4" name="Line 26"/>
          <p:cNvSpPr>
            <a:spLocks noChangeShapeType="1"/>
          </p:cNvSpPr>
          <p:nvPr/>
        </p:nvSpPr>
        <p:spPr bwMode="auto">
          <a:xfrm>
            <a:off x="7315200" y="25146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5" name="Line 27"/>
          <p:cNvSpPr>
            <a:spLocks noChangeShapeType="1"/>
          </p:cNvSpPr>
          <p:nvPr/>
        </p:nvSpPr>
        <p:spPr bwMode="auto">
          <a:xfrm>
            <a:off x="4114800" y="914400"/>
            <a:ext cx="762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6" name="Line 28"/>
          <p:cNvSpPr>
            <a:spLocks noChangeShapeType="1"/>
          </p:cNvSpPr>
          <p:nvPr/>
        </p:nvSpPr>
        <p:spPr bwMode="auto">
          <a:xfrm flipH="1">
            <a:off x="7010400" y="762000"/>
            <a:ext cx="8382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8" name="Text Box 30"/>
          <p:cNvSpPr txBox="1">
            <a:spLocks noChangeArrowheads="1"/>
          </p:cNvSpPr>
          <p:nvPr/>
        </p:nvSpPr>
        <p:spPr bwMode="auto">
          <a:xfrm>
            <a:off x="8001001" y="914400"/>
            <a:ext cx="133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latin typeface="Times New Roman" panose="02020603050405020304" pitchFamily="18" charset="0"/>
              </a:rPr>
              <a:t> </a:t>
            </a:r>
            <a:r>
              <a:rPr lang="en-US" sz="2000" b="1">
                <a:solidFill>
                  <a:srgbClr val="FF3300"/>
                </a:solidFill>
                <a:latin typeface="Times New Roman" panose="02020603050405020304" pitchFamily="18" charset="0"/>
              </a:rPr>
              <a:t>kích thích</a:t>
            </a:r>
          </a:p>
        </p:txBody>
      </p:sp>
      <p:sp>
        <p:nvSpPr>
          <p:cNvPr id="32800" name="Text Box 32"/>
          <p:cNvSpPr txBox="1">
            <a:spLocks noChangeArrowheads="1"/>
          </p:cNvSpPr>
          <p:nvPr/>
        </p:nvSpPr>
        <p:spPr bwMode="auto">
          <a:xfrm>
            <a:off x="9753600" y="3048001"/>
            <a:ext cx="674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0000"/>
                </a:solidFill>
                <a:latin typeface="Times New Roman" panose="02020603050405020304" pitchFamily="18" charset="0"/>
              </a:rPr>
              <a:t>kìm </a:t>
            </a:r>
          </a:p>
          <a:p>
            <a:pPr eaLnBrk="1" hangingPunct="1"/>
            <a:r>
              <a:rPr lang="en-US" sz="2000" b="1">
                <a:solidFill>
                  <a:srgbClr val="FF0000"/>
                </a:solidFill>
                <a:latin typeface="Times New Roman" panose="02020603050405020304" pitchFamily="18" charset="0"/>
              </a:rPr>
              <a:t>hãm</a:t>
            </a:r>
          </a:p>
        </p:txBody>
      </p:sp>
      <p:sp>
        <p:nvSpPr>
          <p:cNvPr id="32801" name="Oval 33"/>
          <p:cNvSpPr>
            <a:spLocks noChangeArrowheads="1"/>
          </p:cNvSpPr>
          <p:nvPr/>
        </p:nvSpPr>
        <p:spPr bwMode="auto">
          <a:xfrm>
            <a:off x="3657600" y="914400"/>
            <a:ext cx="381000" cy="381000"/>
          </a:xfrm>
          <a:prstGeom prst="ellipse">
            <a:avLst/>
          </a:prstGeom>
          <a:solidFill>
            <a:srgbClr val="FF66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a:latin typeface="Times New Roman" panose="02020603050405020304" pitchFamily="18" charset="0"/>
              </a:rPr>
              <a:t>+</a:t>
            </a:r>
          </a:p>
        </p:txBody>
      </p:sp>
      <p:sp>
        <p:nvSpPr>
          <p:cNvPr id="32802" name="Oval 34"/>
          <p:cNvSpPr>
            <a:spLocks noChangeArrowheads="1"/>
          </p:cNvSpPr>
          <p:nvPr/>
        </p:nvSpPr>
        <p:spPr bwMode="auto">
          <a:xfrm>
            <a:off x="7620000" y="914400"/>
            <a:ext cx="381000" cy="381000"/>
          </a:xfrm>
          <a:prstGeom prst="ellipse">
            <a:avLst/>
          </a:prstGeom>
          <a:solidFill>
            <a:srgbClr val="FF66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a:latin typeface="Times New Roman" panose="02020603050405020304" pitchFamily="18" charset="0"/>
              </a:rPr>
              <a:t>+</a:t>
            </a:r>
          </a:p>
        </p:txBody>
      </p:sp>
      <p:sp>
        <p:nvSpPr>
          <p:cNvPr id="32803" name="Oval 35"/>
          <p:cNvSpPr>
            <a:spLocks noChangeArrowheads="1"/>
          </p:cNvSpPr>
          <p:nvPr/>
        </p:nvSpPr>
        <p:spPr bwMode="auto">
          <a:xfrm>
            <a:off x="1981200" y="3657600"/>
            <a:ext cx="381000" cy="381000"/>
          </a:xfrm>
          <a:prstGeom prst="ellipse">
            <a:avLst/>
          </a:prstGeom>
          <a:solidFill>
            <a:srgbClr val="FF66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a:latin typeface="Times New Roman" panose="02020603050405020304" pitchFamily="18" charset="0"/>
              </a:rPr>
              <a:t>-</a:t>
            </a:r>
          </a:p>
        </p:txBody>
      </p:sp>
      <p:sp>
        <p:nvSpPr>
          <p:cNvPr id="32804" name="Oval 36"/>
          <p:cNvSpPr>
            <a:spLocks noChangeArrowheads="1"/>
          </p:cNvSpPr>
          <p:nvPr/>
        </p:nvSpPr>
        <p:spPr bwMode="auto">
          <a:xfrm>
            <a:off x="9677400" y="3886200"/>
            <a:ext cx="381000" cy="381000"/>
          </a:xfrm>
          <a:prstGeom prst="ellipse">
            <a:avLst/>
          </a:prstGeom>
          <a:solidFill>
            <a:srgbClr val="FF6600"/>
          </a:soli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a:latin typeface="Times New Roman" panose="02020603050405020304" pitchFamily="18" charset="0"/>
              </a:rPr>
              <a:t>-</a:t>
            </a:r>
          </a:p>
        </p:txBody>
      </p:sp>
      <p:sp>
        <p:nvSpPr>
          <p:cNvPr id="32805" name="Text Box 37"/>
          <p:cNvSpPr txBox="1">
            <a:spLocks noChangeArrowheads="1"/>
          </p:cNvSpPr>
          <p:nvPr/>
        </p:nvSpPr>
        <p:spPr bwMode="auto">
          <a:xfrm>
            <a:off x="4114801" y="3429000"/>
            <a:ext cx="1223963" cy="4572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Times New Roman" panose="02020603050405020304" pitchFamily="18" charset="0"/>
              </a:rPr>
              <a:t>Insulin</a:t>
            </a:r>
          </a:p>
        </p:txBody>
      </p:sp>
      <p:sp>
        <p:nvSpPr>
          <p:cNvPr id="32806" name="Text Box 38"/>
          <p:cNvSpPr txBox="1">
            <a:spLocks noChangeArrowheads="1"/>
          </p:cNvSpPr>
          <p:nvPr/>
        </p:nvSpPr>
        <p:spPr bwMode="auto">
          <a:xfrm>
            <a:off x="6629400" y="3421063"/>
            <a:ext cx="1436688" cy="457200"/>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latin typeface="Times New Roman" panose="02020603050405020304" pitchFamily="18" charset="0"/>
              </a:rPr>
              <a:t>Glucagôn</a:t>
            </a:r>
          </a:p>
        </p:txBody>
      </p:sp>
      <p:sp>
        <p:nvSpPr>
          <p:cNvPr id="32807" name="Text Box 39"/>
          <p:cNvSpPr txBox="1">
            <a:spLocks noChangeArrowheads="1"/>
          </p:cNvSpPr>
          <p:nvPr/>
        </p:nvSpPr>
        <p:spPr bwMode="auto">
          <a:xfrm>
            <a:off x="5334000" y="4656138"/>
            <a:ext cx="1447800" cy="457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chemeClr val="bg1"/>
                </a:solidFill>
                <a:latin typeface="Times New Roman" panose="02020603050405020304" pitchFamily="18" charset="0"/>
              </a:rPr>
              <a:t>Glicôgen</a:t>
            </a:r>
          </a:p>
        </p:txBody>
      </p:sp>
      <p:sp>
        <p:nvSpPr>
          <p:cNvPr id="32808" name="Text Box 40"/>
          <p:cNvSpPr txBox="1">
            <a:spLocks noChangeArrowheads="1"/>
          </p:cNvSpPr>
          <p:nvPr/>
        </p:nvSpPr>
        <p:spPr bwMode="auto">
          <a:xfrm>
            <a:off x="3200400" y="6203950"/>
            <a:ext cx="6223000" cy="522288"/>
          </a:xfrm>
          <a:prstGeom prst="rect">
            <a:avLst/>
          </a:prstGeom>
          <a:noFill/>
          <a:ln w="9525">
            <a:noFill/>
            <a:miter lim="800000"/>
            <a:headEnd/>
            <a:tailEnd/>
          </a:ln>
          <a:effectLst/>
        </p:spPr>
        <p:txBody>
          <a:bodyPr wrap="none">
            <a:spAutoFit/>
          </a:bodyPr>
          <a:lstStyle/>
          <a:p>
            <a:pPr>
              <a:defRPr/>
            </a:pPr>
            <a:r>
              <a:rPr lang="en-US" sz="2800" b="1" dirty="0" err="1">
                <a:solidFill>
                  <a:srgbClr val="FF0066"/>
                </a:solidFill>
                <a:effectLst>
                  <a:outerShdw blurRad="38100" dist="38100" dir="2700000" algn="tl">
                    <a:srgbClr val="C0C0C0"/>
                  </a:outerShdw>
                </a:effectLst>
                <a:latin typeface="Times New Roman" pitchFamily="18" charset="0"/>
              </a:rPr>
              <a:t>Sơ</a:t>
            </a:r>
            <a:r>
              <a:rPr lang="en-US" sz="2800" b="1" dirty="0">
                <a:solidFill>
                  <a:srgbClr val="FF0066"/>
                </a:solidFill>
                <a:effectLst>
                  <a:outerShdw blurRad="38100" dist="38100" dir="2700000" algn="tl">
                    <a:srgbClr val="C0C0C0"/>
                  </a:outerShdw>
                </a:effectLst>
                <a:latin typeface="Times New Roman" pitchFamily="18" charset="0"/>
              </a:rPr>
              <a:t> </a:t>
            </a:r>
            <a:r>
              <a:rPr lang="en-US" sz="2800" b="1" dirty="0" err="1">
                <a:solidFill>
                  <a:srgbClr val="FF0066"/>
                </a:solidFill>
                <a:effectLst>
                  <a:outerShdw blurRad="38100" dist="38100" dir="2700000" algn="tl">
                    <a:srgbClr val="C0C0C0"/>
                  </a:outerShdw>
                </a:effectLst>
                <a:latin typeface="Times New Roman" pitchFamily="18" charset="0"/>
              </a:rPr>
              <a:t>đồ</a:t>
            </a:r>
            <a:r>
              <a:rPr lang="en-US" sz="2800" b="1" dirty="0">
                <a:solidFill>
                  <a:srgbClr val="FF0066"/>
                </a:solidFill>
                <a:effectLst>
                  <a:outerShdw blurRad="38100" dist="38100" dir="2700000" algn="tl">
                    <a:srgbClr val="C0C0C0"/>
                  </a:outerShdw>
                </a:effectLst>
                <a:latin typeface="Times New Roman" pitchFamily="18" charset="0"/>
              </a:rPr>
              <a:t> </a:t>
            </a:r>
            <a:r>
              <a:rPr lang="en-US" sz="2800" b="1" dirty="0" err="1">
                <a:solidFill>
                  <a:srgbClr val="FF0066"/>
                </a:solidFill>
                <a:effectLst>
                  <a:outerShdw blurRad="38100" dist="38100" dir="2700000" algn="tl">
                    <a:srgbClr val="C0C0C0"/>
                  </a:outerShdw>
                </a:effectLst>
                <a:latin typeface="Times New Roman" pitchFamily="18" charset="0"/>
              </a:rPr>
              <a:t>quá</a:t>
            </a:r>
            <a:r>
              <a:rPr lang="en-US" sz="2800" b="1" dirty="0">
                <a:solidFill>
                  <a:srgbClr val="FF0066"/>
                </a:solidFill>
                <a:effectLst>
                  <a:outerShdw blurRad="38100" dist="38100" dir="2700000" algn="tl">
                    <a:srgbClr val="C0C0C0"/>
                  </a:outerShdw>
                </a:effectLst>
                <a:latin typeface="Times New Roman" pitchFamily="18" charset="0"/>
              </a:rPr>
              <a:t> </a:t>
            </a:r>
            <a:r>
              <a:rPr lang="en-US" sz="2800" b="1" dirty="0" err="1">
                <a:solidFill>
                  <a:srgbClr val="FF0066"/>
                </a:solidFill>
                <a:effectLst>
                  <a:outerShdw blurRad="38100" dist="38100" dir="2700000" algn="tl">
                    <a:srgbClr val="C0C0C0"/>
                  </a:outerShdw>
                </a:effectLst>
                <a:latin typeface="Times New Roman" pitchFamily="18" charset="0"/>
              </a:rPr>
              <a:t>trình</a:t>
            </a:r>
            <a:r>
              <a:rPr lang="en-US" sz="2800" b="1" dirty="0">
                <a:solidFill>
                  <a:srgbClr val="FF0066"/>
                </a:solidFill>
                <a:effectLst>
                  <a:outerShdw blurRad="38100" dist="38100" dir="2700000" algn="tl">
                    <a:srgbClr val="C0C0C0"/>
                  </a:outerShdw>
                </a:effectLst>
                <a:latin typeface="Times New Roman" pitchFamily="18" charset="0"/>
              </a:rPr>
              <a:t> </a:t>
            </a:r>
            <a:r>
              <a:rPr lang="en-US" sz="2800" b="1" dirty="0" err="1">
                <a:solidFill>
                  <a:srgbClr val="FF0066"/>
                </a:solidFill>
                <a:effectLst>
                  <a:outerShdw blurRad="38100" dist="38100" dir="2700000" algn="tl">
                    <a:srgbClr val="C0C0C0"/>
                  </a:outerShdw>
                </a:effectLst>
                <a:latin typeface="Times New Roman" pitchFamily="18" charset="0"/>
              </a:rPr>
              <a:t>điều</a:t>
            </a:r>
            <a:r>
              <a:rPr lang="en-US" sz="2800" b="1" dirty="0">
                <a:solidFill>
                  <a:srgbClr val="FF0066"/>
                </a:solidFill>
                <a:effectLst>
                  <a:outerShdw blurRad="38100" dist="38100" dir="2700000" algn="tl">
                    <a:srgbClr val="C0C0C0"/>
                  </a:outerShdw>
                </a:effectLst>
                <a:latin typeface="Times New Roman" pitchFamily="18" charset="0"/>
              </a:rPr>
              <a:t> </a:t>
            </a:r>
            <a:r>
              <a:rPr lang="en-US" sz="2800" b="1" dirty="0" err="1">
                <a:solidFill>
                  <a:srgbClr val="FF0066"/>
                </a:solidFill>
                <a:effectLst>
                  <a:outerShdw blurRad="38100" dist="38100" dir="2700000" algn="tl">
                    <a:srgbClr val="C0C0C0"/>
                  </a:outerShdw>
                </a:effectLst>
                <a:latin typeface="Times New Roman" pitchFamily="18" charset="0"/>
              </a:rPr>
              <a:t>hòa</a:t>
            </a:r>
            <a:r>
              <a:rPr lang="en-US" sz="2800" b="1" dirty="0">
                <a:solidFill>
                  <a:srgbClr val="FF0066"/>
                </a:solidFill>
                <a:effectLst>
                  <a:outerShdw blurRad="38100" dist="38100" dir="2700000" algn="tl">
                    <a:srgbClr val="C0C0C0"/>
                  </a:outerShdw>
                </a:effectLst>
                <a:latin typeface="Times New Roman" pitchFamily="18" charset="0"/>
              </a:rPr>
              <a:t> </a:t>
            </a:r>
            <a:r>
              <a:rPr lang="en-US" sz="2800" b="1" dirty="0" err="1">
                <a:solidFill>
                  <a:srgbClr val="FF0066"/>
                </a:solidFill>
                <a:effectLst>
                  <a:outerShdw blurRad="38100" dist="38100" dir="2700000" algn="tl">
                    <a:srgbClr val="C0C0C0"/>
                  </a:outerShdw>
                </a:effectLst>
                <a:latin typeface="Times New Roman" pitchFamily="18" charset="0"/>
              </a:rPr>
              <a:t>đường</a:t>
            </a:r>
            <a:r>
              <a:rPr lang="en-US" sz="2800" b="1" dirty="0">
                <a:solidFill>
                  <a:srgbClr val="FF0066"/>
                </a:solidFill>
                <a:effectLst>
                  <a:outerShdw blurRad="38100" dist="38100" dir="2700000" algn="tl">
                    <a:srgbClr val="C0C0C0"/>
                  </a:outerShdw>
                </a:effectLst>
                <a:latin typeface="Times New Roman" pitchFamily="18" charset="0"/>
              </a:rPr>
              <a:t> </a:t>
            </a:r>
            <a:r>
              <a:rPr lang="en-US" sz="2800" b="1" dirty="0" err="1">
                <a:solidFill>
                  <a:srgbClr val="FF0066"/>
                </a:solidFill>
                <a:effectLst>
                  <a:outerShdw blurRad="38100" dist="38100" dir="2700000" algn="tl">
                    <a:srgbClr val="C0C0C0"/>
                  </a:outerShdw>
                </a:effectLst>
                <a:latin typeface="Times New Roman" pitchFamily="18" charset="0"/>
              </a:rPr>
              <a:t>huyết</a:t>
            </a:r>
            <a:endParaRPr lang="en-US" sz="2800" b="1" dirty="0">
              <a:solidFill>
                <a:srgbClr val="FF0066"/>
              </a:solidFill>
              <a:effectLst>
                <a:outerShdw blurRad="38100" dist="38100" dir="2700000" algn="tl">
                  <a:srgbClr val="C0C0C0"/>
                </a:outerShdw>
              </a:effectLst>
              <a:latin typeface="Times New Roman" pitchFamily="18" charset="0"/>
            </a:endParaRPr>
          </a:p>
        </p:txBody>
      </p:sp>
      <p:sp>
        <p:nvSpPr>
          <p:cNvPr id="13345" name="Rectangle 41"/>
          <p:cNvSpPr>
            <a:spLocks noChangeArrowheads="1"/>
          </p:cNvSpPr>
          <p:nvPr/>
        </p:nvSpPr>
        <p:spPr bwMode="auto">
          <a:xfrm>
            <a:off x="4800600" y="6477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32810" name="Text Box 42"/>
          <p:cNvSpPr txBox="1">
            <a:spLocks noChangeArrowheads="1"/>
          </p:cNvSpPr>
          <p:nvPr/>
        </p:nvSpPr>
        <p:spPr bwMode="auto">
          <a:xfrm>
            <a:off x="4237039" y="1"/>
            <a:ext cx="15921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b="1">
                <a:latin typeface=".VnTime" panose="020B7200000000000000" pitchFamily="34" charset="0"/>
              </a:rPr>
              <a:t> ( &gt; 0,12% )</a:t>
            </a:r>
          </a:p>
        </p:txBody>
      </p:sp>
      <p:sp>
        <p:nvSpPr>
          <p:cNvPr id="32811" name="Text Box 43"/>
          <p:cNvSpPr txBox="1">
            <a:spLocks noChangeArrowheads="1"/>
          </p:cNvSpPr>
          <p:nvPr/>
        </p:nvSpPr>
        <p:spPr bwMode="auto">
          <a:xfrm>
            <a:off x="9448800" y="1"/>
            <a:ext cx="13805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b="1">
                <a:latin typeface=".VnTime" panose="020B7200000000000000" pitchFamily="34" charset="0"/>
              </a:rPr>
              <a:t>&lt; (0,12%)</a:t>
            </a:r>
          </a:p>
        </p:txBody>
      </p:sp>
      <p:sp>
        <p:nvSpPr>
          <p:cNvPr id="44" name="Text Box 30"/>
          <p:cNvSpPr txBox="1">
            <a:spLocks noChangeArrowheads="1"/>
          </p:cNvSpPr>
          <p:nvPr/>
        </p:nvSpPr>
        <p:spPr bwMode="auto">
          <a:xfrm>
            <a:off x="2286001" y="914400"/>
            <a:ext cx="133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latin typeface="Times New Roman" panose="02020603050405020304" pitchFamily="18" charset="0"/>
              </a:rPr>
              <a:t> </a:t>
            </a:r>
            <a:r>
              <a:rPr lang="en-US" sz="2000" b="1">
                <a:solidFill>
                  <a:srgbClr val="FF3300"/>
                </a:solidFill>
                <a:latin typeface="Times New Roman" panose="02020603050405020304" pitchFamily="18" charset="0"/>
              </a:rPr>
              <a:t>kích thích</a:t>
            </a:r>
          </a:p>
        </p:txBody>
      </p:sp>
      <p:sp>
        <p:nvSpPr>
          <p:cNvPr id="47" name="Text Box 32"/>
          <p:cNvSpPr txBox="1">
            <a:spLocks noChangeArrowheads="1"/>
          </p:cNvSpPr>
          <p:nvPr/>
        </p:nvSpPr>
        <p:spPr bwMode="auto">
          <a:xfrm>
            <a:off x="1752600" y="2895601"/>
            <a:ext cx="668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0000"/>
                </a:solidFill>
                <a:latin typeface="Times New Roman" panose="02020603050405020304" pitchFamily="18" charset="0"/>
              </a:rPr>
              <a:t>kìm</a:t>
            </a:r>
          </a:p>
          <a:p>
            <a:pPr eaLnBrk="1" hangingPunct="1"/>
            <a:r>
              <a:rPr lang="en-US" sz="2000" b="1">
                <a:solidFill>
                  <a:srgbClr val="FF0000"/>
                </a:solidFill>
                <a:latin typeface="Times New Roman" panose="02020603050405020304" pitchFamily="18" charset="0"/>
              </a:rPr>
              <a:t>hãm</a:t>
            </a:r>
          </a:p>
        </p:txBody>
      </p:sp>
    </p:spTree>
    <p:extLst>
      <p:ext uri="{BB962C8B-B14F-4D97-AF65-F5344CB8AC3E}">
        <p14:creationId xmlns:p14="http://schemas.microsoft.com/office/powerpoint/2010/main" val="270486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amond(in)">
                                      <p:cBhvr>
                                        <p:cTn id="7" dur="20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810"/>
                                        </p:tgtEl>
                                        <p:attrNameLst>
                                          <p:attrName>style.visibility</p:attrName>
                                        </p:attrNameLst>
                                      </p:cBhvr>
                                      <p:to>
                                        <p:strVal val="visible"/>
                                      </p:to>
                                    </p:set>
                                    <p:animEffect transition="in" filter="blinds(horizontal)">
                                      <p:cBhvr>
                                        <p:cTn id="12" dur="500"/>
                                        <p:tgtEl>
                                          <p:spTgt spid="328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2795"/>
                                        </p:tgtEl>
                                        <p:attrNameLst>
                                          <p:attrName>style.visibility</p:attrName>
                                        </p:attrNameLst>
                                      </p:cBhvr>
                                      <p:to>
                                        <p:strVal val="visible"/>
                                      </p:to>
                                    </p:set>
                                    <p:animEffect transition="in" filter="randombar(horizontal)">
                                      <p:cBhvr>
                                        <p:cTn id="15" dur="500"/>
                                        <p:tgtEl>
                                          <p:spTgt spid="327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2801"/>
                                        </p:tgtEl>
                                        <p:attrNameLst>
                                          <p:attrName>style.visibility</p:attrName>
                                        </p:attrNameLst>
                                      </p:cBhvr>
                                      <p:to>
                                        <p:strVal val="visible"/>
                                      </p:to>
                                    </p:set>
                                    <p:animEffect transition="in" filter="slide(fromBottom)">
                                      <p:cBhvr>
                                        <p:cTn id="20" dur="500"/>
                                        <p:tgtEl>
                                          <p:spTgt spid="328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diamond(in)">
                                      <p:cBhvr>
                                        <p:cTn id="25" dur="2000"/>
                                        <p:tgtEl>
                                          <p:spTgt spid="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2772"/>
                                        </p:tgtEl>
                                        <p:attrNameLst>
                                          <p:attrName>style.visibility</p:attrName>
                                        </p:attrNameLst>
                                      </p:cBhvr>
                                      <p:to>
                                        <p:strVal val="visible"/>
                                      </p:to>
                                    </p:set>
                                    <p:animEffect transition="in" filter="randombar(horizontal)">
                                      <p:cBhvr>
                                        <p:cTn id="30" dur="500"/>
                                        <p:tgtEl>
                                          <p:spTgt spid="3277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32774"/>
                                        </p:tgtEl>
                                        <p:attrNameLst>
                                          <p:attrName>style.visibility</p:attrName>
                                        </p:attrNameLst>
                                      </p:cBhvr>
                                      <p:to>
                                        <p:strVal val="visible"/>
                                      </p:to>
                                    </p:set>
                                    <p:animEffect transition="in" filter="plus(in)">
                                      <p:cBhvr>
                                        <p:cTn id="35" dur="2000"/>
                                        <p:tgtEl>
                                          <p:spTgt spid="3277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32793"/>
                                        </p:tgtEl>
                                        <p:attrNameLst>
                                          <p:attrName>style.visibility</p:attrName>
                                        </p:attrNameLst>
                                      </p:cBhvr>
                                      <p:to>
                                        <p:strVal val="visible"/>
                                      </p:to>
                                    </p:set>
                                    <p:animEffect transition="in" filter="plus(in)">
                                      <p:cBhvr>
                                        <p:cTn id="40" dur="2000"/>
                                        <p:tgtEl>
                                          <p:spTgt spid="3279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ntr" presetSubtype="10" fill="hold" grpId="1" nodeType="clickEffect">
                                  <p:stCondLst>
                                    <p:cond delay="0"/>
                                  </p:stCondLst>
                                  <p:childTnLst>
                                    <p:set>
                                      <p:cBhvr>
                                        <p:cTn id="44" dur="1" fill="hold">
                                          <p:stCondLst>
                                            <p:cond delay="0"/>
                                          </p:stCondLst>
                                        </p:cTn>
                                        <p:tgtEl>
                                          <p:spTgt spid="32793"/>
                                        </p:tgtEl>
                                        <p:attrNameLst>
                                          <p:attrName>style.visibility</p:attrName>
                                        </p:attrNameLst>
                                      </p:cBhvr>
                                      <p:to>
                                        <p:strVal val="visible"/>
                                      </p:to>
                                    </p:set>
                                    <p:animEffect transition="in" filter="randombar(horizontal)">
                                      <p:cBhvr>
                                        <p:cTn id="45" dur="500"/>
                                        <p:tgtEl>
                                          <p:spTgt spid="3279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2805"/>
                                        </p:tgtEl>
                                        <p:attrNameLst>
                                          <p:attrName>style.visibility</p:attrName>
                                        </p:attrNameLst>
                                      </p:cBhvr>
                                      <p:to>
                                        <p:strVal val="visible"/>
                                      </p:to>
                                    </p:set>
                                    <p:animEffect transition="in" filter="randombar(horizontal)">
                                      <p:cBhvr>
                                        <p:cTn id="48" dur="500"/>
                                        <p:tgtEl>
                                          <p:spTgt spid="3280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2791"/>
                                        </p:tgtEl>
                                        <p:attrNameLst>
                                          <p:attrName>style.visibility</p:attrName>
                                        </p:attrNameLst>
                                      </p:cBhvr>
                                      <p:to>
                                        <p:strVal val="visible"/>
                                      </p:to>
                                    </p:set>
                                    <p:animEffect transition="in" filter="slide(fromBottom)">
                                      <p:cBhvr>
                                        <p:cTn id="53" dur="500"/>
                                        <p:tgtEl>
                                          <p:spTgt spid="3279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3" presetClass="entr" presetSubtype="16" fill="hold" grpId="0" nodeType="clickEffect">
                                  <p:stCondLst>
                                    <p:cond delay="0"/>
                                  </p:stCondLst>
                                  <p:childTnLst>
                                    <p:set>
                                      <p:cBhvr>
                                        <p:cTn id="57" dur="1" fill="hold">
                                          <p:stCondLst>
                                            <p:cond delay="0"/>
                                          </p:stCondLst>
                                        </p:cTn>
                                        <p:tgtEl>
                                          <p:spTgt spid="32775"/>
                                        </p:tgtEl>
                                        <p:attrNameLst>
                                          <p:attrName>style.visibility</p:attrName>
                                        </p:attrNameLst>
                                      </p:cBhvr>
                                      <p:to>
                                        <p:strVal val="visible"/>
                                      </p:to>
                                    </p:set>
                                    <p:animEffect transition="in" filter="plus(in)">
                                      <p:cBhvr>
                                        <p:cTn id="58" dur="2000"/>
                                        <p:tgtEl>
                                          <p:spTgt spid="3277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3" presetClass="entr" presetSubtype="16" fill="hold" grpId="0" nodeType="clickEffect">
                                  <p:stCondLst>
                                    <p:cond delay="0"/>
                                  </p:stCondLst>
                                  <p:childTnLst>
                                    <p:set>
                                      <p:cBhvr>
                                        <p:cTn id="62" dur="1" fill="hold">
                                          <p:stCondLst>
                                            <p:cond delay="0"/>
                                          </p:stCondLst>
                                        </p:cTn>
                                        <p:tgtEl>
                                          <p:spTgt spid="32789"/>
                                        </p:tgtEl>
                                        <p:attrNameLst>
                                          <p:attrName>style.visibility</p:attrName>
                                        </p:attrNameLst>
                                      </p:cBhvr>
                                      <p:to>
                                        <p:strVal val="visible"/>
                                      </p:to>
                                    </p:set>
                                    <p:animEffect transition="in" filter="plus(in)">
                                      <p:cBhvr>
                                        <p:cTn id="63" dur="2000"/>
                                        <p:tgtEl>
                                          <p:spTgt spid="3278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3" presetClass="entr" presetSubtype="16" fill="hold" grpId="0" nodeType="clickEffect">
                                  <p:stCondLst>
                                    <p:cond delay="0"/>
                                  </p:stCondLst>
                                  <p:childTnLst>
                                    <p:set>
                                      <p:cBhvr>
                                        <p:cTn id="67" dur="1" fill="hold">
                                          <p:stCondLst>
                                            <p:cond delay="0"/>
                                          </p:stCondLst>
                                        </p:cTn>
                                        <p:tgtEl>
                                          <p:spTgt spid="32807"/>
                                        </p:tgtEl>
                                        <p:attrNameLst>
                                          <p:attrName>style.visibility</p:attrName>
                                        </p:attrNameLst>
                                      </p:cBhvr>
                                      <p:to>
                                        <p:strVal val="visible"/>
                                      </p:to>
                                    </p:set>
                                    <p:animEffect transition="in" filter="plus(in)">
                                      <p:cBhvr>
                                        <p:cTn id="68" dur="2000"/>
                                        <p:tgtEl>
                                          <p:spTgt spid="3280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32771"/>
                                        </p:tgtEl>
                                        <p:attrNameLst>
                                          <p:attrName>style.visibility</p:attrName>
                                        </p:attrNameLst>
                                      </p:cBhvr>
                                      <p:to>
                                        <p:strVal val="visible"/>
                                      </p:to>
                                    </p:set>
                                    <p:animEffect transition="in" filter="box(in)">
                                      <p:cBhvr>
                                        <p:cTn id="73" dur="500"/>
                                        <p:tgtEl>
                                          <p:spTgt spid="3277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2811"/>
                                        </p:tgtEl>
                                        <p:attrNameLst>
                                          <p:attrName>style.visibility</p:attrName>
                                        </p:attrNameLst>
                                      </p:cBhvr>
                                      <p:to>
                                        <p:strVal val="visible"/>
                                      </p:to>
                                    </p:set>
                                    <p:animEffect transition="in" filter="blinds(horizontal)">
                                      <p:cBhvr>
                                        <p:cTn id="78" dur="500"/>
                                        <p:tgtEl>
                                          <p:spTgt spid="3281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32798"/>
                                        </p:tgtEl>
                                        <p:attrNameLst>
                                          <p:attrName>style.visibility</p:attrName>
                                        </p:attrNameLst>
                                      </p:cBhvr>
                                      <p:to>
                                        <p:strVal val="visible"/>
                                      </p:to>
                                    </p:set>
                                    <p:animEffect transition="in" filter="diamond(in)">
                                      <p:cBhvr>
                                        <p:cTn id="83" dur="2000"/>
                                        <p:tgtEl>
                                          <p:spTgt spid="3279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2802"/>
                                        </p:tgtEl>
                                        <p:attrNameLst>
                                          <p:attrName>style.visibility</p:attrName>
                                        </p:attrNameLst>
                                      </p:cBhvr>
                                      <p:to>
                                        <p:strVal val="visible"/>
                                      </p:to>
                                    </p:set>
                                    <p:animEffect transition="in" filter="slide(fromBottom)">
                                      <p:cBhvr>
                                        <p:cTn id="86" dur="500"/>
                                        <p:tgtEl>
                                          <p:spTgt spid="3280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32796"/>
                                        </p:tgtEl>
                                        <p:attrNameLst>
                                          <p:attrName>style.visibility</p:attrName>
                                        </p:attrNameLst>
                                      </p:cBhvr>
                                      <p:to>
                                        <p:strVal val="visible"/>
                                      </p:to>
                                    </p:set>
                                    <p:animEffect transition="in" filter="randombar(horizontal)">
                                      <p:cBhvr>
                                        <p:cTn id="91" dur="500"/>
                                        <p:tgtEl>
                                          <p:spTgt spid="3279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32773"/>
                                        </p:tgtEl>
                                        <p:attrNameLst>
                                          <p:attrName>style.visibility</p:attrName>
                                        </p:attrNameLst>
                                      </p:cBhvr>
                                      <p:to>
                                        <p:strVal val="visible"/>
                                      </p:to>
                                    </p:set>
                                    <p:animEffect transition="in" filter="box(in)">
                                      <p:cBhvr>
                                        <p:cTn id="96" dur="500"/>
                                        <p:tgtEl>
                                          <p:spTgt spid="3277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2794"/>
                                        </p:tgtEl>
                                        <p:attrNameLst>
                                          <p:attrName>style.visibility</p:attrName>
                                        </p:attrNameLst>
                                      </p:cBhvr>
                                      <p:to>
                                        <p:strVal val="visible"/>
                                      </p:to>
                                    </p:set>
                                    <p:animEffect transition="in" filter="blinds(horizontal)">
                                      <p:cBhvr>
                                        <p:cTn id="101" dur="500"/>
                                        <p:tgtEl>
                                          <p:spTgt spid="32794"/>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32806"/>
                                        </p:tgtEl>
                                        <p:attrNameLst>
                                          <p:attrName>style.visibility</p:attrName>
                                        </p:attrNameLst>
                                      </p:cBhvr>
                                      <p:to>
                                        <p:strVal val="visible"/>
                                      </p:to>
                                    </p:set>
                                    <p:animEffect transition="in" filter="box(in)">
                                      <p:cBhvr>
                                        <p:cTn id="106" dur="500"/>
                                        <p:tgtEl>
                                          <p:spTgt spid="32806"/>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2792"/>
                                        </p:tgtEl>
                                        <p:attrNameLst>
                                          <p:attrName>style.visibility</p:attrName>
                                        </p:attrNameLst>
                                      </p:cBhvr>
                                      <p:to>
                                        <p:strVal val="visible"/>
                                      </p:to>
                                    </p:set>
                                    <p:animEffect transition="in" filter="blinds(horizontal)">
                                      <p:cBhvr>
                                        <p:cTn id="111" dur="500"/>
                                        <p:tgtEl>
                                          <p:spTgt spid="3279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1" nodeType="clickEffect">
                                  <p:stCondLst>
                                    <p:cond delay="0"/>
                                  </p:stCondLst>
                                  <p:childTnLst>
                                    <p:set>
                                      <p:cBhvr>
                                        <p:cTn id="115" dur="1" fill="hold">
                                          <p:stCondLst>
                                            <p:cond delay="0"/>
                                          </p:stCondLst>
                                        </p:cTn>
                                        <p:tgtEl>
                                          <p:spTgt spid="32807"/>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32790"/>
                                        </p:tgtEl>
                                        <p:attrNameLst>
                                          <p:attrName>style.visibility</p:attrName>
                                        </p:attrNameLst>
                                      </p:cBhvr>
                                      <p:to>
                                        <p:strVal val="visible"/>
                                      </p:to>
                                    </p:set>
                                    <p:animEffect transition="in" filter="randombar(horizontal)">
                                      <p:cBhvr>
                                        <p:cTn id="120" dur="500"/>
                                        <p:tgtEl>
                                          <p:spTgt spid="3279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32776"/>
                                        </p:tgtEl>
                                        <p:attrNameLst>
                                          <p:attrName>style.visibility</p:attrName>
                                        </p:attrNameLst>
                                      </p:cBhvr>
                                      <p:to>
                                        <p:strVal val="visible"/>
                                      </p:to>
                                    </p:set>
                                    <p:animEffect transition="in" filter="randombar(horizontal)">
                                      <p:cBhvr>
                                        <p:cTn id="125" dur="500"/>
                                        <p:tgtEl>
                                          <p:spTgt spid="3277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3" presetClass="entr" presetSubtype="16" fill="hold" grpId="0" nodeType="clickEffect">
                                  <p:stCondLst>
                                    <p:cond delay="0"/>
                                  </p:stCondLst>
                                  <p:childTnLst>
                                    <p:set>
                                      <p:cBhvr>
                                        <p:cTn id="129" dur="1" fill="hold">
                                          <p:stCondLst>
                                            <p:cond delay="0"/>
                                          </p:stCondLst>
                                        </p:cTn>
                                        <p:tgtEl>
                                          <p:spTgt spid="32778"/>
                                        </p:tgtEl>
                                        <p:attrNameLst>
                                          <p:attrName>style.visibility</p:attrName>
                                        </p:attrNameLst>
                                      </p:cBhvr>
                                      <p:to>
                                        <p:strVal val="visible"/>
                                      </p:to>
                                    </p:set>
                                    <p:animEffect transition="in" filter="plus(in)">
                                      <p:cBhvr>
                                        <p:cTn id="130" dur="2000"/>
                                        <p:tgtEl>
                                          <p:spTgt spid="3277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2777"/>
                                        </p:tgtEl>
                                        <p:attrNameLst>
                                          <p:attrName>style.visibility</p:attrName>
                                        </p:attrNameLst>
                                      </p:cBhvr>
                                      <p:to>
                                        <p:strVal val="visible"/>
                                      </p:to>
                                    </p:set>
                                    <p:anim calcmode="lin" valueType="num">
                                      <p:cBhvr additive="base">
                                        <p:cTn id="135" dur="500" fill="hold"/>
                                        <p:tgtEl>
                                          <p:spTgt spid="32777"/>
                                        </p:tgtEl>
                                        <p:attrNameLst>
                                          <p:attrName>ppt_x</p:attrName>
                                        </p:attrNameLst>
                                      </p:cBhvr>
                                      <p:tavLst>
                                        <p:tav tm="0">
                                          <p:val>
                                            <p:strVal val="#ppt_x"/>
                                          </p:val>
                                        </p:tav>
                                        <p:tav tm="100000">
                                          <p:val>
                                            <p:strVal val="#ppt_x"/>
                                          </p:val>
                                        </p:tav>
                                      </p:tavLst>
                                    </p:anim>
                                    <p:anim calcmode="lin" valueType="num">
                                      <p:cBhvr additive="base">
                                        <p:cTn id="136" dur="500" fill="hold"/>
                                        <p:tgtEl>
                                          <p:spTgt spid="32777"/>
                                        </p:tgtEl>
                                        <p:attrNameLst>
                                          <p:attrName>ppt_y</p:attrName>
                                        </p:attrNameLst>
                                      </p:cBhvr>
                                      <p:tavLst>
                                        <p:tav tm="0">
                                          <p:val>
                                            <p:strVal val="1+#ppt_h/2"/>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3" presetClass="entr" presetSubtype="16" fill="hold" grpId="0" nodeType="clickEffect">
                                  <p:stCondLst>
                                    <p:cond delay="0"/>
                                  </p:stCondLst>
                                  <p:childTnLst>
                                    <p:set>
                                      <p:cBhvr>
                                        <p:cTn id="140" dur="1" fill="hold">
                                          <p:stCondLst>
                                            <p:cond delay="0"/>
                                          </p:stCondLst>
                                        </p:cTn>
                                        <p:tgtEl>
                                          <p:spTgt spid="32779"/>
                                        </p:tgtEl>
                                        <p:attrNameLst>
                                          <p:attrName>style.visibility</p:attrName>
                                        </p:attrNameLst>
                                      </p:cBhvr>
                                      <p:to>
                                        <p:strVal val="visible"/>
                                      </p:to>
                                    </p:set>
                                    <p:animEffect transition="in" filter="plus(in)">
                                      <p:cBhvr>
                                        <p:cTn id="141" dur="2000"/>
                                        <p:tgtEl>
                                          <p:spTgt spid="32779"/>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2" presetClass="entr" presetSubtype="4" fill="hold" grpId="0" nodeType="clickEffect">
                                  <p:stCondLst>
                                    <p:cond delay="0"/>
                                  </p:stCondLst>
                                  <p:childTnLst>
                                    <p:set>
                                      <p:cBhvr>
                                        <p:cTn id="145" dur="1" fill="hold">
                                          <p:stCondLst>
                                            <p:cond delay="0"/>
                                          </p:stCondLst>
                                        </p:cTn>
                                        <p:tgtEl>
                                          <p:spTgt spid="32780"/>
                                        </p:tgtEl>
                                        <p:attrNameLst>
                                          <p:attrName>style.visibility</p:attrName>
                                        </p:attrNameLst>
                                      </p:cBhvr>
                                      <p:to>
                                        <p:strVal val="visible"/>
                                      </p:to>
                                    </p:set>
                                    <p:animEffect transition="in" filter="slide(fromBottom)">
                                      <p:cBhvr>
                                        <p:cTn id="146" dur="500"/>
                                        <p:tgtEl>
                                          <p:spTgt spid="32780"/>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4" fill="hold" nodeType="clickEffect">
                                  <p:stCondLst>
                                    <p:cond delay="0"/>
                                  </p:stCondLst>
                                  <p:childTnLst>
                                    <p:set>
                                      <p:cBhvr>
                                        <p:cTn id="150" dur="1" fill="hold">
                                          <p:stCondLst>
                                            <p:cond delay="0"/>
                                          </p:stCondLst>
                                        </p:cTn>
                                        <p:tgtEl>
                                          <p:spTgt spid="2"/>
                                        </p:tgtEl>
                                        <p:attrNameLst>
                                          <p:attrName>style.visibility</p:attrName>
                                        </p:attrNameLst>
                                      </p:cBhvr>
                                      <p:to>
                                        <p:strVal val="visible"/>
                                      </p:to>
                                    </p:set>
                                    <p:animEffect transition="in" filter="wipe(down)">
                                      <p:cBhvr>
                                        <p:cTn id="151" dur="500"/>
                                        <p:tgtEl>
                                          <p:spTgt spid="2"/>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2803"/>
                                        </p:tgtEl>
                                        <p:attrNameLst>
                                          <p:attrName>style.visibility</p:attrName>
                                        </p:attrNameLst>
                                      </p:cBhvr>
                                      <p:to>
                                        <p:strVal val="visible"/>
                                      </p:to>
                                    </p:set>
                                    <p:animEffect transition="in" filter="wipe(down)">
                                      <p:cBhvr>
                                        <p:cTn id="154" dur="500"/>
                                        <p:tgtEl>
                                          <p:spTgt spid="32803"/>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2804"/>
                                        </p:tgtEl>
                                        <p:attrNameLst>
                                          <p:attrName>style.visibility</p:attrName>
                                        </p:attrNameLst>
                                      </p:cBhvr>
                                      <p:to>
                                        <p:strVal val="visible"/>
                                      </p:to>
                                    </p:set>
                                    <p:animEffect transition="in" filter="wipe(down)">
                                      <p:cBhvr>
                                        <p:cTn id="157" dur="500"/>
                                        <p:tgtEl>
                                          <p:spTgt spid="32804"/>
                                        </p:tgtEl>
                                      </p:cBhvr>
                                    </p:animEffect>
                                  </p:childTnLst>
                                </p:cTn>
                              </p:par>
                              <p:par>
                                <p:cTn id="158" presetID="22" presetClass="entr" presetSubtype="4" fill="hold" nodeType="withEffect">
                                  <p:stCondLst>
                                    <p:cond delay="0"/>
                                  </p:stCondLst>
                                  <p:childTnLst>
                                    <p:set>
                                      <p:cBhvr>
                                        <p:cTn id="159" dur="1" fill="hold">
                                          <p:stCondLst>
                                            <p:cond delay="0"/>
                                          </p:stCondLst>
                                        </p:cTn>
                                        <p:tgtEl>
                                          <p:spTgt spid="3"/>
                                        </p:tgtEl>
                                        <p:attrNameLst>
                                          <p:attrName>style.visibility</p:attrName>
                                        </p:attrNameLst>
                                      </p:cBhvr>
                                      <p:to>
                                        <p:strVal val="visible"/>
                                      </p:to>
                                    </p:set>
                                    <p:animEffect transition="in" filter="wipe(down)">
                                      <p:cBhvr>
                                        <p:cTn id="160" dur="500"/>
                                        <p:tgtEl>
                                          <p:spTgt spid="3"/>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ntr" presetSubtype="16" fill="hold" grpId="0" nodeType="clickEffect">
                                  <p:stCondLst>
                                    <p:cond delay="0"/>
                                  </p:stCondLst>
                                  <p:childTnLst>
                                    <p:set>
                                      <p:cBhvr>
                                        <p:cTn id="164" dur="1" fill="hold">
                                          <p:stCondLst>
                                            <p:cond delay="0"/>
                                          </p:stCondLst>
                                        </p:cTn>
                                        <p:tgtEl>
                                          <p:spTgt spid="32800"/>
                                        </p:tgtEl>
                                        <p:attrNameLst>
                                          <p:attrName>style.visibility</p:attrName>
                                        </p:attrNameLst>
                                      </p:cBhvr>
                                      <p:to>
                                        <p:strVal val="visible"/>
                                      </p:to>
                                    </p:set>
                                    <p:animEffect transition="in" filter="box(in)">
                                      <p:cBhvr>
                                        <p:cTn id="165" dur="500"/>
                                        <p:tgtEl>
                                          <p:spTgt spid="32800"/>
                                        </p:tgtEl>
                                      </p:cBhvr>
                                    </p:animEffect>
                                  </p:childTnLst>
                                </p:cTn>
                              </p:par>
                              <p:par>
                                <p:cTn id="166" presetID="4" presetClass="entr" presetSubtype="16" fill="hold" grpId="0"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box(in)">
                                      <p:cBhvr>
                                        <p:cTn id="168" dur="500"/>
                                        <p:tgtEl>
                                          <p:spTgt spid="47"/>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4" presetClass="entr" presetSubtype="16" fill="hold" grpId="1" nodeType="clickEffect">
                                  <p:stCondLst>
                                    <p:cond delay="0"/>
                                  </p:stCondLst>
                                  <p:childTnLst>
                                    <p:set>
                                      <p:cBhvr>
                                        <p:cTn id="172" dur="1" fill="hold">
                                          <p:stCondLst>
                                            <p:cond delay="0"/>
                                          </p:stCondLst>
                                        </p:cTn>
                                        <p:tgtEl>
                                          <p:spTgt spid="32774"/>
                                        </p:tgtEl>
                                        <p:attrNameLst>
                                          <p:attrName>style.visibility</p:attrName>
                                        </p:attrNameLst>
                                      </p:cBhvr>
                                      <p:to>
                                        <p:strVal val="visible"/>
                                      </p:to>
                                    </p:set>
                                    <p:animEffect transition="in" filter="box(in)">
                                      <p:cBhvr>
                                        <p:cTn id="173" dur="500"/>
                                        <p:tgtEl>
                                          <p:spTgt spid="32774"/>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32808"/>
                                        </p:tgtEl>
                                        <p:attrNameLst>
                                          <p:attrName>style.visibility</p:attrName>
                                        </p:attrNameLst>
                                      </p:cBhvr>
                                      <p:to>
                                        <p:strVal val="visible"/>
                                      </p:to>
                                    </p:set>
                                    <p:animEffect transition="in" filter="wipe(down)">
                                      <p:cBhvr>
                                        <p:cTn id="178" dur="500"/>
                                        <p:tgtEl>
                                          <p:spTgt spid="32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32772" grpId="0" animBg="1"/>
      <p:bldP spid="32773" grpId="0" animBg="1"/>
      <p:bldP spid="32774" grpId="0" animBg="1"/>
      <p:bldP spid="32774" grpId="1" animBg="1"/>
      <p:bldP spid="32775" grpId="0" animBg="1"/>
      <p:bldP spid="32776" grpId="0" animBg="1"/>
      <p:bldP spid="32777" grpId="0"/>
      <p:bldP spid="32778" grpId="0" animBg="1"/>
      <p:bldP spid="32779" grpId="0" animBg="1"/>
      <p:bldP spid="32780" grpId="0"/>
      <p:bldP spid="32789" grpId="0" animBg="1"/>
      <p:bldP spid="32790" grpId="0" animBg="1"/>
      <p:bldP spid="32791" grpId="0" animBg="1"/>
      <p:bldP spid="32792" grpId="0" animBg="1"/>
      <p:bldP spid="32793" grpId="0" animBg="1"/>
      <p:bldP spid="32793" grpId="1" animBg="1"/>
      <p:bldP spid="32794" grpId="0" animBg="1"/>
      <p:bldP spid="32795" grpId="0" animBg="1"/>
      <p:bldP spid="32796" grpId="0" animBg="1"/>
      <p:bldP spid="32798" grpId="0"/>
      <p:bldP spid="32800" grpId="0"/>
      <p:bldP spid="32801" grpId="0" animBg="1"/>
      <p:bldP spid="32802" grpId="0" animBg="1"/>
      <p:bldP spid="32803" grpId="0" animBg="1"/>
      <p:bldP spid="32804" grpId="0" animBg="1"/>
      <p:bldP spid="32805" grpId="0" animBg="1"/>
      <p:bldP spid="32806" grpId="0" animBg="1"/>
      <p:bldP spid="32807" grpId="0" animBg="1"/>
      <p:bldP spid="32807" grpId="1" animBg="1"/>
      <p:bldP spid="32808" grpId="0"/>
      <p:bldP spid="32810" grpId="0"/>
      <p:bldP spid="32811" grpId="0"/>
      <p:bldP spid="44"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BE1B01-1BDE-4BB8-BA8C-A8C5F1A159BE}" type="slidenum">
              <a:rPr lang="en-US"/>
              <a:pPr eaLnBrk="1" hangingPunct="1"/>
              <a:t>14</a:t>
            </a:fld>
            <a:endParaRPr lang="en-US"/>
          </a:p>
        </p:txBody>
      </p:sp>
      <p:pic>
        <p:nvPicPr>
          <p:cNvPr id="9" name="Picture 6" descr="TUYEN TREN THAN 1"/>
          <p:cNvPicPr>
            <a:picLocks noChangeAspect="1" noChangeArrowheads="1"/>
          </p:cNvPicPr>
          <p:nvPr/>
        </p:nvPicPr>
        <p:blipFill>
          <a:blip r:embed="rId2"/>
          <a:srcRect b="5592"/>
          <a:stretch>
            <a:fillRect/>
          </a:stretch>
        </p:blipFill>
        <p:spPr bwMode="auto">
          <a:xfrm>
            <a:off x="1981200" y="797668"/>
            <a:ext cx="9372600" cy="5558682"/>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771137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9990628" y="3013869"/>
            <a:ext cx="2153614" cy="2008245"/>
          </a:xfrm>
          <a:custGeom>
            <a:avLst/>
            <a:gdLst/>
            <a:ahLst/>
            <a:cxnLst/>
            <a:rect l="l" t="t" r="r" b="b"/>
            <a:pathLst>
              <a:path w="3230421" h="3012367">
                <a:moveTo>
                  <a:pt x="0" y="0"/>
                </a:moveTo>
                <a:lnTo>
                  <a:pt x="3230421" y="0"/>
                </a:lnTo>
                <a:lnTo>
                  <a:pt x="3230421" y="3012367"/>
                </a:lnTo>
                <a:lnTo>
                  <a:pt x="0" y="30123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a:off x="11280480" y="2482531"/>
            <a:ext cx="689633" cy="689633"/>
          </a:xfrm>
          <a:custGeom>
            <a:avLst/>
            <a:gdLst/>
            <a:ahLst/>
            <a:cxnLst/>
            <a:rect l="l" t="t" r="r" b="b"/>
            <a:pathLst>
              <a:path w="1034449" h="1034449">
                <a:moveTo>
                  <a:pt x="0" y="0"/>
                </a:moveTo>
                <a:lnTo>
                  <a:pt x="1034449" y="0"/>
                </a:lnTo>
                <a:lnTo>
                  <a:pt x="1034449" y="1034449"/>
                </a:lnTo>
                <a:lnTo>
                  <a:pt x="0" y="10344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a:off x="9426483" y="97004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a:off x="9355837" y="142969"/>
            <a:ext cx="579963" cy="579963"/>
          </a:xfrm>
          <a:custGeom>
            <a:avLst/>
            <a:gdLst/>
            <a:ahLst/>
            <a:cxnLst/>
            <a:rect l="l" t="t" r="r" b="b"/>
            <a:pathLst>
              <a:path w="869944" h="869944">
                <a:moveTo>
                  <a:pt x="0" y="0"/>
                </a:moveTo>
                <a:lnTo>
                  <a:pt x="869945" y="0"/>
                </a:lnTo>
                <a:lnTo>
                  <a:pt x="869945"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6831218">
            <a:off x="125977" y="46252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rot="6831218">
            <a:off x="1193053" y="218119"/>
            <a:ext cx="636161" cy="579963"/>
          </a:xfrm>
          <a:custGeom>
            <a:avLst/>
            <a:gdLst/>
            <a:ahLst/>
            <a:cxnLst/>
            <a:rect l="l" t="t" r="r" b="b"/>
            <a:pathLst>
              <a:path w="869944" h="869944">
                <a:moveTo>
                  <a:pt x="0" y="0"/>
                </a:moveTo>
                <a:lnTo>
                  <a:pt x="869944" y="0"/>
                </a:lnTo>
                <a:lnTo>
                  <a:pt x="869944"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aphicFrame>
        <p:nvGraphicFramePr>
          <p:cNvPr id="19" name="Table 18"/>
          <p:cNvGraphicFramePr>
            <a:graphicFrameLocks noGrp="1"/>
          </p:cNvGraphicFramePr>
          <p:nvPr>
            <p:extLst/>
          </p:nvPr>
        </p:nvGraphicFramePr>
        <p:xfrm>
          <a:off x="-528385" y="34116"/>
          <a:ext cx="12630220" cy="6941295"/>
        </p:xfrm>
        <a:graphic>
          <a:graphicData uri="http://schemas.openxmlformats.org/drawingml/2006/table">
            <a:tbl>
              <a:tblPr firstRow="1" bandRow="1">
                <a:tableStyleId>{5C22544A-7EE6-4342-B048-85BDC9FD1C3A}</a:tableStyleId>
              </a:tblPr>
              <a:tblGrid>
                <a:gridCol w="2002573">
                  <a:extLst>
                    <a:ext uri="{9D8B030D-6E8A-4147-A177-3AD203B41FA5}">
                      <a16:colId xmlns:a16="http://schemas.microsoft.com/office/drawing/2014/main" xmlns="" val="285327334"/>
                    </a:ext>
                  </a:extLst>
                </a:gridCol>
                <a:gridCol w="2057924">
                  <a:extLst>
                    <a:ext uri="{9D8B030D-6E8A-4147-A177-3AD203B41FA5}">
                      <a16:colId xmlns:a16="http://schemas.microsoft.com/office/drawing/2014/main" xmlns="" val="1146659260"/>
                    </a:ext>
                  </a:extLst>
                </a:gridCol>
                <a:gridCol w="8569723">
                  <a:extLst>
                    <a:ext uri="{9D8B030D-6E8A-4147-A177-3AD203B41FA5}">
                      <a16:colId xmlns:a16="http://schemas.microsoft.com/office/drawing/2014/main" xmlns="" val="1030607530"/>
                    </a:ext>
                  </a:extLst>
                </a:gridCol>
              </a:tblGrid>
              <a:tr h="414322">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Tuyến</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Vị</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trí</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Chức</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năng</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6121921"/>
                  </a:ext>
                </a:extLst>
              </a:tr>
              <a:tr h="916382">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vi-VN"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3287021"/>
                  </a:ext>
                </a:extLst>
              </a:tr>
              <a:tr h="1058089">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2287374"/>
                  </a:ext>
                </a:extLst>
              </a:tr>
              <a:tr h="1127855">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82350012"/>
                  </a:ext>
                </a:extLst>
              </a:tr>
              <a:tr h="1339328">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848353386"/>
                  </a:ext>
                </a:extLst>
              </a:tr>
              <a:tr h="1307051">
                <a:tc rowSpan="2">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59834955"/>
                  </a:ext>
                </a:extLst>
              </a:tr>
              <a:tr h="704910">
                <a:tc vMerge="1">
                  <a:txBody>
                    <a:bodyPr/>
                    <a:lstStyle/>
                    <a:p>
                      <a:endParaRPr lang="en-US" dirty="0"/>
                    </a:p>
                  </a:txBody>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487076557"/>
                  </a:ext>
                </a:extLst>
              </a:tr>
            </a:tbl>
          </a:graphicData>
        </a:graphic>
      </p:graphicFrame>
      <p:sp>
        <p:nvSpPr>
          <p:cNvPr id="3" name="TextBox 2"/>
          <p:cNvSpPr txBox="1"/>
          <p:nvPr/>
        </p:nvSpPr>
        <p:spPr>
          <a:xfrm>
            <a:off x="-236116" y="824756"/>
            <a:ext cx="1353405" cy="369296"/>
          </a:xfrm>
          <a:prstGeom prst="rect">
            <a:avLst/>
          </a:prstGeom>
          <a:noFill/>
        </p:spPr>
        <p:txBody>
          <a:bodyPr wrap="square" lIns="60924" tIns="30462" rIns="60924" bIns="30462" rtlCol="0">
            <a:spAutoFit/>
          </a:bodyPr>
          <a:lstStyle/>
          <a:p>
            <a:pPr algn="ctr"/>
            <a:r>
              <a:rPr lang="vi-VN" sz="2000" b="1" dirty="0">
                <a:solidFill>
                  <a:srgbClr val="FF0000"/>
                </a:solidFill>
                <a:latin typeface="+mj-lt"/>
                <a:cs typeface="Arial" panose="020B0604020202020204" pitchFamily="34" charset="0"/>
              </a:rPr>
              <a:t>Tuyến yên</a:t>
            </a:r>
            <a:endParaRPr lang="en-US" sz="2000" b="1" dirty="0">
              <a:solidFill>
                <a:srgbClr val="FF0000"/>
              </a:solidFill>
              <a:latin typeface="+mj-lt"/>
              <a:cs typeface="Arial" panose="020B0604020202020204" pitchFamily="34" charset="0"/>
            </a:endParaRPr>
          </a:p>
        </p:txBody>
      </p:sp>
      <p:sp>
        <p:nvSpPr>
          <p:cNvPr id="4" name="TextBox 3"/>
          <p:cNvSpPr txBox="1"/>
          <p:nvPr/>
        </p:nvSpPr>
        <p:spPr>
          <a:xfrm>
            <a:off x="1618995" y="849994"/>
            <a:ext cx="1710713" cy="369296"/>
          </a:xfrm>
          <a:prstGeom prst="rect">
            <a:avLst/>
          </a:prstGeom>
          <a:noFill/>
        </p:spPr>
        <p:txBody>
          <a:bodyPr wrap="square" lIns="60924" tIns="30462" rIns="60924" bIns="30462" rtlCol="0">
            <a:spAutoFit/>
          </a:bodyPr>
          <a:lstStyle/>
          <a:p>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sọ</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60323" y="487457"/>
            <a:ext cx="8424900" cy="984849"/>
          </a:xfrm>
          <a:prstGeom prst="rect">
            <a:avLst/>
          </a:prstGeom>
          <a:noFill/>
        </p:spPr>
        <p:txBody>
          <a:bodyPr wrap="square" lIns="60924" tIns="30462" rIns="60924" bIns="30462" rtlCol="0">
            <a:spAutoFit/>
          </a:bodyPr>
          <a:lstStyle/>
          <a:p>
            <a:r>
              <a:rPr lang="vi-VN" sz="2000" dirty="0">
                <a:latin typeface="+mj-lt"/>
                <a:cs typeface="Arial" panose="020B0604020202020204" pitchFamily="34" charset="0"/>
              </a:rPr>
              <a:t>Tiết các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kích thích hoạt động của nhiều tuyến nội tiết khác. Đồng thời tiết ra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ảnh hưởng đến sự tăng trưởng cơ và xương, trao đổi gluco</a:t>
            </a:r>
            <a:r>
              <a:rPr lang="en-US" sz="2000" dirty="0">
                <a:latin typeface="+mj-lt"/>
                <a:cs typeface="Arial" panose="020B0604020202020204" pitchFamily="34" charset="0"/>
              </a:rPr>
              <a:t>se</a:t>
            </a:r>
            <a:r>
              <a:rPr lang="vi-VN" sz="2000" dirty="0">
                <a:latin typeface="+mj-lt"/>
                <a:cs typeface="Arial" panose="020B0604020202020204" pitchFamily="34" charset="0"/>
              </a:rPr>
              <a:t>, các chất khoáng, trao đổi nước và co thắt các cơ trơn</a:t>
            </a:r>
            <a:endParaRPr lang="en-US" sz="2000" dirty="0">
              <a:latin typeface="+mj-lt"/>
              <a:cs typeface="Arial" panose="020B0604020202020204" pitchFamily="34" charset="0"/>
            </a:endParaRPr>
          </a:p>
        </p:txBody>
      </p:sp>
      <p:sp>
        <p:nvSpPr>
          <p:cNvPr id="7" name="TextBox 6"/>
          <p:cNvSpPr txBox="1"/>
          <p:nvPr/>
        </p:nvSpPr>
        <p:spPr>
          <a:xfrm>
            <a:off x="-284649" y="1843869"/>
            <a:ext cx="1422290"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giáp</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80873" y="1511520"/>
            <a:ext cx="1690498" cy="984849"/>
          </a:xfrm>
          <a:prstGeom prst="rect">
            <a:avLst/>
          </a:prstGeom>
          <a:noFill/>
        </p:spPr>
        <p:txBody>
          <a:bodyPr wrap="square" lIns="60924" tIns="30462" rIns="60924" bIns="30462" rtlCol="0">
            <a:spAutoFit/>
          </a:bodyPr>
          <a:lstStyle/>
          <a:p>
            <a:r>
              <a:rPr lang="vi-VN" sz="2000" dirty="0">
                <a:latin typeface="Times New Roman" panose="02020603050405020304" pitchFamily="18" charset="0"/>
                <a:cs typeface="Times New Roman" panose="02020603050405020304" pitchFamily="18" charset="0"/>
              </a:rPr>
              <a:t>Nằm trước sụn giáp của thanh quản</a:t>
            </a:r>
          </a:p>
        </p:txBody>
      </p:sp>
      <p:sp>
        <p:nvSpPr>
          <p:cNvPr id="9" name="TextBox 8"/>
          <p:cNvSpPr txBox="1"/>
          <p:nvPr/>
        </p:nvSpPr>
        <p:spPr>
          <a:xfrm>
            <a:off x="3714603" y="1638882"/>
            <a:ext cx="8429639" cy="677072"/>
          </a:xfrm>
          <a:prstGeom prst="rect">
            <a:avLst/>
          </a:prstGeom>
          <a:noFill/>
        </p:spPr>
        <p:txBody>
          <a:bodyPr wrap="square" lIns="60924" tIns="30462" rIns="60924" bIns="30462" rtlCol="0">
            <a:spAutoFit/>
          </a:bodyPr>
          <a:lstStyle/>
          <a:p>
            <a:r>
              <a:rPr lang="en-US" sz="2000" dirty="0">
                <a:latin typeface="Times New Roman" panose="02020603050405020304" pitchFamily="18" charset="0"/>
                <a:cs typeface="Times New Roman" panose="02020603050405020304" pitchFamily="18" charset="0"/>
              </a:rPr>
              <a:t>Tiết hormone thyroxin, có vai trò quan trọng trong trao đổi chất và chuyển hoá ở tế bào.</a:t>
            </a:r>
          </a:p>
        </p:txBody>
      </p:sp>
      <p:sp>
        <p:nvSpPr>
          <p:cNvPr id="20" name="TextBox 19"/>
          <p:cNvSpPr txBox="1"/>
          <p:nvPr/>
        </p:nvSpPr>
        <p:spPr>
          <a:xfrm>
            <a:off x="-400595" y="2804305"/>
            <a:ext cx="1508179" cy="358973"/>
          </a:xfrm>
          <a:prstGeom prst="rect">
            <a:avLst/>
          </a:prstGeom>
          <a:noFill/>
        </p:spPr>
        <p:txBody>
          <a:bodyPr wrap="square" lIns="60924" tIns="30462" rIns="60924" bIns="30462" rtlCol="0">
            <a:spAutoFit/>
          </a:bodyPr>
          <a:lstStyle/>
          <a:p>
            <a:pPr algn="ctr"/>
            <a:r>
              <a:rPr lang="en-US" sz="1933" b="1" dirty="0" err="1">
                <a:solidFill>
                  <a:srgbClr val="FF0000"/>
                </a:solidFill>
                <a:latin typeface="Times New Roman" panose="02020603050405020304" pitchFamily="18" charset="0"/>
                <a:cs typeface="Times New Roman" panose="02020603050405020304" pitchFamily="18" charset="0"/>
              </a:rPr>
              <a:t>Tuyến</a:t>
            </a:r>
            <a:r>
              <a:rPr lang="en-US" sz="1933" b="1" dirty="0">
                <a:solidFill>
                  <a:srgbClr val="FF0000"/>
                </a:solidFill>
                <a:latin typeface="Times New Roman" panose="02020603050405020304" pitchFamily="18" charset="0"/>
                <a:cs typeface="Times New Roman" panose="02020603050405020304" pitchFamily="18" charset="0"/>
              </a:rPr>
              <a:t> </a:t>
            </a:r>
            <a:r>
              <a:rPr lang="en-US" sz="1933" b="1" dirty="0" err="1">
                <a:solidFill>
                  <a:srgbClr val="FF0000"/>
                </a:solidFill>
                <a:latin typeface="Times New Roman" panose="02020603050405020304" pitchFamily="18" charset="0"/>
                <a:cs typeface="Times New Roman" panose="02020603050405020304" pitchFamily="18" charset="0"/>
              </a:rPr>
              <a:t>tụy</a:t>
            </a:r>
            <a:endParaRPr lang="en-US" sz="1933"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9308" y="4031435"/>
            <a:ext cx="1991608"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thận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511133" y="2697173"/>
            <a:ext cx="1942531" cy="984849"/>
          </a:xfrm>
          <a:prstGeom prst="rect">
            <a:avLst/>
          </a:prstGeom>
          <a:noFill/>
        </p:spPr>
        <p:txBody>
          <a:bodyPr wrap="square" lIns="60924" tIns="30462" rIns="60924" bIns="30462" rtlCol="0">
            <a:spAutoFit/>
          </a:bodyPr>
          <a:lstStyle/>
          <a:p>
            <a:pPr algn="ct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ổ </a:t>
            </a:r>
            <a:r>
              <a:rPr lang="en-US" sz="2000" dirty="0" err="1">
                <a:latin typeface="Times New Roman" panose="02020603050405020304" pitchFamily="18" charset="0"/>
                <a:cs typeface="Times New Roman" panose="02020603050405020304" pitchFamily="18" charset="0"/>
              </a:rPr>
              <a:t>bụng</a:t>
            </a:r>
            <a:endParaRPr lang="en-US"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714603" y="2510208"/>
            <a:ext cx="8333923" cy="984849"/>
          </a:xfrm>
          <a:prstGeom prst="rect">
            <a:avLst/>
          </a:prstGeom>
          <a:noFill/>
        </p:spPr>
        <p:txBody>
          <a:bodyPr wrap="square" lIns="60924" tIns="30462" rIns="60924" bIns="30462" rtlCol="0">
            <a:spAutoFit/>
          </a:bodyPr>
          <a:lstStyle/>
          <a:p>
            <a:r>
              <a:rPr lang="vi-VN" sz="2000" dirty="0">
                <a:latin typeface="Times New Roman" panose="02020603050405020304" pitchFamily="18" charset="0"/>
                <a:cs typeface="Times New Roman" panose="02020603050405020304" pitchFamily="18" charset="0"/>
              </a:rPr>
              <a:t>Tiết </a:t>
            </a:r>
            <a:r>
              <a:rPr lang="en-US" sz="2000" dirty="0">
                <a:solidFill>
                  <a:prstClr val="black"/>
                </a:solidFill>
                <a:latin typeface="Times New Roman" panose="02020603050405020304" pitchFamily="18" charset="0"/>
                <a:cs typeface="Times New Roman" panose="02020603050405020304" pitchFamily="18" charset="0"/>
              </a:rPr>
              <a:t>hormone</a:t>
            </a:r>
            <a:r>
              <a:rPr lang="vi-VN" sz="2000" dirty="0">
                <a:latin typeface="Times New Roman" panose="02020603050405020304" pitchFamily="18" charset="0"/>
                <a:cs typeface="Times New Roman" panose="02020603050405020304" pitchFamily="18" charset="0"/>
              </a:rPr>
              <a:t> glucag</a:t>
            </a:r>
            <a:r>
              <a:rPr lang="en-US" sz="2000" dirty="0">
                <a:latin typeface="Times New Roman" panose="02020603050405020304" pitchFamily="18" charset="0"/>
                <a:cs typeface="Times New Roman" panose="02020603050405020304" pitchFamily="18" charset="0"/>
              </a:rPr>
              <a:t>o</a:t>
            </a:r>
            <a:r>
              <a:rPr lang="vi-VN" sz="2000" dirty="0">
                <a:latin typeface="Times New Roman" panose="02020603050405020304" pitchFamily="18" charset="0"/>
                <a:cs typeface="Times New Roman" panose="02020603050405020304" pitchFamily="18" charset="0"/>
              </a:rPr>
              <a:t>n và hoocmôn insulin điều hòa hàm lượng đường trong máu. Insullin chuyển hóa gluco</a:t>
            </a:r>
            <a:r>
              <a:rPr lang="en-US" sz="2000" dirty="0">
                <a:latin typeface="Times New Roman" panose="02020603050405020304" pitchFamily="18" charset="0"/>
                <a:cs typeface="Times New Roman" panose="02020603050405020304" pitchFamily="18" charset="0"/>
              </a:rPr>
              <a:t>se</a:t>
            </a:r>
            <a:r>
              <a:rPr lang="vi-VN" sz="2000" dirty="0">
                <a:latin typeface="Times New Roman" panose="02020603050405020304" pitchFamily="18" charset="0"/>
                <a:cs typeface="Times New Roman" panose="02020603050405020304" pitchFamily="18" charset="0"/>
              </a:rPr>
              <a:t> trong máu thành glocogen dự trữ ở gan và cơ, làm giảm đường huyết khi đường huyết tăng; glicogen có tác dụng ngược lại.</a:t>
            </a:r>
          </a:p>
        </p:txBody>
      </p:sp>
      <p:sp>
        <p:nvSpPr>
          <p:cNvPr id="25" name="TextBox 24"/>
          <p:cNvSpPr txBox="1"/>
          <p:nvPr/>
        </p:nvSpPr>
        <p:spPr>
          <a:xfrm>
            <a:off x="1655820" y="3948688"/>
            <a:ext cx="1637062" cy="677072"/>
          </a:xfrm>
          <a:prstGeom prst="rect">
            <a:avLst/>
          </a:prstGeom>
          <a:noFill/>
        </p:spPr>
        <p:txBody>
          <a:bodyPr wrap="square" lIns="60924" tIns="30462" rIns="60924" bIns="30462" rtlCol="0">
            <a:spAutoFit/>
          </a:bodyPr>
          <a:lstStyle/>
          <a:p>
            <a:pPr algn="ctr"/>
            <a:r>
              <a:rPr lang="vi-VN" sz="2000" dirty="0">
                <a:latin typeface="Times New Roman" panose="02020603050405020304" pitchFamily="18" charset="0"/>
                <a:cs typeface="Times New Roman" panose="02020603050405020304" pitchFamily="18" charset="0"/>
              </a:rPr>
              <a:t>Nằm trên đỉnh 2 quả thận</a:t>
            </a:r>
          </a:p>
        </p:txBody>
      </p:sp>
      <p:sp>
        <p:nvSpPr>
          <p:cNvPr id="26" name="TextBox 25"/>
          <p:cNvSpPr txBox="1"/>
          <p:nvPr/>
        </p:nvSpPr>
        <p:spPr>
          <a:xfrm>
            <a:off x="3714603" y="3598516"/>
            <a:ext cx="8403450" cy="1292625"/>
          </a:xfrm>
          <a:prstGeom prst="rect">
            <a:avLst/>
          </a:prstGeom>
          <a:noFill/>
        </p:spPr>
        <p:txBody>
          <a:bodyPr wrap="square" lIns="60924" tIns="30462" rIns="60924" bIns="30462" rtlCol="0">
            <a:spAutoFit/>
          </a:bodyPr>
          <a:lstStyle/>
          <a:p>
            <a:r>
              <a:rPr lang="vi-VN" sz="2000" dirty="0">
                <a:latin typeface="+mj-lt"/>
                <a:cs typeface="Arial" panose="020B0604020202020204" pitchFamily="34" charset="0"/>
              </a:rPr>
              <a:t>- Tiết adr</a:t>
            </a:r>
            <a:r>
              <a:rPr lang="en-US" sz="2000" dirty="0">
                <a:latin typeface="+mj-lt"/>
                <a:cs typeface="Arial" panose="020B0604020202020204" pitchFamily="34" charset="0"/>
              </a:rPr>
              <a:t>e</a:t>
            </a:r>
            <a:r>
              <a:rPr lang="vi-VN" sz="2000" dirty="0">
                <a:latin typeface="+mj-lt"/>
                <a:cs typeface="Arial" panose="020B0604020202020204" pitchFamily="34" charset="0"/>
              </a:rPr>
              <a:t>nalin</a:t>
            </a:r>
            <a:r>
              <a:rPr lang="en-US" sz="2000" dirty="0">
                <a:latin typeface="+mj-lt"/>
                <a:cs typeface="Arial" panose="020B0604020202020204" pitchFamily="34" charset="0"/>
              </a:rPr>
              <a:t>e</a:t>
            </a:r>
            <a:r>
              <a:rPr lang="vi-VN" sz="2000" dirty="0">
                <a:latin typeface="+mj-lt"/>
                <a:cs typeface="Arial" panose="020B0604020202020204" pitchFamily="34" charset="0"/>
              </a:rPr>
              <a:t> và noradr</a:t>
            </a:r>
            <a:r>
              <a:rPr lang="en-US" sz="2000" dirty="0">
                <a:latin typeface="+mj-lt"/>
                <a:cs typeface="Arial" panose="020B0604020202020204" pitchFamily="34" charset="0"/>
              </a:rPr>
              <a:t>e</a:t>
            </a:r>
            <a:r>
              <a:rPr lang="vi-VN" sz="2000" dirty="0">
                <a:latin typeface="+mj-lt"/>
                <a:cs typeface="Arial" panose="020B0604020202020204" pitchFamily="34" charset="0"/>
              </a:rPr>
              <a:t>nalin</a:t>
            </a:r>
            <a:r>
              <a:rPr lang="en-US" sz="2000" dirty="0">
                <a:latin typeface="+mj-lt"/>
                <a:cs typeface="Arial" panose="020B0604020202020204" pitchFamily="34" charset="0"/>
              </a:rPr>
              <a:t>e</a:t>
            </a:r>
            <a:r>
              <a:rPr lang="vi-VN" sz="2000" dirty="0">
                <a:latin typeface="+mj-lt"/>
                <a:cs typeface="Arial" panose="020B0604020202020204" pitchFamily="34" charset="0"/>
              </a:rPr>
              <a:t> điều hòa hoạt động tim mạch, hô hấp, điều chỉnh hàm lượng đường trong máu.</a:t>
            </a:r>
          </a:p>
          <a:p>
            <a:r>
              <a:rPr lang="vi-VN" sz="2000" dirty="0">
                <a:latin typeface="+mj-lt"/>
                <a:cs typeface="Arial" panose="020B0604020202020204" pitchFamily="34" charset="0"/>
              </a:rPr>
              <a:t>-  Tiết các </a:t>
            </a:r>
            <a:r>
              <a:rPr lang="en-US" sz="2000" dirty="0">
                <a:latin typeface="+mj-lt"/>
                <a:cs typeface="Arial" panose="020B0604020202020204" pitchFamily="34" charset="0"/>
              </a:rPr>
              <a:t>hormone</a:t>
            </a:r>
            <a:r>
              <a:rPr lang="vi-VN" sz="2000" dirty="0">
                <a:latin typeface="+mj-lt"/>
                <a:cs typeface="Arial" panose="020B0604020202020204" pitchFamily="34" charset="0"/>
              </a:rPr>
              <a:t> điều hòa đường huyết, các muối natri, kali trong máu, làm thay đổi các đặc tính sinh dục nam</a:t>
            </a:r>
          </a:p>
        </p:txBody>
      </p:sp>
    </p:spTree>
    <p:extLst>
      <p:ext uri="{BB962C8B-B14F-4D97-AF65-F5344CB8AC3E}">
        <p14:creationId xmlns:p14="http://schemas.microsoft.com/office/powerpoint/2010/main" val="33015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9990628" y="3013869"/>
            <a:ext cx="2153614" cy="2008245"/>
          </a:xfrm>
          <a:custGeom>
            <a:avLst/>
            <a:gdLst/>
            <a:ahLst/>
            <a:cxnLst/>
            <a:rect l="l" t="t" r="r" b="b"/>
            <a:pathLst>
              <a:path w="3230421" h="3012367">
                <a:moveTo>
                  <a:pt x="0" y="0"/>
                </a:moveTo>
                <a:lnTo>
                  <a:pt x="3230421" y="0"/>
                </a:lnTo>
                <a:lnTo>
                  <a:pt x="3230421" y="3012367"/>
                </a:lnTo>
                <a:lnTo>
                  <a:pt x="0" y="30123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a:off x="11280480" y="2482531"/>
            <a:ext cx="689633" cy="689633"/>
          </a:xfrm>
          <a:custGeom>
            <a:avLst/>
            <a:gdLst/>
            <a:ahLst/>
            <a:cxnLst/>
            <a:rect l="l" t="t" r="r" b="b"/>
            <a:pathLst>
              <a:path w="1034449" h="1034449">
                <a:moveTo>
                  <a:pt x="0" y="0"/>
                </a:moveTo>
                <a:lnTo>
                  <a:pt x="1034449" y="0"/>
                </a:lnTo>
                <a:lnTo>
                  <a:pt x="1034449" y="1034449"/>
                </a:lnTo>
                <a:lnTo>
                  <a:pt x="0" y="10344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a:off x="9426483" y="97004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a:off x="9355837" y="142969"/>
            <a:ext cx="579963" cy="579963"/>
          </a:xfrm>
          <a:custGeom>
            <a:avLst/>
            <a:gdLst/>
            <a:ahLst/>
            <a:cxnLst/>
            <a:rect l="l" t="t" r="r" b="b"/>
            <a:pathLst>
              <a:path w="869944" h="869944">
                <a:moveTo>
                  <a:pt x="0" y="0"/>
                </a:moveTo>
                <a:lnTo>
                  <a:pt x="869945" y="0"/>
                </a:lnTo>
                <a:lnTo>
                  <a:pt x="869945"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6831218">
            <a:off x="125977" y="46252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rot="6831218">
            <a:off x="1193053" y="218119"/>
            <a:ext cx="636161" cy="579963"/>
          </a:xfrm>
          <a:custGeom>
            <a:avLst/>
            <a:gdLst/>
            <a:ahLst/>
            <a:cxnLst/>
            <a:rect l="l" t="t" r="r" b="b"/>
            <a:pathLst>
              <a:path w="869944" h="869944">
                <a:moveTo>
                  <a:pt x="0" y="0"/>
                </a:moveTo>
                <a:lnTo>
                  <a:pt x="869944" y="0"/>
                </a:lnTo>
                <a:lnTo>
                  <a:pt x="869944"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aphicFrame>
        <p:nvGraphicFramePr>
          <p:cNvPr id="19" name="Table 18"/>
          <p:cNvGraphicFramePr>
            <a:graphicFrameLocks noGrp="1"/>
          </p:cNvGraphicFramePr>
          <p:nvPr>
            <p:extLst/>
          </p:nvPr>
        </p:nvGraphicFramePr>
        <p:xfrm>
          <a:off x="-528385" y="34116"/>
          <a:ext cx="12630220" cy="6941295"/>
        </p:xfrm>
        <a:graphic>
          <a:graphicData uri="http://schemas.openxmlformats.org/drawingml/2006/table">
            <a:tbl>
              <a:tblPr firstRow="1" bandRow="1">
                <a:tableStyleId>{5C22544A-7EE6-4342-B048-85BDC9FD1C3A}</a:tableStyleId>
              </a:tblPr>
              <a:tblGrid>
                <a:gridCol w="2002573">
                  <a:extLst>
                    <a:ext uri="{9D8B030D-6E8A-4147-A177-3AD203B41FA5}">
                      <a16:colId xmlns:a16="http://schemas.microsoft.com/office/drawing/2014/main" xmlns="" val="285327334"/>
                    </a:ext>
                  </a:extLst>
                </a:gridCol>
                <a:gridCol w="2057924">
                  <a:extLst>
                    <a:ext uri="{9D8B030D-6E8A-4147-A177-3AD203B41FA5}">
                      <a16:colId xmlns:a16="http://schemas.microsoft.com/office/drawing/2014/main" xmlns="" val="1146659260"/>
                    </a:ext>
                  </a:extLst>
                </a:gridCol>
                <a:gridCol w="8569723">
                  <a:extLst>
                    <a:ext uri="{9D8B030D-6E8A-4147-A177-3AD203B41FA5}">
                      <a16:colId xmlns:a16="http://schemas.microsoft.com/office/drawing/2014/main" xmlns="" val="1030607530"/>
                    </a:ext>
                  </a:extLst>
                </a:gridCol>
              </a:tblGrid>
              <a:tr h="414322">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Tuyến</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Vị</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trí</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Chức</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năng</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6121921"/>
                  </a:ext>
                </a:extLst>
              </a:tr>
              <a:tr h="916382">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vi-VN"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3287021"/>
                  </a:ext>
                </a:extLst>
              </a:tr>
              <a:tr h="1058089">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2287374"/>
                  </a:ext>
                </a:extLst>
              </a:tr>
              <a:tr h="1127855">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82350012"/>
                  </a:ext>
                </a:extLst>
              </a:tr>
              <a:tr h="1339328">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848353386"/>
                  </a:ext>
                </a:extLst>
              </a:tr>
              <a:tr h="1307051">
                <a:tc rowSpan="2">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59834955"/>
                  </a:ext>
                </a:extLst>
              </a:tr>
              <a:tr h="704910">
                <a:tc vMerge="1">
                  <a:txBody>
                    <a:bodyPr/>
                    <a:lstStyle/>
                    <a:p>
                      <a:endParaRPr lang="en-US" dirty="0"/>
                    </a:p>
                  </a:txBody>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487076557"/>
                  </a:ext>
                </a:extLst>
              </a:tr>
            </a:tbl>
          </a:graphicData>
        </a:graphic>
      </p:graphicFrame>
      <p:sp>
        <p:nvSpPr>
          <p:cNvPr id="3" name="TextBox 2"/>
          <p:cNvSpPr txBox="1"/>
          <p:nvPr/>
        </p:nvSpPr>
        <p:spPr>
          <a:xfrm>
            <a:off x="-236116" y="824756"/>
            <a:ext cx="1353405" cy="369296"/>
          </a:xfrm>
          <a:prstGeom prst="rect">
            <a:avLst/>
          </a:prstGeom>
          <a:noFill/>
        </p:spPr>
        <p:txBody>
          <a:bodyPr wrap="square" lIns="60924" tIns="30462" rIns="60924" bIns="30462" rtlCol="0">
            <a:spAutoFit/>
          </a:bodyPr>
          <a:lstStyle/>
          <a:p>
            <a:pPr algn="ctr"/>
            <a:r>
              <a:rPr lang="vi-VN" sz="2000" b="1" dirty="0">
                <a:solidFill>
                  <a:srgbClr val="FF0000"/>
                </a:solidFill>
                <a:latin typeface="+mj-lt"/>
                <a:cs typeface="Arial" panose="020B0604020202020204" pitchFamily="34" charset="0"/>
              </a:rPr>
              <a:t>Tuyến yên</a:t>
            </a:r>
            <a:endParaRPr lang="en-US" sz="2000" b="1" dirty="0">
              <a:solidFill>
                <a:srgbClr val="FF0000"/>
              </a:solidFill>
              <a:latin typeface="+mj-lt"/>
              <a:cs typeface="Arial" panose="020B0604020202020204" pitchFamily="34" charset="0"/>
            </a:endParaRPr>
          </a:p>
        </p:txBody>
      </p:sp>
      <p:sp>
        <p:nvSpPr>
          <p:cNvPr id="4" name="TextBox 3"/>
          <p:cNvSpPr txBox="1"/>
          <p:nvPr/>
        </p:nvSpPr>
        <p:spPr>
          <a:xfrm>
            <a:off x="1618995" y="849994"/>
            <a:ext cx="1710713" cy="369296"/>
          </a:xfrm>
          <a:prstGeom prst="rect">
            <a:avLst/>
          </a:prstGeom>
          <a:noFill/>
        </p:spPr>
        <p:txBody>
          <a:bodyPr wrap="square" lIns="60924" tIns="30462" rIns="60924" bIns="30462" rtlCol="0">
            <a:spAutoFit/>
          </a:bodyPr>
          <a:lstStyle/>
          <a:p>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sọ</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60323" y="487457"/>
            <a:ext cx="8424900" cy="984849"/>
          </a:xfrm>
          <a:prstGeom prst="rect">
            <a:avLst/>
          </a:prstGeom>
          <a:noFill/>
        </p:spPr>
        <p:txBody>
          <a:bodyPr wrap="square" lIns="60924" tIns="30462" rIns="60924" bIns="30462" rtlCol="0">
            <a:spAutoFit/>
          </a:bodyPr>
          <a:lstStyle/>
          <a:p>
            <a:r>
              <a:rPr lang="vi-VN" sz="2000" dirty="0">
                <a:latin typeface="+mj-lt"/>
                <a:cs typeface="Arial" panose="020B0604020202020204" pitchFamily="34" charset="0"/>
              </a:rPr>
              <a:t>Tiết các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kích thích hoạt động của nhiều tuyến nội tiết khác. Đồng thời tiết ra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ảnh hưởng đến sự tăng trưởng cơ và xương, trao đổi gluco</a:t>
            </a:r>
            <a:r>
              <a:rPr lang="en-US" sz="2000" dirty="0">
                <a:latin typeface="+mj-lt"/>
                <a:cs typeface="Arial" panose="020B0604020202020204" pitchFamily="34" charset="0"/>
              </a:rPr>
              <a:t>se</a:t>
            </a:r>
            <a:r>
              <a:rPr lang="vi-VN" sz="2000" dirty="0">
                <a:latin typeface="+mj-lt"/>
                <a:cs typeface="Arial" panose="020B0604020202020204" pitchFamily="34" charset="0"/>
              </a:rPr>
              <a:t>, các chất khoáng, trao đổi nước và co thắt các cơ trơn</a:t>
            </a:r>
            <a:endParaRPr lang="en-US" sz="2000" dirty="0">
              <a:latin typeface="+mj-lt"/>
              <a:cs typeface="Arial" panose="020B0604020202020204" pitchFamily="34" charset="0"/>
            </a:endParaRPr>
          </a:p>
        </p:txBody>
      </p:sp>
      <p:sp>
        <p:nvSpPr>
          <p:cNvPr id="7" name="TextBox 6"/>
          <p:cNvSpPr txBox="1"/>
          <p:nvPr/>
        </p:nvSpPr>
        <p:spPr>
          <a:xfrm>
            <a:off x="-284649" y="1843869"/>
            <a:ext cx="1422290"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giáp</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80873" y="1511520"/>
            <a:ext cx="1690498" cy="984849"/>
          </a:xfrm>
          <a:prstGeom prst="rect">
            <a:avLst/>
          </a:prstGeom>
          <a:noFill/>
        </p:spPr>
        <p:txBody>
          <a:bodyPr wrap="square" lIns="60924" tIns="30462" rIns="60924" bIns="30462" rtlCol="0">
            <a:spAutoFit/>
          </a:bodyPr>
          <a:lstStyle/>
          <a:p>
            <a:r>
              <a:rPr lang="vi-VN" sz="2000" dirty="0">
                <a:latin typeface="Times New Roman" panose="02020603050405020304" pitchFamily="18" charset="0"/>
                <a:cs typeface="Times New Roman" panose="02020603050405020304" pitchFamily="18" charset="0"/>
              </a:rPr>
              <a:t>Nằm trước sụn giáp của thanh quản</a:t>
            </a:r>
          </a:p>
        </p:txBody>
      </p:sp>
      <p:sp>
        <p:nvSpPr>
          <p:cNvPr id="9" name="TextBox 8"/>
          <p:cNvSpPr txBox="1"/>
          <p:nvPr/>
        </p:nvSpPr>
        <p:spPr>
          <a:xfrm>
            <a:off x="3714603" y="1638882"/>
            <a:ext cx="8429639" cy="677072"/>
          </a:xfrm>
          <a:prstGeom prst="rect">
            <a:avLst/>
          </a:prstGeom>
          <a:noFill/>
        </p:spPr>
        <p:txBody>
          <a:bodyPr wrap="square" lIns="60924" tIns="30462" rIns="60924" bIns="30462" rtlCol="0">
            <a:spAutoFit/>
          </a:bodyPr>
          <a:lstStyle/>
          <a:p>
            <a:r>
              <a:rPr lang="en-US" sz="2000" dirty="0">
                <a:latin typeface="Times New Roman" panose="02020603050405020304" pitchFamily="18" charset="0"/>
                <a:cs typeface="Times New Roman" panose="02020603050405020304" pitchFamily="18" charset="0"/>
              </a:rPr>
              <a:t>Tiết hormone thyroxin, có vai trò quan trọng trong trao đổi chất và chuyển hoá ở tế bào.</a:t>
            </a:r>
          </a:p>
        </p:txBody>
      </p:sp>
      <p:sp>
        <p:nvSpPr>
          <p:cNvPr id="20" name="TextBox 19"/>
          <p:cNvSpPr txBox="1"/>
          <p:nvPr/>
        </p:nvSpPr>
        <p:spPr>
          <a:xfrm>
            <a:off x="-400595" y="2804305"/>
            <a:ext cx="1508179" cy="358973"/>
          </a:xfrm>
          <a:prstGeom prst="rect">
            <a:avLst/>
          </a:prstGeom>
          <a:noFill/>
        </p:spPr>
        <p:txBody>
          <a:bodyPr wrap="square" lIns="60924" tIns="30462" rIns="60924" bIns="30462" rtlCol="0">
            <a:spAutoFit/>
          </a:bodyPr>
          <a:lstStyle/>
          <a:p>
            <a:pPr algn="ctr"/>
            <a:r>
              <a:rPr lang="en-US" sz="1933" b="1" dirty="0" err="1">
                <a:solidFill>
                  <a:srgbClr val="FF0000"/>
                </a:solidFill>
                <a:latin typeface="Times New Roman" panose="02020603050405020304" pitchFamily="18" charset="0"/>
                <a:cs typeface="Times New Roman" panose="02020603050405020304" pitchFamily="18" charset="0"/>
              </a:rPr>
              <a:t>Tuyến</a:t>
            </a:r>
            <a:r>
              <a:rPr lang="en-US" sz="1933" b="1" dirty="0">
                <a:solidFill>
                  <a:srgbClr val="FF0000"/>
                </a:solidFill>
                <a:latin typeface="Times New Roman" panose="02020603050405020304" pitchFamily="18" charset="0"/>
                <a:cs typeface="Times New Roman" panose="02020603050405020304" pitchFamily="18" charset="0"/>
              </a:rPr>
              <a:t> </a:t>
            </a:r>
            <a:r>
              <a:rPr lang="en-US" sz="1933" b="1" dirty="0" err="1">
                <a:solidFill>
                  <a:srgbClr val="FF0000"/>
                </a:solidFill>
                <a:latin typeface="Times New Roman" panose="02020603050405020304" pitchFamily="18" charset="0"/>
                <a:cs typeface="Times New Roman" panose="02020603050405020304" pitchFamily="18" charset="0"/>
              </a:rPr>
              <a:t>tụy</a:t>
            </a:r>
            <a:endParaRPr lang="en-US" sz="1933"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9308" y="4031435"/>
            <a:ext cx="1991608"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thận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00595" y="5328319"/>
            <a:ext cx="1653906" cy="677072"/>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sinh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dục</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511133" y="2697173"/>
            <a:ext cx="1942531" cy="984849"/>
          </a:xfrm>
          <a:prstGeom prst="rect">
            <a:avLst/>
          </a:prstGeom>
          <a:noFill/>
        </p:spPr>
        <p:txBody>
          <a:bodyPr wrap="square" lIns="60924" tIns="30462" rIns="60924" bIns="30462" rtlCol="0">
            <a:spAutoFit/>
          </a:bodyPr>
          <a:lstStyle/>
          <a:p>
            <a:pPr algn="ct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ổ </a:t>
            </a:r>
            <a:r>
              <a:rPr lang="en-US" sz="2000" dirty="0" err="1">
                <a:latin typeface="Times New Roman" panose="02020603050405020304" pitchFamily="18" charset="0"/>
                <a:cs typeface="Times New Roman" panose="02020603050405020304" pitchFamily="18" charset="0"/>
              </a:rPr>
              <a:t>bụng</a:t>
            </a:r>
            <a:endParaRPr lang="en-US"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714603" y="2510208"/>
            <a:ext cx="8333923" cy="984849"/>
          </a:xfrm>
          <a:prstGeom prst="rect">
            <a:avLst/>
          </a:prstGeom>
          <a:noFill/>
        </p:spPr>
        <p:txBody>
          <a:bodyPr wrap="square" lIns="60924" tIns="30462" rIns="60924" bIns="30462" rtlCol="0">
            <a:spAutoFit/>
          </a:bodyPr>
          <a:lstStyle/>
          <a:p>
            <a:r>
              <a:rPr lang="vi-VN" sz="2000" dirty="0">
                <a:latin typeface="Times New Roman" panose="02020603050405020304" pitchFamily="18" charset="0"/>
                <a:cs typeface="Times New Roman" panose="02020603050405020304" pitchFamily="18" charset="0"/>
              </a:rPr>
              <a:t>Tiết </a:t>
            </a:r>
            <a:r>
              <a:rPr lang="en-US" sz="2000" dirty="0">
                <a:solidFill>
                  <a:prstClr val="black"/>
                </a:solidFill>
                <a:latin typeface="Times New Roman" panose="02020603050405020304" pitchFamily="18" charset="0"/>
                <a:cs typeface="Times New Roman" panose="02020603050405020304" pitchFamily="18" charset="0"/>
              </a:rPr>
              <a:t>hormone</a:t>
            </a:r>
            <a:r>
              <a:rPr lang="vi-VN" sz="2000" dirty="0">
                <a:latin typeface="Times New Roman" panose="02020603050405020304" pitchFamily="18" charset="0"/>
                <a:cs typeface="Times New Roman" panose="02020603050405020304" pitchFamily="18" charset="0"/>
              </a:rPr>
              <a:t> glucag</a:t>
            </a:r>
            <a:r>
              <a:rPr lang="en-US" sz="2000" dirty="0">
                <a:latin typeface="Times New Roman" panose="02020603050405020304" pitchFamily="18" charset="0"/>
                <a:cs typeface="Times New Roman" panose="02020603050405020304" pitchFamily="18" charset="0"/>
              </a:rPr>
              <a:t>o</a:t>
            </a:r>
            <a:r>
              <a:rPr lang="vi-VN" sz="2000" dirty="0">
                <a:latin typeface="Times New Roman" panose="02020603050405020304" pitchFamily="18" charset="0"/>
                <a:cs typeface="Times New Roman" panose="02020603050405020304" pitchFamily="18" charset="0"/>
              </a:rPr>
              <a:t>n và hoocmôn insulin điều hòa hàm lượng đường trong máu. Insullin chuyển hóa gluco</a:t>
            </a:r>
            <a:r>
              <a:rPr lang="en-US" sz="2000" dirty="0">
                <a:latin typeface="Times New Roman" panose="02020603050405020304" pitchFamily="18" charset="0"/>
                <a:cs typeface="Times New Roman" panose="02020603050405020304" pitchFamily="18" charset="0"/>
              </a:rPr>
              <a:t>se</a:t>
            </a:r>
            <a:r>
              <a:rPr lang="vi-VN" sz="2000" dirty="0">
                <a:latin typeface="Times New Roman" panose="02020603050405020304" pitchFamily="18" charset="0"/>
                <a:cs typeface="Times New Roman" panose="02020603050405020304" pitchFamily="18" charset="0"/>
              </a:rPr>
              <a:t> trong máu thành glocogen dự trữ ở gan và cơ, làm giảm đường huyết khi đường huyết tăng; glicogen có tác dụng ngược lại.</a:t>
            </a:r>
          </a:p>
        </p:txBody>
      </p:sp>
      <p:sp>
        <p:nvSpPr>
          <p:cNvPr id="25" name="TextBox 24"/>
          <p:cNvSpPr txBox="1"/>
          <p:nvPr/>
        </p:nvSpPr>
        <p:spPr>
          <a:xfrm>
            <a:off x="1655820" y="3948688"/>
            <a:ext cx="1637062" cy="677072"/>
          </a:xfrm>
          <a:prstGeom prst="rect">
            <a:avLst/>
          </a:prstGeom>
          <a:noFill/>
        </p:spPr>
        <p:txBody>
          <a:bodyPr wrap="square" lIns="60924" tIns="30462" rIns="60924" bIns="30462" rtlCol="0">
            <a:spAutoFit/>
          </a:bodyPr>
          <a:lstStyle/>
          <a:p>
            <a:pPr algn="ctr"/>
            <a:r>
              <a:rPr lang="vi-VN" sz="2000" dirty="0">
                <a:latin typeface="Times New Roman" panose="02020603050405020304" pitchFamily="18" charset="0"/>
                <a:cs typeface="Times New Roman" panose="02020603050405020304" pitchFamily="18" charset="0"/>
              </a:rPr>
              <a:t>Nằm trên đỉnh 2 quả thận</a:t>
            </a:r>
          </a:p>
        </p:txBody>
      </p:sp>
      <p:sp>
        <p:nvSpPr>
          <p:cNvPr id="26" name="TextBox 25"/>
          <p:cNvSpPr txBox="1"/>
          <p:nvPr/>
        </p:nvSpPr>
        <p:spPr>
          <a:xfrm>
            <a:off x="3714603" y="3598516"/>
            <a:ext cx="8403450" cy="1292625"/>
          </a:xfrm>
          <a:prstGeom prst="rect">
            <a:avLst/>
          </a:prstGeom>
          <a:noFill/>
        </p:spPr>
        <p:txBody>
          <a:bodyPr wrap="square" lIns="60924" tIns="30462" rIns="60924" bIns="30462" rtlCol="0">
            <a:spAutoFit/>
          </a:bodyPr>
          <a:lstStyle/>
          <a:p>
            <a:r>
              <a:rPr lang="vi-VN" sz="2000" dirty="0">
                <a:latin typeface="+mj-lt"/>
                <a:cs typeface="Arial" panose="020B0604020202020204" pitchFamily="34" charset="0"/>
              </a:rPr>
              <a:t>- Tiết adr</a:t>
            </a:r>
            <a:r>
              <a:rPr lang="en-US" sz="2000" dirty="0">
                <a:latin typeface="+mj-lt"/>
                <a:cs typeface="Arial" panose="020B0604020202020204" pitchFamily="34" charset="0"/>
              </a:rPr>
              <a:t>e</a:t>
            </a:r>
            <a:r>
              <a:rPr lang="vi-VN" sz="2000" dirty="0">
                <a:latin typeface="+mj-lt"/>
                <a:cs typeface="Arial" panose="020B0604020202020204" pitchFamily="34" charset="0"/>
              </a:rPr>
              <a:t>nalin</a:t>
            </a:r>
            <a:r>
              <a:rPr lang="en-US" sz="2000" dirty="0">
                <a:latin typeface="+mj-lt"/>
                <a:cs typeface="Arial" panose="020B0604020202020204" pitchFamily="34" charset="0"/>
              </a:rPr>
              <a:t>e</a:t>
            </a:r>
            <a:r>
              <a:rPr lang="vi-VN" sz="2000" dirty="0">
                <a:latin typeface="+mj-lt"/>
                <a:cs typeface="Arial" panose="020B0604020202020204" pitchFamily="34" charset="0"/>
              </a:rPr>
              <a:t> và noradr</a:t>
            </a:r>
            <a:r>
              <a:rPr lang="en-US" sz="2000" dirty="0">
                <a:latin typeface="+mj-lt"/>
                <a:cs typeface="Arial" panose="020B0604020202020204" pitchFamily="34" charset="0"/>
              </a:rPr>
              <a:t>e</a:t>
            </a:r>
            <a:r>
              <a:rPr lang="vi-VN" sz="2000" dirty="0">
                <a:latin typeface="+mj-lt"/>
                <a:cs typeface="Arial" panose="020B0604020202020204" pitchFamily="34" charset="0"/>
              </a:rPr>
              <a:t>nalin</a:t>
            </a:r>
            <a:r>
              <a:rPr lang="en-US" sz="2000" dirty="0">
                <a:latin typeface="+mj-lt"/>
                <a:cs typeface="Arial" panose="020B0604020202020204" pitchFamily="34" charset="0"/>
              </a:rPr>
              <a:t>e</a:t>
            </a:r>
            <a:r>
              <a:rPr lang="vi-VN" sz="2000" dirty="0">
                <a:latin typeface="+mj-lt"/>
                <a:cs typeface="Arial" panose="020B0604020202020204" pitchFamily="34" charset="0"/>
              </a:rPr>
              <a:t> điều hòa hoạt động tim mạch, hô hấp, điều chỉnh hàm lượng đường trong máu.</a:t>
            </a:r>
          </a:p>
          <a:p>
            <a:r>
              <a:rPr lang="vi-VN" sz="2000" dirty="0">
                <a:latin typeface="+mj-lt"/>
                <a:cs typeface="Arial" panose="020B0604020202020204" pitchFamily="34" charset="0"/>
              </a:rPr>
              <a:t>-  Tiết các </a:t>
            </a:r>
            <a:r>
              <a:rPr lang="en-US" sz="2000" dirty="0">
                <a:latin typeface="+mj-lt"/>
                <a:cs typeface="Arial" panose="020B0604020202020204" pitchFamily="34" charset="0"/>
              </a:rPr>
              <a:t>hormone</a:t>
            </a:r>
            <a:r>
              <a:rPr lang="vi-VN" sz="2000" dirty="0">
                <a:latin typeface="+mj-lt"/>
                <a:cs typeface="Arial" panose="020B0604020202020204" pitchFamily="34" charset="0"/>
              </a:rPr>
              <a:t> điều hòa đường huyết, các muối natri, kali trong máu, làm thay đổi các đặc tính sinh dục nam</a:t>
            </a:r>
          </a:p>
        </p:txBody>
      </p:sp>
      <p:sp>
        <p:nvSpPr>
          <p:cNvPr id="27" name="TextBox 26"/>
          <p:cNvSpPr txBox="1"/>
          <p:nvPr/>
        </p:nvSpPr>
        <p:spPr>
          <a:xfrm>
            <a:off x="1674708" y="5207690"/>
            <a:ext cx="1599286" cy="677072"/>
          </a:xfrm>
          <a:prstGeom prst="rect">
            <a:avLst/>
          </a:prstGeom>
          <a:noFill/>
        </p:spPr>
        <p:txBody>
          <a:bodyPr wrap="square" lIns="60924" tIns="30462" rIns="60924" bIns="30462" rtlCol="0">
            <a:spAutoFit/>
          </a:bodyPr>
          <a:lstStyle/>
          <a:p>
            <a:pPr algn="ctr"/>
            <a:r>
              <a:rPr lang="en-US" sz="2000" dirty="0" err="1" smtClean="0">
                <a:latin typeface="Times New Roman" panose="02020603050405020304" pitchFamily="18" charset="0"/>
                <a:cs typeface="Times New Roman" panose="02020603050405020304" pitchFamily="18" charset="0"/>
              </a:rPr>
              <a:t>Tinh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hoàn</a:t>
            </a:r>
            <a:r>
              <a:rPr lang="en-US" sz="2000" dirty="0" smtClean="0">
                <a:latin typeface="Times New Roman" panose="02020603050405020304" pitchFamily="18" charset="0"/>
                <a:cs typeface="Times New Roman" panose="02020603050405020304" pitchFamily="18" charset="0"/>
              </a:rPr>
              <a:t> ( ở </a:t>
            </a:r>
            <a:r>
              <a:rPr lang="en-US" sz="2000" dirty="0" err="1" smtClean="0">
                <a:latin typeface="Times New Roman" panose="02020603050405020304" pitchFamily="18" charset="0"/>
                <a:cs typeface="Times New Roman" panose="02020603050405020304" pitchFamily="18" charset="0"/>
              </a:rPr>
              <a:t>nam</a:t>
            </a:r>
            <a:r>
              <a:rPr lang="en-US"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720796" y="6272139"/>
            <a:ext cx="1550575" cy="677072"/>
          </a:xfrm>
          <a:prstGeom prst="rect">
            <a:avLst/>
          </a:prstGeom>
          <a:noFill/>
        </p:spPr>
        <p:txBody>
          <a:bodyPr wrap="square" lIns="60924" tIns="30462" rIns="60924" bIns="30462" rtlCol="0">
            <a:spAutoFit/>
          </a:bodyPr>
          <a:lstStyle/>
          <a:p>
            <a:pPr algn="ctr"/>
            <a:r>
              <a:rPr lang="en-US" sz="2000" dirty="0" err="1">
                <a:latin typeface="Times New Roman" panose="02020603050405020304" pitchFamily="18" charset="0"/>
                <a:cs typeface="Times New Roman" panose="02020603050405020304" pitchFamily="18" charset="0"/>
              </a:rPr>
              <a:t>Buồng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trứng</a:t>
            </a:r>
            <a:r>
              <a:rPr lang="en-US" sz="20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(ở </a:t>
            </a:r>
            <a:r>
              <a:rPr lang="en-US" sz="2000" dirty="0" err="1">
                <a:latin typeface="Times New Roman" panose="02020603050405020304" pitchFamily="18" charset="0"/>
                <a:cs typeface="Times New Roman" panose="02020603050405020304" pitchFamily="18" charset="0"/>
              </a:rPr>
              <a:t>nữ</a:t>
            </a:r>
            <a:r>
              <a:rPr lang="en-US" sz="2000" dirty="0">
                <a:latin typeface="Times New Roman" panose="02020603050405020304" pitchFamily="18" charset="0"/>
                <a:cs typeface="Times New Roman" panose="02020603050405020304" pitchFamily="18" charset="0"/>
              </a:rPr>
              <a:t>)</a:t>
            </a:r>
          </a:p>
        </p:txBody>
      </p:sp>
      <p:sp>
        <p:nvSpPr>
          <p:cNvPr id="29" name="TextBox 28"/>
          <p:cNvSpPr txBox="1"/>
          <p:nvPr/>
        </p:nvSpPr>
        <p:spPr>
          <a:xfrm>
            <a:off x="3638145" y="5063327"/>
            <a:ext cx="8410382" cy="677072"/>
          </a:xfrm>
          <a:prstGeom prst="rect">
            <a:avLst/>
          </a:prstGeom>
          <a:noFill/>
        </p:spPr>
        <p:txBody>
          <a:bodyPr wrap="square" lIns="60924" tIns="30462" rIns="60924" bIns="30462" rtlCol="0">
            <a:spAutoFit/>
          </a:bodyPr>
          <a:lstStyle/>
          <a:p>
            <a:r>
              <a:rPr lang="vi-VN" sz="2000" dirty="0">
                <a:latin typeface="Times New Roman" panose="02020603050405020304" pitchFamily="18" charset="0"/>
                <a:cs typeface="Times New Roman" panose="02020603050405020304" pitchFamily="18" charset="0"/>
              </a:rPr>
              <a:t>* Tinh hoàn: Tiết ho</a:t>
            </a:r>
            <a:r>
              <a:rPr lang="en-US" sz="2000" dirty="0">
                <a:latin typeface="Times New Roman" panose="02020603050405020304" pitchFamily="18" charset="0"/>
                <a:cs typeface="Times New Roman" panose="02020603050405020304" pitchFamily="18" charset="0"/>
              </a:rPr>
              <a:t>r</a:t>
            </a:r>
            <a:r>
              <a:rPr lang="vi-VN" sz="2000" dirty="0">
                <a:latin typeface="Times New Roman" panose="02020603050405020304" pitchFamily="18" charset="0"/>
                <a:cs typeface="Times New Roman" panose="02020603050405020304" pitchFamily="18" charset="0"/>
              </a:rPr>
              <a:t>mon</a:t>
            </a:r>
            <a:r>
              <a:rPr lang="en-US" sz="2000" dirty="0">
                <a:latin typeface="Times New Roman" panose="02020603050405020304" pitchFamily="18" charset="0"/>
                <a:cs typeface="Times New Roman" panose="02020603050405020304" pitchFamily="18" charset="0"/>
              </a:rPr>
              <a:t>e</a:t>
            </a:r>
            <a:r>
              <a:rPr lang="vi-VN" sz="2000" dirty="0">
                <a:latin typeface="Times New Roman" panose="02020603050405020304" pitchFamily="18" charset="0"/>
                <a:cs typeface="Times New Roman" panose="02020603050405020304" pitchFamily="18" charset="0"/>
              </a:rPr>
              <a:t> sinh dục nam test</a:t>
            </a:r>
            <a:r>
              <a:rPr lang="en-US" sz="2000" dirty="0">
                <a:latin typeface="Times New Roman" panose="02020603050405020304" pitchFamily="18" charset="0"/>
                <a:cs typeface="Times New Roman" panose="02020603050405020304" pitchFamily="18" charset="0"/>
              </a:rPr>
              <a:t>o</a:t>
            </a:r>
            <a:r>
              <a:rPr lang="vi-VN" sz="2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e</a:t>
            </a:r>
            <a:r>
              <a:rPr lang="vi-VN" sz="2000"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one</a:t>
            </a:r>
            <a:r>
              <a:rPr lang="vi-VN" sz="2000" dirty="0">
                <a:latin typeface="Times New Roman" panose="02020603050405020304" pitchFamily="18" charset="0"/>
                <a:cs typeface="Times New Roman" panose="02020603050405020304" pitchFamily="18" charset="0"/>
              </a:rPr>
              <a:t>. Test</a:t>
            </a:r>
            <a:r>
              <a:rPr lang="en-US" sz="2000" dirty="0">
                <a:latin typeface="Times New Roman" panose="02020603050405020304" pitchFamily="18" charset="0"/>
                <a:cs typeface="Times New Roman" panose="02020603050405020304" pitchFamily="18" charset="0"/>
              </a:rPr>
              <a:t>o</a:t>
            </a:r>
            <a:r>
              <a:rPr lang="vi-VN" sz="2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e</a:t>
            </a:r>
            <a:r>
              <a:rPr lang="vi-VN" sz="2000"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o</a:t>
            </a:r>
            <a:r>
              <a:rPr lang="vi-VN" sz="2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e</a:t>
            </a:r>
            <a:r>
              <a:rPr lang="vi-VN" sz="2000" dirty="0">
                <a:latin typeface="Times New Roman" panose="02020603050405020304" pitchFamily="18" charset="0"/>
                <a:cs typeface="Times New Roman" panose="02020603050405020304" pitchFamily="18" charset="0"/>
              </a:rPr>
              <a:t> gây nên những biến đổi cơ thể ở tuổi dậy thì nam → thúc đẩy sinh sản</a:t>
            </a:r>
          </a:p>
        </p:txBody>
      </p:sp>
      <p:sp>
        <p:nvSpPr>
          <p:cNvPr id="30" name="TextBox 29"/>
          <p:cNvSpPr txBox="1"/>
          <p:nvPr/>
        </p:nvSpPr>
        <p:spPr>
          <a:xfrm>
            <a:off x="3638144" y="6242430"/>
            <a:ext cx="8410383" cy="677072"/>
          </a:xfrm>
          <a:prstGeom prst="rect">
            <a:avLst/>
          </a:prstGeom>
          <a:noFill/>
        </p:spPr>
        <p:txBody>
          <a:bodyPr wrap="square" lIns="60924" tIns="30462" rIns="60924" bIns="30462" rtlCol="0">
            <a:spAutoFit/>
          </a:bodyPr>
          <a:lstStyle/>
          <a:p>
            <a:r>
              <a:rPr lang="vi-VN" sz="2000" dirty="0">
                <a:latin typeface="Times New Roman" panose="02020603050405020304" pitchFamily="18" charset="0"/>
                <a:cs typeface="Times New Roman" panose="02020603050405020304" pitchFamily="18" charset="0"/>
              </a:rPr>
              <a:t>* Buồng trứng: Tiết hoocmôn sinh dục nữ </a:t>
            </a:r>
            <a:r>
              <a:rPr lang="en-US" sz="2000" dirty="0">
                <a:latin typeface="Times New Roman" panose="02020603050405020304" pitchFamily="18" charset="0"/>
                <a:cs typeface="Times New Roman" panose="02020603050405020304" pitchFamily="18" charset="0"/>
              </a:rPr>
              <a:t>e</a:t>
            </a:r>
            <a:r>
              <a:rPr lang="vi-VN" sz="2000" dirty="0">
                <a:latin typeface="Times New Roman" panose="02020603050405020304" pitchFamily="18" charset="0"/>
                <a:cs typeface="Times New Roman" panose="02020603050405020304" pitchFamily="18" charset="0"/>
              </a:rPr>
              <a:t>strogen. </a:t>
            </a:r>
            <a:r>
              <a:rPr lang="en-US" sz="2000" dirty="0">
                <a:latin typeface="Times New Roman" panose="02020603050405020304" pitchFamily="18" charset="0"/>
                <a:cs typeface="Times New Roman" panose="02020603050405020304" pitchFamily="18" charset="0"/>
              </a:rPr>
              <a:t>E</a:t>
            </a:r>
            <a:r>
              <a:rPr lang="vi-VN" sz="2000" dirty="0">
                <a:latin typeface="Times New Roman" panose="02020603050405020304" pitchFamily="18" charset="0"/>
                <a:cs typeface="Times New Roman" panose="02020603050405020304" pitchFamily="18" charset="0"/>
              </a:rPr>
              <a:t>strogen gây nên những biến đổi cơ thể ở tuổi dậy thì nữ  → thúc đẩy sinh sản</a:t>
            </a:r>
          </a:p>
        </p:txBody>
      </p:sp>
    </p:spTree>
    <p:extLst>
      <p:ext uri="{BB962C8B-B14F-4D97-AF65-F5344CB8AC3E}">
        <p14:creationId xmlns:p14="http://schemas.microsoft.com/office/powerpoint/2010/main" val="30409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p:nvPr/>
        </p:nvSpPr>
        <p:spPr>
          <a:xfrm>
            <a:off x="0" y="714127"/>
            <a:ext cx="9132133" cy="430887"/>
          </a:xfrm>
          <a:prstGeom prst="rect">
            <a:avLst/>
          </a:prstGeom>
        </p:spPr>
        <p:txBody>
          <a:bodyPr wrap="square" lIns="0" tIns="0" rIns="0" bIns="0" rtlCol="0" anchor="t">
            <a:spAutoFit/>
          </a:bodyPr>
          <a:lstStyle/>
          <a:p>
            <a:pPr algn="ctr"/>
            <a:r>
              <a:rPr lang="en-US" sz="2800" b="1" spc="326" dirty="0" smtClean="0">
                <a:solidFill>
                  <a:srgbClr val="6600FF"/>
                </a:solidFill>
                <a:latin typeface="Times New Roman" panose="02020603050405020304" pitchFamily="18" charset="0"/>
                <a:cs typeface="Times New Roman" panose="02020603050405020304" pitchFamily="18" charset="0"/>
              </a:rPr>
              <a:t>I/ </a:t>
            </a:r>
            <a:r>
              <a:rPr lang="en-US" sz="2800" b="1" u="sng" spc="326" dirty="0" err="1" smtClean="0">
                <a:solidFill>
                  <a:srgbClr val="6600FF"/>
                </a:solidFill>
                <a:latin typeface="Times New Roman" panose="02020603050405020304" pitchFamily="18" charset="0"/>
                <a:cs typeface="Times New Roman" panose="02020603050405020304" pitchFamily="18" charset="0"/>
              </a:rPr>
              <a:t>Các</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tuyến</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nội</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tiết</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trong</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cơ</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thể</a:t>
            </a:r>
            <a:r>
              <a:rPr lang="en-US" sz="2800" b="1" u="sng" spc="326" dirty="0">
                <a:solidFill>
                  <a:srgbClr val="6600FF"/>
                </a:solidFill>
                <a:latin typeface="Times New Roman" panose="02020603050405020304" pitchFamily="18" charset="0"/>
                <a:cs typeface="Times New Roman" panose="02020603050405020304" pitchFamily="18" charset="0"/>
              </a:rPr>
              <a:t> con </a:t>
            </a:r>
            <a:r>
              <a:rPr lang="en-US" sz="2800" b="1" u="sng" spc="326" dirty="0" err="1">
                <a:solidFill>
                  <a:srgbClr val="6600FF"/>
                </a:solidFill>
                <a:latin typeface="Times New Roman" panose="02020603050405020304" pitchFamily="18" charset="0"/>
                <a:cs typeface="Times New Roman" panose="02020603050405020304" pitchFamily="18" charset="0"/>
              </a:rPr>
              <a:t>người</a:t>
            </a:r>
            <a:r>
              <a:rPr lang="vi-VN" sz="2800" b="1" spc="326" dirty="0">
                <a:solidFill>
                  <a:srgbClr val="6600FF"/>
                </a:solidFill>
                <a:latin typeface="Times New Roman" panose="02020603050405020304" pitchFamily="18" charset="0"/>
                <a:cs typeface="Times New Roman" panose="02020603050405020304" pitchFamily="18" charset="0"/>
              </a:rPr>
              <a:t>:</a:t>
            </a:r>
            <a:endParaRPr lang="en-US" sz="2800" b="1" spc="326" dirty="0">
              <a:solidFill>
                <a:srgbClr val="6600FF"/>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7324926" y="1434289"/>
            <a:ext cx="4240021" cy="5287524"/>
          </a:xfrm>
          <a:prstGeom prst="rect">
            <a:avLst/>
          </a:prstGeom>
        </p:spPr>
      </p:pic>
      <p:sp>
        <p:nvSpPr>
          <p:cNvPr id="2" name="Rectangle 1"/>
          <p:cNvSpPr/>
          <p:nvPr/>
        </p:nvSpPr>
        <p:spPr>
          <a:xfrm>
            <a:off x="384174" y="1480455"/>
            <a:ext cx="7125580" cy="954107"/>
          </a:xfrm>
          <a:prstGeom prst="rect">
            <a:avLst/>
          </a:prstGeom>
        </p:spPr>
        <p:txBody>
          <a:bodyPr wrap="square">
            <a:spAutoFit/>
          </a:bodyPr>
          <a:lstStyle/>
          <a:p>
            <a:pPr lvl="0"/>
            <a:r>
              <a:rPr lang="en-US" sz="2800" b="1" i="1" dirty="0" err="1">
                <a:solidFill>
                  <a:srgbClr val="FF0000"/>
                </a:solidFill>
                <a:latin typeface="Times New Roman" panose="02020603050405020304" pitchFamily="18" charset="0"/>
                <a:cs typeface="Times New Roman" panose="02020603050405020304" pitchFamily="18" charset="0"/>
              </a:rPr>
              <a:t>Vì</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tuyến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tụy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tuyến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dục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gọi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tuyến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pha</a:t>
            </a:r>
            <a:r>
              <a:rPr lang="en-US" sz="2800" b="1" i="1" dirty="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xmlns="" id="{19D2B2E9-133D-40CA-A11C-263A2EBE56C7}"/>
              </a:ext>
            </a:extLst>
          </p:cNvPr>
          <p:cNvSpPr/>
          <p:nvPr/>
        </p:nvSpPr>
        <p:spPr>
          <a:xfrm>
            <a:off x="525179" y="2681003"/>
            <a:ext cx="6406967" cy="1384940"/>
          </a:xfrm>
          <a:prstGeom prst="rect">
            <a:avLst/>
          </a:prstGeom>
        </p:spPr>
        <p:txBody>
          <a:bodyPr wrap="square" lIns="91386" tIns="45693" rIns="91386" bIns="45693">
            <a:spAutoFit/>
          </a:bodyPr>
          <a:lstStyle/>
          <a:p>
            <a:r>
              <a:rPr lang="en-US" sz="2800" dirty="0" smtClean="0">
                <a:latin typeface="Times New Roman" panose="02020603050405020304" pitchFamily="18" charset="0"/>
                <a:cs typeface="Times New Roman" panose="02020603050405020304" pitchFamily="18" charset="0"/>
              </a:rPr>
              <a:t>V</a:t>
            </a:r>
            <a:r>
              <a:rPr lang="en-US" sz="2800" b="1" dirty="0" smtClean="0">
                <a:latin typeface="Times New Roman" panose="02020603050405020304" pitchFamily="18" charset="0"/>
                <a:cs typeface="Times New Roman" panose="02020603050405020304" pitchFamily="18" charset="0"/>
              </a:rPr>
              <a:t>ì</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Tuyến tụy và tuyến sinh dục vừa thực hiện chức năng nội tiết, vừa thực hiện chức năng ngoại tiết.</a:t>
            </a:r>
          </a:p>
        </p:txBody>
      </p:sp>
      <p:sp>
        <p:nvSpPr>
          <p:cNvPr id="9" name="Rectangle 8"/>
          <p:cNvSpPr/>
          <p:nvPr/>
        </p:nvSpPr>
        <p:spPr>
          <a:xfrm>
            <a:off x="0" y="37019"/>
            <a:ext cx="11923634" cy="584775"/>
          </a:xfrm>
          <a:prstGeom prst="rect">
            <a:avLst/>
          </a:prstGeom>
        </p:spPr>
        <p:txBody>
          <a:bodyPr wrap="square">
            <a:spAutoFit/>
          </a:bodyPr>
          <a:lstStyle/>
          <a:p>
            <a:pPr algn="ctr" eaLnBrk="1" hangingPunct="1">
              <a:defRPr/>
            </a:pP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24 – HỆ NỘI TIẾT Ở NGƯỜI.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2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3354" y="1237347"/>
            <a:ext cx="10852826" cy="2677656"/>
          </a:xfrm>
          <a:prstGeom prst="rect">
            <a:avLst/>
          </a:prstGeom>
        </p:spPr>
        <p:txBody>
          <a:bodyPr wrap="square">
            <a:spAutoFit/>
          </a:bodyPr>
          <a:lstStyle/>
          <a:p>
            <a:pPr marL="457200" indent="-457200" algn="just">
              <a:buFontTx/>
              <a:buChar char="-"/>
            </a:pPr>
            <a:r>
              <a:rPr lang="vi-VN" sz="2800" dirty="0" smtClean="0">
                <a:latin typeface="Times New Roman" panose="02020603050405020304" pitchFamily="18" charset="0"/>
                <a:cs typeface="Times New Roman" panose="02020603050405020304" pitchFamily="18" charset="0"/>
              </a:rPr>
              <a:t>Hệ </a:t>
            </a:r>
            <a:r>
              <a:rPr lang="vi-VN" sz="2800" dirty="0">
                <a:latin typeface="Times New Roman" panose="02020603050405020304" pitchFamily="18" charset="0"/>
                <a:cs typeface="Times New Roman" panose="02020603050405020304" pitchFamily="18" charset="0"/>
              </a:rPr>
              <a:t>nội tiết gồm nhiều tuyến nội tiết nằm rải rác trong cơ thể. </a:t>
            </a:r>
            <a:endParaRPr lang="en-US" sz="2800" dirty="0" smtClean="0">
              <a:latin typeface="Times New Roman" panose="02020603050405020304" pitchFamily="18" charset="0"/>
              <a:cs typeface="Times New Roman" panose="02020603050405020304" pitchFamily="18" charset="0"/>
            </a:endParaRPr>
          </a:p>
          <a:p>
            <a:pPr marL="457200" indent="-457200" algn="just">
              <a:buFontTx/>
              <a:buChar char="-"/>
            </a:pPr>
            <a:r>
              <a:rPr lang="vi-VN" sz="2800" dirty="0" smtClean="0">
                <a:latin typeface="Times New Roman" panose="02020603050405020304" pitchFamily="18" charset="0"/>
                <a:cs typeface="Times New Roman" panose="02020603050405020304" pitchFamily="18" charset="0"/>
              </a:rPr>
              <a:t>Các </a:t>
            </a:r>
            <a:r>
              <a:rPr lang="vi-VN" sz="2800" dirty="0">
                <a:latin typeface="Times New Roman" panose="02020603050405020304" pitchFamily="18" charset="0"/>
                <a:cs typeface="Times New Roman" panose="02020603050405020304" pitchFamily="18" charset="0"/>
              </a:rPr>
              <a:t>tuyến nội tiết sản xuất ra hoocmôn, hoocmôn được máu vận chuyển đến các cơ quan đích giúp điều hòa, điều chỉnh hoạt động sinh lý của cơ thể.</a:t>
            </a:r>
          </a:p>
          <a:p>
            <a:pPr algn="just"/>
            <a:r>
              <a:rPr lang="vi-VN" sz="2800" dirty="0">
                <a:latin typeface="Times New Roman" panose="02020603050405020304" pitchFamily="18" charset="0"/>
                <a:cs typeface="Times New Roman" panose="02020603050405020304" pitchFamily="18" charset="0"/>
              </a:rPr>
              <a:t>- Một số tuyến nội tiết trong cơ thể: tuyến yên, tuyến giáp, tuyến tụy, tuyến trên thận, tuyến sinh dục.</a:t>
            </a:r>
          </a:p>
        </p:txBody>
      </p:sp>
      <p:sp>
        <p:nvSpPr>
          <p:cNvPr id="13" name="TextBox 3"/>
          <p:cNvSpPr txBox="1"/>
          <p:nvPr/>
        </p:nvSpPr>
        <p:spPr>
          <a:xfrm>
            <a:off x="0" y="714127"/>
            <a:ext cx="9132133" cy="430887"/>
          </a:xfrm>
          <a:prstGeom prst="rect">
            <a:avLst/>
          </a:prstGeom>
        </p:spPr>
        <p:txBody>
          <a:bodyPr wrap="square" lIns="0" tIns="0" rIns="0" bIns="0" rtlCol="0" anchor="t">
            <a:spAutoFit/>
          </a:bodyPr>
          <a:lstStyle/>
          <a:p>
            <a:pPr algn="ctr"/>
            <a:r>
              <a:rPr lang="en-US" sz="2800" b="1" spc="326" dirty="0" smtClean="0">
                <a:solidFill>
                  <a:srgbClr val="6600FF"/>
                </a:solidFill>
                <a:latin typeface="Times New Roman" panose="02020603050405020304" pitchFamily="18" charset="0"/>
                <a:cs typeface="Times New Roman" panose="02020603050405020304" pitchFamily="18" charset="0"/>
              </a:rPr>
              <a:t>I/ </a:t>
            </a:r>
            <a:r>
              <a:rPr lang="en-US" sz="2800" b="1" u="sng" spc="326" dirty="0" err="1" smtClean="0">
                <a:solidFill>
                  <a:srgbClr val="6600FF"/>
                </a:solidFill>
                <a:latin typeface="Times New Roman" panose="02020603050405020304" pitchFamily="18" charset="0"/>
                <a:cs typeface="Times New Roman" panose="02020603050405020304" pitchFamily="18" charset="0"/>
              </a:rPr>
              <a:t>Các</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tuyến</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nội</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tiết</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trong</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cơ</a:t>
            </a:r>
            <a:r>
              <a:rPr lang="en-US" sz="2800" b="1" u="sng" spc="326" dirty="0">
                <a:solidFill>
                  <a:srgbClr val="6600FF"/>
                </a:solidFill>
                <a:latin typeface="Times New Roman" panose="02020603050405020304" pitchFamily="18" charset="0"/>
                <a:cs typeface="Times New Roman" panose="02020603050405020304" pitchFamily="18" charset="0"/>
              </a:rPr>
              <a:t> </a:t>
            </a:r>
            <a:r>
              <a:rPr lang="en-US" sz="2800" b="1" u="sng" spc="326" dirty="0" err="1">
                <a:solidFill>
                  <a:srgbClr val="6600FF"/>
                </a:solidFill>
                <a:latin typeface="Times New Roman" panose="02020603050405020304" pitchFamily="18" charset="0"/>
                <a:cs typeface="Times New Roman" panose="02020603050405020304" pitchFamily="18" charset="0"/>
              </a:rPr>
              <a:t>thể</a:t>
            </a:r>
            <a:r>
              <a:rPr lang="en-US" sz="2800" b="1" u="sng" spc="326" dirty="0">
                <a:solidFill>
                  <a:srgbClr val="6600FF"/>
                </a:solidFill>
                <a:latin typeface="Times New Roman" panose="02020603050405020304" pitchFamily="18" charset="0"/>
                <a:cs typeface="Times New Roman" panose="02020603050405020304" pitchFamily="18" charset="0"/>
              </a:rPr>
              <a:t> con </a:t>
            </a:r>
            <a:r>
              <a:rPr lang="en-US" sz="2800" b="1" u="sng" spc="326" dirty="0" err="1">
                <a:solidFill>
                  <a:srgbClr val="6600FF"/>
                </a:solidFill>
                <a:latin typeface="Times New Roman" panose="02020603050405020304" pitchFamily="18" charset="0"/>
                <a:cs typeface="Times New Roman" panose="02020603050405020304" pitchFamily="18" charset="0"/>
              </a:rPr>
              <a:t>người</a:t>
            </a:r>
            <a:r>
              <a:rPr lang="vi-VN" sz="2800" b="1" spc="326" dirty="0">
                <a:solidFill>
                  <a:srgbClr val="6600FF"/>
                </a:solidFill>
                <a:latin typeface="Times New Roman" panose="02020603050405020304" pitchFamily="18" charset="0"/>
                <a:cs typeface="Times New Roman" panose="02020603050405020304" pitchFamily="18" charset="0"/>
              </a:rPr>
              <a:t>:</a:t>
            </a:r>
            <a:endParaRPr lang="en-US" sz="2800" b="1" spc="326" dirty="0">
              <a:solidFill>
                <a:srgbClr val="6600FF"/>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0" y="37019"/>
            <a:ext cx="11923634" cy="584775"/>
          </a:xfrm>
          <a:prstGeom prst="rect">
            <a:avLst/>
          </a:prstGeom>
        </p:spPr>
        <p:txBody>
          <a:bodyPr wrap="square">
            <a:spAutoFit/>
          </a:bodyPr>
          <a:lstStyle/>
          <a:p>
            <a:pPr algn="ctr" eaLnBrk="1" hangingPunct="1">
              <a:defRPr/>
            </a:pP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24 – HỆ NỘI TIẾT Ở NGƯỜI.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09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867138" y="4743670"/>
            <a:ext cx="3974323" cy="218008"/>
          </a:xfrm>
          <a:prstGeom prst="rect">
            <a:avLst/>
          </a:prstGeom>
        </p:spPr>
        <p:txBody>
          <a:bodyPr lIns="0" tIns="0" rIns="0" bIns="0" rtlCol="0" anchor="t">
            <a:spAutoFit/>
          </a:bodyPr>
          <a:lstStyle/>
          <a:p>
            <a:pPr>
              <a:lnSpc>
                <a:spcPts val="1692"/>
              </a:lnSpc>
            </a:pPr>
            <a:r>
              <a:rPr lang="en-US" sz="1400">
                <a:solidFill>
                  <a:srgbClr val="50242F"/>
                </a:solidFill>
                <a:latin typeface="Dosis Semi Bold"/>
              </a:rPr>
              <a:t>.</a:t>
            </a:r>
          </a:p>
        </p:txBody>
      </p:sp>
      <p:graphicFrame>
        <p:nvGraphicFramePr>
          <p:cNvPr id="19" name="Table 18"/>
          <p:cNvGraphicFramePr>
            <a:graphicFrameLocks noGrp="1"/>
          </p:cNvGraphicFramePr>
          <p:nvPr>
            <p:extLst>
              <p:ext uri="{D42A27DB-BD31-4B8C-83A1-F6EECF244321}">
                <p14:modId xmlns:p14="http://schemas.microsoft.com/office/powerpoint/2010/main" val="1750979094"/>
              </p:ext>
            </p:extLst>
          </p:nvPr>
        </p:nvGraphicFramePr>
        <p:xfrm>
          <a:off x="291832" y="787402"/>
          <a:ext cx="11517547" cy="5740110"/>
        </p:xfrm>
        <a:graphic>
          <a:graphicData uri="http://schemas.openxmlformats.org/drawingml/2006/table">
            <a:tbl>
              <a:tblPr firstRow="1" bandRow="1">
                <a:tableStyleId>{F5AB1C69-6EDB-4FF4-983F-18BD219EF322}</a:tableStyleId>
              </a:tblPr>
              <a:tblGrid>
                <a:gridCol w="2879387">
                  <a:extLst>
                    <a:ext uri="{9D8B030D-6E8A-4147-A177-3AD203B41FA5}">
                      <a16:colId xmlns:a16="http://schemas.microsoft.com/office/drawing/2014/main" xmlns="" val="3542399255"/>
                    </a:ext>
                  </a:extLst>
                </a:gridCol>
                <a:gridCol w="2807402">
                  <a:extLst>
                    <a:ext uri="{9D8B030D-6E8A-4147-A177-3AD203B41FA5}">
                      <a16:colId xmlns:a16="http://schemas.microsoft.com/office/drawing/2014/main" xmlns="" val="344784978"/>
                    </a:ext>
                  </a:extLst>
                </a:gridCol>
                <a:gridCol w="2951371">
                  <a:extLst>
                    <a:ext uri="{9D8B030D-6E8A-4147-A177-3AD203B41FA5}">
                      <a16:colId xmlns:a16="http://schemas.microsoft.com/office/drawing/2014/main" xmlns="" val="465574524"/>
                    </a:ext>
                  </a:extLst>
                </a:gridCol>
                <a:gridCol w="2879387">
                  <a:extLst>
                    <a:ext uri="{9D8B030D-6E8A-4147-A177-3AD203B41FA5}">
                      <a16:colId xmlns:a16="http://schemas.microsoft.com/office/drawing/2014/main" xmlns="" val="1793354393"/>
                    </a:ext>
                  </a:extLst>
                </a:gridCol>
              </a:tblGrid>
              <a:tr h="1636358">
                <a:tc>
                  <a:txBody>
                    <a:bodyPr/>
                    <a:lstStyle/>
                    <a:p>
                      <a:pPr algn="ctr"/>
                      <a:endParaRPr lang="vi-VN" sz="1600" dirty="0">
                        <a:solidFill>
                          <a:schemeClr val="tx1"/>
                        </a:solidFill>
                      </a:endParaRPr>
                    </a:p>
                    <a:p>
                      <a:pPr algn="ctr"/>
                      <a:endParaRPr lang="vi-VN" sz="1600" dirty="0">
                        <a:solidFill>
                          <a:schemeClr val="tx1"/>
                        </a:solidFill>
                      </a:endParaRPr>
                    </a:p>
                    <a:p>
                      <a:pPr algn="ctr"/>
                      <a:endParaRPr lang="vi-VN" sz="1600" dirty="0">
                        <a:solidFill>
                          <a:schemeClr val="tx1"/>
                        </a:solidFill>
                      </a:endParaRPr>
                    </a:p>
                    <a:p>
                      <a:pPr algn="ctr"/>
                      <a:r>
                        <a:rPr lang="en-US" sz="2800" dirty="0">
                          <a:solidFill>
                            <a:srgbClr val="FF0000"/>
                          </a:solidFill>
                          <a:latin typeface="Times New Roman" panose="02020603050405020304" pitchFamily="18" charset="0"/>
                          <a:cs typeface="Times New Roman" panose="02020603050405020304" pitchFamily="18" charset="0"/>
                        </a:rPr>
                        <a:t>BỆNH</a:t>
                      </a:r>
                      <a:r>
                        <a:rPr lang="en-US" sz="2800" baseline="0" dirty="0">
                          <a:solidFill>
                            <a:srgbClr val="FF0000"/>
                          </a:solidFill>
                          <a:latin typeface="Times New Roman" panose="02020603050405020304" pitchFamily="18" charset="0"/>
                          <a:cs typeface="Times New Roman" panose="02020603050405020304" pitchFamily="18" charset="0"/>
                        </a:rPr>
                        <a:t> LIÊN QUAN ĐẾN HỆ NỘI TIẾT</a:t>
                      </a:r>
                      <a:endParaRPr lang="en-US" sz="2800" dirty="0">
                        <a:solidFill>
                          <a:srgbClr val="FF0000"/>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vi-VN" sz="2800" dirty="0" smtClean="0">
                        <a:solidFill>
                          <a:srgbClr val="FF0000"/>
                        </a:solidFill>
                        <a:latin typeface="+mj-lt"/>
                        <a:cs typeface="Calibri" panose="020F0502020204030204" pitchFamily="34" charset="0"/>
                      </a:endParaRPr>
                    </a:p>
                    <a:p>
                      <a:pPr algn="ctr"/>
                      <a:endParaRPr lang="vi-VN" sz="2800" dirty="0" smtClean="0">
                        <a:solidFill>
                          <a:srgbClr val="FF0000"/>
                        </a:solidFill>
                        <a:latin typeface="+mj-lt"/>
                        <a:cs typeface="Calibri" panose="020F0502020204030204" pitchFamily="34" charset="0"/>
                      </a:endParaRPr>
                    </a:p>
                    <a:p>
                      <a:pPr algn="ctr"/>
                      <a:endParaRPr lang="vi-VN" sz="2800" dirty="0" smtClean="0">
                        <a:solidFill>
                          <a:srgbClr val="FF0000"/>
                        </a:solidFill>
                        <a:latin typeface="+mj-lt"/>
                        <a:cs typeface="Calibri" panose="020F0502020204030204" pitchFamily="34" charset="0"/>
                      </a:endParaRPr>
                    </a:p>
                    <a:p>
                      <a:pPr algn="ctr"/>
                      <a:r>
                        <a:rPr lang="vi-VN" sz="2800" dirty="0" smtClean="0">
                          <a:solidFill>
                            <a:srgbClr val="FF0000"/>
                          </a:solidFill>
                          <a:latin typeface="+mj-lt"/>
                          <a:cs typeface="Calibri" panose="020F0502020204030204" pitchFamily="34" charset="0"/>
                        </a:rPr>
                        <a:t>NGUYÊN</a:t>
                      </a:r>
                      <a:r>
                        <a:rPr lang="vi-VN" sz="2800" baseline="0" dirty="0" smtClean="0">
                          <a:solidFill>
                            <a:srgbClr val="FF0000"/>
                          </a:solidFill>
                          <a:latin typeface="+mj-lt"/>
                          <a:cs typeface="Calibri" panose="020F0502020204030204" pitchFamily="34" charset="0"/>
                        </a:rPr>
                        <a:t> NHÂN</a:t>
                      </a:r>
                      <a:endParaRPr lang="en-US" sz="2800" dirty="0">
                        <a:solidFill>
                          <a:srgbClr val="FF0000"/>
                        </a:solidFill>
                        <a:latin typeface="+mj-lt"/>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vi-VN" sz="2800" dirty="0">
                        <a:solidFill>
                          <a:srgbClr val="FF0000"/>
                        </a:solidFill>
                        <a:latin typeface="+mj-lt"/>
                        <a:cs typeface="Calibri" panose="020F0502020204030204" pitchFamily="34" charset="0"/>
                      </a:endParaRPr>
                    </a:p>
                    <a:p>
                      <a:pPr algn="ctr"/>
                      <a:endParaRPr lang="vi-VN" sz="2800" dirty="0">
                        <a:solidFill>
                          <a:srgbClr val="FF0000"/>
                        </a:solidFill>
                        <a:latin typeface="+mj-lt"/>
                        <a:cs typeface="Calibri" panose="020F0502020204030204" pitchFamily="34" charset="0"/>
                      </a:endParaRPr>
                    </a:p>
                    <a:p>
                      <a:pPr algn="ctr"/>
                      <a:endParaRPr lang="vi-VN" sz="2800" dirty="0">
                        <a:solidFill>
                          <a:srgbClr val="FF0000"/>
                        </a:solidFill>
                        <a:latin typeface="+mj-lt"/>
                        <a:cs typeface="Calibri" panose="020F0502020204030204" pitchFamily="34" charset="0"/>
                      </a:endParaRPr>
                    </a:p>
                    <a:p>
                      <a:pPr algn="ctr"/>
                      <a:r>
                        <a:rPr lang="vi-VN" sz="2800" dirty="0">
                          <a:solidFill>
                            <a:srgbClr val="FF0000"/>
                          </a:solidFill>
                          <a:latin typeface="+mj-lt"/>
                          <a:cs typeface="Calibri" panose="020F0502020204030204" pitchFamily="34" charset="0"/>
                        </a:rPr>
                        <a:t>BIỂU</a:t>
                      </a:r>
                      <a:r>
                        <a:rPr lang="vi-VN" sz="2800" baseline="0" dirty="0">
                          <a:solidFill>
                            <a:srgbClr val="FF0000"/>
                          </a:solidFill>
                          <a:latin typeface="+mj-lt"/>
                          <a:cs typeface="Calibri" panose="020F0502020204030204" pitchFamily="34" charset="0"/>
                        </a:rPr>
                        <a:t> HIỆN</a:t>
                      </a:r>
                      <a:endParaRPr lang="en-US" sz="2800" dirty="0">
                        <a:solidFill>
                          <a:srgbClr val="FF0000"/>
                        </a:solidFill>
                        <a:latin typeface="+mj-lt"/>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vi-VN" sz="2800" dirty="0">
                        <a:solidFill>
                          <a:srgbClr val="FF0000"/>
                        </a:solidFill>
                        <a:latin typeface="+mj-lt"/>
                        <a:cs typeface="Calibri" panose="020F0502020204030204" pitchFamily="34" charset="0"/>
                      </a:endParaRPr>
                    </a:p>
                    <a:p>
                      <a:pPr algn="ctr"/>
                      <a:endParaRPr lang="vi-VN" sz="2800" dirty="0">
                        <a:solidFill>
                          <a:srgbClr val="FF0000"/>
                        </a:solidFill>
                        <a:latin typeface="+mj-lt"/>
                        <a:cs typeface="Calibri" panose="020F0502020204030204" pitchFamily="34" charset="0"/>
                      </a:endParaRPr>
                    </a:p>
                    <a:p>
                      <a:pPr algn="ctr"/>
                      <a:endParaRPr lang="vi-VN" sz="2800" dirty="0">
                        <a:solidFill>
                          <a:srgbClr val="FF0000"/>
                        </a:solidFill>
                        <a:latin typeface="+mj-lt"/>
                        <a:cs typeface="Calibri" panose="020F0502020204030204" pitchFamily="34" charset="0"/>
                      </a:endParaRPr>
                    </a:p>
                    <a:p>
                      <a:pPr algn="ctr"/>
                      <a:r>
                        <a:rPr lang="vi-VN" sz="2800" dirty="0">
                          <a:solidFill>
                            <a:srgbClr val="FF0000"/>
                          </a:solidFill>
                          <a:latin typeface="+mj-lt"/>
                          <a:cs typeface="Calibri" panose="020F0502020204030204" pitchFamily="34" charset="0"/>
                        </a:rPr>
                        <a:t>BIỆN</a:t>
                      </a:r>
                      <a:r>
                        <a:rPr lang="vi-VN" sz="2800" baseline="0" dirty="0">
                          <a:solidFill>
                            <a:srgbClr val="FF0000"/>
                          </a:solidFill>
                          <a:latin typeface="+mj-lt"/>
                          <a:cs typeface="Calibri" panose="020F0502020204030204" pitchFamily="34" charset="0"/>
                        </a:rPr>
                        <a:t> PHÁP PHÒNG CHỐNG</a:t>
                      </a:r>
                      <a:endParaRPr lang="en-US" sz="2800" dirty="0">
                        <a:solidFill>
                          <a:srgbClr val="FF0000"/>
                        </a:solidFill>
                        <a:latin typeface="+mj-lt"/>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499584681"/>
                  </a:ext>
                </a:extLst>
              </a:tr>
              <a:tr h="1620823">
                <a:tc>
                  <a:txBody>
                    <a:bodyPr/>
                    <a:lstStyle/>
                    <a:p>
                      <a:endParaRPr lang="en-US" sz="160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53093234"/>
                  </a:ext>
                </a:extLst>
              </a:tr>
              <a:tr h="1924727">
                <a:tc>
                  <a:txBody>
                    <a:bodyPr/>
                    <a:lstStyle/>
                    <a:p>
                      <a:endParaRPr lang="en-US" sz="160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vi-VN" sz="1600" dirty="0">
                          <a:solidFill>
                            <a:schemeClr val="tx1"/>
                          </a:solidFill>
                          <a:latin typeface="Calibri" panose="020F0502020204030204" pitchFamily="34" charset="0"/>
                          <a:cs typeface="Calibri" panose="020F0502020204030204" pitchFamily="34" charset="0"/>
                        </a:rPr>
                        <a:t>.</a:t>
                      </a:r>
                    </a:p>
                    <a:p>
                      <a:endParaRPr lang="en-US" sz="1600" dirty="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840610868"/>
                  </a:ext>
                </a:extLst>
              </a:tr>
            </a:tbl>
          </a:graphicData>
        </a:graphic>
      </p:graphicFrame>
      <p:sp>
        <p:nvSpPr>
          <p:cNvPr id="5" name="TextBox 4"/>
          <p:cNvSpPr txBox="1"/>
          <p:nvPr/>
        </p:nvSpPr>
        <p:spPr>
          <a:xfrm>
            <a:off x="540680" y="3248445"/>
            <a:ext cx="2652915" cy="923293"/>
          </a:xfrm>
          <a:prstGeom prst="rect">
            <a:avLst/>
          </a:prstGeom>
          <a:noFill/>
        </p:spPr>
        <p:txBody>
          <a:bodyPr wrap="square" lIns="60924" tIns="30462" rIns="60924" bIns="30462" rtlCol="0">
            <a:spAutoFit/>
          </a:bodyPr>
          <a:lstStyle/>
          <a:p>
            <a:r>
              <a:rPr lang="vi-VN" sz="2800" b="1" dirty="0">
                <a:solidFill>
                  <a:srgbClr val="6600FF"/>
                </a:solidFill>
                <a:latin typeface="Times New Roman" panose="02020603050405020304" pitchFamily="18" charset="0"/>
                <a:cs typeface="Times New Roman" panose="02020603050405020304" pitchFamily="18" charset="0"/>
              </a:rPr>
              <a:t>Bệnh đái tháo đường</a:t>
            </a:r>
          </a:p>
        </p:txBody>
      </p:sp>
      <p:sp>
        <p:nvSpPr>
          <p:cNvPr id="11" name="TextBox 10"/>
          <p:cNvSpPr txBox="1"/>
          <p:nvPr/>
        </p:nvSpPr>
        <p:spPr>
          <a:xfrm>
            <a:off x="461914" y="4961678"/>
            <a:ext cx="2409324" cy="1354181"/>
          </a:xfrm>
          <a:prstGeom prst="rect">
            <a:avLst/>
          </a:prstGeom>
          <a:noFill/>
        </p:spPr>
        <p:txBody>
          <a:bodyPr wrap="square" lIns="60924" tIns="30462" rIns="60924" bIns="30462" rtlCol="0">
            <a:spAutoFit/>
          </a:bodyPr>
          <a:lstStyle/>
          <a:p>
            <a:r>
              <a:rPr lang="vi-VN" sz="2800" b="1" dirty="0">
                <a:solidFill>
                  <a:srgbClr val="6600FF"/>
                </a:solidFill>
                <a:latin typeface="Times New Roman" panose="02020603050405020304" pitchFamily="18" charset="0"/>
                <a:cs typeface="Times New Roman" panose="02020603050405020304" pitchFamily="18" charset="0"/>
              </a:rPr>
              <a:t>Bệnh bướu cổ</a:t>
            </a:r>
          </a:p>
          <a:p>
            <a:r>
              <a:rPr lang="vi-VN" sz="2800" b="1" dirty="0">
                <a:solidFill>
                  <a:srgbClr val="6600FF"/>
                </a:solidFill>
                <a:latin typeface="Times New Roman" panose="02020603050405020304" pitchFamily="18" charset="0"/>
                <a:cs typeface="Times New Roman" panose="02020603050405020304" pitchFamily="18" charset="0"/>
              </a:rPr>
              <a:t>do thiếu Iodine</a:t>
            </a:r>
          </a:p>
        </p:txBody>
      </p:sp>
      <p:sp>
        <p:nvSpPr>
          <p:cNvPr id="20" name="TextBox 19"/>
          <p:cNvSpPr txBox="1"/>
          <p:nvPr/>
        </p:nvSpPr>
        <p:spPr>
          <a:xfrm>
            <a:off x="5080006" y="6121406"/>
            <a:ext cx="761455" cy="246185"/>
          </a:xfrm>
          <a:prstGeom prst="rect">
            <a:avLst/>
          </a:prstGeom>
          <a:noFill/>
        </p:spPr>
        <p:txBody>
          <a:bodyPr wrap="square" lIns="60924" tIns="30462" rIns="60924" bIns="30462" rtlCol="0">
            <a:spAutoFit/>
          </a:bodyPr>
          <a:lstStyle/>
          <a:p>
            <a:endParaRPr lang="en-US" sz="1200">
              <a:solidFill>
                <a:prstClr val="black"/>
              </a:solidFill>
            </a:endParaRPr>
          </a:p>
        </p:txBody>
      </p:sp>
      <p:sp>
        <p:nvSpPr>
          <p:cNvPr id="22" name="TextBox 21"/>
          <p:cNvSpPr txBox="1"/>
          <p:nvPr/>
        </p:nvSpPr>
        <p:spPr>
          <a:xfrm>
            <a:off x="8331200" y="5969006"/>
            <a:ext cx="1473200" cy="246185"/>
          </a:xfrm>
          <a:prstGeom prst="rect">
            <a:avLst/>
          </a:prstGeom>
          <a:noFill/>
        </p:spPr>
        <p:txBody>
          <a:bodyPr wrap="square" lIns="60924" tIns="30462" rIns="60924" bIns="30462" rtlCol="0">
            <a:spAutoFit/>
          </a:bodyPr>
          <a:lstStyle/>
          <a:p>
            <a:endParaRPr lang="en-US" sz="1200">
              <a:solidFill>
                <a:prstClr val="black"/>
              </a:solidFill>
            </a:endParaRPr>
          </a:p>
        </p:txBody>
      </p:sp>
      <p:sp>
        <p:nvSpPr>
          <p:cNvPr id="2" name="TextBox 1"/>
          <p:cNvSpPr txBox="1"/>
          <p:nvPr/>
        </p:nvSpPr>
        <p:spPr>
          <a:xfrm>
            <a:off x="2997200" y="787402"/>
            <a:ext cx="8991600" cy="246185"/>
          </a:xfrm>
          <a:prstGeom prst="rect">
            <a:avLst/>
          </a:prstGeom>
          <a:noFill/>
        </p:spPr>
        <p:txBody>
          <a:bodyPr wrap="square" lIns="60924" tIns="30462" rIns="60924" bIns="30462" rtlCol="0">
            <a:spAutoFit/>
          </a:bodyPr>
          <a:lstStyle/>
          <a:p>
            <a:endParaRPr lang="en-US" sz="1200" dirty="0"/>
          </a:p>
        </p:txBody>
      </p:sp>
      <p:sp>
        <p:nvSpPr>
          <p:cNvPr id="21" name="TextBox 3"/>
          <p:cNvSpPr txBox="1"/>
          <p:nvPr/>
        </p:nvSpPr>
        <p:spPr>
          <a:xfrm>
            <a:off x="1" y="115196"/>
            <a:ext cx="8331200" cy="430887"/>
          </a:xfrm>
          <a:prstGeom prst="rect">
            <a:avLst/>
          </a:prstGeom>
        </p:spPr>
        <p:txBody>
          <a:bodyPr wrap="square" lIns="0" tIns="0" rIns="0" bIns="0" rtlCol="0" anchor="t">
            <a:spAutoFit/>
          </a:bodyPr>
          <a:lstStyle/>
          <a:p>
            <a:pPr algn="ctr"/>
            <a:r>
              <a:rPr lang="en-US" sz="2800" b="1" spc="326" dirty="0" smtClean="0">
                <a:solidFill>
                  <a:srgbClr val="6600FF"/>
                </a:solidFill>
                <a:latin typeface="Times New Roman" panose="02020603050405020304" pitchFamily="18" charset="0"/>
                <a:cs typeface="Times New Roman" panose="02020603050405020304" pitchFamily="18" charset="0"/>
              </a:rPr>
              <a:t>II/ </a:t>
            </a:r>
            <a:r>
              <a:rPr lang="en-US" sz="2800" b="1" u="sng" spc="326" dirty="0" err="1" smtClean="0">
                <a:solidFill>
                  <a:srgbClr val="6600FF"/>
                </a:solidFill>
                <a:latin typeface="Times New Roman" panose="02020603050405020304" pitchFamily="18" charset="0"/>
                <a:cs typeface="Times New Roman" panose="02020603050405020304" pitchFamily="18" charset="0"/>
              </a:rPr>
              <a:t>Một</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số</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bệnh</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liên</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quan</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đến</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hệ</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nội</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tiết</a:t>
            </a:r>
            <a:r>
              <a:rPr lang="vi-VN" sz="2800" b="1" spc="326" dirty="0" smtClean="0">
                <a:solidFill>
                  <a:srgbClr val="6600FF"/>
                </a:solidFill>
                <a:latin typeface="Times New Roman" panose="02020603050405020304" pitchFamily="18" charset="0"/>
                <a:cs typeface="Times New Roman" panose="02020603050405020304" pitchFamily="18" charset="0"/>
              </a:rPr>
              <a:t>:</a:t>
            </a:r>
            <a:endParaRPr lang="en-US" sz="2800" b="1" spc="326" dirty="0">
              <a:solidFill>
                <a:srgbClr val="66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123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8000"/>
          </a:blip>
          <a:srcRect l="16666" t="21875" r="16666" b="21875"/>
          <a:stretch>
            <a:fillRect/>
          </a:stretch>
        </p:blipFill>
        <p:spPr>
          <a:xfrm>
            <a:off x="0" y="-54631"/>
            <a:ext cx="12192000" cy="6858000"/>
          </a:xfrm>
          <a:prstGeom prst="rect">
            <a:avLst/>
          </a:prstGeom>
        </p:spPr>
      </p:pic>
      <p:sp>
        <p:nvSpPr>
          <p:cNvPr id="5" name="TextBox 5"/>
          <p:cNvSpPr txBox="1"/>
          <p:nvPr/>
        </p:nvSpPr>
        <p:spPr>
          <a:xfrm>
            <a:off x="3479771" y="-156585"/>
            <a:ext cx="4377447" cy="846386"/>
          </a:xfrm>
          <a:prstGeom prst="rect">
            <a:avLst/>
          </a:prstGeom>
        </p:spPr>
        <p:txBody>
          <a:bodyPr wrap="square" lIns="0" tIns="0" rIns="0" bIns="0" rtlCol="0" anchor="t">
            <a:spAutoFit/>
          </a:bodyPr>
          <a:lstStyle/>
          <a:p>
            <a:pPr algn="ctr">
              <a:lnSpc>
                <a:spcPts val="6598"/>
              </a:lnSpc>
            </a:pPr>
            <a:r>
              <a:rPr lang="en-US" sz="2800" b="1" spc="257" dirty="0" smtClean="0">
                <a:solidFill>
                  <a:srgbClr val="6600FF"/>
                </a:solidFill>
                <a:latin typeface="Times New Roman" panose="02020603050405020304" pitchFamily="18" charset="0"/>
                <a:cs typeface="Times New Roman" panose="02020603050405020304" pitchFamily="18" charset="0"/>
              </a:rPr>
              <a:t>THẢO LUẬN NHÓM</a:t>
            </a:r>
            <a:endParaRPr lang="en-US" sz="2800" b="1" spc="257" dirty="0">
              <a:solidFill>
                <a:srgbClr val="6600FF"/>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981282811"/>
              </p:ext>
            </p:extLst>
          </p:nvPr>
        </p:nvGraphicFramePr>
        <p:xfrm>
          <a:off x="379379" y="689801"/>
          <a:ext cx="11284085" cy="5703865"/>
        </p:xfrm>
        <a:graphic>
          <a:graphicData uri="http://schemas.openxmlformats.org/drawingml/2006/table">
            <a:tbl>
              <a:tblPr firstRow="1" bandRow="1">
                <a:tableStyleId>{5C22544A-7EE6-4342-B048-85BDC9FD1C3A}</a:tableStyleId>
              </a:tblPr>
              <a:tblGrid>
                <a:gridCol w="4421568">
                  <a:extLst>
                    <a:ext uri="{9D8B030D-6E8A-4147-A177-3AD203B41FA5}">
                      <a16:colId xmlns:a16="http://schemas.microsoft.com/office/drawing/2014/main" xmlns="" val="285327334"/>
                    </a:ext>
                  </a:extLst>
                </a:gridCol>
                <a:gridCol w="2522985">
                  <a:extLst>
                    <a:ext uri="{9D8B030D-6E8A-4147-A177-3AD203B41FA5}">
                      <a16:colId xmlns:a16="http://schemas.microsoft.com/office/drawing/2014/main" xmlns="" val="1146659260"/>
                    </a:ext>
                  </a:extLst>
                </a:gridCol>
                <a:gridCol w="4339532">
                  <a:extLst>
                    <a:ext uri="{9D8B030D-6E8A-4147-A177-3AD203B41FA5}">
                      <a16:colId xmlns:a16="http://schemas.microsoft.com/office/drawing/2014/main" xmlns="" val="1030607530"/>
                    </a:ext>
                  </a:extLst>
                </a:gridCol>
              </a:tblGrid>
              <a:tr h="1109253">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Tuyến</a:t>
                      </a: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Vị</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Chức</a:t>
                      </a:r>
                      <a:r>
                        <a:rPr lang="en-US" sz="2800" baseline="0" dirty="0">
                          <a:solidFill>
                            <a:schemeClr val="tx1"/>
                          </a:solidFill>
                          <a:latin typeface="Times New Roman" panose="02020603050405020304" pitchFamily="18" charset="0"/>
                          <a:cs typeface="Times New Roman" panose="02020603050405020304" pitchFamily="18" charset="0"/>
                        </a:rPr>
                        <a:t> năng</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36121921"/>
                  </a:ext>
                </a:extLst>
              </a:tr>
              <a:tr h="747246">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693287021"/>
                  </a:ext>
                </a:extLst>
              </a:tr>
              <a:tr h="858381">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892287374"/>
                  </a:ext>
                </a:extLst>
              </a:tr>
              <a:tr h="864258">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782350012"/>
                  </a:ext>
                </a:extLst>
              </a:tr>
              <a:tr h="996328">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848353386"/>
                  </a:ext>
                </a:extLst>
              </a:tr>
              <a:tr h="1128399">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59834955"/>
                  </a:ext>
                </a:extLst>
              </a:tr>
            </a:tbl>
          </a:graphicData>
        </a:graphic>
      </p:graphicFrame>
      <p:sp>
        <p:nvSpPr>
          <p:cNvPr id="3" name="TextBox 2"/>
          <p:cNvSpPr txBox="1"/>
          <p:nvPr/>
        </p:nvSpPr>
        <p:spPr>
          <a:xfrm>
            <a:off x="771929" y="1888536"/>
            <a:ext cx="2573563" cy="492406"/>
          </a:xfrm>
          <a:prstGeom prst="rect">
            <a:avLst/>
          </a:prstGeom>
          <a:noFill/>
        </p:spPr>
        <p:txBody>
          <a:bodyPr wrap="square" lIns="60924" tIns="30462" rIns="60924" bIns="30462" rtlCol="0">
            <a:spAutoFit/>
          </a:bodyPr>
          <a:lstStyle/>
          <a:p>
            <a:pPr algn="ctr"/>
            <a:r>
              <a:rPr lang="vi-VN" sz="2800" dirty="0">
                <a:solidFill>
                  <a:prstClr val="black"/>
                </a:solidFill>
                <a:latin typeface="+mj-lt"/>
                <a:cs typeface="Calibri" panose="020F0502020204030204" pitchFamily="34" charset="0"/>
              </a:rPr>
              <a:t>Tuyến yên</a:t>
            </a:r>
            <a:endParaRPr lang="en-US" sz="2800" dirty="0">
              <a:solidFill>
                <a:prstClr val="black"/>
              </a:solidFill>
              <a:latin typeface="+mj-lt"/>
              <a:cs typeface="Calibri" panose="020F0502020204030204" pitchFamily="34" charset="0"/>
            </a:endParaRPr>
          </a:p>
        </p:txBody>
      </p:sp>
      <p:sp>
        <p:nvSpPr>
          <p:cNvPr id="7" name="TextBox 6"/>
          <p:cNvSpPr txBox="1"/>
          <p:nvPr/>
        </p:nvSpPr>
        <p:spPr>
          <a:xfrm>
            <a:off x="1340772" y="2794929"/>
            <a:ext cx="2729761" cy="492406"/>
          </a:xfrm>
          <a:prstGeom prst="rect">
            <a:avLst/>
          </a:prstGeom>
          <a:noFill/>
        </p:spPr>
        <p:txBody>
          <a:bodyPr wrap="square" lIns="60924" tIns="30462" rIns="60924" bIns="30462" rtlCol="0">
            <a:spAutoFit/>
          </a:bodyPr>
          <a:lstStyle/>
          <a:p>
            <a:r>
              <a:rPr lang="en-US" sz="2800" dirty="0">
                <a:solidFill>
                  <a:prstClr val="black"/>
                </a:solidFill>
                <a:latin typeface="Times New Roman" panose="02020603050405020304" pitchFamily="18" charset="0"/>
                <a:cs typeface="Times New Roman" panose="02020603050405020304" pitchFamily="18" charset="0"/>
              </a:rPr>
              <a:t>Tuyến giáp</a:t>
            </a:r>
          </a:p>
        </p:txBody>
      </p:sp>
      <p:sp>
        <p:nvSpPr>
          <p:cNvPr id="20" name="TextBox 19"/>
          <p:cNvSpPr txBox="1"/>
          <p:nvPr/>
        </p:nvSpPr>
        <p:spPr>
          <a:xfrm>
            <a:off x="1340772" y="3729627"/>
            <a:ext cx="2573562" cy="492406"/>
          </a:xfrm>
          <a:prstGeom prst="rect">
            <a:avLst/>
          </a:prstGeom>
          <a:noFill/>
        </p:spPr>
        <p:txBody>
          <a:bodyPr wrap="square" lIns="60924" tIns="30462" rIns="60924" bIns="30462" rtlCol="0">
            <a:spAutoFit/>
          </a:bodyPr>
          <a:lstStyle/>
          <a:p>
            <a:r>
              <a:rPr lang="en-US" sz="2800" dirty="0">
                <a:solidFill>
                  <a:prstClr val="black"/>
                </a:solidFill>
                <a:latin typeface="Times New Roman" panose="02020603050405020304" pitchFamily="18" charset="0"/>
                <a:cs typeface="Times New Roman" panose="02020603050405020304" pitchFamily="18" charset="0"/>
              </a:rPr>
              <a:t>Tuyến tụy</a:t>
            </a:r>
          </a:p>
        </p:txBody>
      </p:sp>
      <p:sp>
        <p:nvSpPr>
          <p:cNvPr id="21" name="TextBox 20"/>
          <p:cNvSpPr txBox="1"/>
          <p:nvPr/>
        </p:nvSpPr>
        <p:spPr>
          <a:xfrm>
            <a:off x="1340772" y="4679814"/>
            <a:ext cx="3254500" cy="492406"/>
          </a:xfrm>
          <a:prstGeom prst="rect">
            <a:avLst/>
          </a:prstGeom>
          <a:noFill/>
        </p:spPr>
        <p:txBody>
          <a:bodyPr wrap="square" lIns="60924" tIns="30462" rIns="60924" bIns="30462" rtlCol="0">
            <a:spAutoFit/>
          </a:bodyPr>
          <a:lstStyle/>
          <a:p>
            <a:r>
              <a:rPr lang="en-US" sz="2800" dirty="0">
                <a:solidFill>
                  <a:prstClr val="black"/>
                </a:solidFill>
                <a:latin typeface="Times New Roman" panose="02020603050405020304" pitchFamily="18" charset="0"/>
                <a:cs typeface="Times New Roman" panose="02020603050405020304" pitchFamily="18" charset="0"/>
              </a:rPr>
              <a:t>Tuyến trên thận</a:t>
            </a:r>
          </a:p>
        </p:txBody>
      </p:sp>
      <p:sp>
        <p:nvSpPr>
          <p:cNvPr id="22" name="TextBox 21"/>
          <p:cNvSpPr txBox="1"/>
          <p:nvPr/>
        </p:nvSpPr>
        <p:spPr>
          <a:xfrm>
            <a:off x="1289947" y="5741591"/>
            <a:ext cx="2831409" cy="492406"/>
          </a:xfrm>
          <a:prstGeom prst="rect">
            <a:avLst/>
          </a:prstGeom>
          <a:noFill/>
        </p:spPr>
        <p:txBody>
          <a:bodyPr wrap="square" lIns="60924" tIns="30462" rIns="60924" bIns="30462" rtlCol="0">
            <a:spAutoFit/>
          </a:bodyPr>
          <a:lstStyle/>
          <a:p>
            <a:r>
              <a:rPr lang="en-US" sz="2800" dirty="0">
                <a:solidFill>
                  <a:prstClr val="black"/>
                </a:solidFill>
                <a:latin typeface="Times New Roman" panose="02020603050405020304" pitchFamily="18" charset="0"/>
                <a:cs typeface="Times New Roman" panose="02020603050405020304" pitchFamily="18" charset="0"/>
              </a:rPr>
              <a:t>Tuyến sinh dục</a:t>
            </a:r>
          </a:p>
        </p:txBody>
      </p:sp>
    </p:spTree>
    <p:extLst>
      <p:ext uri="{BB962C8B-B14F-4D97-AF65-F5344CB8AC3E}">
        <p14:creationId xmlns:p14="http://schemas.microsoft.com/office/powerpoint/2010/main" val="127132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xEl>
                                              <p:pRg st="0" end="0"/>
                                            </p:txEl>
                                          </p:spTgt>
                                        </p:tgtEl>
                                        <p:attrNameLst>
                                          <p:attrName>r</p:attrName>
                                        </p:attrNameLst>
                                      </p:cBhvr>
                                    </p:animRot>
                                    <p:animRot by="-240000">
                                      <p:cBhvr>
                                        <p:cTn id="7" dur="200" fill="hold">
                                          <p:stCondLst>
                                            <p:cond delay="200"/>
                                          </p:stCondLst>
                                        </p:cTn>
                                        <p:tgtEl>
                                          <p:spTgt spid="5">
                                            <p:txEl>
                                              <p:pRg st="0" end="0"/>
                                            </p:txEl>
                                          </p:spTgt>
                                        </p:tgtEl>
                                        <p:attrNameLst>
                                          <p:attrName>r</p:attrName>
                                        </p:attrNameLst>
                                      </p:cBhvr>
                                    </p:animRot>
                                    <p:animRot by="240000">
                                      <p:cBhvr>
                                        <p:cTn id="8" dur="200" fill="hold">
                                          <p:stCondLst>
                                            <p:cond delay="400"/>
                                          </p:stCondLst>
                                        </p:cTn>
                                        <p:tgtEl>
                                          <p:spTgt spid="5">
                                            <p:txEl>
                                              <p:pRg st="0" end="0"/>
                                            </p:txEl>
                                          </p:spTgt>
                                        </p:tgtEl>
                                        <p:attrNameLst>
                                          <p:attrName>r</p:attrName>
                                        </p:attrNameLst>
                                      </p:cBhvr>
                                    </p:animRot>
                                    <p:animRot by="-240000">
                                      <p:cBhvr>
                                        <p:cTn id="9" dur="200" fill="hold">
                                          <p:stCondLst>
                                            <p:cond delay="600"/>
                                          </p:stCondLst>
                                        </p:cTn>
                                        <p:tgtEl>
                                          <p:spTgt spid="5">
                                            <p:txEl>
                                              <p:pRg st="0" end="0"/>
                                            </p:txEl>
                                          </p:spTgt>
                                        </p:tgtEl>
                                        <p:attrNameLst>
                                          <p:attrName>r</p:attrName>
                                        </p:attrNameLst>
                                      </p:cBhvr>
                                    </p:animRot>
                                    <p:animRot by="120000">
                                      <p:cBhvr>
                                        <p:cTn id="10" dur="200" fill="hold">
                                          <p:stCondLst>
                                            <p:cond delay="80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2000"/>
                                        <p:tgtEl>
                                          <p:spTgt spid="2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heel(1)">
                                      <p:cBhvr>
                                        <p:cTn id="3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BhnND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1" y="46568"/>
            <a:ext cx="7988300" cy="673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8534400" y="152400"/>
            <a:ext cx="3352800" cy="6553200"/>
          </a:xfrm>
          <a:prstGeom prst="rect">
            <a:avLst/>
          </a:prstGeom>
          <a:solidFill>
            <a:schemeClr val="accent1"/>
          </a:solidFill>
          <a:ln w="88900" cap="sq" algn="ctr">
            <a:solidFill>
              <a:srgbClr val="FF9900"/>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a:latin typeface="Times New Roman" panose="02020603050405020304" pitchFamily="18" charset="0"/>
              </a:rPr>
              <a:t>Bệnh </a:t>
            </a:r>
          </a:p>
          <a:p>
            <a:pPr algn="ctr" eaLnBrk="1" hangingPunct="1">
              <a:spcBef>
                <a:spcPct val="0"/>
              </a:spcBef>
              <a:buFontTx/>
              <a:buNone/>
            </a:pPr>
            <a:r>
              <a:rPr lang="en-US" altLang="en-US" sz="4800">
                <a:latin typeface="Times New Roman" panose="02020603050405020304" pitchFamily="18" charset="0"/>
              </a:rPr>
              <a:t>nhân</a:t>
            </a:r>
          </a:p>
          <a:p>
            <a:pPr algn="ctr" eaLnBrk="1" hangingPunct="1">
              <a:spcBef>
                <a:spcPct val="0"/>
              </a:spcBef>
              <a:buFontTx/>
              <a:buNone/>
            </a:pPr>
            <a:r>
              <a:rPr lang="en-US" altLang="en-US" sz="4800">
                <a:latin typeface="Times New Roman" panose="02020603050405020304" pitchFamily="18" charset="0"/>
              </a:rPr>
              <a:t>mắc </a:t>
            </a:r>
          </a:p>
          <a:p>
            <a:pPr algn="ctr" eaLnBrk="1" hangingPunct="1">
              <a:spcBef>
                <a:spcPct val="0"/>
              </a:spcBef>
              <a:buFontTx/>
              <a:buNone/>
            </a:pPr>
            <a:r>
              <a:rPr lang="en-US" altLang="en-US" sz="4800">
                <a:latin typeface="Times New Roman" panose="02020603050405020304" pitchFamily="18" charset="0"/>
              </a:rPr>
              <a:t>bệnh </a:t>
            </a:r>
          </a:p>
          <a:p>
            <a:pPr algn="ctr" eaLnBrk="1" hangingPunct="1">
              <a:spcBef>
                <a:spcPct val="0"/>
              </a:spcBef>
              <a:buFontTx/>
              <a:buNone/>
            </a:pPr>
            <a:r>
              <a:rPr lang="en-US" altLang="en-US" sz="4800">
                <a:latin typeface="Times New Roman" panose="02020603050405020304" pitchFamily="18" charset="0"/>
              </a:rPr>
              <a:t>bướu </a:t>
            </a:r>
          </a:p>
          <a:p>
            <a:pPr algn="ctr" eaLnBrk="1" hangingPunct="1">
              <a:spcBef>
                <a:spcPct val="0"/>
              </a:spcBef>
              <a:buFontTx/>
              <a:buNone/>
            </a:pPr>
            <a:r>
              <a:rPr lang="en-US" altLang="en-US" sz="4800">
                <a:latin typeface="Times New Roman" panose="02020603050405020304" pitchFamily="18" charset="0"/>
              </a:rPr>
              <a:t>cổ </a:t>
            </a:r>
          </a:p>
        </p:txBody>
      </p:sp>
    </p:spTree>
    <p:extLst>
      <p:ext uri="{BB962C8B-B14F-4D97-AF65-F5344CB8AC3E}">
        <p14:creationId xmlns:p14="http://schemas.microsoft.com/office/powerpoint/2010/main" val="1094144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0"/>
          <p:cNvSpPr txBox="1">
            <a:spLocks noChangeArrowheads="1"/>
          </p:cNvSpPr>
          <p:nvPr/>
        </p:nvSpPr>
        <p:spPr bwMode="auto">
          <a:xfrm>
            <a:off x="0" y="381001"/>
            <a:ext cx="129032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733">
                <a:solidFill>
                  <a:srgbClr val="0000CC"/>
                </a:solidFill>
                <a:latin typeface="Times New Roman" panose="02020603050405020304" pitchFamily="18" charset="0"/>
              </a:rPr>
              <a:t>Trong khẩu phần ăn hàng ngày cần dùng muối iốt bổ sung.</a:t>
            </a:r>
          </a:p>
        </p:txBody>
      </p:sp>
      <p:pic>
        <p:nvPicPr>
          <p:cNvPr id="325634" name="Picture 2"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43400"/>
            <a:ext cx="3860800" cy="21336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325635" name="Picture 3" descr="080421084848-115-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3860800" cy="21336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325636" name="Picture 4" descr="dai%20dien%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419600"/>
            <a:ext cx="3860800" cy="20574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325637" name="Picture 5" descr="ocnh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905000"/>
            <a:ext cx="3860800" cy="21336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325638" name="Rectangle 6"/>
          <p:cNvSpPr>
            <a:spLocks noChangeArrowheads="1"/>
          </p:cNvSpPr>
          <p:nvPr/>
        </p:nvSpPr>
        <p:spPr bwMode="auto">
          <a:xfrm>
            <a:off x="8839201" y="6631517"/>
            <a:ext cx="2374900" cy="7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Rau câu biển</a:t>
            </a:r>
          </a:p>
        </p:txBody>
      </p:sp>
      <p:sp>
        <p:nvSpPr>
          <p:cNvPr id="325639" name="Rectangle 7"/>
          <p:cNvSpPr>
            <a:spLocks noChangeArrowheads="1"/>
          </p:cNvSpPr>
          <p:nvPr/>
        </p:nvSpPr>
        <p:spPr bwMode="auto">
          <a:xfrm>
            <a:off x="8737601" y="4193117"/>
            <a:ext cx="2374900" cy="7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Ốc biển</a:t>
            </a:r>
          </a:p>
        </p:txBody>
      </p:sp>
      <p:sp>
        <p:nvSpPr>
          <p:cNvPr id="325640" name="Rectangle 8"/>
          <p:cNvSpPr>
            <a:spLocks noChangeArrowheads="1"/>
          </p:cNvSpPr>
          <p:nvPr/>
        </p:nvSpPr>
        <p:spPr bwMode="auto">
          <a:xfrm>
            <a:off x="1117601" y="6631517"/>
            <a:ext cx="2772833" cy="7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Cá biển</a:t>
            </a:r>
          </a:p>
        </p:txBody>
      </p:sp>
      <p:pic>
        <p:nvPicPr>
          <p:cNvPr id="325641" name="Picture 9" descr="muoi%20iot848993"/>
          <p:cNvPicPr>
            <a:picLocks noChangeAspect="1" noChangeArrowheads="1"/>
          </p:cNvPicPr>
          <p:nvPr/>
        </p:nvPicPr>
        <p:blipFill>
          <a:blip r:embed="rId6">
            <a:extLst>
              <a:ext uri="{28A0092B-C50C-407E-A947-70E740481C1C}">
                <a14:useLocalDpi xmlns:a14="http://schemas.microsoft.com/office/drawing/2010/main" val="0"/>
              </a:ext>
            </a:extLst>
          </a:blip>
          <a:srcRect l="13469" r="14136"/>
          <a:stretch>
            <a:fillRect/>
          </a:stretch>
        </p:blipFill>
        <p:spPr bwMode="auto">
          <a:xfrm>
            <a:off x="4775201" y="3886200"/>
            <a:ext cx="268181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1"/>
          <p:cNvSpPr txBox="1">
            <a:spLocks noChangeArrowheads="1"/>
          </p:cNvSpPr>
          <p:nvPr/>
        </p:nvSpPr>
        <p:spPr bwMode="auto">
          <a:xfrm>
            <a:off x="3987800" y="1996018"/>
            <a:ext cx="4064000" cy="2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533">
                <a:latin typeface="Times New Roman" panose="02020603050405020304" pitchFamily="18" charset="0"/>
              </a:rPr>
              <a:t>dùng muối iốt ngừa bệnh bướu cổ</a:t>
            </a:r>
          </a:p>
        </p:txBody>
      </p:sp>
      <p:sp>
        <p:nvSpPr>
          <p:cNvPr id="326661" name="AutoShape 5"/>
          <p:cNvSpPr>
            <a:spLocks noChangeArrowheads="1"/>
          </p:cNvSpPr>
          <p:nvPr/>
        </p:nvSpPr>
        <p:spPr bwMode="auto">
          <a:xfrm>
            <a:off x="1727200" y="1498600"/>
            <a:ext cx="4165600" cy="2946400"/>
          </a:xfrm>
          <a:prstGeom prst="wedgeEllipseCallout">
            <a:avLst>
              <a:gd name="adj1" fmla="val -64380"/>
              <a:gd name="adj2" fmla="val 65301"/>
            </a:avLst>
          </a:prstGeom>
          <a:solidFill>
            <a:srgbClr val="CC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733">
                <a:solidFill>
                  <a:srgbClr val="0000FF"/>
                </a:solidFill>
                <a:latin typeface="Times New Roman" panose="02020603050405020304" pitchFamily="18" charset="0"/>
              </a:rPr>
              <a:t>Người dân đã nhận thức rõ điều này chưa?</a:t>
            </a:r>
          </a:p>
        </p:txBody>
      </p:sp>
      <p:sp>
        <p:nvSpPr>
          <p:cNvPr id="326662" name="AutoShape 6"/>
          <p:cNvSpPr>
            <a:spLocks noChangeArrowheads="1"/>
          </p:cNvSpPr>
          <p:nvPr/>
        </p:nvSpPr>
        <p:spPr bwMode="auto">
          <a:xfrm>
            <a:off x="7518400" y="3733800"/>
            <a:ext cx="4267200" cy="3124200"/>
          </a:xfrm>
          <a:prstGeom prst="cloudCallout">
            <a:avLst>
              <a:gd name="adj1" fmla="val -64880"/>
              <a:gd name="adj2" fmla="val -45755"/>
            </a:avLst>
          </a:prstGeom>
          <a:solidFill>
            <a:srgbClr val="CCFFCC"/>
          </a:solidFill>
          <a:ln w="9525">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733">
                <a:solidFill>
                  <a:srgbClr val="0000FF"/>
                </a:solidFill>
                <a:latin typeface="Times New Roman" panose="02020603050405020304" pitchFamily="18" charset="0"/>
              </a:rPr>
              <a:t>Bản thân em cần có trách nhiệm gì?</a:t>
            </a:r>
          </a:p>
        </p:txBody>
      </p:sp>
      <p:sp>
        <p:nvSpPr>
          <p:cNvPr id="65541" name="Text Box 5"/>
          <p:cNvSpPr txBox="1">
            <a:spLocks noChangeArrowheads="1"/>
          </p:cNvSpPr>
          <p:nvPr/>
        </p:nvSpPr>
        <p:spPr bwMode="auto">
          <a:xfrm>
            <a:off x="1828800" y="990601"/>
            <a:ext cx="9448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a:solidFill>
                  <a:srgbClr val="0000FF"/>
                </a:solidFill>
                <a:latin typeface="Times New Roman" panose="02020603050405020304" pitchFamily="18" charset="0"/>
              </a:rPr>
              <a:t>Nhu cầu iốt của người là 0,2 mg/ngày</a:t>
            </a:r>
          </a:p>
        </p:txBody>
      </p:sp>
    </p:spTree>
    <p:extLst>
      <p:ext uri="{BB962C8B-B14F-4D97-AF65-F5344CB8AC3E}">
        <p14:creationId xmlns:p14="http://schemas.microsoft.com/office/powerpoint/2010/main" val="2621494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5641"/>
                                        </p:tgtEl>
                                        <p:attrNameLst>
                                          <p:attrName>style.visibility</p:attrName>
                                        </p:attrNameLst>
                                      </p:cBhvr>
                                      <p:to>
                                        <p:strVal val="visible"/>
                                      </p:to>
                                    </p:set>
                                    <p:animEffect transition="in" filter="box(in)">
                                      <p:cBhvr>
                                        <p:cTn id="7" dur="500"/>
                                        <p:tgtEl>
                                          <p:spTgt spid="3256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25635"/>
                                        </p:tgtEl>
                                        <p:attrNameLst>
                                          <p:attrName>style.visibility</p:attrName>
                                        </p:attrNameLst>
                                      </p:cBhvr>
                                      <p:to>
                                        <p:strVal val="visible"/>
                                      </p:to>
                                    </p:set>
                                    <p:anim calcmode="lin" valueType="num">
                                      <p:cBhvr additive="base">
                                        <p:cTn id="17" dur="500" fill="hold"/>
                                        <p:tgtEl>
                                          <p:spTgt spid="325635"/>
                                        </p:tgtEl>
                                        <p:attrNameLst>
                                          <p:attrName>ppt_x</p:attrName>
                                        </p:attrNameLst>
                                      </p:cBhvr>
                                      <p:tavLst>
                                        <p:tav tm="0">
                                          <p:val>
                                            <p:strVal val="#ppt_x"/>
                                          </p:val>
                                        </p:tav>
                                        <p:tav tm="100000">
                                          <p:val>
                                            <p:strVal val="#ppt_x"/>
                                          </p:val>
                                        </p:tav>
                                      </p:tavLst>
                                    </p:anim>
                                    <p:anim calcmode="lin" valueType="num">
                                      <p:cBhvr additive="base">
                                        <p:cTn id="18" dur="500" fill="hold"/>
                                        <p:tgtEl>
                                          <p:spTgt spid="32563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5634"/>
                                        </p:tgtEl>
                                        <p:attrNameLst>
                                          <p:attrName>style.visibility</p:attrName>
                                        </p:attrNameLst>
                                      </p:cBhvr>
                                      <p:to>
                                        <p:strVal val="visible"/>
                                      </p:to>
                                    </p:set>
                                    <p:anim calcmode="lin" valueType="num">
                                      <p:cBhvr additive="base">
                                        <p:cTn id="21" dur="500" fill="hold"/>
                                        <p:tgtEl>
                                          <p:spTgt spid="325634"/>
                                        </p:tgtEl>
                                        <p:attrNameLst>
                                          <p:attrName>ppt_x</p:attrName>
                                        </p:attrNameLst>
                                      </p:cBhvr>
                                      <p:tavLst>
                                        <p:tav tm="0">
                                          <p:val>
                                            <p:strVal val="#ppt_x"/>
                                          </p:val>
                                        </p:tav>
                                        <p:tav tm="100000">
                                          <p:val>
                                            <p:strVal val="#ppt_x"/>
                                          </p:val>
                                        </p:tav>
                                      </p:tavLst>
                                    </p:anim>
                                    <p:anim calcmode="lin" valueType="num">
                                      <p:cBhvr additive="base">
                                        <p:cTn id="22" dur="500" fill="hold"/>
                                        <p:tgtEl>
                                          <p:spTgt spid="32563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5637"/>
                                        </p:tgtEl>
                                        <p:attrNameLst>
                                          <p:attrName>style.visibility</p:attrName>
                                        </p:attrNameLst>
                                      </p:cBhvr>
                                      <p:to>
                                        <p:strVal val="visible"/>
                                      </p:to>
                                    </p:set>
                                    <p:anim calcmode="lin" valueType="num">
                                      <p:cBhvr additive="base">
                                        <p:cTn id="25" dur="500" fill="hold"/>
                                        <p:tgtEl>
                                          <p:spTgt spid="325637"/>
                                        </p:tgtEl>
                                        <p:attrNameLst>
                                          <p:attrName>ppt_x</p:attrName>
                                        </p:attrNameLst>
                                      </p:cBhvr>
                                      <p:tavLst>
                                        <p:tav tm="0">
                                          <p:val>
                                            <p:strVal val="#ppt_x"/>
                                          </p:val>
                                        </p:tav>
                                        <p:tav tm="100000">
                                          <p:val>
                                            <p:strVal val="#ppt_x"/>
                                          </p:val>
                                        </p:tav>
                                      </p:tavLst>
                                    </p:anim>
                                    <p:anim calcmode="lin" valueType="num">
                                      <p:cBhvr additive="base">
                                        <p:cTn id="26" dur="500" fill="hold"/>
                                        <p:tgtEl>
                                          <p:spTgt spid="3256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5636"/>
                                        </p:tgtEl>
                                        <p:attrNameLst>
                                          <p:attrName>style.visibility</p:attrName>
                                        </p:attrNameLst>
                                      </p:cBhvr>
                                      <p:to>
                                        <p:strVal val="visible"/>
                                      </p:to>
                                    </p:set>
                                    <p:anim calcmode="lin" valueType="num">
                                      <p:cBhvr additive="base">
                                        <p:cTn id="29" dur="500" fill="hold"/>
                                        <p:tgtEl>
                                          <p:spTgt spid="325636"/>
                                        </p:tgtEl>
                                        <p:attrNameLst>
                                          <p:attrName>ppt_x</p:attrName>
                                        </p:attrNameLst>
                                      </p:cBhvr>
                                      <p:tavLst>
                                        <p:tav tm="0">
                                          <p:val>
                                            <p:strVal val="#ppt_x"/>
                                          </p:val>
                                        </p:tav>
                                        <p:tav tm="100000">
                                          <p:val>
                                            <p:strVal val="#ppt_x"/>
                                          </p:val>
                                        </p:tav>
                                      </p:tavLst>
                                    </p:anim>
                                    <p:anim calcmode="lin" valueType="num">
                                      <p:cBhvr additive="base">
                                        <p:cTn id="30" dur="500" fill="hold"/>
                                        <p:tgtEl>
                                          <p:spTgt spid="3256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5640"/>
                                        </p:tgtEl>
                                        <p:attrNameLst>
                                          <p:attrName>style.visibility</p:attrName>
                                        </p:attrNameLst>
                                      </p:cBhvr>
                                      <p:to>
                                        <p:strVal val="visible"/>
                                      </p:to>
                                    </p:set>
                                    <p:anim calcmode="lin" valueType="num">
                                      <p:cBhvr additive="base">
                                        <p:cTn id="33" dur="500" fill="hold"/>
                                        <p:tgtEl>
                                          <p:spTgt spid="325640"/>
                                        </p:tgtEl>
                                        <p:attrNameLst>
                                          <p:attrName>ppt_x</p:attrName>
                                        </p:attrNameLst>
                                      </p:cBhvr>
                                      <p:tavLst>
                                        <p:tav tm="0">
                                          <p:val>
                                            <p:strVal val="#ppt_x"/>
                                          </p:val>
                                        </p:tav>
                                        <p:tav tm="100000">
                                          <p:val>
                                            <p:strVal val="#ppt_x"/>
                                          </p:val>
                                        </p:tav>
                                      </p:tavLst>
                                    </p:anim>
                                    <p:anim calcmode="lin" valueType="num">
                                      <p:cBhvr additive="base">
                                        <p:cTn id="34" dur="500" fill="hold"/>
                                        <p:tgtEl>
                                          <p:spTgt spid="32564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5638"/>
                                        </p:tgtEl>
                                        <p:attrNameLst>
                                          <p:attrName>style.visibility</p:attrName>
                                        </p:attrNameLst>
                                      </p:cBhvr>
                                      <p:to>
                                        <p:strVal val="visible"/>
                                      </p:to>
                                    </p:set>
                                    <p:anim calcmode="lin" valueType="num">
                                      <p:cBhvr additive="base">
                                        <p:cTn id="37" dur="500" fill="hold"/>
                                        <p:tgtEl>
                                          <p:spTgt spid="325638"/>
                                        </p:tgtEl>
                                        <p:attrNameLst>
                                          <p:attrName>ppt_x</p:attrName>
                                        </p:attrNameLst>
                                      </p:cBhvr>
                                      <p:tavLst>
                                        <p:tav tm="0">
                                          <p:val>
                                            <p:strVal val="#ppt_x"/>
                                          </p:val>
                                        </p:tav>
                                        <p:tav tm="100000">
                                          <p:val>
                                            <p:strVal val="#ppt_x"/>
                                          </p:val>
                                        </p:tav>
                                      </p:tavLst>
                                    </p:anim>
                                    <p:anim calcmode="lin" valueType="num">
                                      <p:cBhvr additive="base">
                                        <p:cTn id="38" dur="500" fill="hold"/>
                                        <p:tgtEl>
                                          <p:spTgt spid="3256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5639"/>
                                        </p:tgtEl>
                                        <p:attrNameLst>
                                          <p:attrName>style.visibility</p:attrName>
                                        </p:attrNameLst>
                                      </p:cBhvr>
                                      <p:to>
                                        <p:strVal val="visible"/>
                                      </p:to>
                                    </p:set>
                                    <p:anim calcmode="lin" valueType="num">
                                      <p:cBhvr additive="base">
                                        <p:cTn id="41" dur="500" fill="hold"/>
                                        <p:tgtEl>
                                          <p:spTgt spid="325639"/>
                                        </p:tgtEl>
                                        <p:attrNameLst>
                                          <p:attrName>ppt_x</p:attrName>
                                        </p:attrNameLst>
                                      </p:cBhvr>
                                      <p:tavLst>
                                        <p:tav tm="0">
                                          <p:val>
                                            <p:strVal val="#ppt_x"/>
                                          </p:val>
                                        </p:tav>
                                        <p:tav tm="100000">
                                          <p:val>
                                            <p:strVal val="#ppt_x"/>
                                          </p:val>
                                        </p:tav>
                                      </p:tavLst>
                                    </p:anim>
                                    <p:anim calcmode="lin" valueType="num">
                                      <p:cBhvr additive="base">
                                        <p:cTn id="42" dur="500" fill="hold"/>
                                        <p:tgtEl>
                                          <p:spTgt spid="32563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251"/>
                                        </p:tgtEl>
                                        <p:attrNameLst>
                                          <p:attrName>style.visibility</p:attrName>
                                        </p:attrNameLst>
                                      </p:cBhvr>
                                      <p:to>
                                        <p:strVal val="visible"/>
                                      </p:to>
                                    </p:set>
                                    <p:anim calcmode="lin" valueType="num">
                                      <p:cBhvr additive="base">
                                        <p:cTn id="47" dur="500" fill="hold"/>
                                        <p:tgtEl>
                                          <p:spTgt spid="10251"/>
                                        </p:tgtEl>
                                        <p:attrNameLst>
                                          <p:attrName>ppt_x</p:attrName>
                                        </p:attrNameLst>
                                      </p:cBhvr>
                                      <p:tavLst>
                                        <p:tav tm="0">
                                          <p:val>
                                            <p:strVal val="#ppt_x"/>
                                          </p:val>
                                        </p:tav>
                                        <p:tav tm="100000">
                                          <p:val>
                                            <p:strVal val="#ppt_x"/>
                                          </p:val>
                                        </p:tav>
                                      </p:tavLst>
                                    </p:anim>
                                    <p:anim calcmode="lin" valueType="num">
                                      <p:cBhvr additive="base">
                                        <p:cTn id="48"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65541"/>
                                        </p:tgtEl>
                                        <p:attrNameLst>
                                          <p:attrName>style.visibility</p:attrName>
                                        </p:attrNameLst>
                                      </p:cBhvr>
                                      <p:to>
                                        <p:strVal val="visible"/>
                                      </p:to>
                                    </p:set>
                                    <p:anim calcmode="lin" valueType="num">
                                      <p:cBhvr>
                                        <p:cTn id="53" dur="500" fill="hold"/>
                                        <p:tgtEl>
                                          <p:spTgt spid="65541"/>
                                        </p:tgtEl>
                                        <p:attrNameLst>
                                          <p:attrName>ppt_w</p:attrName>
                                        </p:attrNameLst>
                                      </p:cBhvr>
                                      <p:tavLst>
                                        <p:tav tm="0">
                                          <p:val>
                                            <p:fltVal val="0"/>
                                          </p:val>
                                        </p:tav>
                                        <p:tav tm="100000">
                                          <p:val>
                                            <p:strVal val="#ppt_w"/>
                                          </p:val>
                                        </p:tav>
                                      </p:tavLst>
                                    </p:anim>
                                    <p:anim calcmode="lin" valueType="num">
                                      <p:cBhvr>
                                        <p:cTn id="54" dur="500" fill="hold"/>
                                        <p:tgtEl>
                                          <p:spTgt spid="65541"/>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26661"/>
                                        </p:tgtEl>
                                        <p:attrNameLst>
                                          <p:attrName>style.visibility</p:attrName>
                                        </p:attrNameLst>
                                      </p:cBhvr>
                                      <p:to>
                                        <p:strVal val="visible"/>
                                      </p:to>
                                    </p:set>
                                    <p:animEffect transition="in" filter="box(in)">
                                      <p:cBhvr>
                                        <p:cTn id="59" dur="500"/>
                                        <p:tgtEl>
                                          <p:spTgt spid="32666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326662"/>
                                        </p:tgtEl>
                                        <p:attrNameLst>
                                          <p:attrName>style.visibility</p:attrName>
                                        </p:attrNameLst>
                                      </p:cBhvr>
                                      <p:to>
                                        <p:strVal val="visible"/>
                                      </p:to>
                                    </p:set>
                                    <p:animEffect transition="in" filter="box(in)">
                                      <p:cBhvr>
                                        <p:cTn id="64" dur="500"/>
                                        <p:tgtEl>
                                          <p:spTgt spid="3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5638" grpId="0"/>
      <p:bldP spid="325639" grpId="0"/>
      <p:bldP spid="325640" grpId="0"/>
      <p:bldP spid="10251" grpId="0"/>
      <p:bldP spid="326661" grpId="0" animBg="1"/>
      <p:bldP spid="326662" grpId="0" animBg="1"/>
      <p:bldP spid="655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867138" y="4743670"/>
            <a:ext cx="3974323" cy="218008"/>
          </a:xfrm>
          <a:prstGeom prst="rect">
            <a:avLst/>
          </a:prstGeom>
        </p:spPr>
        <p:txBody>
          <a:bodyPr lIns="0" tIns="0" rIns="0" bIns="0" rtlCol="0" anchor="t">
            <a:spAutoFit/>
          </a:bodyPr>
          <a:lstStyle/>
          <a:p>
            <a:pPr>
              <a:lnSpc>
                <a:spcPts val="1692"/>
              </a:lnSpc>
            </a:pPr>
            <a:r>
              <a:rPr lang="en-US" sz="1400">
                <a:solidFill>
                  <a:srgbClr val="50242F"/>
                </a:solidFill>
                <a:latin typeface="Dosis Semi Bold"/>
              </a:rPr>
              <a:t>.</a:t>
            </a:r>
          </a:p>
        </p:txBody>
      </p:sp>
      <p:graphicFrame>
        <p:nvGraphicFramePr>
          <p:cNvPr id="19" name="Table 18"/>
          <p:cNvGraphicFramePr>
            <a:graphicFrameLocks noGrp="1"/>
          </p:cNvGraphicFramePr>
          <p:nvPr>
            <p:extLst>
              <p:ext uri="{D42A27DB-BD31-4B8C-83A1-F6EECF244321}">
                <p14:modId xmlns:p14="http://schemas.microsoft.com/office/powerpoint/2010/main" val="2879686287"/>
              </p:ext>
            </p:extLst>
          </p:nvPr>
        </p:nvGraphicFramePr>
        <p:xfrm>
          <a:off x="373235" y="321012"/>
          <a:ext cx="11767966" cy="6282998"/>
        </p:xfrm>
        <a:graphic>
          <a:graphicData uri="http://schemas.openxmlformats.org/drawingml/2006/table">
            <a:tbl>
              <a:tblPr firstRow="1" bandRow="1">
                <a:tableStyleId>{F5AB1C69-6EDB-4FF4-983F-18BD219EF322}</a:tableStyleId>
              </a:tblPr>
              <a:tblGrid>
                <a:gridCol w="1939751">
                  <a:extLst>
                    <a:ext uri="{9D8B030D-6E8A-4147-A177-3AD203B41FA5}">
                      <a16:colId xmlns:a16="http://schemas.microsoft.com/office/drawing/2014/main" xmlns="" val="3542399255"/>
                    </a:ext>
                  </a:extLst>
                </a:gridCol>
                <a:gridCol w="3308185">
                  <a:extLst>
                    <a:ext uri="{9D8B030D-6E8A-4147-A177-3AD203B41FA5}">
                      <a16:colId xmlns:a16="http://schemas.microsoft.com/office/drawing/2014/main" xmlns="" val="344784978"/>
                    </a:ext>
                  </a:extLst>
                </a:gridCol>
                <a:gridCol w="3116430">
                  <a:extLst>
                    <a:ext uri="{9D8B030D-6E8A-4147-A177-3AD203B41FA5}">
                      <a16:colId xmlns:a16="http://schemas.microsoft.com/office/drawing/2014/main" xmlns="" val="465574524"/>
                    </a:ext>
                  </a:extLst>
                </a:gridCol>
                <a:gridCol w="3403600">
                  <a:extLst>
                    <a:ext uri="{9D8B030D-6E8A-4147-A177-3AD203B41FA5}">
                      <a16:colId xmlns:a16="http://schemas.microsoft.com/office/drawing/2014/main" xmlns="" val="1793354393"/>
                    </a:ext>
                  </a:extLst>
                </a:gridCol>
              </a:tblGrid>
              <a:tr h="1640830">
                <a:tc>
                  <a:txBody>
                    <a:bodyPr/>
                    <a:lstStyle/>
                    <a:p>
                      <a:pPr algn="ctr"/>
                      <a:endParaRPr lang="vi-VN" sz="2800" b="1" dirty="0">
                        <a:solidFill>
                          <a:srgbClr val="0070C0"/>
                        </a:solidFill>
                        <a:latin typeface="+mj-lt"/>
                      </a:endParaRPr>
                    </a:p>
                    <a:p>
                      <a:pPr algn="ctr"/>
                      <a:r>
                        <a:rPr lang="en-US" sz="2800" b="1" dirty="0">
                          <a:solidFill>
                            <a:srgbClr val="0070C0"/>
                          </a:solidFill>
                          <a:latin typeface="+mj-lt"/>
                        </a:rPr>
                        <a:t>BỆNH</a:t>
                      </a:r>
                      <a:r>
                        <a:rPr lang="en-US" sz="2800" b="1" baseline="0" dirty="0">
                          <a:solidFill>
                            <a:srgbClr val="0070C0"/>
                          </a:solidFill>
                          <a:latin typeface="+mj-lt"/>
                        </a:rPr>
                        <a:t> LIÊN QUAN ĐẾN HỆ NỘI TIẾT</a:t>
                      </a:r>
                      <a:endParaRPr lang="en-US" sz="2800" b="1" dirty="0">
                        <a:solidFill>
                          <a:srgbClr val="0070C0"/>
                        </a:solidFill>
                        <a:latin typeface="+mj-lt"/>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vi-VN" sz="2800" b="1" dirty="0">
                        <a:solidFill>
                          <a:srgbClr val="0070C0"/>
                        </a:solidFill>
                        <a:latin typeface="+mj-lt"/>
                        <a:cs typeface="Calibri" panose="020F0502020204030204" pitchFamily="34" charset="0"/>
                      </a:endParaRPr>
                    </a:p>
                    <a:p>
                      <a:pPr algn="ctr"/>
                      <a:r>
                        <a:rPr lang="vi-VN" sz="2800" b="1" dirty="0">
                          <a:solidFill>
                            <a:srgbClr val="0070C0"/>
                          </a:solidFill>
                          <a:latin typeface="+mj-lt"/>
                          <a:cs typeface="Calibri" panose="020F0502020204030204" pitchFamily="34" charset="0"/>
                        </a:rPr>
                        <a:t>NGUYÊN</a:t>
                      </a:r>
                      <a:r>
                        <a:rPr lang="vi-VN" sz="2800" b="1" baseline="0" dirty="0">
                          <a:solidFill>
                            <a:srgbClr val="0070C0"/>
                          </a:solidFill>
                          <a:latin typeface="+mj-lt"/>
                          <a:cs typeface="Calibri" panose="020F0502020204030204" pitchFamily="34" charset="0"/>
                        </a:rPr>
                        <a:t> NHÂN</a:t>
                      </a:r>
                      <a:endParaRPr lang="en-US" sz="2800" b="1" dirty="0">
                        <a:solidFill>
                          <a:srgbClr val="0070C0"/>
                        </a:solidFill>
                        <a:latin typeface="+mj-lt"/>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vi-VN" sz="2800" b="1" dirty="0">
                        <a:solidFill>
                          <a:srgbClr val="0070C0"/>
                        </a:solidFill>
                        <a:latin typeface="+mj-lt"/>
                        <a:cs typeface="Calibri" panose="020F0502020204030204" pitchFamily="34" charset="0"/>
                      </a:endParaRPr>
                    </a:p>
                    <a:p>
                      <a:pPr algn="ctr"/>
                      <a:r>
                        <a:rPr lang="vi-VN" sz="2800" b="1" dirty="0">
                          <a:solidFill>
                            <a:srgbClr val="0070C0"/>
                          </a:solidFill>
                          <a:latin typeface="+mj-lt"/>
                          <a:cs typeface="Calibri" panose="020F0502020204030204" pitchFamily="34" charset="0"/>
                        </a:rPr>
                        <a:t>BIỂU</a:t>
                      </a:r>
                      <a:r>
                        <a:rPr lang="vi-VN" sz="2800" b="1" baseline="0" dirty="0">
                          <a:solidFill>
                            <a:srgbClr val="0070C0"/>
                          </a:solidFill>
                          <a:latin typeface="+mj-lt"/>
                          <a:cs typeface="Calibri" panose="020F0502020204030204" pitchFamily="34" charset="0"/>
                        </a:rPr>
                        <a:t> HIỆN</a:t>
                      </a:r>
                      <a:endParaRPr lang="en-US" sz="2800" b="1" dirty="0">
                        <a:solidFill>
                          <a:srgbClr val="0070C0"/>
                        </a:solidFill>
                        <a:latin typeface="+mj-lt"/>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vi-VN" sz="2800" b="1" dirty="0">
                        <a:solidFill>
                          <a:srgbClr val="0070C0"/>
                        </a:solidFill>
                        <a:latin typeface="+mj-lt"/>
                        <a:cs typeface="Calibri" panose="020F0502020204030204" pitchFamily="34" charset="0"/>
                      </a:endParaRPr>
                    </a:p>
                    <a:p>
                      <a:pPr algn="ctr"/>
                      <a:r>
                        <a:rPr lang="vi-VN" sz="2800" b="1" dirty="0">
                          <a:solidFill>
                            <a:srgbClr val="0070C0"/>
                          </a:solidFill>
                          <a:latin typeface="+mj-lt"/>
                          <a:cs typeface="Calibri" panose="020F0502020204030204" pitchFamily="34" charset="0"/>
                        </a:rPr>
                        <a:t>BIỆN</a:t>
                      </a:r>
                      <a:r>
                        <a:rPr lang="vi-VN" sz="2800" b="1" baseline="0" dirty="0">
                          <a:solidFill>
                            <a:srgbClr val="0070C0"/>
                          </a:solidFill>
                          <a:latin typeface="+mj-lt"/>
                          <a:cs typeface="Calibri" panose="020F0502020204030204" pitchFamily="34" charset="0"/>
                        </a:rPr>
                        <a:t> PHÁP PHÒNG CHỐNG</a:t>
                      </a:r>
                      <a:endParaRPr lang="en-US" sz="2800" b="1" dirty="0">
                        <a:solidFill>
                          <a:srgbClr val="0070C0"/>
                        </a:solidFill>
                        <a:latin typeface="+mj-lt"/>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9584681"/>
                  </a:ext>
                </a:extLst>
              </a:tr>
              <a:tr h="2257579">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093234"/>
                  </a:ext>
                </a:extLst>
              </a:tr>
              <a:tr h="2257579">
                <a:tc>
                  <a:txBody>
                    <a:bodyPr/>
                    <a:lstStyle/>
                    <a:p>
                      <a:endParaRPr lang="en-US" sz="160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vi-VN" sz="1600" dirty="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0610868"/>
                  </a:ext>
                </a:extLst>
              </a:tr>
            </a:tbl>
          </a:graphicData>
        </a:graphic>
      </p:graphicFrame>
      <p:sp>
        <p:nvSpPr>
          <p:cNvPr id="5" name="TextBox 4"/>
          <p:cNvSpPr txBox="1"/>
          <p:nvPr/>
        </p:nvSpPr>
        <p:spPr>
          <a:xfrm>
            <a:off x="519049" y="2526854"/>
            <a:ext cx="1434868" cy="1354181"/>
          </a:xfrm>
          <a:prstGeom prst="rect">
            <a:avLst/>
          </a:prstGeom>
          <a:noFill/>
        </p:spPr>
        <p:txBody>
          <a:bodyPr wrap="square" lIns="60924" tIns="30462" rIns="60924" bIns="30462"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Bệnh đái tháo đường</a:t>
            </a:r>
          </a:p>
        </p:txBody>
      </p:sp>
      <p:sp>
        <p:nvSpPr>
          <p:cNvPr id="11" name="TextBox 10"/>
          <p:cNvSpPr txBox="1"/>
          <p:nvPr/>
        </p:nvSpPr>
        <p:spPr>
          <a:xfrm>
            <a:off x="452865" y="4357475"/>
            <a:ext cx="1333268" cy="2215955"/>
          </a:xfrm>
          <a:prstGeom prst="rect">
            <a:avLst/>
          </a:prstGeom>
          <a:noFill/>
        </p:spPr>
        <p:txBody>
          <a:bodyPr wrap="square" lIns="60924" tIns="30462" rIns="60924" bIns="30462" rtlCol="0">
            <a:spAutoFit/>
          </a:bodyPr>
          <a:lstStyle/>
          <a:p>
            <a:pPr algn="just"/>
            <a:r>
              <a:rPr lang="vi-VN" sz="2800" b="1" dirty="0">
                <a:solidFill>
                  <a:srgbClr val="FF0000"/>
                </a:solidFill>
                <a:latin typeface="+mj-lt"/>
                <a:cs typeface="Arial" pitchFamily="34" charset="0"/>
              </a:rPr>
              <a:t>Bệnh bướu cổ</a:t>
            </a:r>
            <a:r>
              <a:rPr lang="en-US" sz="2800" b="1" dirty="0">
                <a:solidFill>
                  <a:srgbClr val="FF0000"/>
                </a:solidFill>
                <a:latin typeface="+mj-lt"/>
                <a:cs typeface="Arial" pitchFamily="34" charset="0"/>
              </a:rPr>
              <a:t> </a:t>
            </a:r>
            <a:r>
              <a:rPr lang="vi-VN" sz="2800" b="1" dirty="0">
                <a:solidFill>
                  <a:srgbClr val="FF0000"/>
                </a:solidFill>
                <a:latin typeface="+mj-lt"/>
                <a:cs typeface="Arial" pitchFamily="34" charset="0"/>
              </a:rPr>
              <a:t>do thiếu Iodine</a:t>
            </a:r>
          </a:p>
        </p:txBody>
      </p:sp>
      <p:sp>
        <p:nvSpPr>
          <p:cNvPr id="20" name="TextBox 19"/>
          <p:cNvSpPr txBox="1"/>
          <p:nvPr/>
        </p:nvSpPr>
        <p:spPr>
          <a:xfrm>
            <a:off x="5080006" y="6121406"/>
            <a:ext cx="761455" cy="246185"/>
          </a:xfrm>
          <a:prstGeom prst="rect">
            <a:avLst/>
          </a:prstGeom>
          <a:noFill/>
        </p:spPr>
        <p:txBody>
          <a:bodyPr wrap="square" lIns="60924" tIns="30462" rIns="60924" bIns="30462" rtlCol="0">
            <a:spAutoFit/>
          </a:bodyPr>
          <a:lstStyle/>
          <a:p>
            <a:endParaRPr lang="en-US" sz="1200">
              <a:solidFill>
                <a:prstClr val="black"/>
              </a:solidFill>
            </a:endParaRPr>
          </a:p>
        </p:txBody>
      </p:sp>
      <p:sp>
        <p:nvSpPr>
          <p:cNvPr id="2" name="TextBox 1"/>
          <p:cNvSpPr txBox="1"/>
          <p:nvPr/>
        </p:nvSpPr>
        <p:spPr>
          <a:xfrm>
            <a:off x="2997200" y="787402"/>
            <a:ext cx="8991600" cy="246185"/>
          </a:xfrm>
          <a:prstGeom prst="rect">
            <a:avLst/>
          </a:prstGeom>
          <a:noFill/>
        </p:spPr>
        <p:txBody>
          <a:bodyPr wrap="square" lIns="60924" tIns="30462" rIns="60924" bIns="30462" rtlCol="0">
            <a:spAutoFit/>
          </a:bodyPr>
          <a:lstStyle/>
          <a:p>
            <a:endParaRPr lang="en-US" sz="1200" dirty="0">
              <a:solidFill>
                <a:prstClr val="black"/>
              </a:solidFill>
            </a:endParaRPr>
          </a:p>
        </p:txBody>
      </p:sp>
      <p:sp>
        <p:nvSpPr>
          <p:cNvPr id="4" name="TextBox 3"/>
          <p:cNvSpPr txBox="1"/>
          <p:nvPr/>
        </p:nvSpPr>
        <p:spPr>
          <a:xfrm>
            <a:off x="2351591" y="2682560"/>
            <a:ext cx="3159139" cy="800183"/>
          </a:xfrm>
          <a:prstGeom prst="rect">
            <a:avLst/>
          </a:prstGeom>
          <a:noFill/>
        </p:spPr>
        <p:txBody>
          <a:bodyPr wrap="square" lIns="60924" tIns="30462" rIns="60924" bIns="30462" rtlCol="0">
            <a:spAutoFit/>
          </a:bodyPr>
          <a:lstStyle/>
          <a:p>
            <a:r>
              <a:rPr lang="en-US" sz="2400" dirty="0">
                <a:solidFill>
                  <a:srgbClr val="000000"/>
                </a:solidFill>
                <a:latin typeface="Times New Roman" panose="02020603050405020304" pitchFamily="18" charset="0"/>
                <a:ea typeface="Times New Roman"/>
                <a:cs typeface="Times New Roman" panose="02020603050405020304" pitchFamily="18" charset="0"/>
              </a:rPr>
              <a:t>Rối loạn chuyển hóa glucozơ trong máu.</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669864" y="2545134"/>
            <a:ext cx="3098800" cy="1169515"/>
          </a:xfrm>
          <a:prstGeom prst="rect">
            <a:avLst/>
          </a:prstGeom>
          <a:noFill/>
        </p:spPr>
        <p:txBody>
          <a:bodyPr wrap="square" lIns="60924" tIns="30462" rIns="60924" bIns="30462" rtlCol="0">
            <a:spAutoFit/>
          </a:bodyPr>
          <a:lstStyle/>
          <a:p>
            <a:pPr lvl="0"/>
            <a:r>
              <a:rPr lang="en-US" sz="2400" dirty="0">
                <a:solidFill>
                  <a:srgbClr val="000000"/>
                </a:solidFill>
                <a:latin typeface="Times New Roman" panose="02020603050405020304" pitchFamily="18" charset="0"/>
                <a:ea typeface="Times New Roman"/>
                <a:cs typeface="Times New Roman" panose="02020603050405020304" pitchFamily="18" charset="0"/>
              </a:rPr>
              <a:t>Ăn nhiều, uống nhiều nước, đi tiểu nhiều, sụt cân, mù lòa…</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727643" y="2302665"/>
            <a:ext cx="3321735" cy="1335714"/>
          </a:xfrm>
          <a:prstGeom prst="rect">
            <a:avLst/>
          </a:prstGeom>
          <a:noFill/>
        </p:spPr>
        <p:txBody>
          <a:bodyPr wrap="square" lIns="60924" tIns="30462" rIns="60924" bIns="30462" rtlCol="0">
            <a:spAutoFit/>
          </a:bodyPr>
          <a:lstStyle/>
          <a:p>
            <a:pPr lvl="0" algn="just">
              <a:lnSpc>
                <a:spcPct val="115000"/>
              </a:lnSpc>
            </a:pPr>
            <a:r>
              <a:rPr lang="en-US" sz="2400" dirty="0">
                <a:solidFill>
                  <a:srgbClr val="000000"/>
                </a:solidFill>
                <a:latin typeface="Times New Roman" panose="02020603050405020304" pitchFamily="18" charset="0"/>
                <a:ea typeface="Times New Roman"/>
                <a:cs typeface="Times New Roman" panose="02020603050405020304" pitchFamily="18" charset="0"/>
              </a:rPr>
              <a:t>- Có chế độ ăn uốn hợp lý: hạn chế đường, muối, tăng cường chất xơ…</a:t>
            </a:r>
            <a:endParaRPr lang="en-US" sz="24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8" name="TextBox 7"/>
          <p:cNvSpPr txBox="1"/>
          <p:nvPr/>
        </p:nvSpPr>
        <p:spPr>
          <a:xfrm>
            <a:off x="8768664" y="3665609"/>
            <a:ext cx="3047999" cy="430851"/>
          </a:xfrm>
          <a:prstGeom prst="rect">
            <a:avLst/>
          </a:prstGeom>
          <a:noFill/>
        </p:spPr>
        <p:txBody>
          <a:bodyPr wrap="square" lIns="60924" tIns="30462" rIns="60924" bIns="30462" rtlCol="0">
            <a:spAutoFit/>
          </a:bodyPr>
          <a:lstStyle/>
          <a:p>
            <a:pPr lvl="0"/>
            <a:r>
              <a:rPr lang="en-US" sz="2400" dirty="0">
                <a:solidFill>
                  <a:srgbClr val="000000"/>
                </a:solidFill>
                <a:latin typeface="Times New Roman" panose="02020603050405020304" pitchFamily="18" charset="0"/>
                <a:ea typeface="Times New Roman"/>
                <a:cs typeface="Times New Roman" panose="02020603050405020304" pitchFamily="18" charset="0"/>
              </a:rPr>
              <a:t>- Luyện tập TDTD…</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63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ongenital_hypothyroid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09600"/>
            <a:ext cx="568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09600" y="6273801"/>
            <a:ext cx="436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BỆNH BƯỚU CỔ</a:t>
            </a:r>
          </a:p>
        </p:txBody>
      </p:sp>
      <p:sp>
        <p:nvSpPr>
          <p:cNvPr id="7" name="TextBox 6"/>
          <p:cNvSpPr txBox="1">
            <a:spLocks noChangeArrowheads="1"/>
          </p:cNvSpPr>
          <p:nvPr/>
        </p:nvSpPr>
        <p:spPr bwMode="auto">
          <a:xfrm>
            <a:off x="7112000" y="6273801"/>
            <a:ext cx="436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BỆNH BAZƠĐÔ</a:t>
            </a:r>
          </a:p>
        </p:txBody>
      </p:sp>
      <p:pic>
        <p:nvPicPr>
          <p:cNvPr id="20485" name="Picture 10" descr="l%E1%BB%93i%20m%E1%BA%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609600"/>
            <a:ext cx="6019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descr="Hình ản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81400"/>
            <a:ext cx="582506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p:cNvSpPr txBox="1">
            <a:spLocks noChangeArrowheads="1"/>
          </p:cNvSpPr>
          <p:nvPr/>
        </p:nvSpPr>
        <p:spPr bwMode="auto">
          <a:xfrm>
            <a:off x="2336800" y="0"/>
            <a:ext cx="6970498"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cap="sq" algn="ctr">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733">
                <a:solidFill>
                  <a:srgbClr val="FF0000"/>
                </a:solidFill>
                <a:latin typeface="Times New Roman" panose="02020603050405020304" pitchFamily="18" charset="0"/>
              </a:rPr>
              <a:t>QUAN SÁT MỘT SỐ HÌNH ẢNH</a:t>
            </a:r>
          </a:p>
        </p:txBody>
      </p:sp>
    </p:spTree>
    <p:extLst>
      <p:ext uri="{BB962C8B-B14F-4D97-AF65-F5344CB8AC3E}">
        <p14:creationId xmlns:p14="http://schemas.microsoft.com/office/powerpoint/2010/main" val="1398432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fade">
                                      <p:cBhvr>
                                        <p:cTn id="7" dur="500"/>
                                        <p:tgtEl>
                                          <p:spTgt spid="20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500" fill="hold"/>
                                        <p:tgtEl>
                                          <p:spTgt spid="6147"/>
                                        </p:tgtEl>
                                        <p:attrNameLst>
                                          <p:attrName>ppt_x</p:attrName>
                                        </p:attrNameLst>
                                      </p:cBhvr>
                                      <p:tavLst>
                                        <p:tav tm="0">
                                          <p:val>
                                            <p:strVal val="#ppt_x"/>
                                          </p:val>
                                        </p:tav>
                                        <p:tav tm="100000">
                                          <p:val>
                                            <p:strVal val="#ppt_x"/>
                                          </p:val>
                                        </p:tav>
                                      </p:tavLst>
                                    </p:anim>
                                    <p:anim calcmode="lin" valueType="num">
                                      <p:cBhvr additive="base">
                                        <p:cTn id="13" dur="500" fill="hold"/>
                                        <p:tgtEl>
                                          <p:spTgt spid="614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487"/>
                                        </p:tgtEl>
                                        <p:attrNameLst>
                                          <p:attrName>style.visibility</p:attrName>
                                        </p:attrNameLst>
                                      </p:cBhvr>
                                      <p:to>
                                        <p:strVal val="visible"/>
                                      </p:to>
                                    </p:set>
                                    <p:anim calcmode="lin" valueType="num">
                                      <p:cBhvr additive="base">
                                        <p:cTn id="16" dur="500" fill="hold"/>
                                        <p:tgtEl>
                                          <p:spTgt spid="20487"/>
                                        </p:tgtEl>
                                        <p:attrNameLst>
                                          <p:attrName>ppt_x</p:attrName>
                                        </p:attrNameLst>
                                      </p:cBhvr>
                                      <p:tavLst>
                                        <p:tav tm="0">
                                          <p:val>
                                            <p:strVal val="#ppt_x"/>
                                          </p:val>
                                        </p:tav>
                                        <p:tav tm="100000">
                                          <p:val>
                                            <p:strVal val="#ppt_x"/>
                                          </p:val>
                                        </p:tav>
                                      </p:tavLst>
                                    </p:anim>
                                    <p:anim calcmode="lin" valueType="num">
                                      <p:cBhvr additive="base">
                                        <p:cTn id="17" dur="500" fill="hold"/>
                                        <p:tgtEl>
                                          <p:spTgt spid="2048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0485"/>
                                        </p:tgtEl>
                                        <p:attrNameLst>
                                          <p:attrName>style.visibility</p:attrName>
                                        </p:attrNameLst>
                                      </p:cBhvr>
                                      <p:to>
                                        <p:strVal val="visible"/>
                                      </p:to>
                                    </p:set>
                                    <p:anim calcmode="lin" valueType="num">
                                      <p:cBhvr additive="base">
                                        <p:cTn id="26" dur="500" fill="hold"/>
                                        <p:tgtEl>
                                          <p:spTgt spid="20485"/>
                                        </p:tgtEl>
                                        <p:attrNameLst>
                                          <p:attrName>ppt_x</p:attrName>
                                        </p:attrNameLst>
                                      </p:cBhvr>
                                      <p:tavLst>
                                        <p:tav tm="0">
                                          <p:val>
                                            <p:strVal val="#ppt_x"/>
                                          </p:val>
                                        </p:tav>
                                        <p:tav tm="100000">
                                          <p:val>
                                            <p:strVal val="#ppt_x"/>
                                          </p:val>
                                        </p:tav>
                                      </p:tavLst>
                                    </p:anim>
                                    <p:anim calcmode="lin" valueType="num">
                                      <p:cBhvr additive="base">
                                        <p:cTn id="27" dur="500" fill="hold"/>
                                        <p:tgtEl>
                                          <p:spTgt spid="2048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4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867138" y="4743670"/>
            <a:ext cx="3974323" cy="218008"/>
          </a:xfrm>
          <a:prstGeom prst="rect">
            <a:avLst/>
          </a:prstGeom>
        </p:spPr>
        <p:txBody>
          <a:bodyPr lIns="0" tIns="0" rIns="0" bIns="0" rtlCol="0" anchor="t">
            <a:spAutoFit/>
          </a:bodyPr>
          <a:lstStyle/>
          <a:p>
            <a:pPr>
              <a:lnSpc>
                <a:spcPts val="1692"/>
              </a:lnSpc>
            </a:pPr>
            <a:r>
              <a:rPr lang="en-US" sz="1400">
                <a:solidFill>
                  <a:srgbClr val="50242F"/>
                </a:solidFill>
                <a:latin typeface="Dosis Semi Bold"/>
              </a:rPr>
              <a:t>.</a:t>
            </a:r>
          </a:p>
        </p:txBody>
      </p:sp>
      <p:graphicFrame>
        <p:nvGraphicFramePr>
          <p:cNvPr id="19" name="Table 18"/>
          <p:cNvGraphicFramePr>
            <a:graphicFrameLocks noGrp="1"/>
          </p:cNvGraphicFramePr>
          <p:nvPr>
            <p:extLst/>
          </p:nvPr>
        </p:nvGraphicFramePr>
        <p:xfrm>
          <a:off x="373235" y="321012"/>
          <a:ext cx="11767966" cy="6282998"/>
        </p:xfrm>
        <a:graphic>
          <a:graphicData uri="http://schemas.openxmlformats.org/drawingml/2006/table">
            <a:tbl>
              <a:tblPr firstRow="1" bandRow="1">
                <a:tableStyleId>{F5AB1C69-6EDB-4FF4-983F-18BD219EF322}</a:tableStyleId>
              </a:tblPr>
              <a:tblGrid>
                <a:gridCol w="1939751">
                  <a:extLst>
                    <a:ext uri="{9D8B030D-6E8A-4147-A177-3AD203B41FA5}">
                      <a16:colId xmlns:a16="http://schemas.microsoft.com/office/drawing/2014/main" xmlns="" val="3542399255"/>
                    </a:ext>
                  </a:extLst>
                </a:gridCol>
                <a:gridCol w="3308185">
                  <a:extLst>
                    <a:ext uri="{9D8B030D-6E8A-4147-A177-3AD203B41FA5}">
                      <a16:colId xmlns:a16="http://schemas.microsoft.com/office/drawing/2014/main" xmlns="" val="344784978"/>
                    </a:ext>
                  </a:extLst>
                </a:gridCol>
                <a:gridCol w="3116430">
                  <a:extLst>
                    <a:ext uri="{9D8B030D-6E8A-4147-A177-3AD203B41FA5}">
                      <a16:colId xmlns:a16="http://schemas.microsoft.com/office/drawing/2014/main" xmlns="" val="465574524"/>
                    </a:ext>
                  </a:extLst>
                </a:gridCol>
                <a:gridCol w="3403600">
                  <a:extLst>
                    <a:ext uri="{9D8B030D-6E8A-4147-A177-3AD203B41FA5}">
                      <a16:colId xmlns:a16="http://schemas.microsoft.com/office/drawing/2014/main" xmlns="" val="1793354393"/>
                    </a:ext>
                  </a:extLst>
                </a:gridCol>
              </a:tblGrid>
              <a:tr h="1640830">
                <a:tc>
                  <a:txBody>
                    <a:bodyPr/>
                    <a:lstStyle/>
                    <a:p>
                      <a:pPr algn="ctr"/>
                      <a:endParaRPr lang="vi-VN" sz="2800" b="1" dirty="0">
                        <a:solidFill>
                          <a:srgbClr val="0070C0"/>
                        </a:solidFill>
                        <a:latin typeface="+mj-lt"/>
                      </a:endParaRPr>
                    </a:p>
                    <a:p>
                      <a:pPr algn="ctr"/>
                      <a:r>
                        <a:rPr lang="en-US" sz="2800" b="1" dirty="0">
                          <a:solidFill>
                            <a:srgbClr val="0070C0"/>
                          </a:solidFill>
                          <a:latin typeface="+mj-lt"/>
                        </a:rPr>
                        <a:t>BỆNH</a:t>
                      </a:r>
                      <a:r>
                        <a:rPr lang="en-US" sz="2800" b="1" baseline="0" dirty="0">
                          <a:solidFill>
                            <a:srgbClr val="0070C0"/>
                          </a:solidFill>
                          <a:latin typeface="+mj-lt"/>
                        </a:rPr>
                        <a:t> LIÊN QUAN ĐẾN HỆ NỘI TIẾT</a:t>
                      </a:r>
                      <a:endParaRPr lang="en-US" sz="2800" b="1" dirty="0">
                        <a:solidFill>
                          <a:srgbClr val="0070C0"/>
                        </a:solidFill>
                        <a:latin typeface="+mj-lt"/>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vi-VN" sz="2800" b="1" dirty="0">
                        <a:solidFill>
                          <a:srgbClr val="0070C0"/>
                        </a:solidFill>
                        <a:latin typeface="+mj-lt"/>
                        <a:cs typeface="Calibri" panose="020F0502020204030204" pitchFamily="34" charset="0"/>
                      </a:endParaRPr>
                    </a:p>
                    <a:p>
                      <a:pPr algn="ctr"/>
                      <a:r>
                        <a:rPr lang="vi-VN" sz="2800" b="1" dirty="0">
                          <a:solidFill>
                            <a:srgbClr val="0070C0"/>
                          </a:solidFill>
                          <a:latin typeface="+mj-lt"/>
                          <a:cs typeface="Calibri" panose="020F0502020204030204" pitchFamily="34" charset="0"/>
                        </a:rPr>
                        <a:t>NGUYÊN</a:t>
                      </a:r>
                      <a:r>
                        <a:rPr lang="vi-VN" sz="2800" b="1" baseline="0" dirty="0">
                          <a:solidFill>
                            <a:srgbClr val="0070C0"/>
                          </a:solidFill>
                          <a:latin typeface="+mj-lt"/>
                          <a:cs typeface="Calibri" panose="020F0502020204030204" pitchFamily="34" charset="0"/>
                        </a:rPr>
                        <a:t> NHÂN</a:t>
                      </a:r>
                      <a:endParaRPr lang="en-US" sz="2800" b="1" dirty="0">
                        <a:solidFill>
                          <a:srgbClr val="0070C0"/>
                        </a:solidFill>
                        <a:latin typeface="+mj-lt"/>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vi-VN" sz="2800" b="1" dirty="0">
                        <a:solidFill>
                          <a:srgbClr val="0070C0"/>
                        </a:solidFill>
                        <a:latin typeface="+mj-lt"/>
                        <a:cs typeface="Calibri" panose="020F0502020204030204" pitchFamily="34" charset="0"/>
                      </a:endParaRPr>
                    </a:p>
                    <a:p>
                      <a:pPr algn="ctr"/>
                      <a:r>
                        <a:rPr lang="vi-VN" sz="2800" b="1" dirty="0">
                          <a:solidFill>
                            <a:srgbClr val="0070C0"/>
                          </a:solidFill>
                          <a:latin typeface="+mj-lt"/>
                          <a:cs typeface="Calibri" panose="020F0502020204030204" pitchFamily="34" charset="0"/>
                        </a:rPr>
                        <a:t>BIỂU</a:t>
                      </a:r>
                      <a:r>
                        <a:rPr lang="vi-VN" sz="2800" b="1" baseline="0" dirty="0">
                          <a:solidFill>
                            <a:srgbClr val="0070C0"/>
                          </a:solidFill>
                          <a:latin typeface="+mj-lt"/>
                          <a:cs typeface="Calibri" panose="020F0502020204030204" pitchFamily="34" charset="0"/>
                        </a:rPr>
                        <a:t> HIỆN</a:t>
                      </a:r>
                      <a:endParaRPr lang="en-US" sz="2800" b="1" dirty="0">
                        <a:solidFill>
                          <a:srgbClr val="0070C0"/>
                        </a:solidFill>
                        <a:latin typeface="+mj-lt"/>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vi-VN" sz="2800" b="1" dirty="0">
                        <a:solidFill>
                          <a:srgbClr val="0070C0"/>
                        </a:solidFill>
                        <a:latin typeface="+mj-lt"/>
                        <a:cs typeface="Calibri" panose="020F0502020204030204" pitchFamily="34" charset="0"/>
                      </a:endParaRPr>
                    </a:p>
                    <a:p>
                      <a:pPr algn="ctr"/>
                      <a:r>
                        <a:rPr lang="vi-VN" sz="2800" b="1" dirty="0">
                          <a:solidFill>
                            <a:srgbClr val="0070C0"/>
                          </a:solidFill>
                          <a:latin typeface="+mj-lt"/>
                          <a:cs typeface="Calibri" panose="020F0502020204030204" pitchFamily="34" charset="0"/>
                        </a:rPr>
                        <a:t>BIỆN</a:t>
                      </a:r>
                      <a:r>
                        <a:rPr lang="vi-VN" sz="2800" b="1" baseline="0" dirty="0">
                          <a:solidFill>
                            <a:srgbClr val="0070C0"/>
                          </a:solidFill>
                          <a:latin typeface="+mj-lt"/>
                          <a:cs typeface="Calibri" panose="020F0502020204030204" pitchFamily="34" charset="0"/>
                        </a:rPr>
                        <a:t> PHÁP PHÒNG CHỐNG</a:t>
                      </a:r>
                      <a:endParaRPr lang="en-US" sz="2800" b="1" dirty="0">
                        <a:solidFill>
                          <a:srgbClr val="0070C0"/>
                        </a:solidFill>
                        <a:latin typeface="+mj-lt"/>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9584681"/>
                  </a:ext>
                </a:extLst>
              </a:tr>
              <a:tr h="2257579">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093234"/>
                  </a:ext>
                </a:extLst>
              </a:tr>
              <a:tr h="2257579">
                <a:tc>
                  <a:txBody>
                    <a:bodyPr/>
                    <a:lstStyle/>
                    <a:p>
                      <a:endParaRPr lang="en-US" sz="160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vi-VN" sz="1600" dirty="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Calibri" panose="020F0502020204030204" pitchFamily="34" charset="0"/>
                        <a:cs typeface="Calibri" panose="020F0502020204030204" pitchFamily="34"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0610868"/>
                  </a:ext>
                </a:extLst>
              </a:tr>
            </a:tbl>
          </a:graphicData>
        </a:graphic>
      </p:graphicFrame>
      <p:sp>
        <p:nvSpPr>
          <p:cNvPr id="5" name="TextBox 4"/>
          <p:cNvSpPr txBox="1"/>
          <p:nvPr/>
        </p:nvSpPr>
        <p:spPr>
          <a:xfrm>
            <a:off x="519049" y="2526854"/>
            <a:ext cx="1434868" cy="1354181"/>
          </a:xfrm>
          <a:prstGeom prst="rect">
            <a:avLst/>
          </a:prstGeom>
          <a:noFill/>
        </p:spPr>
        <p:txBody>
          <a:bodyPr wrap="square" lIns="60924" tIns="30462" rIns="60924" bIns="30462"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Bệnh đái tháo đường</a:t>
            </a:r>
          </a:p>
        </p:txBody>
      </p:sp>
      <p:sp>
        <p:nvSpPr>
          <p:cNvPr id="11" name="TextBox 10"/>
          <p:cNvSpPr txBox="1"/>
          <p:nvPr/>
        </p:nvSpPr>
        <p:spPr>
          <a:xfrm>
            <a:off x="452865" y="4357475"/>
            <a:ext cx="1333268" cy="2215955"/>
          </a:xfrm>
          <a:prstGeom prst="rect">
            <a:avLst/>
          </a:prstGeom>
          <a:noFill/>
        </p:spPr>
        <p:txBody>
          <a:bodyPr wrap="square" lIns="60924" tIns="30462" rIns="60924" bIns="30462" rtlCol="0">
            <a:spAutoFit/>
          </a:bodyPr>
          <a:lstStyle/>
          <a:p>
            <a:pPr algn="just"/>
            <a:r>
              <a:rPr lang="vi-VN" sz="2800" b="1" dirty="0">
                <a:solidFill>
                  <a:srgbClr val="FF0000"/>
                </a:solidFill>
                <a:latin typeface="+mj-lt"/>
                <a:cs typeface="Arial" pitchFamily="34" charset="0"/>
              </a:rPr>
              <a:t>Bệnh bướu cổ</a:t>
            </a:r>
            <a:r>
              <a:rPr lang="en-US" sz="2800" b="1" dirty="0">
                <a:solidFill>
                  <a:srgbClr val="FF0000"/>
                </a:solidFill>
                <a:latin typeface="+mj-lt"/>
                <a:cs typeface="Arial" pitchFamily="34" charset="0"/>
              </a:rPr>
              <a:t> </a:t>
            </a:r>
            <a:r>
              <a:rPr lang="vi-VN" sz="2800" b="1" dirty="0">
                <a:solidFill>
                  <a:srgbClr val="FF0000"/>
                </a:solidFill>
                <a:latin typeface="+mj-lt"/>
                <a:cs typeface="Arial" pitchFamily="34" charset="0"/>
              </a:rPr>
              <a:t>do thiếu Iodine</a:t>
            </a:r>
          </a:p>
        </p:txBody>
      </p:sp>
      <p:sp>
        <p:nvSpPr>
          <p:cNvPr id="20" name="TextBox 19"/>
          <p:cNvSpPr txBox="1"/>
          <p:nvPr/>
        </p:nvSpPr>
        <p:spPr>
          <a:xfrm>
            <a:off x="5080006" y="6121406"/>
            <a:ext cx="761455" cy="246185"/>
          </a:xfrm>
          <a:prstGeom prst="rect">
            <a:avLst/>
          </a:prstGeom>
          <a:noFill/>
        </p:spPr>
        <p:txBody>
          <a:bodyPr wrap="square" lIns="60924" tIns="30462" rIns="60924" bIns="30462" rtlCol="0">
            <a:spAutoFit/>
          </a:bodyPr>
          <a:lstStyle/>
          <a:p>
            <a:endParaRPr lang="en-US" sz="1200">
              <a:solidFill>
                <a:prstClr val="black"/>
              </a:solidFill>
            </a:endParaRPr>
          </a:p>
        </p:txBody>
      </p:sp>
      <p:sp>
        <p:nvSpPr>
          <p:cNvPr id="2" name="TextBox 1"/>
          <p:cNvSpPr txBox="1"/>
          <p:nvPr/>
        </p:nvSpPr>
        <p:spPr>
          <a:xfrm>
            <a:off x="2997200" y="787402"/>
            <a:ext cx="8991600" cy="246185"/>
          </a:xfrm>
          <a:prstGeom prst="rect">
            <a:avLst/>
          </a:prstGeom>
          <a:noFill/>
        </p:spPr>
        <p:txBody>
          <a:bodyPr wrap="square" lIns="60924" tIns="30462" rIns="60924" bIns="30462" rtlCol="0">
            <a:spAutoFit/>
          </a:bodyPr>
          <a:lstStyle/>
          <a:p>
            <a:endParaRPr lang="en-US" sz="1200" dirty="0">
              <a:solidFill>
                <a:prstClr val="black"/>
              </a:solidFill>
            </a:endParaRPr>
          </a:p>
        </p:txBody>
      </p:sp>
      <p:sp>
        <p:nvSpPr>
          <p:cNvPr id="4" name="TextBox 3"/>
          <p:cNvSpPr txBox="1"/>
          <p:nvPr/>
        </p:nvSpPr>
        <p:spPr>
          <a:xfrm>
            <a:off x="2351591" y="2682560"/>
            <a:ext cx="3159139" cy="800183"/>
          </a:xfrm>
          <a:prstGeom prst="rect">
            <a:avLst/>
          </a:prstGeom>
          <a:noFill/>
        </p:spPr>
        <p:txBody>
          <a:bodyPr wrap="square" lIns="60924" tIns="30462" rIns="60924" bIns="30462" rtlCol="0">
            <a:spAutoFit/>
          </a:bodyPr>
          <a:lstStyle/>
          <a:p>
            <a:r>
              <a:rPr lang="en-US" sz="2400" dirty="0">
                <a:solidFill>
                  <a:srgbClr val="000000"/>
                </a:solidFill>
                <a:latin typeface="Times New Roman" panose="02020603050405020304" pitchFamily="18" charset="0"/>
                <a:ea typeface="Times New Roman"/>
                <a:cs typeface="Times New Roman" panose="02020603050405020304" pitchFamily="18" charset="0"/>
              </a:rPr>
              <a:t>Rối loạn chuyển hóa glucozơ trong máu.</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669864" y="2545134"/>
            <a:ext cx="3098800" cy="1169515"/>
          </a:xfrm>
          <a:prstGeom prst="rect">
            <a:avLst/>
          </a:prstGeom>
          <a:noFill/>
        </p:spPr>
        <p:txBody>
          <a:bodyPr wrap="square" lIns="60924" tIns="30462" rIns="60924" bIns="30462" rtlCol="0">
            <a:spAutoFit/>
          </a:bodyPr>
          <a:lstStyle/>
          <a:p>
            <a:pPr lvl="0"/>
            <a:r>
              <a:rPr lang="en-US" sz="2400" dirty="0">
                <a:solidFill>
                  <a:srgbClr val="000000"/>
                </a:solidFill>
                <a:latin typeface="Times New Roman" panose="02020603050405020304" pitchFamily="18" charset="0"/>
                <a:ea typeface="Times New Roman"/>
                <a:cs typeface="Times New Roman" panose="02020603050405020304" pitchFamily="18" charset="0"/>
              </a:rPr>
              <a:t>Ăn nhiều, uống nhiều nước, đi tiểu nhiều, sụt cân, mù lòa…</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727643" y="2302665"/>
            <a:ext cx="3321735" cy="1335714"/>
          </a:xfrm>
          <a:prstGeom prst="rect">
            <a:avLst/>
          </a:prstGeom>
          <a:noFill/>
        </p:spPr>
        <p:txBody>
          <a:bodyPr wrap="square" lIns="60924" tIns="30462" rIns="60924" bIns="30462" rtlCol="0">
            <a:spAutoFit/>
          </a:bodyPr>
          <a:lstStyle/>
          <a:p>
            <a:pPr lvl="0" algn="just">
              <a:lnSpc>
                <a:spcPct val="115000"/>
              </a:lnSpc>
            </a:pPr>
            <a:r>
              <a:rPr lang="en-US" sz="2400" dirty="0">
                <a:solidFill>
                  <a:srgbClr val="000000"/>
                </a:solidFill>
                <a:latin typeface="Times New Roman" panose="02020603050405020304" pitchFamily="18" charset="0"/>
                <a:ea typeface="Times New Roman"/>
                <a:cs typeface="Times New Roman" panose="02020603050405020304" pitchFamily="18" charset="0"/>
              </a:rPr>
              <a:t>- Có chế độ ăn uốn hợp lý: hạn chế đường, muối, tăng cường chất xơ…</a:t>
            </a:r>
            <a:endParaRPr lang="en-US" sz="24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8" name="TextBox 7"/>
          <p:cNvSpPr txBox="1"/>
          <p:nvPr/>
        </p:nvSpPr>
        <p:spPr>
          <a:xfrm>
            <a:off x="8768664" y="3665609"/>
            <a:ext cx="3047999" cy="430851"/>
          </a:xfrm>
          <a:prstGeom prst="rect">
            <a:avLst/>
          </a:prstGeom>
          <a:noFill/>
        </p:spPr>
        <p:txBody>
          <a:bodyPr wrap="square" lIns="60924" tIns="30462" rIns="60924" bIns="30462" rtlCol="0">
            <a:spAutoFit/>
          </a:bodyPr>
          <a:lstStyle/>
          <a:p>
            <a:pPr lvl="0"/>
            <a:r>
              <a:rPr lang="en-US" sz="2400" dirty="0">
                <a:solidFill>
                  <a:srgbClr val="000000"/>
                </a:solidFill>
                <a:latin typeface="Times New Roman" panose="02020603050405020304" pitchFamily="18" charset="0"/>
                <a:ea typeface="Times New Roman"/>
                <a:cs typeface="Times New Roman" panose="02020603050405020304" pitchFamily="18" charset="0"/>
              </a:rPr>
              <a:t>- Luyện tập TDTD…</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75991" y="4357475"/>
            <a:ext cx="3172994" cy="2277510"/>
          </a:xfrm>
          <a:prstGeom prst="rect">
            <a:avLst/>
          </a:prstGeom>
          <a:noFill/>
        </p:spPr>
        <p:txBody>
          <a:bodyPr wrap="square" lIns="60924" tIns="30462" rIns="60924" bIns="30462" rtlCol="0">
            <a:spAutoFit/>
          </a:bodyPr>
          <a:lstStyle/>
          <a:p>
            <a:pPr algn="just"/>
            <a:r>
              <a:rPr lang="en-US" sz="2400" dirty="0">
                <a:solidFill>
                  <a:srgbClr val="000000"/>
                </a:solidFill>
                <a:latin typeface="Times New Roman" panose="02020603050405020304" pitchFamily="18" charset="0"/>
                <a:ea typeface="Times New Roman"/>
                <a:cs typeface="Times New Roman" panose="02020603050405020304" pitchFamily="18" charset="0"/>
              </a:rPr>
              <a:t>Do thiếu iodine nên TH không được tiết ra → tuyến yên tiết TSH tăng cường hoạt động của tuyến giáp → tuyến giáp phình to</a:t>
            </a:r>
            <a:endParaRPr 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639229" y="4363774"/>
            <a:ext cx="3054903" cy="910982"/>
          </a:xfrm>
          <a:prstGeom prst="rect">
            <a:avLst/>
          </a:prstGeom>
          <a:noFill/>
        </p:spPr>
        <p:txBody>
          <a:bodyPr wrap="square" lIns="60924" tIns="30462" rIns="60924" bIns="30462" rtlCol="0">
            <a:spAutoFit/>
          </a:bodyPr>
          <a:lstStyle/>
          <a:p>
            <a:pPr algn="just">
              <a:lnSpc>
                <a:spcPct val="115000"/>
              </a:lnSpc>
            </a:pPr>
            <a:r>
              <a:rPr lang="en-US" sz="2400" dirty="0">
                <a:solidFill>
                  <a:srgbClr val="000000"/>
                </a:solidFill>
                <a:latin typeface="Times New Roman" panose="02020603050405020304" pitchFamily="18" charset="0"/>
                <a:ea typeface="Times New Roman"/>
                <a:cs typeface="Times New Roman" panose="02020603050405020304" pitchFamily="18" charset="0"/>
              </a:rPr>
              <a:t>- Trẻ em chậm lớn, trí tuệ kém phát triển</a:t>
            </a:r>
            <a:endParaRPr lang="en-US" sz="2400" dirty="0">
              <a:latin typeface="Times New Roman" panose="02020603050405020304" pitchFamily="18" charset="0"/>
              <a:ea typeface="Times New Roman"/>
              <a:cs typeface="Times New Roman" panose="02020603050405020304" pitchFamily="18" charset="0"/>
            </a:endParaRPr>
          </a:p>
        </p:txBody>
      </p:sp>
      <p:sp>
        <p:nvSpPr>
          <p:cNvPr id="23" name="TextBox 22"/>
          <p:cNvSpPr txBox="1"/>
          <p:nvPr/>
        </p:nvSpPr>
        <p:spPr>
          <a:xfrm>
            <a:off x="5632767" y="5341574"/>
            <a:ext cx="3172994" cy="1169515"/>
          </a:xfrm>
          <a:prstGeom prst="rect">
            <a:avLst/>
          </a:prstGeom>
          <a:noFill/>
        </p:spPr>
        <p:txBody>
          <a:bodyPr wrap="square" lIns="60924" tIns="30462" rIns="60924" bIns="30462" rtlCol="0">
            <a:spAutoFit/>
          </a:bodyPr>
          <a:lstStyle/>
          <a:p>
            <a:r>
              <a:rPr lang="en-US" sz="2400" dirty="0">
                <a:solidFill>
                  <a:srgbClr val="000000"/>
                </a:solidFill>
                <a:latin typeface="Times New Roman" panose="02020603050405020304" pitchFamily="18" charset="0"/>
                <a:ea typeface="Times New Roman"/>
                <a:cs typeface="Times New Roman" panose="02020603050405020304" pitchFamily="18" charset="0"/>
              </a:rPr>
              <a:t>- Người lớn: Trí nhớ giảm sút, hoạt động thần kinh suy giảm.</a:t>
            </a:r>
            <a:endParaRPr lang="en-US"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8815539" y="4705652"/>
            <a:ext cx="3145942" cy="1538846"/>
          </a:xfrm>
          <a:prstGeom prst="rect">
            <a:avLst/>
          </a:prstGeom>
          <a:noFill/>
        </p:spPr>
        <p:txBody>
          <a:bodyPr wrap="square" lIns="60924" tIns="30462" rIns="60924" bIns="30462" rtlCol="0">
            <a:spAutoFit/>
          </a:bodyPr>
          <a:lstStyle/>
          <a:p>
            <a:pPr algn="just"/>
            <a:r>
              <a:rPr lang="en-US" sz="2400" dirty="0">
                <a:solidFill>
                  <a:srgbClr val="000000"/>
                </a:solidFill>
                <a:latin typeface="Times New Roman" panose="02020603050405020304" pitchFamily="18" charset="0"/>
                <a:ea typeface="Times New Roman"/>
                <a:cs typeface="Times New Roman" panose="02020603050405020304" pitchFamily="18" charset="0"/>
              </a:rPr>
              <a:t>Khẩu phần ăn bổ sung nguyên tố iodine, hạn chế thực phẩm không có lợi cho tuyến giáp.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4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7019"/>
            <a:ext cx="11923634" cy="584775"/>
          </a:xfrm>
          <a:prstGeom prst="rect">
            <a:avLst/>
          </a:prstGeom>
        </p:spPr>
        <p:txBody>
          <a:bodyPr wrap="square">
            <a:spAutoFit/>
          </a:bodyPr>
          <a:lstStyle/>
          <a:p>
            <a:pPr algn="ctr" eaLnBrk="1" hangingPunct="1">
              <a:defRPr/>
            </a:pP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24 – HỆ NỘI TIẾT Ở NGƯỜI.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3"/>
          <p:cNvSpPr txBox="1"/>
          <p:nvPr/>
        </p:nvSpPr>
        <p:spPr>
          <a:xfrm>
            <a:off x="0" y="714127"/>
            <a:ext cx="8331200" cy="430887"/>
          </a:xfrm>
          <a:prstGeom prst="rect">
            <a:avLst/>
          </a:prstGeom>
        </p:spPr>
        <p:txBody>
          <a:bodyPr wrap="square" lIns="0" tIns="0" rIns="0" bIns="0" rtlCol="0" anchor="t">
            <a:spAutoFit/>
          </a:bodyPr>
          <a:lstStyle/>
          <a:p>
            <a:pPr algn="ctr"/>
            <a:r>
              <a:rPr lang="en-US" sz="2800" b="1" spc="326" dirty="0" smtClean="0">
                <a:solidFill>
                  <a:srgbClr val="6600FF"/>
                </a:solidFill>
                <a:latin typeface="Times New Roman" panose="02020603050405020304" pitchFamily="18" charset="0"/>
                <a:cs typeface="Times New Roman" panose="02020603050405020304" pitchFamily="18" charset="0"/>
              </a:rPr>
              <a:t>II/ </a:t>
            </a:r>
            <a:r>
              <a:rPr lang="en-US" sz="2800" b="1" u="sng" spc="326" dirty="0" err="1" smtClean="0">
                <a:solidFill>
                  <a:srgbClr val="6600FF"/>
                </a:solidFill>
                <a:latin typeface="Times New Roman" panose="02020603050405020304" pitchFamily="18" charset="0"/>
                <a:cs typeface="Times New Roman" panose="02020603050405020304" pitchFamily="18" charset="0"/>
              </a:rPr>
              <a:t>Một</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số</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bệnh</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liên</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quan</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đến</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hệ</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nội</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tiết</a:t>
            </a:r>
            <a:r>
              <a:rPr lang="vi-VN" sz="2800" b="1" spc="326" dirty="0" smtClean="0">
                <a:solidFill>
                  <a:srgbClr val="6600FF"/>
                </a:solidFill>
                <a:latin typeface="Times New Roman" panose="02020603050405020304" pitchFamily="18" charset="0"/>
                <a:cs typeface="Times New Roman" panose="02020603050405020304" pitchFamily="18" charset="0"/>
              </a:rPr>
              <a:t>:</a:t>
            </a:r>
            <a:endParaRPr lang="en-US" sz="2800" b="1" spc="326" dirty="0">
              <a:solidFill>
                <a:srgbClr val="66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02077" y="1183231"/>
            <a:ext cx="11280842" cy="954107"/>
          </a:xfrm>
          <a:prstGeom prst="rect">
            <a:avLst/>
          </a:prstGeom>
        </p:spPr>
        <p:txBody>
          <a:bodyPr wrap="square">
            <a:spAutoFit/>
          </a:bodyPr>
          <a:lstStyle/>
          <a:p>
            <a:r>
              <a:rPr lang="en-US" dirty="0">
                <a:latin typeface="Arial" panose="020B0604020202020204" pitchFamily="34" charset="0"/>
                <a:cs typeface="Arial" panose="020B0604020202020204" pitchFamily="34" charset="0"/>
              </a:rPr>
              <a:t>. </a:t>
            </a:r>
            <a:r>
              <a:rPr lang="en-US" sz="2800" b="1" i="1" dirty="0" err="1">
                <a:solidFill>
                  <a:srgbClr val="FF0000"/>
                </a:solidFill>
                <a:latin typeface="Times New Roman" panose="02020603050405020304" pitchFamily="18" charset="0"/>
                <a:cs typeface="Times New Roman" panose="02020603050405020304" pitchFamily="18" charset="0"/>
              </a:rPr>
              <a:t>Đề</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xuất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biện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phòng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tránh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bệnh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liên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quan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hệ</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nội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tiết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giúp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bảo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vệ</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sức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khỏe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bản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đình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nêu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dụng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mỗi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biện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pháp</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7" name="TextBox 3"/>
          <p:cNvSpPr txBox="1"/>
          <p:nvPr/>
        </p:nvSpPr>
        <p:spPr>
          <a:xfrm>
            <a:off x="470411" y="2198590"/>
            <a:ext cx="11319512" cy="769441"/>
          </a:xfrm>
          <a:prstGeom prst="rect">
            <a:avLst/>
          </a:prstGeom>
        </p:spPr>
        <p:txBody>
          <a:bodyPr wrap="square" lIns="0" tIns="0" rIns="0" bIns="0" rtlCol="0" anchor="t">
            <a:spAutoFit/>
          </a:bodyPr>
          <a:lstStyle/>
          <a:p>
            <a:pPr>
              <a:lnSpc>
                <a:spcPts val="2976"/>
              </a:lnSpc>
            </a:pP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sung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Iodine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Cambria" panose="02040503050406030204" pitchFamily="18" charset="0"/>
                <a:cs typeface="Times New Roman" panose="02020603050405020304" pitchFamily="18" charset="0"/>
              </a:rPr>
              <a:t>Phòng tránh bướu cổ</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p>
            <a:pPr>
              <a:lnSpc>
                <a:spcPts val="2976"/>
              </a:lnSpc>
            </a:pP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409065" y="2759954"/>
            <a:ext cx="11105504" cy="1384940"/>
          </a:xfrm>
          <a:prstGeom prst="rect">
            <a:avLst/>
          </a:prstGeom>
          <a:noFill/>
        </p:spPr>
        <p:txBody>
          <a:bodyPr wrap="square" lIns="91386" tIns="45693" rIns="91386" bIns="45693" rtlCol="0">
            <a:spAutoFit/>
          </a:bodyPr>
          <a:lstStyle/>
          <a:p>
            <a:r>
              <a:rPr lang="vi-VN" sz="2800" dirty="0">
                <a:latin typeface="+mj-lt"/>
                <a:ea typeface="Cambria" panose="02040503050406030204" pitchFamily="18" charset="0"/>
                <a:cs typeface="Arial" panose="020B0604020202020204" pitchFamily="34" charset="0"/>
              </a:rPr>
              <a:t>2. Hạn chế tiêu thụ thức ăn có hàm lượng đường </a:t>
            </a:r>
            <a:r>
              <a:rPr lang="vi-VN" sz="2800" dirty="0" smtClean="0">
                <a:latin typeface="+mj-lt"/>
                <a:ea typeface="Cambria" panose="02040503050406030204" pitchFamily="18" charset="0"/>
                <a:cs typeface="Arial" panose="020B0604020202020204" pitchFamily="34" charset="0"/>
              </a:rPr>
              <a:t>cao</a:t>
            </a:r>
            <a:r>
              <a:rPr lang="en-US" sz="2800" dirty="0" smtClean="0">
                <a:latin typeface="+mj-lt"/>
                <a:ea typeface="Cambria" panose="02040503050406030204" pitchFamily="18" charset="0"/>
                <a:cs typeface="Arial" panose="020B0604020202020204" pitchFamily="34" charset="0"/>
              </a:rPr>
              <a:t> </a:t>
            </a:r>
            <a:r>
              <a:rPr lang="vi-VN" sz="2800" dirty="0" smtClean="0">
                <a:latin typeface="+mj-lt"/>
                <a:cs typeface="Times New Roman" panose="02020603050405020304" pitchFamily="18" charset="0"/>
              </a:rPr>
              <a:t>→</a:t>
            </a:r>
            <a:r>
              <a:rPr lang="en-US" sz="2800" dirty="0" err="1">
                <a:latin typeface="+mj-lt"/>
                <a:ea typeface="Cambria" panose="02040503050406030204" pitchFamily="18" charset="0"/>
                <a:cs typeface="Arial" pitchFamily="34" charset="0"/>
              </a:rPr>
              <a:t>Tránh</a:t>
            </a:r>
            <a:r>
              <a:rPr lang="en-US" sz="2800" dirty="0">
                <a:latin typeface="+mj-lt"/>
                <a:ea typeface="Cambria" panose="02040503050406030204" pitchFamily="18" charset="0"/>
                <a:cs typeface="Arial" pitchFamily="34" charset="0"/>
              </a:rPr>
              <a:t> </a:t>
            </a:r>
            <a:r>
              <a:rPr lang="en-US" sz="2800" dirty="0" err="1">
                <a:latin typeface="+mj-lt"/>
                <a:ea typeface="Cambria" panose="02040503050406030204" pitchFamily="18" charset="0"/>
                <a:cs typeface="Arial" pitchFamily="34" charset="0"/>
              </a:rPr>
              <a:t>tuyến</a:t>
            </a:r>
            <a:r>
              <a:rPr lang="en-US" sz="2800" dirty="0">
                <a:latin typeface="+mj-lt"/>
                <a:ea typeface="Cambria" panose="02040503050406030204" pitchFamily="18" charset="0"/>
                <a:cs typeface="Arial" pitchFamily="34" charset="0"/>
              </a:rPr>
              <a:t> </a:t>
            </a:r>
            <a:r>
              <a:rPr lang="en-US" sz="2800" dirty="0" err="1">
                <a:latin typeface="+mj-lt"/>
                <a:ea typeface="Cambria" panose="02040503050406030204" pitchFamily="18" charset="0"/>
                <a:cs typeface="Arial" pitchFamily="34" charset="0"/>
              </a:rPr>
              <a:t>tụy</a:t>
            </a:r>
            <a:r>
              <a:rPr lang="en-US" sz="2800" dirty="0">
                <a:latin typeface="+mj-lt"/>
                <a:ea typeface="Cambria" panose="02040503050406030204" pitchFamily="18" charset="0"/>
                <a:cs typeface="Arial" pitchFamily="34" charset="0"/>
              </a:rPr>
              <a:t> </a:t>
            </a:r>
            <a:r>
              <a:rPr lang="en-US" sz="2800" dirty="0" err="1">
                <a:latin typeface="+mj-lt"/>
                <a:ea typeface="Cambria" panose="02040503050406030204" pitchFamily="18" charset="0"/>
                <a:cs typeface="Arial" pitchFamily="34" charset="0"/>
              </a:rPr>
              <a:t>hoạt</a:t>
            </a:r>
            <a:r>
              <a:rPr lang="en-US" sz="2800" dirty="0">
                <a:latin typeface="+mj-lt"/>
                <a:ea typeface="Cambria" panose="02040503050406030204" pitchFamily="18" charset="0"/>
                <a:cs typeface="Arial" pitchFamily="34" charset="0"/>
              </a:rPr>
              <a:t> </a:t>
            </a:r>
            <a:r>
              <a:rPr lang="en-US" sz="2800" dirty="0" err="1">
                <a:latin typeface="+mj-lt"/>
                <a:ea typeface="Cambria" panose="02040503050406030204" pitchFamily="18" charset="0"/>
                <a:cs typeface="Arial" pitchFamily="34" charset="0"/>
              </a:rPr>
              <a:t>động</a:t>
            </a:r>
            <a:r>
              <a:rPr lang="en-US" sz="2800" dirty="0">
                <a:latin typeface="+mj-lt"/>
                <a:ea typeface="Cambria" panose="02040503050406030204" pitchFamily="18" charset="0"/>
                <a:cs typeface="Arial" pitchFamily="34" charset="0"/>
              </a:rPr>
              <a:t> </a:t>
            </a:r>
            <a:r>
              <a:rPr lang="en-US" sz="2800" dirty="0" err="1">
                <a:latin typeface="+mj-lt"/>
                <a:ea typeface="Cambria" panose="02040503050406030204" pitchFamily="18" charset="0"/>
                <a:cs typeface="Arial" pitchFamily="34" charset="0"/>
              </a:rPr>
              <a:t>quá</a:t>
            </a:r>
            <a:r>
              <a:rPr lang="en-US" sz="2800" dirty="0">
                <a:latin typeface="+mj-lt"/>
                <a:ea typeface="Cambria" panose="02040503050406030204" pitchFamily="18" charset="0"/>
                <a:cs typeface="Arial" pitchFamily="34" charset="0"/>
              </a:rPr>
              <a:t> </a:t>
            </a:r>
            <a:r>
              <a:rPr lang="en-US" sz="2800" dirty="0" err="1">
                <a:latin typeface="+mj-lt"/>
                <a:ea typeface="Cambria" panose="02040503050406030204" pitchFamily="18" charset="0"/>
                <a:cs typeface="Arial" pitchFamily="34" charset="0"/>
              </a:rPr>
              <a:t>mức</a:t>
            </a:r>
            <a:r>
              <a:rPr lang="en-US" sz="2800" dirty="0">
                <a:latin typeface="+mj-lt"/>
                <a:ea typeface="Cambria" panose="02040503050406030204" pitchFamily="18" charset="0"/>
                <a:cs typeface="Arial" pitchFamily="34" charset="0"/>
              </a:rPr>
              <a:t> </a:t>
            </a:r>
            <a:r>
              <a:rPr lang="en-US" sz="2800" dirty="0" err="1">
                <a:latin typeface="+mj-lt"/>
                <a:ea typeface="Cambria" panose="02040503050406030204" pitchFamily="18" charset="0"/>
                <a:cs typeface="Arial" pitchFamily="34" charset="0"/>
              </a:rPr>
              <a:t>gây</a:t>
            </a:r>
            <a:r>
              <a:rPr lang="en-US" sz="2800" dirty="0">
                <a:latin typeface="+mj-lt"/>
                <a:ea typeface="Cambria" panose="02040503050406030204" pitchFamily="18" charset="0"/>
                <a:cs typeface="Arial" pitchFamily="34" charset="0"/>
              </a:rPr>
              <a:t> </a:t>
            </a:r>
            <a:r>
              <a:rPr lang="en-US" sz="2800" dirty="0" err="1">
                <a:latin typeface="+mj-lt"/>
                <a:ea typeface="Cambria" panose="02040503050406030204" pitchFamily="18" charset="0"/>
                <a:cs typeface="Arial" pitchFamily="34" charset="0"/>
              </a:rPr>
              <a:t>suy</a:t>
            </a:r>
            <a:r>
              <a:rPr lang="en-US" sz="2800" dirty="0">
                <a:latin typeface="+mj-lt"/>
                <a:ea typeface="Cambria" panose="02040503050406030204" pitchFamily="18" charset="0"/>
                <a:cs typeface="Arial" pitchFamily="34" charset="0"/>
              </a:rPr>
              <a:t> </a:t>
            </a:r>
            <a:r>
              <a:rPr lang="en-US" sz="2800" dirty="0" err="1">
                <a:latin typeface="+mj-lt"/>
                <a:ea typeface="Cambria" panose="02040503050406030204" pitchFamily="18" charset="0"/>
                <a:cs typeface="Arial" pitchFamily="34" charset="0"/>
              </a:rPr>
              <a:t>tụy</a:t>
            </a:r>
            <a:endParaRPr lang="en-US" sz="2800" dirty="0">
              <a:latin typeface="+mj-lt"/>
              <a:ea typeface="Cambria" panose="02040503050406030204" pitchFamily="18" charset="0"/>
              <a:cs typeface="Arial" pitchFamily="34" charset="0"/>
            </a:endParaRPr>
          </a:p>
          <a:p>
            <a:endParaRPr lang="en-US" sz="2800" dirty="0">
              <a:latin typeface="Arial" panose="020B0604020202020204" pitchFamily="34" charset="0"/>
              <a:ea typeface="Cambria" panose="02040503050406030204" pitchFamily="18" charset="0"/>
              <a:cs typeface="Arial" panose="020B0604020202020204" pitchFamily="34" charset="0"/>
            </a:endParaRPr>
          </a:p>
        </p:txBody>
      </p:sp>
      <p:sp>
        <p:nvSpPr>
          <p:cNvPr id="9" name="TextBox 8"/>
          <p:cNvSpPr txBox="1"/>
          <p:nvPr/>
        </p:nvSpPr>
        <p:spPr>
          <a:xfrm>
            <a:off x="355562" y="3798594"/>
            <a:ext cx="11568072" cy="1384940"/>
          </a:xfrm>
          <a:prstGeom prst="rect">
            <a:avLst/>
          </a:prstGeom>
          <a:noFill/>
        </p:spPr>
        <p:txBody>
          <a:bodyPr wrap="square" lIns="91386" tIns="45693" rIns="91386" bIns="45693" rtlCol="0">
            <a:spAutoFit/>
          </a:bodyPr>
          <a:lstStyle/>
          <a:p>
            <a:r>
              <a:rPr lang="en-US" sz="2800" dirty="0">
                <a:latin typeface="Times New Roman" panose="02020603050405020304" pitchFamily="18" charset="0"/>
                <a:ea typeface="Cambria" panose="02040503050406030204" pitchFamily="18" charset="0"/>
                <a:cs typeface="Times New Roman" panose="02020603050405020304" pitchFamily="18" charset="0"/>
              </a:rPr>
              <a:t>3.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Tiêm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phòng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vắc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xin</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Cambria" panose="02040503050406030204" pitchFamily="18" charset="0"/>
                <a:cs typeface="Times New Roman" panose="02020603050405020304" pitchFamily="18" charset="0"/>
              </a:rPr>
              <a:t>Bảo vệ tuyến yên không bị tổn thương bởi virut, vi khuẩn.</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p>
            <a:endParaRPr lang="en-US" sz="2800" dirty="0">
              <a:latin typeface="Arial" panose="020B0604020202020204" pitchFamily="34" charset="0"/>
              <a:ea typeface="Cambria" panose="02040503050406030204" pitchFamily="18" charset="0"/>
              <a:cs typeface="Arial" panose="020B0604020202020204" pitchFamily="34" charset="0"/>
            </a:endParaRPr>
          </a:p>
        </p:txBody>
      </p:sp>
      <p:sp>
        <p:nvSpPr>
          <p:cNvPr id="11" name="TextBox 10"/>
          <p:cNvSpPr txBox="1"/>
          <p:nvPr/>
        </p:nvSpPr>
        <p:spPr>
          <a:xfrm>
            <a:off x="470052" y="4849798"/>
            <a:ext cx="11319871" cy="954053"/>
          </a:xfrm>
          <a:prstGeom prst="rect">
            <a:avLst/>
          </a:prstGeom>
          <a:noFill/>
        </p:spPr>
        <p:txBody>
          <a:bodyPr wrap="square" lIns="91386" tIns="45693" rIns="91386" bIns="45693" rtlCol="0">
            <a:spAutoFit/>
          </a:bodyPr>
          <a:lstStyle/>
          <a:p>
            <a:r>
              <a:rPr lang="en-US" sz="2800" dirty="0">
                <a:latin typeface="Times New Roman" panose="02020603050405020304" pitchFamily="18" charset="0"/>
                <a:ea typeface="Cambria" panose="02040503050406030204" pitchFamily="18" charset="0"/>
                <a:cs typeface="Times New Roman" panose="02020603050405020304" pitchFamily="18" charset="0"/>
              </a:rPr>
              <a:t>4.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Ngủ</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đủ</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giấc</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Cambria" panose="02040503050406030204" pitchFamily="18" charset="0"/>
                <a:cs typeface="Times New Roman" panose="02020603050405020304" pitchFamily="18" charset="0"/>
              </a:rPr>
              <a:t>Giúp cho các cơ quan trong cơ thể có thời gian nghỉ ngơi.</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p>
          <a:p>
            <a:endParaRPr lang="en-US" sz="2800" dirty="0">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86701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7019"/>
            <a:ext cx="11923634" cy="584775"/>
          </a:xfrm>
          <a:prstGeom prst="rect">
            <a:avLst/>
          </a:prstGeom>
        </p:spPr>
        <p:txBody>
          <a:bodyPr wrap="square">
            <a:spAutoFit/>
          </a:bodyPr>
          <a:lstStyle/>
          <a:p>
            <a:pPr algn="ctr" eaLnBrk="1" hangingPunct="1">
              <a:defRPr/>
            </a:pP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24 – HỆ NỘI TIẾT Ở NGƯỜI.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57648" y="1237347"/>
            <a:ext cx="11565986" cy="1384940"/>
          </a:xfrm>
          <a:prstGeom prst="rect">
            <a:avLst/>
          </a:prstGeom>
        </p:spPr>
        <p:txBody>
          <a:bodyPr wrap="square" lIns="91386" tIns="45693" rIns="91386" bIns="45693">
            <a:spAutoFit/>
          </a:bodyPr>
          <a:lstStyle/>
          <a:p>
            <a:pPr algn="just"/>
            <a:r>
              <a:rPr lang="en-US" sz="2800" dirty="0" smtClean="0">
                <a:latin typeface="+mj-lt"/>
              </a:rPr>
              <a:t>- </a:t>
            </a:r>
            <a:r>
              <a:rPr lang="vi-VN" sz="2800" dirty="0" smtClean="0">
                <a:latin typeface="+mj-lt"/>
              </a:rPr>
              <a:t>Hoạt </a:t>
            </a:r>
            <a:r>
              <a:rPr lang="vi-VN" sz="2800" dirty="0">
                <a:latin typeface="+mj-lt"/>
              </a:rPr>
              <a:t>động của các tuyến nội tiết rối loạn → ảnh hưởng đến quá trình chuyển hóa trong cơ thể → gây nên nhiều bệnh cho cơ thể như tiểu đường, bướu cổ do thiếu iodine, người cao hoặc lùn hơn bình thường.</a:t>
            </a:r>
            <a:endParaRPr lang="en-US" sz="2800" dirty="0">
              <a:latin typeface="+mj-lt"/>
            </a:endParaRPr>
          </a:p>
        </p:txBody>
      </p:sp>
      <p:sp>
        <p:nvSpPr>
          <p:cNvPr id="6" name="Rectangle 5"/>
          <p:cNvSpPr/>
          <p:nvPr/>
        </p:nvSpPr>
        <p:spPr>
          <a:xfrm>
            <a:off x="357648" y="2714620"/>
            <a:ext cx="11565986" cy="1431153"/>
          </a:xfrm>
          <a:prstGeom prst="rect">
            <a:avLst/>
          </a:prstGeom>
        </p:spPr>
        <p:txBody>
          <a:bodyPr wrap="square" lIns="91386" tIns="45693" rIns="91386" bIns="45693">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Để </a:t>
            </a:r>
            <a:r>
              <a:rPr lang="vi-VN" sz="2800" dirty="0">
                <a:latin typeface="Times New Roman" panose="02020603050405020304" pitchFamily="18" charset="0"/>
                <a:cs typeface="Times New Roman" panose="02020603050405020304" pitchFamily="18" charset="0"/>
              </a:rPr>
              <a:t>phòng tránh các bệnh nội tiết cần có lối sống lành mạnh, chế độ dinh dưỡng, nghỉ ngơi hợp lý, tránh các chất độc hại, luyện tập TDTT, khám sức khỏe định kì…</a:t>
            </a:r>
            <a:endParaRPr lang="en-US" sz="2800" dirty="0">
              <a:latin typeface="Times New Roman" panose="02020603050405020304" pitchFamily="18" charset="0"/>
              <a:cs typeface="Times New Roman" panose="02020603050405020304" pitchFamily="18" charset="0"/>
            </a:endParaRPr>
          </a:p>
        </p:txBody>
      </p:sp>
      <p:sp>
        <p:nvSpPr>
          <p:cNvPr id="7" name="TextBox 3"/>
          <p:cNvSpPr txBox="1"/>
          <p:nvPr/>
        </p:nvSpPr>
        <p:spPr>
          <a:xfrm>
            <a:off x="0" y="714127"/>
            <a:ext cx="8331200" cy="430887"/>
          </a:xfrm>
          <a:prstGeom prst="rect">
            <a:avLst/>
          </a:prstGeom>
        </p:spPr>
        <p:txBody>
          <a:bodyPr wrap="square" lIns="0" tIns="0" rIns="0" bIns="0" rtlCol="0" anchor="t">
            <a:spAutoFit/>
          </a:bodyPr>
          <a:lstStyle/>
          <a:p>
            <a:pPr algn="ctr"/>
            <a:r>
              <a:rPr lang="en-US" sz="2800" b="1" spc="326" dirty="0" smtClean="0">
                <a:solidFill>
                  <a:srgbClr val="6600FF"/>
                </a:solidFill>
                <a:latin typeface="Times New Roman" panose="02020603050405020304" pitchFamily="18" charset="0"/>
                <a:cs typeface="Times New Roman" panose="02020603050405020304" pitchFamily="18" charset="0"/>
              </a:rPr>
              <a:t>II/ </a:t>
            </a:r>
            <a:r>
              <a:rPr lang="en-US" sz="2800" b="1" u="sng" spc="326" dirty="0" err="1" smtClean="0">
                <a:solidFill>
                  <a:srgbClr val="6600FF"/>
                </a:solidFill>
                <a:latin typeface="Times New Roman" panose="02020603050405020304" pitchFamily="18" charset="0"/>
                <a:cs typeface="Times New Roman" panose="02020603050405020304" pitchFamily="18" charset="0"/>
              </a:rPr>
              <a:t>Một</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số</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bệnh</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liên</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quan</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đến</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hệ</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nội</a:t>
            </a:r>
            <a:r>
              <a:rPr lang="en-US" sz="2800" b="1" u="sng" spc="326" dirty="0" smtClean="0">
                <a:solidFill>
                  <a:srgbClr val="6600FF"/>
                </a:solidFill>
                <a:latin typeface="Times New Roman" panose="02020603050405020304" pitchFamily="18" charset="0"/>
                <a:cs typeface="Times New Roman" panose="02020603050405020304" pitchFamily="18" charset="0"/>
              </a:rPr>
              <a:t> </a:t>
            </a:r>
            <a:r>
              <a:rPr lang="en-US" sz="2800" b="1" u="sng" spc="326" dirty="0" err="1" smtClean="0">
                <a:solidFill>
                  <a:srgbClr val="6600FF"/>
                </a:solidFill>
                <a:latin typeface="Times New Roman" panose="02020603050405020304" pitchFamily="18" charset="0"/>
                <a:cs typeface="Times New Roman" panose="02020603050405020304" pitchFamily="18" charset="0"/>
              </a:rPr>
              <a:t>tiết</a:t>
            </a:r>
            <a:r>
              <a:rPr lang="vi-VN" sz="2800" b="1" spc="326" dirty="0" smtClean="0">
                <a:solidFill>
                  <a:srgbClr val="6600FF"/>
                </a:solidFill>
                <a:latin typeface="Times New Roman" panose="02020603050405020304" pitchFamily="18" charset="0"/>
                <a:cs typeface="Times New Roman" panose="02020603050405020304" pitchFamily="18" charset="0"/>
              </a:rPr>
              <a:t>:</a:t>
            </a:r>
            <a:endParaRPr lang="en-US" sz="2800" b="1" spc="326" dirty="0">
              <a:solidFill>
                <a:srgbClr val="66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76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TRO NHANH NHU CHOP">
            <a:hlinkClick r:id="" action="ppaction://media"/>
            <a:extLst>
              <a:ext uri="{FF2B5EF4-FFF2-40B4-BE49-F238E27FC236}">
                <a16:creationId xmlns:a16="http://schemas.microsoft.com/office/drawing/2014/main" xmlns="" id="{570DD308-3F9B-4728-8A55-297E2832338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 y="0"/>
            <a:ext cx="12192000" cy="6858000"/>
          </a:xfrm>
          <a:prstGeom prst="rect">
            <a:avLst/>
          </a:prstGeom>
        </p:spPr>
      </p:pic>
      <p:sp>
        <p:nvSpPr>
          <p:cNvPr id="4" name="Rectangle 3">
            <a:extLst>
              <a:ext uri="{FF2B5EF4-FFF2-40B4-BE49-F238E27FC236}">
                <a16:creationId xmlns:a16="http://schemas.microsoft.com/office/drawing/2014/main" xmlns="" id="{D429D71A-7CCA-4F5F-8E07-DBDDFAEB1E3D}"/>
              </a:ext>
            </a:extLst>
          </p:cNvPr>
          <p:cNvSpPr/>
          <p:nvPr/>
        </p:nvSpPr>
        <p:spPr>
          <a:xfrm>
            <a:off x="3915813" y="4299125"/>
            <a:ext cx="4360380" cy="1200278"/>
          </a:xfrm>
          <a:prstGeom prst="rect">
            <a:avLst/>
          </a:prstGeom>
          <a:noFill/>
        </p:spPr>
        <p:txBody>
          <a:bodyPr wrap="none" lIns="91386" tIns="45695" rIns="91386" bIns="45695">
            <a:spAutoFit/>
          </a:bodyPr>
          <a:lstStyle/>
          <a:p>
            <a:pPr algn="ctr"/>
            <a:r>
              <a:rPr lang="en-US" sz="7200" b="1" spc="50">
                <a:ln w="38100" cmpd="sng">
                  <a:solidFill>
                    <a:prstClr val="white"/>
                  </a:solidFill>
                  <a:prstDash val="solid"/>
                </a:ln>
                <a:solidFill>
                  <a:srgbClr val="23710D"/>
                </a:solidFill>
                <a:effectLst>
                  <a:glow rad="38100">
                    <a:srgbClr val="4472C4">
                      <a:alpha val="40000"/>
                    </a:srgbClr>
                  </a:glow>
                </a:effectLst>
                <a:latin typeface="Tahoma" panose="020B0604030504040204" pitchFamily="34" charset="0"/>
                <a:ea typeface="Tahoma" panose="020B0604030504040204" pitchFamily="34" charset="0"/>
                <a:cs typeface="Tahoma" panose="020B0604030504040204" pitchFamily="34" charset="0"/>
              </a:rPr>
              <a:t>BẮT ĐẦU</a:t>
            </a:r>
          </a:p>
        </p:txBody>
      </p:sp>
      <p:pic>
        <p:nvPicPr>
          <p:cNvPr id="8" name="Picture 7">
            <a:extLst>
              <a:ext uri="{FF2B5EF4-FFF2-40B4-BE49-F238E27FC236}">
                <a16:creationId xmlns:a16="http://schemas.microsoft.com/office/drawing/2014/main" xmlns="" id="{F42F226D-A470-4EB3-BDBB-258CD4816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4873" y="1185626"/>
            <a:ext cx="5382263" cy="2615780"/>
          </a:xfrm>
          <a:prstGeom prst="rect">
            <a:avLst/>
          </a:prstGeom>
        </p:spPr>
      </p:pic>
    </p:spTree>
    <p:extLst>
      <p:ext uri="{BB962C8B-B14F-4D97-AF65-F5344CB8AC3E}">
        <p14:creationId xmlns:p14="http://schemas.microsoft.com/office/powerpoint/2010/main" val="2156260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 fill="hold"/>
                                        <p:tgtEl>
                                          <p:spTgt spid="7"/>
                                        </p:tgtEl>
                                      </p:cBhvr>
                                    </p:cmd>
                                  </p:childTnLst>
                                </p:cTn>
                              </p:par>
                            </p:childTnLst>
                          </p:cTn>
                        </p:par>
                        <p:par>
                          <p:cTn id="7" fill="hold">
                            <p:stCondLst>
                              <p:cond delay="2809"/>
                            </p:stCondLst>
                            <p:childTnLst>
                              <p:par>
                                <p:cTn id="8" presetID="10" presetClass="exit" presetSubtype="0" fill="hold" nodeType="afterEffect">
                                  <p:stCondLst>
                                    <p:cond delay="3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md type="call" cmd="stop">
                                      <p:cBhvr>
                                        <p:cTn id="11" dur="1">
                                          <p:stCondLst>
                                            <p:cond delay="499"/>
                                          </p:stCondLst>
                                        </p:cTn>
                                        <p:tgtEl>
                                          <p:spTgt spid="7"/>
                                        </p:tgtEl>
                                      </p:cBhvr>
                                    </p:cmd>
                                  </p:childTnLst>
                                </p:cTn>
                              </p:par>
                            </p:childTnLst>
                          </p:cTn>
                        </p:par>
                        <p:par>
                          <p:cTn id="12" fill="hold">
                            <p:stCondLst>
                              <p:cond delay="6809"/>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7309"/>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7809"/>
                            </p:stCondLst>
                            <p:childTnLst>
                              <p:par>
                                <p:cTn id="22" presetID="26" presetClass="emph" presetSubtype="0" repeatCount="indefinite" fill="hold" nodeType="afterEffect">
                                  <p:stCondLst>
                                    <p:cond delay="0"/>
                                  </p:stCondLst>
                                  <p:childTnLst>
                                    <p:animEffect transition="out" filter="fade">
                                      <p:cBhvr>
                                        <p:cTn id="23" dur="2000" tmFilter="0, 0; .2, .5; .8, .5; 1, 0"/>
                                        <p:tgtEl>
                                          <p:spTgt spid="8"/>
                                        </p:tgtEl>
                                      </p:cBhvr>
                                    </p:animEffect>
                                    <p:animScale>
                                      <p:cBhvr>
                                        <p:cTn id="24"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repeatCount="2000" fill="hold" display="0">
                  <p:stCondLst>
                    <p:cond delay="indefinite"/>
                  </p:stCondLst>
                  <p:endCondLst>
                    <p:cond evt="onNext" delay="0">
                      <p:tgtEl>
                        <p:sldTgt/>
                      </p:tgtEl>
                    </p:cond>
                  </p:endCondLst>
                </p:cTn>
                <p:tgtEl>
                  <p:spTgt spid="7"/>
                </p:tgtEl>
              </p:cMediaNode>
            </p:video>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7"/>
                                        </p:tgtEl>
                                      </p:cBhvr>
                                    </p:cmd>
                                  </p:childTnLst>
                                </p:cTn>
                              </p:par>
                            </p:childTnLst>
                          </p:cTn>
                        </p:par>
                      </p:childTnLst>
                    </p:cTn>
                  </p:par>
                </p:childTnLst>
              </p:cTn>
              <p:nextCondLst>
                <p:cond evt="onClick" delay="0">
                  <p:tgtEl>
                    <p:spTgt spid="7"/>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Q1">
            <a:extLst>
              <a:ext uri="{FF2B5EF4-FFF2-40B4-BE49-F238E27FC236}">
                <a16:creationId xmlns:a16="http://schemas.microsoft.com/office/drawing/2014/main" xmlns="" id="{B3DB058A-7F39-4989-A89A-565B4C7702EB}"/>
              </a:ext>
            </a:extLst>
          </p:cNvPr>
          <p:cNvSpPr/>
          <p:nvPr/>
        </p:nvSpPr>
        <p:spPr>
          <a:xfrm>
            <a:off x="1894720" y="4988266"/>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1: </a:t>
            </a:r>
            <a:r>
              <a:rPr lang="en-US" sz="2800" dirty="0">
                <a:solidFill>
                  <a:prstClr val="white"/>
                </a:solidFill>
                <a:latin typeface="Arial" pitchFamily="34" charset="0"/>
                <a:cs typeface="Arial" pitchFamily="34" charset="0"/>
              </a:rPr>
              <a:t>Tuyến giáp tiết ra Hormone gì?</a:t>
            </a:r>
          </a:p>
        </p:txBody>
      </p:sp>
      <p:sp>
        <p:nvSpPr>
          <p:cNvPr id="410" name="Q2">
            <a:extLst>
              <a:ext uri="{FF2B5EF4-FFF2-40B4-BE49-F238E27FC236}">
                <a16:creationId xmlns:a16="http://schemas.microsoft.com/office/drawing/2014/main" xmlns="" id="{FDFBE095-7E10-4FD6-878E-C5E20FAD6656}"/>
              </a:ext>
            </a:extLst>
          </p:cNvPr>
          <p:cNvSpPr/>
          <p:nvPr/>
        </p:nvSpPr>
        <p:spPr>
          <a:xfrm>
            <a:off x="1894719" y="4968806"/>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2: </a:t>
            </a:r>
            <a:r>
              <a:rPr lang="en-US" sz="2800" dirty="0">
                <a:solidFill>
                  <a:prstClr val="white"/>
                </a:solidFill>
                <a:latin typeface="Arial" pitchFamily="34" charset="0"/>
                <a:cs typeface="Arial" pitchFamily="34" charset="0"/>
              </a:rPr>
              <a:t>Tuyến Tụy là tuyến nội tiết hay ngoại tiết?</a:t>
            </a:r>
          </a:p>
        </p:txBody>
      </p:sp>
      <p:sp>
        <p:nvSpPr>
          <p:cNvPr id="411" name="Q3">
            <a:extLst>
              <a:ext uri="{FF2B5EF4-FFF2-40B4-BE49-F238E27FC236}">
                <a16:creationId xmlns:a16="http://schemas.microsoft.com/office/drawing/2014/main" xmlns="" id="{5A0C38EA-A0E3-400A-9442-B83F7A56B225}"/>
              </a:ext>
            </a:extLst>
          </p:cNvPr>
          <p:cNvSpPr/>
          <p:nvPr/>
        </p:nvSpPr>
        <p:spPr>
          <a:xfrm>
            <a:off x="1894720" y="4989595"/>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3: </a:t>
            </a:r>
            <a:r>
              <a:rPr lang="en-US" sz="2800" dirty="0">
                <a:solidFill>
                  <a:prstClr val="white"/>
                </a:solidFill>
                <a:latin typeface="Arial" pitchFamily="34" charset="0"/>
                <a:cs typeface="Arial" pitchFamily="34" charset="0"/>
              </a:rPr>
              <a:t>Tuyến Tụy có thể tiết ra loại Hormone nào?</a:t>
            </a:r>
          </a:p>
        </p:txBody>
      </p:sp>
      <p:sp>
        <p:nvSpPr>
          <p:cNvPr id="412" name="Q4">
            <a:extLst>
              <a:ext uri="{FF2B5EF4-FFF2-40B4-BE49-F238E27FC236}">
                <a16:creationId xmlns:a16="http://schemas.microsoft.com/office/drawing/2014/main" xmlns="" id="{AD832735-102C-46EB-BA98-B08D4A0D8454}"/>
              </a:ext>
            </a:extLst>
          </p:cNvPr>
          <p:cNvSpPr/>
          <p:nvPr/>
        </p:nvSpPr>
        <p:spPr>
          <a:xfrm>
            <a:off x="1882020" y="4968805"/>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4: </a:t>
            </a:r>
            <a:r>
              <a:rPr lang="en-US" sz="2800" dirty="0">
                <a:solidFill>
                  <a:prstClr val="white"/>
                </a:solidFill>
                <a:latin typeface="Arial" pitchFamily="34" charset="0"/>
                <a:cs typeface="Arial" pitchFamily="34" charset="0"/>
              </a:rPr>
              <a:t>Tên một loại Hormone do tuyến giáp tiết ra.</a:t>
            </a:r>
          </a:p>
        </p:txBody>
      </p:sp>
      <p:sp>
        <p:nvSpPr>
          <p:cNvPr id="413" name="Q5">
            <a:extLst>
              <a:ext uri="{FF2B5EF4-FFF2-40B4-BE49-F238E27FC236}">
                <a16:creationId xmlns:a16="http://schemas.microsoft.com/office/drawing/2014/main" xmlns="" id="{3583678D-71F4-4598-9CD7-E3303390264D}"/>
              </a:ext>
            </a:extLst>
          </p:cNvPr>
          <p:cNvSpPr/>
          <p:nvPr/>
        </p:nvSpPr>
        <p:spPr>
          <a:xfrm>
            <a:off x="1921610" y="4985221"/>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5: </a:t>
            </a:r>
            <a:r>
              <a:rPr lang="en-US" sz="2800" dirty="0">
                <a:solidFill>
                  <a:prstClr val="white"/>
                </a:solidFill>
                <a:latin typeface="Arial" pitchFamily="34" charset="0"/>
                <a:cs typeface="Arial" pitchFamily="34" charset="0"/>
              </a:rPr>
              <a:t>Trong các tuyến nội tiết sau, tuyến nào không </a:t>
            </a:r>
          </a:p>
          <a:p>
            <a:pPr algn="ctr" defTabSz="914082">
              <a:defRPr/>
            </a:pPr>
            <a:r>
              <a:rPr lang="en-US" sz="2800" dirty="0">
                <a:solidFill>
                  <a:prstClr val="white"/>
                </a:solidFill>
                <a:latin typeface="Arial" pitchFamily="34" charset="0"/>
                <a:cs typeface="Arial" pitchFamily="34" charset="0"/>
              </a:rPr>
              <a:t>phải là tuyến pha: Tuyến yên, tuyến sinh dục, tuyến tụy</a:t>
            </a:r>
          </a:p>
        </p:txBody>
      </p:sp>
      <p:sp>
        <p:nvSpPr>
          <p:cNvPr id="414" name="Q6">
            <a:extLst>
              <a:ext uri="{FF2B5EF4-FFF2-40B4-BE49-F238E27FC236}">
                <a16:creationId xmlns:a16="http://schemas.microsoft.com/office/drawing/2014/main" xmlns="" id="{C43BFAA6-060C-4768-A8C0-60E533310862}"/>
              </a:ext>
            </a:extLst>
          </p:cNvPr>
          <p:cNvSpPr/>
          <p:nvPr/>
        </p:nvSpPr>
        <p:spPr>
          <a:xfrm>
            <a:off x="1912129" y="4988266"/>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6: </a:t>
            </a:r>
            <a:r>
              <a:rPr lang="en-US" sz="2800" dirty="0">
                <a:solidFill>
                  <a:prstClr val="white">
                    <a:lumMod val="95000"/>
                  </a:prstClr>
                </a:solidFill>
                <a:latin typeface="Arial" pitchFamily="34" charset="0"/>
                <a:cs typeface="Arial" pitchFamily="34" charset="0"/>
              </a:rPr>
              <a:t>Khi đói thì tuyến tụy tiết ra glucagon có </a:t>
            </a:r>
          </a:p>
          <a:p>
            <a:pPr algn="ctr" defTabSz="914082">
              <a:defRPr/>
            </a:pPr>
            <a:r>
              <a:rPr lang="en-US" sz="2800" dirty="0">
                <a:solidFill>
                  <a:prstClr val="white">
                    <a:lumMod val="95000"/>
                  </a:prstClr>
                </a:solidFill>
                <a:latin typeface="Arial" pitchFamily="34" charset="0"/>
                <a:cs typeface="Arial" pitchFamily="34" charset="0"/>
              </a:rPr>
              <a:t>tác dụng gì? </a:t>
            </a:r>
          </a:p>
        </p:txBody>
      </p:sp>
      <p:sp>
        <p:nvSpPr>
          <p:cNvPr id="415" name="Q7">
            <a:extLst>
              <a:ext uri="{FF2B5EF4-FFF2-40B4-BE49-F238E27FC236}">
                <a16:creationId xmlns:a16="http://schemas.microsoft.com/office/drawing/2014/main" xmlns="" id="{D95E524B-BCEB-4127-9132-83A3A4FB2433}"/>
              </a:ext>
            </a:extLst>
          </p:cNvPr>
          <p:cNvSpPr/>
          <p:nvPr/>
        </p:nvSpPr>
        <p:spPr>
          <a:xfrm>
            <a:off x="1926444" y="4968806"/>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7: </a:t>
            </a:r>
            <a:r>
              <a:rPr lang="en-US" sz="2800" dirty="0">
                <a:solidFill>
                  <a:prstClr val="white"/>
                </a:solidFill>
                <a:latin typeface="Arial" pitchFamily="34" charset="0"/>
                <a:cs typeface="Arial" pitchFamily="34" charset="0"/>
              </a:rPr>
              <a:t>Tuyến sinh dục có ở nam hay nữ? </a:t>
            </a:r>
          </a:p>
        </p:txBody>
      </p:sp>
      <p:sp>
        <p:nvSpPr>
          <p:cNvPr id="416" name="Q8">
            <a:extLst>
              <a:ext uri="{FF2B5EF4-FFF2-40B4-BE49-F238E27FC236}">
                <a16:creationId xmlns:a16="http://schemas.microsoft.com/office/drawing/2014/main" xmlns="" id="{9464EF76-0C7F-4D29-9282-174A4DF5822A}"/>
              </a:ext>
            </a:extLst>
          </p:cNvPr>
          <p:cNvSpPr/>
          <p:nvPr/>
        </p:nvSpPr>
        <p:spPr>
          <a:xfrm>
            <a:off x="1912999" y="4987713"/>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8: </a:t>
            </a:r>
            <a:r>
              <a:rPr lang="en-US" sz="2800" dirty="0">
                <a:solidFill>
                  <a:prstClr val="white"/>
                </a:solidFill>
                <a:latin typeface="Arial" pitchFamily="34" charset="0"/>
                <a:cs typeface="Arial" pitchFamily="34" charset="0"/>
              </a:rPr>
              <a:t>Loại Hormone kích thích sản sinh tinh trùng. </a:t>
            </a:r>
          </a:p>
        </p:txBody>
      </p:sp>
      <p:sp>
        <p:nvSpPr>
          <p:cNvPr id="417" name="Q9">
            <a:extLst>
              <a:ext uri="{FF2B5EF4-FFF2-40B4-BE49-F238E27FC236}">
                <a16:creationId xmlns:a16="http://schemas.microsoft.com/office/drawing/2014/main" xmlns="" id="{4D0FBCC3-BC73-43A6-AA80-7B53CC2E90CB}"/>
              </a:ext>
            </a:extLst>
          </p:cNvPr>
          <p:cNvSpPr/>
          <p:nvPr/>
        </p:nvSpPr>
        <p:spPr>
          <a:xfrm>
            <a:off x="1921990" y="4968806"/>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9: </a:t>
            </a:r>
            <a:r>
              <a:rPr lang="en-US" sz="2800" dirty="0">
                <a:solidFill>
                  <a:prstClr val="white"/>
                </a:solidFill>
                <a:latin typeface="Arial" pitchFamily="34" charset="0"/>
                <a:cs typeface="Arial" pitchFamily="34" charset="0"/>
              </a:rPr>
              <a:t>Bệnh tiểu đường là do rối loạn chuyển</a:t>
            </a:r>
          </a:p>
          <a:p>
            <a:pPr algn="ctr" defTabSz="914082">
              <a:defRPr/>
            </a:pPr>
            <a:r>
              <a:rPr lang="en-US" sz="2800" dirty="0">
                <a:solidFill>
                  <a:prstClr val="white"/>
                </a:solidFill>
                <a:latin typeface="Arial" pitchFamily="34" charset="0"/>
                <a:cs typeface="Arial" pitchFamily="34" charset="0"/>
              </a:rPr>
              <a:t> hóa loại cacbohydrate nào? </a:t>
            </a:r>
          </a:p>
        </p:txBody>
      </p:sp>
      <p:sp>
        <p:nvSpPr>
          <p:cNvPr id="418" name="Q10">
            <a:extLst>
              <a:ext uri="{FF2B5EF4-FFF2-40B4-BE49-F238E27FC236}">
                <a16:creationId xmlns:a16="http://schemas.microsoft.com/office/drawing/2014/main" xmlns="" id="{2FD38172-095B-4012-8805-D3EAB0E3B197}"/>
              </a:ext>
            </a:extLst>
          </p:cNvPr>
          <p:cNvSpPr/>
          <p:nvPr/>
        </p:nvSpPr>
        <p:spPr>
          <a:xfrm>
            <a:off x="1928818" y="4985221"/>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r>
              <a:rPr lang="en-US" sz="2800" b="1" dirty="0">
                <a:solidFill>
                  <a:prstClr val="white"/>
                </a:solidFill>
                <a:latin typeface="Times New Roman" panose="02020603050405020304" pitchFamily="18" charset="0"/>
                <a:cs typeface="Times New Roman" panose="02020603050405020304" pitchFamily="18" charset="0"/>
              </a:rPr>
              <a:t>Câu 10: </a:t>
            </a:r>
            <a:r>
              <a:rPr lang="en-US" sz="2800" dirty="0">
                <a:solidFill>
                  <a:prstClr val="white"/>
                </a:solidFill>
                <a:latin typeface="Arial" pitchFamily="34" charset="0"/>
                <a:cs typeface="Arial" pitchFamily="34" charset="0"/>
              </a:rPr>
              <a:t>Chỉ cần một lượng nhỏ Hormone cũng gây</a:t>
            </a:r>
          </a:p>
          <a:p>
            <a:pPr algn="ctr" defTabSz="914082">
              <a:defRPr/>
            </a:pPr>
            <a:r>
              <a:rPr lang="en-US" sz="2800" dirty="0">
                <a:solidFill>
                  <a:prstClr val="white"/>
                </a:solidFill>
                <a:latin typeface="Arial" pitchFamily="34" charset="0"/>
                <a:cs typeface="Arial" pitchFamily="34" charset="0"/>
              </a:rPr>
              <a:t> ra hiệu quả rõ rệt. Đây là đặc tính gì của Hormone? </a:t>
            </a:r>
          </a:p>
          <a:p>
            <a:pPr algn="ctr" defTabSz="914082">
              <a:defRPr/>
            </a:pP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409" name="Next 2">
            <a:extLst>
              <a:ext uri="{FF2B5EF4-FFF2-40B4-BE49-F238E27FC236}">
                <a16:creationId xmlns:a16="http://schemas.microsoft.com/office/drawing/2014/main" xmlns="" id="{5D733F5F-CE2E-4BD1-A739-7E3366340811}"/>
              </a:ext>
            </a:extLst>
          </p:cNvPr>
          <p:cNvSpPr/>
          <p:nvPr/>
        </p:nvSpPr>
        <p:spPr>
          <a:xfrm>
            <a:off x="3059695" y="4179244"/>
            <a:ext cx="1291204" cy="583095"/>
          </a:xfrm>
          <a:prstGeom prst="homePlate">
            <a:avLst/>
          </a:prstGeom>
          <a:solidFill>
            <a:srgbClr val="217529"/>
          </a:solidFill>
          <a:ln w="76200">
            <a:solidFill>
              <a:srgbClr val="1C1E1B"/>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endParaRPr lang="en-US" sz="1200">
              <a:solidFill>
                <a:prstClr val="white"/>
              </a:solidFill>
            </a:endParaRPr>
          </a:p>
        </p:txBody>
      </p:sp>
      <p:sp>
        <p:nvSpPr>
          <p:cNvPr id="550" name="Next 1">
            <a:extLst>
              <a:ext uri="{FF2B5EF4-FFF2-40B4-BE49-F238E27FC236}">
                <a16:creationId xmlns:a16="http://schemas.microsoft.com/office/drawing/2014/main" xmlns="" id="{09EA6259-5392-4068-A0AD-B7002EE24476}"/>
              </a:ext>
            </a:extLst>
          </p:cNvPr>
          <p:cNvSpPr/>
          <p:nvPr/>
        </p:nvSpPr>
        <p:spPr>
          <a:xfrm>
            <a:off x="3059695" y="4179243"/>
            <a:ext cx="1291204" cy="583095"/>
          </a:xfrm>
          <a:prstGeom prst="homePlate">
            <a:avLst/>
          </a:prstGeom>
          <a:solidFill>
            <a:srgbClr val="217529"/>
          </a:solidFill>
          <a:ln w="76200">
            <a:solidFill>
              <a:srgbClr val="1C1E1B"/>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endParaRPr lang="en-US" sz="1200">
              <a:solidFill>
                <a:prstClr val="white"/>
              </a:solidFill>
            </a:endParaRPr>
          </a:p>
        </p:txBody>
      </p:sp>
      <p:pic>
        <p:nvPicPr>
          <p:cNvPr id="22" name="Picture 21">
            <a:extLst>
              <a:ext uri="{FF2B5EF4-FFF2-40B4-BE49-F238E27FC236}">
                <a16:creationId xmlns:a16="http://schemas.microsoft.com/office/drawing/2014/main" xmlns="" id="{03885118-8270-4A66-8BCA-101ED2EFE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996" y="4827110"/>
            <a:ext cx="2206943" cy="1737511"/>
          </a:xfrm>
          <a:prstGeom prst="rect">
            <a:avLst/>
          </a:prstGeom>
        </p:spPr>
      </p:pic>
      <p:grpSp>
        <p:nvGrpSpPr>
          <p:cNvPr id="32" name="Group 31">
            <a:extLst>
              <a:ext uri="{FF2B5EF4-FFF2-40B4-BE49-F238E27FC236}">
                <a16:creationId xmlns:a16="http://schemas.microsoft.com/office/drawing/2014/main" xmlns="" id="{280ACEF3-42E3-4B86-BCFD-6353E5E13E57}"/>
              </a:ext>
            </a:extLst>
          </p:cNvPr>
          <p:cNvGrpSpPr/>
          <p:nvPr/>
        </p:nvGrpSpPr>
        <p:grpSpPr>
          <a:xfrm>
            <a:off x="107681" y="4433879"/>
            <a:ext cx="1012024" cy="786452"/>
            <a:chOff x="200956" y="3500706"/>
            <a:chExt cx="1012024" cy="786452"/>
          </a:xfrm>
        </p:grpSpPr>
        <p:pic>
          <p:nvPicPr>
            <p:cNvPr id="30" name="Picture 29">
              <a:extLst>
                <a:ext uri="{FF2B5EF4-FFF2-40B4-BE49-F238E27FC236}">
                  <a16:creationId xmlns:a16="http://schemas.microsoft.com/office/drawing/2014/main" xmlns="" id="{35A062DC-569E-49C5-B7FB-25F21FD71A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956" y="3500706"/>
              <a:ext cx="1012024" cy="786452"/>
            </a:xfrm>
            <a:prstGeom prst="rect">
              <a:avLst/>
            </a:prstGeom>
          </p:spPr>
        </p:pic>
        <p:sp>
          <p:nvSpPr>
            <p:cNvPr id="31" name="TextBox 30">
              <a:extLst>
                <a:ext uri="{FF2B5EF4-FFF2-40B4-BE49-F238E27FC236}">
                  <a16:creationId xmlns:a16="http://schemas.microsoft.com/office/drawing/2014/main" xmlns="" id="{C59B2A67-F219-41BC-B62C-CC70D6941C78}"/>
                </a:ext>
              </a:extLst>
            </p:cNvPr>
            <p:cNvSpPr txBox="1"/>
            <p:nvPr/>
          </p:nvSpPr>
          <p:spPr>
            <a:xfrm>
              <a:off x="205192" y="3727851"/>
              <a:ext cx="724878" cy="307777"/>
            </a:xfrm>
            <a:prstGeom prst="rect">
              <a:avLst/>
            </a:prstGeom>
            <a:noFill/>
          </p:spPr>
          <p:txBody>
            <a:bodyPr wrap="none" rtlCol="0">
              <a:spAutoFit/>
            </a:bodyPr>
            <a:lstStyle/>
            <a:p>
              <a:pPr algn="ctr" defTabSz="914082"/>
              <a:r>
                <a:rPr lang="en-US" sz="1400" b="1" dirty="0">
                  <a:solidFill>
                    <a:srgbClr val="1C1E1B"/>
                  </a:solidFill>
                  <a:latin typeface="Tahoma" panose="020B0604030504040204" pitchFamily="34" charset="0"/>
                  <a:ea typeface="Tahoma" panose="020B0604030504040204" pitchFamily="34" charset="0"/>
                  <a:cs typeface="Tahoma" panose="020B0604030504040204" pitchFamily="34" charset="0"/>
                </a:rPr>
                <a:t>ĐỘI A</a:t>
              </a:r>
            </a:p>
          </p:txBody>
        </p:sp>
      </p:grpSp>
      <p:sp>
        <p:nvSpPr>
          <p:cNvPr id="405" name="0">
            <a:extLst>
              <a:ext uri="{FF2B5EF4-FFF2-40B4-BE49-F238E27FC236}">
                <a16:creationId xmlns:a16="http://schemas.microsoft.com/office/drawing/2014/main" xmlns="" id="{9D20E7DA-90EB-4A3C-9A16-044A46CC9F26}"/>
              </a:ext>
            </a:extLst>
          </p:cNvPr>
          <p:cNvSpPr/>
          <p:nvPr/>
        </p:nvSpPr>
        <p:spPr>
          <a:xfrm>
            <a:off x="1290952" y="4475102"/>
            <a:ext cx="505861" cy="583095"/>
          </a:xfrm>
          <a:prstGeom prst="flowChartMagneticDisk">
            <a:avLst/>
          </a:prstGeom>
          <a:solidFill>
            <a:schemeClr val="accent5">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endParaRPr lang="en-US" sz="2400" b="1">
              <a:solidFill>
                <a:prstClr val="black"/>
              </a:solidFill>
              <a:latin typeface="Times New Roman" panose="02020603050405020304" pitchFamily="18" charset="0"/>
              <a:cs typeface="Times New Roman" panose="02020603050405020304" pitchFamily="18" charset="0"/>
            </a:endParaRPr>
          </a:p>
        </p:txBody>
      </p:sp>
      <p:sp>
        <p:nvSpPr>
          <p:cNvPr id="406" name="Oval 405">
            <a:extLst>
              <a:ext uri="{FF2B5EF4-FFF2-40B4-BE49-F238E27FC236}">
                <a16:creationId xmlns:a16="http://schemas.microsoft.com/office/drawing/2014/main" xmlns="" id="{D1D0B35C-7548-4C39-843E-4269EF840E20}"/>
              </a:ext>
            </a:extLst>
          </p:cNvPr>
          <p:cNvSpPr/>
          <p:nvPr/>
        </p:nvSpPr>
        <p:spPr>
          <a:xfrm>
            <a:off x="1204917" y="4415286"/>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4" name="1">
            <a:extLst>
              <a:ext uri="{FF2B5EF4-FFF2-40B4-BE49-F238E27FC236}">
                <a16:creationId xmlns:a16="http://schemas.microsoft.com/office/drawing/2014/main" xmlns="" id="{03D9DE48-6FCB-4743-A44F-C4B93A9AD9D8}"/>
              </a:ext>
            </a:extLst>
          </p:cNvPr>
          <p:cNvSpPr/>
          <p:nvPr/>
        </p:nvSpPr>
        <p:spPr>
          <a:xfrm>
            <a:off x="1290952" y="404296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1</a:t>
            </a:r>
          </a:p>
        </p:txBody>
      </p:sp>
      <p:sp>
        <p:nvSpPr>
          <p:cNvPr id="28" name="Oval 27">
            <a:extLst>
              <a:ext uri="{FF2B5EF4-FFF2-40B4-BE49-F238E27FC236}">
                <a16:creationId xmlns:a16="http://schemas.microsoft.com/office/drawing/2014/main" xmlns="" id="{2766B8AE-0660-4EB6-B289-D2A1810AC650}"/>
              </a:ext>
            </a:extLst>
          </p:cNvPr>
          <p:cNvSpPr/>
          <p:nvPr/>
        </p:nvSpPr>
        <p:spPr>
          <a:xfrm>
            <a:off x="1204917" y="398314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54" name="2">
            <a:extLst>
              <a:ext uri="{FF2B5EF4-FFF2-40B4-BE49-F238E27FC236}">
                <a16:creationId xmlns:a16="http://schemas.microsoft.com/office/drawing/2014/main" xmlns="" id="{C572263E-C9C9-496B-8F0A-4BEFF6970A6A}"/>
              </a:ext>
            </a:extLst>
          </p:cNvPr>
          <p:cNvSpPr/>
          <p:nvPr/>
        </p:nvSpPr>
        <p:spPr>
          <a:xfrm>
            <a:off x="1290952" y="3616775"/>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2</a:t>
            </a:r>
          </a:p>
        </p:txBody>
      </p:sp>
      <p:sp>
        <p:nvSpPr>
          <p:cNvPr id="55" name="Oval 54">
            <a:extLst>
              <a:ext uri="{FF2B5EF4-FFF2-40B4-BE49-F238E27FC236}">
                <a16:creationId xmlns:a16="http://schemas.microsoft.com/office/drawing/2014/main" xmlns="" id="{7E4F50B1-2915-46B3-BF90-4B122B837603}"/>
              </a:ext>
            </a:extLst>
          </p:cNvPr>
          <p:cNvSpPr/>
          <p:nvPr/>
        </p:nvSpPr>
        <p:spPr>
          <a:xfrm>
            <a:off x="1204917" y="355696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56" name="3">
            <a:extLst>
              <a:ext uri="{FF2B5EF4-FFF2-40B4-BE49-F238E27FC236}">
                <a16:creationId xmlns:a16="http://schemas.microsoft.com/office/drawing/2014/main" xmlns="" id="{595A9014-B295-4A54-8A82-A4A81F8CD7C1}"/>
              </a:ext>
            </a:extLst>
          </p:cNvPr>
          <p:cNvSpPr/>
          <p:nvPr/>
        </p:nvSpPr>
        <p:spPr>
          <a:xfrm>
            <a:off x="1290952" y="319059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3</a:t>
            </a:r>
          </a:p>
        </p:txBody>
      </p:sp>
      <p:sp>
        <p:nvSpPr>
          <p:cNvPr id="57" name="Oval 56">
            <a:extLst>
              <a:ext uri="{FF2B5EF4-FFF2-40B4-BE49-F238E27FC236}">
                <a16:creationId xmlns:a16="http://schemas.microsoft.com/office/drawing/2014/main" xmlns="" id="{E89B4273-DA74-4547-8A12-E7B7D33C2CBF}"/>
              </a:ext>
            </a:extLst>
          </p:cNvPr>
          <p:cNvSpPr/>
          <p:nvPr/>
        </p:nvSpPr>
        <p:spPr>
          <a:xfrm>
            <a:off x="1204917" y="313077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58" name="4">
            <a:extLst>
              <a:ext uri="{FF2B5EF4-FFF2-40B4-BE49-F238E27FC236}">
                <a16:creationId xmlns:a16="http://schemas.microsoft.com/office/drawing/2014/main" xmlns="" id="{6060A468-9A57-4B21-8CCA-1133D3440C47}"/>
              </a:ext>
            </a:extLst>
          </p:cNvPr>
          <p:cNvSpPr/>
          <p:nvPr/>
        </p:nvSpPr>
        <p:spPr>
          <a:xfrm>
            <a:off x="1290952" y="276440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4</a:t>
            </a:r>
          </a:p>
        </p:txBody>
      </p:sp>
      <p:sp>
        <p:nvSpPr>
          <p:cNvPr id="59" name="Oval 58">
            <a:extLst>
              <a:ext uri="{FF2B5EF4-FFF2-40B4-BE49-F238E27FC236}">
                <a16:creationId xmlns:a16="http://schemas.microsoft.com/office/drawing/2014/main" xmlns="" id="{2F99947C-DDA5-43B9-86A6-46EB14827643}"/>
              </a:ext>
            </a:extLst>
          </p:cNvPr>
          <p:cNvSpPr/>
          <p:nvPr/>
        </p:nvSpPr>
        <p:spPr>
          <a:xfrm>
            <a:off x="1204917" y="270459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60" name="5">
            <a:extLst>
              <a:ext uri="{FF2B5EF4-FFF2-40B4-BE49-F238E27FC236}">
                <a16:creationId xmlns:a16="http://schemas.microsoft.com/office/drawing/2014/main" xmlns="" id="{3B9CD15F-920C-41F5-91F6-37672771D306}"/>
              </a:ext>
            </a:extLst>
          </p:cNvPr>
          <p:cNvSpPr/>
          <p:nvPr/>
        </p:nvSpPr>
        <p:spPr>
          <a:xfrm>
            <a:off x="1290952" y="233822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5</a:t>
            </a:r>
          </a:p>
        </p:txBody>
      </p:sp>
      <p:sp>
        <p:nvSpPr>
          <p:cNvPr id="61" name="Oval 60">
            <a:extLst>
              <a:ext uri="{FF2B5EF4-FFF2-40B4-BE49-F238E27FC236}">
                <a16:creationId xmlns:a16="http://schemas.microsoft.com/office/drawing/2014/main" xmlns="" id="{F19EEE63-2BCD-488D-803C-9EAC1648938D}"/>
              </a:ext>
            </a:extLst>
          </p:cNvPr>
          <p:cNvSpPr/>
          <p:nvPr/>
        </p:nvSpPr>
        <p:spPr>
          <a:xfrm>
            <a:off x="1204917" y="227840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62" name="6">
            <a:extLst>
              <a:ext uri="{FF2B5EF4-FFF2-40B4-BE49-F238E27FC236}">
                <a16:creationId xmlns:a16="http://schemas.microsoft.com/office/drawing/2014/main" xmlns="" id="{A994FFD3-ADE0-4B93-9D03-AFE6C109C24C}"/>
              </a:ext>
            </a:extLst>
          </p:cNvPr>
          <p:cNvSpPr/>
          <p:nvPr/>
        </p:nvSpPr>
        <p:spPr>
          <a:xfrm>
            <a:off x="1290952" y="191203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6</a:t>
            </a:r>
          </a:p>
        </p:txBody>
      </p:sp>
      <p:sp>
        <p:nvSpPr>
          <p:cNvPr id="63" name="Oval 62">
            <a:extLst>
              <a:ext uri="{FF2B5EF4-FFF2-40B4-BE49-F238E27FC236}">
                <a16:creationId xmlns:a16="http://schemas.microsoft.com/office/drawing/2014/main" xmlns="" id="{17F92663-3FC1-4F7B-BC96-2D9FE33BBA8E}"/>
              </a:ext>
            </a:extLst>
          </p:cNvPr>
          <p:cNvSpPr/>
          <p:nvPr/>
        </p:nvSpPr>
        <p:spPr>
          <a:xfrm>
            <a:off x="1204917" y="185222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64" name="7">
            <a:extLst>
              <a:ext uri="{FF2B5EF4-FFF2-40B4-BE49-F238E27FC236}">
                <a16:creationId xmlns:a16="http://schemas.microsoft.com/office/drawing/2014/main" xmlns="" id="{6AF0003A-C889-4B28-A943-D916F84DE2A8}"/>
              </a:ext>
            </a:extLst>
          </p:cNvPr>
          <p:cNvSpPr/>
          <p:nvPr/>
        </p:nvSpPr>
        <p:spPr>
          <a:xfrm>
            <a:off x="1290952" y="148585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7</a:t>
            </a:r>
          </a:p>
        </p:txBody>
      </p:sp>
      <p:sp>
        <p:nvSpPr>
          <p:cNvPr id="65" name="Oval 64">
            <a:extLst>
              <a:ext uri="{FF2B5EF4-FFF2-40B4-BE49-F238E27FC236}">
                <a16:creationId xmlns:a16="http://schemas.microsoft.com/office/drawing/2014/main" xmlns="" id="{00168E55-AFD0-4508-83BC-932E2EE7E7D1}"/>
              </a:ext>
            </a:extLst>
          </p:cNvPr>
          <p:cNvSpPr/>
          <p:nvPr/>
        </p:nvSpPr>
        <p:spPr>
          <a:xfrm>
            <a:off x="1204917" y="142603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66" name="8">
            <a:extLst>
              <a:ext uri="{FF2B5EF4-FFF2-40B4-BE49-F238E27FC236}">
                <a16:creationId xmlns:a16="http://schemas.microsoft.com/office/drawing/2014/main" xmlns="" id="{023EF777-4A2C-4B79-9374-FA0D144CB5D8}"/>
              </a:ext>
            </a:extLst>
          </p:cNvPr>
          <p:cNvSpPr/>
          <p:nvPr/>
        </p:nvSpPr>
        <p:spPr>
          <a:xfrm>
            <a:off x="1290952" y="105966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8</a:t>
            </a:r>
          </a:p>
        </p:txBody>
      </p:sp>
      <p:sp>
        <p:nvSpPr>
          <p:cNvPr id="67" name="Oval 66">
            <a:extLst>
              <a:ext uri="{FF2B5EF4-FFF2-40B4-BE49-F238E27FC236}">
                <a16:creationId xmlns:a16="http://schemas.microsoft.com/office/drawing/2014/main" xmlns="" id="{CCB4D8B2-CD1B-4650-9EDF-227B93EB2F3D}"/>
              </a:ext>
            </a:extLst>
          </p:cNvPr>
          <p:cNvSpPr/>
          <p:nvPr/>
        </p:nvSpPr>
        <p:spPr>
          <a:xfrm>
            <a:off x="1204917" y="99985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68" name="9">
            <a:extLst>
              <a:ext uri="{FF2B5EF4-FFF2-40B4-BE49-F238E27FC236}">
                <a16:creationId xmlns:a16="http://schemas.microsoft.com/office/drawing/2014/main" xmlns="" id="{DE844DEA-88D4-4DAA-9C80-08CB50CF6016}"/>
              </a:ext>
            </a:extLst>
          </p:cNvPr>
          <p:cNvSpPr/>
          <p:nvPr/>
        </p:nvSpPr>
        <p:spPr>
          <a:xfrm>
            <a:off x="1290952" y="633483"/>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9</a:t>
            </a:r>
          </a:p>
        </p:txBody>
      </p:sp>
      <p:sp>
        <p:nvSpPr>
          <p:cNvPr id="69" name="Oval 68">
            <a:extLst>
              <a:ext uri="{FF2B5EF4-FFF2-40B4-BE49-F238E27FC236}">
                <a16:creationId xmlns:a16="http://schemas.microsoft.com/office/drawing/2014/main" xmlns="" id="{09A851F0-445F-429F-B271-28F926908E86}"/>
              </a:ext>
            </a:extLst>
          </p:cNvPr>
          <p:cNvSpPr/>
          <p:nvPr/>
        </p:nvSpPr>
        <p:spPr>
          <a:xfrm>
            <a:off x="1204917" y="57366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sp>
        <p:nvSpPr>
          <p:cNvPr id="70" name="10">
            <a:extLst>
              <a:ext uri="{FF2B5EF4-FFF2-40B4-BE49-F238E27FC236}">
                <a16:creationId xmlns:a16="http://schemas.microsoft.com/office/drawing/2014/main" xmlns="" id="{89B9C977-9526-4C05-B9F9-9D7D437E2FE6}"/>
              </a:ext>
            </a:extLst>
          </p:cNvPr>
          <p:cNvSpPr/>
          <p:nvPr/>
        </p:nvSpPr>
        <p:spPr>
          <a:xfrm>
            <a:off x="1290952" y="20729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t"/>
          <a:lstStyle/>
          <a:p>
            <a:pPr algn="ctr" defTabSz="914082"/>
            <a:r>
              <a:rPr lang="en-US" sz="2400" b="1">
                <a:solidFill>
                  <a:prstClr val="black"/>
                </a:solidFill>
                <a:latin typeface="Times New Roman" panose="02020603050405020304" pitchFamily="18" charset="0"/>
                <a:cs typeface="Times New Roman" panose="02020603050405020304" pitchFamily="18" charset="0"/>
              </a:rPr>
              <a:t>10</a:t>
            </a:r>
          </a:p>
        </p:txBody>
      </p:sp>
      <p:sp>
        <p:nvSpPr>
          <p:cNvPr id="81" name="Oval 80">
            <a:extLst>
              <a:ext uri="{FF2B5EF4-FFF2-40B4-BE49-F238E27FC236}">
                <a16:creationId xmlns:a16="http://schemas.microsoft.com/office/drawing/2014/main" xmlns="" id="{F4BEBF54-67F4-4483-86A3-5A501F7EFB7A}"/>
              </a:ext>
            </a:extLst>
          </p:cNvPr>
          <p:cNvSpPr/>
          <p:nvPr/>
        </p:nvSpPr>
        <p:spPr>
          <a:xfrm>
            <a:off x="1204917" y="165370"/>
            <a:ext cx="677103" cy="282126"/>
          </a:xfrm>
          <a:prstGeom prst="ellipse">
            <a:avLst/>
          </a:prstGeom>
          <a:solidFill>
            <a:srgbClr val="2175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endParaRPr>
          </a:p>
        </p:txBody>
      </p:sp>
      <p:pic>
        <p:nvPicPr>
          <p:cNvPr id="552" name="Picture 551">
            <a:extLst>
              <a:ext uri="{FF2B5EF4-FFF2-40B4-BE49-F238E27FC236}">
                <a16:creationId xmlns:a16="http://schemas.microsoft.com/office/drawing/2014/main" xmlns="" id="{F47B9726-2654-43B0-B366-4F0A837BB0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4874" y="1485849"/>
            <a:ext cx="5382263" cy="2615780"/>
          </a:xfrm>
          <a:prstGeom prst="rect">
            <a:avLst/>
          </a:prstGeom>
        </p:spPr>
      </p:pic>
      <p:sp>
        <p:nvSpPr>
          <p:cNvPr id="35" name="Rectangle 34">
            <a:extLst>
              <a:ext uri="{FF2B5EF4-FFF2-40B4-BE49-F238E27FC236}">
                <a16:creationId xmlns:a16="http://schemas.microsoft.com/office/drawing/2014/main" xmlns="" id="{4A5363FF-51D8-42D0-BDD9-EF97540DCD9C}"/>
              </a:ext>
            </a:extLst>
          </p:cNvPr>
          <p:cNvSpPr/>
          <p:nvPr/>
        </p:nvSpPr>
        <p:spPr>
          <a:xfrm>
            <a:off x="3083033" y="2181327"/>
            <a:ext cx="6025937" cy="1200294"/>
          </a:xfrm>
          <a:prstGeom prst="rect">
            <a:avLst/>
          </a:prstGeom>
          <a:noFill/>
        </p:spPr>
        <p:txBody>
          <a:bodyPr wrap="none" lIns="91404" tIns="45703" rIns="91404" bIns="45703">
            <a:spAutoFit/>
          </a:bodyPr>
          <a:lstStyle/>
          <a:p>
            <a:pPr algn="ctr" defTabSz="914082"/>
            <a:r>
              <a:rPr lang="en-US" sz="7200" b="1" dirty="0">
                <a:ln w="10160">
                  <a:solidFill>
                    <a:srgbClr val="FF0000"/>
                  </a:solidFill>
                  <a:prstDash val="solid"/>
                </a:ln>
                <a:solidFill>
                  <a:srgbClr val="FFFF00"/>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CHÚC MỪNG</a:t>
            </a:r>
          </a:p>
        </p:txBody>
      </p:sp>
      <p:sp>
        <p:nvSpPr>
          <p:cNvPr id="173" name="Rectangle: Rounded Corners 172">
            <a:extLst>
              <a:ext uri="{FF2B5EF4-FFF2-40B4-BE49-F238E27FC236}">
                <a16:creationId xmlns:a16="http://schemas.microsoft.com/office/drawing/2014/main" xmlns="" id="{BA51D9D5-7EF5-442A-A927-AC101FE8A76D}"/>
              </a:ext>
            </a:extLst>
          </p:cNvPr>
          <p:cNvSpPr/>
          <p:nvPr/>
        </p:nvSpPr>
        <p:spPr>
          <a:xfrm>
            <a:off x="9418320" y="4279785"/>
            <a:ext cx="2018672" cy="627903"/>
          </a:xfrm>
          <a:prstGeom prst="roundRect">
            <a:avLst>
              <a:gd name="adj" fmla="val 0"/>
            </a:avLst>
          </a:prstGeom>
          <a:solidFill>
            <a:srgbClr val="192E19"/>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74" name="dong ho">
            <a:hlinkClick r:id="" action="ppaction://media"/>
            <a:extLst>
              <a:ext uri="{FF2B5EF4-FFF2-40B4-BE49-F238E27FC236}">
                <a16:creationId xmlns:a16="http://schemas.microsoft.com/office/drawing/2014/main" xmlns="" id="{E47FD64A-34AC-43C2-BACD-AEC5968FD0A8}"/>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9436898" y="4295774"/>
            <a:ext cx="1978819" cy="595313"/>
          </a:xfrm>
          <a:prstGeom prst="rect">
            <a:avLst/>
          </a:prstGeom>
        </p:spPr>
      </p:pic>
    </p:spTree>
    <p:extLst>
      <p:ext uri="{BB962C8B-B14F-4D97-AF65-F5344CB8AC3E}">
        <p14:creationId xmlns:p14="http://schemas.microsoft.com/office/powerpoint/2010/main" val="14555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1000" fill="hold"/>
                                        <p:tgtEl>
                                          <p:spTgt spid="4"/>
                                        </p:tgtEl>
                                        <p:attrNameLst>
                                          <p:attrName>fillcolor</p:attrName>
                                        </p:attrNameLst>
                                      </p:cBhvr>
                                      <p:to>
                                        <a:srgbClr val="66FB2A"/>
                                      </p:to>
                                    </p:animClr>
                                    <p:set>
                                      <p:cBhvr>
                                        <p:cTn id="16" dur="1000" fill="hold"/>
                                        <p:tgtEl>
                                          <p:spTgt spid="4"/>
                                        </p:tgtEl>
                                        <p:attrNameLst>
                                          <p:attrName>fill.type</p:attrName>
                                        </p:attrNameLst>
                                      </p:cBhvr>
                                      <p:to>
                                        <p:strVal val="solid"/>
                                      </p:to>
                                    </p:set>
                                    <p:set>
                                      <p:cBhvr>
                                        <p:cTn id="17" dur="1000" fill="hold"/>
                                        <p:tgtEl>
                                          <p:spTgt spid="4"/>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VOLTAGE.WAV"/>
                                        </p:tgtEl>
                                      </p:cMediaNode>
                                    </p:audio>
                                  </p:subTnLst>
                                </p:cTn>
                              </p:par>
                              <p:par>
                                <p:cTn id="18" presetID="64" presetClass="path" presetSubtype="0" accel="50000" decel="50000" fill="hold" nodeType="withEffect">
                                  <p:stCondLst>
                                    <p:cond delay="0"/>
                                  </p:stCondLst>
                                  <p:childTnLst>
                                    <p:animMotion origin="layout" path="M -4.16667E-7 -3.7037E-6 L 0.00013 -0.06088 " pathEditMode="relative" rAng="0" ptsTypes="AA">
                                      <p:cBhvr>
                                        <p:cTn id="19" dur="750" fill="hold"/>
                                        <p:tgtEl>
                                          <p:spTgt spid="32"/>
                                        </p:tgtEl>
                                        <p:attrNameLst>
                                          <p:attrName>ppt_x</p:attrName>
                                          <p:attrName>ppt_y</p:attrName>
                                        </p:attrNameLst>
                                      </p:cBhvr>
                                      <p:rCtr x="0" y="-3056"/>
                                    </p:animMotion>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54"/>
                                        </p:tgtEl>
                                        <p:attrNameLst>
                                          <p:attrName>fillcolor</p:attrName>
                                        </p:attrNameLst>
                                      </p:cBhvr>
                                      <p:to>
                                        <a:srgbClr val="66FB2A"/>
                                      </p:to>
                                    </p:animClr>
                                    <p:set>
                                      <p:cBhvr>
                                        <p:cTn id="25" dur="1000" fill="hold"/>
                                        <p:tgtEl>
                                          <p:spTgt spid="54"/>
                                        </p:tgtEl>
                                        <p:attrNameLst>
                                          <p:attrName>fill.type</p:attrName>
                                        </p:attrNameLst>
                                      </p:cBhvr>
                                      <p:to>
                                        <p:strVal val="solid"/>
                                      </p:to>
                                    </p:set>
                                    <p:set>
                                      <p:cBhvr>
                                        <p:cTn id="26" dur="1000" fill="hold"/>
                                        <p:tgtEl>
                                          <p:spTgt spid="5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par>
                                <p:cTn id="27" presetID="64" presetClass="path" presetSubtype="0" accel="50000" decel="50000" fill="hold" nodeType="withEffect">
                                  <p:stCondLst>
                                    <p:cond delay="0"/>
                                  </p:stCondLst>
                                  <p:childTnLst>
                                    <p:animMotion origin="layout" path="M 0.00013 -0.06088 L -4.16667E-7 -0.12314 " pathEditMode="relative" rAng="0" ptsTypes="AA">
                                      <p:cBhvr>
                                        <p:cTn id="28"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54"/>
                  </p:tgtEl>
                </p:cond>
              </p:nextCondLst>
            </p:seq>
            <p:seq concurrent="1" nextAc="seek">
              <p:cTn id="29" restart="whenNotActive" fill="hold" evtFilter="cancelBubble" nodeType="interactiveSeq">
                <p:stCondLst>
                  <p:cond evt="onClick" delay="0">
                    <p:tgtEl>
                      <p:spTgt spid="56"/>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1000" fill="hold"/>
                                        <p:tgtEl>
                                          <p:spTgt spid="56"/>
                                        </p:tgtEl>
                                        <p:attrNameLst>
                                          <p:attrName>fillcolor</p:attrName>
                                        </p:attrNameLst>
                                      </p:cBhvr>
                                      <p:to>
                                        <a:srgbClr val="66FB2A"/>
                                      </p:to>
                                    </p:animClr>
                                    <p:set>
                                      <p:cBhvr>
                                        <p:cTn id="34" dur="1000" fill="hold"/>
                                        <p:tgtEl>
                                          <p:spTgt spid="56"/>
                                        </p:tgtEl>
                                        <p:attrNameLst>
                                          <p:attrName>fill.type</p:attrName>
                                        </p:attrNameLst>
                                      </p:cBhvr>
                                      <p:to>
                                        <p:strVal val="solid"/>
                                      </p:to>
                                    </p:set>
                                    <p:set>
                                      <p:cBhvr>
                                        <p:cTn id="35" dur="1000" fill="hold"/>
                                        <p:tgtEl>
                                          <p:spTgt spid="56"/>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4" name="VOLTAGE.WAV"/>
                                        </p:tgtEl>
                                      </p:cMediaNode>
                                    </p:audio>
                                  </p:subTnLst>
                                </p:cTn>
                              </p:par>
                              <p:par>
                                <p:cTn id="36" presetID="64" presetClass="path" presetSubtype="0" accel="50000" decel="50000" fill="hold" nodeType="withEffect">
                                  <p:stCondLst>
                                    <p:cond delay="0"/>
                                  </p:stCondLst>
                                  <p:childTnLst>
                                    <p:animMotion origin="layout" path="M -4.16667E-7 -0.12314 L -0.00026 -0.18518 " pathEditMode="relative" rAng="0" ptsTypes="AA">
                                      <p:cBhvr>
                                        <p:cTn id="37"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56"/>
                  </p:tgtEl>
                </p:cond>
              </p:nextCondLst>
            </p:seq>
            <p:seq concurrent="1" nextAc="seek">
              <p:cTn id="38" restart="whenNotActive" fill="hold" evtFilter="cancelBubble" nodeType="interactiveSeq">
                <p:stCondLst>
                  <p:cond evt="onClick" delay="0">
                    <p:tgtEl>
                      <p:spTgt spid="5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8"/>
                                        </p:tgtEl>
                                        <p:attrNameLst>
                                          <p:attrName>fillcolor</p:attrName>
                                        </p:attrNameLst>
                                      </p:cBhvr>
                                      <p:to>
                                        <a:srgbClr val="66FB2A"/>
                                      </p:to>
                                    </p:animClr>
                                    <p:set>
                                      <p:cBhvr>
                                        <p:cTn id="43" dur="1000" fill="hold"/>
                                        <p:tgtEl>
                                          <p:spTgt spid="58"/>
                                        </p:tgtEl>
                                        <p:attrNameLst>
                                          <p:attrName>fill.type</p:attrName>
                                        </p:attrNameLst>
                                      </p:cBhvr>
                                      <p:to>
                                        <p:strVal val="solid"/>
                                      </p:to>
                                    </p:set>
                                    <p:set>
                                      <p:cBhvr>
                                        <p:cTn id="44" dur="1000" fill="hold"/>
                                        <p:tgtEl>
                                          <p:spTgt spid="5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VOLTAGE.WAV"/>
                                        </p:tgtEl>
                                      </p:cMediaNode>
                                    </p:audio>
                                  </p:subTnLst>
                                </p:cTn>
                              </p:par>
                              <p:par>
                                <p:cTn id="45" presetID="64" presetClass="path" presetSubtype="0" accel="50000" decel="50000" fill="hold" nodeType="withEffect">
                                  <p:stCondLst>
                                    <p:cond delay="0"/>
                                  </p:stCondLst>
                                  <p:childTnLst>
                                    <p:animMotion origin="layout" path="M -0.00026 -0.18518 L -4.16667E-7 -0.24745 " pathEditMode="relative" rAng="0" ptsTypes="AA">
                                      <p:cBhvr>
                                        <p:cTn id="46"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58"/>
                  </p:tgtEl>
                </p:cond>
              </p:nextCondLst>
            </p:seq>
            <p:seq concurrent="1" nextAc="seek">
              <p:cTn id="47" restart="whenNotActive" fill="hold" evtFilter="cancelBubble" nodeType="interactiveSeq">
                <p:stCondLst>
                  <p:cond evt="onClick" delay="0">
                    <p:tgtEl>
                      <p:spTgt spid="60"/>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1000" fill="hold"/>
                                        <p:tgtEl>
                                          <p:spTgt spid="60"/>
                                        </p:tgtEl>
                                        <p:attrNameLst>
                                          <p:attrName>fillcolor</p:attrName>
                                        </p:attrNameLst>
                                      </p:cBhvr>
                                      <p:to>
                                        <a:srgbClr val="66FB2A"/>
                                      </p:to>
                                    </p:animClr>
                                    <p:set>
                                      <p:cBhvr>
                                        <p:cTn id="52" dur="1000" fill="hold"/>
                                        <p:tgtEl>
                                          <p:spTgt spid="60"/>
                                        </p:tgtEl>
                                        <p:attrNameLst>
                                          <p:attrName>fill.type</p:attrName>
                                        </p:attrNameLst>
                                      </p:cBhvr>
                                      <p:to>
                                        <p:strVal val="solid"/>
                                      </p:to>
                                    </p:set>
                                    <p:set>
                                      <p:cBhvr>
                                        <p:cTn id="53" dur="1000" fill="hold"/>
                                        <p:tgtEl>
                                          <p:spTgt spid="60"/>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4" name="VOLTAGE.WAV"/>
                                        </p:tgtEl>
                                      </p:cMediaNode>
                                    </p:audio>
                                  </p:subTnLst>
                                </p:cTn>
                              </p:par>
                              <p:par>
                                <p:cTn id="54" presetID="64" presetClass="path" presetSubtype="0" accel="50000" decel="50000" fill="hold" nodeType="withEffect">
                                  <p:stCondLst>
                                    <p:cond delay="0"/>
                                  </p:stCondLst>
                                  <p:childTnLst>
                                    <p:animMotion origin="layout" path="M -4.16667E-7 -0.24745 L -4.16667E-7 -0.30949 " pathEditMode="relative" rAng="0" ptsTypes="AA">
                                      <p:cBhvr>
                                        <p:cTn id="55" dur="750" fill="hold"/>
                                        <p:tgtEl>
                                          <p:spTgt spid="32"/>
                                        </p:tgtEl>
                                        <p:attrNameLst>
                                          <p:attrName>ppt_x</p:attrName>
                                          <p:attrName>ppt_y</p:attrName>
                                        </p:attrNameLst>
                                      </p:cBhvr>
                                      <p:rCtr x="0" y="-3102"/>
                                    </p:animMotion>
                                  </p:childTnLst>
                                </p:cTn>
                              </p:par>
                            </p:childTnLst>
                          </p:cTn>
                        </p:par>
                      </p:childTnLst>
                    </p:cTn>
                  </p:par>
                </p:childTnLst>
              </p:cTn>
              <p:nextCondLst>
                <p:cond evt="onClick" delay="0">
                  <p:tgtEl>
                    <p:spTgt spid="60"/>
                  </p:tgtEl>
                </p:cond>
              </p:nextCondLst>
            </p:seq>
            <p:seq concurrent="1" nextAc="seek">
              <p:cTn id="56" restart="whenNotActive" fill="hold" evtFilter="cancelBubble" nodeType="interactiveSeq">
                <p:stCondLst>
                  <p:cond evt="onClick" delay="0">
                    <p:tgtEl>
                      <p:spTgt spid="62"/>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1000" fill="hold"/>
                                        <p:tgtEl>
                                          <p:spTgt spid="62"/>
                                        </p:tgtEl>
                                        <p:attrNameLst>
                                          <p:attrName>fillcolor</p:attrName>
                                        </p:attrNameLst>
                                      </p:cBhvr>
                                      <p:to>
                                        <a:srgbClr val="66FB2A"/>
                                      </p:to>
                                    </p:animClr>
                                    <p:set>
                                      <p:cBhvr>
                                        <p:cTn id="61" dur="1000" fill="hold"/>
                                        <p:tgtEl>
                                          <p:spTgt spid="62"/>
                                        </p:tgtEl>
                                        <p:attrNameLst>
                                          <p:attrName>fill.type</p:attrName>
                                        </p:attrNameLst>
                                      </p:cBhvr>
                                      <p:to>
                                        <p:strVal val="solid"/>
                                      </p:to>
                                    </p:set>
                                    <p:set>
                                      <p:cBhvr>
                                        <p:cTn id="62" dur="1000" fill="hold"/>
                                        <p:tgtEl>
                                          <p:spTgt spid="62"/>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4" name="VOLTAGE.WAV"/>
                                        </p:tgtEl>
                                      </p:cMediaNode>
                                    </p:audio>
                                  </p:subTnLst>
                                </p:cTn>
                              </p:par>
                              <p:par>
                                <p:cTn id="63" presetID="64" presetClass="path" presetSubtype="0" accel="50000" decel="50000" fill="hold" nodeType="withEffect">
                                  <p:stCondLst>
                                    <p:cond delay="0"/>
                                  </p:stCondLst>
                                  <p:childTnLst>
                                    <p:animMotion origin="layout" path="M -4.16667E-7 -0.30949 L -4.16667E-7 -0.37152 " pathEditMode="relative" rAng="0" ptsTypes="AA">
                                      <p:cBhvr>
                                        <p:cTn id="64" dur="750" fill="hold"/>
                                        <p:tgtEl>
                                          <p:spTgt spid="32"/>
                                        </p:tgtEl>
                                        <p:attrNameLst>
                                          <p:attrName>ppt_x</p:attrName>
                                          <p:attrName>ppt_y</p:attrName>
                                        </p:attrNameLst>
                                      </p:cBhvr>
                                      <p:rCtr x="0" y="-3102"/>
                                    </p:animMotion>
                                  </p:childTnLst>
                                </p:cTn>
                              </p:par>
                            </p:childTnLst>
                          </p:cTn>
                        </p:par>
                      </p:childTnLst>
                    </p:cTn>
                  </p:par>
                </p:childTnLst>
              </p:cTn>
              <p:nextCondLst>
                <p:cond evt="onClick" delay="0">
                  <p:tgtEl>
                    <p:spTgt spid="62"/>
                  </p:tgtEl>
                </p:cond>
              </p:nextCondLst>
            </p:seq>
            <p:seq concurrent="1" nextAc="seek">
              <p:cTn id="65" restart="whenNotActive" fill="hold" evtFilter="cancelBubble" nodeType="interactiveSeq">
                <p:stCondLst>
                  <p:cond evt="onClick" delay="0">
                    <p:tgtEl>
                      <p:spTgt spid="64"/>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1000" fill="hold"/>
                                        <p:tgtEl>
                                          <p:spTgt spid="64"/>
                                        </p:tgtEl>
                                        <p:attrNameLst>
                                          <p:attrName>fillcolor</p:attrName>
                                        </p:attrNameLst>
                                      </p:cBhvr>
                                      <p:to>
                                        <a:srgbClr val="66FB2A"/>
                                      </p:to>
                                    </p:animClr>
                                    <p:set>
                                      <p:cBhvr>
                                        <p:cTn id="70" dur="1000" fill="hold"/>
                                        <p:tgtEl>
                                          <p:spTgt spid="64"/>
                                        </p:tgtEl>
                                        <p:attrNameLst>
                                          <p:attrName>fill.type</p:attrName>
                                        </p:attrNameLst>
                                      </p:cBhvr>
                                      <p:to>
                                        <p:strVal val="solid"/>
                                      </p:to>
                                    </p:set>
                                    <p:set>
                                      <p:cBhvr>
                                        <p:cTn id="71" dur="1000" fill="hold"/>
                                        <p:tgtEl>
                                          <p:spTgt spid="64"/>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4" name="VOLTAGE.WAV"/>
                                        </p:tgtEl>
                                      </p:cMediaNode>
                                    </p:audio>
                                  </p:subTnLst>
                                </p:cTn>
                              </p:par>
                              <p:par>
                                <p:cTn id="72" presetID="64" presetClass="path" presetSubtype="0" accel="50000" decel="50000" fill="hold" nodeType="withEffect">
                                  <p:stCondLst>
                                    <p:cond delay="0"/>
                                  </p:stCondLst>
                                  <p:childTnLst>
                                    <p:animMotion origin="layout" path="M -4.16667E-7 -0.37152 L -0.00026 -0.43379 " pathEditMode="relative" rAng="0" ptsTypes="AA">
                                      <p:cBhvr>
                                        <p:cTn id="73"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64"/>
                  </p:tgtEl>
                </p:cond>
              </p:nextCondLst>
            </p:seq>
            <p:seq concurrent="1" nextAc="seek">
              <p:cTn id="74" restart="whenNotActive" fill="hold" evtFilter="cancelBubble" nodeType="interactiveSeq">
                <p:stCondLst>
                  <p:cond evt="onClick" delay="0">
                    <p:tgtEl>
                      <p:spTgt spid="66"/>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1000" fill="hold"/>
                                        <p:tgtEl>
                                          <p:spTgt spid="66"/>
                                        </p:tgtEl>
                                        <p:attrNameLst>
                                          <p:attrName>fillcolor</p:attrName>
                                        </p:attrNameLst>
                                      </p:cBhvr>
                                      <p:to>
                                        <a:srgbClr val="66FB2A"/>
                                      </p:to>
                                    </p:animClr>
                                    <p:set>
                                      <p:cBhvr>
                                        <p:cTn id="79" dur="1000" fill="hold"/>
                                        <p:tgtEl>
                                          <p:spTgt spid="66"/>
                                        </p:tgtEl>
                                        <p:attrNameLst>
                                          <p:attrName>fill.type</p:attrName>
                                        </p:attrNameLst>
                                      </p:cBhvr>
                                      <p:to>
                                        <p:strVal val="solid"/>
                                      </p:to>
                                    </p:set>
                                    <p:set>
                                      <p:cBhvr>
                                        <p:cTn id="80" dur="1000" fill="hold"/>
                                        <p:tgtEl>
                                          <p:spTgt spid="66"/>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VOLTAGE.WAV"/>
                                        </p:tgtEl>
                                      </p:cMediaNode>
                                    </p:audio>
                                  </p:subTnLst>
                                </p:cTn>
                              </p:par>
                              <p:par>
                                <p:cTn id="81" presetID="64" presetClass="path" presetSubtype="0" accel="50000" decel="50000" fill="hold" nodeType="withEffect">
                                  <p:stCondLst>
                                    <p:cond delay="0"/>
                                  </p:stCondLst>
                                  <p:childTnLst>
                                    <p:animMotion origin="layout" path="M -0.00026 -0.43379 L 0.00013 -0.49583 " pathEditMode="relative" rAng="0" ptsTypes="AA">
                                      <p:cBhvr>
                                        <p:cTn id="82"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66"/>
                  </p:tgtEl>
                </p:cond>
              </p:nextCondLst>
            </p:seq>
            <p:seq concurrent="1" nextAc="seek">
              <p:cTn id="83" restart="whenNotActive" fill="hold" evtFilter="cancelBubble" nodeType="interactiveSeq">
                <p:stCondLst>
                  <p:cond evt="onClick" delay="0">
                    <p:tgtEl>
                      <p:spTgt spid="68"/>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1000" fill="hold"/>
                                        <p:tgtEl>
                                          <p:spTgt spid="68"/>
                                        </p:tgtEl>
                                        <p:attrNameLst>
                                          <p:attrName>fillcolor</p:attrName>
                                        </p:attrNameLst>
                                      </p:cBhvr>
                                      <p:to>
                                        <a:srgbClr val="66FB2A"/>
                                      </p:to>
                                    </p:animClr>
                                    <p:set>
                                      <p:cBhvr>
                                        <p:cTn id="88" dur="1000" fill="hold"/>
                                        <p:tgtEl>
                                          <p:spTgt spid="68"/>
                                        </p:tgtEl>
                                        <p:attrNameLst>
                                          <p:attrName>fill.type</p:attrName>
                                        </p:attrNameLst>
                                      </p:cBhvr>
                                      <p:to>
                                        <p:strVal val="solid"/>
                                      </p:to>
                                    </p:set>
                                    <p:set>
                                      <p:cBhvr>
                                        <p:cTn id="89" dur="1000" fill="hold"/>
                                        <p:tgtEl>
                                          <p:spTgt spid="68"/>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VOLTAGE.WAV"/>
                                        </p:tgtEl>
                                      </p:cMediaNode>
                                    </p:audio>
                                  </p:subTnLst>
                                </p:cTn>
                              </p:par>
                              <p:par>
                                <p:cTn id="90" presetID="64" presetClass="path" presetSubtype="0" accel="50000" decel="50000" fill="hold" nodeType="withEffect">
                                  <p:stCondLst>
                                    <p:cond delay="0"/>
                                  </p:stCondLst>
                                  <p:childTnLst>
                                    <p:animMotion origin="layout" path="M 0.00013 -0.49583 L 0.00039 -0.55787 " pathEditMode="relative" rAng="0" ptsTypes="AA">
                                      <p:cBhvr>
                                        <p:cTn id="91"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68"/>
                  </p:tgtEl>
                </p:cond>
              </p:nextCondLst>
            </p:seq>
            <p:seq concurrent="1" nextAc="seek">
              <p:cTn id="92" restart="whenNotActive" fill="hold" evtFilter="cancelBubble" nodeType="interactiveSeq">
                <p:stCondLst>
                  <p:cond evt="onClick" delay="0">
                    <p:tgtEl>
                      <p:spTgt spid="70"/>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1000" fill="hold"/>
                                        <p:tgtEl>
                                          <p:spTgt spid="70"/>
                                        </p:tgtEl>
                                        <p:attrNameLst>
                                          <p:attrName>fillcolor</p:attrName>
                                        </p:attrNameLst>
                                      </p:cBhvr>
                                      <p:to>
                                        <a:srgbClr val="66FB2A"/>
                                      </p:to>
                                    </p:animClr>
                                    <p:set>
                                      <p:cBhvr>
                                        <p:cTn id="97" dur="1000" fill="hold"/>
                                        <p:tgtEl>
                                          <p:spTgt spid="70"/>
                                        </p:tgtEl>
                                        <p:attrNameLst>
                                          <p:attrName>fill.type</p:attrName>
                                        </p:attrNameLst>
                                      </p:cBhvr>
                                      <p:to>
                                        <p:strVal val="solid"/>
                                      </p:to>
                                    </p:set>
                                    <p:set>
                                      <p:cBhvr>
                                        <p:cTn id="98" dur="1000" fill="hold"/>
                                        <p:tgtEl>
                                          <p:spTgt spid="70"/>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4" name="VOLTAGE.WAV"/>
                                        </p:tgtEl>
                                      </p:cMediaNode>
                                    </p:audio>
                                  </p:subTnLst>
                                </p:cTn>
                              </p:par>
                              <p:par>
                                <p:cTn id="99" presetID="64" presetClass="path" presetSubtype="0" accel="50000" decel="50000" fill="hold" nodeType="withEffect">
                                  <p:stCondLst>
                                    <p:cond delay="0"/>
                                  </p:stCondLst>
                                  <p:childTnLst>
                                    <p:animMotion origin="layout" path="M 0.00039 -0.55787 L 0.00065 -0.62014 " pathEditMode="relative" rAng="0" ptsTypes="AA">
                                      <p:cBhvr>
                                        <p:cTn id="100" dur="750" fill="hold"/>
                                        <p:tgtEl>
                                          <p:spTgt spid="32"/>
                                        </p:tgtEl>
                                        <p:attrNameLst>
                                          <p:attrName>ppt_x</p:attrName>
                                          <p:attrName>ppt_y</p:attrName>
                                        </p:attrNameLst>
                                      </p:cBhvr>
                                      <p:rCtr x="13" y="-3125"/>
                                    </p:animMotion>
                                  </p:childTnLst>
                                </p:cTn>
                              </p:par>
                            </p:childTnLst>
                          </p:cTn>
                        </p:par>
                        <p:par>
                          <p:cTn id="101" fill="hold">
                            <p:stCondLst>
                              <p:cond delay="1000"/>
                            </p:stCondLst>
                            <p:childTnLst>
                              <p:par>
                                <p:cTn id="102" presetID="2" presetClass="entr" presetSubtype="4" fill="hold" grpId="0" nodeType="afterEffect">
                                  <p:stCondLst>
                                    <p:cond delay="0"/>
                                  </p:stCondLst>
                                  <p:iterate type="lt">
                                    <p:tmPct val="0"/>
                                  </p:iterate>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ppt_x"/>
                                          </p:val>
                                        </p:tav>
                                        <p:tav tm="100000">
                                          <p:val>
                                            <p:strVal val="#ppt_x"/>
                                          </p:val>
                                        </p:tav>
                                      </p:tavLst>
                                    </p:anim>
                                    <p:anim calcmode="lin" valueType="num">
                                      <p:cBhvr additive="base">
                                        <p:cTn id="105"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5" name="applause.wav"/>
                                        </p:tgtEl>
                                      </p:cMediaNode>
                                    </p:audio>
                                  </p:subTnLst>
                                </p:cTn>
                              </p:par>
                            </p:childTnLst>
                          </p:cTn>
                        </p:par>
                        <p:par>
                          <p:cTn id="106" fill="hold">
                            <p:stCondLst>
                              <p:cond delay="1500"/>
                            </p:stCondLst>
                            <p:childTnLst>
                              <p:par>
                                <p:cTn id="107" presetID="34" presetClass="emph" presetSubtype="0" repeatCount="indefinite" fill="hold" grpId="1" nodeType="afterEffect">
                                  <p:stCondLst>
                                    <p:cond delay="0"/>
                                  </p:stCondLst>
                                  <p:iterate type="lt">
                                    <p:tmPct val="10000"/>
                                  </p:iterate>
                                  <p:childTnLst>
                                    <p:animMotion origin="layout" path="M 0 4.44444E-6 L 0 -0.07223 " pathEditMode="relative" rAng="0" ptsTypes="AA">
                                      <p:cBhvr>
                                        <p:cTn id="108" dur="250" accel="50000" decel="50000" autoRev="1" fill="hold">
                                          <p:stCondLst>
                                            <p:cond delay="0"/>
                                          </p:stCondLst>
                                        </p:cTn>
                                        <p:tgtEl>
                                          <p:spTgt spid="35"/>
                                        </p:tgtEl>
                                        <p:attrNameLst>
                                          <p:attrName>ppt_x</p:attrName>
                                          <p:attrName>ppt_y</p:attrName>
                                        </p:attrNameLst>
                                      </p:cBhvr>
                                      <p:rCtr x="0" y="-3611"/>
                                    </p:animMotion>
                                    <p:animRot by="1500000">
                                      <p:cBhvr>
                                        <p:cTn id="109" dur="125" fill="hold">
                                          <p:stCondLst>
                                            <p:cond delay="0"/>
                                          </p:stCondLst>
                                        </p:cTn>
                                        <p:tgtEl>
                                          <p:spTgt spid="35"/>
                                        </p:tgtEl>
                                        <p:attrNameLst>
                                          <p:attrName>r</p:attrName>
                                        </p:attrNameLst>
                                      </p:cBhvr>
                                    </p:animRot>
                                    <p:animRot by="-1500000">
                                      <p:cBhvr>
                                        <p:cTn id="110" dur="125" fill="hold">
                                          <p:stCondLst>
                                            <p:cond delay="125"/>
                                          </p:stCondLst>
                                        </p:cTn>
                                        <p:tgtEl>
                                          <p:spTgt spid="35"/>
                                        </p:tgtEl>
                                        <p:attrNameLst>
                                          <p:attrName>r</p:attrName>
                                        </p:attrNameLst>
                                      </p:cBhvr>
                                    </p:animRot>
                                    <p:animRot by="-1500000">
                                      <p:cBhvr>
                                        <p:cTn id="111" dur="125" fill="hold">
                                          <p:stCondLst>
                                            <p:cond delay="250"/>
                                          </p:stCondLst>
                                        </p:cTn>
                                        <p:tgtEl>
                                          <p:spTgt spid="35"/>
                                        </p:tgtEl>
                                        <p:attrNameLst>
                                          <p:attrName>r</p:attrName>
                                        </p:attrNameLst>
                                      </p:cBhvr>
                                    </p:animRot>
                                    <p:animRot by="1500000">
                                      <p:cBhvr>
                                        <p:cTn id="112" dur="125" fill="hold">
                                          <p:stCondLst>
                                            <p:cond delay="375"/>
                                          </p:stCondLst>
                                        </p:cTn>
                                        <p:tgtEl>
                                          <p:spTgt spid="35"/>
                                        </p:tgtEl>
                                        <p:attrNameLst>
                                          <p:attrName>r</p:attrName>
                                        </p:attrNameLst>
                                      </p:cBhvr>
                                    </p:animRot>
                                  </p:childTnLst>
                                </p:cTn>
                              </p:par>
                            </p:childTnLst>
                          </p:cTn>
                        </p:par>
                      </p:childTnLst>
                    </p:cTn>
                  </p:par>
                </p:childTnLst>
              </p:cTn>
              <p:nextCondLst>
                <p:cond evt="onClick" delay="0">
                  <p:tgtEl>
                    <p:spTgt spid="70"/>
                  </p:tgtEl>
                </p:cond>
              </p:nextCondLst>
            </p:seq>
            <p:seq concurrent="1" nextAc="seek">
              <p:cTn id="113" restart="whenNotActive" fill="hold" evtFilter="cancelBubble" nodeType="interactiveSeq">
                <p:stCondLst>
                  <p:cond evt="onClick" delay="0">
                    <p:tgtEl>
                      <p:spTgt spid="405"/>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1000" fill="hold"/>
                                        <p:tgtEl>
                                          <p:spTgt spid="405"/>
                                        </p:tgtEl>
                                        <p:attrNameLst>
                                          <p:attrName>fillcolor</p:attrName>
                                        </p:attrNameLst>
                                      </p:cBhvr>
                                      <p:to>
                                        <a:srgbClr val="1E4E79"/>
                                      </p:to>
                                    </p:animClr>
                                    <p:set>
                                      <p:cBhvr>
                                        <p:cTn id="118" dur="1000" fill="hold"/>
                                        <p:tgtEl>
                                          <p:spTgt spid="405"/>
                                        </p:tgtEl>
                                        <p:attrNameLst>
                                          <p:attrName>fill.type</p:attrName>
                                        </p:attrNameLst>
                                      </p:cBhvr>
                                      <p:to>
                                        <p:strVal val="solid"/>
                                      </p:to>
                                    </p:set>
                                    <p:set>
                                      <p:cBhvr>
                                        <p:cTn id="119" dur="1000" fill="hold"/>
                                        <p:tgtEl>
                                          <p:spTgt spid="405"/>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4" name="VOLTAGE.WAV"/>
                                        </p:tgtEl>
                                      </p:cMediaNode>
                                    </p:audio>
                                  </p:subTnLst>
                                </p:cTn>
                              </p:par>
                              <p:par>
                                <p:cTn id="120" presetID="47" presetClass="entr" presetSubtype="0"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strVal val="#ppt_x"/>
                                          </p:val>
                                        </p:tav>
                                        <p:tav tm="100000">
                                          <p:val>
                                            <p:strVal val="#ppt_x"/>
                                          </p:val>
                                        </p:tav>
                                      </p:tavLst>
                                    </p:anim>
                                    <p:anim calcmode="lin" valueType="num">
                                      <p:cBhvr>
                                        <p:cTn id="12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05"/>
                  </p:tgtEl>
                </p:cond>
              </p:nextCondLst>
            </p:seq>
            <p:seq concurrent="1" nextAc="seek">
              <p:cTn id="125" restart="whenNotActive" fill="hold" evtFilter="cancelBubble" nodeType="interactiveSeq">
                <p:stCondLst>
                  <p:cond evt="onClick" delay="0">
                    <p:tgtEl>
                      <p:spTgt spid="550"/>
                    </p:tgtEl>
                  </p:cond>
                </p:stCondLst>
                <p:endSync evt="end" delay="0">
                  <p:rtn val="all"/>
                </p:endSync>
                <p:childTnLst>
                  <p:par>
                    <p:cTn id="126" fill="hold">
                      <p:stCondLst>
                        <p:cond delay="0"/>
                      </p:stCondLst>
                      <p:childTnLst>
                        <p:par>
                          <p:cTn id="127" fill="hold">
                            <p:stCondLst>
                              <p:cond delay="0"/>
                            </p:stCondLst>
                            <p:childTnLst>
                              <p:par>
                                <p:cTn id="128" presetID="1" presetClass="exit" presetSubtype="0" fill="hold" grpId="0" nodeType="clickEffect">
                                  <p:stCondLst>
                                    <p:cond delay="0"/>
                                  </p:stCondLst>
                                  <p:childTnLst>
                                    <p:set>
                                      <p:cBhvr>
                                        <p:cTn id="129" dur="1" fill="hold">
                                          <p:stCondLst>
                                            <p:cond delay="0"/>
                                          </p:stCondLst>
                                        </p:cTn>
                                        <p:tgtEl>
                                          <p:spTgt spid="550"/>
                                        </p:tgtEl>
                                        <p:attrNameLst>
                                          <p:attrName>style.visibility</p:attrName>
                                        </p:attrNameLst>
                                      </p:cBhvr>
                                      <p:to>
                                        <p:strVal val="hidden"/>
                                      </p:to>
                                    </p:set>
                                  </p:childTnLst>
                                </p:cTn>
                              </p:par>
                              <p:par>
                                <p:cTn id="130" presetID="10" presetClass="entr" presetSubtype="0" fill="hold" grpId="0" nodeType="withEffect">
                                  <p:stCondLst>
                                    <p:cond delay="0"/>
                                  </p:stCondLst>
                                  <p:childTnLst>
                                    <p:set>
                                      <p:cBhvr>
                                        <p:cTn id="131" dur="1" fill="hold">
                                          <p:stCondLst>
                                            <p:cond delay="0"/>
                                          </p:stCondLst>
                                        </p:cTn>
                                        <p:tgtEl>
                                          <p:spTgt spid="408"/>
                                        </p:tgtEl>
                                        <p:attrNameLst>
                                          <p:attrName>style.visibility</p:attrName>
                                        </p:attrNameLst>
                                      </p:cBhvr>
                                      <p:to>
                                        <p:strVal val="visible"/>
                                      </p:to>
                                    </p:set>
                                    <p:animEffect transition="in" filter="fade">
                                      <p:cBhvr>
                                        <p:cTn id="132" dur="1000"/>
                                        <p:tgtEl>
                                          <p:spTgt spid="408"/>
                                        </p:tgtEl>
                                      </p:cBhvr>
                                    </p:animEffect>
                                  </p:childTnLst>
                                  <p:subTnLst>
                                    <p:audio>
                                      <p:cMediaNode>
                                        <p:cTn display="0" masterRel="sameClick">
                                          <p:stCondLst>
                                            <p:cond evt="begin" delay="0">
                                              <p:tn val="130"/>
                                            </p:cond>
                                          </p:stCondLst>
                                          <p:endCondLst>
                                            <p:cond evt="onStopAudio" delay="0">
                                              <p:tgtEl>
                                                <p:sldTgt/>
                                              </p:tgtEl>
                                            </p:cond>
                                          </p:endCondLst>
                                        </p:cTn>
                                        <p:tgtEl>
                                          <p:sndTgt r:embed="rId6" name="BREEZE.WAV"/>
                                        </p:tgtEl>
                                      </p:cMediaNode>
                                    </p:audio>
                                  </p:subTnLst>
                                </p:cTn>
                              </p:par>
                              <p:par>
                                <p:cTn id="133" presetID="1" presetClass="mediacall" presetSubtype="0" fill="hold" nodeType="withEffect">
                                  <p:stCondLst>
                                    <p:cond delay="0"/>
                                  </p:stCondLst>
                                  <p:childTnLst>
                                    <p:cmd type="call" cmd="playFrom(0.0)">
                                      <p:cBhvr>
                                        <p:cTn id="134" dur="122299" fill="hold"/>
                                        <p:tgtEl>
                                          <p:spTgt spid="174"/>
                                        </p:tgtEl>
                                      </p:cBhvr>
                                    </p:cmd>
                                  </p:childTnLst>
                                </p:cTn>
                              </p:par>
                            </p:childTnLst>
                          </p:cTn>
                        </p:par>
                      </p:childTnLst>
                    </p:cTn>
                  </p:par>
                </p:childTnLst>
              </p:cTn>
              <p:nextCondLst>
                <p:cond evt="onClick" delay="0">
                  <p:tgtEl>
                    <p:spTgt spid="550"/>
                  </p:tgtEl>
                </p:cond>
              </p:nextCondLst>
            </p:seq>
            <p:seq concurrent="1" nextAc="seek">
              <p:cTn id="135" restart="whenNotActive" fill="hold" evtFilter="cancelBubble" nodeType="interactiveSeq">
                <p:stCondLst>
                  <p:cond evt="onClick" delay="0">
                    <p:tgtEl>
                      <p:spTgt spid="409"/>
                    </p:tgtEl>
                  </p:cond>
                </p:stCondLst>
                <p:endSync evt="end" delay="0">
                  <p:rtn val="all"/>
                </p:endSync>
                <p:childTnLst>
                  <p:par>
                    <p:cTn id="136" fill="hold">
                      <p:stCondLst>
                        <p:cond delay="0"/>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10"/>
                                        </p:tgtEl>
                                        <p:attrNameLst>
                                          <p:attrName>style.visibility</p:attrName>
                                        </p:attrNameLst>
                                      </p:cBhvr>
                                      <p:to>
                                        <p:strVal val="visible"/>
                                      </p:to>
                                    </p:set>
                                    <p:animEffect transition="in" filter="fade">
                                      <p:cBhvr>
                                        <p:cTn id="140" dur="1000"/>
                                        <p:tgtEl>
                                          <p:spTgt spid="410"/>
                                        </p:tgtEl>
                                      </p:cBhvr>
                                    </p:animEffect>
                                  </p:childTnLst>
                                  <p:subTnLst>
                                    <p:audio>
                                      <p:cMediaNode>
                                        <p:cTn display="0" masterRel="sameClick">
                                          <p:stCondLst>
                                            <p:cond evt="begin" delay="0">
                                              <p:tn val="138"/>
                                            </p:cond>
                                          </p:stCondLst>
                                          <p:endCondLst>
                                            <p:cond evt="onStopAudio" delay="0">
                                              <p:tgtEl>
                                                <p:sldTgt/>
                                              </p:tgtEl>
                                            </p:cond>
                                          </p:endCondLst>
                                        </p:cTn>
                                        <p:tgtEl>
                                          <p:sndTgt r:embed="rId6" name="BREEZE.WAV"/>
                                        </p:tgtEl>
                                      </p:cMediaNode>
                                    </p:audio>
                                  </p:sub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411"/>
                                        </p:tgtEl>
                                        <p:attrNameLst>
                                          <p:attrName>style.visibility</p:attrName>
                                        </p:attrNameLst>
                                      </p:cBhvr>
                                      <p:to>
                                        <p:strVal val="visible"/>
                                      </p:to>
                                    </p:set>
                                    <p:animEffect transition="in" filter="fade">
                                      <p:cBhvr>
                                        <p:cTn id="145" dur="1000"/>
                                        <p:tgtEl>
                                          <p:spTgt spid="411"/>
                                        </p:tgtEl>
                                      </p:cBhvr>
                                    </p:animEffect>
                                  </p:childTnLst>
                                  <p:subTnLst>
                                    <p:audio>
                                      <p:cMediaNode>
                                        <p:cTn display="0" masterRel="sameClick">
                                          <p:stCondLst>
                                            <p:cond evt="begin" delay="0">
                                              <p:tn val="143"/>
                                            </p:cond>
                                          </p:stCondLst>
                                          <p:endCondLst>
                                            <p:cond evt="onStopAudio" delay="0">
                                              <p:tgtEl>
                                                <p:sldTgt/>
                                              </p:tgtEl>
                                            </p:cond>
                                          </p:endCondLst>
                                        </p:cTn>
                                        <p:tgtEl>
                                          <p:sndTgt r:embed="rId6" name="BREEZE.WAV"/>
                                        </p:tgtEl>
                                      </p:cMediaNode>
                                    </p:audio>
                                  </p:sub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412"/>
                                        </p:tgtEl>
                                        <p:attrNameLst>
                                          <p:attrName>style.visibility</p:attrName>
                                        </p:attrNameLst>
                                      </p:cBhvr>
                                      <p:to>
                                        <p:strVal val="visible"/>
                                      </p:to>
                                    </p:set>
                                    <p:animEffect transition="in" filter="fade">
                                      <p:cBhvr>
                                        <p:cTn id="150" dur="1000"/>
                                        <p:tgtEl>
                                          <p:spTgt spid="412"/>
                                        </p:tgtEl>
                                      </p:cBhvr>
                                    </p:animEffect>
                                  </p:childTnLst>
                                  <p:subTnLst>
                                    <p:audio>
                                      <p:cMediaNode>
                                        <p:cTn display="0" masterRel="sameClick">
                                          <p:stCondLst>
                                            <p:cond evt="begin" delay="0">
                                              <p:tn val="148"/>
                                            </p:cond>
                                          </p:stCondLst>
                                          <p:endCondLst>
                                            <p:cond evt="onStopAudio" delay="0">
                                              <p:tgtEl>
                                                <p:sldTgt/>
                                              </p:tgtEl>
                                            </p:cond>
                                          </p:endCondLst>
                                        </p:cTn>
                                        <p:tgtEl>
                                          <p:sndTgt r:embed="rId6" name="BREEZE.WAV"/>
                                        </p:tgtEl>
                                      </p:cMediaNode>
                                    </p:audio>
                                  </p:sub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413"/>
                                        </p:tgtEl>
                                        <p:attrNameLst>
                                          <p:attrName>style.visibility</p:attrName>
                                        </p:attrNameLst>
                                      </p:cBhvr>
                                      <p:to>
                                        <p:strVal val="visible"/>
                                      </p:to>
                                    </p:set>
                                    <p:animEffect transition="in" filter="fade">
                                      <p:cBhvr>
                                        <p:cTn id="155" dur="1000"/>
                                        <p:tgtEl>
                                          <p:spTgt spid="413"/>
                                        </p:tgtEl>
                                      </p:cBhvr>
                                    </p:animEffect>
                                  </p:childTnLst>
                                  <p:subTnLst>
                                    <p:audio>
                                      <p:cMediaNode>
                                        <p:cTn display="0" masterRel="sameClick">
                                          <p:stCondLst>
                                            <p:cond evt="begin" delay="0">
                                              <p:tn val="153"/>
                                            </p:cond>
                                          </p:stCondLst>
                                          <p:endCondLst>
                                            <p:cond evt="onStopAudio" delay="0">
                                              <p:tgtEl>
                                                <p:sldTgt/>
                                              </p:tgtEl>
                                            </p:cond>
                                          </p:endCondLst>
                                        </p:cTn>
                                        <p:tgtEl>
                                          <p:sndTgt r:embed="rId6" name="BREEZE.WAV"/>
                                        </p:tgtEl>
                                      </p:cMediaNode>
                                    </p:audio>
                                  </p:sub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414"/>
                                        </p:tgtEl>
                                        <p:attrNameLst>
                                          <p:attrName>style.visibility</p:attrName>
                                        </p:attrNameLst>
                                      </p:cBhvr>
                                      <p:to>
                                        <p:strVal val="visible"/>
                                      </p:to>
                                    </p:set>
                                    <p:animEffect transition="in" filter="fade">
                                      <p:cBhvr>
                                        <p:cTn id="160" dur="1000"/>
                                        <p:tgtEl>
                                          <p:spTgt spid="414"/>
                                        </p:tgtEl>
                                      </p:cBhvr>
                                    </p:animEffect>
                                  </p:childTnLst>
                                  <p:subTnLst>
                                    <p:audio>
                                      <p:cMediaNode>
                                        <p:cTn display="0" masterRel="sameClick">
                                          <p:stCondLst>
                                            <p:cond evt="begin" delay="0">
                                              <p:tn val="158"/>
                                            </p:cond>
                                          </p:stCondLst>
                                          <p:endCondLst>
                                            <p:cond evt="onStopAudio" delay="0">
                                              <p:tgtEl>
                                                <p:sldTgt/>
                                              </p:tgtEl>
                                            </p:cond>
                                          </p:endCondLst>
                                        </p:cTn>
                                        <p:tgtEl>
                                          <p:sndTgt r:embed="rId6" name="BREEZE.WAV"/>
                                        </p:tgtEl>
                                      </p:cMediaNode>
                                    </p:audio>
                                  </p:sub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415"/>
                                        </p:tgtEl>
                                        <p:attrNameLst>
                                          <p:attrName>style.visibility</p:attrName>
                                        </p:attrNameLst>
                                      </p:cBhvr>
                                      <p:to>
                                        <p:strVal val="visible"/>
                                      </p:to>
                                    </p:set>
                                    <p:animEffect transition="in" filter="fade">
                                      <p:cBhvr>
                                        <p:cTn id="165" dur="1000"/>
                                        <p:tgtEl>
                                          <p:spTgt spid="415"/>
                                        </p:tgtEl>
                                      </p:cBhvr>
                                    </p:animEffect>
                                  </p:childTnLst>
                                  <p:subTnLst>
                                    <p:audio>
                                      <p:cMediaNode>
                                        <p:cTn display="0" masterRel="sameClick">
                                          <p:stCondLst>
                                            <p:cond evt="begin" delay="0">
                                              <p:tn val="163"/>
                                            </p:cond>
                                          </p:stCondLst>
                                          <p:endCondLst>
                                            <p:cond evt="onStopAudio" delay="0">
                                              <p:tgtEl>
                                                <p:sldTgt/>
                                              </p:tgtEl>
                                            </p:cond>
                                          </p:endCondLst>
                                        </p:cTn>
                                        <p:tgtEl>
                                          <p:sndTgt r:embed="rId6" name="BREEZE.WAV"/>
                                        </p:tgtEl>
                                      </p:cMediaNode>
                                    </p:audio>
                                  </p:sub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416"/>
                                        </p:tgtEl>
                                        <p:attrNameLst>
                                          <p:attrName>style.visibility</p:attrName>
                                        </p:attrNameLst>
                                      </p:cBhvr>
                                      <p:to>
                                        <p:strVal val="visible"/>
                                      </p:to>
                                    </p:set>
                                    <p:animEffect transition="in" filter="fade">
                                      <p:cBhvr>
                                        <p:cTn id="170" dur="1000"/>
                                        <p:tgtEl>
                                          <p:spTgt spid="416"/>
                                        </p:tgtEl>
                                      </p:cBhvr>
                                    </p:animEffect>
                                  </p:childTnLst>
                                  <p:subTnLst>
                                    <p:audio>
                                      <p:cMediaNode>
                                        <p:cTn display="0" masterRel="sameClick">
                                          <p:stCondLst>
                                            <p:cond evt="begin" delay="0">
                                              <p:tn val="168"/>
                                            </p:cond>
                                          </p:stCondLst>
                                          <p:endCondLst>
                                            <p:cond evt="onStopAudio" delay="0">
                                              <p:tgtEl>
                                                <p:sldTgt/>
                                              </p:tgtEl>
                                            </p:cond>
                                          </p:endCondLst>
                                        </p:cTn>
                                        <p:tgtEl>
                                          <p:sndTgt r:embed="rId6" name="BREEZE.WAV"/>
                                        </p:tgtEl>
                                      </p:cMediaNode>
                                    </p:audio>
                                  </p:sub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417"/>
                                        </p:tgtEl>
                                        <p:attrNameLst>
                                          <p:attrName>style.visibility</p:attrName>
                                        </p:attrNameLst>
                                      </p:cBhvr>
                                      <p:to>
                                        <p:strVal val="visible"/>
                                      </p:to>
                                    </p:set>
                                    <p:animEffect transition="in" filter="fade">
                                      <p:cBhvr>
                                        <p:cTn id="175" dur="1000"/>
                                        <p:tgtEl>
                                          <p:spTgt spid="417"/>
                                        </p:tgtEl>
                                      </p:cBhvr>
                                    </p:animEffect>
                                  </p:childTnLst>
                                  <p:subTnLst>
                                    <p:audio>
                                      <p:cMediaNode>
                                        <p:cTn display="0" masterRel="sameClick">
                                          <p:stCondLst>
                                            <p:cond evt="begin" delay="0">
                                              <p:tn val="173"/>
                                            </p:cond>
                                          </p:stCondLst>
                                          <p:endCondLst>
                                            <p:cond evt="onStopAudio" delay="0">
                                              <p:tgtEl>
                                                <p:sldTgt/>
                                              </p:tgtEl>
                                            </p:cond>
                                          </p:endCondLst>
                                        </p:cTn>
                                        <p:tgtEl>
                                          <p:sndTgt r:embed="rId6" name="BREEZE.WAV"/>
                                        </p:tgtEl>
                                      </p:cMediaNode>
                                    </p:audio>
                                  </p:sub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418"/>
                                        </p:tgtEl>
                                        <p:attrNameLst>
                                          <p:attrName>style.visibility</p:attrName>
                                        </p:attrNameLst>
                                      </p:cBhvr>
                                      <p:to>
                                        <p:strVal val="visible"/>
                                      </p:to>
                                    </p:set>
                                    <p:animEffect transition="in" filter="fade">
                                      <p:cBhvr>
                                        <p:cTn id="180" dur="1000"/>
                                        <p:tgtEl>
                                          <p:spTgt spid="418"/>
                                        </p:tgtEl>
                                      </p:cBhvr>
                                    </p:animEffect>
                                  </p:childTnLst>
                                  <p:subTnLst>
                                    <p:audio>
                                      <p:cMediaNode>
                                        <p:cTn display="0" masterRel="sameClick">
                                          <p:stCondLst>
                                            <p:cond evt="begin" delay="0">
                                              <p:tn val="178"/>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09"/>
                  </p:tgtEl>
                </p:cond>
              </p:nextCondLst>
            </p:seq>
            <p:video>
              <p:cMediaNode vol="80000">
                <p:cTn id="181" fill="hold" display="0">
                  <p:stCondLst>
                    <p:cond delay="indefinite"/>
                  </p:stCondLst>
                </p:cTn>
                <p:tgtEl>
                  <p:spTgt spid="174"/>
                </p:tgtEl>
              </p:cMediaNode>
            </p:video>
          </p:childTnLst>
        </p:cTn>
      </p:par>
    </p:tnLst>
    <p:bldLst>
      <p:bldP spid="408"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550" grpId="0" animBg="1"/>
      <p:bldP spid="35" grpId="0"/>
      <p:bldP spid="3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Q1">
            <a:extLst>
              <a:ext uri="{FF2B5EF4-FFF2-40B4-BE49-F238E27FC236}">
                <a16:creationId xmlns:a16="http://schemas.microsoft.com/office/drawing/2014/main" xmlns="" id="{B3DB058A-7F39-4989-A89A-565B4C7702EB}"/>
              </a:ext>
            </a:extLst>
          </p:cNvPr>
          <p:cNvSpPr/>
          <p:nvPr/>
        </p:nvSpPr>
        <p:spPr>
          <a:xfrm>
            <a:off x="1894717" y="4988263"/>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1: </a:t>
            </a:r>
            <a:r>
              <a:rPr lang="en-US" sz="2800" dirty="0">
                <a:solidFill>
                  <a:prstClr val="white"/>
                </a:solidFill>
                <a:latin typeface="Arial" pitchFamily="34" charset="0"/>
                <a:cs typeface="Arial" pitchFamily="34" charset="0"/>
              </a:rPr>
              <a:t>Tuyến nội tiết đóng vai trò điều hòa</a:t>
            </a:r>
          </a:p>
          <a:p>
            <a:pPr algn="ctr" defTabSz="914355">
              <a:defRPr/>
            </a:pPr>
            <a:r>
              <a:rPr lang="en-US" sz="2800" dirty="0">
                <a:solidFill>
                  <a:prstClr val="white"/>
                </a:solidFill>
                <a:latin typeface="Arial" pitchFamily="34" charset="0"/>
                <a:cs typeface="Arial" pitchFamily="34" charset="0"/>
              </a:rPr>
              <a:t> hoạt động của nhiều tuyến nội tiết khác</a:t>
            </a:r>
            <a:endParaRPr lang="en-US" sz="2800" b="1" dirty="0">
              <a:solidFill>
                <a:prstClr val="white"/>
              </a:solidFill>
              <a:latin typeface="Arial" pitchFamily="34" charset="0"/>
              <a:cs typeface="Arial" pitchFamily="34" charset="0"/>
            </a:endParaRPr>
          </a:p>
        </p:txBody>
      </p:sp>
      <p:sp>
        <p:nvSpPr>
          <p:cNvPr id="410" name="Q2">
            <a:extLst>
              <a:ext uri="{FF2B5EF4-FFF2-40B4-BE49-F238E27FC236}">
                <a16:creationId xmlns:a16="http://schemas.microsoft.com/office/drawing/2014/main" xmlns="" id="{FDFBE095-7E10-4FD6-878E-C5E20FAD6656}"/>
              </a:ext>
            </a:extLst>
          </p:cNvPr>
          <p:cNvSpPr/>
          <p:nvPr/>
        </p:nvSpPr>
        <p:spPr>
          <a:xfrm>
            <a:off x="1914811" y="4990007"/>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2: </a:t>
            </a:r>
            <a:r>
              <a:rPr lang="en-US" sz="2800" dirty="0">
                <a:solidFill>
                  <a:prstClr val="white"/>
                </a:solidFill>
                <a:latin typeface="Arial" pitchFamily="34" charset="0"/>
                <a:cs typeface="Arial" pitchFamily="34" charset="0"/>
              </a:rPr>
              <a:t>Tuyến giáp là tuyến nội tiết hay ngoại tiết?</a:t>
            </a:r>
            <a:endParaRPr lang="en-US" sz="2800" b="1" dirty="0">
              <a:solidFill>
                <a:prstClr val="white"/>
              </a:solidFill>
              <a:latin typeface="Arial" pitchFamily="34" charset="0"/>
              <a:cs typeface="Arial" pitchFamily="34" charset="0"/>
            </a:endParaRPr>
          </a:p>
        </p:txBody>
      </p:sp>
      <p:sp>
        <p:nvSpPr>
          <p:cNvPr id="411" name="Q3">
            <a:extLst>
              <a:ext uri="{FF2B5EF4-FFF2-40B4-BE49-F238E27FC236}">
                <a16:creationId xmlns:a16="http://schemas.microsoft.com/office/drawing/2014/main" xmlns="" id="{5A0C38EA-A0E3-400A-9442-B83F7A56B225}"/>
              </a:ext>
            </a:extLst>
          </p:cNvPr>
          <p:cNvSpPr/>
          <p:nvPr/>
        </p:nvSpPr>
        <p:spPr>
          <a:xfrm>
            <a:off x="1927689" y="4997374"/>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3: </a:t>
            </a:r>
            <a:r>
              <a:rPr lang="en-US" sz="2800" dirty="0">
                <a:solidFill>
                  <a:prstClr val="white"/>
                </a:solidFill>
                <a:latin typeface="Arial" pitchFamily="34" charset="0"/>
                <a:cs typeface="Arial" pitchFamily="34" charset="0"/>
              </a:rPr>
              <a:t>Loại Hormon tuyến Yên tiết ra ảnh hưởng đến cơ và xương? </a:t>
            </a:r>
            <a:endParaRPr lang="en-US" sz="2800" b="1" dirty="0">
              <a:solidFill>
                <a:prstClr val="white"/>
              </a:solidFill>
              <a:latin typeface="Arial" pitchFamily="34" charset="0"/>
              <a:cs typeface="Arial" pitchFamily="34" charset="0"/>
            </a:endParaRPr>
          </a:p>
        </p:txBody>
      </p:sp>
      <p:sp>
        <p:nvSpPr>
          <p:cNvPr id="412" name="Q4">
            <a:extLst>
              <a:ext uri="{FF2B5EF4-FFF2-40B4-BE49-F238E27FC236}">
                <a16:creationId xmlns:a16="http://schemas.microsoft.com/office/drawing/2014/main" xmlns="" id="{AD832735-102C-46EB-BA98-B08D4A0D8454}"/>
              </a:ext>
            </a:extLst>
          </p:cNvPr>
          <p:cNvSpPr/>
          <p:nvPr/>
        </p:nvSpPr>
        <p:spPr>
          <a:xfrm>
            <a:off x="1935713" y="4984495"/>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4: </a:t>
            </a:r>
            <a:r>
              <a:rPr lang="en-US" sz="2800" dirty="0">
                <a:solidFill>
                  <a:prstClr val="white"/>
                </a:solidFill>
                <a:latin typeface="Arial" pitchFamily="34" charset="0"/>
                <a:cs typeface="Arial" pitchFamily="34" charset="0"/>
              </a:rPr>
              <a:t>Tuyến trên thận có thể tiết ra loại Hormone nào?</a:t>
            </a:r>
            <a:endParaRPr lang="en-US" sz="2800" b="1" dirty="0">
              <a:solidFill>
                <a:prstClr val="white"/>
              </a:solidFill>
              <a:latin typeface="Arial" pitchFamily="34" charset="0"/>
              <a:cs typeface="Arial" pitchFamily="34" charset="0"/>
            </a:endParaRPr>
          </a:p>
        </p:txBody>
      </p:sp>
      <p:sp>
        <p:nvSpPr>
          <p:cNvPr id="413" name="Q5">
            <a:extLst>
              <a:ext uri="{FF2B5EF4-FFF2-40B4-BE49-F238E27FC236}">
                <a16:creationId xmlns:a16="http://schemas.microsoft.com/office/drawing/2014/main" xmlns="" id="{3583678D-71F4-4598-9CD7-E3303390264D}"/>
              </a:ext>
            </a:extLst>
          </p:cNvPr>
          <p:cNvSpPr/>
          <p:nvPr/>
        </p:nvSpPr>
        <p:spPr>
          <a:xfrm>
            <a:off x="1935713" y="4976955"/>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5: </a:t>
            </a:r>
            <a:r>
              <a:rPr lang="en-US" sz="2800" dirty="0">
                <a:solidFill>
                  <a:prstClr val="white"/>
                </a:solidFill>
                <a:latin typeface="Arial" pitchFamily="34" charset="0"/>
                <a:cs typeface="Arial" pitchFamily="34" charset="0"/>
              </a:rPr>
              <a:t>Trong các tuyến nội tiết sau, tuyến nào là tuyến pha: Tuyến yên, tuyến sinh dục, tuyến tụy</a:t>
            </a:r>
          </a:p>
        </p:txBody>
      </p:sp>
      <p:sp>
        <p:nvSpPr>
          <p:cNvPr id="414" name="Q6">
            <a:extLst>
              <a:ext uri="{FF2B5EF4-FFF2-40B4-BE49-F238E27FC236}">
                <a16:creationId xmlns:a16="http://schemas.microsoft.com/office/drawing/2014/main" xmlns="" id="{C43BFAA6-060C-4768-A8C0-60E533310862}"/>
              </a:ext>
            </a:extLst>
          </p:cNvPr>
          <p:cNvSpPr/>
          <p:nvPr/>
        </p:nvSpPr>
        <p:spPr>
          <a:xfrm>
            <a:off x="1922834" y="5004220"/>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6: </a:t>
            </a:r>
            <a:r>
              <a:rPr lang="en-US" sz="2800" dirty="0">
                <a:solidFill>
                  <a:prstClr val="white"/>
                </a:solidFill>
                <a:latin typeface="Arial" pitchFamily="34" charset="0"/>
                <a:cs typeface="Arial" pitchFamily="34" charset="0"/>
              </a:rPr>
              <a:t>Hoocmôn insulin do tuyến tuỵ tiết ra có </a:t>
            </a:r>
          </a:p>
          <a:p>
            <a:pPr algn="ctr" defTabSz="914355">
              <a:defRPr/>
            </a:pPr>
            <a:r>
              <a:rPr lang="en-US" sz="2800" dirty="0">
                <a:solidFill>
                  <a:prstClr val="white"/>
                </a:solidFill>
                <a:latin typeface="Arial" pitchFamily="34" charset="0"/>
                <a:cs typeface="Arial" pitchFamily="34" charset="0"/>
              </a:rPr>
              <a:t>tác dụng sinh lí như thế nào?</a:t>
            </a:r>
            <a:endParaRPr lang="en-US" sz="2800" b="1" dirty="0">
              <a:solidFill>
                <a:prstClr val="white">
                  <a:lumMod val="95000"/>
                </a:prstClr>
              </a:solidFill>
              <a:latin typeface="Arial" pitchFamily="34" charset="0"/>
              <a:cs typeface="Arial" pitchFamily="34" charset="0"/>
            </a:endParaRPr>
          </a:p>
        </p:txBody>
      </p:sp>
      <p:sp>
        <p:nvSpPr>
          <p:cNvPr id="415" name="Q7">
            <a:extLst>
              <a:ext uri="{FF2B5EF4-FFF2-40B4-BE49-F238E27FC236}">
                <a16:creationId xmlns:a16="http://schemas.microsoft.com/office/drawing/2014/main" xmlns="" id="{D95E524B-BCEB-4127-9132-83A3A4FB2433}"/>
              </a:ext>
            </a:extLst>
          </p:cNvPr>
          <p:cNvSpPr/>
          <p:nvPr/>
        </p:nvSpPr>
        <p:spPr>
          <a:xfrm>
            <a:off x="1909954" y="4993799"/>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7: </a:t>
            </a:r>
            <a:r>
              <a:rPr lang="en-US" sz="2800" dirty="0">
                <a:solidFill>
                  <a:prstClr val="white"/>
                </a:solidFill>
                <a:latin typeface="Arial" pitchFamily="34" charset="0"/>
                <a:cs typeface="Arial" pitchFamily="34" charset="0"/>
              </a:rPr>
              <a:t>Tuyến sinh dục sẽ tiết Hormone gây ra </a:t>
            </a:r>
          </a:p>
          <a:p>
            <a:pPr algn="ctr" defTabSz="914355">
              <a:defRPr/>
            </a:pPr>
            <a:r>
              <a:rPr lang="en-US" sz="2800" dirty="0">
                <a:solidFill>
                  <a:prstClr val="white"/>
                </a:solidFill>
                <a:latin typeface="Arial" pitchFamily="34" charset="0"/>
                <a:cs typeface="Arial" pitchFamily="34" charset="0"/>
              </a:rPr>
              <a:t>những biến đổi tuổi dậy thì ở nam hay nữ?</a:t>
            </a:r>
            <a:endParaRPr lang="en-US" sz="2800" b="1" dirty="0">
              <a:solidFill>
                <a:prstClr val="white"/>
              </a:solidFill>
              <a:latin typeface="Arial" pitchFamily="34" charset="0"/>
              <a:cs typeface="Arial" pitchFamily="34" charset="0"/>
            </a:endParaRPr>
          </a:p>
        </p:txBody>
      </p:sp>
      <p:sp>
        <p:nvSpPr>
          <p:cNvPr id="416" name="Q8">
            <a:extLst>
              <a:ext uri="{FF2B5EF4-FFF2-40B4-BE49-F238E27FC236}">
                <a16:creationId xmlns:a16="http://schemas.microsoft.com/office/drawing/2014/main" xmlns="" id="{9464EF76-0C7F-4D29-9282-174A4DF5822A}"/>
              </a:ext>
            </a:extLst>
          </p:cNvPr>
          <p:cNvSpPr/>
          <p:nvPr/>
        </p:nvSpPr>
        <p:spPr>
          <a:xfrm>
            <a:off x="1922834" y="4989834"/>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8: </a:t>
            </a:r>
            <a:r>
              <a:rPr lang="en-US" sz="2800" dirty="0">
                <a:solidFill>
                  <a:prstClr val="white"/>
                </a:solidFill>
                <a:latin typeface="Arial" pitchFamily="34" charset="0"/>
                <a:cs typeface="Arial" pitchFamily="34" charset="0"/>
              </a:rPr>
              <a:t>Loại Hormone kích thích sự phát triển và rụng trứng?</a:t>
            </a:r>
            <a:endParaRPr lang="en-US" sz="2800" b="1" dirty="0">
              <a:solidFill>
                <a:prstClr val="white"/>
              </a:solidFill>
              <a:latin typeface="Arial" pitchFamily="34" charset="0"/>
              <a:cs typeface="Arial" pitchFamily="34" charset="0"/>
            </a:endParaRPr>
          </a:p>
        </p:txBody>
      </p:sp>
      <p:sp>
        <p:nvSpPr>
          <p:cNvPr id="417" name="Q9">
            <a:extLst>
              <a:ext uri="{FF2B5EF4-FFF2-40B4-BE49-F238E27FC236}">
                <a16:creationId xmlns:a16="http://schemas.microsoft.com/office/drawing/2014/main" xmlns="" id="{4D0FBCC3-BC73-43A6-AA80-7B53CC2E90CB}"/>
              </a:ext>
            </a:extLst>
          </p:cNvPr>
          <p:cNvSpPr/>
          <p:nvPr/>
        </p:nvSpPr>
        <p:spPr>
          <a:xfrm>
            <a:off x="1923975" y="4985604"/>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9: </a:t>
            </a:r>
            <a:r>
              <a:rPr lang="en-US" sz="2800" dirty="0">
                <a:solidFill>
                  <a:prstClr val="white"/>
                </a:solidFill>
                <a:latin typeface="Arial" pitchFamily="34" charset="0"/>
                <a:cs typeface="Arial" pitchFamily="34" charset="0"/>
              </a:rPr>
              <a:t>Thiếu Iodine sẽ ảnh hưởng trực tiếp đến </a:t>
            </a:r>
          </a:p>
          <a:p>
            <a:pPr algn="ctr" defTabSz="914355">
              <a:defRPr/>
            </a:pPr>
            <a:r>
              <a:rPr lang="en-US" sz="2800" dirty="0">
                <a:solidFill>
                  <a:prstClr val="white"/>
                </a:solidFill>
                <a:latin typeface="Arial" pitchFamily="34" charset="0"/>
                <a:cs typeface="Arial" pitchFamily="34" charset="0"/>
              </a:rPr>
              <a:t>tuyến nội tiết nào? </a:t>
            </a:r>
            <a:endParaRPr lang="en-US" sz="2800" b="1" dirty="0">
              <a:solidFill>
                <a:prstClr val="white"/>
              </a:solidFill>
              <a:latin typeface="Arial" pitchFamily="34" charset="0"/>
              <a:cs typeface="Arial" pitchFamily="34" charset="0"/>
            </a:endParaRPr>
          </a:p>
        </p:txBody>
      </p:sp>
      <p:sp>
        <p:nvSpPr>
          <p:cNvPr id="418" name="Q10">
            <a:extLst>
              <a:ext uri="{FF2B5EF4-FFF2-40B4-BE49-F238E27FC236}">
                <a16:creationId xmlns:a16="http://schemas.microsoft.com/office/drawing/2014/main" xmlns="" id="{2FD38172-095B-4012-8805-D3EAB0E3B197}"/>
              </a:ext>
            </a:extLst>
          </p:cNvPr>
          <p:cNvSpPr/>
          <p:nvPr/>
        </p:nvSpPr>
        <p:spPr>
          <a:xfrm>
            <a:off x="1961471" y="4978490"/>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r>
              <a:rPr lang="en-US" sz="2800" b="1" dirty="0">
                <a:solidFill>
                  <a:prstClr val="white"/>
                </a:solidFill>
                <a:latin typeface="Times New Roman" panose="02020603050405020304" pitchFamily="18" charset="0"/>
                <a:cs typeface="Times New Roman" panose="02020603050405020304" pitchFamily="18" charset="0"/>
              </a:rPr>
              <a:t>Câu 10: </a:t>
            </a:r>
            <a:r>
              <a:rPr lang="en-US" sz="2800" dirty="0">
                <a:solidFill>
                  <a:prstClr val="white"/>
                </a:solidFill>
                <a:latin typeface="Arial" pitchFamily="34" charset="0"/>
                <a:cs typeface="Arial" pitchFamily="34" charset="0"/>
              </a:rPr>
              <a:t>Mỗi loại Hormone chỉ tác động đến một hoặc một số cơ quan đích nhất định. Đây là đặc tính gì của Hormone? </a:t>
            </a:r>
            <a:endParaRPr lang="en-US" sz="2800" b="1" dirty="0">
              <a:solidFill>
                <a:prstClr val="white"/>
              </a:solidFill>
              <a:latin typeface="Arial" pitchFamily="34" charset="0"/>
              <a:cs typeface="Arial" pitchFamily="34" charset="0"/>
            </a:endParaRPr>
          </a:p>
        </p:txBody>
      </p:sp>
      <p:sp>
        <p:nvSpPr>
          <p:cNvPr id="409" name="Next 2">
            <a:extLst>
              <a:ext uri="{FF2B5EF4-FFF2-40B4-BE49-F238E27FC236}">
                <a16:creationId xmlns:a16="http://schemas.microsoft.com/office/drawing/2014/main" xmlns="" id="{5D733F5F-CE2E-4BD1-A739-7E3366340811}"/>
              </a:ext>
            </a:extLst>
          </p:cNvPr>
          <p:cNvSpPr/>
          <p:nvPr/>
        </p:nvSpPr>
        <p:spPr>
          <a:xfrm>
            <a:off x="3059695" y="4179241"/>
            <a:ext cx="1291204" cy="583095"/>
          </a:xfrm>
          <a:prstGeom prst="homePlate">
            <a:avLst/>
          </a:prstGeom>
          <a:solidFill>
            <a:srgbClr val="217529"/>
          </a:solidFill>
          <a:ln w="76200">
            <a:solidFill>
              <a:srgbClr val="1C1E1B"/>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endParaRPr lang="en-US" sz="1200">
              <a:solidFill>
                <a:prstClr val="white"/>
              </a:solidFill>
            </a:endParaRPr>
          </a:p>
        </p:txBody>
      </p:sp>
      <p:sp>
        <p:nvSpPr>
          <p:cNvPr id="550" name="Next 1">
            <a:extLst>
              <a:ext uri="{FF2B5EF4-FFF2-40B4-BE49-F238E27FC236}">
                <a16:creationId xmlns:a16="http://schemas.microsoft.com/office/drawing/2014/main" xmlns="" id="{09EA6259-5392-4068-A0AD-B7002EE24476}"/>
              </a:ext>
            </a:extLst>
          </p:cNvPr>
          <p:cNvSpPr/>
          <p:nvPr/>
        </p:nvSpPr>
        <p:spPr>
          <a:xfrm>
            <a:off x="3059695" y="4179240"/>
            <a:ext cx="1291204" cy="583095"/>
          </a:xfrm>
          <a:prstGeom prst="homePlate">
            <a:avLst/>
          </a:prstGeom>
          <a:solidFill>
            <a:srgbClr val="217529"/>
          </a:solidFill>
          <a:ln w="76200">
            <a:solidFill>
              <a:srgbClr val="1C1E1B"/>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endParaRPr lang="en-US" sz="1200">
              <a:solidFill>
                <a:prstClr val="white"/>
              </a:solidFill>
            </a:endParaRPr>
          </a:p>
        </p:txBody>
      </p:sp>
      <p:pic>
        <p:nvPicPr>
          <p:cNvPr id="22" name="Picture 21">
            <a:extLst>
              <a:ext uri="{FF2B5EF4-FFF2-40B4-BE49-F238E27FC236}">
                <a16:creationId xmlns:a16="http://schemas.microsoft.com/office/drawing/2014/main" xmlns="" id="{03885118-8270-4A66-8BCA-101ED2EFE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993" y="4827107"/>
            <a:ext cx="2206943" cy="1737511"/>
          </a:xfrm>
          <a:prstGeom prst="rect">
            <a:avLst/>
          </a:prstGeom>
        </p:spPr>
      </p:pic>
      <p:grpSp>
        <p:nvGrpSpPr>
          <p:cNvPr id="32" name="Group 31">
            <a:extLst>
              <a:ext uri="{FF2B5EF4-FFF2-40B4-BE49-F238E27FC236}">
                <a16:creationId xmlns:a16="http://schemas.microsoft.com/office/drawing/2014/main" xmlns="" id="{280ACEF3-42E3-4B86-BCFD-6353E5E13E57}"/>
              </a:ext>
            </a:extLst>
          </p:cNvPr>
          <p:cNvGrpSpPr/>
          <p:nvPr/>
        </p:nvGrpSpPr>
        <p:grpSpPr>
          <a:xfrm>
            <a:off x="107681" y="4433879"/>
            <a:ext cx="1012024" cy="786452"/>
            <a:chOff x="200956" y="3500706"/>
            <a:chExt cx="1012024" cy="786452"/>
          </a:xfrm>
        </p:grpSpPr>
        <p:pic>
          <p:nvPicPr>
            <p:cNvPr id="30" name="Picture 29">
              <a:extLst>
                <a:ext uri="{FF2B5EF4-FFF2-40B4-BE49-F238E27FC236}">
                  <a16:creationId xmlns:a16="http://schemas.microsoft.com/office/drawing/2014/main" xmlns="" id="{35A062DC-569E-49C5-B7FB-25F21FD71A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956" y="3500706"/>
              <a:ext cx="1012024" cy="786452"/>
            </a:xfrm>
            <a:prstGeom prst="rect">
              <a:avLst/>
            </a:prstGeom>
          </p:spPr>
        </p:pic>
        <p:sp>
          <p:nvSpPr>
            <p:cNvPr id="31" name="TextBox 30">
              <a:extLst>
                <a:ext uri="{FF2B5EF4-FFF2-40B4-BE49-F238E27FC236}">
                  <a16:creationId xmlns:a16="http://schemas.microsoft.com/office/drawing/2014/main" xmlns="" id="{C59B2A67-F219-41BC-B62C-CC70D6941C78}"/>
                </a:ext>
              </a:extLst>
            </p:cNvPr>
            <p:cNvSpPr txBox="1"/>
            <p:nvPr/>
          </p:nvSpPr>
          <p:spPr>
            <a:xfrm>
              <a:off x="205192" y="3727851"/>
              <a:ext cx="724878" cy="307777"/>
            </a:xfrm>
            <a:prstGeom prst="rect">
              <a:avLst/>
            </a:prstGeom>
            <a:noFill/>
          </p:spPr>
          <p:txBody>
            <a:bodyPr wrap="none" rtlCol="0">
              <a:spAutoFit/>
            </a:bodyPr>
            <a:lstStyle/>
            <a:p>
              <a:pPr algn="ctr" defTabSz="914355"/>
              <a:r>
                <a:rPr lang="en-US" sz="1400" b="1" dirty="0">
                  <a:solidFill>
                    <a:srgbClr val="1C1E1B"/>
                  </a:solidFill>
                  <a:latin typeface="Tahoma" panose="020B0604030504040204" pitchFamily="34" charset="0"/>
                  <a:ea typeface="Tahoma" panose="020B0604030504040204" pitchFamily="34" charset="0"/>
                  <a:cs typeface="Tahoma" panose="020B0604030504040204" pitchFamily="34" charset="0"/>
                </a:rPr>
                <a:t>ĐỘI B</a:t>
              </a:r>
            </a:p>
          </p:txBody>
        </p:sp>
      </p:grpSp>
      <p:sp>
        <p:nvSpPr>
          <p:cNvPr id="405" name="0">
            <a:extLst>
              <a:ext uri="{FF2B5EF4-FFF2-40B4-BE49-F238E27FC236}">
                <a16:creationId xmlns:a16="http://schemas.microsoft.com/office/drawing/2014/main" xmlns="" id="{9D20E7DA-90EB-4A3C-9A16-044A46CC9F26}"/>
              </a:ext>
            </a:extLst>
          </p:cNvPr>
          <p:cNvSpPr/>
          <p:nvPr/>
        </p:nvSpPr>
        <p:spPr>
          <a:xfrm>
            <a:off x="1290949" y="4475099"/>
            <a:ext cx="505861" cy="583095"/>
          </a:xfrm>
          <a:prstGeom prst="flowChartMagneticDisk">
            <a:avLst/>
          </a:prstGeom>
          <a:solidFill>
            <a:schemeClr val="accent5">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endParaRPr lang="en-US" sz="2400" b="1">
              <a:solidFill>
                <a:prstClr val="black"/>
              </a:solidFill>
              <a:latin typeface="Times New Roman" panose="02020603050405020304" pitchFamily="18" charset="0"/>
              <a:cs typeface="Times New Roman" panose="02020603050405020304" pitchFamily="18" charset="0"/>
            </a:endParaRPr>
          </a:p>
        </p:txBody>
      </p:sp>
      <p:sp>
        <p:nvSpPr>
          <p:cNvPr id="406" name="Oval 405">
            <a:extLst>
              <a:ext uri="{FF2B5EF4-FFF2-40B4-BE49-F238E27FC236}">
                <a16:creationId xmlns:a16="http://schemas.microsoft.com/office/drawing/2014/main" xmlns="" id="{D1D0B35C-7548-4C39-843E-4269EF840E20}"/>
              </a:ext>
            </a:extLst>
          </p:cNvPr>
          <p:cNvSpPr/>
          <p:nvPr/>
        </p:nvSpPr>
        <p:spPr>
          <a:xfrm>
            <a:off x="1204914" y="4415286"/>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4" name="1">
            <a:extLst>
              <a:ext uri="{FF2B5EF4-FFF2-40B4-BE49-F238E27FC236}">
                <a16:creationId xmlns:a16="http://schemas.microsoft.com/office/drawing/2014/main" xmlns="" id="{03D9DE48-6FCB-4743-A44F-C4B93A9AD9D8}"/>
              </a:ext>
            </a:extLst>
          </p:cNvPr>
          <p:cNvSpPr/>
          <p:nvPr/>
        </p:nvSpPr>
        <p:spPr>
          <a:xfrm>
            <a:off x="1290949" y="4042961"/>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1</a:t>
            </a:r>
          </a:p>
        </p:txBody>
      </p:sp>
      <p:sp>
        <p:nvSpPr>
          <p:cNvPr id="28" name="Oval 27">
            <a:extLst>
              <a:ext uri="{FF2B5EF4-FFF2-40B4-BE49-F238E27FC236}">
                <a16:creationId xmlns:a16="http://schemas.microsoft.com/office/drawing/2014/main" xmlns="" id="{2766B8AE-0660-4EB6-B289-D2A1810AC650}"/>
              </a:ext>
            </a:extLst>
          </p:cNvPr>
          <p:cNvSpPr/>
          <p:nvPr/>
        </p:nvSpPr>
        <p:spPr>
          <a:xfrm>
            <a:off x="1204914" y="398314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54" name="2">
            <a:extLst>
              <a:ext uri="{FF2B5EF4-FFF2-40B4-BE49-F238E27FC236}">
                <a16:creationId xmlns:a16="http://schemas.microsoft.com/office/drawing/2014/main" xmlns="" id="{C572263E-C9C9-496B-8F0A-4BEFF6970A6A}"/>
              </a:ext>
            </a:extLst>
          </p:cNvPr>
          <p:cNvSpPr/>
          <p:nvPr/>
        </p:nvSpPr>
        <p:spPr>
          <a:xfrm>
            <a:off x="1290949" y="3616775"/>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2</a:t>
            </a:r>
          </a:p>
        </p:txBody>
      </p:sp>
      <p:sp>
        <p:nvSpPr>
          <p:cNvPr id="55" name="Oval 54">
            <a:extLst>
              <a:ext uri="{FF2B5EF4-FFF2-40B4-BE49-F238E27FC236}">
                <a16:creationId xmlns:a16="http://schemas.microsoft.com/office/drawing/2014/main" xmlns="" id="{7E4F50B1-2915-46B3-BF90-4B122B837603}"/>
              </a:ext>
            </a:extLst>
          </p:cNvPr>
          <p:cNvSpPr/>
          <p:nvPr/>
        </p:nvSpPr>
        <p:spPr>
          <a:xfrm>
            <a:off x="1204914" y="355696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56" name="3">
            <a:extLst>
              <a:ext uri="{FF2B5EF4-FFF2-40B4-BE49-F238E27FC236}">
                <a16:creationId xmlns:a16="http://schemas.microsoft.com/office/drawing/2014/main" xmlns="" id="{595A9014-B295-4A54-8A82-A4A81F8CD7C1}"/>
              </a:ext>
            </a:extLst>
          </p:cNvPr>
          <p:cNvSpPr/>
          <p:nvPr/>
        </p:nvSpPr>
        <p:spPr>
          <a:xfrm>
            <a:off x="1290949" y="3190591"/>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3</a:t>
            </a:r>
          </a:p>
        </p:txBody>
      </p:sp>
      <p:sp>
        <p:nvSpPr>
          <p:cNvPr id="57" name="Oval 56">
            <a:extLst>
              <a:ext uri="{FF2B5EF4-FFF2-40B4-BE49-F238E27FC236}">
                <a16:creationId xmlns:a16="http://schemas.microsoft.com/office/drawing/2014/main" xmlns="" id="{E89B4273-DA74-4547-8A12-E7B7D33C2CBF}"/>
              </a:ext>
            </a:extLst>
          </p:cNvPr>
          <p:cNvSpPr/>
          <p:nvPr/>
        </p:nvSpPr>
        <p:spPr>
          <a:xfrm>
            <a:off x="1204914" y="313077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58" name="4">
            <a:extLst>
              <a:ext uri="{FF2B5EF4-FFF2-40B4-BE49-F238E27FC236}">
                <a16:creationId xmlns:a16="http://schemas.microsoft.com/office/drawing/2014/main" xmlns="" id="{6060A468-9A57-4B21-8CCA-1133D3440C47}"/>
              </a:ext>
            </a:extLst>
          </p:cNvPr>
          <p:cNvSpPr/>
          <p:nvPr/>
        </p:nvSpPr>
        <p:spPr>
          <a:xfrm>
            <a:off x="1290949" y="2764406"/>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4</a:t>
            </a:r>
          </a:p>
        </p:txBody>
      </p:sp>
      <p:sp>
        <p:nvSpPr>
          <p:cNvPr id="59" name="Oval 58">
            <a:extLst>
              <a:ext uri="{FF2B5EF4-FFF2-40B4-BE49-F238E27FC236}">
                <a16:creationId xmlns:a16="http://schemas.microsoft.com/office/drawing/2014/main" xmlns="" id="{2F99947C-DDA5-43B9-86A6-46EB14827643}"/>
              </a:ext>
            </a:extLst>
          </p:cNvPr>
          <p:cNvSpPr/>
          <p:nvPr/>
        </p:nvSpPr>
        <p:spPr>
          <a:xfrm>
            <a:off x="1204914" y="270459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60" name="5">
            <a:extLst>
              <a:ext uri="{FF2B5EF4-FFF2-40B4-BE49-F238E27FC236}">
                <a16:creationId xmlns:a16="http://schemas.microsoft.com/office/drawing/2014/main" xmlns="" id="{3B9CD15F-920C-41F5-91F6-37672771D306}"/>
              </a:ext>
            </a:extLst>
          </p:cNvPr>
          <p:cNvSpPr/>
          <p:nvPr/>
        </p:nvSpPr>
        <p:spPr>
          <a:xfrm>
            <a:off x="1290949" y="2338221"/>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5</a:t>
            </a:r>
          </a:p>
        </p:txBody>
      </p:sp>
      <p:sp>
        <p:nvSpPr>
          <p:cNvPr id="61" name="Oval 60">
            <a:extLst>
              <a:ext uri="{FF2B5EF4-FFF2-40B4-BE49-F238E27FC236}">
                <a16:creationId xmlns:a16="http://schemas.microsoft.com/office/drawing/2014/main" xmlns="" id="{F19EEE63-2BCD-488D-803C-9EAC1648938D}"/>
              </a:ext>
            </a:extLst>
          </p:cNvPr>
          <p:cNvSpPr/>
          <p:nvPr/>
        </p:nvSpPr>
        <p:spPr>
          <a:xfrm>
            <a:off x="1204914" y="227840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62" name="6">
            <a:extLst>
              <a:ext uri="{FF2B5EF4-FFF2-40B4-BE49-F238E27FC236}">
                <a16:creationId xmlns:a16="http://schemas.microsoft.com/office/drawing/2014/main" xmlns="" id="{A994FFD3-ADE0-4B93-9D03-AFE6C109C24C}"/>
              </a:ext>
            </a:extLst>
          </p:cNvPr>
          <p:cNvSpPr/>
          <p:nvPr/>
        </p:nvSpPr>
        <p:spPr>
          <a:xfrm>
            <a:off x="1290949" y="1912036"/>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6</a:t>
            </a:r>
          </a:p>
        </p:txBody>
      </p:sp>
      <p:sp>
        <p:nvSpPr>
          <p:cNvPr id="63" name="Oval 62">
            <a:extLst>
              <a:ext uri="{FF2B5EF4-FFF2-40B4-BE49-F238E27FC236}">
                <a16:creationId xmlns:a16="http://schemas.microsoft.com/office/drawing/2014/main" xmlns="" id="{17F92663-3FC1-4F7B-BC96-2D9FE33BBA8E}"/>
              </a:ext>
            </a:extLst>
          </p:cNvPr>
          <p:cNvSpPr/>
          <p:nvPr/>
        </p:nvSpPr>
        <p:spPr>
          <a:xfrm>
            <a:off x="1204914" y="185222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64" name="7">
            <a:extLst>
              <a:ext uri="{FF2B5EF4-FFF2-40B4-BE49-F238E27FC236}">
                <a16:creationId xmlns:a16="http://schemas.microsoft.com/office/drawing/2014/main" xmlns="" id="{6AF0003A-C889-4B28-A943-D916F84DE2A8}"/>
              </a:ext>
            </a:extLst>
          </p:cNvPr>
          <p:cNvSpPr/>
          <p:nvPr/>
        </p:nvSpPr>
        <p:spPr>
          <a:xfrm>
            <a:off x="1290949" y="1485851"/>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7</a:t>
            </a:r>
          </a:p>
        </p:txBody>
      </p:sp>
      <p:sp>
        <p:nvSpPr>
          <p:cNvPr id="65" name="Oval 64">
            <a:extLst>
              <a:ext uri="{FF2B5EF4-FFF2-40B4-BE49-F238E27FC236}">
                <a16:creationId xmlns:a16="http://schemas.microsoft.com/office/drawing/2014/main" xmlns="" id="{00168E55-AFD0-4508-83BC-932E2EE7E7D1}"/>
              </a:ext>
            </a:extLst>
          </p:cNvPr>
          <p:cNvSpPr/>
          <p:nvPr/>
        </p:nvSpPr>
        <p:spPr>
          <a:xfrm>
            <a:off x="1204914" y="142603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66" name="8">
            <a:extLst>
              <a:ext uri="{FF2B5EF4-FFF2-40B4-BE49-F238E27FC236}">
                <a16:creationId xmlns:a16="http://schemas.microsoft.com/office/drawing/2014/main" xmlns="" id="{023EF777-4A2C-4B79-9374-FA0D144CB5D8}"/>
              </a:ext>
            </a:extLst>
          </p:cNvPr>
          <p:cNvSpPr/>
          <p:nvPr/>
        </p:nvSpPr>
        <p:spPr>
          <a:xfrm>
            <a:off x="1290949" y="1059666"/>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8</a:t>
            </a:r>
          </a:p>
        </p:txBody>
      </p:sp>
      <p:sp>
        <p:nvSpPr>
          <p:cNvPr id="67" name="Oval 66">
            <a:extLst>
              <a:ext uri="{FF2B5EF4-FFF2-40B4-BE49-F238E27FC236}">
                <a16:creationId xmlns:a16="http://schemas.microsoft.com/office/drawing/2014/main" xmlns="" id="{CCB4D8B2-CD1B-4650-9EDF-227B93EB2F3D}"/>
              </a:ext>
            </a:extLst>
          </p:cNvPr>
          <p:cNvSpPr/>
          <p:nvPr/>
        </p:nvSpPr>
        <p:spPr>
          <a:xfrm>
            <a:off x="1204914" y="99985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68" name="9">
            <a:extLst>
              <a:ext uri="{FF2B5EF4-FFF2-40B4-BE49-F238E27FC236}">
                <a16:creationId xmlns:a16="http://schemas.microsoft.com/office/drawing/2014/main" xmlns="" id="{DE844DEA-88D4-4DAA-9C80-08CB50CF6016}"/>
              </a:ext>
            </a:extLst>
          </p:cNvPr>
          <p:cNvSpPr/>
          <p:nvPr/>
        </p:nvSpPr>
        <p:spPr>
          <a:xfrm>
            <a:off x="1290949" y="633481"/>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9</a:t>
            </a:r>
          </a:p>
        </p:txBody>
      </p:sp>
      <p:sp>
        <p:nvSpPr>
          <p:cNvPr id="69" name="Oval 68">
            <a:extLst>
              <a:ext uri="{FF2B5EF4-FFF2-40B4-BE49-F238E27FC236}">
                <a16:creationId xmlns:a16="http://schemas.microsoft.com/office/drawing/2014/main" xmlns="" id="{09A851F0-445F-429F-B271-28F926908E86}"/>
              </a:ext>
            </a:extLst>
          </p:cNvPr>
          <p:cNvSpPr/>
          <p:nvPr/>
        </p:nvSpPr>
        <p:spPr>
          <a:xfrm>
            <a:off x="1204914" y="573668"/>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sp>
        <p:nvSpPr>
          <p:cNvPr id="70" name="10">
            <a:extLst>
              <a:ext uri="{FF2B5EF4-FFF2-40B4-BE49-F238E27FC236}">
                <a16:creationId xmlns:a16="http://schemas.microsoft.com/office/drawing/2014/main" xmlns="" id="{89B9C977-9526-4C05-B9F9-9D7D437E2FE6}"/>
              </a:ext>
            </a:extLst>
          </p:cNvPr>
          <p:cNvSpPr/>
          <p:nvPr/>
        </p:nvSpPr>
        <p:spPr>
          <a:xfrm>
            <a:off x="1290949" y="207296"/>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ctr" defTabSz="914355"/>
            <a:r>
              <a:rPr lang="en-US" sz="2400" b="1">
                <a:solidFill>
                  <a:prstClr val="black"/>
                </a:solidFill>
                <a:latin typeface="Times New Roman" panose="02020603050405020304" pitchFamily="18" charset="0"/>
                <a:cs typeface="Times New Roman" panose="02020603050405020304" pitchFamily="18" charset="0"/>
              </a:rPr>
              <a:t>10</a:t>
            </a:r>
          </a:p>
        </p:txBody>
      </p:sp>
      <p:sp>
        <p:nvSpPr>
          <p:cNvPr id="81" name="Oval 80">
            <a:extLst>
              <a:ext uri="{FF2B5EF4-FFF2-40B4-BE49-F238E27FC236}">
                <a16:creationId xmlns:a16="http://schemas.microsoft.com/office/drawing/2014/main" xmlns="" id="{F4BEBF54-67F4-4483-86A3-5A501F7EFB7A}"/>
              </a:ext>
            </a:extLst>
          </p:cNvPr>
          <p:cNvSpPr/>
          <p:nvPr/>
        </p:nvSpPr>
        <p:spPr>
          <a:xfrm>
            <a:off x="1204914" y="165370"/>
            <a:ext cx="677103" cy="282126"/>
          </a:xfrm>
          <a:prstGeom prst="ellipse">
            <a:avLst/>
          </a:prstGeom>
          <a:solidFill>
            <a:srgbClr val="2175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200">
              <a:solidFill>
                <a:prstClr val="white"/>
              </a:solidFill>
            </a:endParaRPr>
          </a:p>
        </p:txBody>
      </p:sp>
      <p:pic>
        <p:nvPicPr>
          <p:cNvPr id="552" name="Picture 551">
            <a:extLst>
              <a:ext uri="{FF2B5EF4-FFF2-40B4-BE49-F238E27FC236}">
                <a16:creationId xmlns:a16="http://schemas.microsoft.com/office/drawing/2014/main" xmlns="" id="{F47B9726-2654-43B0-B366-4F0A837BB0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4871" y="1473596"/>
            <a:ext cx="5382263" cy="2615780"/>
          </a:xfrm>
          <a:prstGeom prst="rect">
            <a:avLst/>
          </a:prstGeom>
        </p:spPr>
      </p:pic>
      <p:sp>
        <p:nvSpPr>
          <p:cNvPr id="35" name="Rectangle 34">
            <a:extLst>
              <a:ext uri="{FF2B5EF4-FFF2-40B4-BE49-F238E27FC236}">
                <a16:creationId xmlns:a16="http://schemas.microsoft.com/office/drawing/2014/main" xmlns="" id="{4A5363FF-51D8-42D0-BDD9-EF97540DCD9C}"/>
              </a:ext>
            </a:extLst>
          </p:cNvPr>
          <p:cNvSpPr/>
          <p:nvPr/>
        </p:nvSpPr>
        <p:spPr>
          <a:xfrm>
            <a:off x="3083006" y="2181324"/>
            <a:ext cx="6025991" cy="1200318"/>
          </a:xfrm>
          <a:prstGeom prst="rect">
            <a:avLst/>
          </a:prstGeom>
          <a:noFill/>
        </p:spPr>
        <p:txBody>
          <a:bodyPr wrap="none" lIns="91431" tIns="45715" rIns="91431" bIns="45715">
            <a:spAutoFit/>
          </a:bodyPr>
          <a:lstStyle/>
          <a:p>
            <a:pPr algn="ctr" defTabSz="914355"/>
            <a:r>
              <a:rPr lang="en-US" sz="7200" b="1" dirty="0">
                <a:ln w="10160">
                  <a:solidFill>
                    <a:srgbClr val="FF0000"/>
                  </a:solidFill>
                  <a:prstDash val="solid"/>
                </a:ln>
                <a:solidFill>
                  <a:srgbClr val="FFFF00"/>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CHÚC MỪNG</a:t>
            </a:r>
          </a:p>
        </p:txBody>
      </p:sp>
      <p:sp>
        <p:nvSpPr>
          <p:cNvPr id="173" name="Rectangle: Rounded Corners 172">
            <a:extLst>
              <a:ext uri="{FF2B5EF4-FFF2-40B4-BE49-F238E27FC236}">
                <a16:creationId xmlns:a16="http://schemas.microsoft.com/office/drawing/2014/main" xmlns="" id="{BA51D9D5-7EF5-442A-A927-AC101FE8A76D}"/>
              </a:ext>
            </a:extLst>
          </p:cNvPr>
          <p:cNvSpPr/>
          <p:nvPr/>
        </p:nvSpPr>
        <p:spPr>
          <a:xfrm>
            <a:off x="9418320" y="4279782"/>
            <a:ext cx="2018672" cy="627903"/>
          </a:xfrm>
          <a:prstGeom prst="roundRect">
            <a:avLst>
              <a:gd name="adj" fmla="val 0"/>
            </a:avLst>
          </a:prstGeom>
          <a:solidFill>
            <a:srgbClr val="192E19"/>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defRPr/>
            </a:pP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74" name="dong ho">
            <a:hlinkClick r:id="" action="ppaction://media"/>
            <a:extLst>
              <a:ext uri="{FF2B5EF4-FFF2-40B4-BE49-F238E27FC236}">
                <a16:creationId xmlns:a16="http://schemas.microsoft.com/office/drawing/2014/main" xmlns="" id="{E47FD64A-34AC-43C2-BACD-AEC5968FD0A8}"/>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9436895" y="4295774"/>
            <a:ext cx="1978819" cy="595313"/>
          </a:xfrm>
          <a:prstGeom prst="rect">
            <a:avLst/>
          </a:prstGeom>
        </p:spPr>
      </p:pic>
    </p:spTree>
    <p:extLst>
      <p:ext uri="{BB962C8B-B14F-4D97-AF65-F5344CB8AC3E}">
        <p14:creationId xmlns:p14="http://schemas.microsoft.com/office/powerpoint/2010/main" val="218626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1000" fill="hold"/>
                                        <p:tgtEl>
                                          <p:spTgt spid="4"/>
                                        </p:tgtEl>
                                        <p:attrNameLst>
                                          <p:attrName>fillcolor</p:attrName>
                                        </p:attrNameLst>
                                      </p:cBhvr>
                                      <p:to>
                                        <a:srgbClr val="66FB2A"/>
                                      </p:to>
                                    </p:animClr>
                                    <p:set>
                                      <p:cBhvr>
                                        <p:cTn id="16" dur="1000" fill="hold"/>
                                        <p:tgtEl>
                                          <p:spTgt spid="4"/>
                                        </p:tgtEl>
                                        <p:attrNameLst>
                                          <p:attrName>fill.type</p:attrName>
                                        </p:attrNameLst>
                                      </p:cBhvr>
                                      <p:to>
                                        <p:strVal val="solid"/>
                                      </p:to>
                                    </p:set>
                                    <p:set>
                                      <p:cBhvr>
                                        <p:cTn id="17" dur="1000" fill="hold"/>
                                        <p:tgtEl>
                                          <p:spTgt spid="4"/>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VOLTAGE.WAV"/>
                                        </p:tgtEl>
                                      </p:cMediaNode>
                                    </p:audio>
                                  </p:subTnLst>
                                </p:cTn>
                              </p:par>
                              <p:par>
                                <p:cTn id="18" presetID="64" presetClass="path" presetSubtype="0" accel="50000" decel="50000" fill="hold" nodeType="withEffect">
                                  <p:stCondLst>
                                    <p:cond delay="0"/>
                                  </p:stCondLst>
                                  <p:childTnLst>
                                    <p:animMotion origin="layout" path="M -4.16667E-7 -3.7037E-6 L 0.00013 -0.06088 " pathEditMode="relative" rAng="0" ptsTypes="AA">
                                      <p:cBhvr>
                                        <p:cTn id="19" dur="750" fill="hold"/>
                                        <p:tgtEl>
                                          <p:spTgt spid="32"/>
                                        </p:tgtEl>
                                        <p:attrNameLst>
                                          <p:attrName>ppt_x</p:attrName>
                                          <p:attrName>ppt_y</p:attrName>
                                        </p:attrNameLst>
                                      </p:cBhvr>
                                      <p:rCtr x="0" y="-3056"/>
                                    </p:animMotion>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54"/>
                                        </p:tgtEl>
                                        <p:attrNameLst>
                                          <p:attrName>fillcolor</p:attrName>
                                        </p:attrNameLst>
                                      </p:cBhvr>
                                      <p:to>
                                        <a:srgbClr val="66FB2A"/>
                                      </p:to>
                                    </p:animClr>
                                    <p:set>
                                      <p:cBhvr>
                                        <p:cTn id="25" dur="1000" fill="hold"/>
                                        <p:tgtEl>
                                          <p:spTgt spid="54"/>
                                        </p:tgtEl>
                                        <p:attrNameLst>
                                          <p:attrName>fill.type</p:attrName>
                                        </p:attrNameLst>
                                      </p:cBhvr>
                                      <p:to>
                                        <p:strVal val="solid"/>
                                      </p:to>
                                    </p:set>
                                    <p:set>
                                      <p:cBhvr>
                                        <p:cTn id="26" dur="1000" fill="hold"/>
                                        <p:tgtEl>
                                          <p:spTgt spid="5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par>
                                <p:cTn id="27" presetID="64" presetClass="path" presetSubtype="0" accel="50000" decel="50000" fill="hold" nodeType="withEffect">
                                  <p:stCondLst>
                                    <p:cond delay="0"/>
                                  </p:stCondLst>
                                  <p:childTnLst>
                                    <p:animMotion origin="layout" path="M 0.00013 -0.06088 L -4.16667E-7 -0.12314 " pathEditMode="relative" rAng="0" ptsTypes="AA">
                                      <p:cBhvr>
                                        <p:cTn id="28"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54"/>
                  </p:tgtEl>
                </p:cond>
              </p:nextCondLst>
            </p:seq>
            <p:seq concurrent="1" nextAc="seek">
              <p:cTn id="29" restart="whenNotActive" fill="hold" evtFilter="cancelBubble" nodeType="interactiveSeq">
                <p:stCondLst>
                  <p:cond evt="onClick" delay="0">
                    <p:tgtEl>
                      <p:spTgt spid="56"/>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1000" fill="hold"/>
                                        <p:tgtEl>
                                          <p:spTgt spid="56"/>
                                        </p:tgtEl>
                                        <p:attrNameLst>
                                          <p:attrName>fillcolor</p:attrName>
                                        </p:attrNameLst>
                                      </p:cBhvr>
                                      <p:to>
                                        <a:srgbClr val="66FB2A"/>
                                      </p:to>
                                    </p:animClr>
                                    <p:set>
                                      <p:cBhvr>
                                        <p:cTn id="34" dur="1000" fill="hold"/>
                                        <p:tgtEl>
                                          <p:spTgt spid="56"/>
                                        </p:tgtEl>
                                        <p:attrNameLst>
                                          <p:attrName>fill.type</p:attrName>
                                        </p:attrNameLst>
                                      </p:cBhvr>
                                      <p:to>
                                        <p:strVal val="solid"/>
                                      </p:to>
                                    </p:set>
                                    <p:set>
                                      <p:cBhvr>
                                        <p:cTn id="35" dur="1000" fill="hold"/>
                                        <p:tgtEl>
                                          <p:spTgt spid="56"/>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4" name="VOLTAGE.WAV"/>
                                        </p:tgtEl>
                                      </p:cMediaNode>
                                    </p:audio>
                                  </p:subTnLst>
                                </p:cTn>
                              </p:par>
                              <p:par>
                                <p:cTn id="36" presetID="64" presetClass="path" presetSubtype="0" accel="50000" decel="50000" fill="hold" nodeType="withEffect">
                                  <p:stCondLst>
                                    <p:cond delay="0"/>
                                  </p:stCondLst>
                                  <p:childTnLst>
                                    <p:animMotion origin="layout" path="M -4.16667E-7 -0.12314 L -0.00026 -0.18518 " pathEditMode="relative" rAng="0" ptsTypes="AA">
                                      <p:cBhvr>
                                        <p:cTn id="37"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56"/>
                  </p:tgtEl>
                </p:cond>
              </p:nextCondLst>
            </p:seq>
            <p:seq concurrent="1" nextAc="seek">
              <p:cTn id="38" restart="whenNotActive" fill="hold" evtFilter="cancelBubble" nodeType="interactiveSeq">
                <p:stCondLst>
                  <p:cond evt="onClick" delay="0">
                    <p:tgtEl>
                      <p:spTgt spid="5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8"/>
                                        </p:tgtEl>
                                        <p:attrNameLst>
                                          <p:attrName>fillcolor</p:attrName>
                                        </p:attrNameLst>
                                      </p:cBhvr>
                                      <p:to>
                                        <a:srgbClr val="66FB2A"/>
                                      </p:to>
                                    </p:animClr>
                                    <p:set>
                                      <p:cBhvr>
                                        <p:cTn id="43" dur="1000" fill="hold"/>
                                        <p:tgtEl>
                                          <p:spTgt spid="58"/>
                                        </p:tgtEl>
                                        <p:attrNameLst>
                                          <p:attrName>fill.type</p:attrName>
                                        </p:attrNameLst>
                                      </p:cBhvr>
                                      <p:to>
                                        <p:strVal val="solid"/>
                                      </p:to>
                                    </p:set>
                                    <p:set>
                                      <p:cBhvr>
                                        <p:cTn id="44" dur="1000" fill="hold"/>
                                        <p:tgtEl>
                                          <p:spTgt spid="5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VOLTAGE.WAV"/>
                                        </p:tgtEl>
                                      </p:cMediaNode>
                                    </p:audio>
                                  </p:subTnLst>
                                </p:cTn>
                              </p:par>
                              <p:par>
                                <p:cTn id="45" presetID="64" presetClass="path" presetSubtype="0" accel="50000" decel="50000" fill="hold" nodeType="withEffect">
                                  <p:stCondLst>
                                    <p:cond delay="0"/>
                                  </p:stCondLst>
                                  <p:childTnLst>
                                    <p:animMotion origin="layout" path="M -0.00026 -0.18518 L -4.16667E-7 -0.24745 " pathEditMode="relative" rAng="0" ptsTypes="AA">
                                      <p:cBhvr>
                                        <p:cTn id="46"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58"/>
                  </p:tgtEl>
                </p:cond>
              </p:nextCondLst>
            </p:seq>
            <p:seq concurrent="1" nextAc="seek">
              <p:cTn id="47" restart="whenNotActive" fill="hold" evtFilter="cancelBubble" nodeType="interactiveSeq">
                <p:stCondLst>
                  <p:cond evt="onClick" delay="0">
                    <p:tgtEl>
                      <p:spTgt spid="60"/>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1000" fill="hold"/>
                                        <p:tgtEl>
                                          <p:spTgt spid="60"/>
                                        </p:tgtEl>
                                        <p:attrNameLst>
                                          <p:attrName>fillcolor</p:attrName>
                                        </p:attrNameLst>
                                      </p:cBhvr>
                                      <p:to>
                                        <a:srgbClr val="66FB2A"/>
                                      </p:to>
                                    </p:animClr>
                                    <p:set>
                                      <p:cBhvr>
                                        <p:cTn id="52" dur="1000" fill="hold"/>
                                        <p:tgtEl>
                                          <p:spTgt spid="60"/>
                                        </p:tgtEl>
                                        <p:attrNameLst>
                                          <p:attrName>fill.type</p:attrName>
                                        </p:attrNameLst>
                                      </p:cBhvr>
                                      <p:to>
                                        <p:strVal val="solid"/>
                                      </p:to>
                                    </p:set>
                                    <p:set>
                                      <p:cBhvr>
                                        <p:cTn id="53" dur="1000" fill="hold"/>
                                        <p:tgtEl>
                                          <p:spTgt spid="60"/>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4" name="VOLTAGE.WAV"/>
                                        </p:tgtEl>
                                      </p:cMediaNode>
                                    </p:audio>
                                  </p:subTnLst>
                                </p:cTn>
                              </p:par>
                              <p:par>
                                <p:cTn id="54" presetID="64" presetClass="path" presetSubtype="0" accel="50000" decel="50000" fill="hold" nodeType="withEffect">
                                  <p:stCondLst>
                                    <p:cond delay="0"/>
                                  </p:stCondLst>
                                  <p:childTnLst>
                                    <p:animMotion origin="layout" path="M -4.16667E-7 -0.24745 L -4.16667E-7 -0.30949 " pathEditMode="relative" rAng="0" ptsTypes="AA">
                                      <p:cBhvr>
                                        <p:cTn id="55" dur="750" fill="hold"/>
                                        <p:tgtEl>
                                          <p:spTgt spid="32"/>
                                        </p:tgtEl>
                                        <p:attrNameLst>
                                          <p:attrName>ppt_x</p:attrName>
                                          <p:attrName>ppt_y</p:attrName>
                                        </p:attrNameLst>
                                      </p:cBhvr>
                                      <p:rCtr x="0" y="-3102"/>
                                    </p:animMotion>
                                  </p:childTnLst>
                                </p:cTn>
                              </p:par>
                            </p:childTnLst>
                          </p:cTn>
                        </p:par>
                      </p:childTnLst>
                    </p:cTn>
                  </p:par>
                </p:childTnLst>
              </p:cTn>
              <p:nextCondLst>
                <p:cond evt="onClick" delay="0">
                  <p:tgtEl>
                    <p:spTgt spid="60"/>
                  </p:tgtEl>
                </p:cond>
              </p:nextCondLst>
            </p:seq>
            <p:seq concurrent="1" nextAc="seek">
              <p:cTn id="56" restart="whenNotActive" fill="hold" evtFilter="cancelBubble" nodeType="interactiveSeq">
                <p:stCondLst>
                  <p:cond evt="onClick" delay="0">
                    <p:tgtEl>
                      <p:spTgt spid="62"/>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1000" fill="hold"/>
                                        <p:tgtEl>
                                          <p:spTgt spid="62"/>
                                        </p:tgtEl>
                                        <p:attrNameLst>
                                          <p:attrName>fillcolor</p:attrName>
                                        </p:attrNameLst>
                                      </p:cBhvr>
                                      <p:to>
                                        <a:srgbClr val="66FB2A"/>
                                      </p:to>
                                    </p:animClr>
                                    <p:set>
                                      <p:cBhvr>
                                        <p:cTn id="61" dur="1000" fill="hold"/>
                                        <p:tgtEl>
                                          <p:spTgt spid="62"/>
                                        </p:tgtEl>
                                        <p:attrNameLst>
                                          <p:attrName>fill.type</p:attrName>
                                        </p:attrNameLst>
                                      </p:cBhvr>
                                      <p:to>
                                        <p:strVal val="solid"/>
                                      </p:to>
                                    </p:set>
                                    <p:set>
                                      <p:cBhvr>
                                        <p:cTn id="62" dur="1000" fill="hold"/>
                                        <p:tgtEl>
                                          <p:spTgt spid="62"/>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4" name="VOLTAGE.WAV"/>
                                        </p:tgtEl>
                                      </p:cMediaNode>
                                    </p:audio>
                                  </p:subTnLst>
                                </p:cTn>
                              </p:par>
                              <p:par>
                                <p:cTn id="63" presetID="64" presetClass="path" presetSubtype="0" accel="50000" decel="50000" fill="hold" nodeType="withEffect">
                                  <p:stCondLst>
                                    <p:cond delay="0"/>
                                  </p:stCondLst>
                                  <p:childTnLst>
                                    <p:animMotion origin="layout" path="M -4.16667E-7 -0.30949 L -4.16667E-7 -0.37152 " pathEditMode="relative" rAng="0" ptsTypes="AA">
                                      <p:cBhvr>
                                        <p:cTn id="64" dur="750" fill="hold"/>
                                        <p:tgtEl>
                                          <p:spTgt spid="32"/>
                                        </p:tgtEl>
                                        <p:attrNameLst>
                                          <p:attrName>ppt_x</p:attrName>
                                          <p:attrName>ppt_y</p:attrName>
                                        </p:attrNameLst>
                                      </p:cBhvr>
                                      <p:rCtr x="0" y="-3102"/>
                                    </p:animMotion>
                                  </p:childTnLst>
                                </p:cTn>
                              </p:par>
                            </p:childTnLst>
                          </p:cTn>
                        </p:par>
                      </p:childTnLst>
                    </p:cTn>
                  </p:par>
                </p:childTnLst>
              </p:cTn>
              <p:nextCondLst>
                <p:cond evt="onClick" delay="0">
                  <p:tgtEl>
                    <p:spTgt spid="62"/>
                  </p:tgtEl>
                </p:cond>
              </p:nextCondLst>
            </p:seq>
            <p:seq concurrent="1" nextAc="seek">
              <p:cTn id="65" restart="whenNotActive" fill="hold" evtFilter="cancelBubble" nodeType="interactiveSeq">
                <p:stCondLst>
                  <p:cond evt="onClick" delay="0">
                    <p:tgtEl>
                      <p:spTgt spid="64"/>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1000" fill="hold"/>
                                        <p:tgtEl>
                                          <p:spTgt spid="64"/>
                                        </p:tgtEl>
                                        <p:attrNameLst>
                                          <p:attrName>fillcolor</p:attrName>
                                        </p:attrNameLst>
                                      </p:cBhvr>
                                      <p:to>
                                        <a:srgbClr val="66FB2A"/>
                                      </p:to>
                                    </p:animClr>
                                    <p:set>
                                      <p:cBhvr>
                                        <p:cTn id="70" dur="1000" fill="hold"/>
                                        <p:tgtEl>
                                          <p:spTgt spid="64"/>
                                        </p:tgtEl>
                                        <p:attrNameLst>
                                          <p:attrName>fill.type</p:attrName>
                                        </p:attrNameLst>
                                      </p:cBhvr>
                                      <p:to>
                                        <p:strVal val="solid"/>
                                      </p:to>
                                    </p:set>
                                    <p:set>
                                      <p:cBhvr>
                                        <p:cTn id="71" dur="1000" fill="hold"/>
                                        <p:tgtEl>
                                          <p:spTgt spid="64"/>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4" name="VOLTAGE.WAV"/>
                                        </p:tgtEl>
                                      </p:cMediaNode>
                                    </p:audio>
                                  </p:subTnLst>
                                </p:cTn>
                              </p:par>
                              <p:par>
                                <p:cTn id="72" presetID="64" presetClass="path" presetSubtype="0" accel="50000" decel="50000" fill="hold" nodeType="withEffect">
                                  <p:stCondLst>
                                    <p:cond delay="0"/>
                                  </p:stCondLst>
                                  <p:childTnLst>
                                    <p:animMotion origin="layout" path="M -4.16667E-7 -0.37152 L -0.00026 -0.43379 " pathEditMode="relative" rAng="0" ptsTypes="AA">
                                      <p:cBhvr>
                                        <p:cTn id="73"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64"/>
                  </p:tgtEl>
                </p:cond>
              </p:nextCondLst>
            </p:seq>
            <p:seq concurrent="1" nextAc="seek">
              <p:cTn id="74" restart="whenNotActive" fill="hold" evtFilter="cancelBubble" nodeType="interactiveSeq">
                <p:stCondLst>
                  <p:cond evt="onClick" delay="0">
                    <p:tgtEl>
                      <p:spTgt spid="66"/>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1000" fill="hold"/>
                                        <p:tgtEl>
                                          <p:spTgt spid="66"/>
                                        </p:tgtEl>
                                        <p:attrNameLst>
                                          <p:attrName>fillcolor</p:attrName>
                                        </p:attrNameLst>
                                      </p:cBhvr>
                                      <p:to>
                                        <a:srgbClr val="66FB2A"/>
                                      </p:to>
                                    </p:animClr>
                                    <p:set>
                                      <p:cBhvr>
                                        <p:cTn id="79" dur="1000" fill="hold"/>
                                        <p:tgtEl>
                                          <p:spTgt spid="66"/>
                                        </p:tgtEl>
                                        <p:attrNameLst>
                                          <p:attrName>fill.type</p:attrName>
                                        </p:attrNameLst>
                                      </p:cBhvr>
                                      <p:to>
                                        <p:strVal val="solid"/>
                                      </p:to>
                                    </p:set>
                                    <p:set>
                                      <p:cBhvr>
                                        <p:cTn id="80" dur="1000" fill="hold"/>
                                        <p:tgtEl>
                                          <p:spTgt spid="66"/>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VOLTAGE.WAV"/>
                                        </p:tgtEl>
                                      </p:cMediaNode>
                                    </p:audio>
                                  </p:subTnLst>
                                </p:cTn>
                              </p:par>
                              <p:par>
                                <p:cTn id="81" presetID="64" presetClass="path" presetSubtype="0" accel="50000" decel="50000" fill="hold" nodeType="withEffect">
                                  <p:stCondLst>
                                    <p:cond delay="0"/>
                                  </p:stCondLst>
                                  <p:childTnLst>
                                    <p:animMotion origin="layout" path="M -0.00026 -0.43379 L 0.00013 -0.49583 " pathEditMode="relative" rAng="0" ptsTypes="AA">
                                      <p:cBhvr>
                                        <p:cTn id="82"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66"/>
                  </p:tgtEl>
                </p:cond>
              </p:nextCondLst>
            </p:seq>
            <p:seq concurrent="1" nextAc="seek">
              <p:cTn id="83" restart="whenNotActive" fill="hold" evtFilter="cancelBubble" nodeType="interactiveSeq">
                <p:stCondLst>
                  <p:cond evt="onClick" delay="0">
                    <p:tgtEl>
                      <p:spTgt spid="68"/>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1000" fill="hold"/>
                                        <p:tgtEl>
                                          <p:spTgt spid="68"/>
                                        </p:tgtEl>
                                        <p:attrNameLst>
                                          <p:attrName>fillcolor</p:attrName>
                                        </p:attrNameLst>
                                      </p:cBhvr>
                                      <p:to>
                                        <a:srgbClr val="66FB2A"/>
                                      </p:to>
                                    </p:animClr>
                                    <p:set>
                                      <p:cBhvr>
                                        <p:cTn id="88" dur="1000" fill="hold"/>
                                        <p:tgtEl>
                                          <p:spTgt spid="68"/>
                                        </p:tgtEl>
                                        <p:attrNameLst>
                                          <p:attrName>fill.type</p:attrName>
                                        </p:attrNameLst>
                                      </p:cBhvr>
                                      <p:to>
                                        <p:strVal val="solid"/>
                                      </p:to>
                                    </p:set>
                                    <p:set>
                                      <p:cBhvr>
                                        <p:cTn id="89" dur="1000" fill="hold"/>
                                        <p:tgtEl>
                                          <p:spTgt spid="68"/>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VOLTAGE.WAV"/>
                                        </p:tgtEl>
                                      </p:cMediaNode>
                                    </p:audio>
                                  </p:subTnLst>
                                </p:cTn>
                              </p:par>
                              <p:par>
                                <p:cTn id="90" presetID="64" presetClass="path" presetSubtype="0" accel="50000" decel="50000" fill="hold" nodeType="withEffect">
                                  <p:stCondLst>
                                    <p:cond delay="0"/>
                                  </p:stCondLst>
                                  <p:childTnLst>
                                    <p:animMotion origin="layout" path="M 0.00013 -0.49583 L 0.00039 -0.55787 " pathEditMode="relative" rAng="0" ptsTypes="AA">
                                      <p:cBhvr>
                                        <p:cTn id="91"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68"/>
                  </p:tgtEl>
                </p:cond>
              </p:nextCondLst>
            </p:seq>
            <p:seq concurrent="1" nextAc="seek">
              <p:cTn id="92" restart="whenNotActive" fill="hold" evtFilter="cancelBubble" nodeType="interactiveSeq">
                <p:stCondLst>
                  <p:cond evt="onClick" delay="0">
                    <p:tgtEl>
                      <p:spTgt spid="70"/>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1000" fill="hold"/>
                                        <p:tgtEl>
                                          <p:spTgt spid="70"/>
                                        </p:tgtEl>
                                        <p:attrNameLst>
                                          <p:attrName>fillcolor</p:attrName>
                                        </p:attrNameLst>
                                      </p:cBhvr>
                                      <p:to>
                                        <a:srgbClr val="66FB2A"/>
                                      </p:to>
                                    </p:animClr>
                                    <p:set>
                                      <p:cBhvr>
                                        <p:cTn id="97" dur="1000" fill="hold"/>
                                        <p:tgtEl>
                                          <p:spTgt spid="70"/>
                                        </p:tgtEl>
                                        <p:attrNameLst>
                                          <p:attrName>fill.type</p:attrName>
                                        </p:attrNameLst>
                                      </p:cBhvr>
                                      <p:to>
                                        <p:strVal val="solid"/>
                                      </p:to>
                                    </p:set>
                                    <p:set>
                                      <p:cBhvr>
                                        <p:cTn id="98" dur="1000" fill="hold"/>
                                        <p:tgtEl>
                                          <p:spTgt spid="70"/>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4" name="VOLTAGE.WAV"/>
                                        </p:tgtEl>
                                      </p:cMediaNode>
                                    </p:audio>
                                  </p:subTnLst>
                                </p:cTn>
                              </p:par>
                              <p:par>
                                <p:cTn id="99" presetID="64" presetClass="path" presetSubtype="0" accel="50000" decel="50000" fill="hold" nodeType="withEffect">
                                  <p:stCondLst>
                                    <p:cond delay="0"/>
                                  </p:stCondLst>
                                  <p:childTnLst>
                                    <p:animMotion origin="layout" path="M 0.00039 -0.55787 L 0.00065 -0.62014 " pathEditMode="relative" rAng="0" ptsTypes="AA">
                                      <p:cBhvr>
                                        <p:cTn id="100" dur="750" fill="hold"/>
                                        <p:tgtEl>
                                          <p:spTgt spid="32"/>
                                        </p:tgtEl>
                                        <p:attrNameLst>
                                          <p:attrName>ppt_x</p:attrName>
                                          <p:attrName>ppt_y</p:attrName>
                                        </p:attrNameLst>
                                      </p:cBhvr>
                                      <p:rCtr x="13" y="-3125"/>
                                    </p:animMotion>
                                  </p:childTnLst>
                                </p:cTn>
                              </p:par>
                            </p:childTnLst>
                          </p:cTn>
                        </p:par>
                        <p:par>
                          <p:cTn id="101" fill="hold">
                            <p:stCondLst>
                              <p:cond delay="1000"/>
                            </p:stCondLst>
                            <p:childTnLst>
                              <p:par>
                                <p:cTn id="102" presetID="2" presetClass="entr" presetSubtype="4" fill="hold" grpId="0" nodeType="afterEffect">
                                  <p:stCondLst>
                                    <p:cond delay="0"/>
                                  </p:stCondLst>
                                  <p:iterate type="lt">
                                    <p:tmPct val="0"/>
                                  </p:iterate>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ppt_x"/>
                                          </p:val>
                                        </p:tav>
                                        <p:tav tm="100000">
                                          <p:val>
                                            <p:strVal val="#ppt_x"/>
                                          </p:val>
                                        </p:tav>
                                      </p:tavLst>
                                    </p:anim>
                                    <p:anim calcmode="lin" valueType="num">
                                      <p:cBhvr additive="base">
                                        <p:cTn id="105"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5" name="applause.wav"/>
                                        </p:tgtEl>
                                      </p:cMediaNode>
                                    </p:audio>
                                  </p:subTnLst>
                                </p:cTn>
                              </p:par>
                            </p:childTnLst>
                          </p:cTn>
                        </p:par>
                        <p:par>
                          <p:cTn id="106" fill="hold">
                            <p:stCondLst>
                              <p:cond delay="1500"/>
                            </p:stCondLst>
                            <p:childTnLst>
                              <p:par>
                                <p:cTn id="107" presetID="34" presetClass="emph" presetSubtype="0" repeatCount="indefinite" fill="hold" grpId="1" nodeType="afterEffect">
                                  <p:stCondLst>
                                    <p:cond delay="0"/>
                                  </p:stCondLst>
                                  <p:iterate type="lt">
                                    <p:tmPct val="10000"/>
                                  </p:iterate>
                                  <p:childTnLst>
                                    <p:animMotion origin="layout" path="M 0 4.44444E-6 L 0 -0.07223 " pathEditMode="relative" rAng="0" ptsTypes="AA">
                                      <p:cBhvr>
                                        <p:cTn id="108" dur="250" accel="50000" decel="50000" autoRev="1" fill="hold">
                                          <p:stCondLst>
                                            <p:cond delay="0"/>
                                          </p:stCondLst>
                                        </p:cTn>
                                        <p:tgtEl>
                                          <p:spTgt spid="35"/>
                                        </p:tgtEl>
                                        <p:attrNameLst>
                                          <p:attrName>ppt_x</p:attrName>
                                          <p:attrName>ppt_y</p:attrName>
                                        </p:attrNameLst>
                                      </p:cBhvr>
                                      <p:rCtr x="0" y="-3611"/>
                                    </p:animMotion>
                                    <p:animRot by="1500000">
                                      <p:cBhvr>
                                        <p:cTn id="109" dur="125" fill="hold">
                                          <p:stCondLst>
                                            <p:cond delay="0"/>
                                          </p:stCondLst>
                                        </p:cTn>
                                        <p:tgtEl>
                                          <p:spTgt spid="35"/>
                                        </p:tgtEl>
                                        <p:attrNameLst>
                                          <p:attrName>r</p:attrName>
                                        </p:attrNameLst>
                                      </p:cBhvr>
                                    </p:animRot>
                                    <p:animRot by="-1500000">
                                      <p:cBhvr>
                                        <p:cTn id="110" dur="125" fill="hold">
                                          <p:stCondLst>
                                            <p:cond delay="125"/>
                                          </p:stCondLst>
                                        </p:cTn>
                                        <p:tgtEl>
                                          <p:spTgt spid="35"/>
                                        </p:tgtEl>
                                        <p:attrNameLst>
                                          <p:attrName>r</p:attrName>
                                        </p:attrNameLst>
                                      </p:cBhvr>
                                    </p:animRot>
                                    <p:animRot by="-1500000">
                                      <p:cBhvr>
                                        <p:cTn id="111" dur="125" fill="hold">
                                          <p:stCondLst>
                                            <p:cond delay="250"/>
                                          </p:stCondLst>
                                        </p:cTn>
                                        <p:tgtEl>
                                          <p:spTgt spid="35"/>
                                        </p:tgtEl>
                                        <p:attrNameLst>
                                          <p:attrName>r</p:attrName>
                                        </p:attrNameLst>
                                      </p:cBhvr>
                                    </p:animRot>
                                    <p:animRot by="1500000">
                                      <p:cBhvr>
                                        <p:cTn id="112" dur="125" fill="hold">
                                          <p:stCondLst>
                                            <p:cond delay="375"/>
                                          </p:stCondLst>
                                        </p:cTn>
                                        <p:tgtEl>
                                          <p:spTgt spid="35"/>
                                        </p:tgtEl>
                                        <p:attrNameLst>
                                          <p:attrName>r</p:attrName>
                                        </p:attrNameLst>
                                      </p:cBhvr>
                                    </p:animRot>
                                  </p:childTnLst>
                                </p:cTn>
                              </p:par>
                            </p:childTnLst>
                          </p:cTn>
                        </p:par>
                      </p:childTnLst>
                    </p:cTn>
                  </p:par>
                </p:childTnLst>
              </p:cTn>
              <p:nextCondLst>
                <p:cond evt="onClick" delay="0">
                  <p:tgtEl>
                    <p:spTgt spid="70"/>
                  </p:tgtEl>
                </p:cond>
              </p:nextCondLst>
            </p:seq>
            <p:seq concurrent="1" nextAc="seek">
              <p:cTn id="113" restart="whenNotActive" fill="hold" evtFilter="cancelBubble" nodeType="interactiveSeq">
                <p:stCondLst>
                  <p:cond evt="onClick" delay="0">
                    <p:tgtEl>
                      <p:spTgt spid="405"/>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1000" fill="hold"/>
                                        <p:tgtEl>
                                          <p:spTgt spid="405"/>
                                        </p:tgtEl>
                                        <p:attrNameLst>
                                          <p:attrName>fillcolor</p:attrName>
                                        </p:attrNameLst>
                                      </p:cBhvr>
                                      <p:to>
                                        <a:srgbClr val="1E4E79"/>
                                      </p:to>
                                    </p:animClr>
                                    <p:set>
                                      <p:cBhvr>
                                        <p:cTn id="118" dur="1000" fill="hold"/>
                                        <p:tgtEl>
                                          <p:spTgt spid="405"/>
                                        </p:tgtEl>
                                        <p:attrNameLst>
                                          <p:attrName>fill.type</p:attrName>
                                        </p:attrNameLst>
                                      </p:cBhvr>
                                      <p:to>
                                        <p:strVal val="solid"/>
                                      </p:to>
                                    </p:set>
                                    <p:set>
                                      <p:cBhvr>
                                        <p:cTn id="119" dur="1000" fill="hold"/>
                                        <p:tgtEl>
                                          <p:spTgt spid="405"/>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4" name="VOLTAGE.WAV"/>
                                        </p:tgtEl>
                                      </p:cMediaNode>
                                    </p:audio>
                                  </p:subTnLst>
                                </p:cTn>
                              </p:par>
                              <p:par>
                                <p:cTn id="120" presetID="47" presetClass="entr" presetSubtype="0"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strVal val="#ppt_x"/>
                                          </p:val>
                                        </p:tav>
                                        <p:tav tm="100000">
                                          <p:val>
                                            <p:strVal val="#ppt_x"/>
                                          </p:val>
                                        </p:tav>
                                      </p:tavLst>
                                    </p:anim>
                                    <p:anim calcmode="lin" valueType="num">
                                      <p:cBhvr>
                                        <p:cTn id="12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05"/>
                  </p:tgtEl>
                </p:cond>
              </p:nextCondLst>
            </p:seq>
            <p:seq concurrent="1" nextAc="seek">
              <p:cTn id="125" restart="whenNotActive" fill="hold" evtFilter="cancelBubble" nodeType="interactiveSeq">
                <p:stCondLst>
                  <p:cond evt="onClick" delay="0">
                    <p:tgtEl>
                      <p:spTgt spid="550"/>
                    </p:tgtEl>
                  </p:cond>
                </p:stCondLst>
                <p:endSync evt="end" delay="0">
                  <p:rtn val="all"/>
                </p:endSync>
                <p:childTnLst>
                  <p:par>
                    <p:cTn id="126" fill="hold">
                      <p:stCondLst>
                        <p:cond delay="0"/>
                      </p:stCondLst>
                      <p:childTnLst>
                        <p:par>
                          <p:cTn id="127" fill="hold">
                            <p:stCondLst>
                              <p:cond delay="0"/>
                            </p:stCondLst>
                            <p:childTnLst>
                              <p:par>
                                <p:cTn id="128" presetID="1" presetClass="exit" presetSubtype="0" fill="hold" grpId="0" nodeType="clickEffect">
                                  <p:stCondLst>
                                    <p:cond delay="0"/>
                                  </p:stCondLst>
                                  <p:childTnLst>
                                    <p:set>
                                      <p:cBhvr>
                                        <p:cTn id="129" dur="1" fill="hold">
                                          <p:stCondLst>
                                            <p:cond delay="0"/>
                                          </p:stCondLst>
                                        </p:cTn>
                                        <p:tgtEl>
                                          <p:spTgt spid="550"/>
                                        </p:tgtEl>
                                        <p:attrNameLst>
                                          <p:attrName>style.visibility</p:attrName>
                                        </p:attrNameLst>
                                      </p:cBhvr>
                                      <p:to>
                                        <p:strVal val="hidden"/>
                                      </p:to>
                                    </p:set>
                                  </p:childTnLst>
                                </p:cTn>
                              </p:par>
                              <p:par>
                                <p:cTn id="130" presetID="10" presetClass="entr" presetSubtype="0" fill="hold" grpId="0" nodeType="withEffect">
                                  <p:stCondLst>
                                    <p:cond delay="0"/>
                                  </p:stCondLst>
                                  <p:childTnLst>
                                    <p:set>
                                      <p:cBhvr>
                                        <p:cTn id="131" dur="1" fill="hold">
                                          <p:stCondLst>
                                            <p:cond delay="0"/>
                                          </p:stCondLst>
                                        </p:cTn>
                                        <p:tgtEl>
                                          <p:spTgt spid="408"/>
                                        </p:tgtEl>
                                        <p:attrNameLst>
                                          <p:attrName>style.visibility</p:attrName>
                                        </p:attrNameLst>
                                      </p:cBhvr>
                                      <p:to>
                                        <p:strVal val="visible"/>
                                      </p:to>
                                    </p:set>
                                    <p:animEffect transition="in" filter="fade">
                                      <p:cBhvr>
                                        <p:cTn id="132" dur="1000"/>
                                        <p:tgtEl>
                                          <p:spTgt spid="408"/>
                                        </p:tgtEl>
                                      </p:cBhvr>
                                    </p:animEffect>
                                  </p:childTnLst>
                                  <p:subTnLst>
                                    <p:audio>
                                      <p:cMediaNode>
                                        <p:cTn display="0" masterRel="sameClick">
                                          <p:stCondLst>
                                            <p:cond evt="begin" delay="0">
                                              <p:tn val="130"/>
                                            </p:cond>
                                          </p:stCondLst>
                                          <p:endCondLst>
                                            <p:cond evt="onStopAudio" delay="0">
                                              <p:tgtEl>
                                                <p:sldTgt/>
                                              </p:tgtEl>
                                            </p:cond>
                                          </p:endCondLst>
                                        </p:cTn>
                                        <p:tgtEl>
                                          <p:sndTgt r:embed="rId6" name="BREEZE.WAV"/>
                                        </p:tgtEl>
                                      </p:cMediaNode>
                                    </p:audio>
                                  </p:subTnLst>
                                </p:cTn>
                              </p:par>
                              <p:par>
                                <p:cTn id="133" presetID="1" presetClass="mediacall" presetSubtype="0" fill="hold" nodeType="withEffect">
                                  <p:stCondLst>
                                    <p:cond delay="0"/>
                                  </p:stCondLst>
                                  <p:childTnLst>
                                    <p:cmd type="call" cmd="playFrom(0.0)">
                                      <p:cBhvr>
                                        <p:cTn id="134" dur="122299" fill="hold"/>
                                        <p:tgtEl>
                                          <p:spTgt spid="174"/>
                                        </p:tgtEl>
                                      </p:cBhvr>
                                    </p:cmd>
                                  </p:childTnLst>
                                </p:cTn>
                              </p:par>
                            </p:childTnLst>
                          </p:cTn>
                        </p:par>
                      </p:childTnLst>
                    </p:cTn>
                  </p:par>
                </p:childTnLst>
              </p:cTn>
              <p:nextCondLst>
                <p:cond evt="onClick" delay="0">
                  <p:tgtEl>
                    <p:spTgt spid="550"/>
                  </p:tgtEl>
                </p:cond>
              </p:nextCondLst>
            </p:seq>
            <p:seq concurrent="1" nextAc="seek">
              <p:cTn id="135" restart="whenNotActive" fill="hold" evtFilter="cancelBubble" nodeType="interactiveSeq">
                <p:stCondLst>
                  <p:cond evt="onClick" delay="0">
                    <p:tgtEl>
                      <p:spTgt spid="409"/>
                    </p:tgtEl>
                  </p:cond>
                </p:stCondLst>
                <p:endSync evt="end" delay="0">
                  <p:rtn val="all"/>
                </p:endSync>
                <p:childTnLst>
                  <p:par>
                    <p:cTn id="136" fill="hold">
                      <p:stCondLst>
                        <p:cond delay="0"/>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10"/>
                                        </p:tgtEl>
                                        <p:attrNameLst>
                                          <p:attrName>style.visibility</p:attrName>
                                        </p:attrNameLst>
                                      </p:cBhvr>
                                      <p:to>
                                        <p:strVal val="visible"/>
                                      </p:to>
                                    </p:set>
                                    <p:animEffect transition="in" filter="fade">
                                      <p:cBhvr>
                                        <p:cTn id="140" dur="1000"/>
                                        <p:tgtEl>
                                          <p:spTgt spid="410"/>
                                        </p:tgtEl>
                                      </p:cBhvr>
                                    </p:animEffect>
                                  </p:childTnLst>
                                  <p:subTnLst>
                                    <p:audio>
                                      <p:cMediaNode>
                                        <p:cTn display="0" masterRel="sameClick">
                                          <p:stCondLst>
                                            <p:cond evt="begin" delay="0">
                                              <p:tn val="138"/>
                                            </p:cond>
                                          </p:stCondLst>
                                          <p:endCondLst>
                                            <p:cond evt="onStopAudio" delay="0">
                                              <p:tgtEl>
                                                <p:sldTgt/>
                                              </p:tgtEl>
                                            </p:cond>
                                          </p:endCondLst>
                                        </p:cTn>
                                        <p:tgtEl>
                                          <p:sndTgt r:embed="rId6" name="BREEZE.WAV"/>
                                        </p:tgtEl>
                                      </p:cMediaNode>
                                    </p:audio>
                                  </p:sub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411"/>
                                        </p:tgtEl>
                                        <p:attrNameLst>
                                          <p:attrName>style.visibility</p:attrName>
                                        </p:attrNameLst>
                                      </p:cBhvr>
                                      <p:to>
                                        <p:strVal val="visible"/>
                                      </p:to>
                                    </p:set>
                                    <p:animEffect transition="in" filter="fade">
                                      <p:cBhvr>
                                        <p:cTn id="145" dur="1000"/>
                                        <p:tgtEl>
                                          <p:spTgt spid="411"/>
                                        </p:tgtEl>
                                      </p:cBhvr>
                                    </p:animEffect>
                                  </p:childTnLst>
                                  <p:subTnLst>
                                    <p:audio>
                                      <p:cMediaNode>
                                        <p:cTn display="0" masterRel="sameClick">
                                          <p:stCondLst>
                                            <p:cond evt="begin" delay="0">
                                              <p:tn val="143"/>
                                            </p:cond>
                                          </p:stCondLst>
                                          <p:endCondLst>
                                            <p:cond evt="onStopAudio" delay="0">
                                              <p:tgtEl>
                                                <p:sldTgt/>
                                              </p:tgtEl>
                                            </p:cond>
                                          </p:endCondLst>
                                        </p:cTn>
                                        <p:tgtEl>
                                          <p:sndTgt r:embed="rId6" name="BREEZE.WAV"/>
                                        </p:tgtEl>
                                      </p:cMediaNode>
                                    </p:audio>
                                  </p:sub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412"/>
                                        </p:tgtEl>
                                        <p:attrNameLst>
                                          <p:attrName>style.visibility</p:attrName>
                                        </p:attrNameLst>
                                      </p:cBhvr>
                                      <p:to>
                                        <p:strVal val="visible"/>
                                      </p:to>
                                    </p:set>
                                    <p:animEffect transition="in" filter="fade">
                                      <p:cBhvr>
                                        <p:cTn id="150" dur="1000"/>
                                        <p:tgtEl>
                                          <p:spTgt spid="412"/>
                                        </p:tgtEl>
                                      </p:cBhvr>
                                    </p:animEffect>
                                  </p:childTnLst>
                                  <p:subTnLst>
                                    <p:audio>
                                      <p:cMediaNode>
                                        <p:cTn display="0" masterRel="sameClick">
                                          <p:stCondLst>
                                            <p:cond evt="begin" delay="0">
                                              <p:tn val="148"/>
                                            </p:cond>
                                          </p:stCondLst>
                                          <p:endCondLst>
                                            <p:cond evt="onStopAudio" delay="0">
                                              <p:tgtEl>
                                                <p:sldTgt/>
                                              </p:tgtEl>
                                            </p:cond>
                                          </p:endCondLst>
                                        </p:cTn>
                                        <p:tgtEl>
                                          <p:sndTgt r:embed="rId6" name="BREEZE.WAV"/>
                                        </p:tgtEl>
                                      </p:cMediaNode>
                                    </p:audio>
                                  </p:sub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413"/>
                                        </p:tgtEl>
                                        <p:attrNameLst>
                                          <p:attrName>style.visibility</p:attrName>
                                        </p:attrNameLst>
                                      </p:cBhvr>
                                      <p:to>
                                        <p:strVal val="visible"/>
                                      </p:to>
                                    </p:set>
                                    <p:animEffect transition="in" filter="fade">
                                      <p:cBhvr>
                                        <p:cTn id="155" dur="1000"/>
                                        <p:tgtEl>
                                          <p:spTgt spid="413"/>
                                        </p:tgtEl>
                                      </p:cBhvr>
                                    </p:animEffect>
                                  </p:childTnLst>
                                  <p:subTnLst>
                                    <p:audio>
                                      <p:cMediaNode>
                                        <p:cTn display="0" masterRel="sameClick">
                                          <p:stCondLst>
                                            <p:cond evt="begin" delay="0">
                                              <p:tn val="153"/>
                                            </p:cond>
                                          </p:stCondLst>
                                          <p:endCondLst>
                                            <p:cond evt="onStopAudio" delay="0">
                                              <p:tgtEl>
                                                <p:sldTgt/>
                                              </p:tgtEl>
                                            </p:cond>
                                          </p:endCondLst>
                                        </p:cTn>
                                        <p:tgtEl>
                                          <p:sndTgt r:embed="rId6" name="BREEZE.WAV"/>
                                        </p:tgtEl>
                                      </p:cMediaNode>
                                    </p:audio>
                                  </p:sub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414"/>
                                        </p:tgtEl>
                                        <p:attrNameLst>
                                          <p:attrName>style.visibility</p:attrName>
                                        </p:attrNameLst>
                                      </p:cBhvr>
                                      <p:to>
                                        <p:strVal val="visible"/>
                                      </p:to>
                                    </p:set>
                                    <p:animEffect transition="in" filter="fade">
                                      <p:cBhvr>
                                        <p:cTn id="160" dur="1000"/>
                                        <p:tgtEl>
                                          <p:spTgt spid="414"/>
                                        </p:tgtEl>
                                      </p:cBhvr>
                                    </p:animEffect>
                                  </p:childTnLst>
                                  <p:subTnLst>
                                    <p:audio>
                                      <p:cMediaNode>
                                        <p:cTn display="0" masterRel="sameClick">
                                          <p:stCondLst>
                                            <p:cond evt="begin" delay="0">
                                              <p:tn val="158"/>
                                            </p:cond>
                                          </p:stCondLst>
                                          <p:endCondLst>
                                            <p:cond evt="onStopAudio" delay="0">
                                              <p:tgtEl>
                                                <p:sldTgt/>
                                              </p:tgtEl>
                                            </p:cond>
                                          </p:endCondLst>
                                        </p:cTn>
                                        <p:tgtEl>
                                          <p:sndTgt r:embed="rId6" name="BREEZE.WAV"/>
                                        </p:tgtEl>
                                      </p:cMediaNode>
                                    </p:audio>
                                  </p:sub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415"/>
                                        </p:tgtEl>
                                        <p:attrNameLst>
                                          <p:attrName>style.visibility</p:attrName>
                                        </p:attrNameLst>
                                      </p:cBhvr>
                                      <p:to>
                                        <p:strVal val="visible"/>
                                      </p:to>
                                    </p:set>
                                    <p:animEffect transition="in" filter="fade">
                                      <p:cBhvr>
                                        <p:cTn id="165" dur="1000"/>
                                        <p:tgtEl>
                                          <p:spTgt spid="415"/>
                                        </p:tgtEl>
                                      </p:cBhvr>
                                    </p:animEffect>
                                  </p:childTnLst>
                                  <p:subTnLst>
                                    <p:audio>
                                      <p:cMediaNode>
                                        <p:cTn display="0" masterRel="sameClick">
                                          <p:stCondLst>
                                            <p:cond evt="begin" delay="0">
                                              <p:tn val="163"/>
                                            </p:cond>
                                          </p:stCondLst>
                                          <p:endCondLst>
                                            <p:cond evt="onStopAudio" delay="0">
                                              <p:tgtEl>
                                                <p:sldTgt/>
                                              </p:tgtEl>
                                            </p:cond>
                                          </p:endCondLst>
                                        </p:cTn>
                                        <p:tgtEl>
                                          <p:sndTgt r:embed="rId6" name="BREEZE.WAV"/>
                                        </p:tgtEl>
                                      </p:cMediaNode>
                                    </p:audio>
                                  </p:sub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416"/>
                                        </p:tgtEl>
                                        <p:attrNameLst>
                                          <p:attrName>style.visibility</p:attrName>
                                        </p:attrNameLst>
                                      </p:cBhvr>
                                      <p:to>
                                        <p:strVal val="visible"/>
                                      </p:to>
                                    </p:set>
                                    <p:animEffect transition="in" filter="fade">
                                      <p:cBhvr>
                                        <p:cTn id="170" dur="1000"/>
                                        <p:tgtEl>
                                          <p:spTgt spid="416"/>
                                        </p:tgtEl>
                                      </p:cBhvr>
                                    </p:animEffect>
                                  </p:childTnLst>
                                  <p:subTnLst>
                                    <p:audio>
                                      <p:cMediaNode>
                                        <p:cTn display="0" masterRel="sameClick">
                                          <p:stCondLst>
                                            <p:cond evt="begin" delay="0">
                                              <p:tn val="168"/>
                                            </p:cond>
                                          </p:stCondLst>
                                          <p:endCondLst>
                                            <p:cond evt="onStopAudio" delay="0">
                                              <p:tgtEl>
                                                <p:sldTgt/>
                                              </p:tgtEl>
                                            </p:cond>
                                          </p:endCondLst>
                                        </p:cTn>
                                        <p:tgtEl>
                                          <p:sndTgt r:embed="rId6" name="BREEZE.WAV"/>
                                        </p:tgtEl>
                                      </p:cMediaNode>
                                    </p:audio>
                                  </p:sub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417"/>
                                        </p:tgtEl>
                                        <p:attrNameLst>
                                          <p:attrName>style.visibility</p:attrName>
                                        </p:attrNameLst>
                                      </p:cBhvr>
                                      <p:to>
                                        <p:strVal val="visible"/>
                                      </p:to>
                                    </p:set>
                                    <p:animEffect transition="in" filter="fade">
                                      <p:cBhvr>
                                        <p:cTn id="175" dur="1000"/>
                                        <p:tgtEl>
                                          <p:spTgt spid="417"/>
                                        </p:tgtEl>
                                      </p:cBhvr>
                                    </p:animEffect>
                                  </p:childTnLst>
                                  <p:subTnLst>
                                    <p:audio>
                                      <p:cMediaNode>
                                        <p:cTn display="0" masterRel="sameClick">
                                          <p:stCondLst>
                                            <p:cond evt="begin" delay="0">
                                              <p:tn val="173"/>
                                            </p:cond>
                                          </p:stCondLst>
                                          <p:endCondLst>
                                            <p:cond evt="onStopAudio" delay="0">
                                              <p:tgtEl>
                                                <p:sldTgt/>
                                              </p:tgtEl>
                                            </p:cond>
                                          </p:endCondLst>
                                        </p:cTn>
                                        <p:tgtEl>
                                          <p:sndTgt r:embed="rId6" name="BREEZE.WAV"/>
                                        </p:tgtEl>
                                      </p:cMediaNode>
                                    </p:audio>
                                  </p:sub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418"/>
                                        </p:tgtEl>
                                        <p:attrNameLst>
                                          <p:attrName>style.visibility</p:attrName>
                                        </p:attrNameLst>
                                      </p:cBhvr>
                                      <p:to>
                                        <p:strVal val="visible"/>
                                      </p:to>
                                    </p:set>
                                    <p:animEffect transition="in" filter="fade">
                                      <p:cBhvr>
                                        <p:cTn id="180" dur="1000"/>
                                        <p:tgtEl>
                                          <p:spTgt spid="418"/>
                                        </p:tgtEl>
                                      </p:cBhvr>
                                    </p:animEffect>
                                  </p:childTnLst>
                                  <p:subTnLst>
                                    <p:audio>
                                      <p:cMediaNode>
                                        <p:cTn display="0" masterRel="sameClick">
                                          <p:stCondLst>
                                            <p:cond evt="begin" delay="0">
                                              <p:tn val="178"/>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09"/>
                  </p:tgtEl>
                </p:cond>
              </p:nextCondLst>
            </p:seq>
            <p:video>
              <p:cMediaNode vol="80000">
                <p:cTn id="181" fill="hold" display="0">
                  <p:stCondLst>
                    <p:cond delay="indefinite"/>
                  </p:stCondLst>
                </p:cTn>
                <p:tgtEl>
                  <p:spTgt spid="174"/>
                </p:tgtEl>
              </p:cMediaNode>
            </p:video>
          </p:childTnLst>
        </p:cTn>
      </p:par>
    </p:tnLst>
    <p:bldLst>
      <p:bldP spid="408"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550" grpId="0" animBg="1"/>
      <p:bldP spid="35" grpId="0"/>
      <p:bldP spid="3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629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14"/>
          <p:cNvSpPr txBox="1">
            <a:spLocks noChangeArrowheads="1"/>
          </p:cNvSpPr>
          <p:nvPr/>
        </p:nvSpPr>
        <p:spPr bwMode="auto">
          <a:xfrm>
            <a:off x="6807200" y="1371601"/>
            <a:ext cx="538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cap="sq" algn="ctr">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rPr>
              <a:t>- </a:t>
            </a:r>
            <a:r>
              <a:rPr lang="vi-VN" altLang="en-US" dirty="0">
                <a:latin typeface="Times New Roman" panose="02020603050405020304" pitchFamily="18" charset="0"/>
              </a:rPr>
              <a:t>V</a:t>
            </a:r>
            <a:r>
              <a:rPr lang="en-US" altLang="en-US" dirty="0">
                <a:latin typeface="Times New Roman" panose="02020603050405020304" pitchFamily="18" charset="0"/>
              </a:rPr>
              <a:t>ị </a:t>
            </a:r>
            <a:r>
              <a:rPr lang="en-US" altLang="en-US" dirty="0" err="1">
                <a:latin typeface="Times New Roman" panose="02020603050405020304" pitchFamily="18" charset="0"/>
              </a:rPr>
              <a:t>trí</a:t>
            </a:r>
            <a:r>
              <a:rPr lang="en-US" altLang="en-US" dirty="0">
                <a:latin typeface="Times New Roman" panose="02020603050405020304" pitchFamily="18" charset="0"/>
              </a:rPr>
              <a:t>: </a:t>
            </a:r>
            <a:r>
              <a:rPr lang="en-US" altLang="en-US" dirty="0" err="1">
                <a:latin typeface="Times New Roman" panose="02020603050405020304" pitchFamily="18" charset="0"/>
              </a:rPr>
              <a:t>nằm</a:t>
            </a:r>
            <a:r>
              <a:rPr lang="en-US" altLang="en-US" dirty="0">
                <a:latin typeface="Times New Roman" panose="02020603050405020304" pitchFamily="18" charset="0"/>
              </a:rPr>
              <a:t> ở </a:t>
            </a:r>
            <a:r>
              <a:rPr lang="en-US" altLang="en-US" dirty="0" err="1">
                <a:latin typeface="Times New Roman" panose="02020603050405020304" pitchFamily="18" charset="0"/>
              </a:rPr>
              <a:t>nền</a:t>
            </a:r>
            <a:r>
              <a:rPr lang="en-US" altLang="en-US" dirty="0">
                <a:latin typeface="Times New Roman" panose="02020603050405020304" pitchFamily="18" charset="0"/>
              </a:rPr>
              <a:t> </a:t>
            </a:r>
            <a:r>
              <a:rPr lang="en-US" altLang="en-US" dirty="0" err="1">
                <a:latin typeface="Times New Roman" panose="02020603050405020304" pitchFamily="18" charset="0"/>
              </a:rPr>
              <a:t>sọ</a:t>
            </a:r>
            <a:r>
              <a:rPr lang="en-US" altLang="en-US" dirty="0">
                <a:latin typeface="Times New Roman" panose="02020603050405020304" pitchFamily="18" charset="0"/>
              </a:rPr>
              <a:t> </a:t>
            </a:r>
            <a:r>
              <a:rPr lang="en-US" altLang="en-US" dirty="0" err="1">
                <a:latin typeface="Times New Roman" panose="02020603050405020304" pitchFamily="18" charset="0"/>
              </a:rPr>
              <a:t>có</a:t>
            </a:r>
            <a:r>
              <a:rPr lang="en-US" altLang="en-US" dirty="0">
                <a:latin typeface="Times New Roman" panose="02020603050405020304" pitchFamily="18" charset="0"/>
              </a:rPr>
              <a:t> </a:t>
            </a:r>
            <a:r>
              <a:rPr lang="en-US" altLang="en-US" dirty="0" err="1">
                <a:latin typeface="Times New Roman" panose="02020603050405020304" pitchFamily="18" charset="0"/>
              </a:rPr>
              <a:t>liên</a:t>
            </a:r>
            <a:r>
              <a:rPr lang="en-US" altLang="en-US" dirty="0">
                <a:latin typeface="Times New Roman" panose="02020603050405020304" pitchFamily="18" charset="0"/>
              </a:rPr>
              <a:t> </a:t>
            </a:r>
            <a:r>
              <a:rPr lang="en-US" altLang="en-US" dirty="0" err="1">
                <a:latin typeface="Times New Roman" panose="02020603050405020304" pitchFamily="18" charset="0"/>
              </a:rPr>
              <a:t>quan</a:t>
            </a:r>
            <a:r>
              <a:rPr lang="en-US" altLang="en-US" dirty="0">
                <a:latin typeface="Times New Roman" panose="02020603050405020304" pitchFamily="18" charset="0"/>
              </a:rPr>
              <a:t> </a:t>
            </a:r>
            <a:r>
              <a:rPr lang="en-US" altLang="en-US" dirty="0" err="1">
                <a:latin typeface="Times New Roman" panose="02020603050405020304" pitchFamily="18" charset="0"/>
              </a:rPr>
              <a:t>với</a:t>
            </a:r>
            <a:r>
              <a:rPr lang="en-US" altLang="en-US" dirty="0">
                <a:latin typeface="Times New Roman" panose="02020603050405020304" pitchFamily="18" charset="0"/>
              </a:rPr>
              <a:t> </a:t>
            </a:r>
            <a:r>
              <a:rPr lang="en-US" altLang="en-US" dirty="0" err="1">
                <a:latin typeface="Times New Roman" panose="02020603050405020304" pitchFamily="18" charset="0"/>
              </a:rPr>
              <a:t>vùng</a:t>
            </a:r>
            <a:r>
              <a:rPr lang="en-US" altLang="en-US" dirty="0">
                <a:latin typeface="Times New Roman" panose="02020603050405020304" pitchFamily="18" charset="0"/>
              </a:rPr>
              <a:t> </a:t>
            </a:r>
            <a:r>
              <a:rPr lang="en-US" altLang="en-US" dirty="0" err="1">
                <a:latin typeface="Times New Roman" panose="02020603050405020304" pitchFamily="18" charset="0"/>
              </a:rPr>
              <a:t>dưới</a:t>
            </a:r>
            <a:r>
              <a:rPr lang="en-US" altLang="en-US" dirty="0">
                <a:latin typeface="Times New Roman" panose="02020603050405020304" pitchFamily="18" charset="0"/>
              </a:rPr>
              <a:t> </a:t>
            </a:r>
            <a:r>
              <a:rPr lang="en-US" altLang="en-US" dirty="0" err="1">
                <a:latin typeface="Times New Roman" panose="02020603050405020304" pitchFamily="18" charset="0"/>
              </a:rPr>
              <a:t>đồi</a:t>
            </a:r>
            <a:r>
              <a:rPr lang="en-US" altLang="en-US" dirty="0">
                <a:latin typeface="Times New Roman" panose="02020603050405020304" pitchFamily="18" charset="0"/>
              </a:rPr>
              <a:t> (</a:t>
            </a:r>
            <a:r>
              <a:rPr lang="en-US" altLang="en-US" dirty="0" err="1">
                <a:latin typeface="Times New Roman" panose="02020603050405020304" pitchFamily="18" charset="0"/>
              </a:rPr>
              <a:t>thuộc</a:t>
            </a:r>
            <a:r>
              <a:rPr lang="en-US" altLang="en-US" dirty="0">
                <a:latin typeface="Times New Roman" panose="02020603050405020304" pitchFamily="18" charset="0"/>
              </a:rPr>
              <a:t> </a:t>
            </a:r>
            <a:r>
              <a:rPr lang="en-US" altLang="en-US" dirty="0" err="1">
                <a:latin typeface="Times New Roman" panose="02020603050405020304" pitchFamily="18" charset="0"/>
              </a:rPr>
              <a:t>não</a:t>
            </a:r>
            <a:r>
              <a:rPr lang="en-US" altLang="en-US" dirty="0">
                <a:latin typeface="Times New Roman" panose="02020603050405020304" pitchFamily="18" charset="0"/>
              </a:rPr>
              <a:t> </a:t>
            </a:r>
            <a:r>
              <a:rPr lang="en-US" altLang="en-US" dirty="0" err="1">
                <a:latin typeface="Times New Roman" panose="02020603050405020304" pitchFamily="18" charset="0"/>
              </a:rPr>
              <a:t>trung</a:t>
            </a:r>
            <a:r>
              <a:rPr lang="en-US" altLang="en-US" dirty="0">
                <a:latin typeface="Times New Roman" panose="02020603050405020304" pitchFamily="18" charset="0"/>
              </a:rPr>
              <a:t> </a:t>
            </a:r>
            <a:r>
              <a:rPr lang="en-US" altLang="en-US" dirty="0" err="1">
                <a:latin typeface="Times New Roman" panose="02020603050405020304" pitchFamily="18" charset="0"/>
              </a:rPr>
              <a:t>gian</a:t>
            </a:r>
            <a:r>
              <a:rPr lang="en-US" altLang="en-US" dirty="0">
                <a:latin typeface="Times New Roman" panose="02020603050405020304" pitchFamily="18" charset="0"/>
              </a:rPr>
              <a:t>)</a:t>
            </a:r>
          </a:p>
        </p:txBody>
      </p:sp>
      <p:sp>
        <p:nvSpPr>
          <p:cNvPr id="316421" name="Text Box 5"/>
          <p:cNvSpPr txBox="1">
            <a:spLocks noChangeArrowheads="1"/>
          </p:cNvSpPr>
          <p:nvPr/>
        </p:nvSpPr>
        <p:spPr bwMode="auto">
          <a:xfrm>
            <a:off x="-101600" y="3981451"/>
            <a:ext cx="294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cap="sq" algn="ctr">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Thuỳ trước</a:t>
            </a:r>
          </a:p>
        </p:txBody>
      </p:sp>
      <p:sp>
        <p:nvSpPr>
          <p:cNvPr id="316422" name="Text Box 6"/>
          <p:cNvSpPr txBox="1">
            <a:spLocks noChangeArrowheads="1"/>
          </p:cNvSpPr>
          <p:nvPr/>
        </p:nvSpPr>
        <p:spPr bwMode="auto">
          <a:xfrm>
            <a:off x="609600" y="4800601"/>
            <a:ext cx="294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cap="sq" algn="ctr">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Thuỳ sau</a:t>
            </a:r>
          </a:p>
        </p:txBody>
      </p:sp>
      <p:sp>
        <p:nvSpPr>
          <p:cNvPr id="316423" name="Text Box 7"/>
          <p:cNvSpPr txBox="1">
            <a:spLocks noChangeArrowheads="1"/>
          </p:cNvSpPr>
          <p:nvPr/>
        </p:nvSpPr>
        <p:spPr bwMode="auto">
          <a:xfrm>
            <a:off x="0" y="4425951"/>
            <a:ext cx="2946400" cy="62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cap="sq" algn="ctr">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Thuỳ </a:t>
            </a:r>
            <a:r>
              <a:rPr lang="en-US" altLang="en-US" sz="3467">
                <a:solidFill>
                  <a:srgbClr val="FF0000"/>
                </a:solidFill>
                <a:latin typeface="Times New Roman" panose="02020603050405020304" pitchFamily="18" charset="0"/>
              </a:rPr>
              <a:t>giữa</a:t>
            </a:r>
          </a:p>
        </p:txBody>
      </p:sp>
      <p:sp>
        <p:nvSpPr>
          <p:cNvPr id="316424" name="Line 8"/>
          <p:cNvSpPr>
            <a:spLocks noChangeShapeType="1"/>
          </p:cNvSpPr>
          <p:nvPr/>
        </p:nvSpPr>
        <p:spPr bwMode="auto">
          <a:xfrm>
            <a:off x="2032000" y="4724400"/>
            <a:ext cx="1422400" cy="0"/>
          </a:xfrm>
          <a:prstGeom prst="line">
            <a:avLst/>
          </a:prstGeom>
          <a:noFill/>
          <a:ln w="28575" cap="sq">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sz="2400"/>
          </a:p>
        </p:txBody>
      </p:sp>
      <p:sp>
        <p:nvSpPr>
          <p:cNvPr id="316425" name="Line 9"/>
          <p:cNvSpPr>
            <a:spLocks noChangeShapeType="1"/>
          </p:cNvSpPr>
          <p:nvPr/>
        </p:nvSpPr>
        <p:spPr bwMode="auto">
          <a:xfrm>
            <a:off x="2032000" y="4267200"/>
            <a:ext cx="1016000" cy="0"/>
          </a:xfrm>
          <a:prstGeom prst="line">
            <a:avLst/>
          </a:prstGeom>
          <a:noFill/>
          <a:ln w="28575" cap="sq">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sz="2400"/>
          </a:p>
        </p:txBody>
      </p:sp>
      <p:sp>
        <p:nvSpPr>
          <p:cNvPr id="316426" name="Line 10"/>
          <p:cNvSpPr>
            <a:spLocks noChangeShapeType="1"/>
          </p:cNvSpPr>
          <p:nvPr/>
        </p:nvSpPr>
        <p:spPr bwMode="auto">
          <a:xfrm flipH="1" flipV="1">
            <a:off x="2438400" y="5105400"/>
            <a:ext cx="1524000" cy="0"/>
          </a:xfrm>
          <a:prstGeom prst="line">
            <a:avLst/>
          </a:prstGeom>
          <a:noFill/>
          <a:ln w="28575" cap="sq">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sz="2400"/>
          </a:p>
        </p:txBody>
      </p:sp>
    </p:spTree>
    <p:extLst>
      <p:ext uri="{BB962C8B-B14F-4D97-AF65-F5344CB8AC3E}">
        <p14:creationId xmlns:p14="http://schemas.microsoft.com/office/powerpoint/2010/main" val="4037746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6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230"/>
                                        </p:tgtEl>
                                        <p:attrNameLst>
                                          <p:attrName>style.visibility</p:attrName>
                                        </p:attrNameLst>
                                      </p:cBhvr>
                                      <p:to>
                                        <p:strVal val="visible"/>
                                      </p:to>
                                    </p:set>
                                    <p:animEffect transition="in" filter="blinds(horizontal)">
                                      <p:cBhvr>
                                        <p:cTn id="11" dur="500"/>
                                        <p:tgtEl>
                                          <p:spTgt spid="9230"/>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16423"/>
                                        </p:tgtEl>
                                        <p:attrNameLst>
                                          <p:attrName>style.visibility</p:attrName>
                                        </p:attrNameLst>
                                      </p:cBhvr>
                                      <p:to>
                                        <p:strVal val="visible"/>
                                      </p:to>
                                    </p:set>
                                    <p:animEffect transition="in" filter="strips(downLeft)">
                                      <p:cBhvr>
                                        <p:cTn id="16" dur="500"/>
                                        <p:tgtEl>
                                          <p:spTgt spid="31642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16421"/>
                                        </p:tgtEl>
                                        <p:attrNameLst>
                                          <p:attrName>style.visibility</p:attrName>
                                        </p:attrNameLst>
                                      </p:cBhvr>
                                      <p:to>
                                        <p:strVal val="visible"/>
                                      </p:to>
                                    </p:set>
                                    <p:animEffect transition="in" filter="strips(downLeft)">
                                      <p:cBhvr>
                                        <p:cTn id="19" dur="500"/>
                                        <p:tgtEl>
                                          <p:spTgt spid="316421"/>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16424"/>
                                        </p:tgtEl>
                                        <p:attrNameLst>
                                          <p:attrName>style.visibility</p:attrName>
                                        </p:attrNameLst>
                                      </p:cBhvr>
                                      <p:to>
                                        <p:strVal val="visible"/>
                                      </p:to>
                                    </p:set>
                                    <p:animEffect transition="in" filter="strips(downLeft)">
                                      <p:cBhvr>
                                        <p:cTn id="22" dur="500"/>
                                        <p:tgtEl>
                                          <p:spTgt spid="316424"/>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316425"/>
                                        </p:tgtEl>
                                        <p:attrNameLst>
                                          <p:attrName>style.visibility</p:attrName>
                                        </p:attrNameLst>
                                      </p:cBhvr>
                                      <p:to>
                                        <p:strVal val="visible"/>
                                      </p:to>
                                    </p:set>
                                    <p:animEffect transition="in" filter="strips(downLeft)">
                                      <p:cBhvr>
                                        <p:cTn id="25" dur="500"/>
                                        <p:tgtEl>
                                          <p:spTgt spid="316425"/>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316426"/>
                                        </p:tgtEl>
                                        <p:attrNameLst>
                                          <p:attrName>style.visibility</p:attrName>
                                        </p:attrNameLst>
                                      </p:cBhvr>
                                      <p:to>
                                        <p:strVal val="visible"/>
                                      </p:to>
                                    </p:set>
                                    <p:animEffect transition="in" filter="strips(downLeft)">
                                      <p:cBhvr>
                                        <p:cTn id="28" dur="500"/>
                                        <p:tgtEl>
                                          <p:spTgt spid="316426"/>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316422"/>
                                        </p:tgtEl>
                                        <p:attrNameLst>
                                          <p:attrName>style.visibility</p:attrName>
                                        </p:attrNameLst>
                                      </p:cBhvr>
                                      <p:to>
                                        <p:strVal val="visible"/>
                                      </p:to>
                                    </p:set>
                                    <p:animEffect transition="in" filter="strips(downLeft)">
                                      <p:cBhvr>
                                        <p:cTn id="31" dur="500"/>
                                        <p:tgtEl>
                                          <p:spTgt spid="316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0" grpId="0"/>
      <p:bldP spid="316421" grpId="0"/>
      <p:bldP spid="316422" grpId="0"/>
      <p:bldP spid="316423" grpId="0"/>
      <p:bldP spid="316424" grpId="0" animBg="1"/>
      <p:bldP spid="316425" grpId="0" animBg="1"/>
      <p:bldP spid="3164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0995" y="1092200"/>
            <a:ext cx="11313014" cy="1052559"/>
          </a:xfrm>
          <a:prstGeom prst="rect">
            <a:avLst/>
          </a:prstGeom>
          <a:noFill/>
        </p:spPr>
        <p:txBody>
          <a:bodyPr wrap="square" lIns="60924" tIns="30462" rIns="60924" bIns="30462" rtlCol="0">
            <a:spAutoFit/>
          </a:bodyPr>
          <a:lstStyle/>
          <a:p>
            <a:pPr indent="228055" algn="just">
              <a:lnSpc>
                <a:spcPct val="115000"/>
              </a:lnSpc>
            </a:pPr>
            <a:r>
              <a:rPr lang="en-US" sz="2800" b="1" dirty="0">
                <a:solidFill>
                  <a:srgbClr val="0070C0"/>
                </a:solidFill>
                <a:latin typeface="Times New Roman" panose="02020603050405020304" pitchFamily="18" charset="0"/>
                <a:ea typeface="Arial"/>
                <a:cs typeface="Times New Roman" panose="02020603050405020304" pitchFamily="18" charset="0"/>
              </a:rPr>
              <a:t>Tìm hiểu tình hình mắc bệnh tiểu đường, bướu cổ do thiếu iodine qua bảng sau:</a:t>
            </a:r>
            <a:endParaRPr lang="en-US" sz="2800" b="1" dirty="0">
              <a:solidFill>
                <a:srgbClr val="0070C0"/>
              </a:solidFill>
              <a:latin typeface="Times New Roman" panose="02020603050405020304" pitchFamily="18" charset="0"/>
              <a:ea typeface="Times New Roman"/>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159285778"/>
              </p:ext>
            </p:extLst>
          </p:nvPr>
        </p:nvGraphicFramePr>
        <p:xfrm>
          <a:off x="603115" y="2413005"/>
          <a:ext cx="11040895" cy="2957463"/>
        </p:xfrm>
        <a:graphic>
          <a:graphicData uri="http://schemas.openxmlformats.org/drawingml/2006/table">
            <a:tbl>
              <a:tblPr firstRow="1" firstCol="1" bandRow="1">
                <a:tableStyleId>{5C22544A-7EE6-4342-B048-85BDC9FD1C3A}</a:tableStyleId>
              </a:tblPr>
              <a:tblGrid>
                <a:gridCol w="1030737">
                  <a:extLst>
                    <a:ext uri="{9D8B030D-6E8A-4147-A177-3AD203B41FA5}">
                      <a16:colId xmlns:a16="http://schemas.microsoft.com/office/drawing/2014/main" xmlns="" val="20000"/>
                    </a:ext>
                  </a:extLst>
                </a:gridCol>
                <a:gridCol w="1696495">
                  <a:extLst>
                    <a:ext uri="{9D8B030D-6E8A-4147-A177-3AD203B41FA5}">
                      <a16:colId xmlns:a16="http://schemas.microsoft.com/office/drawing/2014/main" xmlns="" val="20001"/>
                    </a:ext>
                  </a:extLst>
                </a:gridCol>
                <a:gridCol w="908286">
                  <a:extLst>
                    <a:ext uri="{9D8B030D-6E8A-4147-A177-3AD203B41FA5}">
                      <a16:colId xmlns:a16="http://schemas.microsoft.com/office/drawing/2014/main" xmlns="" val="20002"/>
                    </a:ext>
                  </a:extLst>
                </a:gridCol>
                <a:gridCol w="1401659">
                  <a:extLst>
                    <a:ext uri="{9D8B030D-6E8A-4147-A177-3AD203B41FA5}">
                      <a16:colId xmlns:a16="http://schemas.microsoft.com/office/drawing/2014/main" xmlns="" val="20003"/>
                    </a:ext>
                  </a:extLst>
                </a:gridCol>
                <a:gridCol w="3001859">
                  <a:extLst>
                    <a:ext uri="{9D8B030D-6E8A-4147-A177-3AD203B41FA5}">
                      <a16:colId xmlns:a16="http://schemas.microsoft.com/office/drawing/2014/main" xmlns="" val="20004"/>
                    </a:ext>
                  </a:extLst>
                </a:gridCol>
                <a:gridCol w="3001859">
                  <a:extLst>
                    <a:ext uri="{9D8B030D-6E8A-4147-A177-3AD203B41FA5}">
                      <a16:colId xmlns:a16="http://schemas.microsoft.com/office/drawing/2014/main" xmlns="" val="20005"/>
                    </a:ext>
                  </a:extLst>
                </a:gridCol>
              </a:tblGrid>
              <a:tr h="1328465">
                <a:tc>
                  <a:txBody>
                    <a:bodyPr/>
                    <a:lstStyle/>
                    <a:p>
                      <a:pPr algn="ctr">
                        <a:lnSpc>
                          <a:spcPct val="115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Tên bệnh</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45720" marR="45720" marT="0" marB="0"/>
                </a:tc>
                <a:tc>
                  <a:txBody>
                    <a:bodyPr/>
                    <a:lstStyle/>
                    <a:p>
                      <a:pPr algn="ctr">
                        <a:lnSpc>
                          <a:spcPct val="115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lệ</a:t>
                      </a:r>
                      <a:endParaRPr lang="en-US" sz="2800" dirty="0">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Người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mắc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bệnh</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45720" marR="45720" marT="0" marB="0"/>
                </a:tc>
                <a:tc>
                  <a:txBody>
                    <a:bodyPr/>
                    <a:lstStyle/>
                    <a:p>
                      <a:pPr algn="ctr">
                        <a:lnSpc>
                          <a:spcPct val="115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Độ</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tuổi</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45720" marR="45720" marT="0" marB="0"/>
                </a:tc>
                <a:tc>
                  <a:txBody>
                    <a:bodyPr/>
                    <a:lstStyle/>
                    <a:p>
                      <a:pPr algn="ctr">
                        <a:lnSpc>
                          <a:spcPct val="115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Nguyên nhân</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45720" marR="45720" marT="0" marB="0"/>
                </a:tc>
                <a:tc>
                  <a:txBody>
                    <a:bodyPr/>
                    <a:lstStyle/>
                    <a:p>
                      <a:pPr algn="ctr">
                        <a:lnSpc>
                          <a:spcPct val="115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Tình trạng bệnh (Nhẹ/nặng/</a:t>
                      </a:r>
                    </a:p>
                    <a:p>
                      <a:pPr algn="ctr">
                        <a:lnSpc>
                          <a:spcPct val="115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có biến chứng)</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45720" marR="45720" marT="0" marB="0"/>
                </a:tc>
                <a:tc>
                  <a:txBody>
                    <a:bodyPr/>
                    <a:lstStyle/>
                    <a:p>
                      <a:pPr algn="ctr">
                        <a:lnSpc>
                          <a:spcPct val="115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Giải pháp hạn chế</a:t>
                      </a:r>
                    </a:p>
                    <a:p>
                      <a:pPr algn="ctr">
                        <a:lnSpc>
                          <a:spcPct val="115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tỉ lệ mắc bệnh</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45720" marR="45720" marT="0" marB="0"/>
                </a:tc>
                <a:extLst>
                  <a:ext uri="{0D108BD9-81ED-4DB2-BD59-A6C34878D82A}">
                    <a16:rowId xmlns:a16="http://schemas.microsoft.com/office/drawing/2014/main" xmlns="" val="10000"/>
                  </a:ext>
                </a:extLst>
              </a:tr>
              <a:tr h="1524649">
                <a:tc>
                  <a:txBody>
                    <a:bodyPr/>
                    <a:lstStyle/>
                    <a:p>
                      <a:pPr algn="just">
                        <a:lnSpc>
                          <a:spcPct val="115000"/>
                        </a:lnSpc>
                        <a:spcAft>
                          <a:spcPts val="0"/>
                        </a:spcAft>
                      </a:pPr>
                      <a:r>
                        <a:rPr lang="en-US" sz="900">
                          <a:effectLst/>
                        </a:rPr>
                        <a:t> </a:t>
                      </a:r>
                      <a:endParaRPr lang="en-US" sz="900">
                        <a:solidFill>
                          <a:srgbClr val="000000"/>
                        </a:solidFill>
                        <a:effectLst/>
                        <a:latin typeface="Times New Roman"/>
                        <a:ea typeface="Times New Roman"/>
                      </a:endParaRPr>
                    </a:p>
                  </a:txBody>
                  <a:tcPr marL="45720" marR="45720" marT="0" marB="0"/>
                </a:tc>
                <a:tc>
                  <a:txBody>
                    <a:bodyPr/>
                    <a:lstStyle/>
                    <a:p>
                      <a:pPr algn="just">
                        <a:lnSpc>
                          <a:spcPct val="115000"/>
                        </a:lnSpc>
                        <a:spcAft>
                          <a:spcPts val="0"/>
                        </a:spcAft>
                      </a:pPr>
                      <a:r>
                        <a:rPr lang="en-US" sz="900">
                          <a:effectLst/>
                        </a:rPr>
                        <a:t> </a:t>
                      </a:r>
                      <a:endParaRPr lang="en-US" sz="900">
                        <a:solidFill>
                          <a:srgbClr val="000000"/>
                        </a:solidFill>
                        <a:effectLst/>
                        <a:latin typeface="Times New Roman"/>
                        <a:ea typeface="Times New Roman"/>
                      </a:endParaRPr>
                    </a:p>
                  </a:txBody>
                  <a:tcPr marL="45720" marR="45720" marT="0" marB="0"/>
                </a:tc>
                <a:tc>
                  <a:txBody>
                    <a:bodyPr/>
                    <a:lstStyle/>
                    <a:p>
                      <a:pPr algn="just">
                        <a:lnSpc>
                          <a:spcPct val="115000"/>
                        </a:lnSpc>
                        <a:spcAft>
                          <a:spcPts val="0"/>
                        </a:spcAft>
                      </a:pPr>
                      <a:r>
                        <a:rPr lang="en-US" sz="900">
                          <a:effectLst/>
                        </a:rPr>
                        <a:t> </a:t>
                      </a:r>
                      <a:endParaRPr lang="en-US" sz="900">
                        <a:solidFill>
                          <a:srgbClr val="000000"/>
                        </a:solidFill>
                        <a:effectLst/>
                        <a:latin typeface="Times New Roman"/>
                        <a:ea typeface="Times New Roman"/>
                      </a:endParaRPr>
                    </a:p>
                  </a:txBody>
                  <a:tcPr marL="45720" marR="45720" marT="0" marB="0"/>
                </a:tc>
                <a:tc>
                  <a:txBody>
                    <a:bodyPr/>
                    <a:lstStyle/>
                    <a:p>
                      <a:pPr algn="just">
                        <a:lnSpc>
                          <a:spcPct val="115000"/>
                        </a:lnSpc>
                        <a:spcAft>
                          <a:spcPts val="0"/>
                        </a:spcAft>
                      </a:pPr>
                      <a:r>
                        <a:rPr lang="en-US" sz="900" dirty="0">
                          <a:effectLst/>
                        </a:rPr>
                        <a:t> </a:t>
                      </a:r>
                      <a:endParaRPr lang="en-US" sz="900" dirty="0">
                        <a:solidFill>
                          <a:srgbClr val="000000"/>
                        </a:solidFill>
                        <a:effectLst/>
                        <a:latin typeface="Times New Roman"/>
                        <a:ea typeface="Times New Roman"/>
                      </a:endParaRPr>
                    </a:p>
                  </a:txBody>
                  <a:tcPr marL="45720" marR="45720" marT="0" marB="0"/>
                </a:tc>
                <a:tc>
                  <a:txBody>
                    <a:bodyPr/>
                    <a:lstStyle/>
                    <a:p>
                      <a:pPr algn="just">
                        <a:lnSpc>
                          <a:spcPct val="115000"/>
                        </a:lnSpc>
                        <a:spcAft>
                          <a:spcPts val="0"/>
                        </a:spcAft>
                      </a:pPr>
                      <a:r>
                        <a:rPr lang="en-US" sz="900" dirty="0">
                          <a:effectLst/>
                        </a:rPr>
                        <a:t> </a:t>
                      </a:r>
                      <a:endParaRPr lang="en-US" sz="900" dirty="0">
                        <a:solidFill>
                          <a:srgbClr val="000000"/>
                        </a:solidFill>
                        <a:effectLst/>
                        <a:latin typeface="Times New Roman"/>
                        <a:ea typeface="Times New Roman"/>
                      </a:endParaRPr>
                    </a:p>
                  </a:txBody>
                  <a:tcPr marL="45720" marR="45720" marT="0" marB="0"/>
                </a:tc>
                <a:tc>
                  <a:txBody>
                    <a:bodyPr/>
                    <a:lstStyle/>
                    <a:p>
                      <a:pPr algn="just">
                        <a:lnSpc>
                          <a:spcPct val="115000"/>
                        </a:lnSpc>
                        <a:spcAft>
                          <a:spcPts val="0"/>
                        </a:spcAft>
                      </a:pPr>
                      <a:r>
                        <a:rPr lang="en-US" sz="900" dirty="0">
                          <a:effectLst/>
                        </a:rPr>
                        <a:t> </a:t>
                      </a:r>
                      <a:endParaRPr lang="en-US" sz="900" dirty="0">
                        <a:solidFill>
                          <a:srgbClr val="000000"/>
                        </a:solidFill>
                        <a:effectLst/>
                        <a:latin typeface="Times New Roman"/>
                        <a:ea typeface="Times New Roman"/>
                      </a:endParaRPr>
                    </a:p>
                  </a:txBody>
                  <a:tcPr marL="45720" marR="45720" marT="0" marB="0"/>
                </a:tc>
                <a:extLst>
                  <a:ext uri="{0D108BD9-81ED-4DB2-BD59-A6C34878D82A}">
                    <a16:rowId xmlns:a16="http://schemas.microsoft.com/office/drawing/2014/main" xmlns="" val="10001"/>
                  </a:ext>
                </a:extLst>
              </a:tr>
            </a:tbl>
          </a:graphicData>
        </a:graphic>
      </p:graphicFrame>
      <p:sp>
        <p:nvSpPr>
          <p:cNvPr id="16" name="TextBox 3"/>
          <p:cNvSpPr txBox="1"/>
          <p:nvPr/>
        </p:nvSpPr>
        <p:spPr>
          <a:xfrm>
            <a:off x="3939702" y="0"/>
            <a:ext cx="3080735" cy="1295226"/>
          </a:xfrm>
          <a:prstGeom prst="rect">
            <a:avLst/>
          </a:prstGeom>
        </p:spPr>
        <p:txBody>
          <a:bodyPr wrap="square" lIns="0" tIns="0" rIns="0" bIns="0" rtlCol="0" anchor="t">
            <a:spAutoFit/>
          </a:bodyPr>
          <a:lstStyle/>
          <a:p>
            <a:pPr algn="ctr">
              <a:lnSpc>
                <a:spcPts val="10064"/>
              </a:lnSpc>
            </a:pPr>
            <a:r>
              <a:rPr lang="en-US" sz="3600" b="1" spc="745" dirty="0">
                <a:solidFill>
                  <a:srgbClr val="FF0000"/>
                </a:solidFill>
                <a:latin typeface="Times New Roman" panose="02020603050405020304" pitchFamily="18" charset="0"/>
                <a:cs typeface="Times New Roman" panose="02020603050405020304" pitchFamily="18" charset="0"/>
              </a:rPr>
              <a:t>DỰ ÁN</a:t>
            </a:r>
          </a:p>
        </p:txBody>
      </p:sp>
    </p:spTree>
    <p:extLst>
      <p:ext uri="{BB962C8B-B14F-4D97-AF65-F5344CB8AC3E}">
        <p14:creationId xmlns:p14="http://schemas.microsoft.com/office/powerpoint/2010/main" val="88406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62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1582400" cy="57912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9245600" y="5410200"/>
            <a:ext cx="2133600" cy="4205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133">
                <a:solidFill>
                  <a:srgbClr val="0000FF"/>
                </a:solidFill>
                <a:latin typeface="Times New Roman" panose="02020603050405020304" pitchFamily="18" charset="0"/>
              </a:rPr>
              <a:t>Buồng trứng</a:t>
            </a:r>
          </a:p>
        </p:txBody>
      </p:sp>
      <p:sp>
        <p:nvSpPr>
          <p:cNvPr id="11268" name="Text Box 4"/>
          <p:cNvSpPr txBox="1">
            <a:spLocks noChangeArrowheads="1"/>
          </p:cNvSpPr>
          <p:nvPr/>
        </p:nvSpPr>
        <p:spPr bwMode="auto">
          <a:xfrm>
            <a:off x="2552701" y="5334000"/>
            <a:ext cx="1714500" cy="4205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133">
                <a:solidFill>
                  <a:srgbClr val="0000FF"/>
                </a:solidFill>
                <a:latin typeface="Times New Roman" panose="02020603050405020304" pitchFamily="18" charset="0"/>
              </a:rPr>
              <a:t>Tinh hoàn</a:t>
            </a:r>
          </a:p>
        </p:txBody>
      </p:sp>
      <p:sp>
        <p:nvSpPr>
          <p:cNvPr id="9221" name="Text Box 5"/>
          <p:cNvSpPr txBox="1">
            <a:spLocks noChangeArrowheads="1"/>
          </p:cNvSpPr>
          <p:nvPr/>
        </p:nvSpPr>
        <p:spPr bwMode="auto">
          <a:xfrm>
            <a:off x="8331200" y="2286001"/>
            <a:ext cx="711200" cy="379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67">
                <a:solidFill>
                  <a:srgbClr val="0000FF"/>
                </a:solidFill>
                <a:latin typeface="Times New Roman" panose="02020603050405020304" pitchFamily="18" charset="0"/>
              </a:rPr>
              <a:t>Gan</a:t>
            </a:r>
          </a:p>
        </p:txBody>
      </p:sp>
      <p:sp>
        <p:nvSpPr>
          <p:cNvPr id="11270" name="Text Box 6"/>
          <p:cNvSpPr txBox="1">
            <a:spLocks noChangeArrowheads="1"/>
          </p:cNvSpPr>
          <p:nvPr/>
        </p:nvSpPr>
        <p:spPr bwMode="auto">
          <a:xfrm>
            <a:off x="9855200" y="4294718"/>
            <a:ext cx="1625600" cy="7487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133">
                <a:solidFill>
                  <a:srgbClr val="0000FF"/>
                </a:solidFill>
                <a:latin typeface="Times New Roman" panose="02020603050405020304" pitchFamily="18" charset="0"/>
              </a:rPr>
              <a:t>Tuyến trên thận</a:t>
            </a:r>
          </a:p>
        </p:txBody>
      </p:sp>
      <p:sp>
        <p:nvSpPr>
          <p:cNvPr id="9223" name="Rectangle 7"/>
          <p:cNvSpPr>
            <a:spLocks noChangeArrowheads="1"/>
          </p:cNvSpPr>
          <p:nvPr/>
        </p:nvSpPr>
        <p:spPr bwMode="auto">
          <a:xfrm>
            <a:off x="1524000" y="3352800"/>
            <a:ext cx="3759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9224" name="Rectangle 8"/>
          <p:cNvSpPr>
            <a:spLocks noChangeArrowheads="1"/>
          </p:cNvSpPr>
          <p:nvPr/>
        </p:nvSpPr>
        <p:spPr bwMode="auto">
          <a:xfrm>
            <a:off x="6096000" y="6096000"/>
            <a:ext cx="5791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u="sng">
                <a:latin typeface="Times New Roman" panose="02020603050405020304" pitchFamily="18" charset="0"/>
              </a:rPr>
              <a:t>Nữ</a:t>
            </a:r>
            <a:r>
              <a:rPr lang="en-US" altLang="en-US" sz="2400">
                <a:latin typeface="Times New Roman" panose="02020603050405020304" pitchFamily="18" charset="0"/>
              </a:rPr>
              <a:t> </a:t>
            </a:r>
            <a:r>
              <a:rPr lang="en-US" altLang="en-US" sz="2400">
                <a:solidFill>
                  <a:srgbClr val="FF0000"/>
                </a:solidFill>
                <a:latin typeface="Times New Roman" panose="02020603050405020304" pitchFamily="18" charset="0"/>
              </a:rPr>
              <a:t>:Phát triển bao noãn, tiết ơstrôgen,</a:t>
            </a:r>
          </a:p>
          <a:p>
            <a:pPr algn="ctr" eaLnBrk="1" hangingPunct="1">
              <a:spcBef>
                <a:spcPct val="0"/>
              </a:spcBef>
              <a:buFontTx/>
              <a:buNone/>
            </a:pPr>
            <a:r>
              <a:rPr lang="en-US" altLang="en-US" sz="2400">
                <a:solidFill>
                  <a:srgbClr val="FF0000"/>
                </a:solidFill>
                <a:latin typeface="Times New Roman" panose="02020603050405020304" pitchFamily="18" charset="0"/>
              </a:rPr>
              <a:t>rụng trứng, tạo và duy trì thể vàng </a:t>
            </a:r>
          </a:p>
        </p:txBody>
      </p:sp>
      <p:sp>
        <p:nvSpPr>
          <p:cNvPr id="9225" name="Rectangle 9"/>
          <p:cNvSpPr>
            <a:spLocks noChangeArrowheads="1"/>
          </p:cNvSpPr>
          <p:nvPr/>
        </p:nvSpPr>
        <p:spPr bwMode="auto">
          <a:xfrm>
            <a:off x="304800" y="6096000"/>
            <a:ext cx="2743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67" u="sng">
                <a:latin typeface="Times New Roman" panose="02020603050405020304" pitchFamily="18" charset="0"/>
              </a:rPr>
              <a:t>Nam</a:t>
            </a:r>
            <a:r>
              <a:rPr lang="en-US" altLang="en-US" sz="2667">
                <a:solidFill>
                  <a:srgbClr val="FF0000"/>
                </a:solidFill>
                <a:latin typeface="Times New Roman" panose="02020603050405020304" pitchFamily="18" charset="0"/>
              </a:rPr>
              <a:t>: sinh tinh, </a:t>
            </a:r>
          </a:p>
          <a:p>
            <a:pPr algn="ctr" eaLnBrk="1" hangingPunct="1">
              <a:spcBef>
                <a:spcPct val="0"/>
              </a:spcBef>
              <a:buFontTx/>
              <a:buNone/>
            </a:pPr>
            <a:r>
              <a:rPr lang="en-US" altLang="en-US" sz="2667">
                <a:solidFill>
                  <a:srgbClr val="FF0000"/>
                </a:solidFill>
                <a:latin typeface="Times New Roman" panose="02020603050405020304" pitchFamily="18" charset="0"/>
              </a:rPr>
              <a:t>tiết testôstêron</a:t>
            </a:r>
          </a:p>
        </p:txBody>
      </p:sp>
      <p:sp>
        <p:nvSpPr>
          <p:cNvPr id="9226" name="Rectangle 10"/>
          <p:cNvSpPr>
            <a:spLocks noChangeArrowheads="1"/>
          </p:cNvSpPr>
          <p:nvPr/>
        </p:nvSpPr>
        <p:spPr bwMode="auto">
          <a:xfrm>
            <a:off x="304800" y="3276600"/>
            <a:ext cx="2032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0000"/>
                </a:solidFill>
                <a:latin typeface="Times New Roman" panose="02020603050405020304" pitchFamily="18" charset="0"/>
              </a:rPr>
              <a:t>Tiết hoocmôn </a:t>
            </a:r>
          </a:p>
          <a:p>
            <a:pPr algn="ctr" eaLnBrk="1" hangingPunct="1">
              <a:spcBef>
                <a:spcPct val="0"/>
              </a:spcBef>
              <a:buFontTx/>
              <a:buNone/>
            </a:pPr>
            <a:r>
              <a:rPr lang="en-US" altLang="en-US" sz="2400">
                <a:solidFill>
                  <a:srgbClr val="FF0000"/>
                </a:solidFill>
                <a:latin typeface="Times New Roman" panose="02020603050405020304" pitchFamily="18" charset="0"/>
              </a:rPr>
              <a:t>Tirôxin </a:t>
            </a:r>
            <a:r>
              <a:rPr lang="en-US" altLang="en-US" sz="2133">
                <a:solidFill>
                  <a:srgbClr val="FF0000"/>
                </a:solidFill>
                <a:latin typeface="Times New Roman" panose="02020603050405020304" pitchFamily="18" charset="0"/>
              </a:rPr>
              <a:t>(</a:t>
            </a:r>
            <a:r>
              <a:rPr lang="en-US" altLang="en-US" sz="1867">
                <a:solidFill>
                  <a:srgbClr val="FF0000"/>
                </a:solidFill>
                <a:latin typeface="Times New Roman" panose="02020603050405020304" pitchFamily="18" charset="0"/>
              </a:rPr>
              <a:t>TH</a:t>
            </a:r>
            <a:r>
              <a:rPr lang="en-US" altLang="en-US" sz="1200">
                <a:solidFill>
                  <a:srgbClr val="FF0000"/>
                </a:solidFill>
                <a:latin typeface="Times New Roman" panose="02020603050405020304" pitchFamily="18" charset="0"/>
              </a:rPr>
              <a:t> </a:t>
            </a:r>
            <a:r>
              <a:rPr lang="en-US" altLang="en-US" sz="2133">
                <a:solidFill>
                  <a:srgbClr val="FF0000"/>
                </a:solidFill>
                <a:latin typeface="Times New Roman" panose="02020603050405020304" pitchFamily="18" charset="0"/>
              </a:rPr>
              <a:t>)</a:t>
            </a:r>
          </a:p>
        </p:txBody>
      </p:sp>
      <p:sp>
        <p:nvSpPr>
          <p:cNvPr id="9227" name="Rectangle 11"/>
          <p:cNvSpPr>
            <a:spLocks noChangeArrowheads="1"/>
          </p:cNvSpPr>
          <p:nvPr/>
        </p:nvSpPr>
        <p:spPr bwMode="auto">
          <a:xfrm>
            <a:off x="304800" y="990600"/>
            <a:ext cx="1727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0000"/>
                </a:solidFill>
                <a:latin typeface="Times New Roman" panose="02020603050405020304" pitchFamily="18" charset="0"/>
              </a:rPr>
              <a:t>Tiết sữa </a:t>
            </a:r>
          </a:p>
          <a:p>
            <a:pPr algn="ctr" eaLnBrk="1" hangingPunct="1">
              <a:spcBef>
                <a:spcPct val="0"/>
              </a:spcBef>
              <a:buFontTx/>
              <a:buNone/>
            </a:pPr>
            <a:r>
              <a:rPr lang="en-US" altLang="en-US" sz="2133">
                <a:solidFill>
                  <a:srgbClr val="FF0000"/>
                </a:solidFill>
                <a:latin typeface="Times New Roman" panose="02020603050405020304" pitchFamily="18" charset="0"/>
              </a:rPr>
              <a:t>(tạo sữa</a:t>
            </a:r>
            <a:r>
              <a:rPr lang="en-US" altLang="en-US" sz="1867">
                <a:solidFill>
                  <a:srgbClr val="FF0000"/>
                </a:solidFill>
                <a:latin typeface="Times New Roman" panose="02020603050405020304" pitchFamily="18" charset="0"/>
              </a:rPr>
              <a:t>)</a:t>
            </a:r>
          </a:p>
        </p:txBody>
      </p:sp>
      <p:sp>
        <p:nvSpPr>
          <p:cNvPr id="9228" name="Rectangle 12"/>
          <p:cNvSpPr>
            <a:spLocks noChangeArrowheads="1"/>
          </p:cNvSpPr>
          <p:nvPr/>
        </p:nvSpPr>
        <p:spPr bwMode="auto">
          <a:xfrm>
            <a:off x="9753600" y="1143000"/>
            <a:ext cx="2235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a:solidFill>
                <a:srgbClr val="FF0000"/>
              </a:solidFill>
              <a:latin typeface="Times New Roman" panose="02020603050405020304" pitchFamily="18" charset="0"/>
            </a:endParaRPr>
          </a:p>
          <a:p>
            <a:pPr algn="ctr" eaLnBrk="1" hangingPunct="1">
              <a:spcBef>
                <a:spcPct val="0"/>
              </a:spcBef>
              <a:buFontTx/>
              <a:buNone/>
            </a:pPr>
            <a:r>
              <a:rPr lang="en-US" altLang="en-US" sz="2667">
                <a:solidFill>
                  <a:srgbClr val="FF0000"/>
                </a:solidFill>
                <a:latin typeface="Times New Roman" panose="02020603050405020304" pitchFamily="18" charset="0"/>
              </a:rPr>
              <a:t>Tăng trưởng</a:t>
            </a:r>
          </a:p>
          <a:p>
            <a:pPr algn="ctr" eaLnBrk="1" hangingPunct="1">
              <a:spcBef>
                <a:spcPct val="0"/>
              </a:spcBef>
              <a:buFontTx/>
              <a:buNone/>
            </a:pPr>
            <a:r>
              <a:rPr lang="en-US" altLang="en-US" sz="2667">
                <a:solidFill>
                  <a:srgbClr val="FF0000"/>
                </a:solidFill>
                <a:latin typeface="Times New Roman" panose="02020603050405020304" pitchFamily="18" charset="0"/>
              </a:rPr>
              <a:t> cơ thể</a:t>
            </a:r>
          </a:p>
          <a:p>
            <a:pPr algn="ctr" eaLnBrk="1" hangingPunct="1">
              <a:spcBef>
                <a:spcPct val="0"/>
              </a:spcBef>
              <a:buFontTx/>
              <a:buNone/>
            </a:pPr>
            <a:endParaRPr lang="en-US" altLang="en-US" sz="2667">
              <a:solidFill>
                <a:srgbClr val="FF0000"/>
              </a:solidFill>
              <a:latin typeface="Times New Roman" panose="02020603050405020304" pitchFamily="18" charset="0"/>
            </a:endParaRPr>
          </a:p>
        </p:txBody>
      </p:sp>
      <p:sp>
        <p:nvSpPr>
          <p:cNvPr id="9229" name="Rectangle 13"/>
          <p:cNvSpPr>
            <a:spLocks noChangeArrowheads="1"/>
          </p:cNvSpPr>
          <p:nvPr/>
        </p:nvSpPr>
        <p:spPr bwMode="auto">
          <a:xfrm>
            <a:off x="4165600" y="1752600"/>
            <a:ext cx="132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67">
                <a:latin typeface="Times New Roman" panose="02020603050405020304" pitchFamily="18" charset="0"/>
              </a:rPr>
              <a:t>Kích tố </a:t>
            </a:r>
          </a:p>
          <a:p>
            <a:pPr algn="ctr" eaLnBrk="1" hangingPunct="1">
              <a:spcBef>
                <a:spcPct val="0"/>
              </a:spcBef>
              <a:buFontTx/>
              <a:buNone/>
            </a:pPr>
            <a:r>
              <a:rPr lang="en-US" altLang="en-US" sz="1867">
                <a:latin typeface="Times New Roman" panose="02020603050405020304" pitchFamily="18" charset="0"/>
              </a:rPr>
              <a:t>tuyến sữa</a:t>
            </a:r>
          </a:p>
        </p:txBody>
      </p:sp>
      <p:sp>
        <p:nvSpPr>
          <p:cNvPr id="9230" name="Rectangle 14"/>
          <p:cNvSpPr>
            <a:spLocks noChangeArrowheads="1"/>
          </p:cNvSpPr>
          <p:nvPr/>
        </p:nvSpPr>
        <p:spPr bwMode="auto">
          <a:xfrm>
            <a:off x="4064000" y="3429000"/>
            <a:ext cx="132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67">
                <a:latin typeface="Times New Roman" panose="02020603050405020304" pitchFamily="18" charset="0"/>
              </a:rPr>
              <a:t>Kích tố </a:t>
            </a:r>
          </a:p>
          <a:p>
            <a:pPr algn="ctr" eaLnBrk="1" hangingPunct="1">
              <a:spcBef>
                <a:spcPct val="0"/>
              </a:spcBef>
              <a:buFontTx/>
              <a:buNone/>
            </a:pPr>
            <a:r>
              <a:rPr lang="en-US" altLang="en-US" sz="1867">
                <a:latin typeface="Times New Roman" panose="02020603050405020304" pitchFamily="18" charset="0"/>
              </a:rPr>
              <a:t>tuyến giáp</a:t>
            </a:r>
          </a:p>
        </p:txBody>
      </p:sp>
      <p:sp>
        <p:nvSpPr>
          <p:cNvPr id="9231" name="Rectangle 16"/>
          <p:cNvSpPr>
            <a:spLocks noChangeArrowheads="1"/>
          </p:cNvSpPr>
          <p:nvPr/>
        </p:nvSpPr>
        <p:spPr bwMode="auto">
          <a:xfrm>
            <a:off x="69088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33">
                <a:latin typeface="Times New Roman" panose="02020603050405020304" pitchFamily="18" charset="0"/>
              </a:rPr>
              <a:t>Kích tố </a:t>
            </a:r>
          </a:p>
          <a:p>
            <a:pPr algn="ctr" eaLnBrk="1" hangingPunct="1">
              <a:spcBef>
                <a:spcPct val="0"/>
              </a:spcBef>
              <a:buFontTx/>
              <a:buNone/>
            </a:pPr>
            <a:r>
              <a:rPr lang="en-US" altLang="en-US" sz="2133">
                <a:latin typeface="Times New Roman" panose="02020603050405020304" pitchFamily="18" charset="0"/>
              </a:rPr>
              <a:t>tăng trưởng</a:t>
            </a:r>
          </a:p>
        </p:txBody>
      </p:sp>
      <p:sp>
        <p:nvSpPr>
          <p:cNvPr id="9232" name="Line 17"/>
          <p:cNvSpPr>
            <a:spLocks noChangeShapeType="1"/>
          </p:cNvSpPr>
          <p:nvPr/>
        </p:nvSpPr>
        <p:spPr bwMode="auto">
          <a:xfrm>
            <a:off x="4775200" y="2057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9233" name="Line 18"/>
          <p:cNvSpPr>
            <a:spLocks noChangeShapeType="1"/>
          </p:cNvSpPr>
          <p:nvPr/>
        </p:nvSpPr>
        <p:spPr bwMode="auto">
          <a:xfrm flipH="1">
            <a:off x="7315200" y="2133600"/>
            <a:ext cx="203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9234" name="Line 19"/>
          <p:cNvSpPr>
            <a:spLocks noChangeShapeType="1"/>
          </p:cNvSpPr>
          <p:nvPr/>
        </p:nvSpPr>
        <p:spPr bwMode="auto">
          <a:xfrm>
            <a:off x="4673600" y="3886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1285" name="Rectangle 21"/>
          <p:cNvSpPr>
            <a:spLocks noChangeArrowheads="1"/>
          </p:cNvSpPr>
          <p:nvPr/>
        </p:nvSpPr>
        <p:spPr bwMode="auto">
          <a:xfrm>
            <a:off x="9652000" y="2133600"/>
            <a:ext cx="18288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33">
                <a:solidFill>
                  <a:srgbClr val="0000FF"/>
                </a:solidFill>
                <a:latin typeface="Times New Roman" panose="02020603050405020304" pitchFamily="18" charset="0"/>
              </a:rPr>
              <a:t>Hệ cơ xương</a:t>
            </a:r>
          </a:p>
          <a:p>
            <a:pPr algn="ctr" eaLnBrk="1" hangingPunct="1">
              <a:spcBef>
                <a:spcPct val="0"/>
              </a:spcBef>
              <a:buFontTx/>
              <a:buNone/>
            </a:pPr>
            <a:r>
              <a:rPr lang="en-US" altLang="en-US" sz="1600">
                <a:solidFill>
                  <a:srgbClr val="0000FF"/>
                </a:solidFill>
                <a:latin typeface="Times New Roman" panose="02020603050405020304" pitchFamily="18" charset="0"/>
              </a:rPr>
              <a:t>(thông qua gan)</a:t>
            </a:r>
          </a:p>
        </p:txBody>
      </p:sp>
      <p:pic>
        <p:nvPicPr>
          <p:cNvPr id="9236" name="Picture 22" descr="tre(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1371600"/>
            <a:ext cx="142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7" name="Text Box 23"/>
          <p:cNvSpPr txBox="1">
            <a:spLocks noChangeArrowheads="1"/>
          </p:cNvSpPr>
          <p:nvPr/>
        </p:nvSpPr>
        <p:spPr bwMode="auto">
          <a:xfrm>
            <a:off x="6400800" y="2971801"/>
            <a:ext cx="43688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a:p>
            <a:pPr eaLnBrk="1" hangingPunct="1">
              <a:spcBef>
                <a:spcPct val="50000"/>
              </a:spcBef>
              <a:buFontTx/>
              <a:buNone/>
            </a:pPr>
            <a:endParaRPr lang="en-US" altLang="en-US" sz="2400">
              <a:latin typeface="Times New Roman" panose="02020603050405020304" pitchFamily="18" charset="0"/>
            </a:endParaRPr>
          </a:p>
        </p:txBody>
      </p:sp>
      <p:sp>
        <p:nvSpPr>
          <p:cNvPr id="9238" name="Rectangle 24"/>
          <p:cNvSpPr>
            <a:spLocks noChangeArrowheads="1"/>
          </p:cNvSpPr>
          <p:nvPr/>
        </p:nvSpPr>
        <p:spPr bwMode="auto">
          <a:xfrm>
            <a:off x="8839200" y="2895600"/>
            <a:ext cx="30480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33">
                <a:solidFill>
                  <a:srgbClr val="FF0000"/>
                </a:solidFill>
                <a:latin typeface="Times New Roman" panose="02020603050405020304" pitchFamily="18" charset="0"/>
              </a:rPr>
              <a:t>Điều hòa hoạt động </a:t>
            </a:r>
          </a:p>
          <a:p>
            <a:pPr algn="ctr" eaLnBrk="1" hangingPunct="1">
              <a:spcBef>
                <a:spcPct val="0"/>
              </a:spcBef>
              <a:buFontTx/>
              <a:buNone/>
            </a:pPr>
            <a:r>
              <a:rPr lang="en-US" altLang="en-US" sz="2133">
                <a:solidFill>
                  <a:srgbClr val="FF0000"/>
                </a:solidFill>
                <a:latin typeface="Times New Roman" panose="02020603050405020304" pitchFamily="18" charset="0"/>
              </a:rPr>
              <a:t>sinh dục, trao đổi</a:t>
            </a:r>
          </a:p>
          <a:p>
            <a:pPr algn="ctr" eaLnBrk="1" hangingPunct="1">
              <a:spcBef>
                <a:spcPct val="0"/>
              </a:spcBef>
              <a:buFontTx/>
              <a:buNone/>
            </a:pPr>
            <a:r>
              <a:rPr lang="en-US" altLang="en-US" sz="2133">
                <a:solidFill>
                  <a:srgbClr val="FF0000"/>
                </a:solidFill>
                <a:latin typeface="Times New Roman" panose="02020603050405020304" pitchFamily="18" charset="0"/>
              </a:rPr>
              <a:t>  đường, chất khoáng</a:t>
            </a:r>
          </a:p>
        </p:txBody>
      </p:sp>
      <p:sp>
        <p:nvSpPr>
          <p:cNvPr id="9239" name="Rectangle 25"/>
          <p:cNvSpPr>
            <a:spLocks noChangeArrowheads="1"/>
          </p:cNvSpPr>
          <p:nvPr/>
        </p:nvSpPr>
        <p:spPr bwMode="auto">
          <a:xfrm>
            <a:off x="6604000" y="3352800"/>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67">
                <a:latin typeface="Times New Roman" panose="02020603050405020304" pitchFamily="18" charset="0"/>
              </a:rPr>
              <a:t>Kích tố vỏ tuyến</a:t>
            </a:r>
          </a:p>
          <a:p>
            <a:pPr algn="ctr" eaLnBrk="1" hangingPunct="1">
              <a:spcBef>
                <a:spcPct val="0"/>
              </a:spcBef>
              <a:buFontTx/>
              <a:buNone/>
            </a:pPr>
            <a:r>
              <a:rPr lang="en-US" altLang="en-US" sz="1867">
                <a:latin typeface="Times New Roman" panose="02020603050405020304" pitchFamily="18" charset="0"/>
              </a:rPr>
              <a:t>trên thận</a:t>
            </a:r>
            <a:r>
              <a:rPr lang="en-US" altLang="en-US" sz="2667">
                <a:latin typeface="Times New Roman" panose="02020603050405020304" pitchFamily="18" charset="0"/>
              </a:rPr>
              <a:t> </a:t>
            </a:r>
          </a:p>
        </p:txBody>
      </p:sp>
      <p:sp>
        <p:nvSpPr>
          <p:cNvPr id="9240" name="Line 26"/>
          <p:cNvSpPr>
            <a:spLocks noChangeShapeType="1"/>
          </p:cNvSpPr>
          <p:nvPr/>
        </p:nvSpPr>
        <p:spPr bwMode="auto">
          <a:xfrm>
            <a:off x="7620000" y="3886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9241" name="Line 27"/>
          <p:cNvSpPr>
            <a:spLocks noChangeShapeType="1"/>
          </p:cNvSpPr>
          <p:nvPr/>
        </p:nvSpPr>
        <p:spPr bwMode="auto">
          <a:xfrm>
            <a:off x="6400800" y="2895600"/>
            <a:ext cx="508000" cy="129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pic>
        <p:nvPicPr>
          <p:cNvPr id="924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0" y="35814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3" name="Text Box 29"/>
          <p:cNvSpPr txBox="1">
            <a:spLocks noChangeArrowheads="1"/>
          </p:cNvSpPr>
          <p:nvPr/>
        </p:nvSpPr>
        <p:spPr bwMode="auto">
          <a:xfrm>
            <a:off x="6197600" y="3048001"/>
            <a:ext cx="30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p:txBody>
      </p:sp>
      <p:pic>
        <p:nvPicPr>
          <p:cNvPr id="9244" name="Picture 30"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25971" flipV="1">
            <a:off x="8940800" y="3657600"/>
            <a:ext cx="2235200"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31"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57971">
            <a:off x="8432800" y="5408085"/>
            <a:ext cx="2235200" cy="84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2"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753572">
            <a:off x="2438400" y="5486401"/>
            <a:ext cx="2946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3"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404354">
            <a:off x="711200" y="1676401"/>
            <a:ext cx="2946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34"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401526">
            <a:off x="842434" y="3581400"/>
            <a:ext cx="230928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5"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25971" flipV="1">
            <a:off x="9114367" y="1352552"/>
            <a:ext cx="1828800" cy="100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0" name="Text Box 36"/>
          <p:cNvSpPr txBox="1">
            <a:spLocks noChangeArrowheads="1"/>
          </p:cNvSpPr>
          <p:nvPr/>
        </p:nvSpPr>
        <p:spPr bwMode="auto">
          <a:xfrm>
            <a:off x="508000" y="2209801"/>
            <a:ext cx="19304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a:p>
            <a:pPr eaLnBrk="1" hangingPunct="1">
              <a:spcBef>
                <a:spcPct val="50000"/>
              </a:spcBef>
              <a:buFontTx/>
              <a:buNone/>
            </a:pPr>
            <a:endParaRPr lang="en-US" altLang="en-US" sz="2400">
              <a:latin typeface="Times New Roman" panose="02020603050405020304" pitchFamily="18" charset="0"/>
            </a:endParaRPr>
          </a:p>
        </p:txBody>
      </p:sp>
      <p:sp>
        <p:nvSpPr>
          <p:cNvPr id="11301" name="Text Box 37"/>
          <p:cNvSpPr txBox="1">
            <a:spLocks noChangeArrowheads="1"/>
          </p:cNvSpPr>
          <p:nvPr/>
        </p:nvSpPr>
        <p:spPr bwMode="auto">
          <a:xfrm>
            <a:off x="711200" y="2362201"/>
            <a:ext cx="1625600" cy="4205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133">
                <a:solidFill>
                  <a:srgbClr val="0000FF"/>
                </a:solidFill>
                <a:latin typeface="Times New Roman" panose="02020603050405020304" pitchFamily="18" charset="0"/>
              </a:rPr>
              <a:t>Tuyến sữa</a:t>
            </a:r>
          </a:p>
        </p:txBody>
      </p:sp>
      <p:sp>
        <p:nvSpPr>
          <p:cNvPr id="9252" name="Text Box 38"/>
          <p:cNvSpPr txBox="1">
            <a:spLocks noChangeArrowheads="1"/>
          </p:cNvSpPr>
          <p:nvPr/>
        </p:nvSpPr>
        <p:spPr bwMode="auto">
          <a:xfrm>
            <a:off x="304800" y="4114801"/>
            <a:ext cx="19304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a:p>
            <a:pPr eaLnBrk="1" hangingPunct="1">
              <a:spcBef>
                <a:spcPct val="50000"/>
              </a:spcBef>
              <a:buFontTx/>
              <a:buNone/>
            </a:pPr>
            <a:endParaRPr lang="en-US" altLang="en-US" sz="2400">
              <a:latin typeface="Times New Roman" panose="02020603050405020304" pitchFamily="18" charset="0"/>
            </a:endParaRPr>
          </a:p>
        </p:txBody>
      </p:sp>
      <p:sp>
        <p:nvSpPr>
          <p:cNvPr id="11303" name="Text Box 39"/>
          <p:cNvSpPr txBox="1">
            <a:spLocks noChangeArrowheads="1"/>
          </p:cNvSpPr>
          <p:nvPr/>
        </p:nvSpPr>
        <p:spPr bwMode="auto">
          <a:xfrm>
            <a:off x="914400" y="4311652"/>
            <a:ext cx="1727200" cy="4205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133">
                <a:solidFill>
                  <a:srgbClr val="0000FF"/>
                </a:solidFill>
                <a:latin typeface="Times New Roman" panose="02020603050405020304" pitchFamily="18" charset="0"/>
              </a:rPr>
              <a:t>Tuyến giáp</a:t>
            </a:r>
          </a:p>
        </p:txBody>
      </p:sp>
      <p:sp>
        <p:nvSpPr>
          <p:cNvPr id="9254" name="Text Box 40"/>
          <p:cNvSpPr txBox="1">
            <a:spLocks noChangeArrowheads="1"/>
          </p:cNvSpPr>
          <p:nvPr/>
        </p:nvSpPr>
        <p:spPr bwMode="auto">
          <a:xfrm>
            <a:off x="-914400" y="1"/>
            <a:ext cx="116840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a:p>
            <a:pPr eaLnBrk="1" hangingPunct="1">
              <a:spcBef>
                <a:spcPct val="50000"/>
              </a:spcBef>
              <a:buFontTx/>
              <a:buNone/>
            </a:pPr>
            <a:endParaRPr lang="en-US" altLang="en-US" sz="2400">
              <a:latin typeface="Times New Roman" panose="02020603050405020304" pitchFamily="18" charset="0"/>
            </a:endParaRPr>
          </a:p>
        </p:txBody>
      </p:sp>
      <p:pic>
        <p:nvPicPr>
          <p:cNvPr id="9256" name="Picture 42"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299924" flipV="1">
            <a:off x="4059767" y="224367"/>
            <a:ext cx="2286000" cy="198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215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trips(downLeft)">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to="" calcmode="lin" valueType="num">
                                      <p:cBhvr>
                                        <p:cTn id="12" dur="1" fill="hold"/>
                                        <p:tgtEl>
                                          <p:spTgt spid="11267"/>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303"/>
                                        </p:tgtEl>
                                        <p:attrNameLst>
                                          <p:attrName>style.visibility</p:attrName>
                                        </p:attrNameLst>
                                      </p:cBhvr>
                                      <p:to>
                                        <p:strVal val="visible"/>
                                      </p:to>
                                    </p:set>
                                    <p:anim to="" calcmode="lin" valueType="num">
                                      <p:cBhvr>
                                        <p:cTn id="17" dur="1" fill="hold"/>
                                        <p:tgtEl>
                                          <p:spTgt spid="11303"/>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270"/>
                                        </p:tgtEl>
                                        <p:attrNameLst>
                                          <p:attrName>style.visibility</p:attrName>
                                        </p:attrNameLst>
                                      </p:cBhvr>
                                      <p:to>
                                        <p:strVal val="visible"/>
                                      </p:to>
                                    </p:set>
                                    <p:animEffect transition="in" filter="wheel(4)">
                                      <p:cBhvr>
                                        <p:cTn id="22" dur="2000"/>
                                        <p:tgtEl>
                                          <p:spTgt spid="112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1301"/>
                                        </p:tgtEl>
                                        <p:attrNameLst>
                                          <p:attrName>style.visibility</p:attrName>
                                        </p:attrNameLst>
                                      </p:cBhvr>
                                      <p:to>
                                        <p:strVal val="visible"/>
                                      </p:to>
                                    </p:set>
                                    <p:anim calcmode="lin" valueType="num">
                                      <p:cBhvr>
                                        <p:cTn id="27" dur="1000" fill="hold"/>
                                        <p:tgtEl>
                                          <p:spTgt spid="11301"/>
                                        </p:tgtEl>
                                        <p:attrNameLst>
                                          <p:attrName>ppt_w</p:attrName>
                                        </p:attrNameLst>
                                      </p:cBhvr>
                                      <p:tavLst>
                                        <p:tav tm="0">
                                          <p:val>
                                            <p:strVal val="#ppt_w*0.70"/>
                                          </p:val>
                                        </p:tav>
                                        <p:tav tm="100000">
                                          <p:val>
                                            <p:strVal val="#ppt_w"/>
                                          </p:val>
                                        </p:tav>
                                      </p:tavLst>
                                    </p:anim>
                                    <p:anim calcmode="lin" valueType="num">
                                      <p:cBhvr>
                                        <p:cTn id="28" dur="1000" fill="hold"/>
                                        <p:tgtEl>
                                          <p:spTgt spid="11301"/>
                                        </p:tgtEl>
                                        <p:attrNameLst>
                                          <p:attrName>ppt_h</p:attrName>
                                        </p:attrNameLst>
                                      </p:cBhvr>
                                      <p:tavLst>
                                        <p:tav tm="0">
                                          <p:val>
                                            <p:strVal val="#ppt_h"/>
                                          </p:val>
                                        </p:tav>
                                        <p:tav tm="100000">
                                          <p:val>
                                            <p:strVal val="#ppt_h"/>
                                          </p:val>
                                        </p:tav>
                                      </p:tavLst>
                                    </p:anim>
                                    <p:animEffect transition="in" filter="fade">
                                      <p:cBhvr>
                                        <p:cTn id="29" dur="1000"/>
                                        <p:tgtEl>
                                          <p:spTgt spid="1130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11285"/>
                                        </p:tgtEl>
                                        <p:attrNameLst>
                                          <p:attrName>style.visibility</p:attrName>
                                        </p:attrNameLst>
                                      </p:cBhvr>
                                      <p:to>
                                        <p:strVal val="visible"/>
                                      </p:to>
                                    </p:set>
                                    <p:animEffect transition="in" filter="plus(in)">
                                      <p:cBhvr>
                                        <p:cTn id="34" dur="2000"/>
                                        <p:tgtEl>
                                          <p:spTgt spid="11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70" grpId="0" animBg="1"/>
      <p:bldP spid="11285" grpId="0" animBg="1"/>
      <p:bldP spid="11301" grpId="0" animBg="1"/>
      <p:bldP spid="113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1"/>
            <a:ext cx="9855200" cy="3909484"/>
            <a:chOff x="1056" y="81"/>
            <a:chExt cx="4656" cy="2463"/>
          </a:xfrm>
        </p:grpSpPr>
        <p:pic>
          <p:nvPicPr>
            <p:cNvPr id="102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369"/>
              <a:ext cx="1333"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5"/>
            <p:cNvSpPr>
              <a:spLocks noChangeArrowheads="1"/>
            </p:cNvSpPr>
            <p:nvPr/>
          </p:nvSpPr>
          <p:spPr bwMode="auto">
            <a:xfrm>
              <a:off x="1344" y="81"/>
              <a:ext cx="15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Thùy sau tuyến yên</a:t>
              </a:r>
            </a:p>
          </p:txBody>
        </p:sp>
        <p:pic>
          <p:nvPicPr>
            <p:cNvPr id="10249" name="Picture 6"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742" flipV="1">
              <a:off x="1873" y="609"/>
              <a:ext cx="1918"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7"/>
            <p:cNvSpPr txBox="1">
              <a:spLocks noChangeArrowheads="1"/>
            </p:cNvSpPr>
            <p:nvPr/>
          </p:nvSpPr>
          <p:spPr bwMode="auto">
            <a:xfrm rot="20880706">
              <a:off x="2162" y="586"/>
              <a:ext cx="105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67">
                  <a:latin typeface="Times New Roman" panose="02020603050405020304" pitchFamily="18" charset="0"/>
                </a:rPr>
                <a:t>Kích tố chống đái tháo nhạt (ADH)</a:t>
              </a:r>
            </a:p>
          </p:txBody>
        </p:sp>
        <p:sp>
          <p:nvSpPr>
            <p:cNvPr id="10251" name="Line 8"/>
            <p:cNvSpPr>
              <a:spLocks noChangeShapeType="1"/>
            </p:cNvSpPr>
            <p:nvPr/>
          </p:nvSpPr>
          <p:spPr bwMode="auto">
            <a:xfrm flipV="1">
              <a:off x="1824" y="321"/>
              <a:ext cx="48" cy="96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pic>
          <p:nvPicPr>
            <p:cNvPr id="10252" name="Picture 9"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0017" flipV="1">
              <a:off x="1824" y="967"/>
              <a:ext cx="1920"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10"/>
            <p:cNvSpPr txBox="1">
              <a:spLocks noChangeArrowheads="1"/>
            </p:cNvSpPr>
            <p:nvPr/>
          </p:nvSpPr>
          <p:spPr bwMode="auto">
            <a:xfrm>
              <a:off x="2208" y="1329"/>
              <a:ext cx="76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latin typeface="Times New Roman" panose="02020603050405020304" pitchFamily="18" charset="0"/>
                </a:rPr>
                <a:t>Ôxitôxin  (OT) </a:t>
              </a:r>
            </a:p>
          </p:txBody>
        </p:sp>
        <p:pic>
          <p:nvPicPr>
            <p:cNvPr id="10254" name="Picture 11" descr="Thận"/>
            <p:cNvPicPr>
              <a:picLocks noChangeAspect="1" noChangeArrowheads="1"/>
            </p:cNvPicPr>
            <p:nvPr/>
          </p:nvPicPr>
          <p:blipFill>
            <a:blip r:embed="rId4">
              <a:lum bright="-6000" contrast="-42000"/>
              <a:extLst>
                <a:ext uri="{28A0092B-C50C-407E-A947-70E740481C1C}">
                  <a14:useLocalDpi xmlns:a14="http://schemas.microsoft.com/office/drawing/2010/main" val="0"/>
                </a:ext>
              </a:extLst>
            </a:blip>
            <a:srcRect l="24908" t="21729" r="31520" b="11476"/>
            <a:stretch>
              <a:fillRect/>
            </a:stretch>
          </p:blipFill>
          <p:spPr bwMode="auto">
            <a:xfrm>
              <a:off x="3264" y="465"/>
              <a:ext cx="624"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12"/>
            <p:cNvSpPr txBox="1">
              <a:spLocks noChangeArrowheads="1"/>
            </p:cNvSpPr>
            <p:nvPr/>
          </p:nvSpPr>
          <p:spPr bwMode="auto">
            <a:xfrm>
              <a:off x="3360" y="177"/>
              <a:ext cx="57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667">
                <a:latin typeface="Times New Roman" panose="02020603050405020304" pitchFamily="18" charset="0"/>
              </a:endParaRPr>
            </a:p>
          </p:txBody>
        </p:sp>
        <p:pic>
          <p:nvPicPr>
            <p:cNvPr id="10256" name="Picture 13"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51971" flipV="1">
              <a:off x="3696" y="225"/>
              <a:ext cx="1056"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14"/>
            <p:cNvSpPr txBox="1">
              <a:spLocks noChangeArrowheads="1"/>
            </p:cNvSpPr>
            <p:nvPr/>
          </p:nvSpPr>
          <p:spPr bwMode="auto">
            <a:xfrm>
              <a:off x="4224" y="166"/>
              <a:ext cx="1488" cy="6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imes New Roman" panose="02020603050405020304" pitchFamily="18" charset="0"/>
                </a:rPr>
                <a:t>Giữ nước</a:t>
              </a:r>
            </a:p>
            <a:p>
              <a:pPr eaLnBrk="1" hangingPunct="1">
                <a:spcBef>
                  <a:spcPct val="50000"/>
                </a:spcBef>
                <a:buFontTx/>
                <a:buNone/>
              </a:pPr>
              <a:r>
                <a:rPr lang="en-US" altLang="en-US" sz="2400">
                  <a:solidFill>
                    <a:srgbClr val="FF0000"/>
                  </a:solidFill>
                  <a:latin typeface="Times New Roman" panose="02020603050405020304" pitchFamily="18" charset="0"/>
                </a:rPr>
                <a:t>(chống đái tháo nhạt)</a:t>
              </a:r>
            </a:p>
          </p:txBody>
        </p:sp>
        <p:pic>
          <p:nvPicPr>
            <p:cNvPr id="10258" name="Picture 15"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3087" flipV="1">
              <a:off x="3696" y="981"/>
              <a:ext cx="1008"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6" descr="femalereproduc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 y="1089"/>
              <a:ext cx="6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 Box 17"/>
            <p:cNvSpPr txBox="1">
              <a:spLocks noChangeArrowheads="1"/>
            </p:cNvSpPr>
            <p:nvPr/>
          </p:nvSpPr>
          <p:spPr bwMode="auto">
            <a:xfrm>
              <a:off x="3840" y="1425"/>
              <a:ext cx="76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667">
                <a:latin typeface="Times New Roman" panose="02020603050405020304" pitchFamily="18" charset="0"/>
              </a:endParaRPr>
            </a:p>
          </p:txBody>
        </p:sp>
        <p:pic>
          <p:nvPicPr>
            <p:cNvPr id="10261" name="Picture 18"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13464" flipV="1">
              <a:off x="2193" y="1269"/>
              <a:ext cx="1499"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19"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76938" flipV="1">
              <a:off x="3840" y="1953"/>
              <a:ext cx="1056"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20" descr="tre(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 y="1905"/>
              <a:ext cx="81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4" name="Text Box 21"/>
            <p:cNvSpPr txBox="1">
              <a:spLocks noChangeArrowheads="1"/>
            </p:cNvSpPr>
            <p:nvPr/>
          </p:nvSpPr>
          <p:spPr bwMode="auto">
            <a:xfrm>
              <a:off x="4608" y="1857"/>
              <a:ext cx="864" cy="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67">
                  <a:solidFill>
                    <a:srgbClr val="FF0000"/>
                  </a:solidFill>
                  <a:latin typeface="Times New Roman" panose="02020603050405020304" pitchFamily="18" charset="0"/>
                </a:rPr>
                <a:t>Tiết sữa</a:t>
              </a:r>
            </a:p>
          </p:txBody>
        </p:sp>
        <p:sp>
          <p:nvSpPr>
            <p:cNvPr id="10265" name="Text Box 22"/>
            <p:cNvSpPr txBox="1">
              <a:spLocks noChangeArrowheads="1"/>
            </p:cNvSpPr>
            <p:nvPr/>
          </p:nvSpPr>
          <p:spPr bwMode="auto">
            <a:xfrm>
              <a:off x="4416" y="823"/>
              <a:ext cx="1200" cy="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67">
                  <a:solidFill>
                    <a:srgbClr val="FF0000"/>
                  </a:solidFill>
                  <a:latin typeface="Times New Roman" panose="02020603050405020304" pitchFamily="18" charset="0"/>
                </a:rPr>
                <a:t>Co bóp tử cung lúc đẻ</a:t>
              </a:r>
            </a:p>
          </p:txBody>
        </p:sp>
        <p:sp>
          <p:nvSpPr>
            <p:cNvPr id="10266" name="Text Box 23"/>
            <p:cNvSpPr txBox="1">
              <a:spLocks noChangeArrowheads="1"/>
            </p:cNvSpPr>
            <p:nvPr/>
          </p:nvSpPr>
          <p:spPr bwMode="auto">
            <a:xfrm>
              <a:off x="3648" y="1905"/>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p:txBody>
        </p:sp>
      </p:grpSp>
      <p:sp>
        <p:nvSpPr>
          <p:cNvPr id="12317" name="Text Box 29"/>
          <p:cNvSpPr txBox="1">
            <a:spLocks noChangeArrowheads="1"/>
          </p:cNvSpPr>
          <p:nvPr/>
        </p:nvSpPr>
        <p:spPr bwMode="auto">
          <a:xfrm>
            <a:off x="6887634" y="91017"/>
            <a:ext cx="88838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cap="sq" algn="ctr">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67">
                <a:latin typeface="Times New Roman" panose="02020603050405020304" pitchFamily="18" charset="0"/>
              </a:rPr>
              <a:t>Thận</a:t>
            </a:r>
          </a:p>
        </p:txBody>
      </p:sp>
      <p:sp>
        <p:nvSpPr>
          <p:cNvPr id="12318" name="Text Box 30"/>
          <p:cNvSpPr txBox="1">
            <a:spLocks noChangeArrowheads="1"/>
          </p:cNvSpPr>
          <p:nvPr/>
        </p:nvSpPr>
        <p:spPr bwMode="auto">
          <a:xfrm>
            <a:off x="8229600" y="2057400"/>
            <a:ext cx="1284326"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cap="sq" algn="ctr">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67">
                <a:latin typeface="Times New Roman" panose="02020603050405020304" pitchFamily="18" charset="0"/>
              </a:rPr>
              <a:t>Dạ con</a:t>
            </a:r>
            <a:r>
              <a:rPr lang="en-US" altLang="en-US" sz="3733">
                <a:latin typeface="Times New Roman" panose="02020603050405020304" pitchFamily="18" charset="0"/>
              </a:rPr>
              <a:t> </a:t>
            </a:r>
          </a:p>
        </p:txBody>
      </p:sp>
      <p:sp>
        <p:nvSpPr>
          <p:cNvPr id="12319" name="Text Box 31"/>
          <p:cNvSpPr txBox="1">
            <a:spLocks noChangeArrowheads="1"/>
          </p:cNvSpPr>
          <p:nvPr/>
        </p:nvSpPr>
        <p:spPr bwMode="auto">
          <a:xfrm>
            <a:off x="8534401" y="3581400"/>
            <a:ext cx="160409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cap="sq" algn="ctr">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67">
                <a:latin typeface="Times New Roman" panose="02020603050405020304" pitchFamily="18" charset="0"/>
              </a:rPr>
              <a:t>Tuyến sữa</a:t>
            </a:r>
          </a:p>
        </p:txBody>
      </p:sp>
    </p:spTree>
    <p:extLst>
      <p:ext uri="{BB962C8B-B14F-4D97-AF65-F5344CB8AC3E}">
        <p14:creationId xmlns:p14="http://schemas.microsoft.com/office/powerpoint/2010/main" val="2983841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317"/>
                                        </p:tgtEl>
                                        <p:attrNameLst>
                                          <p:attrName>style.visibility</p:attrName>
                                        </p:attrNameLst>
                                      </p:cBhvr>
                                      <p:to>
                                        <p:strVal val="visible"/>
                                      </p:to>
                                    </p:set>
                                    <p:anim calcmode="lin" valueType="num">
                                      <p:cBhvr>
                                        <p:cTn id="12" dur="1000" fill="hold"/>
                                        <p:tgtEl>
                                          <p:spTgt spid="12317"/>
                                        </p:tgtEl>
                                        <p:attrNameLst>
                                          <p:attrName>ppt_w</p:attrName>
                                        </p:attrNameLst>
                                      </p:cBhvr>
                                      <p:tavLst>
                                        <p:tav tm="0">
                                          <p:val>
                                            <p:strVal val="#ppt_w*0.70"/>
                                          </p:val>
                                        </p:tav>
                                        <p:tav tm="100000">
                                          <p:val>
                                            <p:strVal val="#ppt_w"/>
                                          </p:val>
                                        </p:tav>
                                      </p:tavLst>
                                    </p:anim>
                                    <p:anim calcmode="lin" valueType="num">
                                      <p:cBhvr>
                                        <p:cTn id="13" dur="1000" fill="hold"/>
                                        <p:tgtEl>
                                          <p:spTgt spid="12317"/>
                                        </p:tgtEl>
                                        <p:attrNameLst>
                                          <p:attrName>ppt_h</p:attrName>
                                        </p:attrNameLst>
                                      </p:cBhvr>
                                      <p:tavLst>
                                        <p:tav tm="0">
                                          <p:val>
                                            <p:strVal val="#ppt_h"/>
                                          </p:val>
                                        </p:tav>
                                        <p:tav tm="100000">
                                          <p:val>
                                            <p:strVal val="#ppt_h"/>
                                          </p:val>
                                        </p:tav>
                                      </p:tavLst>
                                    </p:anim>
                                    <p:animEffect transition="in" filter="fade">
                                      <p:cBhvr>
                                        <p:cTn id="14" dur="1000"/>
                                        <p:tgtEl>
                                          <p:spTgt spid="123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2318"/>
                                        </p:tgtEl>
                                        <p:attrNameLst>
                                          <p:attrName>style.visibility</p:attrName>
                                        </p:attrNameLst>
                                      </p:cBhvr>
                                      <p:to>
                                        <p:strVal val="visible"/>
                                      </p:to>
                                    </p:set>
                                    <p:animEffect transition="in" filter="wedge">
                                      <p:cBhvr>
                                        <p:cTn id="19" dur="2000"/>
                                        <p:tgtEl>
                                          <p:spTgt spid="12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2319"/>
                                        </p:tgtEl>
                                        <p:attrNameLst>
                                          <p:attrName>style.visibility</p:attrName>
                                        </p:attrNameLst>
                                      </p:cBhvr>
                                      <p:to>
                                        <p:strVal val="visible"/>
                                      </p:to>
                                    </p:set>
                                    <p:animEffect transition="in" filter="wheel(4)">
                                      <p:cBhvr>
                                        <p:cTn id="24" dur="2000"/>
                                        <p:tgtEl>
                                          <p:spTgt spid="12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7" grpId="0"/>
      <p:bldP spid="12318" grpId="0"/>
      <p:bldP spid="123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9990628" y="3013869"/>
            <a:ext cx="2153614" cy="2008245"/>
          </a:xfrm>
          <a:custGeom>
            <a:avLst/>
            <a:gdLst/>
            <a:ahLst/>
            <a:cxnLst/>
            <a:rect l="l" t="t" r="r" b="b"/>
            <a:pathLst>
              <a:path w="3230421" h="3012367">
                <a:moveTo>
                  <a:pt x="0" y="0"/>
                </a:moveTo>
                <a:lnTo>
                  <a:pt x="3230421" y="0"/>
                </a:lnTo>
                <a:lnTo>
                  <a:pt x="3230421" y="3012367"/>
                </a:lnTo>
                <a:lnTo>
                  <a:pt x="0" y="30123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a:off x="11280480" y="2482531"/>
            <a:ext cx="689633" cy="689633"/>
          </a:xfrm>
          <a:custGeom>
            <a:avLst/>
            <a:gdLst/>
            <a:ahLst/>
            <a:cxnLst/>
            <a:rect l="l" t="t" r="r" b="b"/>
            <a:pathLst>
              <a:path w="1034449" h="1034449">
                <a:moveTo>
                  <a:pt x="0" y="0"/>
                </a:moveTo>
                <a:lnTo>
                  <a:pt x="1034449" y="0"/>
                </a:lnTo>
                <a:lnTo>
                  <a:pt x="1034449" y="1034449"/>
                </a:lnTo>
                <a:lnTo>
                  <a:pt x="0" y="10344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a:off x="9426483" y="97004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a:off x="9355837" y="142969"/>
            <a:ext cx="579963" cy="579963"/>
          </a:xfrm>
          <a:custGeom>
            <a:avLst/>
            <a:gdLst/>
            <a:ahLst/>
            <a:cxnLst/>
            <a:rect l="l" t="t" r="r" b="b"/>
            <a:pathLst>
              <a:path w="869944" h="869944">
                <a:moveTo>
                  <a:pt x="0" y="0"/>
                </a:moveTo>
                <a:lnTo>
                  <a:pt x="869945" y="0"/>
                </a:lnTo>
                <a:lnTo>
                  <a:pt x="869945"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6831218">
            <a:off x="125977" y="462527"/>
            <a:ext cx="865343" cy="821289"/>
          </a:xfrm>
          <a:custGeom>
            <a:avLst/>
            <a:gdLst/>
            <a:ahLst/>
            <a:cxnLst/>
            <a:rect l="l" t="t" r="r" b="b"/>
            <a:pathLst>
              <a:path w="1298014" h="1231933">
                <a:moveTo>
                  <a:pt x="0" y="0"/>
                </a:moveTo>
                <a:lnTo>
                  <a:pt x="1298014" y="0"/>
                </a:lnTo>
                <a:lnTo>
                  <a:pt x="1298014" y="1231933"/>
                </a:lnTo>
                <a:lnTo>
                  <a:pt x="0" y="1231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rot="6831218">
            <a:off x="1193053" y="218119"/>
            <a:ext cx="636161" cy="579963"/>
          </a:xfrm>
          <a:custGeom>
            <a:avLst/>
            <a:gdLst/>
            <a:ahLst/>
            <a:cxnLst/>
            <a:rect l="l" t="t" r="r" b="b"/>
            <a:pathLst>
              <a:path w="869944" h="869944">
                <a:moveTo>
                  <a:pt x="0" y="0"/>
                </a:moveTo>
                <a:lnTo>
                  <a:pt x="869944" y="0"/>
                </a:lnTo>
                <a:lnTo>
                  <a:pt x="869944" y="869944"/>
                </a:lnTo>
                <a:lnTo>
                  <a:pt x="0" y="8699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aphicFrame>
        <p:nvGraphicFramePr>
          <p:cNvPr id="19" name="Table 18"/>
          <p:cNvGraphicFramePr>
            <a:graphicFrameLocks noGrp="1"/>
          </p:cNvGraphicFramePr>
          <p:nvPr>
            <p:extLst/>
          </p:nvPr>
        </p:nvGraphicFramePr>
        <p:xfrm>
          <a:off x="-528385" y="34116"/>
          <a:ext cx="12630220" cy="6941295"/>
        </p:xfrm>
        <a:graphic>
          <a:graphicData uri="http://schemas.openxmlformats.org/drawingml/2006/table">
            <a:tbl>
              <a:tblPr firstRow="1" bandRow="1">
                <a:tableStyleId>{5C22544A-7EE6-4342-B048-85BDC9FD1C3A}</a:tableStyleId>
              </a:tblPr>
              <a:tblGrid>
                <a:gridCol w="2002573">
                  <a:extLst>
                    <a:ext uri="{9D8B030D-6E8A-4147-A177-3AD203B41FA5}">
                      <a16:colId xmlns:a16="http://schemas.microsoft.com/office/drawing/2014/main" xmlns="" val="285327334"/>
                    </a:ext>
                  </a:extLst>
                </a:gridCol>
                <a:gridCol w="2057924">
                  <a:extLst>
                    <a:ext uri="{9D8B030D-6E8A-4147-A177-3AD203B41FA5}">
                      <a16:colId xmlns:a16="http://schemas.microsoft.com/office/drawing/2014/main" xmlns="" val="1146659260"/>
                    </a:ext>
                  </a:extLst>
                </a:gridCol>
                <a:gridCol w="8569723">
                  <a:extLst>
                    <a:ext uri="{9D8B030D-6E8A-4147-A177-3AD203B41FA5}">
                      <a16:colId xmlns:a16="http://schemas.microsoft.com/office/drawing/2014/main" xmlns="" val="1030607530"/>
                    </a:ext>
                  </a:extLst>
                </a:gridCol>
              </a:tblGrid>
              <a:tr h="414322">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Tuyến</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Vị</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trí</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6600FF"/>
                          </a:solidFill>
                          <a:latin typeface="Times New Roman" panose="02020603050405020304" pitchFamily="18" charset="0"/>
                          <a:cs typeface="Times New Roman" panose="02020603050405020304" pitchFamily="18" charset="0"/>
                        </a:rPr>
                        <a:t>Chức</a:t>
                      </a:r>
                      <a:r>
                        <a:rPr lang="en-US" sz="2800" baseline="0" dirty="0">
                          <a:solidFill>
                            <a:srgbClr val="6600FF"/>
                          </a:solidFill>
                          <a:latin typeface="Times New Roman" panose="02020603050405020304" pitchFamily="18" charset="0"/>
                          <a:cs typeface="Times New Roman" panose="02020603050405020304" pitchFamily="18" charset="0"/>
                        </a:rPr>
                        <a:t> </a:t>
                      </a:r>
                      <a:r>
                        <a:rPr lang="en-US" sz="2800" baseline="0" dirty="0" err="1">
                          <a:solidFill>
                            <a:srgbClr val="6600FF"/>
                          </a:solidFill>
                          <a:latin typeface="Times New Roman" panose="02020603050405020304" pitchFamily="18" charset="0"/>
                          <a:cs typeface="Times New Roman" panose="02020603050405020304" pitchFamily="18" charset="0"/>
                        </a:rPr>
                        <a:t>năng</a:t>
                      </a:r>
                      <a:endParaRPr lang="en-US" sz="2800" dirty="0">
                        <a:solidFill>
                          <a:srgbClr val="6600FF"/>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6121921"/>
                  </a:ext>
                </a:extLst>
              </a:tr>
              <a:tr h="916382">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vi-VN"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3287021"/>
                  </a:ext>
                </a:extLst>
              </a:tr>
              <a:tr h="1058089">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2287374"/>
                  </a:ext>
                </a:extLst>
              </a:tr>
              <a:tr h="1127855">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82350012"/>
                  </a:ext>
                </a:extLst>
              </a:tr>
              <a:tr h="1339328">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848353386"/>
                  </a:ext>
                </a:extLst>
              </a:tr>
              <a:tr h="1307051">
                <a:tc rowSpan="2">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59834955"/>
                  </a:ext>
                </a:extLst>
              </a:tr>
              <a:tr h="704910">
                <a:tc vMerge="1">
                  <a:txBody>
                    <a:bodyPr/>
                    <a:lstStyle/>
                    <a:p>
                      <a:endParaRPr lang="en-US" dirty="0"/>
                    </a:p>
                  </a:txBody>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487076557"/>
                  </a:ext>
                </a:extLst>
              </a:tr>
            </a:tbl>
          </a:graphicData>
        </a:graphic>
      </p:graphicFrame>
      <p:sp>
        <p:nvSpPr>
          <p:cNvPr id="3" name="TextBox 2"/>
          <p:cNvSpPr txBox="1"/>
          <p:nvPr/>
        </p:nvSpPr>
        <p:spPr>
          <a:xfrm>
            <a:off x="-236116" y="824756"/>
            <a:ext cx="1353405" cy="369296"/>
          </a:xfrm>
          <a:prstGeom prst="rect">
            <a:avLst/>
          </a:prstGeom>
          <a:noFill/>
        </p:spPr>
        <p:txBody>
          <a:bodyPr wrap="square" lIns="60924" tIns="30462" rIns="60924" bIns="30462" rtlCol="0">
            <a:spAutoFit/>
          </a:bodyPr>
          <a:lstStyle/>
          <a:p>
            <a:pPr algn="ctr"/>
            <a:r>
              <a:rPr lang="vi-VN" sz="2000" b="1" dirty="0">
                <a:solidFill>
                  <a:srgbClr val="FF0000"/>
                </a:solidFill>
                <a:latin typeface="+mj-lt"/>
                <a:cs typeface="Arial" panose="020B0604020202020204" pitchFamily="34" charset="0"/>
              </a:rPr>
              <a:t>Tuyến yên</a:t>
            </a:r>
            <a:endParaRPr lang="en-US" sz="2000" b="1" dirty="0">
              <a:solidFill>
                <a:srgbClr val="FF0000"/>
              </a:solidFill>
              <a:latin typeface="+mj-lt"/>
              <a:cs typeface="Arial" panose="020B0604020202020204" pitchFamily="34" charset="0"/>
            </a:endParaRPr>
          </a:p>
        </p:txBody>
      </p:sp>
      <p:sp>
        <p:nvSpPr>
          <p:cNvPr id="4" name="TextBox 3"/>
          <p:cNvSpPr txBox="1"/>
          <p:nvPr/>
        </p:nvSpPr>
        <p:spPr>
          <a:xfrm>
            <a:off x="1618995" y="849994"/>
            <a:ext cx="1710713" cy="369296"/>
          </a:xfrm>
          <a:prstGeom prst="rect">
            <a:avLst/>
          </a:prstGeom>
          <a:noFill/>
        </p:spPr>
        <p:txBody>
          <a:bodyPr wrap="square" lIns="60924" tIns="30462" rIns="60924" bIns="30462" rtlCol="0">
            <a:spAutoFit/>
          </a:bodyPr>
          <a:lstStyle/>
          <a:p>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sọ</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60323" y="487457"/>
            <a:ext cx="8424900" cy="984849"/>
          </a:xfrm>
          <a:prstGeom prst="rect">
            <a:avLst/>
          </a:prstGeom>
          <a:noFill/>
        </p:spPr>
        <p:txBody>
          <a:bodyPr wrap="square" lIns="60924" tIns="30462" rIns="60924" bIns="30462" rtlCol="0">
            <a:spAutoFit/>
          </a:bodyPr>
          <a:lstStyle/>
          <a:p>
            <a:r>
              <a:rPr lang="vi-VN" sz="2000" dirty="0">
                <a:latin typeface="+mj-lt"/>
                <a:cs typeface="Arial" panose="020B0604020202020204" pitchFamily="34" charset="0"/>
              </a:rPr>
              <a:t>Tiết các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kích thích hoạt động của nhiều tuyến nội tiết khác. Đồng thời tiết ra ho</a:t>
            </a:r>
            <a:r>
              <a:rPr lang="en-US" sz="2000" dirty="0">
                <a:latin typeface="+mj-lt"/>
                <a:cs typeface="Arial" panose="020B0604020202020204" pitchFamily="34" charset="0"/>
              </a:rPr>
              <a:t>r</a:t>
            </a:r>
            <a:r>
              <a:rPr lang="vi-VN" sz="2000" dirty="0">
                <a:latin typeface="+mj-lt"/>
                <a:cs typeface="Arial" panose="020B0604020202020204" pitchFamily="34" charset="0"/>
              </a:rPr>
              <a:t>mon</a:t>
            </a:r>
            <a:r>
              <a:rPr lang="en-US" sz="2000" dirty="0">
                <a:latin typeface="+mj-lt"/>
                <a:cs typeface="Arial" panose="020B0604020202020204" pitchFamily="34" charset="0"/>
              </a:rPr>
              <a:t>e</a:t>
            </a:r>
            <a:r>
              <a:rPr lang="vi-VN" sz="2000" dirty="0">
                <a:latin typeface="+mj-lt"/>
                <a:cs typeface="Arial" panose="020B0604020202020204" pitchFamily="34" charset="0"/>
              </a:rPr>
              <a:t> ảnh hưởng đến sự tăng trưởng cơ và xương, trao đổi gluco</a:t>
            </a:r>
            <a:r>
              <a:rPr lang="en-US" sz="2000" dirty="0">
                <a:latin typeface="+mj-lt"/>
                <a:cs typeface="Arial" panose="020B0604020202020204" pitchFamily="34" charset="0"/>
              </a:rPr>
              <a:t>se</a:t>
            </a:r>
            <a:r>
              <a:rPr lang="vi-VN" sz="2000" dirty="0">
                <a:latin typeface="+mj-lt"/>
                <a:cs typeface="Arial" panose="020B0604020202020204" pitchFamily="34" charset="0"/>
              </a:rPr>
              <a:t>, các chất khoáng, trao đổi nước và co thắt các cơ trơn</a:t>
            </a:r>
            <a:endParaRPr lang="en-US" sz="2000" dirty="0">
              <a:latin typeface="+mj-lt"/>
              <a:cs typeface="Arial" panose="020B0604020202020204" pitchFamily="34" charset="0"/>
            </a:endParaRPr>
          </a:p>
        </p:txBody>
      </p:sp>
      <p:sp>
        <p:nvSpPr>
          <p:cNvPr id="7" name="TextBox 6"/>
          <p:cNvSpPr txBox="1"/>
          <p:nvPr/>
        </p:nvSpPr>
        <p:spPr>
          <a:xfrm>
            <a:off x="-284649" y="1843869"/>
            <a:ext cx="1422290"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giáp</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00595" y="2804305"/>
            <a:ext cx="1508179" cy="358973"/>
          </a:xfrm>
          <a:prstGeom prst="rect">
            <a:avLst/>
          </a:prstGeom>
          <a:noFill/>
        </p:spPr>
        <p:txBody>
          <a:bodyPr wrap="square" lIns="60924" tIns="30462" rIns="60924" bIns="30462" rtlCol="0">
            <a:spAutoFit/>
          </a:bodyPr>
          <a:lstStyle/>
          <a:p>
            <a:pPr algn="ctr"/>
            <a:r>
              <a:rPr lang="en-US" sz="1933" b="1" dirty="0" err="1">
                <a:solidFill>
                  <a:srgbClr val="FF0000"/>
                </a:solidFill>
                <a:latin typeface="Times New Roman" panose="02020603050405020304" pitchFamily="18" charset="0"/>
                <a:cs typeface="Times New Roman" panose="02020603050405020304" pitchFamily="18" charset="0"/>
              </a:rPr>
              <a:t>Tuyến</a:t>
            </a:r>
            <a:r>
              <a:rPr lang="en-US" sz="1933" b="1" dirty="0">
                <a:solidFill>
                  <a:srgbClr val="FF0000"/>
                </a:solidFill>
                <a:latin typeface="Times New Roman" panose="02020603050405020304" pitchFamily="18" charset="0"/>
                <a:cs typeface="Times New Roman" panose="02020603050405020304" pitchFamily="18" charset="0"/>
              </a:rPr>
              <a:t> </a:t>
            </a:r>
            <a:r>
              <a:rPr lang="en-US" sz="1933" b="1" dirty="0" err="1">
                <a:solidFill>
                  <a:srgbClr val="FF0000"/>
                </a:solidFill>
                <a:latin typeface="Times New Roman" panose="02020603050405020304" pitchFamily="18" charset="0"/>
                <a:cs typeface="Times New Roman" panose="02020603050405020304" pitchFamily="18" charset="0"/>
              </a:rPr>
              <a:t>tụy</a:t>
            </a:r>
            <a:endParaRPr lang="en-US" sz="1933"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9308" y="4031435"/>
            <a:ext cx="1991608" cy="369296"/>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thận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00595" y="5328319"/>
            <a:ext cx="1653906" cy="677072"/>
          </a:xfrm>
          <a:prstGeom prst="rect">
            <a:avLst/>
          </a:prstGeom>
          <a:noFill/>
        </p:spPr>
        <p:txBody>
          <a:bodyPr wrap="square" lIns="60924" tIns="30462" rIns="60924" bIns="30462"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Tuyến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sinh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dục</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7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17600" y="1905000"/>
            <a:ext cx="10769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2291" name="Rectangle 3"/>
          <p:cNvSpPr>
            <a:spLocks noChangeArrowheads="1"/>
          </p:cNvSpPr>
          <p:nvPr/>
        </p:nvSpPr>
        <p:spPr bwMode="auto">
          <a:xfrm>
            <a:off x="2235200" y="4343400"/>
            <a:ext cx="3454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2292" name="Rectangle 4"/>
          <p:cNvSpPr>
            <a:spLocks noChangeArrowheads="1"/>
          </p:cNvSpPr>
          <p:nvPr/>
        </p:nvSpPr>
        <p:spPr bwMode="auto">
          <a:xfrm>
            <a:off x="6502400" y="4191000"/>
            <a:ext cx="3962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2293" name="Rectangle 5"/>
          <p:cNvSpPr>
            <a:spLocks noChangeArrowheads="1"/>
          </p:cNvSpPr>
          <p:nvPr/>
        </p:nvSpPr>
        <p:spPr bwMode="auto">
          <a:xfrm>
            <a:off x="6908800" y="4343400"/>
            <a:ext cx="3759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pic>
        <p:nvPicPr>
          <p:cNvPr id="12294" name="Picture 6" descr="Leonid Stadnyk, 37 tuổi, nguyên là bác sĩ thú y, đến từ vùng Podolyantsi (Ukraine) đã được sách kỷ lục guinness thế giới công nhận là người cao nhất thế giới hiện nay">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228600"/>
            <a:ext cx="5791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http://k14.vcmedia.vn/Images/Uploaded/Share/2010/05/13/100514cl1ngcao-5.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08000" y="228600"/>
            <a:ext cx="5181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8"/>
          <p:cNvSpPr txBox="1">
            <a:spLocks noChangeArrowheads="1"/>
          </p:cNvSpPr>
          <p:nvPr/>
        </p:nvSpPr>
        <p:spPr bwMode="auto">
          <a:xfrm>
            <a:off x="1625600" y="5257800"/>
            <a:ext cx="9144000"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733">
                <a:solidFill>
                  <a:srgbClr val="0000FF"/>
                </a:solidFill>
                <a:latin typeface="Times New Roman" panose="02020603050405020304" pitchFamily="18" charset="0"/>
              </a:rPr>
              <a:t>Giải thích nguyên nhân các hiện tượng người “khổng lồ” và người “tí hon” ?</a:t>
            </a:r>
          </a:p>
        </p:txBody>
      </p:sp>
    </p:spTree>
    <p:extLst>
      <p:ext uri="{BB962C8B-B14F-4D97-AF65-F5344CB8AC3E}">
        <p14:creationId xmlns:p14="http://schemas.microsoft.com/office/powerpoint/2010/main" val="1993989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k14.vcmedia.vn/Images/Uploaded/Share/2010/05/13/100514cl1ngcao-5.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23200" y="228600"/>
            <a:ext cx="4165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1625600" y="5410200"/>
            <a:ext cx="1005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67">
                <a:solidFill>
                  <a:srgbClr val="0000CC"/>
                </a:solidFill>
                <a:latin typeface="Times New Roman" panose="02020603050405020304" pitchFamily="18" charset="0"/>
              </a:rPr>
              <a:t>Tuyến yên tiết </a:t>
            </a:r>
            <a:r>
              <a:rPr lang="en-US" altLang="en-US" sz="2667">
                <a:solidFill>
                  <a:srgbClr val="FF0000"/>
                </a:solidFill>
                <a:latin typeface="Times New Roman" panose="02020603050405020304" pitchFamily="18" charset="0"/>
              </a:rPr>
              <a:t>ít</a:t>
            </a:r>
            <a:r>
              <a:rPr lang="en-US" altLang="en-US" sz="2667">
                <a:solidFill>
                  <a:srgbClr val="0000CC"/>
                </a:solidFill>
                <a:latin typeface="Times New Roman" panose="02020603050405020304" pitchFamily="18" charset="0"/>
              </a:rPr>
              <a:t> hoocmôn</a:t>
            </a:r>
            <a:r>
              <a:rPr lang="en-US" altLang="en-US" sz="2667">
                <a:latin typeface="Times New Roman" panose="02020603050405020304" pitchFamily="18" charset="0"/>
              </a:rPr>
              <a:t> </a:t>
            </a:r>
          </a:p>
          <a:p>
            <a:pPr algn="ctr" eaLnBrk="1" hangingPunct="1">
              <a:spcBef>
                <a:spcPct val="0"/>
              </a:spcBef>
              <a:buFontTx/>
              <a:buNone/>
            </a:pPr>
            <a:r>
              <a:rPr lang="en-US" altLang="en-US" sz="2667">
                <a:solidFill>
                  <a:srgbClr val="FF0000"/>
                </a:solidFill>
                <a:latin typeface="Times New Roman" panose="02020603050405020304" pitchFamily="18" charset="0"/>
              </a:rPr>
              <a:t>kích tố</a:t>
            </a:r>
            <a:r>
              <a:rPr lang="en-US" altLang="en-US" sz="2667">
                <a:latin typeface="Times New Roman" panose="02020603050405020304" pitchFamily="18" charset="0"/>
              </a:rPr>
              <a:t> </a:t>
            </a:r>
            <a:r>
              <a:rPr lang="en-US" altLang="en-US" sz="2667">
                <a:solidFill>
                  <a:srgbClr val="FF0000"/>
                </a:solidFill>
                <a:latin typeface="Times New Roman" panose="02020603050405020304" pitchFamily="18" charset="0"/>
              </a:rPr>
              <a:t>tăng trưởng (GH)</a:t>
            </a:r>
            <a:r>
              <a:rPr lang="en-US" altLang="en-US" sz="2667">
                <a:latin typeface="Times New Roman" panose="02020603050405020304" pitchFamily="18" charset="0"/>
              </a:rPr>
              <a:t> </a:t>
            </a:r>
          </a:p>
          <a:p>
            <a:pPr algn="ctr" eaLnBrk="1" hangingPunct="1">
              <a:spcBef>
                <a:spcPct val="0"/>
              </a:spcBef>
              <a:buFontTx/>
              <a:buNone/>
            </a:pPr>
            <a:r>
              <a:rPr lang="en-US" altLang="en-US" sz="2667">
                <a:solidFill>
                  <a:srgbClr val="0000CC"/>
                </a:solidFill>
                <a:latin typeface="Times New Roman" panose="02020603050405020304" pitchFamily="18" charset="0"/>
              </a:rPr>
              <a:t>hơn mức bình thường gây bệnh “tý hon”</a:t>
            </a:r>
          </a:p>
          <a:p>
            <a:pPr algn="ctr" eaLnBrk="1" hangingPunct="1">
              <a:spcBef>
                <a:spcPct val="0"/>
              </a:spcBef>
              <a:buFontTx/>
              <a:buNone/>
            </a:pPr>
            <a:r>
              <a:rPr lang="en-US" altLang="en-US" sz="2667">
                <a:solidFill>
                  <a:srgbClr val="0000CC"/>
                </a:solidFill>
                <a:latin typeface="Times New Roman" panose="02020603050405020304" pitchFamily="18" charset="0"/>
              </a:rPr>
              <a:t>(bệnh lùn tuyến yên)</a:t>
            </a:r>
          </a:p>
        </p:txBody>
      </p:sp>
      <p:sp>
        <p:nvSpPr>
          <p:cNvPr id="15364" name="Line 4"/>
          <p:cNvSpPr>
            <a:spLocks noChangeShapeType="1"/>
          </p:cNvSpPr>
          <p:nvPr/>
        </p:nvSpPr>
        <p:spPr bwMode="auto">
          <a:xfrm flipH="1">
            <a:off x="6299200" y="5524500"/>
            <a:ext cx="2743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5365" name="Rectangle 5"/>
          <p:cNvSpPr>
            <a:spLocks noChangeArrowheads="1"/>
          </p:cNvSpPr>
          <p:nvPr/>
        </p:nvSpPr>
        <p:spPr bwMode="auto">
          <a:xfrm>
            <a:off x="1016000" y="1219200"/>
            <a:ext cx="568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67">
                <a:solidFill>
                  <a:srgbClr val="0000FF"/>
                </a:solidFill>
                <a:latin typeface="Times New Roman" panose="02020603050405020304" pitchFamily="18" charset="0"/>
              </a:rPr>
              <a:t>Tuyến yên tiết </a:t>
            </a:r>
            <a:r>
              <a:rPr lang="en-US" altLang="en-US" sz="2667">
                <a:solidFill>
                  <a:srgbClr val="FF0000"/>
                </a:solidFill>
                <a:latin typeface="Times New Roman" panose="02020603050405020304" pitchFamily="18" charset="0"/>
              </a:rPr>
              <a:t>nhiều</a:t>
            </a:r>
            <a:r>
              <a:rPr lang="en-US" altLang="en-US" sz="2667">
                <a:solidFill>
                  <a:srgbClr val="0000FF"/>
                </a:solidFill>
                <a:latin typeface="Times New Roman" panose="02020603050405020304" pitchFamily="18" charset="0"/>
              </a:rPr>
              <a:t> hoocmôn </a:t>
            </a:r>
          </a:p>
          <a:p>
            <a:pPr algn="ctr" eaLnBrk="1" hangingPunct="1">
              <a:spcBef>
                <a:spcPct val="0"/>
              </a:spcBef>
              <a:buFontTx/>
              <a:buNone/>
            </a:pPr>
            <a:r>
              <a:rPr lang="en-US" altLang="en-US" sz="2667">
                <a:solidFill>
                  <a:srgbClr val="FF0000"/>
                </a:solidFill>
                <a:latin typeface="Times New Roman" panose="02020603050405020304" pitchFamily="18" charset="0"/>
              </a:rPr>
              <a:t>kích tố</a:t>
            </a:r>
            <a:r>
              <a:rPr lang="en-US" altLang="en-US" sz="2667">
                <a:solidFill>
                  <a:srgbClr val="0000FF"/>
                </a:solidFill>
                <a:latin typeface="Times New Roman" panose="02020603050405020304" pitchFamily="18" charset="0"/>
              </a:rPr>
              <a:t> </a:t>
            </a:r>
            <a:r>
              <a:rPr lang="en-US" altLang="en-US" sz="2667">
                <a:solidFill>
                  <a:srgbClr val="FF3300"/>
                </a:solidFill>
                <a:latin typeface="Times New Roman" panose="02020603050405020304" pitchFamily="18" charset="0"/>
              </a:rPr>
              <a:t>tăng trưởng (GH) </a:t>
            </a:r>
          </a:p>
          <a:p>
            <a:pPr algn="ctr" eaLnBrk="1" hangingPunct="1">
              <a:spcBef>
                <a:spcPct val="0"/>
              </a:spcBef>
              <a:buFontTx/>
              <a:buNone/>
            </a:pPr>
            <a:r>
              <a:rPr lang="en-US" altLang="en-US" sz="2667">
                <a:solidFill>
                  <a:srgbClr val="0000FF"/>
                </a:solidFill>
                <a:latin typeface="Times New Roman" panose="02020603050405020304" pitchFamily="18" charset="0"/>
              </a:rPr>
              <a:t>hơn mức bình thường gây bệnh “khổng lồ”</a:t>
            </a:r>
          </a:p>
        </p:txBody>
      </p:sp>
      <p:sp>
        <p:nvSpPr>
          <p:cNvPr id="15366" name="Line 6"/>
          <p:cNvSpPr>
            <a:spLocks noChangeShapeType="1"/>
          </p:cNvSpPr>
          <p:nvPr/>
        </p:nvSpPr>
        <p:spPr bwMode="auto">
          <a:xfrm flipH="1">
            <a:off x="6807200" y="1447800"/>
            <a:ext cx="29464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320519" name="AutoShape 7"/>
          <p:cNvSpPr>
            <a:spLocks noChangeArrowheads="1"/>
          </p:cNvSpPr>
          <p:nvPr/>
        </p:nvSpPr>
        <p:spPr bwMode="auto">
          <a:xfrm>
            <a:off x="609600" y="2743200"/>
            <a:ext cx="5384800" cy="2209800"/>
          </a:xfrm>
          <a:prstGeom prst="cloudCallout">
            <a:avLst>
              <a:gd name="adj1" fmla="val 81884"/>
              <a:gd name="adj2" fmla="val -18634"/>
            </a:avLst>
          </a:prstGeom>
          <a:solidFill>
            <a:schemeClr val="bg1"/>
          </a:solidFill>
          <a:ln w="19050">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Char char="-"/>
            </a:pPr>
            <a:r>
              <a:rPr lang="en-US" altLang="en-US">
                <a:solidFill>
                  <a:srgbClr val="FF3300"/>
                </a:solidFill>
                <a:latin typeface="Times New Roman" panose="02020603050405020304" pitchFamily="18" charset="0"/>
              </a:rPr>
              <a:t> Sự rối loạn của tuyến yên dẫn đến bệnh lí của cơ thể.</a:t>
            </a:r>
          </a:p>
        </p:txBody>
      </p:sp>
    </p:spTree>
    <p:extLst>
      <p:ext uri="{BB962C8B-B14F-4D97-AF65-F5344CB8AC3E}">
        <p14:creationId xmlns:p14="http://schemas.microsoft.com/office/powerpoint/2010/main" val="1616170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0519"/>
                                        </p:tgtEl>
                                        <p:attrNameLst>
                                          <p:attrName>style.visibility</p:attrName>
                                        </p:attrNameLst>
                                      </p:cBhvr>
                                      <p:to>
                                        <p:strVal val="visible"/>
                                      </p:to>
                                    </p:set>
                                    <p:animEffect transition="in" filter="diamond(in)">
                                      <p:cBhvr>
                                        <p:cTn id="7" dur="2000"/>
                                        <p:tgtEl>
                                          <p:spTgt spid="320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strips(downLeft)">
                                      <p:cBhvr>
                                        <p:cTn id="12" dur="500"/>
                                        <p:tgtEl>
                                          <p:spTgt spid="1536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strips(downLeft)">
                                      <p:cBhvr>
                                        <p:cTn id="15" dur="500"/>
                                        <p:tgtEl>
                                          <p:spTgt spid="153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5363"/>
                                        </p:tgtEl>
                                        <p:attrNameLst>
                                          <p:attrName>style.visibility</p:attrName>
                                        </p:attrNameLst>
                                      </p:cBhvr>
                                      <p:to>
                                        <p:strVal val="visible"/>
                                      </p:to>
                                    </p:set>
                                    <p:animEffect transition="in" filter="strips(downLeft)">
                                      <p:cBhvr>
                                        <p:cTn id="20" dur="500"/>
                                        <p:tgtEl>
                                          <p:spTgt spid="15363"/>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5364"/>
                                        </p:tgtEl>
                                        <p:attrNameLst>
                                          <p:attrName>style.visibility</p:attrName>
                                        </p:attrNameLst>
                                      </p:cBhvr>
                                      <p:to>
                                        <p:strVal val="visible"/>
                                      </p:to>
                                    </p:set>
                                    <p:animEffect transition="in" filter="strips(downLeft)">
                                      <p:cBhvr>
                                        <p:cTn id="23"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animBg="1"/>
      <p:bldP spid="15365" grpId="0"/>
      <p:bldP spid="15366" grpId="0" animBg="1"/>
      <p:bldP spid="3205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253861377-nguoi-dan-ong-nang-nha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76200"/>
            <a:ext cx="11785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406401" y="6096000"/>
            <a:ext cx="114363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 Một số hình ảnh người bị ưu năng tuyến yên gây tiết nhiều GH</a:t>
            </a:r>
          </a:p>
        </p:txBody>
      </p:sp>
      <p:grpSp>
        <p:nvGrpSpPr>
          <p:cNvPr id="6" name="Group 4"/>
          <p:cNvGrpSpPr>
            <a:grpSpLocks/>
          </p:cNvGrpSpPr>
          <p:nvPr/>
        </p:nvGrpSpPr>
        <p:grpSpPr bwMode="auto">
          <a:xfrm>
            <a:off x="76200" y="1962150"/>
            <a:ext cx="4114800" cy="2971800"/>
            <a:chOff x="2880" y="0"/>
            <a:chExt cx="2706" cy="4032"/>
          </a:xfrm>
        </p:grpSpPr>
        <p:pic>
          <p:nvPicPr>
            <p:cNvPr id="7" name="Picture 5" descr="f20-10a_parathyroid_gla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0"/>
              <a:ext cx="2706" cy="40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2928" y="2449"/>
              <a:ext cx="868" cy="1375"/>
            </a:xfrm>
            <a:prstGeom prst="rect">
              <a:avLst/>
            </a:prstGeom>
            <a:solidFill>
              <a:schemeClr val="accent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000">
                <a:solidFill>
                  <a:srgbClr val="FF0000"/>
                </a:solidFill>
                <a:latin typeface="Times New Roman" panose="02020603050405020304" pitchFamily="18" charset="0"/>
              </a:endParaRPr>
            </a:p>
            <a:p>
              <a:pPr algn="ctr" eaLnBrk="1" hangingPunct="1">
                <a:spcBef>
                  <a:spcPct val="50000"/>
                </a:spcBef>
                <a:buFontTx/>
                <a:buNone/>
              </a:pPr>
              <a:r>
                <a:rPr lang="en-US" altLang="en-US" sz="2000">
                  <a:solidFill>
                    <a:srgbClr val="FF0000"/>
                  </a:solidFill>
                  <a:latin typeface="Times New Roman" panose="02020603050405020304" pitchFamily="18" charset="0"/>
                </a:rPr>
                <a:t>Tuyến cận giáp</a:t>
              </a:r>
            </a:p>
          </p:txBody>
        </p:sp>
        <p:sp>
          <p:nvSpPr>
            <p:cNvPr id="9" name="Text Box 7"/>
            <p:cNvSpPr txBox="1">
              <a:spLocks noChangeArrowheads="1"/>
            </p:cNvSpPr>
            <p:nvPr/>
          </p:nvSpPr>
          <p:spPr bwMode="auto">
            <a:xfrm>
              <a:off x="3009" y="1945"/>
              <a:ext cx="677" cy="832"/>
            </a:xfrm>
            <a:prstGeom prst="rect">
              <a:avLst/>
            </a:prstGeom>
            <a:solidFill>
              <a:schemeClr val="accent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solidFill>
                    <a:srgbClr val="FF0000"/>
                  </a:solidFill>
                  <a:latin typeface="Times New Roman" panose="02020603050405020304" pitchFamily="18" charset="0"/>
                </a:rPr>
                <a:t>Tuyến giáp</a:t>
              </a:r>
            </a:p>
          </p:txBody>
        </p:sp>
      </p:grpSp>
    </p:spTree>
    <p:extLst>
      <p:ext uri="{BB962C8B-B14F-4D97-AF65-F5344CB8AC3E}">
        <p14:creationId xmlns:p14="http://schemas.microsoft.com/office/powerpoint/2010/main" val="2151556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2350</TotalTime>
  <Words>2399</Words>
  <Application>Microsoft Office PowerPoint</Application>
  <PresentationFormat>Widescreen</PresentationFormat>
  <Paragraphs>368</Paragraphs>
  <Slides>30</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.VnTime</vt:lpstr>
      <vt:lpstr>Arial</vt:lpstr>
      <vt:lpstr>Calibri</vt:lpstr>
      <vt:lpstr>Calibri Light</vt:lpstr>
      <vt:lpstr>Cambria</vt:lpstr>
      <vt:lpstr>Dosis Semi Bold</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120</cp:revision>
  <dcterms:created xsi:type="dcterms:W3CDTF">2023-07-05T08:17:17Z</dcterms:created>
  <dcterms:modified xsi:type="dcterms:W3CDTF">2023-12-01T05:50:29Z</dcterms:modified>
</cp:coreProperties>
</file>