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1"/>
  </p:notesMasterIdLst>
  <p:sldIdLst>
    <p:sldId id="388" r:id="rId2"/>
    <p:sldId id="387" r:id="rId3"/>
    <p:sldId id="318" r:id="rId4"/>
    <p:sldId id="353" r:id="rId5"/>
    <p:sldId id="396" r:id="rId6"/>
    <p:sldId id="391" r:id="rId7"/>
    <p:sldId id="399" r:id="rId8"/>
    <p:sldId id="400" r:id="rId9"/>
    <p:sldId id="392" r:id="rId10"/>
    <p:sldId id="393" r:id="rId11"/>
    <p:sldId id="401" r:id="rId12"/>
    <p:sldId id="377" r:id="rId13"/>
    <p:sldId id="378" r:id="rId14"/>
    <p:sldId id="379" r:id="rId15"/>
    <p:sldId id="380" r:id="rId16"/>
    <p:sldId id="381" r:id="rId17"/>
    <p:sldId id="382" r:id="rId18"/>
    <p:sldId id="384" r:id="rId19"/>
    <p:sldId id="386" r:id="rId20"/>
  </p:sldIdLst>
  <p:sldSz cx="18288000" cy="10287000"/>
  <p:notesSz cx="6858000" cy="9144000"/>
  <p:embeddedFontLst>
    <p:embeddedFont>
      <p:font typeface="Calibri Light" panose="020F0302020204030204" pitchFamily="34" charset="0"/>
      <p:regular r:id="rId22"/>
      <p:italic r:id="rId23"/>
    </p:embeddedFont>
    <p:embeddedFont>
      <p:font typeface="宋体" panose="02010600030101010101" pitchFamily="2" charset="-122"/>
      <p:regular r:id="rId24"/>
    </p:embeddedFont>
    <p:embeddedFont>
      <p:font typeface="Calibri" panose="020F0502020204030204" pitchFamily="34" charset="0"/>
      <p:regular r:id="rId25"/>
      <p:bold r:id="rId26"/>
      <p:italic r:id="rId27"/>
      <p:boldItalic r:id="rId28"/>
    </p:embeddedFont>
    <p:embeddedFont>
      <p:font typeface="Segoe UI" panose="020B0502040204020203" pitchFamily="34" charset="0"/>
      <p:regular r:id="rId29"/>
      <p:bold r:id="rId30"/>
      <p:italic r:id="rId31"/>
      <p:boldItalic r:id="rId32"/>
    </p:embeddedFont>
    <p:embeddedFont>
      <p:font typeface=".VnTime" panose="020B7200000000000000" pitchFamily="34" charset="0"/>
      <p:regular r:id="rId33"/>
      <p:bold r:id="rId34"/>
      <p:italic r:id="rId35"/>
      <p:boldItalic r:id="rId36"/>
    </p:embeddedFont>
    <p:embeddedFont>
      <p:font typeface="Comic Sans MS" panose="030F0702030302020204" pitchFamily="66"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en Trang" initials="HT" lastIdx="1" clrIdx="0">
    <p:extLst>
      <p:ext uri="{19B8F6BF-5375-455C-9EA6-DF929625EA0E}">
        <p15:presenceInfo xmlns:p15="http://schemas.microsoft.com/office/powerpoint/2012/main" userId="S::nguyenthihuyentrang@thcslythuongkiet-hanoi.edu.vn::6e578b79-0788-4426-b956-791dc3abbd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22" autoAdjust="0"/>
  </p:normalViewPr>
  <p:slideViewPr>
    <p:cSldViewPr>
      <p:cViewPr varScale="1">
        <p:scale>
          <a:sx n="59" d="100"/>
          <a:sy n="59" d="100"/>
        </p:scale>
        <p:origin x="446"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3A374-096E-42C1-95E7-1368F2CB6EA7}"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D1110-BC1F-45D5-A308-7658DFF3EA4E}" type="slidenum">
              <a:rPr lang="en-US" smtClean="0"/>
              <a:t>‹#›</a:t>
            </a:fld>
            <a:endParaRPr lang="en-US"/>
          </a:p>
        </p:txBody>
      </p:sp>
    </p:spTree>
    <p:extLst>
      <p:ext uri="{BB962C8B-B14F-4D97-AF65-F5344CB8AC3E}">
        <p14:creationId xmlns:p14="http://schemas.microsoft.com/office/powerpoint/2010/main" val="329508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8911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5"/>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2023/10/11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66725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2023/10/11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070346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0" y="547688"/>
            <a:ext cx="3943350" cy="871775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57300" y="547688"/>
            <a:ext cx="11601450" cy="8717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2023/10/11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506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411958"/>
            <a:ext cx="16459200" cy="877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8BDC7CCD-DE74-4936-8F25-FBF08AB9FB25}" type="datetime1">
              <a:rPr lang="en-US"/>
              <a:pPr>
                <a:defRPr/>
              </a:pPr>
              <a:t>10/11/2023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CDF79E5-2B6A-40B3-920D-C9517698636D}" type="slidenum">
              <a:rPr lang="en-US"/>
              <a:pPr/>
              <a:t>‹#›</a:t>
            </a:fld>
            <a:endParaRPr lang="en-US"/>
          </a:p>
        </p:txBody>
      </p:sp>
    </p:spTree>
    <p:extLst>
      <p:ext uri="{BB962C8B-B14F-4D97-AF65-F5344CB8AC3E}">
        <p14:creationId xmlns:p14="http://schemas.microsoft.com/office/powerpoint/2010/main" val="107582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2023/10/11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4132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2023/10/11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7768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2023/10/11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1404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8"/>
            <a:ext cx="15773400" cy="1988345"/>
          </a:xfrm>
        </p:spPr>
        <p:txBody>
          <a:bodyPr/>
          <a:lstStyle/>
          <a:p>
            <a:r>
              <a:rPr lang="zh-CN" altLang="en-US"/>
              <a:t>单击此处编辑母版标题样式</a:t>
            </a:r>
          </a:p>
        </p:txBody>
      </p:sp>
      <p:sp>
        <p:nvSpPr>
          <p:cNvPr id="3" name="文本占位符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p:cNvSpPr>
            <a:spLocks noGrp="1"/>
          </p:cNvSpPr>
          <p:nvPr>
            <p:ph sz="half" idx="2"/>
          </p:nvPr>
        </p:nvSpPr>
        <p:spPr>
          <a:xfrm>
            <a:off x="1259683" y="3757613"/>
            <a:ext cx="7736681"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p:cNvSpPr>
            <a:spLocks noGrp="1"/>
          </p:cNvSpPr>
          <p:nvPr>
            <p:ph sz="quarter" idx="4"/>
          </p:nvPr>
        </p:nvSpPr>
        <p:spPr>
          <a:xfrm>
            <a:off x="9258300" y="3757613"/>
            <a:ext cx="7774782"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t>2023/10/11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71213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t>2023/10/11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1676691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t>2023/10/11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51562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2023/10/11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11952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2023/10/11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06233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355C5F4-8241-4297-A607-2414451469E3}" type="datetimeFigureOut">
              <a:rPr lang="zh-CN" altLang="en-US" smtClean="0"/>
              <a:t>2023/10/11</a:t>
            </a:fld>
            <a:endParaRPr lang="zh-CN" altLang="en-US"/>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062115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907" y="236814"/>
            <a:ext cx="17958214" cy="1046440"/>
          </a:xfrm>
          <a:prstGeom prst="rect">
            <a:avLst/>
          </a:prstGeom>
          <a:noFill/>
        </p:spPr>
        <p:txBody>
          <a:bodyPr wrap="square" lIns="182880" tIns="91440" rIns="182880" bIns="91440" rtlCol="0">
            <a:spAutoFit/>
          </a:bodyPr>
          <a:lstStyle/>
          <a:p>
            <a:pPr algn="ctr"/>
            <a:r>
              <a:rPr lang="en-US" sz="5600" b="1" dirty="0">
                <a:solidFill>
                  <a:srgbClr val="0070C0"/>
                </a:solidFill>
                <a:latin typeface="Times New Roman" panose="02020603050405020304" pitchFamily="18" charset="0"/>
                <a:ea typeface="Times New Roman"/>
                <a:cs typeface="Times New Roman" panose="02020603050405020304" pitchFamily="18" charset="0"/>
              </a:rPr>
              <a:t> </a:t>
            </a:r>
            <a:r>
              <a:rPr lang="en-US" sz="5600" b="1" dirty="0" err="1" smtClean="0">
                <a:solidFill>
                  <a:srgbClr val="0070C0"/>
                </a:solidFill>
                <a:latin typeface="Times New Roman" panose="02020603050405020304" pitchFamily="18" charset="0"/>
                <a:ea typeface="Times New Roman"/>
                <a:cs typeface="Times New Roman" panose="02020603050405020304" pitchFamily="18" charset="0"/>
              </a:rPr>
              <a:t>Tiết</a:t>
            </a:r>
            <a:r>
              <a:rPr lang="en-US" sz="5600" b="1" dirty="0" smtClean="0">
                <a:solidFill>
                  <a:srgbClr val="0070C0"/>
                </a:solidFill>
                <a:latin typeface="Times New Roman" panose="02020603050405020304" pitchFamily="18" charset="0"/>
                <a:ea typeface="Times New Roman"/>
                <a:cs typeface="Times New Roman" panose="02020603050405020304" pitchFamily="18" charset="0"/>
              </a:rPr>
              <a:t> 12 - </a:t>
            </a:r>
            <a:r>
              <a:rPr lang="vi-VN" sz="5600" b="1" dirty="0" smtClean="0">
                <a:solidFill>
                  <a:srgbClr val="0070C0"/>
                </a:solidFill>
                <a:latin typeface="Times New Roman" panose="02020603050405020304" pitchFamily="18" charset="0"/>
                <a:ea typeface="Times New Roman"/>
                <a:cs typeface="Times New Roman" panose="02020603050405020304" pitchFamily="18" charset="0"/>
              </a:rPr>
              <a:t>Bài </a:t>
            </a:r>
            <a:r>
              <a:rPr lang="en-US" sz="5600" b="1" dirty="0" smtClean="0">
                <a:solidFill>
                  <a:srgbClr val="0070C0"/>
                </a:solidFill>
                <a:latin typeface="Times New Roman" panose="02020603050405020304" pitchFamily="18" charset="0"/>
                <a:ea typeface="Times New Roman"/>
                <a:cs typeface="Times New Roman" panose="02020603050405020304" pitchFamily="18" charset="0"/>
              </a:rPr>
              <a:t>34: HỆ HÔ HẤP Ở NGƯỜI . </a:t>
            </a:r>
            <a:endParaRPr lang="en-US" sz="5600" dirty="0">
              <a:solidFill>
                <a:srgbClr val="0070C0"/>
              </a:solidFill>
              <a:latin typeface="Times New Roman" panose="02020603050405020304" pitchFamily="18" charset="0"/>
              <a:ea typeface="Courier New"/>
              <a:cs typeface="Times New Roman" panose="02020603050405020304" pitchFamily="18" charset="0"/>
            </a:endParaRPr>
          </a:p>
        </p:txBody>
      </p:sp>
      <p:sp>
        <p:nvSpPr>
          <p:cNvPr id="5" name="Rectangle 4"/>
          <p:cNvSpPr/>
          <p:nvPr/>
        </p:nvSpPr>
        <p:spPr>
          <a:xfrm>
            <a:off x="146906" y="1215702"/>
            <a:ext cx="10814499" cy="923330"/>
          </a:xfrm>
          <a:prstGeom prst="rect">
            <a:avLst/>
          </a:prstGeom>
        </p:spPr>
        <p:txBody>
          <a:bodyPr wrap="none" lIns="182880" tIns="91440" rIns="182880" bIns="91440">
            <a:spAutoFit/>
          </a:bodyPr>
          <a:lstStyle/>
          <a:p>
            <a:r>
              <a:rPr lang="en-US" sz="4800" b="1" dirty="0">
                <a:solidFill>
                  <a:srgbClr val="FF0000"/>
                </a:solidFill>
                <a:latin typeface="Times New Roman" panose="02020603050405020304" pitchFamily="18" charset="0"/>
                <a:ea typeface="Courier New"/>
                <a:cs typeface="Times New Roman" panose="02020603050405020304" pitchFamily="18" charset="0"/>
              </a:rPr>
              <a:t>I.</a:t>
            </a:r>
            <a:r>
              <a:rPr lang="en-US" sz="4800" b="1" dirty="0">
                <a:latin typeface="Arial" pitchFamily="34" charset="0"/>
                <a:ea typeface="Courier New"/>
                <a:cs typeface="Arial" pitchFamily="34"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Cấu</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tạo</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và</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chức</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năng</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của</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hệ</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hô</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hấp</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a:t>
            </a:r>
            <a:r>
              <a:rPr lang="en-US" sz="4800" b="1" dirty="0" smtClean="0">
                <a:latin typeface="Arial" pitchFamily="34" charset="0"/>
                <a:ea typeface="Courier New"/>
                <a:cs typeface="Arial" pitchFamily="34" charset="0"/>
              </a:rPr>
              <a:t> </a:t>
            </a:r>
            <a:endParaRPr lang="en-US" sz="4800" dirty="0">
              <a:latin typeface="Arial" pitchFamily="34" charset="0"/>
              <a:cs typeface="Arial" pitchFamily="34" charset="0"/>
            </a:endParaRPr>
          </a:p>
        </p:txBody>
      </p:sp>
      <p:pic>
        <p:nvPicPr>
          <p:cNvPr id="2" name="Picture 1"/>
          <p:cNvPicPr>
            <a:picLocks noChangeAspect="1"/>
          </p:cNvPicPr>
          <p:nvPr/>
        </p:nvPicPr>
        <p:blipFill>
          <a:blip r:embed="rId2"/>
          <a:stretch>
            <a:fillRect/>
          </a:stretch>
        </p:blipFill>
        <p:spPr>
          <a:xfrm>
            <a:off x="4267200" y="2019300"/>
            <a:ext cx="9677399" cy="7924800"/>
          </a:xfrm>
          <a:prstGeom prst="rect">
            <a:avLst/>
          </a:prstGeom>
        </p:spPr>
      </p:pic>
    </p:spTree>
    <p:extLst>
      <p:ext uri="{BB962C8B-B14F-4D97-AF65-F5344CB8AC3E}">
        <p14:creationId xmlns:p14="http://schemas.microsoft.com/office/powerpoint/2010/main" val="72380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00600" y="2262142"/>
            <a:ext cx="8915400" cy="5838343"/>
          </a:xfrm>
          <a:prstGeom prst="rect">
            <a:avLst/>
          </a:prstGeom>
        </p:spPr>
      </p:pic>
      <p:sp>
        <p:nvSpPr>
          <p:cNvPr id="5" name="Rectangle 4"/>
          <p:cNvSpPr/>
          <p:nvPr/>
        </p:nvSpPr>
        <p:spPr>
          <a:xfrm>
            <a:off x="1524000" y="8135679"/>
            <a:ext cx="12000336" cy="523220"/>
          </a:xfrm>
          <a:prstGeom prst="rect">
            <a:avLst/>
          </a:prstGeom>
        </p:spPr>
        <p:txBody>
          <a:bodyPr wrap="none">
            <a:spAutoFit/>
          </a:bodyPr>
          <a:lstStyle/>
          <a:p>
            <a:r>
              <a:rPr lang="en-US" sz="2800" b="1" i="1" dirty="0" err="1">
                <a:solidFill>
                  <a:srgbClr val="FF0000"/>
                </a:solidFill>
                <a:latin typeface="Times New Roman" pitchFamily="18" charset="0"/>
                <a:cs typeface="Times New Roman" pitchFamily="18" charset="0"/>
              </a:rPr>
              <a:t>Sự</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phối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hợp</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hoạt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động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của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cơ</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quan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trong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hệ</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hô</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hấp</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diễn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ra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như</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thế</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nào</a:t>
            </a:r>
            <a:r>
              <a:rPr lang="en-US" sz="2800" b="1" i="1" dirty="0">
                <a:solidFill>
                  <a:srgbClr val="FF0000"/>
                </a:solidFill>
                <a:latin typeface="Times New Roman" pitchFamily="18" charset="0"/>
                <a:cs typeface="Times New Roman" pitchFamily="18" charset="0"/>
              </a:rPr>
              <a:t>?</a:t>
            </a:r>
          </a:p>
        </p:txBody>
      </p:sp>
      <p:sp>
        <p:nvSpPr>
          <p:cNvPr id="7" name="TextBox 6"/>
          <p:cNvSpPr txBox="1"/>
          <p:nvPr/>
        </p:nvSpPr>
        <p:spPr>
          <a:xfrm>
            <a:off x="146907" y="236814"/>
            <a:ext cx="17958214" cy="1046440"/>
          </a:xfrm>
          <a:prstGeom prst="rect">
            <a:avLst/>
          </a:prstGeom>
          <a:noFill/>
        </p:spPr>
        <p:txBody>
          <a:bodyPr wrap="square" lIns="182880" tIns="91440" rIns="182880" bIns="91440" rtlCol="0">
            <a:spAutoFit/>
          </a:bodyPr>
          <a:lstStyle/>
          <a:p>
            <a:pPr algn="ctr"/>
            <a:r>
              <a:rPr lang="en-US" sz="5600" b="1" dirty="0">
                <a:solidFill>
                  <a:srgbClr val="0070C0"/>
                </a:solidFill>
                <a:latin typeface="Times New Roman" panose="02020603050405020304" pitchFamily="18" charset="0"/>
                <a:ea typeface="Times New Roman"/>
                <a:cs typeface="Times New Roman" panose="02020603050405020304" pitchFamily="18" charset="0"/>
              </a:rPr>
              <a:t> </a:t>
            </a:r>
            <a:r>
              <a:rPr lang="en-US" sz="5600" b="1" dirty="0" err="1" smtClean="0">
                <a:solidFill>
                  <a:srgbClr val="0070C0"/>
                </a:solidFill>
                <a:latin typeface="Times New Roman" panose="02020603050405020304" pitchFamily="18" charset="0"/>
                <a:ea typeface="Times New Roman"/>
                <a:cs typeface="Times New Roman" panose="02020603050405020304" pitchFamily="18" charset="0"/>
              </a:rPr>
              <a:t>Tiết</a:t>
            </a:r>
            <a:r>
              <a:rPr lang="en-US" sz="5600" b="1" dirty="0" smtClean="0">
                <a:solidFill>
                  <a:srgbClr val="0070C0"/>
                </a:solidFill>
                <a:latin typeface="Times New Roman" panose="02020603050405020304" pitchFamily="18" charset="0"/>
                <a:ea typeface="Times New Roman"/>
                <a:cs typeface="Times New Roman" panose="02020603050405020304" pitchFamily="18" charset="0"/>
              </a:rPr>
              <a:t> 12 - </a:t>
            </a:r>
            <a:r>
              <a:rPr lang="vi-VN" sz="5600" b="1" dirty="0" smtClean="0">
                <a:solidFill>
                  <a:srgbClr val="0070C0"/>
                </a:solidFill>
                <a:latin typeface="Times New Roman" panose="02020603050405020304" pitchFamily="18" charset="0"/>
                <a:ea typeface="Times New Roman"/>
                <a:cs typeface="Times New Roman" panose="02020603050405020304" pitchFamily="18" charset="0"/>
              </a:rPr>
              <a:t>Bài </a:t>
            </a:r>
            <a:r>
              <a:rPr lang="en-US" sz="5600" b="1" dirty="0" smtClean="0">
                <a:solidFill>
                  <a:srgbClr val="0070C0"/>
                </a:solidFill>
                <a:latin typeface="Times New Roman" panose="02020603050405020304" pitchFamily="18" charset="0"/>
                <a:ea typeface="Times New Roman"/>
                <a:cs typeface="Times New Roman" panose="02020603050405020304" pitchFamily="18" charset="0"/>
              </a:rPr>
              <a:t>34: HỆ HÔ HẤP Ở NGƯỜI . </a:t>
            </a:r>
            <a:endParaRPr lang="en-US" sz="5600" dirty="0">
              <a:solidFill>
                <a:srgbClr val="0070C0"/>
              </a:solidFill>
              <a:latin typeface="Times New Roman" panose="02020603050405020304" pitchFamily="18" charset="0"/>
              <a:ea typeface="Courier New"/>
              <a:cs typeface="Times New Roman" panose="02020603050405020304" pitchFamily="18" charset="0"/>
            </a:endParaRPr>
          </a:p>
        </p:txBody>
      </p:sp>
      <p:sp>
        <p:nvSpPr>
          <p:cNvPr id="8" name="Rectangle 7"/>
          <p:cNvSpPr/>
          <p:nvPr/>
        </p:nvSpPr>
        <p:spPr>
          <a:xfrm>
            <a:off x="146906" y="1215702"/>
            <a:ext cx="10814499" cy="923330"/>
          </a:xfrm>
          <a:prstGeom prst="rect">
            <a:avLst/>
          </a:prstGeom>
        </p:spPr>
        <p:txBody>
          <a:bodyPr wrap="none" lIns="182880" tIns="91440" rIns="182880" bIns="91440">
            <a:spAutoFit/>
          </a:bodyPr>
          <a:lstStyle/>
          <a:p>
            <a:r>
              <a:rPr lang="en-US" sz="4800" b="1" dirty="0">
                <a:solidFill>
                  <a:srgbClr val="FF0000"/>
                </a:solidFill>
                <a:latin typeface="Times New Roman" panose="02020603050405020304" pitchFamily="18" charset="0"/>
                <a:ea typeface="Courier New"/>
                <a:cs typeface="Times New Roman" panose="02020603050405020304" pitchFamily="18" charset="0"/>
              </a:rPr>
              <a:t>I.</a:t>
            </a:r>
            <a:r>
              <a:rPr lang="en-US" sz="4800" b="1" dirty="0">
                <a:latin typeface="Arial" pitchFamily="34" charset="0"/>
                <a:ea typeface="Courier New"/>
                <a:cs typeface="Arial" pitchFamily="34"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Cấu</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tạo</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và</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chức</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năng</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của</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hệ</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hô</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hấp</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a:t>
            </a:r>
            <a:r>
              <a:rPr lang="en-US" sz="4800" b="1" dirty="0" smtClean="0">
                <a:latin typeface="Arial" pitchFamily="34" charset="0"/>
                <a:ea typeface="Courier New"/>
                <a:cs typeface="Arial" pitchFamily="34" charset="0"/>
              </a:rPr>
              <a:t> </a:t>
            </a:r>
            <a:endParaRPr lang="en-US" sz="4800" dirty="0">
              <a:latin typeface="Arial" pitchFamily="34" charset="0"/>
              <a:cs typeface="Arial" pitchFamily="34" charset="0"/>
            </a:endParaRPr>
          </a:p>
        </p:txBody>
      </p:sp>
      <p:sp>
        <p:nvSpPr>
          <p:cNvPr id="2" name="Rectangle 1"/>
          <p:cNvSpPr/>
          <p:nvPr/>
        </p:nvSpPr>
        <p:spPr>
          <a:xfrm>
            <a:off x="1676400" y="8877300"/>
            <a:ext cx="15849600" cy="523220"/>
          </a:xfrm>
          <a:prstGeom prst="rect">
            <a:avLst/>
          </a:prstGeom>
        </p:spPr>
        <p:txBody>
          <a:bodyPr wrap="square">
            <a:spAutoFit/>
          </a:bodyPr>
          <a:lstStyle/>
          <a:p>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30755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6907" y="236814"/>
            <a:ext cx="17958214" cy="1046440"/>
          </a:xfrm>
          <a:prstGeom prst="rect">
            <a:avLst/>
          </a:prstGeom>
          <a:noFill/>
        </p:spPr>
        <p:txBody>
          <a:bodyPr wrap="square" lIns="182880" tIns="91440" rIns="182880" bIns="91440" rtlCol="0">
            <a:spAutoFit/>
          </a:bodyPr>
          <a:lstStyle/>
          <a:p>
            <a:pPr algn="ctr"/>
            <a:r>
              <a:rPr lang="en-US" sz="5600" b="1" dirty="0">
                <a:solidFill>
                  <a:srgbClr val="0070C0"/>
                </a:solidFill>
                <a:latin typeface="Times New Roman" panose="02020603050405020304" pitchFamily="18" charset="0"/>
                <a:ea typeface="Times New Roman"/>
                <a:cs typeface="Times New Roman" panose="02020603050405020304" pitchFamily="18" charset="0"/>
              </a:rPr>
              <a:t> </a:t>
            </a:r>
            <a:r>
              <a:rPr lang="en-US" sz="5600" b="1" dirty="0" err="1" smtClean="0">
                <a:solidFill>
                  <a:srgbClr val="0070C0"/>
                </a:solidFill>
                <a:latin typeface="Times New Roman" panose="02020603050405020304" pitchFamily="18" charset="0"/>
                <a:ea typeface="Times New Roman"/>
                <a:cs typeface="Times New Roman" panose="02020603050405020304" pitchFamily="18" charset="0"/>
              </a:rPr>
              <a:t>Tiết</a:t>
            </a:r>
            <a:r>
              <a:rPr lang="en-US" sz="5600" b="1" dirty="0" smtClean="0">
                <a:solidFill>
                  <a:srgbClr val="0070C0"/>
                </a:solidFill>
                <a:latin typeface="Times New Roman" panose="02020603050405020304" pitchFamily="18" charset="0"/>
                <a:ea typeface="Times New Roman"/>
                <a:cs typeface="Times New Roman" panose="02020603050405020304" pitchFamily="18" charset="0"/>
              </a:rPr>
              <a:t> 12 - </a:t>
            </a:r>
            <a:r>
              <a:rPr lang="vi-VN" sz="5600" b="1" dirty="0" smtClean="0">
                <a:solidFill>
                  <a:srgbClr val="0070C0"/>
                </a:solidFill>
                <a:latin typeface="Times New Roman" panose="02020603050405020304" pitchFamily="18" charset="0"/>
                <a:ea typeface="Times New Roman"/>
                <a:cs typeface="Times New Roman" panose="02020603050405020304" pitchFamily="18" charset="0"/>
              </a:rPr>
              <a:t>Bài </a:t>
            </a:r>
            <a:r>
              <a:rPr lang="en-US" sz="5600" b="1" dirty="0" smtClean="0">
                <a:solidFill>
                  <a:srgbClr val="0070C0"/>
                </a:solidFill>
                <a:latin typeface="Times New Roman" panose="02020603050405020304" pitchFamily="18" charset="0"/>
                <a:ea typeface="Times New Roman"/>
                <a:cs typeface="Times New Roman" panose="02020603050405020304" pitchFamily="18" charset="0"/>
              </a:rPr>
              <a:t>34: HỆ HÔ HẤP Ở NGƯỜI . </a:t>
            </a:r>
            <a:endParaRPr lang="en-US" sz="5600" dirty="0">
              <a:solidFill>
                <a:srgbClr val="0070C0"/>
              </a:solidFill>
              <a:latin typeface="Times New Roman" panose="02020603050405020304" pitchFamily="18" charset="0"/>
              <a:ea typeface="Courier New"/>
              <a:cs typeface="Times New Roman" panose="02020603050405020304" pitchFamily="18" charset="0"/>
            </a:endParaRPr>
          </a:p>
        </p:txBody>
      </p:sp>
      <p:sp>
        <p:nvSpPr>
          <p:cNvPr id="7" name="Rectangle 6"/>
          <p:cNvSpPr/>
          <p:nvPr/>
        </p:nvSpPr>
        <p:spPr>
          <a:xfrm>
            <a:off x="146907" y="1283254"/>
            <a:ext cx="10814499" cy="923330"/>
          </a:xfrm>
          <a:prstGeom prst="rect">
            <a:avLst/>
          </a:prstGeom>
        </p:spPr>
        <p:txBody>
          <a:bodyPr wrap="none" lIns="182880" tIns="91440" rIns="182880" bIns="91440">
            <a:spAutoFit/>
          </a:bodyPr>
          <a:lstStyle/>
          <a:p>
            <a:r>
              <a:rPr lang="en-US" sz="4800" b="1" dirty="0">
                <a:solidFill>
                  <a:srgbClr val="FF0000"/>
                </a:solidFill>
                <a:latin typeface="Times New Roman" panose="02020603050405020304" pitchFamily="18" charset="0"/>
                <a:ea typeface="Courier New"/>
                <a:cs typeface="Times New Roman" panose="02020603050405020304" pitchFamily="18" charset="0"/>
              </a:rPr>
              <a:t>I.</a:t>
            </a:r>
            <a:r>
              <a:rPr lang="en-US" sz="4800" b="1" dirty="0">
                <a:latin typeface="Arial" pitchFamily="34" charset="0"/>
                <a:ea typeface="Courier New"/>
                <a:cs typeface="Arial" pitchFamily="34"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Cấu</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tạo</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và</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chức</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năng</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của</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hệ</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hô</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hấp</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a:t>
            </a:r>
            <a:r>
              <a:rPr lang="en-US" sz="4800" b="1" dirty="0" smtClean="0">
                <a:latin typeface="Arial" pitchFamily="34" charset="0"/>
                <a:ea typeface="Courier New"/>
                <a:cs typeface="Arial" pitchFamily="34" charset="0"/>
              </a:rPr>
              <a:t> </a:t>
            </a:r>
            <a:endParaRPr lang="en-US" sz="4800" dirty="0">
              <a:latin typeface="Arial" pitchFamily="34" charset="0"/>
              <a:cs typeface="Arial" pitchFamily="34" charset="0"/>
            </a:endParaRPr>
          </a:p>
        </p:txBody>
      </p:sp>
      <p:sp>
        <p:nvSpPr>
          <p:cNvPr id="10" name="TextBox 9"/>
          <p:cNvSpPr txBox="1"/>
          <p:nvPr/>
        </p:nvSpPr>
        <p:spPr>
          <a:xfrm>
            <a:off x="533400" y="2476500"/>
            <a:ext cx="17297400" cy="5016758"/>
          </a:xfrm>
          <a:prstGeom prst="rect">
            <a:avLst/>
          </a:prstGeom>
          <a:noFill/>
        </p:spPr>
        <p:txBody>
          <a:bodyPr wrap="square" rtlCol="0">
            <a:spAutoFit/>
          </a:bodyPr>
          <a:lstStyle/>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phối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hợp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dẫn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phổi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đảm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bảo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trao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đổi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hệ</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hô</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hấp</a:t>
            </a:r>
            <a:r>
              <a:rPr lang="en-US" sz="4000" dirty="0">
                <a:latin typeface="Times New Roman" pitchFamily="18" charset="0"/>
                <a:cs typeface="Times New Roman" pitchFamily="18" charset="0"/>
              </a:rPr>
              <a:t>.</a:t>
            </a:r>
          </a:p>
          <a:p>
            <a:r>
              <a:rPr lang="en-US" sz="4000" dirty="0" smtClean="0">
                <a:latin typeface="Times New Roman" pitchFamily="18" charset="0"/>
                <a:cs typeface="Times New Roman" pitchFamily="18" charset="0"/>
              </a:rPr>
              <a:t>a/ </a:t>
            </a:r>
            <a:r>
              <a:rPr lang="en-US" sz="4000" dirty="0" err="1" smtClean="0">
                <a:latin typeface="Times New Roman" pitchFamily="18" charset="0"/>
                <a:cs typeface="Times New Roman" pitchFamily="18" charset="0"/>
              </a:rPr>
              <a:t>Sự</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khí</a:t>
            </a:r>
            <a:r>
              <a:rPr lang="en-US" sz="4000" dirty="0" smtClean="0">
                <a:latin typeface="Times New Roman" pitchFamily="18" charset="0"/>
                <a:cs typeface="Times New Roman" pitchFamily="18" charset="0"/>
              </a:rPr>
              <a:t> ở </a:t>
            </a:r>
            <a:r>
              <a:rPr lang="en-US" sz="4000" dirty="0" err="1" smtClean="0">
                <a:latin typeface="Times New Roman" pitchFamily="18" charset="0"/>
                <a:cs typeface="Times New Roman" pitchFamily="18" charset="0"/>
              </a:rPr>
              <a:t>phổi</a:t>
            </a:r>
            <a:r>
              <a:rPr lang="en-US" sz="4000" dirty="0" smtClean="0">
                <a:latin typeface="Times New Roman" pitchFamily="18" charset="0"/>
                <a:cs typeface="Times New Roman" pitchFamily="18" charset="0"/>
              </a:rPr>
              <a:t>:</a:t>
            </a:r>
          </a:p>
          <a:p>
            <a:r>
              <a:rPr lang="en-US" sz="4000" dirty="0" smtClean="0">
                <a:latin typeface="Times New Roman" pitchFamily="18" charset="0"/>
                <a:cs typeface="Times New Roman" pitchFamily="18" charset="0"/>
              </a:rPr>
              <a: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hô</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hấp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thở</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hoặc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giảm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tích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lồng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phổi</a:t>
            </a:r>
            <a:r>
              <a:rPr lang="en-US" sz="4000" dirty="0" smtClean="0">
                <a:latin typeface="Times New Roman" pitchFamily="18" charset="0"/>
                <a:cs typeface="Times New Roman" pitchFamily="18" charset="0"/>
              </a:rPr>
              <a:t>.</a:t>
            </a:r>
          </a:p>
          <a:p>
            <a:r>
              <a:rPr lang="en-US" sz="4000" dirty="0" smtClean="0">
                <a:latin typeface="Times New Roman" pitchFamily="18" charset="0"/>
                <a:cs typeface="Times New Roman" pitchFamily="18" charset="0"/>
              </a:rPr>
              <a:t>b/ </a:t>
            </a:r>
            <a:r>
              <a:rPr lang="en-US" sz="4000" dirty="0" err="1" smtClean="0">
                <a:latin typeface="Times New Roman" pitchFamily="18" charset="0"/>
                <a:cs typeface="Times New Roman" pitchFamily="18" charset="0"/>
              </a:rPr>
              <a:t>Trao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đổi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khí</a:t>
            </a:r>
            <a:r>
              <a:rPr lang="en-US" sz="4000" dirty="0" smtClean="0">
                <a:latin typeface="Times New Roman" pitchFamily="18" charset="0"/>
                <a:cs typeface="Times New Roman" pitchFamily="18" charset="0"/>
              </a:rPr>
              <a:t> ở </a:t>
            </a:r>
            <a:r>
              <a:rPr lang="en-US" sz="4000" dirty="0" err="1" smtClean="0">
                <a:latin typeface="Times New Roman" pitchFamily="18" charset="0"/>
                <a:cs typeface="Times New Roman" pitchFamily="18" charset="0"/>
              </a:rPr>
              <a:t>phổi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tế</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bào</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Ở </a:t>
            </a:r>
            <a:r>
              <a:rPr lang="en-US" sz="4000" dirty="0" err="1" smtClean="0">
                <a:latin typeface="Times New Roman" pitchFamily="18" charset="0"/>
                <a:cs typeface="Times New Roman" pitchFamily="18" charset="0"/>
              </a:rPr>
              <a:t>phổi</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tế</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trao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đổi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theo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chế</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khuếch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tán</a:t>
            </a:r>
            <a:r>
              <a:rPr lang="en-US" sz="4000" dirty="0">
                <a:latin typeface="Times New Roman" pitchFamily="18" charset="0"/>
                <a:cs typeface="Times New Roman" pitchFamily="18" charset="0"/>
              </a:rPr>
              <a:t>.</a:t>
            </a:r>
          </a:p>
          <a:p>
            <a:endParaRPr lang="en-US" sz="4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1790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A692FB1-8170-54C1-2F4A-A0B852367DEF}"/>
              </a:ext>
            </a:extLst>
          </p:cNvPr>
          <p:cNvSpPr>
            <a:spLocks noGrp="1"/>
          </p:cNvSpPr>
          <p:nvPr>
            <p:ph idx="1"/>
          </p:nvPr>
        </p:nvSpPr>
        <p:spPr>
          <a:xfrm>
            <a:off x="1143000" y="2705100"/>
            <a:ext cx="15773400" cy="6527007"/>
          </a:xfrm>
        </p:spPr>
        <p:txBody>
          <a:bodyPr>
            <a:normAutofit/>
          </a:bodyPr>
          <a:lstStyle/>
          <a:p>
            <a:pPr marL="0" indent="0">
              <a:buNone/>
            </a:pPr>
            <a:r>
              <a:rPr lang="en-US" sz="4800" b="1" dirty="0" err="1">
                <a:solidFill>
                  <a:srgbClr val="0000FF"/>
                </a:solidFill>
                <a:latin typeface="Times New Roman" pitchFamily="18" charset="0"/>
                <a:cs typeface="Times New Roman" pitchFamily="18" charset="0"/>
              </a:rPr>
              <a:t>Câu</a:t>
            </a:r>
            <a:r>
              <a:rPr lang="en-US" sz="4800" b="1" dirty="0">
                <a:solidFill>
                  <a:srgbClr val="0000FF"/>
                </a:solidFill>
                <a:latin typeface="Times New Roman" pitchFamily="18" charset="0"/>
                <a:cs typeface="Times New Roman" pitchFamily="18" charset="0"/>
              </a:rPr>
              <a:t> 1:</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Bộ</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phận</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nào</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của</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đường</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hô</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hấp</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có</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vai</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trò</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chủ</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yếu</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là</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bảo</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vệ</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diệt</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trừ</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các</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tác</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nhân</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gây</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hại</a:t>
            </a:r>
            <a:r>
              <a:rPr lang="en-US" sz="4800" dirty="0">
                <a:solidFill>
                  <a:srgbClr val="0000FF"/>
                </a:solidFill>
                <a:latin typeface="Times New Roman" pitchFamily="18" charset="0"/>
                <a:cs typeface="Times New Roman" pitchFamily="18" charset="0"/>
              </a:rPr>
              <a:t>?</a:t>
            </a:r>
            <a:endParaRPr lang="en-US" sz="4800" dirty="0">
              <a:latin typeface="Times New Roman" pitchFamily="18" charset="0"/>
              <a:cs typeface="Times New Roman" pitchFamily="18" charset="0"/>
            </a:endParaRPr>
          </a:p>
          <a:p>
            <a:pPr marL="0" indent="0">
              <a:buNone/>
            </a:pPr>
            <a:r>
              <a:rPr lang="en-US" sz="4400" dirty="0">
                <a:latin typeface="Times New Roman" pitchFamily="18" charset="0"/>
                <a:cs typeface="Times New Roman" pitchFamily="18" charset="0"/>
              </a:rPr>
              <a:t>	A. </a:t>
            </a:r>
            <a:r>
              <a:rPr lang="en-US" sz="4400" dirty="0" err="1">
                <a:latin typeface="Times New Roman" pitchFamily="18" charset="0"/>
                <a:cs typeface="Times New Roman" pitchFamily="18" charset="0"/>
              </a:rPr>
              <a:t>Phế</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quản</a:t>
            </a:r>
            <a:endParaRPr lang="en-US" sz="4400" dirty="0">
              <a:latin typeface="Times New Roman" pitchFamily="18" charset="0"/>
              <a:cs typeface="Times New Roman" pitchFamily="18" charset="0"/>
            </a:endParaRPr>
          </a:p>
          <a:p>
            <a:pPr marL="0" indent="0">
              <a:buNone/>
            </a:pPr>
            <a:r>
              <a:rPr lang="en-US" sz="4400" dirty="0">
                <a:latin typeface="Times New Roman" pitchFamily="18" charset="0"/>
                <a:cs typeface="Times New Roman" pitchFamily="18" charset="0"/>
              </a:rPr>
              <a:t>	B. </a:t>
            </a:r>
            <a:r>
              <a:rPr lang="en-US" sz="4400" dirty="0" err="1">
                <a:latin typeface="Times New Roman" pitchFamily="18" charset="0"/>
                <a:cs typeface="Times New Roman" pitchFamily="18" charset="0"/>
              </a:rPr>
              <a:t>Khí</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quản</a:t>
            </a:r>
            <a:endParaRPr lang="en-US" sz="4400" dirty="0">
              <a:latin typeface="Times New Roman" pitchFamily="18" charset="0"/>
              <a:cs typeface="Times New Roman" pitchFamily="18" charset="0"/>
            </a:endParaRPr>
          </a:p>
          <a:p>
            <a:pPr marL="0" indent="0">
              <a:buNone/>
            </a:pPr>
            <a:r>
              <a:rPr lang="en-US" sz="4400" dirty="0">
                <a:latin typeface="Times New Roman" pitchFamily="18" charset="0"/>
                <a:cs typeface="Times New Roman" pitchFamily="18" charset="0"/>
              </a:rPr>
              <a:t>	C. </a:t>
            </a:r>
            <a:r>
              <a:rPr lang="en-US" sz="4400" dirty="0" err="1">
                <a:latin typeface="Times New Roman" pitchFamily="18" charset="0"/>
                <a:cs typeface="Times New Roman" pitchFamily="18" charset="0"/>
              </a:rPr>
              <a:t>Thanh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quản</a:t>
            </a:r>
            <a:endParaRPr lang="en-US" sz="4400" dirty="0">
              <a:latin typeface="Times New Roman" pitchFamily="18" charset="0"/>
              <a:cs typeface="Times New Roman" pitchFamily="18" charset="0"/>
            </a:endParaRPr>
          </a:p>
          <a:p>
            <a:pPr marL="0" indent="0">
              <a:buNone/>
            </a:pPr>
            <a:r>
              <a:rPr lang="en-US" sz="4400" dirty="0">
                <a:latin typeface="Times New Roman" pitchFamily="18" charset="0"/>
                <a:cs typeface="Times New Roman" pitchFamily="18" charset="0"/>
              </a:rPr>
              <a:t>	D</a:t>
            </a:r>
            <a:r>
              <a:rPr lang="en-US" sz="4400" b="1" i="1" dirty="0">
                <a:latin typeface="Times New Roman" pitchFamily="18" charset="0"/>
                <a:cs typeface="Times New Roman" pitchFamily="18" charset="0"/>
              </a:rPr>
              <a:t>. </a:t>
            </a:r>
            <a:r>
              <a:rPr lang="en-US" sz="4400" dirty="0" err="1">
                <a:latin typeface="Times New Roman" pitchFamily="18" charset="0"/>
                <a:cs typeface="Times New Roman" pitchFamily="18" charset="0"/>
              </a:rPr>
              <a:t>Họng</a:t>
            </a:r>
            <a:endParaRPr lang="en-US" sz="4400" dirty="0">
              <a:latin typeface="Times New Roman" pitchFamily="18" charset="0"/>
              <a:cs typeface="Times New Roman" pitchFamily="18" charset="0"/>
            </a:endParaRPr>
          </a:p>
          <a:p>
            <a:pPr marL="0" indent="0">
              <a:buNone/>
            </a:pPr>
            <a:endParaRPr lang="en-US" sz="4400" dirty="0">
              <a:latin typeface="Times New Roman" pitchFamily="18" charset="0"/>
              <a:cs typeface="Times New Roman" pitchFamily="18" charset="0"/>
            </a:endParaRPr>
          </a:p>
        </p:txBody>
      </p:sp>
      <p:sp>
        <p:nvSpPr>
          <p:cNvPr id="2" name="Rounded Rectangle 1"/>
          <p:cNvSpPr/>
          <p:nvPr/>
        </p:nvSpPr>
        <p:spPr>
          <a:xfrm>
            <a:off x="2514600" y="495300"/>
            <a:ext cx="13792200" cy="1676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dirty="0">
                <a:latin typeface="Times New Roman" pitchFamily="18" charset="0"/>
                <a:cs typeface="Times New Roman" pitchFamily="18" charset="0"/>
              </a:rPr>
              <a:t>LUYỆN TẬP</a:t>
            </a:r>
          </a:p>
        </p:txBody>
      </p:sp>
      <p:sp>
        <p:nvSpPr>
          <p:cNvPr id="4" name="Oval 3"/>
          <p:cNvSpPr/>
          <p:nvPr/>
        </p:nvSpPr>
        <p:spPr>
          <a:xfrm>
            <a:off x="2209800" y="6591300"/>
            <a:ext cx="914400" cy="685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7389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9562C843-1DD2-3E06-BAD4-6A022EAD5BFE}"/>
              </a:ext>
            </a:extLst>
          </p:cNvPr>
          <p:cNvSpPr>
            <a:spLocks noGrp="1"/>
          </p:cNvSpPr>
          <p:nvPr>
            <p:ph idx="1"/>
          </p:nvPr>
        </p:nvSpPr>
        <p:spPr>
          <a:xfrm>
            <a:off x="857250" y="1324421"/>
            <a:ext cx="16649700" cy="6527007"/>
          </a:xfrm>
        </p:spPr>
        <p:txBody>
          <a:bodyPr>
            <a:normAutofit/>
          </a:bodyPr>
          <a:lstStyle/>
          <a:p>
            <a:pPr marL="0" indent="0">
              <a:buNone/>
            </a:pPr>
            <a:r>
              <a:rPr lang="en-US" sz="4800" b="1" dirty="0" err="1">
                <a:solidFill>
                  <a:srgbClr val="0000FF"/>
                </a:solidFill>
                <a:latin typeface="Times New Roman" panose="02020603050405020304" pitchFamily="18" charset="0"/>
                <a:cs typeface="Times New Roman" panose="02020603050405020304" pitchFamily="18" charset="0"/>
              </a:rPr>
              <a:t>Câu</a:t>
            </a:r>
            <a:r>
              <a:rPr lang="en-US" sz="4800" b="1" dirty="0">
                <a:solidFill>
                  <a:srgbClr val="0000FF"/>
                </a:solidFill>
                <a:latin typeface="Times New Roman" panose="02020603050405020304" pitchFamily="18" charset="0"/>
                <a:cs typeface="Times New Roman" panose="02020603050405020304" pitchFamily="18" charset="0"/>
              </a:rPr>
              <a:t> 2:</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Khi</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chúng</a:t>
            </a:r>
            <a:r>
              <a:rPr lang="en-US" sz="4800" dirty="0">
                <a:solidFill>
                  <a:srgbClr val="0000FF"/>
                </a:solidFill>
                <a:latin typeface="Times New Roman" panose="02020603050405020304" pitchFamily="18" charset="0"/>
                <a:cs typeface="Times New Roman" panose="02020603050405020304" pitchFamily="18" charset="0"/>
              </a:rPr>
              <a:t> ta </a:t>
            </a:r>
            <a:r>
              <a:rPr lang="en-US" sz="4800" dirty="0" err="1">
                <a:solidFill>
                  <a:srgbClr val="0000FF"/>
                </a:solidFill>
                <a:latin typeface="Times New Roman" panose="02020603050405020304" pitchFamily="18" charset="0"/>
                <a:cs typeface="Times New Roman" panose="02020603050405020304" pitchFamily="18" charset="0"/>
              </a:rPr>
              <a:t>thở</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ra</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thì</a:t>
            </a:r>
            <a:endParaRPr lang="en-US" sz="4800" dirty="0">
              <a:solidFill>
                <a:srgbClr val="0000FF"/>
              </a:solidFill>
              <a:latin typeface="Times New Roman" panose="02020603050405020304" pitchFamily="18" charset="0"/>
              <a:cs typeface="Times New Roman" panose="02020603050405020304" pitchFamily="18" charset="0"/>
            </a:endParaRPr>
          </a:p>
          <a:p>
            <a:pPr marL="0" indent="0">
              <a:buNone/>
            </a:pPr>
            <a:endParaRPr lang="en-US" sz="4001" dirty="0"/>
          </a:p>
          <a:p>
            <a:pPr marL="0" indent="0">
              <a:buNone/>
            </a:pP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sườn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ngoài</a:t>
            </a:r>
            <a:r>
              <a:rPr lang="en-US" sz="4400" dirty="0">
                <a:latin typeface="Times New Roman" panose="02020603050405020304" pitchFamily="18" charset="0"/>
                <a:cs typeface="Times New Roman" panose="02020603050405020304" pitchFamily="18" charset="0"/>
              </a:rPr>
              <a:t> co.			</a:t>
            </a:r>
          </a:p>
          <a:p>
            <a:pPr marL="0" indent="0">
              <a:buNone/>
            </a:pPr>
            <a:r>
              <a:rPr lang="en-US" sz="4400" dirty="0">
                <a:latin typeface="Times New Roman" panose="02020603050405020304" pitchFamily="18" charset="0"/>
                <a:cs typeface="Times New Roman" panose="02020603050405020304" pitchFamily="18" charset="0"/>
              </a:rPr>
              <a:t>	B. </a:t>
            </a:r>
            <a:r>
              <a:rPr lang="en-US" sz="4400" dirty="0" err="1">
                <a:latin typeface="Times New Roman" panose="02020603050405020304" pitchFamily="18" charset="0"/>
                <a:cs typeface="Times New Roman" panose="02020603050405020304" pitchFamily="18" charset="0"/>
              </a:rPr>
              <a:t>cơ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hoành</a:t>
            </a:r>
            <a:r>
              <a:rPr lang="en-US" sz="4400" dirty="0">
                <a:latin typeface="Times New Roman" panose="02020603050405020304" pitchFamily="18" charset="0"/>
                <a:cs typeface="Times New Roman" panose="02020603050405020304" pitchFamily="18" charset="0"/>
              </a:rPr>
              <a:t> co.</a:t>
            </a:r>
          </a:p>
          <a:p>
            <a:pPr marL="0" indent="0">
              <a:buNone/>
            </a:pPr>
            <a:r>
              <a:rPr lang="en-US" sz="4400" dirty="0">
                <a:latin typeface="Times New Roman" panose="02020603050405020304" pitchFamily="18" charset="0"/>
                <a:cs typeface="Times New Roman" panose="02020603050405020304" pitchFamily="18" charset="0"/>
              </a:rPr>
              <a:t>	C.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giảm</a:t>
            </a:r>
            <a:r>
              <a:rPr lang="en-US" sz="4400" dirty="0">
                <a:latin typeface="Times New Roman" panose="02020603050405020304" pitchFamily="18" charset="0"/>
                <a:cs typeface="Times New Roman" panose="02020603050405020304" pitchFamily="18" charset="0"/>
              </a:rPr>
              <a:t>.		</a:t>
            </a:r>
          </a:p>
          <a:p>
            <a:pPr marL="0" indent="0">
              <a:buNone/>
            </a:pPr>
            <a:r>
              <a:rPr lang="en-US" sz="4400" dirty="0">
                <a:latin typeface="Times New Roman" panose="02020603050405020304" pitchFamily="18" charset="0"/>
                <a:cs typeface="Times New Roman" panose="02020603050405020304" pitchFamily="18" charset="0"/>
              </a:rPr>
              <a:t>	D.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tăng</a:t>
            </a:r>
            <a:r>
              <a:rPr lang="en-US" sz="4400" dirty="0">
                <a:latin typeface="Times New Roman" panose="02020603050405020304" pitchFamily="18" charset="0"/>
                <a:cs typeface="Times New Roman" panose="02020603050405020304" pitchFamily="18" charset="0"/>
              </a:rPr>
              <a:t>.</a:t>
            </a:r>
          </a:p>
        </p:txBody>
      </p:sp>
      <p:sp>
        <p:nvSpPr>
          <p:cNvPr id="5" name="Oval 4"/>
          <p:cNvSpPr/>
          <p:nvPr/>
        </p:nvSpPr>
        <p:spPr>
          <a:xfrm>
            <a:off x="2209800" y="45339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mj-lt"/>
            </a:endParaRPr>
          </a:p>
        </p:txBody>
      </p:sp>
    </p:spTree>
    <p:extLst>
      <p:ext uri="{BB962C8B-B14F-4D97-AF65-F5344CB8AC3E}">
        <p14:creationId xmlns:p14="http://schemas.microsoft.com/office/powerpoint/2010/main" val="34388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4B5F6A69-5BB1-6A25-DFE1-C8621ABC2455}"/>
              </a:ext>
            </a:extLst>
          </p:cNvPr>
          <p:cNvSpPr>
            <a:spLocks noGrp="1"/>
          </p:cNvSpPr>
          <p:nvPr>
            <p:ph idx="1"/>
          </p:nvPr>
        </p:nvSpPr>
        <p:spPr>
          <a:xfrm>
            <a:off x="1257300" y="2738439"/>
            <a:ext cx="15773400" cy="6527007"/>
          </a:xfrm>
        </p:spPr>
        <p:txBody>
          <a:bodyPr>
            <a:normAutofit/>
          </a:bodyPr>
          <a:lstStyle/>
          <a:p>
            <a:pPr marL="0" indent="0">
              <a:buNone/>
            </a:pPr>
            <a:r>
              <a:rPr lang="en-US" sz="4800" b="1" dirty="0" err="1">
                <a:solidFill>
                  <a:srgbClr val="0000FF"/>
                </a:solidFill>
                <a:latin typeface="Times New Roman" panose="02020603050405020304" pitchFamily="18" charset="0"/>
                <a:cs typeface="Times New Roman" panose="02020603050405020304" pitchFamily="18" charset="0"/>
              </a:rPr>
              <a:t>Câu</a:t>
            </a:r>
            <a:r>
              <a:rPr lang="en-US" sz="4800" b="1" dirty="0">
                <a:solidFill>
                  <a:srgbClr val="0000FF"/>
                </a:solidFill>
                <a:latin typeface="Times New Roman" panose="02020603050405020304" pitchFamily="18" charset="0"/>
                <a:cs typeface="Times New Roman" panose="02020603050405020304" pitchFamily="18" charset="0"/>
              </a:rPr>
              <a:t> 3:</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Đường</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dẫn</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khí</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có</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chức</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năng</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gì</a:t>
            </a:r>
            <a:r>
              <a:rPr lang="en-US" sz="4800" dirty="0">
                <a:solidFill>
                  <a:srgbClr val="0000FF"/>
                </a:solidFill>
                <a:latin typeface="Times New Roman" panose="02020603050405020304" pitchFamily="18" charset="0"/>
                <a:cs typeface="Times New Roman" panose="02020603050405020304" pitchFamily="18" charset="0"/>
              </a:rPr>
              <a:t>? </a:t>
            </a:r>
          </a:p>
          <a:p>
            <a:pPr marL="0" indent="0">
              <a:buNone/>
            </a:pPr>
            <a:endParaRPr lang="en-US" sz="4001" dirty="0"/>
          </a:p>
          <a:p>
            <a:pPr marL="0" indent="0">
              <a:buNone/>
            </a:pP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giữa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môi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endParaRPr lang="en-US" sz="4400" dirty="0">
              <a:latin typeface="Times New Roman" panose="02020603050405020304" pitchFamily="18" charset="0"/>
              <a:cs typeface="Times New Roman" panose="02020603050405020304" pitchFamily="18" charset="0"/>
            </a:endParaRPr>
          </a:p>
          <a:p>
            <a:pPr marL="0" indent="0">
              <a:buNone/>
            </a:pPr>
            <a:r>
              <a:rPr lang="en-US" sz="4400" dirty="0">
                <a:latin typeface="Times New Roman" panose="02020603050405020304" pitchFamily="18" charset="0"/>
                <a:cs typeface="Times New Roman" panose="02020603050405020304" pitchFamily="18" charset="0"/>
              </a:rPr>
              <a:t>	B. </a:t>
            </a:r>
            <a:r>
              <a:rPr lang="en-US" sz="4400" dirty="0" err="1">
                <a:latin typeface="Times New Roman" panose="02020603050405020304" pitchFamily="18" charset="0"/>
                <a:cs typeface="Times New Roman" panose="02020603050405020304" pitchFamily="18" charset="0"/>
              </a:rPr>
              <a:t>Trao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khí</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phổi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bào</a:t>
            </a:r>
            <a:endParaRPr lang="en-US" sz="4400" dirty="0">
              <a:latin typeface="Times New Roman" panose="02020603050405020304" pitchFamily="18" charset="0"/>
              <a:cs typeface="Times New Roman" panose="02020603050405020304" pitchFamily="18" charset="0"/>
            </a:endParaRPr>
          </a:p>
          <a:p>
            <a:pPr marL="0" indent="0">
              <a:buNone/>
            </a:pPr>
            <a:r>
              <a:rPr lang="en-US" sz="4400" dirty="0">
                <a:latin typeface="Times New Roman" panose="02020603050405020304" pitchFamily="18" charset="0"/>
                <a:cs typeface="Times New Roman" panose="02020603050405020304" pitchFamily="18" charset="0"/>
              </a:rPr>
              <a:t>	C</a:t>
            </a:r>
            <a:r>
              <a:rPr lang="en-US" sz="4400" b="1" i="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ẩm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phổi</a:t>
            </a:r>
            <a:endParaRPr lang="en-US" sz="4400" dirty="0">
              <a:latin typeface="Times New Roman" panose="02020603050405020304" pitchFamily="18" charset="0"/>
              <a:cs typeface="Times New Roman" panose="02020603050405020304" pitchFamily="18" charset="0"/>
            </a:endParaRPr>
          </a:p>
          <a:p>
            <a:pPr marL="0" indent="0">
              <a:buNone/>
            </a:pPr>
            <a:r>
              <a:rPr lang="en-US" sz="4400" dirty="0">
                <a:latin typeface="Times New Roman" panose="02020603050405020304" pitchFamily="18" charset="0"/>
                <a:cs typeface="Times New Roman" panose="02020603050405020304" pitchFamily="18" charset="0"/>
              </a:rPr>
              <a:t>	D. </a:t>
            </a:r>
            <a:r>
              <a:rPr lang="en-US" sz="4400" dirty="0" err="1">
                <a:latin typeface="Times New Roman" panose="02020603050405020304" pitchFamily="18" charset="0"/>
                <a:cs typeface="Times New Roman" panose="02020603050405020304" pitchFamily="18" charset="0"/>
              </a:rPr>
              <a:t>Bảo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hấp</a:t>
            </a:r>
            <a:endParaRPr lang="en-US" sz="4400" dirty="0">
              <a:latin typeface="Times New Roman" panose="02020603050405020304" pitchFamily="18" charset="0"/>
              <a:cs typeface="Times New Roman" panose="02020603050405020304" pitchFamily="18" charset="0"/>
            </a:endParaRPr>
          </a:p>
          <a:p>
            <a:pPr marL="0" indent="0">
              <a:buNone/>
            </a:pPr>
            <a:endParaRPr lang="en-US" sz="4001" dirty="0">
              <a:latin typeface="+mj-lt"/>
            </a:endParaRPr>
          </a:p>
        </p:txBody>
      </p:sp>
      <p:sp>
        <p:nvSpPr>
          <p:cNvPr id="3" name="Oval 2"/>
          <p:cNvSpPr/>
          <p:nvPr/>
        </p:nvSpPr>
        <p:spPr>
          <a:xfrm>
            <a:off x="2590800" y="5996499"/>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mj-lt"/>
            </a:endParaRPr>
          </a:p>
        </p:txBody>
      </p:sp>
    </p:spTree>
    <p:extLst>
      <p:ext uri="{BB962C8B-B14F-4D97-AF65-F5344CB8AC3E}">
        <p14:creationId xmlns:p14="http://schemas.microsoft.com/office/powerpoint/2010/main" val="179845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223B2CBD-39A8-12B2-DC30-48741F8AF1F1}"/>
              </a:ext>
            </a:extLst>
          </p:cNvPr>
          <p:cNvSpPr>
            <a:spLocks noGrp="1"/>
          </p:cNvSpPr>
          <p:nvPr>
            <p:ph idx="1"/>
          </p:nvPr>
        </p:nvSpPr>
        <p:spPr>
          <a:xfrm>
            <a:off x="990600" y="1333500"/>
            <a:ext cx="15773400" cy="6527007"/>
          </a:xfrm>
        </p:spPr>
        <p:txBody>
          <a:bodyPr>
            <a:noAutofit/>
          </a:bodyPr>
          <a:lstStyle/>
          <a:p>
            <a:pPr marL="0" indent="0">
              <a:buNone/>
            </a:pPr>
            <a:r>
              <a:rPr lang="en-US" sz="4400" b="1" dirty="0" err="1">
                <a:solidFill>
                  <a:srgbClr val="0000FF"/>
                </a:solidFill>
                <a:latin typeface="Times New Roman" panose="02020603050405020304" pitchFamily="18" charset="0"/>
                <a:cs typeface="Times New Roman" panose="02020603050405020304" pitchFamily="18" charset="0"/>
              </a:rPr>
              <a:t>Câu</a:t>
            </a:r>
            <a:r>
              <a:rPr lang="en-US" sz="4400" b="1" dirty="0">
                <a:solidFill>
                  <a:srgbClr val="0000FF"/>
                </a:solidFill>
                <a:latin typeface="Times New Roman" panose="02020603050405020304" pitchFamily="18" charset="0"/>
                <a:cs typeface="Times New Roman" panose="02020603050405020304" pitchFamily="18" charset="0"/>
              </a:rPr>
              <a:t> 4: Khi </a:t>
            </a:r>
            <a:r>
              <a:rPr lang="en-US" sz="4400" b="1" dirty="0" err="1">
                <a:solidFill>
                  <a:srgbClr val="0000FF"/>
                </a:solidFill>
                <a:latin typeface="Times New Roman" panose="02020603050405020304" pitchFamily="18" charset="0"/>
                <a:cs typeface="Times New Roman" panose="02020603050405020304" pitchFamily="18" charset="0"/>
              </a:rPr>
              <a:t>chúng</a:t>
            </a:r>
            <a:r>
              <a:rPr lang="en-US" sz="4400" b="1" dirty="0">
                <a:solidFill>
                  <a:srgbClr val="0000FF"/>
                </a:solidFill>
                <a:latin typeface="Times New Roman" panose="02020603050405020304" pitchFamily="18" charset="0"/>
                <a:cs typeface="Times New Roman" panose="02020603050405020304" pitchFamily="18" charset="0"/>
              </a:rPr>
              <a:t> ta </a:t>
            </a:r>
            <a:r>
              <a:rPr lang="en-US" sz="4400" b="1" dirty="0" err="1">
                <a:solidFill>
                  <a:srgbClr val="0000FF"/>
                </a:solidFill>
                <a:latin typeface="Times New Roman" panose="02020603050405020304" pitchFamily="18" charset="0"/>
                <a:cs typeface="Times New Roman" panose="02020603050405020304" pitchFamily="18" charset="0"/>
              </a:rPr>
              <a:t>hít</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vào</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cơ</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liên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sườn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ngoài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và</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cơ</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hoành</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sẽ</a:t>
            </a:r>
            <a:r>
              <a:rPr lang="en-US" sz="4400" b="1" dirty="0">
                <a:solidFill>
                  <a:srgbClr val="0000FF"/>
                </a:solidFill>
                <a:latin typeface="Times New Roman" panose="02020603050405020304" pitchFamily="18" charset="0"/>
                <a:cs typeface="Times New Roman" panose="02020603050405020304" pitchFamily="18" charset="0"/>
              </a:rPr>
              <a:t> ở </a:t>
            </a:r>
            <a:r>
              <a:rPr lang="en-US" sz="4400" b="1" dirty="0" err="1">
                <a:solidFill>
                  <a:srgbClr val="0000FF"/>
                </a:solidFill>
                <a:latin typeface="Times New Roman" panose="02020603050405020304" pitchFamily="18" charset="0"/>
                <a:cs typeface="Times New Roman" panose="02020603050405020304" pitchFamily="18" charset="0"/>
              </a:rPr>
              <a:t>trạng</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thái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nào</a:t>
            </a:r>
            <a:r>
              <a:rPr lang="en-US" sz="4400" b="1" dirty="0">
                <a:solidFill>
                  <a:srgbClr val="0000FF"/>
                </a:solidFill>
                <a:latin typeface="Times New Roman" panose="02020603050405020304" pitchFamily="18" charset="0"/>
                <a:cs typeface="Times New Roman" panose="02020603050405020304" pitchFamily="18" charset="0"/>
              </a:rPr>
              <a:t>?</a:t>
            </a:r>
          </a:p>
          <a:p>
            <a:pPr marL="0" indent="0">
              <a:buNone/>
            </a:pPr>
            <a:endParaRPr lang="en-US" sz="4001" dirty="0"/>
          </a:p>
          <a:p>
            <a:pPr marL="0" indent="0">
              <a:buNone/>
            </a:pP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sườn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ngoài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còn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hoành</a:t>
            </a:r>
            <a:r>
              <a:rPr lang="en-US" sz="4400" dirty="0">
                <a:latin typeface="Times New Roman" panose="02020603050405020304" pitchFamily="18" charset="0"/>
                <a:cs typeface="Times New Roman" panose="02020603050405020304" pitchFamily="18" charset="0"/>
              </a:rPr>
              <a:t> co</a:t>
            </a:r>
          </a:p>
          <a:p>
            <a:pPr marL="0" indent="0">
              <a:buNone/>
            </a:pPr>
            <a:r>
              <a:rPr lang="en-US" sz="4400" dirty="0">
                <a:latin typeface="Times New Roman" panose="02020603050405020304" pitchFamily="18" charset="0"/>
                <a:cs typeface="Times New Roman" panose="02020603050405020304" pitchFamily="18" charset="0"/>
              </a:rPr>
              <a:t>	B. </a:t>
            </a:r>
            <a:r>
              <a:rPr lang="en-US" sz="4400" dirty="0" err="1">
                <a:latin typeface="Times New Roman" panose="02020603050405020304" pitchFamily="18" charset="0"/>
                <a:cs typeface="Times New Roman" panose="02020603050405020304" pitchFamily="18" charset="0"/>
              </a:rPr>
              <a:t>Cơ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sườn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ngoài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dãn</a:t>
            </a:r>
            <a:endParaRPr lang="en-US" sz="4400" dirty="0">
              <a:latin typeface="Times New Roman" panose="02020603050405020304" pitchFamily="18" charset="0"/>
              <a:cs typeface="Times New Roman" panose="02020603050405020304" pitchFamily="18" charset="0"/>
            </a:endParaRPr>
          </a:p>
          <a:p>
            <a:pPr marL="0" indent="0">
              <a:buNone/>
            </a:pPr>
            <a:r>
              <a:rPr lang="en-US" sz="4400" dirty="0">
                <a:latin typeface="Times New Roman" panose="02020603050405020304" pitchFamily="18" charset="0"/>
                <a:cs typeface="Times New Roman" panose="02020603050405020304" pitchFamily="18" charset="0"/>
              </a:rPr>
              <a:t>	C. </a:t>
            </a:r>
            <a:r>
              <a:rPr lang="en-US" sz="4400" dirty="0" err="1">
                <a:latin typeface="Times New Roman" panose="02020603050405020304" pitchFamily="18" charset="0"/>
                <a:cs typeface="Times New Roman" panose="02020603050405020304" pitchFamily="18" charset="0"/>
              </a:rPr>
              <a:t>Cơ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sườn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ngoài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co</a:t>
            </a:r>
          </a:p>
          <a:p>
            <a:pPr marL="0" indent="0">
              <a:buNone/>
            </a:pPr>
            <a:r>
              <a:rPr lang="en-US" sz="4400" dirty="0">
                <a:latin typeface="Times New Roman" panose="02020603050405020304" pitchFamily="18" charset="0"/>
                <a:cs typeface="Times New Roman" panose="02020603050405020304" pitchFamily="18" charset="0"/>
              </a:rPr>
              <a:t>	D. </a:t>
            </a:r>
            <a:r>
              <a:rPr lang="en-US" sz="4400" dirty="0" err="1">
                <a:latin typeface="Times New Roman" panose="02020603050405020304" pitchFamily="18" charset="0"/>
                <a:cs typeface="Times New Roman" panose="02020603050405020304" pitchFamily="18" charset="0"/>
              </a:rPr>
              <a:t>Cơ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sườn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ngoài</a:t>
            </a:r>
            <a:r>
              <a:rPr lang="en-US" sz="4400" dirty="0">
                <a:latin typeface="Times New Roman" panose="02020603050405020304" pitchFamily="18" charset="0"/>
                <a:cs typeface="Times New Roman" panose="02020603050405020304" pitchFamily="18" charset="0"/>
              </a:rPr>
              <a:t> co </a:t>
            </a:r>
            <a:r>
              <a:rPr lang="en-US" sz="4400" dirty="0" err="1">
                <a:latin typeface="Times New Roman" panose="02020603050405020304" pitchFamily="18" charset="0"/>
                <a:cs typeface="Times New Roman" panose="02020603050405020304" pitchFamily="18" charset="0"/>
              </a:rPr>
              <a:t>còn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dãn</a:t>
            </a:r>
            <a:endParaRPr lang="en-US" sz="4400" dirty="0">
              <a:latin typeface="Times New Roman" panose="02020603050405020304" pitchFamily="18" charset="0"/>
              <a:cs typeface="Times New Roman" panose="02020603050405020304" pitchFamily="18" charset="0"/>
            </a:endParaRPr>
          </a:p>
          <a:p>
            <a:pPr marL="0" indent="0">
              <a:buNone/>
            </a:pPr>
            <a:endParaRPr lang="en-US" sz="4001" dirty="0"/>
          </a:p>
        </p:txBody>
      </p:sp>
      <p:sp>
        <p:nvSpPr>
          <p:cNvPr id="3" name="Oval 2"/>
          <p:cNvSpPr/>
          <p:nvPr/>
        </p:nvSpPr>
        <p:spPr>
          <a:xfrm>
            <a:off x="2362200" y="50673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279782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C4E8E43B-A7A9-03DB-B116-03FC7725D6B3}"/>
              </a:ext>
            </a:extLst>
          </p:cNvPr>
          <p:cNvSpPr>
            <a:spLocks noGrp="1"/>
          </p:cNvSpPr>
          <p:nvPr>
            <p:ph idx="1"/>
          </p:nvPr>
        </p:nvSpPr>
        <p:spPr>
          <a:xfrm>
            <a:off x="1219200" y="2705100"/>
            <a:ext cx="15773400" cy="6527007"/>
          </a:xfrm>
        </p:spPr>
        <p:txBody>
          <a:bodyPr>
            <a:normAutofit/>
          </a:bodyPr>
          <a:lstStyle/>
          <a:p>
            <a:pPr marL="0" indent="0">
              <a:buNone/>
            </a:pPr>
            <a:r>
              <a:rPr lang="en-US" sz="4800" b="1" dirty="0" err="1">
                <a:solidFill>
                  <a:srgbClr val="0000FF"/>
                </a:solidFill>
                <a:latin typeface="Times New Roman" panose="02020603050405020304" pitchFamily="18" charset="0"/>
                <a:cs typeface="Times New Roman" panose="02020603050405020304" pitchFamily="18" charset="0"/>
              </a:rPr>
              <a:t>Câu</a:t>
            </a:r>
            <a:r>
              <a:rPr lang="en-US" sz="4800" b="1" dirty="0">
                <a:solidFill>
                  <a:srgbClr val="0000FF"/>
                </a:solidFill>
                <a:latin typeface="Times New Roman" panose="02020603050405020304" pitchFamily="18" charset="0"/>
                <a:cs typeface="Times New Roman" panose="02020603050405020304" pitchFamily="18" charset="0"/>
              </a:rPr>
              <a:t> 5: </a:t>
            </a:r>
            <a:r>
              <a:rPr lang="en-US" sz="4800" b="1" dirty="0" err="1">
                <a:solidFill>
                  <a:srgbClr val="0000FF"/>
                </a:solidFill>
                <a:latin typeface="Times New Roman" panose="02020603050405020304" pitchFamily="18" charset="0"/>
                <a:cs typeface="Times New Roman" panose="02020603050405020304" pitchFamily="18" charset="0"/>
              </a:rPr>
              <a:t>Quá</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trình</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trao</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đổi</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khí</a:t>
            </a:r>
            <a:r>
              <a:rPr lang="en-US" sz="4800" b="1" dirty="0">
                <a:solidFill>
                  <a:srgbClr val="0000FF"/>
                </a:solidFill>
                <a:latin typeface="Times New Roman" panose="02020603050405020304" pitchFamily="18" charset="0"/>
                <a:cs typeface="Times New Roman" panose="02020603050405020304" pitchFamily="18" charset="0"/>
              </a:rPr>
              <a:t> ở </a:t>
            </a:r>
            <a:r>
              <a:rPr lang="en-US" sz="4800" b="1" dirty="0" err="1">
                <a:solidFill>
                  <a:srgbClr val="0000FF"/>
                </a:solidFill>
                <a:latin typeface="Times New Roman" panose="02020603050405020304" pitchFamily="18" charset="0"/>
                <a:cs typeface="Times New Roman" panose="02020603050405020304" pitchFamily="18" charset="0"/>
              </a:rPr>
              <a:t>người</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diễn</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ra</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theo</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cơ</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chế</a:t>
            </a:r>
            <a:endParaRPr lang="en-US" sz="4800" b="1" dirty="0">
              <a:solidFill>
                <a:srgbClr val="0000FF"/>
              </a:solidFill>
              <a:latin typeface="Times New Roman" panose="02020603050405020304" pitchFamily="18" charset="0"/>
              <a:cs typeface="Times New Roman" panose="02020603050405020304" pitchFamily="18" charset="0"/>
            </a:endParaRPr>
          </a:p>
          <a:p>
            <a:pPr marL="0" indent="0">
              <a:buNone/>
            </a:pPr>
            <a:endParaRPr lang="en-US" sz="4001" dirty="0"/>
          </a:p>
          <a:p>
            <a:pPr marL="0" indent="0">
              <a:buNone/>
            </a:pP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bổ</a:t>
            </a:r>
            <a:r>
              <a:rPr lang="en-US" sz="4400" dirty="0">
                <a:latin typeface="Times New Roman" panose="02020603050405020304" pitchFamily="18" charset="0"/>
                <a:cs typeface="Times New Roman" panose="02020603050405020304" pitchFamily="18" charset="0"/>
              </a:rPr>
              <a:t> sung.					</a:t>
            </a:r>
          </a:p>
          <a:p>
            <a:pPr marL="0" indent="0">
              <a:buNone/>
            </a:pPr>
            <a:r>
              <a:rPr lang="en-US" sz="4400" dirty="0">
                <a:latin typeface="Times New Roman" panose="02020603050405020304" pitchFamily="18" charset="0"/>
                <a:cs typeface="Times New Roman" panose="02020603050405020304" pitchFamily="18" charset="0"/>
              </a:rPr>
              <a:t>	B.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a:t>
            </a:r>
          </a:p>
          <a:p>
            <a:pPr marL="0" indent="0">
              <a:buNone/>
            </a:pPr>
            <a:r>
              <a:rPr lang="en-US" sz="4400" dirty="0">
                <a:latin typeface="Times New Roman" panose="02020603050405020304" pitchFamily="18" charset="0"/>
                <a:cs typeface="Times New Roman" panose="02020603050405020304" pitchFamily="18" charset="0"/>
              </a:rPr>
              <a:t>	C. </a:t>
            </a:r>
            <a:r>
              <a:rPr lang="en-US" sz="4400" dirty="0" err="1">
                <a:latin typeface="Times New Roman" panose="02020603050405020304" pitchFamily="18" charset="0"/>
                <a:cs typeface="Times New Roman" panose="02020603050405020304" pitchFamily="18" charset="0"/>
              </a:rPr>
              <a:t>thẩm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thấu</a:t>
            </a:r>
            <a:r>
              <a:rPr lang="en-US" sz="4400" dirty="0">
                <a:latin typeface="Times New Roman" panose="02020603050405020304" pitchFamily="18" charset="0"/>
                <a:cs typeface="Times New Roman" panose="02020603050405020304" pitchFamily="18" charset="0"/>
              </a:rPr>
              <a:t>.					</a:t>
            </a:r>
          </a:p>
          <a:p>
            <a:pPr marL="0" indent="0">
              <a:buNone/>
            </a:pPr>
            <a:r>
              <a:rPr lang="en-US" sz="4400" dirty="0">
                <a:latin typeface="Times New Roman" panose="02020603050405020304" pitchFamily="18" charset="0"/>
                <a:cs typeface="Times New Roman" panose="02020603050405020304" pitchFamily="18" charset="0"/>
              </a:rPr>
              <a:t>	D. </a:t>
            </a:r>
            <a:r>
              <a:rPr lang="en-US" sz="4400" dirty="0" err="1">
                <a:latin typeface="Times New Roman" panose="02020603050405020304" pitchFamily="18" charset="0"/>
                <a:cs typeface="Times New Roman" panose="02020603050405020304" pitchFamily="18" charset="0"/>
              </a:rPr>
              <a:t>khuếch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tán</a:t>
            </a:r>
            <a:r>
              <a:rPr lang="en-US" sz="4400" dirty="0">
                <a:latin typeface="Times New Roman" panose="02020603050405020304" pitchFamily="18" charset="0"/>
                <a:cs typeface="Times New Roman" panose="02020603050405020304" pitchFamily="18" charset="0"/>
              </a:rPr>
              <a:t>.</a:t>
            </a:r>
          </a:p>
          <a:p>
            <a:pPr marL="0" indent="0">
              <a:buNone/>
            </a:pPr>
            <a:endParaRPr lang="en-US" sz="4001" dirty="0">
              <a:latin typeface="+mj-lt"/>
            </a:endParaRPr>
          </a:p>
        </p:txBody>
      </p:sp>
      <p:sp>
        <p:nvSpPr>
          <p:cNvPr id="3" name="Oval 2"/>
          <p:cNvSpPr/>
          <p:nvPr/>
        </p:nvSpPr>
        <p:spPr>
          <a:xfrm>
            <a:off x="2590800" y="66675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407843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1C5DA018-D475-CBC5-495B-076580688848}"/>
              </a:ext>
            </a:extLst>
          </p:cNvPr>
          <p:cNvSpPr>
            <a:spLocks noGrp="1"/>
          </p:cNvSpPr>
          <p:nvPr>
            <p:ph idx="1"/>
          </p:nvPr>
        </p:nvSpPr>
        <p:spPr>
          <a:xfrm>
            <a:off x="1295400" y="1803797"/>
            <a:ext cx="15773400" cy="6527007"/>
          </a:xfrm>
        </p:spPr>
        <p:txBody>
          <a:bodyPr>
            <a:normAutofit/>
          </a:bodyPr>
          <a:lstStyle/>
          <a:p>
            <a:pPr marL="0" indent="0">
              <a:buNone/>
            </a:pPr>
            <a:r>
              <a:rPr lang="en-US" sz="4400" b="1" dirty="0" err="1">
                <a:solidFill>
                  <a:srgbClr val="0000FF"/>
                </a:solidFill>
                <a:latin typeface="Times New Roman" panose="02020603050405020304" pitchFamily="18" charset="0"/>
                <a:cs typeface="Times New Roman" panose="02020603050405020304" pitchFamily="18" charset="0"/>
              </a:rPr>
              <a:t>Câu</a:t>
            </a:r>
            <a:r>
              <a:rPr lang="en-US" sz="4400" b="1" dirty="0">
                <a:solidFill>
                  <a:srgbClr val="0000FF"/>
                </a:solidFill>
                <a:latin typeface="Times New Roman" panose="02020603050405020304" pitchFamily="18" charset="0"/>
                <a:cs typeface="Times New Roman" panose="02020603050405020304" pitchFamily="18" charset="0"/>
              </a:rPr>
              <a:t> 6: Trong </a:t>
            </a:r>
            <a:r>
              <a:rPr lang="en-US" sz="4400" b="1" dirty="0" err="1">
                <a:solidFill>
                  <a:srgbClr val="0000FF"/>
                </a:solidFill>
                <a:latin typeface="Times New Roman" panose="02020603050405020304" pitchFamily="18" charset="0"/>
                <a:cs typeface="Times New Roman" panose="02020603050405020304" pitchFamily="18" charset="0"/>
              </a:rPr>
              <a:t>quá</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trình</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hô</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hấp</a:t>
            </a:r>
            <a:r>
              <a:rPr lang="en-US" sz="4400" b="1" dirty="0">
                <a:solidFill>
                  <a:srgbClr val="0000FF"/>
                </a:solidFill>
                <a:latin typeface="Times New Roman" panose="02020603050405020304" pitchFamily="18" charset="0"/>
                <a:cs typeface="Times New Roman" panose="02020603050405020304" pitchFamily="18" charset="0"/>
              </a:rPr>
              <a:t>, con </a:t>
            </a:r>
            <a:r>
              <a:rPr lang="en-US" sz="4400" b="1" dirty="0" err="1">
                <a:solidFill>
                  <a:srgbClr val="0000FF"/>
                </a:solidFill>
                <a:latin typeface="Times New Roman" panose="02020603050405020304" pitchFamily="18" charset="0"/>
                <a:cs typeface="Times New Roman" panose="02020603050405020304" pitchFamily="18" charset="0"/>
              </a:rPr>
              <a:t>người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sử</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dụng</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khí</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gì</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và</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loại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thải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ra</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khí</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gì</a:t>
            </a:r>
            <a:r>
              <a:rPr lang="en-US" sz="4400" b="1" dirty="0">
                <a:solidFill>
                  <a:srgbClr val="0000FF"/>
                </a:solidFill>
                <a:latin typeface="Times New Roman" panose="02020603050405020304" pitchFamily="18" charset="0"/>
                <a:cs typeface="Times New Roman" panose="02020603050405020304" pitchFamily="18" charset="0"/>
              </a:rPr>
              <a:t>?</a:t>
            </a:r>
          </a:p>
          <a:p>
            <a:pPr marL="0" indent="0">
              <a:buNone/>
            </a:pPr>
            <a:endParaRPr lang="en-US" sz="4001" dirty="0">
              <a:latin typeface="Times New Roman" panose="02020603050405020304" pitchFamily="18" charset="0"/>
              <a:cs typeface="Times New Roman" panose="02020603050405020304" pitchFamily="18" charset="0"/>
            </a:endParaRPr>
          </a:p>
          <a:p>
            <a:pPr marL="742988" indent="-742988">
              <a:buAutoNum type="alphaUcPeriod"/>
            </a:pPr>
            <a:r>
              <a:rPr lang="en-US" sz="4001" dirty="0" err="1">
                <a:latin typeface="Times New Roman" panose="02020603050405020304" pitchFamily="18" charset="0"/>
                <a:cs typeface="Times New Roman" panose="02020603050405020304" pitchFamily="18" charset="0"/>
              </a:rPr>
              <a:t>Sử</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dụng</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khí</a:t>
            </a:r>
            <a:r>
              <a:rPr lang="en-US" sz="4001" dirty="0">
                <a:latin typeface="Times New Roman" panose="02020603050405020304" pitchFamily="18" charset="0"/>
                <a:cs typeface="Times New Roman" panose="02020603050405020304" pitchFamily="18" charset="0"/>
              </a:rPr>
              <a:t> nitrogen </a:t>
            </a:r>
            <a:r>
              <a:rPr lang="en-US" sz="4001" dirty="0" err="1">
                <a:latin typeface="Times New Roman" panose="02020603050405020304" pitchFamily="18" charset="0"/>
                <a:cs typeface="Times New Roman" panose="02020603050405020304" pitchFamily="18" charset="0"/>
              </a:rPr>
              <a:t>và</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loại</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thải</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khí</a:t>
            </a:r>
            <a:r>
              <a:rPr lang="en-US" sz="4001" dirty="0">
                <a:latin typeface="Times New Roman" panose="02020603050405020304" pitchFamily="18" charset="0"/>
                <a:cs typeface="Times New Roman" panose="02020603050405020304" pitchFamily="18" charset="0"/>
              </a:rPr>
              <a:t> carbonic</a:t>
            </a:r>
          </a:p>
          <a:p>
            <a:pPr marL="742988" indent="-742988">
              <a:buAutoNum type="alphaUcPeriod"/>
            </a:pPr>
            <a:r>
              <a:rPr lang="en-US" sz="4001" dirty="0" err="1">
                <a:latin typeface="Times New Roman" panose="02020603050405020304" pitchFamily="18" charset="0"/>
                <a:cs typeface="Times New Roman" panose="02020603050405020304" pitchFamily="18" charset="0"/>
              </a:rPr>
              <a:t>Sử</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dụng</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khí</a:t>
            </a:r>
            <a:r>
              <a:rPr lang="en-US" sz="4001" dirty="0">
                <a:latin typeface="Times New Roman" panose="02020603050405020304" pitchFamily="18" charset="0"/>
                <a:cs typeface="Times New Roman" panose="02020603050405020304" pitchFamily="18" charset="0"/>
              </a:rPr>
              <a:t> carbonic </a:t>
            </a:r>
            <a:r>
              <a:rPr lang="en-US" sz="4001" dirty="0" err="1">
                <a:latin typeface="Times New Roman" panose="02020603050405020304" pitchFamily="18" charset="0"/>
                <a:cs typeface="Times New Roman" panose="02020603050405020304" pitchFamily="18" charset="0"/>
              </a:rPr>
              <a:t>và</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loại</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thải</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khí</a:t>
            </a:r>
            <a:r>
              <a:rPr lang="en-US" sz="4001" dirty="0">
                <a:latin typeface="Times New Roman" panose="02020603050405020304" pitchFamily="18" charset="0"/>
                <a:cs typeface="Times New Roman" panose="02020603050405020304" pitchFamily="18" charset="0"/>
              </a:rPr>
              <a:t> oxygen</a:t>
            </a:r>
          </a:p>
          <a:p>
            <a:pPr marL="742988" indent="-742988">
              <a:buAutoNum type="alphaUcPeriod"/>
            </a:pPr>
            <a:r>
              <a:rPr lang="en-US" sz="4001" dirty="0" err="1">
                <a:latin typeface="Times New Roman" panose="02020603050405020304" pitchFamily="18" charset="0"/>
                <a:cs typeface="Times New Roman" panose="02020603050405020304" pitchFamily="18" charset="0"/>
              </a:rPr>
              <a:t>Sử</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dụng</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khí</a:t>
            </a:r>
            <a:r>
              <a:rPr lang="en-US" sz="4001" dirty="0">
                <a:latin typeface="Times New Roman" panose="02020603050405020304" pitchFamily="18" charset="0"/>
                <a:cs typeface="Times New Roman" panose="02020603050405020304" pitchFamily="18" charset="0"/>
              </a:rPr>
              <a:t> oxygen </a:t>
            </a:r>
            <a:r>
              <a:rPr lang="en-US" sz="4001" dirty="0" err="1">
                <a:latin typeface="Times New Roman" panose="02020603050405020304" pitchFamily="18" charset="0"/>
                <a:cs typeface="Times New Roman" panose="02020603050405020304" pitchFamily="18" charset="0"/>
              </a:rPr>
              <a:t>và</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loại</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thải</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khí</a:t>
            </a:r>
            <a:r>
              <a:rPr lang="en-US" sz="4001" dirty="0">
                <a:latin typeface="Times New Roman" panose="02020603050405020304" pitchFamily="18" charset="0"/>
                <a:cs typeface="Times New Roman" panose="02020603050405020304" pitchFamily="18" charset="0"/>
              </a:rPr>
              <a:t> carbonic</a:t>
            </a:r>
          </a:p>
          <a:p>
            <a:pPr marL="742988" indent="-742988">
              <a:buAutoNum type="alphaUcPeriod"/>
            </a:pPr>
            <a:r>
              <a:rPr lang="en-US" sz="4001" dirty="0" err="1">
                <a:latin typeface="Times New Roman" panose="02020603050405020304" pitchFamily="18" charset="0"/>
                <a:cs typeface="Times New Roman" panose="02020603050405020304" pitchFamily="18" charset="0"/>
              </a:rPr>
              <a:t>Sử</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dụng</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khí</a:t>
            </a:r>
            <a:r>
              <a:rPr lang="en-US" sz="4001" dirty="0">
                <a:latin typeface="Times New Roman" panose="02020603050405020304" pitchFamily="18" charset="0"/>
                <a:cs typeface="Times New Roman" panose="02020603050405020304" pitchFamily="18" charset="0"/>
              </a:rPr>
              <a:t> oxygen </a:t>
            </a:r>
            <a:r>
              <a:rPr lang="en-US" sz="4001" dirty="0" err="1">
                <a:latin typeface="Times New Roman" panose="02020603050405020304" pitchFamily="18" charset="0"/>
                <a:cs typeface="Times New Roman" panose="02020603050405020304" pitchFamily="18" charset="0"/>
              </a:rPr>
              <a:t>và</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loại</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thải</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khí</a:t>
            </a:r>
            <a:r>
              <a:rPr lang="en-US" sz="4001" dirty="0">
                <a:latin typeface="Times New Roman" panose="02020603050405020304" pitchFamily="18" charset="0"/>
                <a:cs typeface="Times New Roman" panose="02020603050405020304" pitchFamily="18" charset="0"/>
              </a:rPr>
              <a:t> nitrogen</a:t>
            </a:r>
          </a:p>
          <a:p>
            <a:pPr marL="0" indent="0">
              <a:buNone/>
            </a:pPr>
            <a:endParaRPr lang="en-US" sz="4001" dirty="0">
              <a:latin typeface="+mj-lt"/>
            </a:endParaRPr>
          </a:p>
        </p:txBody>
      </p:sp>
      <p:sp>
        <p:nvSpPr>
          <p:cNvPr id="3" name="Oval 2"/>
          <p:cNvSpPr/>
          <p:nvPr/>
        </p:nvSpPr>
        <p:spPr>
          <a:xfrm>
            <a:off x="1295400" y="54483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351319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22BCF147-ECEE-9A1F-6857-0C1DEB517814}"/>
              </a:ext>
            </a:extLst>
          </p:cNvPr>
          <p:cNvSpPr>
            <a:spLocks noGrp="1"/>
          </p:cNvSpPr>
          <p:nvPr>
            <p:ph idx="1"/>
          </p:nvPr>
        </p:nvSpPr>
        <p:spPr>
          <a:xfrm>
            <a:off x="609600" y="419100"/>
            <a:ext cx="15773400" cy="6527007"/>
          </a:xfrm>
        </p:spPr>
        <p:txBody>
          <a:bodyPr>
            <a:normAutofit/>
          </a:bodyPr>
          <a:lstStyle/>
          <a:p>
            <a:pPr marL="0" indent="0">
              <a:buNone/>
            </a:pPr>
            <a:r>
              <a:rPr lang="en-US" sz="4800" b="1" dirty="0" err="1">
                <a:solidFill>
                  <a:srgbClr val="0000FF"/>
                </a:solidFill>
                <a:latin typeface="Times New Roman" panose="02020603050405020304" pitchFamily="18" charset="0"/>
                <a:cs typeface="Times New Roman" panose="02020603050405020304" pitchFamily="18" charset="0"/>
              </a:rPr>
              <a:t>Câu</a:t>
            </a:r>
            <a:r>
              <a:rPr lang="en-US" sz="4800" b="1" dirty="0">
                <a:solidFill>
                  <a:srgbClr val="0000FF"/>
                </a:solidFill>
                <a:latin typeface="Times New Roman" panose="02020603050405020304" pitchFamily="18" charset="0"/>
                <a:cs typeface="Times New Roman" panose="02020603050405020304" pitchFamily="18" charset="0"/>
              </a:rPr>
              <a:t> 9:</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Bộ</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phận</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nào</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dưới</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đây</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không</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thuộc</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hệ</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hô</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hấp</a:t>
            </a:r>
            <a:r>
              <a:rPr lang="en-US" sz="4800" dirty="0">
                <a:solidFill>
                  <a:srgbClr val="0000FF"/>
                </a:solidFill>
                <a:latin typeface="Times New Roman" panose="02020603050405020304" pitchFamily="18" charset="0"/>
                <a:cs typeface="Times New Roman" panose="02020603050405020304" pitchFamily="18" charset="0"/>
              </a:rPr>
              <a:t>?</a:t>
            </a:r>
          </a:p>
          <a:p>
            <a:pPr marL="0" indent="0">
              <a:buNone/>
            </a:pPr>
            <a:endParaRPr lang="en-US" sz="4800" dirty="0">
              <a:solidFill>
                <a:srgbClr val="0000FF"/>
              </a:solidFill>
              <a:latin typeface="Times New Roman" panose="02020603050405020304" pitchFamily="18" charset="0"/>
              <a:cs typeface="Times New Roman" panose="02020603050405020304" pitchFamily="18" charset="0"/>
            </a:endParaRPr>
          </a:p>
          <a:p>
            <a:pPr marL="0" indent="0">
              <a:buNone/>
            </a:pPr>
            <a:r>
              <a:rPr lang="en-US" sz="4001" dirty="0">
                <a:latin typeface="Times New Roman" panose="02020603050405020304" pitchFamily="18" charset="0"/>
                <a:cs typeface="Times New Roman" panose="02020603050405020304" pitchFamily="18" charset="0"/>
              </a:rPr>
              <a:t>	A. </a:t>
            </a:r>
            <a:r>
              <a:rPr lang="en-US" sz="4001" dirty="0" err="1">
                <a:latin typeface="Times New Roman" panose="02020603050405020304" pitchFamily="18" charset="0"/>
                <a:cs typeface="Times New Roman" panose="02020603050405020304" pitchFamily="18" charset="0"/>
              </a:rPr>
              <a:t>Thanh</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quản</a:t>
            </a:r>
            <a:r>
              <a:rPr lang="en-US" sz="4001" dirty="0">
                <a:latin typeface="Times New Roman" panose="02020603050405020304" pitchFamily="18" charset="0"/>
                <a:cs typeface="Times New Roman" panose="02020603050405020304" pitchFamily="18" charset="0"/>
              </a:rPr>
              <a:t>				</a:t>
            </a:r>
          </a:p>
          <a:p>
            <a:pPr marL="0" indent="0">
              <a:buNone/>
            </a:pPr>
            <a:r>
              <a:rPr lang="en-US" sz="4001" dirty="0">
                <a:latin typeface="Times New Roman" panose="02020603050405020304" pitchFamily="18" charset="0"/>
                <a:cs typeface="Times New Roman" panose="02020603050405020304" pitchFamily="18" charset="0"/>
              </a:rPr>
              <a:t>	B. </a:t>
            </a:r>
            <a:r>
              <a:rPr lang="en-US" sz="4001" dirty="0" err="1">
                <a:latin typeface="Times New Roman" panose="02020603050405020304" pitchFamily="18" charset="0"/>
                <a:cs typeface="Times New Roman" panose="02020603050405020304" pitchFamily="18" charset="0"/>
              </a:rPr>
              <a:t>Thực</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quản</a:t>
            </a:r>
            <a:endParaRPr lang="en-US" sz="4001" dirty="0">
              <a:latin typeface="Times New Roman" panose="02020603050405020304" pitchFamily="18" charset="0"/>
              <a:cs typeface="Times New Roman" panose="02020603050405020304" pitchFamily="18" charset="0"/>
            </a:endParaRPr>
          </a:p>
          <a:p>
            <a:pPr marL="0" indent="0">
              <a:buNone/>
            </a:pPr>
            <a:r>
              <a:rPr lang="en-US" sz="4001" dirty="0">
                <a:latin typeface="Times New Roman" panose="02020603050405020304" pitchFamily="18" charset="0"/>
                <a:cs typeface="Times New Roman" panose="02020603050405020304" pitchFamily="18" charset="0"/>
              </a:rPr>
              <a:t>	C. </a:t>
            </a:r>
            <a:r>
              <a:rPr lang="en-US" sz="4001" dirty="0" err="1">
                <a:latin typeface="Times New Roman" panose="02020603050405020304" pitchFamily="18" charset="0"/>
                <a:cs typeface="Times New Roman" panose="02020603050405020304" pitchFamily="18" charset="0"/>
              </a:rPr>
              <a:t>Khí</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quản</a:t>
            </a:r>
            <a:r>
              <a:rPr lang="en-US" sz="4001" dirty="0">
                <a:latin typeface="Times New Roman" panose="02020603050405020304" pitchFamily="18" charset="0"/>
                <a:cs typeface="Times New Roman" panose="02020603050405020304" pitchFamily="18" charset="0"/>
              </a:rPr>
              <a:t>					</a:t>
            </a:r>
          </a:p>
          <a:p>
            <a:pPr marL="0" indent="0">
              <a:buNone/>
            </a:pPr>
            <a:r>
              <a:rPr lang="en-US" sz="4001" dirty="0">
                <a:latin typeface="Times New Roman" panose="02020603050405020304" pitchFamily="18" charset="0"/>
                <a:cs typeface="Times New Roman" panose="02020603050405020304" pitchFamily="18" charset="0"/>
              </a:rPr>
              <a:t>	D. </a:t>
            </a:r>
            <a:r>
              <a:rPr lang="en-US" sz="4001" dirty="0" err="1">
                <a:latin typeface="Times New Roman" panose="02020603050405020304" pitchFamily="18" charset="0"/>
                <a:cs typeface="Times New Roman" panose="02020603050405020304" pitchFamily="18" charset="0"/>
              </a:rPr>
              <a:t>Phế</a:t>
            </a:r>
            <a:r>
              <a:rPr lang="en-US" sz="4001" dirty="0">
                <a:latin typeface="Times New Roman" panose="02020603050405020304" pitchFamily="18" charset="0"/>
                <a:cs typeface="Times New Roman" panose="02020603050405020304" pitchFamily="18" charset="0"/>
              </a:rPr>
              <a:t> </a:t>
            </a:r>
            <a:r>
              <a:rPr lang="en-US" sz="4001" dirty="0" err="1">
                <a:latin typeface="Times New Roman" panose="02020603050405020304" pitchFamily="18" charset="0"/>
                <a:cs typeface="Times New Roman" panose="02020603050405020304" pitchFamily="18" charset="0"/>
              </a:rPr>
              <a:t>quản</a:t>
            </a:r>
            <a:endParaRPr lang="en-US" sz="4001" dirty="0">
              <a:latin typeface="Times New Roman" panose="02020603050405020304" pitchFamily="18" charset="0"/>
              <a:cs typeface="Times New Roman" panose="02020603050405020304" pitchFamily="18" charset="0"/>
            </a:endParaRPr>
          </a:p>
        </p:txBody>
      </p:sp>
      <p:sp>
        <p:nvSpPr>
          <p:cNvPr id="5" name="Oval 4"/>
          <p:cNvSpPr/>
          <p:nvPr/>
        </p:nvSpPr>
        <p:spPr>
          <a:xfrm>
            <a:off x="1905000" y="28575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mj-lt"/>
            </a:endParaRPr>
          </a:p>
        </p:txBody>
      </p:sp>
    </p:spTree>
    <p:extLst>
      <p:ext uri="{BB962C8B-B14F-4D97-AF65-F5344CB8AC3E}">
        <p14:creationId xmlns:p14="http://schemas.microsoft.com/office/powerpoint/2010/main" val="374885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906441" y="676577"/>
            <a:ext cx="6837759" cy="828047"/>
          </a:xfrm>
          <a:prstGeom prst="rect">
            <a:avLst/>
          </a:prstGeom>
          <a:noFill/>
        </p:spPr>
        <p:txBody>
          <a:bodyPr wrap="square" rtlCol="0">
            <a:spAutoFit/>
          </a:bodyPr>
          <a:lstStyle/>
          <a:p>
            <a:r>
              <a:rPr lang="en-US" sz="4781" b="1" dirty="0">
                <a:solidFill>
                  <a:srgbClr val="FF0000"/>
                </a:solidFill>
                <a:effectLst>
                  <a:glow rad="139700">
                    <a:schemeClr val="accent5">
                      <a:satMod val="175000"/>
                      <a:alpha val="40000"/>
                    </a:schemeClr>
                  </a:glow>
                </a:effectLst>
                <a:latin typeface="Times New Roman" panose="02020603050405020304" pitchFamily="18" charset="0"/>
                <a:cs typeface="Times New Roman" panose="02020603050405020304" pitchFamily="18" charset="0"/>
              </a:rPr>
              <a:t>HƯỚNG DẪN TỰ HỌC</a:t>
            </a:r>
          </a:p>
        </p:txBody>
      </p:sp>
      <p:sp>
        <p:nvSpPr>
          <p:cNvPr id="2" name="Text Box 1"/>
          <p:cNvSpPr txBox="1"/>
          <p:nvPr/>
        </p:nvSpPr>
        <p:spPr>
          <a:xfrm>
            <a:off x="1717609" y="2485634"/>
            <a:ext cx="15302347" cy="5504969"/>
          </a:xfrm>
          <a:prstGeom prst="rect">
            <a:avLst/>
          </a:prstGeom>
          <a:noFill/>
          <a:ln w="9525">
            <a:noFill/>
          </a:ln>
        </p:spPr>
        <p:txBody>
          <a:bodyPr wrap="square">
            <a:spAutoFit/>
          </a:bodyPr>
          <a:lstStyle/>
          <a:p>
            <a:pPr indent="683058"/>
            <a:r>
              <a:rPr lang="en-US" sz="5862" b="1" dirty="0">
                <a:solidFill>
                  <a:srgbClr val="FF0000"/>
                </a:solidFill>
                <a:latin typeface="Times New Roman" panose="02020603050405020304" pitchFamily="18" charset="0"/>
                <a:cs typeface="Times New Roman" panose="02020603050405020304" pitchFamily="18" charset="0"/>
              </a:rPr>
              <a:t>1. </a:t>
            </a:r>
            <a:r>
              <a:rPr lang="en-US" sz="5862" b="1" dirty="0" err="1">
                <a:solidFill>
                  <a:srgbClr val="FF0000"/>
                </a:solidFill>
                <a:latin typeface="Times New Roman" panose="02020603050405020304" pitchFamily="18" charset="0"/>
                <a:cs typeface="Times New Roman" panose="02020603050405020304" pitchFamily="18" charset="0"/>
              </a:rPr>
              <a:t>Bài</a:t>
            </a:r>
            <a:r>
              <a:rPr lang="en-US" sz="5862" b="1" dirty="0">
                <a:solidFill>
                  <a:srgbClr val="FF0000"/>
                </a:solidFill>
                <a:latin typeface="Times New Roman" panose="02020603050405020304" pitchFamily="18" charset="0"/>
                <a:cs typeface="Times New Roman" panose="02020603050405020304" pitchFamily="18" charset="0"/>
              </a:rPr>
              <a:t> </a:t>
            </a:r>
            <a:r>
              <a:rPr lang="en-US" sz="5862" b="1" dirty="0" err="1">
                <a:solidFill>
                  <a:srgbClr val="FF0000"/>
                </a:solidFill>
                <a:latin typeface="Times New Roman" panose="02020603050405020304" pitchFamily="18" charset="0"/>
                <a:cs typeface="Times New Roman" panose="02020603050405020304" pitchFamily="18" charset="0"/>
              </a:rPr>
              <a:t>vừa</a:t>
            </a:r>
            <a:r>
              <a:rPr lang="en-US" sz="5862" b="1" dirty="0">
                <a:solidFill>
                  <a:srgbClr val="FF0000"/>
                </a:solidFill>
                <a:latin typeface="Times New Roman" panose="02020603050405020304" pitchFamily="18" charset="0"/>
                <a:cs typeface="Times New Roman" panose="02020603050405020304" pitchFamily="18" charset="0"/>
              </a:rPr>
              <a:t> </a:t>
            </a:r>
            <a:r>
              <a:rPr lang="en-US" sz="5862" b="1" dirty="0" err="1">
                <a:solidFill>
                  <a:srgbClr val="FF0000"/>
                </a:solidFill>
                <a:latin typeface="Times New Roman" panose="02020603050405020304" pitchFamily="18" charset="0"/>
                <a:cs typeface="Times New Roman" panose="02020603050405020304" pitchFamily="18" charset="0"/>
              </a:rPr>
              <a:t>học</a:t>
            </a:r>
            <a:r>
              <a:rPr lang="en-US" sz="5862" b="1" dirty="0">
                <a:solidFill>
                  <a:srgbClr val="FF0000"/>
                </a:solidFill>
                <a:latin typeface="Times New Roman" panose="02020603050405020304" pitchFamily="18" charset="0"/>
                <a:cs typeface="Times New Roman" panose="02020603050405020304" pitchFamily="18" charset="0"/>
              </a:rPr>
              <a:t>:</a:t>
            </a:r>
          </a:p>
          <a:p>
            <a:pPr indent="683058"/>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Xem</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lại</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toàn</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bộ</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nội</a:t>
            </a:r>
            <a:r>
              <a:rPr lang="en-US" sz="5862" b="1" dirty="0">
                <a:solidFill>
                  <a:schemeClr val="accent6">
                    <a:lumMod val="50000"/>
                  </a:schemeClr>
                </a:solidFill>
                <a:latin typeface="Times New Roman" panose="02020603050405020304" pitchFamily="18" charset="0"/>
                <a:cs typeface="Times New Roman" panose="02020603050405020304" pitchFamily="18" charset="0"/>
              </a:rPr>
              <a:t> dung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học</a:t>
            </a:r>
            <a:r>
              <a:rPr lang="en-US" sz="5862" b="1" dirty="0">
                <a:solidFill>
                  <a:schemeClr val="accent6">
                    <a:lumMod val="50000"/>
                  </a:schemeClr>
                </a:solidFill>
                <a:latin typeface="Times New Roman" panose="02020603050405020304" pitchFamily="18" charset="0"/>
                <a:cs typeface="Times New Roman" panose="02020603050405020304" pitchFamily="18" charset="0"/>
              </a:rPr>
              <a:t>.</a:t>
            </a:r>
          </a:p>
          <a:p>
            <a:pPr indent="683058"/>
            <a:r>
              <a:rPr lang="en-US" sz="5862" b="1" dirty="0">
                <a:solidFill>
                  <a:srgbClr val="FF0000"/>
                </a:solidFill>
                <a:latin typeface="Times New Roman" panose="02020603050405020304" pitchFamily="18" charset="0"/>
                <a:cs typeface="Times New Roman" panose="02020603050405020304" pitchFamily="18" charset="0"/>
              </a:rPr>
              <a:t>2. </a:t>
            </a:r>
            <a:r>
              <a:rPr lang="en-US" sz="5862" b="1" dirty="0" err="1">
                <a:solidFill>
                  <a:srgbClr val="FF0000"/>
                </a:solidFill>
                <a:latin typeface="Times New Roman" panose="02020603050405020304" pitchFamily="18" charset="0"/>
                <a:cs typeface="Times New Roman" panose="02020603050405020304" pitchFamily="18" charset="0"/>
              </a:rPr>
              <a:t>Bài</a:t>
            </a:r>
            <a:r>
              <a:rPr lang="en-US" sz="5862" b="1" dirty="0">
                <a:solidFill>
                  <a:srgbClr val="FF0000"/>
                </a:solidFill>
                <a:latin typeface="Times New Roman" panose="02020603050405020304" pitchFamily="18" charset="0"/>
                <a:cs typeface="Times New Roman" panose="02020603050405020304" pitchFamily="18" charset="0"/>
              </a:rPr>
              <a:t> </a:t>
            </a:r>
            <a:r>
              <a:rPr lang="en-US" sz="5862" b="1" dirty="0" err="1">
                <a:solidFill>
                  <a:srgbClr val="FF0000"/>
                </a:solidFill>
                <a:latin typeface="Times New Roman" panose="02020603050405020304" pitchFamily="18" charset="0"/>
                <a:cs typeface="Times New Roman" panose="02020603050405020304" pitchFamily="18" charset="0"/>
              </a:rPr>
              <a:t>sắp</a:t>
            </a:r>
            <a:r>
              <a:rPr lang="en-US" sz="5862" b="1" dirty="0">
                <a:solidFill>
                  <a:srgbClr val="FF0000"/>
                </a:solidFill>
                <a:latin typeface="Times New Roman" panose="02020603050405020304" pitchFamily="18" charset="0"/>
                <a:cs typeface="Times New Roman" panose="02020603050405020304" pitchFamily="18" charset="0"/>
              </a:rPr>
              <a:t> </a:t>
            </a:r>
            <a:r>
              <a:rPr lang="en-US" sz="5862" b="1" dirty="0" err="1">
                <a:solidFill>
                  <a:srgbClr val="FF0000"/>
                </a:solidFill>
                <a:latin typeface="Times New Roman" panose="02020603050405020304" pitchFamily="18" charset="0"/>
                <a:cs typeface="Times New Roman" panose="02020603050405020304" pitchFamily="18" charset="0"/>
              </a:rPr>
              <a:t>học</a:t>
            </a:r>
            <a:r>
              <a:rPr lang="en-US" sz="5862" b="1" dirty="0">
                <a:solidFill>
                  <a:srgbClr val="FF0000"/>
                </a:solidFill>
                <a:latin typeface="Times New Roman" panose="02020603050405020304" pitchFamily="18" charset="0"/>
                <a:cs typeface="Times New Roman" panose="02020603050405020304" pitchFamily="18" charset="0"/>
              </a:rPr>
              <a:t>:</a:t>
            </a:r>
          </a:p>
          <a:p>
            <a:pPr indent="683058"/>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trước</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mới</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5862" b="1" dirty="0">
                <a:solidFill>
                  <a:schemeClr val="accent6">
                    <a:lumMod val="50000"/>
                  </a:schemeClr>
                </a:solidFill>
                <a:latin typeface="Times New Roman" panose="02020603050405020304" pitchFamily="18" charset="0"/>
                <a:cs typeface="Times New Roman" panose="02020603050405020304" pitchFamily="18" charset="0"/>
              </a:rPr>
              <a:t> 33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phần</a:t>
            </a:r>
            <a:r>
              <a:rPr lang="en-US" sz="5862" b="1" dirty="0">
                <a:solidFill>
                  <a:schemeClr val="accent6">
                    <a:lumMod val="50000"/>
                  </a:schemeClr>
                </a:solidFill>
                <a:latin typeface="Times New Roman" panose="02020603050405020304" pitchFamily="18" charset="0"/>
                <a:cs typeface="Times New Roman" panose="02020603050405020304" pitchFamily="18" charset="0"/>
              </a:rPr>
              <a:t> II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sz="5862" b="1" dirty="0">
                <a:solidFill>
                  <a:schemeClr val="accent6">
                    <a:lumMod val="50000"/>
                  </a:schemeClr>
                </a:solidFill>
                <a:latin typeface="Times New Roman" panose="02020603050405020304" pitchFamily="18" charset="0"/>
                <a:cs typeface="Times New Roman" panose="02020603050405020304" pitchFamily="18" charset="0"/>
              </a:rPr>
              <a:t> III</a:t>
            </a:r>
          </a:p>
          <a:p>
            <a:pPr indent="683058"/>
            <a:r>
              <a:rPr lang="en-US" sz="5862" b="1" dirty="0" err="1">
                <a:solidFill>
                  <a:schemeClr val="accent6">
                    <a:lumMod val="50000"/>
                  </a:schemeClr>
                </a:solidFill>
                <a:latin typeface="Times New Roman" panose="02020603050405020304" pitchFamily="18" charset="0"/>
                <a:cs typeface="Times New Roman" panose="02020603050405020304" pitchFamily="18" charset="0"/>
              </a:rPr>
              <a:t>Tìm</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bệnh</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liên</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quan</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đến</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bệnh</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hô</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hấp</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tác</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hại</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thuốc</a:t>
            </a:r>
            <a:r>
              <a:rPr lang="en-US" sz="5862" b="1" dirty="0">
                <a:solidFill>
                  <a:schemeClr val="accent6">
                    <a:lumMod val="50000"/>
                  </a:schemeClr>
                </a:solidFill>
                <a:latin typeface="Times New Roman" panose="02020603050405020304" pitchFamily="18" charset="0"/>
                <a:cs typeface="Times New Roman" panose="02020603050405020304" pitchFamily="18" charset="0"/>
              </a:rPr>
              <a:t> </a:t>
            </a:r>
            <a:r>
              <a:rPr lang="en-US" sz="5862" b="1" dirty="0" err="1">
                <a:solidFill>
                  <a:schemeClr val="accent6">
                    <a:lumMod val="50000"/>
                  </a:schemeClr>
                </a:solidFill>
                <a:latin typeface="Times New Roman" panose="02020603050405020304" pitchFamily="18" charset="0"/>
                <a:cs typeface="Times New Roman" panose="02020603050405020304" pitchFamily="18" charset="0"/>
              </a:rPr>
              <a:t>lá</a:t>
            </a:r>
            <a:endParaRPr lang="en-US" sz="5862"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978517"/>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ệ hô hấp ở người">
            <a:extLst>
              <a:ext uri="{FF2B5EF4-FFF2-40B4-BE49-F238E27FC236}">
                <a16:creationId xmlns="" xmlns:a16="http://schemas.microsoft.com/office/drawing/2014/main" id="{B465B551-B196-27EF-7F54-D5ACD48483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95292"/>
            <a:ext cx="11049000" cy="8610599"/>
          </a:xfrm>
          <a:prstGeom prst="rect">
            <a:avLst/>
          </a:prstGeom>
          <a:noFill/>
          <a:ln>
            <a:noFill/>
          </a:ln>
        </p:spPr>
      </p:pic>
      <p:sp>
        <p:nvSpPr>
          <p:cNvPr id="6" name="TextBox 5">
            <a:extLst>
              <a:ext uri="{FF2B5EF4-FFF2-40B4-BE49-F238E27FC236}">
                <a16:creationId xmlns="" xmlns:a16="http://schemas.microsoft.com/office/drawing/2014/main" id="{ECA4FFE1-230C-9FF8-CDFD-DDCB89A8306A}"/>
              </a:ext>
            </a:extLst>
          </p:cNvPr>
          <p:cNvSpPr txBox="1"/>
          <p:nvPr/>
        </p:nvSpPr>
        <p:spPr>
          <a:xfrm>
            <a:off x="4419600" y="9410700"/>
            <a:ext cx="6896097"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H34.1Cấu </a:t>
            </a:r>
            <a:r>
              <a:rPr lang="en-US" sz="3600" b="1" dirty="0" err="1">
                <a:latin typeface="Times New Roman" panose="02020603050405020304" pitchFamily="18" charset="0"/>
                <a:cs typeface="Times New Roman" panose="02020603050405020304" pitchFamily="18" charset="0"/>
              </a:rPr>
              <a:t>tạo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hấp</a:t>
            </a:r>
            <a:r>
              <a:rPr lang="en-US" sz="3600" b="1" dirty="0">
                <a:latin typeface="Times New Roman" panose="02020603050405020304" pitchFamily="18" charset="0"/>
                <a:cs typeface="Times New Roman" panose="02020603050405020304" pitchFamily="18" charset="0"/>
              </a:rPr>
              <a:t> ở </a:t>
            </a:r>
            <a:r>
              <a:rPr lang="en-US" sz="3600" b="1" dirty="0" err="1">
                <a:latin typeface="Times New Roman" panose="02020603050405020304" pitchFamily="18" charset="0"/>
                <a:cs typeface="Times New Roman" panose="02020603050405020304" pitchFamily="18" charset="0"/>
              </a:rPr>
              <a:t>người</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2139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8736273"/>
              </p:ext>
            </p:extLst>
          </p:nvPr>
        </p:nvGraphicFramePr>
        <p:xfrm>
          <a:off x="96592" y="1181100"/>
          <a:ext cx="17899380" cy="8686800"/>
        </p:xfrm>
        <a:graphic>
          <a:graphicData uri="http://schemas.openxmlformats.org/drawingml/2006/table">
            <a:tbl>
              <a:tblPr firstRow="1" firstCol="1" bandRow="1">
                <a:tableStyleId>{5C22544A-7EE6-4342-B048-85BDC9FD1C3A}</a:tableStyleId>
              </a:tblPr>
              <a:tblGrid>
                <a:gridCol w="2506980">
                  <a:extLst>
                    <a:ext uri="{9D8B030D-6E8A-4147-A177-3AD203B41FA5}">
                      <a16:colId xmlns="" xmlns:a16="http://schemas.microsoft.com/office/drawing/2014/main" val="20000"/>
                    </a:ext>
                  </a:extLst>
                </a:gridCol>
                <a:gridCol w="7948409">
                  <a:extLst>
                    <a:ext uri="{9D8B030D-6E8A-4147-A177-3AD203B41FA5}">
                      <a16:colId xmlns="" xmlns:a16="http://schemas.microsoft.com/office/drawing/2014/main" val="20001"/>
                    </a:ext>
                  </a:extLst>
                </a:gridCol>
                <a:gridCol w="7443991">
                  <a:extLst>
                    <a:ext uri="{9D8B030D-6E8A-4147-A177-3AD203B41FA5}">
                      <a16:colId xmlns="" xmlns:a16="http://schemas.microsoft.com/office/drawing/2014/main" val="20002"/>
                    </a:ext>
                  </a:extLst>
                </a:gridCol>
              </a:tblGrid>
              <a:tr h="1580893">
                <a:tc>
                  <a:txBody>
                    <a:bodyPr/>
                    <a:lstStyle/>
                    <a:p>
                      <a:pPr marL="0" marR="0" algn="ctr">
                        <a:lnSpc>
                          <a:spcPct val="115000"/>
                        </a:lnSpc>
                        <a:spcBef>
                          <a:spcPts val="0"/>
                        </a:spcBef>
                        <a:spcAft>
                          <a:spcPts val="0"/>
                        </a:spcAft>
                      </a:pPr>
                      <a:r>
                        <a:rPr lang="en-US" sz="3200" dirty="0" err="1">
                          <a:effectLst/>
                          <a:latin typeface="Times New Roman" pitchFamily="18" charset="0"/>
                          <a:cs typeface="Times New Roman" pitchFamily="18" charset="0"/>
                        </a:rPr>
                        <a:t>Cơ</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quan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của</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hệ</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hô</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hấp</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err="1">
                          <a:effectLst/>
                          <a:latin typeface="Times New Roman" pitchFamily="18" charset="0"/>
                          <a:cs typeface="Times New Roman" pitchFamily="18" charset="0"/>
                        </a:rPr>
                        <a:t>Đặc</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điểm</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effectLst/>
                          <a:latin typeface="Times New Roman" pitchFamily="18" charset="0"/>
                          <a:cs typeface="Times New Roman" pitchFamily="18" charset="0"/>
                        </a:rPr>
                        <a:t>Chức năng</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984240">
                <a:tc>
                  <a:txBody>
                    <a:bodyPr/>
                    <a:lstStyle/>
                    <a:p>
                      <a:pPr marL="0" marR="0" algn="just">
                        <a:lnSpc>
                          <a:spcPct val="115000"/>
                        </a:lnSpc>
                        <a:spcBef>
                          <a:spcPts val="0"/>
                        </a:spcBef>
                        <a:spcAft>
                          <a:spcPts val="0"/>
                        </a:spcAft>
                      </a:pPr>
                      <a:r>
                        <a:rPr lang="en-US" sz="3200" dirty="0" err="1">
                          <a:effectLst/>
                          <a:latin typeface="Times New Roman" pitchFamily="18" charset="0"/>
                          <a:cs typeface="Times New Roman" pitchFamily="18" charset="0"/>
                        </a:rPr>
                        <a:t>Mũi</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073977">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Họng</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240005">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Thanh quản</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122744">
                <a:tc>
                  <a:txBody>
                    <a:bodyPr/>
                    <a:lstStyle/>
                    <a:p>
                      <a:pPr marL="0" marR="0" algn="just">
                        <a:lnSpc>
                          <a:spcPct val="115000"/>
                        </a:lnSpc>
                        <a:spcBef>
                          <a:spcPts val="0"/>
                        </a:spcBef>
                        <a:spcAft>
                          <a:spcPts val="0"/>
                        </a:spcAft>
                      </a:pPr>
                      <a:r>
                        <a:rPr lang="en-US" sz="3200" dirty="0" err="1">
                          <a:effectLst/>
                          <a:latin typeface="Times New Roman" pitchFamily="18" charset="0"/>
                          <a:cs typeface="Times New Roman" pitchFamily="18" charset="0"/>
                        </a:rPr>
                        <a:t>Khí</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quản</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580893">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Phế quản và tiểu phế quản</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1104048">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Phế nang</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5" name="TextBox 4"/>
          <p:cNvSpPr txBox="1"/>
          <p:nvPr/>
        </p:nvSpPr>
        <p:spPr>
          <a:xfrm>
            <a:off x="3276600" y="190500"/>
            <a:ext cx="11239500" cy="523220"/>
          </a:xfrm>
          <a:prstGeom prst="rect">
            <a:avLst/>
          </a:prstGeom>
          <a:noFill/>
        </p:spPr>
        <p:txBody>
          <a:bodyPr wrap="square" rtlCol="0">
            <a:spAutoFit/>
          </a:bodyPr>
          <a:lstStyle/>
          <a:p>
            <a:pPr algn="ctr"/>
            <a:r>
              <a:rPr lang="en-US" sz="2800" b="1" dirty="0" smtClean="0">
                <a:solidFill>
                  <a:srgbClr val="C00000"/>
                </a:solidFill>
                <a:latin typeface="Times New Roman" pitchFamily="18" charset="0"/>
                <a:cs typeface="Times New Roman" pitchFamily="18" charset="0"/>
              </a:rPr>
              <a:t>CẤU </a:t>
            </a:r>
            <a:r>
              <a:rPr lang="en-US" sz="2800" b="1" dirty="0">
                <a:solidFill>
                  <a:srgbClr val="C00000"/>
                </a:solidFill>
                <a:latin typeface="Times New Roman" pitchFamily="18" charset="0"/>
                <a:cs typeface="Times New Roman" pitchFamily="18" charset="0"/>
              </a:rPr>
              <a:t>TẠO VÀ CHỨC NĂNG CỦA HỆ HÔ HẤP</a:t>
            </a: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7611175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61309465"/>
              </p:ext>
            </p:extLst>
          </p:nvPr>
        </p:nvGraphicFramePr>
        <p:xfrm>
          <a:off x="228600" y="266700"/>
          <a:ext cx="17899380" cy="9905999"/>
        </p:xfrm>
        <a:graphic>
          <a:graphicData uri="http://schemas.openxmlformats.org/drawingml/2006/table">
            <a:tbl>
              <a:tblPr firstRow="1" firstCol="1" bandRow="1">
                <a:tableStyleId>{5C22544A-7EE6-4342-B048-85BDC9FD1C3A}</a:tableStyleId>
              </a:tblPr>
              <a:tblGrid>
                <a:gridCol w="2506980">
                  <a:extLst>
                    <a:ext uri="{9D8B030D-6E8A-4147-A177-3AD203B41FA5}">
                      <a16:colId xmlns="" xmlns:a16="http://schemas.microsoft.com/office/drawing/2014/main" val="20000"/>
                    </a:ext>
                  </a:extLst>
                </a:gridCol>
                <a:gridCol w="7948409">
                  <a:extLst>
                    <a:ext uri="{9D8B030D-6E8A-4147-A177-3AD203B41FA5}">
                      <a16:colId xmlns="" xmlns:a16="http://schemas.microsoft.com/office/drawing/2014/main" val="20001"/>
                    </a:ext>
                  </a:extLst>
                </a:gridCol>
                <a:gridCol w="7443991">
                  <a:extLst>
                    <a:ext uri="{9D8B030D-6E8A-4147-A177-3AD203B41FA5}">
                      <a16:colId xmlns="" xmlns:a16="http://schemas.microsoft.com/office/drawing/2014/main" val="20002"/>
                    </a:ext>
                  </a:extLst>
                </a:gridCol>
              </a:tblGrid>
              <a:tr h="1472126">
                <a:tc>
                  <a:txBody>
                    <a:bodyPr/>
                    <a:lstStyle/>
                    <a:p>
                      <a:pPr marL="0" marR="0" algn="ctr">
                        <a:lnSpc>
                          <a:spcPct val="115000"/>
                        </a:lnSpc>
                        <a:spcBef>
                          <a:spcPts val="0"/>
                        </a:spcBef>
                        <a:spcAft>
                          <a:spcPts val="0"/>
                        </a:spcAft>
                      </a:pPr>
                      <a:r>
                        <a:rPr lang="en-US" sz="3200" dirty="0" err="1">
                          <a:effectLst/>
                          <a:latin typeface="Times New Roman" pitchFamily="18" charset="0"/>
                          <a:cs typeface="Times New Roman" pitchFamily="18" charset="0"/>
                        </a:rPr>
                        <a:t>Cơ</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quan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của</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hệ</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hô</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hấp</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err="1">
                          <a:effectLst/>
                          <a:latin typeface="Times New Roman" pitchFamily="18" charset="0"/>
                          <a:cs typeface="Times New Roman" pitchFamily="18" charset="0"/>
                        </a:rPr>
                        <a:t>Đặc</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điểm</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effectLst/>
                          <a:latin typeface="Times New Roman" pitchFamily="18" charset="0"/>
                          <a:cs typeface="Times New Roman" pitchFamily="18" charset="0"/>
                        </a:rPr>
                        <a:t>Chức năng</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627633">
                <a:tc>
                  <a:txBody>
                    <a:bodyPr/>
                    <a:lstStyle/>
                    <a:p>
                      <a:pPr marL="0" marR="0" algn="just">
                        <a:lnSpc>
                          <a:spcPct val="115000"/>
                        </a:lnSpc>
                        <a:spcBef>
                          <a:spcPts val="0"/>
                        </a:spcBef>
                        <a:spcAft>
                          <a:spcPts val="0"/>
                        </a:spcAft>
                      </a:pPr>
                      <a:r>
                        <a:rPr lang="en-US" sz="3200" dirty="0" err="1">
                          <a:effectLst/>
                          <a:latin typeface="Times New Roman" pitchFamily="18" charset="0"/>
                          <a:cs typeface="Times New Roman" pitchFamily="18" charset="0"/>
                        </a:rPr>
                        <a:t>Mũi</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368420">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Họng</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368420">
                <a:tc>
                  <a:txBody>
                    <a:bodyPr/>
                    <a:lstStyle/>
                    <a:p>
                      <a:pPr marL="0" marR="0" algn="just">
                        <a:lnSpc>
                          <a:spcPct val="115000"/>
                        </a:lnSpc>
                        <a:spcBef>
                          <a:spcPts val="0"/>
                        </a:spcBef>
                        <a:spcAft>
                          <a:spcPts val="0"/>
                        </a:spcAft>
                      </a:pPr>
                      <a:r>
                        <a:rPr lang="en-US" sz="3200" smtClean="0">
                          <a:effectLst/>
                          <a:latin typeface="Times New Roman" pitchFamily="18" charset="0"/>
                          <a:cs typeface="Times New Roman" pitchFamily="18" charset="0"/>
                        </a:rPr>
                        <a:t>Thanh quản</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3200" dirty="0" smtClean="0">
                          <a:effectLst/>
                          <a:latin typeface="Times New Roman" pitchFamily="18" charset="0"/>
                          <a:cs typeface="Times New Roman" pitchFamily="18" charset="0"/>
                        </a:rPr>
                        <a:t> </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627633">
                <a:tc>
                  <a:txBody>
                    <a:bodyPr/>
                    <a:lstStyle/>
                    <a:p>
                      <a:pPr marL="0" marR="0" algn="just">
                        <a:lnSpc>
                          <a:spcPct val="115000"/>
                        </a:lnSpc>
                        <a:spcBef>
                          <a:spcPts val="0"/>
                        </a:spcBef>
                        <a:spcAft>
                          <a:spcPts val="0"/>
                        </a:spcAft>
                      </a:pPr>
                      <a:r>
                        <a:rPr lang="en-US" sz="3200" dirty="0" err="1">
                          <a:effectLst/>
                          <a:latin typeface="Times New Roman" pitchFamily="18" charset="0"/>
                          <a:cs typeface="Times New Roman" pitchFamily="18" charset="0"/>
                        </a:rPr>
                        <a:t>Khí</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quản</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368420">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Phế quản và tiểu phế quản</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3200" dirty="0">
                          <a:effectLst/>
                          <a:latin typeface="Times New Roman" pitchFamily="18" charset="0"/>
                          <a:cs typeface="Times New Roman" pitchFamily="18" charset="0"/>
                        </a:rPr>
                        <a:t> </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1073347">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Phế nang</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6" name="Rectangle 5"/>
          <p:cNvSpPr/>
          <p:nvPr/>
        </p:nvSpPr>
        <p:spPr>
          <a:xfrm>
            <a:off x="2743200" y="1943100"/>
            <a:ext cx="8001000" cy="1175706"/>
          </a:xfrm>
          <a:prstGeom prst="rect">
            <a:avLst/>
          </a:prstGeom>
        </p:spPr>
        <p:txBody>
          <a:bodyPr wrap="square" lIns="182880" tIns="91440" rIns="182880" bIns="91440">
            <a:spAutoFit/>
          </a:bodyPr>
          <a:lstStyle/>
          <a:p>
            <a:pPr algn="just">
              <a:lnSpc>
                <a:spcPct val="115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mũi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a:t>
            </a:r>
            <a:endParaRPr lang="en-US" sz="2800" dirty="0">
              <a:solidFill>
                <a:srgbClr val="000000"/>
              </a:solidFill>
              <a:latin typeface="Times New Roman" pitchFamily="18" charset="0"/>
              <a:ea typeface="Times New Roman"/>
              <a:cs typeface="Times New Roman" pitchFamily="18" charset="0"/>
            </a:endParaRPr>
          </a:p>
        </p:txBody>
      </p:sp>
      <p:sp>
        <p:nvSpPr>
          <p:cNvPr id="7" name="Rectangle 6"/>
          <p:cNvSpPr/>
          <p:nvPr/>
        </p:nvSpPr>
        <p:spPr>
          <a:xfrm>
            <a:off x="10746346" y="2095500"/>
            <a:ext cx="8001000" cy="640432"/>
          </a:xfrm>
          <a:prstGeom prst="rect">
            <a:avLst/>
          </a:prstGeom>
        </p:spPr>
        <p:txBody>
          <a:bodyPr wrap="square" lIns="182880" tIns="91440" rIns="182880" bIns="91440">
            <a:spAutoFit/>
          </a:bodyPr>
          <a:lstStyle/>
          <a:p>
            <a:pPr algn="just">
              <a:lnSpc>
                <a:spcPct val="115000"/>
              </a:lnSpc>
            </a:pPr>
            <a:r>
              <a:rPr lang="en-US" sz="2800" dirty="0" err="1">
                <a:latin typeface="Times New Roman" pitchFamily="18" charset="0"/>
                <a:cs typeface="Times New Roman" pitchFamily="18" charset="0"/>
              </a:rPr>
              <a:t>Ngăn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bụi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r>
              <a:rPr lang="en-US" sz="2800" dirty="0">
                <a:latin typeface="Times New Roman" pitchFamily="18" charset="0"/>
                <a:cs typeface="Times New Roman" pitchFamily="18" charset="0"/>
              </a:rPr>
              <a:t>.</a:t>
            </a:r>
            <a:endParaRPr lang="en-US" sz="2800" dirty="0">
              <a:solidFill>
                <a:srgbClr val="000000"/>
              </a:solidFill>
              <a:latin typeface="Times New Roman" pitchFamily="18" charset="0"/>
              <a:ea typeface="Times New Roman"/>
              <a:cs typeface="Times New Roman" pitchFamily="18" charset="0"/>
            </a:endParaRPr>
          </a:p>
        </p:txBody>
      </p:sp>
      <p:sp>
        <p:nvSpPr>
          <p:cNvPr id="8" name="Rectangle 7"/>
          <p:cNvSpPr/>
          <p:nvPr/>
        </p:nvSpPr>
        <p:spPr>
          <a:xfrm>
            <a:off x="2764665" y="3467100"/>
            <a:ext cx="8001000" cy="1671227"/>
          </a:xfrm>
          <a:prstGeom prst="rect">
            <a:avLst/>
          </a:prstGeom>
        </p:spPr>
        <p:txBody>
          <a:bodyPr wrap="square" lIns="182880" tIns="91440" rIns="182880" bIns="91440">
            <a:spAutoFit/>
          </a:bodyPr>
          <a:lstStyle/>
          <a:p>
            <a:pPr algn="just">
              <a:lnSpc>
                <a:spcPct val="115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amidan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lympho</a:t>
            </a:r>
            <a:r>
              <a:rPr lang="en-US" sz="2800" dirty="0">
                <a:latin typeface="Times New Roman" pitchFamily="18" charset="0"/>
                <a:cs typeface="Times New Roman" pitchFamily="18" charset="0"/>
              </a:rPr>
              <a:t> </a:t>
            </a:r>
            <a:endParaRPr lang="en-US" sz="2800" dirty="0">
              <a:solidFill>
                <a:srgbClr val="000000"/>
              </a:solidFill>
              <a:latin typeface="Times New Roman" pitchFamily="18" charset="0"/>
              <a:ea typeface="Times New Roman"/>
              <a:cs typeface="Times New Roman" pitchFamily="18" charset="0"/>
            </a:endParaRPr>
          </a:p>
          <a:p>
            <a:pPr algn="just">
              <a:lnSpc>
                <a:spcPct val="115000"/>
              </a:lnSpc>
            </a:pPr>
            <a:r>
              <a:rPr lang="en-US" sz="2800" dirty="0" smtClean="0">
                <a:latin typeface="Times New Roman" pitchFamily="18" charset="0"/>
                <a:cs typeface="Times New Roman" pitchFamily="18" charset="0"/>
              </a:rPr>
              <a:t>.</a:t>
            </a:r>
            <a:endParaRPr lang="en-US" sz="2800" dirty="0">
              <a:solidFill>
                <a:srgbClr val="000000"/>
              </a:solidFill>
              <a:latin typeface="Times New Roman" pitchFamily="18" charset="0"/>
              <a:ea typeface="Times New Roman"/>
              <a:cs typeface="Times New Roman" pitchFamily="18" charset="0"/>
            </a:endParaRPr>
          </a:p>
        </p:txBody>
      </p:sp>
      <p:sp>
        <p:nvSpPr>
          <p:cNvPr id="9" name="Rectangle 8"/>
          <p:cNvSpPr/>
          <p:nvPr/>
        </p:nvSpPr>
        <p:spPr>
          <a:xfrm>
            <a:off x="10728101" y="3467100"/>
            <a:ext cx="7178899" cy="1135952"/>
          </a:xfrm>
          <a:prstGeom prst="rect">
            <a:avLst/>
          </a:prstGeom>
        </p:spPr>
        <p:txBody>
          <a:bodyPr wrap="square" lIns="182880" tIns="91440" rIns="182880" bIns="91440">
            <a:spAutoFit/>
          </a:bodyPr>
          <a:lstStyle/>
          <a:p>
            <a:pPr algn="just">
              <a:lnSpc>
                <a:spcPct val="115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diệt</a:t>
            </a:r>
            <a:r>
              <a:rPr lang="en-US" sz="2800" dirty="0">
                <a:latin typeface="Times New Roman" pitchFamily="18" charset="0"/>
                <a:cs typeface="Times New Roman" pitchFamily="18" charset="0"/>
              </a:rPr>
              <a:t> vi </a:t>
            </a:r>
            <a:r>
              <a:rPr lang="en-US" sz="2800" dirty="0" err="1">
                <a:latin typeface="Times New Roman" pitchFamily="18" charset="0"/>
                <a:cs typeface="Times New Roman" pitchFamily="18" charset="0"/>
              </a:rPr>
              <a:t>khuẩn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phổi</a:t>
            </a:r>
            <a:endParaRPr lang="en-US" sz="2800" dirty="0">
              <a:solidFill>
                <a:srgbClr val="000000"/>
              </a:solidFill>
              <a:latin typeface="Times New Roman" pitchFamily="18" charset="0"/>
              <a:ea typeface="Times New Roman"/>
              <a:cs typeface="Times New Roman" pitchFamily="18" charset="0"/>
            </a:endParaRPr>
          </a:p>
        </p:txBody>
      </p:sp>
      <p:sp>
        <p:nvSpPr>
          <p:cNvPr id="10" name="Rectangle 9"/>
          <p:cNvSpPr/>
          <p:nvPr/>
        </p:nvSpPr>
        <p:spPr>
          <a:xfrm>
            <a:off x="2971801" y="4918645"/>
            <a:ext cx="4724400" cy="680186"/>
          </a:xfrm>
          <a:prstGeom prst="rect">
            <a:avLst/>
          </a:prstGeom>
        </p:spPr>
        <p:txBody>
          <a:bodyPr wrap="square" lIns="182880" tIns="91440" rIns="182880" bIns="91440">
            <a:spAutoFit/>
          </a:bodyPr>
          <a:lstStyle/>
          <a:p>
            <a:pPr algn="just">
              <a:lnSpc>
                <a:spcPct val="115000"/>
              </a:lnSpc>
            </a:pP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nắp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endParaRPr lang="en-US" sz="2800" dirty="0">
              <a:latin typeface="Times New Roman" pitchFamily="18" charset="0"/>
              <a:cs typeface="Times New Roman" pitchFamily="18" charset="0"/>
            </a:endParaRPr>
          </a:p>
        </p:txBody>
      </p:sp>
      <p:sp>
        <p:nvSpPr>
          <p:cNvPr id="11" name="Rectangle 10"/>
          <p:cNvSpPr/>
          <p:nvPr/>
        </p:nvSpPr>
        <p:spPr>
          <a:xfrm>
            <a:off x="10728100" y="4843848"/>
            <a:ext cx="7178899" cy="1175706"/>
          </a:xfrm>
          <a:prstGeom prst="rect">
            <a:avLst/>
          </a:prstGeom>
        </p:spPr>
        <p:txBody>
          <a:bodyPr wrap="square" lIns="182880" tIns="91440" rIns="182880" bIns="91440">
            <a:spAutoFit/>
          </a:bodyPr>
          <a:lstStyle/>
          <a:p>
            <a:pPr algn="just">
              <a:lnSpc>
                <a:spcPct val="115000"/>
              </a:lnSpc>
            </a:pPr>
            <a:r>
              <a:rPr lang="en-US" sz="2800" dirty="0" err="1">
                <a:latin typeface="Times New Roman" pitchFamily="18" charset="0"/>
                <a:cs typeface="Times New Roman" pitchFamily="18" charset="0"/>
              </a:rPr>
              <a:t>Cử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đậy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nuốt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a:t>
            </a:r>
            <a:endParaRPr lang="en-US" sz="2800" dirty="0">
              <a:solidFill>
                <a:srgbClr val="000000"/>
              </a:solidFill>
              <a:latin typeface="Times New Roman" pitchFamily="18" charset="0"/>
              <a:ea typeface="Times New Roman"/>
              <a:cs typeface="Times New Roman" pitchFamily="18" charset="0"/>
            </a:endParaRPr>
          </a:p>
        </p:txBody>
      </p:sp>
      <p:sp>
        <p:nvSpPr>
          <p:cNvPr id="12" name="Rectangle 11"/>
          <p:cNvSpPr/>
          <p:nvPr/>
        </p:nvSpPr>
        <p:spPr>
          <a:xfrm>
            <a:off x="2971801" y="6286500"/>
            <a:ext cx="7619999" cy="1175706"/>
          </a:xfrm>
          <a:prstGeom prst="rect">
            <a:avLst/>
          </a:prstGeom>
        </p:spPr>
        <p:txBody>
          <a:bodyPr wrap="square" lIns="182880" tIns="91440" rIns="182880" bIns="91440">
            <a:spAutoFit/>
          </a:bodyPr>
          <a:lstStyle/>
          <a:p>
            <a:pPr algn="just">
              <a:lnSpc>
                <a:spcPct val="115000"/>
              </a:lnSpc>
            </a:pP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lông</a:t>
            </a:r>
            <a:r>
              <a:rPr lang="en-US" sz="2800" dirty="0">
                <a:latin typeface="Times New Roman" pitchFamily="18" charset="0"/>
                <a:cs typeface="Times New Roman" pitchFamily="18" charset="0"/>
              </a:rPr>
              <a:t> rung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tục</a:t>
            </a:r>
            <a:r>
              <a:rPr lang="en-US" sz="2800" dirty="0">
                <a:latin typeface="Times New Roman" pitchFamily="18" charset="0"/>
                <a:cs typeface="Times New Roman" pitchFamily="18" charset="0"/>
              </a:rPr>
              <a:t>.</a:t>
            </a:r>
            <a:endParaRPr lang="en-US" sz="2800" dirty="0">
              <a:solidFill>
                <a:srgbClr val="000000"/>
              </a:solidFill>
              <a:latin typeface="Times New Roman" pitchFamily="18" charset="0"/>
              <a:ea typeface="Times New Roman"/>
              <a:cs typeface="Times New Roman" pitchFamily="18" charset="0"/>
            </a:endParaRPr>
          </a:p>
        </p:txBody>
      </p:sp>
      <p:sp>
        <p:nvSpPr>
          <p:cNvPr id="13" name="Rectangle 12"/>
          <p:cNvSpPr/>
          <p:nvPr/>
        </p:nvSpPr>
        <p:spPr>
          <a:xfrm>
            <a:off x="10801082" y="6438900"/>
            <a:ext cx="7619999" cy="640432"/>
          </a:xfrm>
          <a:prstGeom prst="rect">
            <a:avLst/>
          </a:prstGeom>
        </p:spPr>
        <p:txBody>
          <a:bodyPr wrap="square" lIns="182880" tIns="91440" rIns="182880" bIns="91440">
            <a:spAutoFit/>
          </a:bodyPr>
          <a:lstStyle/>
          <a:p>
            <a:pPr algn="just">
              <a:lnSpc>
                <a:spcPct val="115000"/>
              </a:lnSpc>
            </a:pP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đẩy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a:t>
            </a:r>
            <a:endParaRPr lang="en-US" sz="2800" dirty="0">
              <a:solidFill>
                <a:srgbClr val="000000"/>
              </a:solidFill>
              <a:latin typeface="Times New Roman" pitchFamily="18" charset="0"/>
              <a:ea typeface="Times New Roman"/>
              <a:cs typeface="Times New Roman" pitchFamily="18" charset="0"/>
            </a:endParaRPr>
          </a:p>
        </p:txBody>
      </p:sp>
      <p:sp>
        <p:nvSpPr>
          <p:cNvPr id="14" name="Rectangle 13"/>
          <p:cNvSpPr/>
          <p:nvPr/>
        </p:nvSpPr>
        <p:spPr>
          <a:xfrm>
            <a:off x="2955165" y="8149875"/>
            <a:ext cx="7619999" cy="640432"/>
          </a:xfrm>
          <a:prstGeom prst="rect">
            <a:avLst/>
          </a:prstGeom>
        </p:spPr>
        <p:txBody>
          <a:bodyPr wrap="square" lIns="182880" tIns="91440" rIns="182880" bIns="91440">
            <a:spAutoFit/>
          </a:bodyPr>
          <a:lstStyle/>
          <a:p>
            <a:pPr algn="just">
              <a:lnSpc>
                <a:spcPct val="115000"/>
              </a:lnSpc>
            </a:pP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nhánh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a:t>
            </a:r>
            <a:endParaRPr lang="en-US" sz="2800" dirty="0">
              <a:solidFill>
                <a:srgbClr val="000000"/>
              </a:solidFill>
              <a:latin typeface="Times New Roman" pitchFamily="18" charset="0"/>
              <a:ea typeface="Times New Roman"/>
              <a:cs typeface="Times New Roman" pitchFamily="18" charset="0"/>
            </a:endParaRPr>
          </a:p>
        </p:txBody>
      </p:sp>
      <p:sp>
        <p:nvSpPr>
          <p:cNvPr id="15" name="Rectangle 14"/>
          <p:cNvSpPr/>
          <p:nvPr/>
        </p:nvSpPr>
        <p:spPr>
          <a:xfrm>
            <a:off x="2971801" y="9333064"/>
            <a:ext cx="4550537" cy="680186"/>
          </a:xfrm>
          <a:prstGeom prst="rect">
            <a:avLst/>
          </a:prstGeom>
        </p:spPr>
        <p:txBody>
          <a:bodyPr wrap="square" lIns="182880" tIns="91440" rIns="182880" bIns="91440">
            <a:spAutoFit/>
          </a:bodyPr>
          <a:lstStyle/>
          <a:p>
            <a:pPr algn="just">
              <a:lnSpc>
                <a:spcPct val="115000"/>
              </a:lnSpc>
            </a:pP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endParaRPr lang="en-US" sz="2800" dirty="0">
              <a:solidFill>
                <a:srgbClr val="000000"/>
              </a:solidFill>
              <a:latin typeface="Times New Roman" pitchFamily="18" charset="0"/>
              <a:ea typeface="Times New Roman"/>
              <a:cs typeface="Times New Roman" pitchFamily="18" charset="0"/>
            </a:endParaRPr>
          </a:p>
        </p:txBody>
      </p:sp>
      <p:sp>
        <p:nvSpPr>
          <p:cNvPr id="16" name="Rectangle 15"/>
          <p:cNvSpPr/>
          <p:nvPr/>
        </p:nvSpPr>
        <p:spPr>
          <a:xfrm>
            <a:off x="10801082" y="9316066"/>
            <a:ext cx="5734318" cy="680186"/>
          </a:xfrm>
          <a:prstGeom prst="rect">
            <a:avLst/>
          </a:prstGeom>
        </p:spPr>
        <p:txBody>
          <a:bodyPr wrap="square" lIns="182880" tIns="91440" rIns="182880" bIns="91440">
            <a:spAutoFit/>
          </a:bodyPr>
          <a:lstStyle/>
          <a:p>
            <a:pPr algn="just">
              <a:lnSpc>
                <a:spcPct val="115000"/>
              </a:lnSpc>
            </a:pP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 </a:t>
            </a:r>
            <a:endParaRPr lang="en-US" sz="2800" dirty="0">
              <a:solidFill>
                <a:srgbClr val="000000"/>
              </a:solidFill>
              <a:latin typeface="Times New Roman" pitchFamily="18" charset="0"/>
              <a:ea typeface="Times New Roman"/>
              <a:cs typeface="Times New Roman" pitchFamily="18" charset="0"/>
            </a:endParaRPr>
          </a:p>
        </p:txBody>
      </p:sp>
      <p:sp>
        <p:nvSpPr>
          <p:cNvPr id="17" name="Rectangle 16"/>
          <p:cNvSpPr/>
          <p:nvPr/>
        </p:nvSpPr>
        <p:spPr>
          <a:xfrm>
            <a:off x="10801082" y="7965927"/>
            <a:ext cx="6188300" cy="680186"/>
          </a:xfrm>
          <a:prstGeom prst="rect">
            <a:avLst/>
          </a:prstGeom>
        </p:spPr>
        <p:txBody>
          <a:bodyPr wrap="square" lIns="182880" tIns="91440" rIns="182880" bIns="91440">
            <a:spAutoFit/>
          </a:bodyPr>
          <a:lstStyle/>
          <a:p>
            <a:pPr algn="just">
              <a:lnSpc>
                <a:spcPct val="115000"/>
              </a:lnSpc>
            </a:pP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nang</a:t>
            </a:r>
            <a:r>
              <a:rPr lang="en-US" sz="2800" dirty="0" smtClean="0">
                <a:latin typeface="Times New Roman" pitchFamily="18" charset="0"/>
                <a:cs typeface="Times New Roman" pitchFamily="18" charset="0"/>
              </a:rPr>
              <a:t>.</a:t>
            </a:r>
            <a:endParaRPr lang="en-US" sz="2800" dirty="0">
              <a:solidFill>
                <a:srgbClr val="000000"/>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26047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315205"/>
            <a:ext cx="16372114" cy="6906506"/>
          </a:xfrm>
          <a:prstGeom prst="rect">
            <a:avLst/>
          </a:prstGeom>
        </p:spPr>
        <p:txBody>
          <a:bodyPr wrap="square" lIns="182880" tIns="91440" rIns="182880" bIns="91440">
            <a:spAutoFit/>
          </a:bodyPr>
          <a:lstStyle/>
          <a:p>
            <a:pPr marL="685800" indent="-685800" algn="just">
              <a:lnSpc>
                <a:spcPct val="130000"/>
              </a:lnSpc>
              <a:buFontTx/>
              <a:buChar char="-"/>
            </a:pPr>
            <a:r>
              <a:rPr lang="nl-NL" sz="4800" dirty="0" smtClean="0">
                <a:latin typeface="Times New Roman" panose="02020603050405020304" pitchFamily="18" charset="0"/>
                <a:ea typeface="Segoe UI"/>
                <a:cs typeface="Times New Roman" panose="02020603050405020304" pitchFamily="18" charset="0"/>
              </a:rPr>
              <a:t>Hệ hô hấp gồm đường dẫn khí (</a:t>
            </a:r>
            <a:r>
              <a:rPr lang="en-US" sz="4800" dirty="0" err="1">
                <a:latin typeface="Times New Roman" panose="02020603050405020304" pitchFamily="18" charset="0"/>
                <a:ea typeface="Segoe UI"/>
                <a:cs typeface="Times New Roman" panose="02020603050405020304" pitchFamily="18" charset="0"/>
              </a:rPr>
              <a:t>mũi</a:t>
            </a:r>
            <a:r>
              <a:rPr lang="en-US" sz="4800" dirty="0">
                <a:latin typeface="Times New Roman" panose="02020603050405020304" pitchFamily="18" charset="0"/>
                <a:ea typeface="Segoe UI"/>
                <a:cs typeface="Times New Roman" panose="02020603050405020304" pitchFamily="18" charset="0"/>
              </a:rPr>
              <a:t>, </a:t>
            </a:r>
            <a:r>
              <a:rPr lang="en-US" sz="4800" dirty="0" err="1">
                <a:latin typeface="Times New Roman" panose="02020603050405020304" pitchFamily="18" charset="0"/>
                <a:ea typeface="Segoe UI"/>
                <a:cs typeface="Times New Roman" panose="02020603050405020304" pitchFamily="18" charset="0"/>
              </a:rPr>
              <a:t>họng</a:t>
            </a:r>
            <a:r>
              <a:rPr lang="en-US" sz="4800" dirty="0">
                <a:latin typeface="Times New Roman" panose="02020603050405020304" pitchFamily="18" charset="0"/>
                <a:ea typeface="Segoe UI"/>
                <a:cs typeface="Times New Roman" panose="02020603050405020304" pitchFamily="18" charset="0"/>
              </a:rPr>
              <a:t>, </a:t>
            </a:r>
            <a:r>
              <a:rPr lang="en-US" sz="4800" dirty="0" err="1">
                <a:latin typeface="Times New Roman" panose="02020603050405020304" pitchFamily="18" charset="0"/>
                <a:ea typeface="Segoe UI"/>
                <a:cs typeface="Times New Roman" panose="02020603050405020304" pitchFamily="18" charset="0"/>
              </a:rPr>
              <a:t>thanh</a:t>
            </a:r>
            <a:r>
              <a:rPr lang="en-US" sz="4800" dirty="0">
                <a:latin typeface="Times New Roman" panose="02020603050405020304" pitchFamily="18" charset="0"/>
                <a:ea typeface="Segoe UI"/>
                <a:cs typeface="Times New Roman" panose="02020603050405020304" pitchFamily="18" charset="0"/>
              </a:rPr>
              <a:t> </a:t>
            </a:r>
            <a:r>
              <a:rPr lang="en-US" sz="4800" dirty="0" err="1">
                <a:latin typeface="Times New Roman" panose="02020603050405020304" pitchFamily="18" charset="0"/>
                <a:ea typeface="Segoe UI"/>
                <a:cs typeface="Times New Roman" panose="02020603050405020304" pitchFamily="18" charset="0"/>
              </a:rPr>
              <a:t>quản</a:t>
            </a:r>
            <a:r>
              <a:rPr lang="en-US" sz="4800" dirty="0">
                <a:latin typeface="Times New Roman" panose="02020603050405020304" pitchFamily="18" charset="0"/>
                <a:ea typeface="Segoe UI"/>
                <a:cs typeface="Times New Roman" panose="02020603050405020304" pitchFamily="18" charset="0"/>
              </a:rPr>
              <a:t>, </a:t>
            </a:r>
            <a:r>
              <a:rPr lang="en-US" sz="4800" dirty="0" err="1">
                <a:latin typeface="Times New Roman" panose="02020603050405020304" pitchFamily="18" charset="0"/>
                <a:ea typeface="Segoe UI"/>
                <a:cs typeface="Times New Roman" panose="02020603050405020304" pitchFamily="18" charset="0"/>
              </a:rPr>
              <a:t>khí</a:t>
            </a:r>
            <a:r>
              <a:rPr lang="en-US" sz="4800" dirty="0">
                <a:latin typeface="Times New Roman" panose="02020603050405020304" pitchFamily="18" charset="0"/>
                <a:ea typeface="Segoe UI"/>
                <a:cs typeface="Times New Roman" panose="02020603050405020304" pitchFamily="18" charset="0"/>
              </a:rPr>
              <a:t> </a:t>
            </a:r>
            <a:r>
              <a:rPr lang="en-US" sz="4800" dirty="0" err="1">
                <a:latin typeface="Times New Roman" panose="02020603050405020304" pitchFamily="18" charset="0"/>
                <a:ea typeface="Segoe UI"/>
                <a:cs typeface="Times New Roman" panose="02020603050405020304" pitchFamily="18" charset="0"/>
              </a:rPr>
              <a:t>quản</a:t>
            </a:r>
            <a:r>
              <a:rPr lang="en-US" sz="4800" dirty="0">
                <a:latin typeface="Times New Roman" panose="02020603050405020304" pitchFamily="18" charset="0"/>
                <a:ea typeface="Segoe UI"/>
                <a:cs typeface="Times New Roman" panose="02020603050405020304" pitchFamily="18" charset="0"/>
              </a:rPr>
              <a:t>, </a:t>
            </a:r>
            <a:r>
              <a:rPr lang="en-US" sz="4800" dirty="0" err="1">
                <a:latin typeface="Times New Roman" panose="02020603050405020304" pitchFamily="18" charset="0"/>
                <a:ea typeface="Segoe UI"/>
                <a:cs typeface="Times New Roman" panose="02020603050405020304" pitchFamily="18" charset="0"/>
              </a:rPr>
              <a:t>phế</a:t>
            </a:r>
            <a:r>
              <a:rPr lang="en-US" sz="4800" dirty="0">
                <a:latin typeface="Times New Roman" panose="02020603050405020304" pitchFamily="18" charset="0"/>
                <a:ea typeface="Segoe UI"/>
                <a:cs typeface="Times New Roman" panose="02020603050405020304" pitchFamily="18" charset="0"/>
              </a:rPr>
              <a:t> </a:t>
            </a:r>
            <a:r>
              <a:rPr lang="en-US" sz="4800" dirty="0" err="1" smtClean="0">
                <a:latin typeface="Times New Roman" panose="02020603050405020304" pitchFamily="18" charset="0"/>
                <a:ea typeface="Segoe UI"/>
                <a:cs typeface="Times New Roman" panose="02020603050405020304" pitchFamily="18" charset="0"/>
              </a:rPr>
              <a:t>quản</a:t>
            </a:r>
            <a:r>
              <a:rPr lang="en-US" sz="4800" dirty="0">
                <a:latin typeface="Times New Roman" panose="02020603050405020304" pitchFamily="18" charset="0"/>
                <a:ea typeface="Segoe UI"/>
                <a:cs typeface="Times New Roman" panose="02020603050405020304" pitchFamily="18" charset="0"/>
              </a:rPr>
              <a:t>)</a:t>
            </a:r>
            <a:r>
              <a:rPr lang="nl-NL" sz="4800" dirty="0" smtClean="0">
                <a:latin typeface="Times New Roman" panose="02020603050405020304" pitchFamily="18" charset="0"/>
                <a:ea typeface="Segoe UI"/>
                <a:cs typeface="Times New Roman" panose="02020603050405020304" pitchFamily="18" charset="0"/>
              </a:rPr>
              <a:t> và phổi.</a:t>
            </a:r>
          </a:p>
          <a:p>
            <a:pPr marL="685800" indent="-685800" algn="just">
              <a:lnSpc>
                <a:spcPct val="130000"/>
              </a:lnSpc>
              <a:buFontTx/>
              <a:buChar char="-"/>
            </a:pPr>
            <a:r>
              <a:rPr lang="nl-NL" sz="4800" dirty="0" smtClean="0">
                <a:latin typeface="Times New Roman" panose="02020603050405020304" pitchFamily="18" charset="0"/>
                <a:ea typeface="Segoe UI"/>
                <a:cs typeface="Times New Roman" panose="02020603050405020304" pitchFamily="18" charset="0"/>
              </a:rPr>
              <a:t>Đường dẫn khí có chức năng dẫn khí ra và vào phổi, làm ẩm, làm ấm không khí vào phổi, bảo vệ phổi khỏi tác nhân có hại từ môi trường.</a:t>
            </a:r>
          </a:p>
          <a:p>
            <a:pPr marL="685800" indent="-685800" algn="just">
              <a:lnSpc>
                <a:spcPct val="130000"/>
              </a:lnSpc>
              <a:buFontTx/>
              <a:buChar char="-"/>
            </a:pPr>
            <a:r>
              <a:rPr lang="nl-NL" sz="4800" dirty="0" smtClean="0">
                <a:latin typeface="Times New Roman" panose="02020603050405020304" pitchFamily="18" charset="0"/>
                <a:ea typeface="Segoe UI"/>
                <a:cs typeface="Times New Roman" panose="02020603050405020304" pitchFamily="18" charset="0"/>
              </a:rPr>
              <a:t>Phổi thực hiện trao đổi khí giữa môi trường ngoài và máu mao mạch phổi.</a:t>
            </a:r>
          </a:p>
        </p:txBody>
      </p:sp>
      <p:sp>
        <p:nvSpPr>
          <p:cNvPr id="6" name="TextBox 5"/>
          <p:cNvSpPr txBox="1"/>
          <p:nvPr/>
        </p:nvSpPr>
        <p:spPr>
          <a:xfrm>
            <a:off x="146907" y="236814"/>
            <a:ext cx="17958214" cy="1046440"/>
          </a:xfrm>
          <a:prstGeom prst="rect">
            <a:avLst/>
          </a:prstGeom>
          <a:noFill/>
        </p:spPr>
        <p:txBody>
          <a:bodyPr wrap="square" lIns="182880" tIns="91440" rIns="182880" bIns="91440" rtlCol="0">
            <a:spAutoFit/>
          </a:bodyPr>
          <a:lstStyle/>
          <a:p>
            <a:pPr algn="ctr"/>
            <a:r>
              <a:rPr lang="en-US" sz="5600" b="1" dirty="0">
                <a:solidFill>
                  <a:srgbClr val="0070C0"/>
                </a:solidFill>
                <a:latin typeface="Times New Roman" panose="02020603050405020304" pitchFamily="18" charset="0"/>
                <a:ea typeface="Times New Roman"/>
                <a:cs typeface="Times New Roman" panose="02020603050405020304" pitchFamily="18" charset="0"/>
              </a:rPr>
              <a:t> </a:t>
            </a:r>
            <a:r>
              <a:rPr lang="en-US" sz="5600" b="1" dirty="0" err="1" smtClean="0">
                <a:solidFill>
                  <a:srgbClr val="0070C0"/>
                </a:solidFill>
                <a:latin typeface="Times New Roman" panose="02020603050405020304" pitchFamily="18" charset="0"/>
                <a:ea typeface="Times New Roman"/>
                <a:cs typeface="Times New Roman" panose="02020603050405020304" pitchFamily="18" charset="0"/>
              </a:rPr>
              <a:t>Tiết</a:t>
            </a:r>
            <a:r>
              <a:rPr lang="en-US" sz="5600" b="1" dirty="0" smtClean="0">
                <a:solidFill>
                  <a:srgbClr val="0070C0"/>
                </a:solidFill>
                <a:latin typeface="Times New Roman" panose="02020603050405020304" pitchFamily="18" charset="0"/>
                <a:ea typeface="Times New Roman"/>
                <a:cs typeface="Times New Roman" panose="02020603050405020304" pitchFamily="18" charset="0"/>
              </a:rPr>
              <a:t> 12 - </a:t>
            </a:r>
            <a:r>
              <a:rPr lang="vi-VN" sz="5600" b="1" dirty="0" smtClean="0">
                <a:solidFill>
                  <a:srgbClr val="0070C0"/>
                </a:solidFill>
                <a:latin typeface="Times New Roman" panose="02020603050405020304" pitchFamily="18" charset="0"/>
                <a:ea typeface="Times New Roman"/>
                <a:cs typeface="Times New Roman" panose="02020603050405020304" pitchFamily="18" charset="0"/>
              </a:rPr>
              <a:t>Bài </a:t>
            </a:r>
            <a:r>
              <a:rPr lang="en-US" sz="5600" b="1" dirty="0" smtClean="0">
                <a:solidFill>
                  <a:srgbClr val="0070C0"/>
                </a:solidFill>
                <a:latin typeface="Times New Roman" panose="02020603050405020304" pitchFamily="18" charset="0"/>
                <a:ea typeface="Times New Roman"/>
                <a:cs typeface="Times New Roman" panose="02020603050405020304" pitchFamily="18" charset="0"/>
              </a:rPr>
              <a:t>34: HỆ HÔ HẤP Ở NGƯỜI . </a:t>
            </a:r>
            <a:endParaRPr lang="en-US" sz="5600" dirty="0">
              <a:solidFill>
                <a:srgbClr val="0070C0"/>
              </a:solidFill>
              <a:latin typeface="Times New Roman" panose="02020603050405020304" pitchFamily="18" charset="0"/>
              <a:ea typeface="Courier New"/>
              <a:cs typeface="Times New Roman" panose="02020603050405020304" pitchFamily="18" charset="0"/>
            </a:endParaRPr>
          </a:p>
        </p:txBody>
      </p:sp>
      <p:sp>
        <p:nvSpPr>
          <p:cNvPr id="7" name="Rectangle 6"/>
          <p:cNvSpPr/>
          <p:nvPr/>
        </p:nvSpPr>
        <p:spPr>
          <a:xfrm>
            <a:off x="146907" y="1283254"/>
            <a:ext cx="10814499" cy="923330"/>
          </a:xfrm>
          <a:prstGeom prst="rect">
            <a:avLst/>
          </a:prstGeom>
        </p:spPr>
        <p:txBody>
          <a:bodyPr wrap="none" lIns="182880" tIns="91440" rIns="182880" bIns="91440">
            <a:spAutoFit/>
          </a:bodyPr>
          <a:lstStyle/>
          <a:p>
            <a:r>
              <a:rPr lang="en-US" sz="4800" b="1" dirty="0">
                <a:solidFill>
                  <a:srgbClr val="FF0000"/>
                </a:solidFill>
                <a:latin typeface="Times New Roman" panose="02020603050405020304" pitchFamily="18" charset="0"/>
                <a:ea typeface="Courier New"/>
                <a:cs typeface="Times New Roman" panose="02020603050405020304" pitchFamily="18" charset="0"/>
              </a:rPr>
              <a:t>I.</a:t>
            </a:r>
            <a:r>
              <a:rPr lang="en-US" sz="4800" b="1" dirty="0">
                <a:latin typeface="Arial" pitchFamily="34" charset="0"/>
                <a:ea typeface="Courier New"/>
                <a:cs typeface="Arial" pitchFamily="34"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Cấu</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tạo</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và</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chức</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năng</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của</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hệ</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hô</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hấp</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a:t>
            </a:r>
            <a:r>
              <a:rPr lang="en-US" sz="4800" b="1" dirty="0" smtClean="0">
                <a:latin typeface="Arial" pitchFamily="34" charset="0"/>
                <a:ea typeface="Courier New"/>
                <a:cs typeface="Arial" pitchFamily="34" charset="0"/>
              </a:rPr>
              <a:t> </a:t>
            </a:r>
            <a:endParaRPr lang="en-US" sz="4800" dirty="0">
              <a:latin typeface="Arial" pitchFamily="34" charset="0"/>
              <a:cs typeface="Arial" pitchFamily="34" charset="0"/>
            </a:endParaRPr>
          </a:p>
        </p:txBody>
      </p:sp>
    </p:spTree>
    <p:extLst>
      <p:ext uri="{BB962C8B-B14F-4D97-AF65-F5344CB8AC3E}">
        <p14:creationId xmlns:p14="http://schemas.microsoft.com/office/powerpoint/2010/main" val="271528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91000" y="2476500"/>
            <a:ext cx="8915400" cy="7453358"/>
          </a:xfrm>
          <a:prstGeom prst="rect">
            <a:avLst/>
          </a:prstGeom>
        </p:spPr>
      </p:pic>
      <p:sp>
        <p:nvSpPr>
          <p:cNvPr id="7" name="TextBox 6"/>
          <p:cNvSpPr txBox="1"/>
          <p:nvPr/>
        </p:nvSpPr>
        <p:spPr>
          <a:xfrm>
            <a:off x="146907" y="236814"/>
            <a:ext cx="17958214" cy="1046440"/>
          </a:xfrm>
          <a:prstGeom prst="rect">
            <a:avLst/>
          </a:prstGeom>
          <a:noFill/>
        </p:spPr>
        <p:txBody>
          <a:bodyPr wrap="square" lIns="182880" tIns="91440" rIns="182880" bIns="91440" rtlCol="0">
            <a:spAutoFit/>
          </a:bodyPr>
          <a:lstStyle/>
          <a:p>
            <a:pPr algn="ctr"/>
            <a:r>
              <a:rPr lang="en-US" sz="5600" b="1" dirty="0">
                <a:solidFill>
                  <a:srgbClr val="0070C0"/>
                </a:solidFill>
                <a:latin typeface="Times New Roman" panose="02020603050405020304" pitchFamily="18" charset="0"/>
                <a:ea typeface="Times New Roman"/>
                <a:cs typeface="Times New Roman" panose="02020603050405020304" pitchFamily="18" charset="0"/>
              </a:rPr>
              <a:t> </a:t>
            </a:r>
            <a:r>
              <a:rPr lang="en-US" sz="5600" b="1" dirty="0" err="1" smtClean="0">
                <a:solidFill>
                  <a:srgbClr val="0070C0"/>
                </a:solidFill>
                <a:latin typeface="Times New Roman" panose="02020603050405020304" pitchFamily="18" charset="0"/>
                <a:ea typeface="Times New Roman"/>
                <a:cs typeface="Times New Roman" panose="02020603050405020304" pitchFamily="18" charset="0"/>
              </a:rPr>
              <a:t>Tiết</a:t>
            </a:r>
            <a:r>
              <a:rPr lang="en-US" sz="5600" b="1" dirty="0" smtClean="0">
                <a:solidFill>
                  <a:srgbClr val="0070C0"/>
                </a:solidFill>
                <a:latin typeface="Times New Roman" panose="02020603050405020304" pitchFamily="18" charset="0"/>
                <a:ea typeface="Times New Roman"/>
                <a:cs typeface="Times New Roman" panose="02020603050405020304" pitchFamily="18" charset="0"/>
              </a:rPr>
              <a:t> 12 - </a:t>
            </a:r>
            <a:r>
              <a:rPr lang="vi-VN" sz="5600" b="1" dirty="0" smtClean="0">
                <a:solidFill>
                  <a:srgbClr val="0070C0"/>
                </a:solidFill>
                <a:latin typeface="Times New Roman" panose="02020603050405020304" pitchFamily="18" charset="0"/>
                <a:ea typeface="Times New Roman"/>
                <a:cs typeface="Times New Roman" panose="02020603050405020304" pitchFamily="18" charset="0"/>
              </a:rPr>
              <a:t>Bài </a:t>
            </a:r>
            <a:r>
              <a:rPr lang="en-US" sz="5600" b="1" dirty="0" smtClean="0">
                <a:solidFill>
                  <a:srgbClr val="0070C0"/>
                </a:solidFill>
                <a:latin typeface="Times New Roman" panose="02020603050405020304" pitchFamily="18" charset="0"/>
                <a:ea typeface="Times New Roman"/>
                <a:cs typeface="Times New Roman" panose="02020603050405020304" pitchFamily="18" charset="0"/>
              </a:rPr>
              <a:t>34: HỆ HÔ HẤP Ở NGƯỜI . </a:t>
            </a:r>
            <a:endParaRPr lang="en-US" sz="5600" dirty="0">
              <a:solidFill>
                <a:srgbClr val="0070C0"/>
              </a:solidFill>
              <a:latin typeface="Times New Roman" panose="02020603050405020304" pitchFamily="18" charset="0"/>
              <a:ea typeface="Courier New"/>
              <a:cs typeface="Times New Roman" panose="02020603050405020304" pitchFamily="18" charset="0"/>
            </a:endParaRPr>
          </a:p>
        </p:txBody>
      </p:sp>
      <p:sp>
        <p:nvSpPr>
          <p:cNvPr id="8" name="Rectangle 7"/>
          <p:cNvSpPr/>
          <p:nvPr/>
        </p:nvSpPr>
        <p:spPr>
          <a:xfrm>
            <a:off x="146906" y="1215702"/>
            <a:ext cx="10814499" cy="923330"/>
          </a:xfrm>
          <a:prstGeom prst="rect">
            <a:avLst/>
          </a:prstGeom>
        </p:spPr>
        <p:txBody>
          <a:bodyPr wrap="none" lIns="182880" tIns="91440" rIns="182880" bIns="91440">
            <a:spAutoFit/>
          </a:bodyPr>
          <a:lstStyle/>
          <a:p>
            <a:r>
              <a:rPr lang="en-US" sz="4800" b="1" dirty="0">
                <a:solidFill>
                  <a:srgbClr val="FF0000"/>
                </a:solidFill>
                <a:latin typeface="Times New Roman" panose="02020603050405020304" pitchFamily="18" charset="0"/>
                <a:ea typeface="Courier New"/>
                <a:cs typeface="Times New Roman" panose="02020603050405020304" pitchFamily="18" charset="0"/>
              </a:rPr>
              <a:t>I.</a:t>
            </a:r>
            <a:r>
              <a:rPr lang="en-US" sz="4800" b="1" dirty="0">
                <a:latin typeface="Arial" pitchFamily="34" charset="0"/>
                <a:ea typeface="Courier New"/>
                <a:cs typeface="Arial" pitchFamily="34"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Cấu</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tạo</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và</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chức</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năng</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của</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hệ</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hô</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hấp</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a:t>
            </a:r>
            <a:r>
              <a:rPr lang="en-US" sz="4800" b="1" dirty="0" smtClean="0">
                <a:latin typeface="Arial" pitchFamily="34" charset="0"/>
                <a:ea typeface="Courier New"/>
                <a:cs typeface="Arial" pitchFamily="34" charset="0"/>
              </a:rPr>
              <a:t> </a:t>
            </a:r>
            <a:endParaRPr lang="en-US" sz="4800" dirty="0">
              <a:latin typeface="Arial" pitchFamily="34" charset="0"/>
              <a:cs typeface="Arial" pitchFamily="34" charset="0"/>
            </a:endParaRPr>
          </a:p>
        </p:txBody>
      </p:sp>
    </p:spTree>
    <p:extLst>
      <p:ext uri="{BB962C8B-B14F-4D97-AF65-F5344CB8AC3E}">
        <p14:creationId xmlns:p14="http://schemas.microsoft.com/office/powerpoint/2010/main" val="180686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1114425" indent="-428625" eaLnBrk="0" hangingPunct="0">
              <a:defRPr>
                <a:solidFill>
                  <a:schemeClr val="tx1"/>
                </a:solidFill>
                <a:latin typeface="Arial" panose="020B0604020202020204" pitchFamily="34" charset="0"/>
              </a:defRPr>
            </a:lvl2pPr>
            <a:lvl3pPr marL="1714500" indent="-342900" eaLnBrk="0" hangingPunct="0">
              <a:defRPr>
                <a:solidFill>
                  <a:schemeClr val="tx1"/>
                </a:solidFill>
                <a:latin typeface="Arial" panose="020B0604020202020204" pitchFamily="34" charset="0"/>
              </a:defRPr>
            </a:lvl3pPr>
            <a:lvl4pPr marL="2400300" indent="-342900" eaLnBrk="0" hangingPunct="0">
              <a:defRPr>
                <a:solidFill>
                  <a:schemeClr val="tx1"/>
                </a:solidFill>
                <a:latin typeface="Arial" panose="020B0604020202020204" pitchFamily="34" charset="0"/>
              </a:defRPr>
            </a:lvl4pPr>
            <a:lvl5pPr marL="3086100" indent="-342900" eaLnBrk="0" hangingPunct="0">
              <a:defRPr>
                <a:solidFill>
                  <a:schemeClr val="tx1"/>
                </a:solidFill>
                <a:latin typeface="Arial" panose="020B0604020202020204" pitchFamily="34" charset="0"/>
              </a:defRPr>
            </a:lvl5pPr>
            <a:lvl6pPr marL="3771900" indent="-342900" eaLnBrk="0" fontAlgn="base" hangingPunct="0">
              <a:spcBef>
                <a:spcPct val="0"/>
              </a:spcBef>
              <a:spcAft>
                <a:spcPct val="0"/>
              </a:spcAft>
              <a:defRPr>
                <a:solidFill>
                  <a:schemeClr val="tx1"/>
                </a:solidFill>
                <a:latin typeface="Arial" panose="020B0604020202020204" pitchFamily="34" charset="0"/>
              </a:defRPr>
            </a:lvl6pPr>
            <a:lvl7pPr marL="4457700" indent="-342900" eaLnBrk="0" fontAlgn="base" hangingPunct="0">
              <a:spcBef>
                <a:spcPct val="0"/>
              </a:spcBef>
              <a:spcAft>
                <a:spcPct val="0"/>
              </a:spcAft>
              <a:defRPr>
                <a:solidFill>
                  <a:schemeClr val="tx1"/>
                </a:solidFill>
                <a:latin typeface="Arial" panose="020B0604020202020204" pitchFamily="34" charset="0"/>
              </a:defRPr>
            </a:lvl7pPr>
            <a:lvl8pPr marL="5143500" indent="-342900" eaLnBrk="0" fontAlgn="base" hangingPunct="0">
              <a:spcBef>
                <a:spcPct val="0"/>
              </a:spcBef>
              <a:spcAft>
                <a:spcPct val="0"/>
              </a:spcAft>
              <a:defRPr>
                <a:solidFill>
                  <a:schemeClr val="tx1"/>
                </a:solidFill>
                <a:latin typeface="Arial" panose="020B0604020202020204" pitchFamily="34" charset="0"/>
              </a:defRPr>
            </a:lvl8pPr>
            <a:lvl9pPr marL="58293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CDB068-FCCE-40A5-B33E-2DDA43230361}" type="slidenum">
              <a:rPr lang="en-US"/>
              <a:pPr eaLnBrk="1" hangingPunct="1"/>
              <a:t>7</a:t>
            </a:fld>
            <a:endParaRPr lang="en-US"/>
          </a:p>
        </p:txBody>
      </p:sp>
      <p:sp>
        <p:nvSpPr>
          <p:cNvPr id="5123" name="Text Box 2"/>
          <p:cNvSpPr txBox="1">
            <a:spLocks noChangeArrowheads="1"/>
          </p:cNvSpPr>
          <p:nvPr/>
        </p:nvSpPr>
        <p:spPr bwMode="auto">
          <a:xfrm>
            <a:off x="3086100" y="0"/>
            <a:ext cx="10515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sz="4200" u="sng">
              <a:solidFill>
                <a:schemeClr val="tx2"/>
              </a:solidFill>
              <a:latin typeface=".VnTime" panose="020B7200000000000000" pitchFamily="34" charset="0"/>
            </a:endParaRPr>
          </a:p>
        </p:txBody>
      </p:sp>
      <p:sp>
        <p:nvSpPr>
          <p:cNvPr id="5124" name="Text Box 4"/>
          <p:cNvSpPr txBox="1">
            <a:spLocks noChangeArrowheads="1"/>
          </p:cNvSpPr>
          <p:nvPr/>
        </p:nvSpPr>
        <p:spPr bwMode="auto">
          <a:xfrm>
            <a:off x="2286000" y="1485900"/>
            <a:ext cx="13258800" cy="798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p:txBody>
      </p:sp>
      <p:sp>
        <p:nvSpPr>
          <p:cNvPr id="5125" name="Text Box 5"/>
          <p:cNvSpPr txBox="1">
            <a:spLocks noChangeArrowheads="1"/>
          </p:cNvSpPr>
          <p:nvPr/>
        </p:nvSpPr>
        <p:spPr bwMode="auto">
          <a:xfrm>
            <a:off x="2286000" y="1257300"/>
            <a:ext cx="13716000" cy="798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a:p>
            <a:pPr>
              <a:spcBef>
                <a:spcPct val="50000"/>
              </a:spcBef>
            </a:pPr>
            <a:endParaRPr lang="en-US" sz="2700">
              <a:latin typeface="Comic Sans MS" panose="030F0702030302020204" pitchFamily="66" charset="0"/>
            </a:endParaRPr>
          </a:p>
        </p:txBody>
      </p:sp>
      <p:sp>
        <p:nvSpPr>
          <p:cNvPr id="5126" name="Text Box 6"/>
          <p:cNvSpPr txBox="1">
            <a:spLocks noChangeArrowheads="1"/>
          </p:cNvSpPr>
          <p:nvPr/>
        </p:nvSpPr>
        <p:spPr bwMode="auto">
          <a:xfrm>
            <a:off x="3086100" y="2171701"/>
            <a:ext cx="12001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sz="3600">
              <a:latin typeface=".VnTime" panose="020B7200000000000000" pitchFamily="34" charset="0"/>
            </a:endParaRPr>
          </a:p>
        </p:txBody>
      </p:sp>
      <p:graphicFrame>
        <p:nvGraphicFramePr>
          <p:cNvPr id="113711" name="Group 47"/>
          <p:cNvGraphicFramePr>
            <a:graphicFrameLocks noGrp="1"/>
          </p:cNvGraphicFramePr>
          <p:nvPr>
            <p:ph/>
          </p:nvPr>
        </p:nvGraphicFramePr>
        <p:xfrm>
          <a:off x="2286000" y="6057900"/>
          <a:ext cx="13487401" cy="3667127"/>
        </p:xfrm>
        <a:graphic>
          <a:graphicData uri="http://schemas.openxmlformats.org/drawingml/2006/table">
            <a:tbl>
              <a:tblPr/>
              <a:tblGrid>
                <a:gridCol w="2064545"/>
                <a:gridCol w="2912268"/>
                <a:gridCol w="3762375"/>
                <a:gridCol w="2347913"/>
                <a:gridCol w="2400300"/>
              </a:tblGrid>
              <a:tr h="804863">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1" i="0" u="none" strike="noStrike" cap="none" normalizeH="0" baseline="0" smtClean="0">
                          <a:ln>
                            <a:noFill/>
                          </a:ln>
                          <a:solidFill>
                            <a:srgbClr val="0000CC"/>
                          </a:solidFill>
                          <a:effectLst/>
                          <a:latin typeface="Times New Roman" pitchFamily="18" charset="0"/>
                        </a:rPr>
                        <a:t>Cử động hô hấp</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1" i="0" u="none" strike="noStrike" cap="none" normalizeH="0" baseline="0" smtClean="0">
                          <a:ln>
                            <a:noFill/>
                          </a:ln>
                          <a:solidFill>
                            <a:srgbClr val="0000CC"/>
                          </a:solidFill>
                          <a:effectLst/>
                          <a:latin typeface="Times New Roman" pitchFamily="18" charset="0"/>
                        </a:rPr>
                        <a:t>Hoạt động của các cơ - xương tham gia hô hấp</a:t>
                      </a:r>
                      <a:r>
                        <a:rPr kumimoji="0" lang="en-US" sz="3600" b="0" i="0" u="none" strike="noStrike" cap="none" normalizeH="0" baseline="0" smtClean="0">
                          <a:ln>
                            <a:noFill/>
                          </a:ln>
                          <a:solidFill>
                            <a:schemeClr val="tx1"/>
                          </a:solidFill>
                          <a:effectLst/>
                          <a:latin typeface="Times New Roman" pitchFamily="18" charset="0"/>
                        </a:rPr>
                        <a:t>     </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5253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rPr>
                        <a:t>Cơ liên sườn</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rPr>
                        <a:t>Hệ thống xương ức và xương sườn</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rPr>
                        <a:t>Cơ hoành</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rPr>
                        <a:t>Thể tích lồng ngực</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04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rPr>
                        <a:t>Hít vào</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600" b="0" i="0" u="none" strike="noStrike" cap="none" normalizeH="0" baseline="0" smtClean="0">
                        <a:ln>
                          <a:noFill/>
                        </a:ln>
                        <a:solidFill>
                          <a:srgbClr val="0000FF"/>
                        </a:solidFill>
                        <a:effectLst/>
                        <a:latin typeface="Times New Roman"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600" b="0" i="0" u="none" strike="noStrike" cap="none" normalizeH="0" baseline="0" smtClean="0">
                        <a:ln>
                          <a:noFill/>
                        </a:ln>
                        <a:solidFill>
                          <a:srgbClr val="0000FF"/>
                        </a:solidFill>
                        <a:effectLst/>
                        <a:latin typeface="Times New Roman"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600" b="0" i="0" u="none" strike="noStrike" cap="none" normalizeH="0" baseline="0" smtClean="0">
                        <a:ln>
                          <a:noFill/>
                        </a:ln>
                        <a:solidFill>
                          <a:srgbClr val="0000FF"/>
                        </a:solidFill>
                        <a:effectLst/>
                        <a:latin typeface="Times New Roman"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600" b="0" i="0" u="none" strike="noStrike" cap="none" normalizeH="0" baseline="0" smtClean="0">
                        <a:ln>
                          <a:noFill/>
                        </a:ln>
                        <a:solidFill>
                          <a:srgbClr val="0000FF"/>
                        </a:solidFill>
                        <a:effectLst/>
                        <a:latin typeface="Times New Roman"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04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rPr>
                        <a:t>Thở ra</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600" b="0" i="0" u="none" strike="noStrike" cap="none" normalizeH="0" baseline="0" smtClean="0">
                        <a:ln>
                          <a:noFill/>
                        </a:ln>
                        <a:solidFill>
                          <a:srgbClr val="0000FF"/>
                        </a:solidFill>
                        <a:effectLst/>
                        <a:latin typeface="Times New Roman"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600" b="0" i="0" u="none" strike="noStrike" cap="none" normalizeH="0" baseline="0" smtClean="0">
                        <a:ln>
                          <a:noFill/>
                        </a:ln>
                        <a:solidFill>
                          <a:srgbClr val="0000FF"/>
                        </a:solidFill>
                        <a:effectLst/>
                        <a:latin typeface="Times New Roman"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600" b="0" i="0" u="none" strike="noStrike" cap="none" normalizeH="0" baseline="0" smtClean="0">
                        <a:ln>
                          <a:noFill/>
                        </a:ln>
                        <a:solidFill>
                          <a:srgbClr val="0000FF"/>
                        </a:solidFill>
                        <a:effectLst/>
                        <a:latin typeface="Times New Roman"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600" b="0" i="0" u="none" strike="noStrike" cap="none" normalizeH="0" baseline="0" smtClean="0">
                        <a:ln>
                          <a:noFill/>
                        </a:ln>
                        <a:solidFill>
                          <a:srgbClr val="0000FF"/>
                        </a:solidFill>
                        <a:effectLst/>
                        <a:latin typeface="Times New Roman"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13699" name="Picture 35" descr="H 21-1 dong tac hit tho">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l="1283" r="1123" b="19829"/>
          <a:stretch>
            <a:fillRect/>
          </a:stretch>
        </p:blipFill>
        <p:spPr bwMode="auto">
          <a:xfrm>
            <a:off x="609600" y="38100"/>
            <a:ext cx="17068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717" name="Text Box 53"/>
          <p:cNvSpPr txBox="1">
            <a:spLocks noChangeArrowheads="1"/>
          </p:cNvSpPr>
          <p:nvPr/>
        </p:nvSpPr>
        <p:spPr bwMode="auto">
          <a:xfrm>
            <a:off x="5143500" y="8115300"/>
            <a:ext cx="12573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4200" b="1">
                <a:solidFill>
                  <a:srgbClr val="0000CC"/>
                </a:solidFill>
                <a:latin typeface="Times New Roman" panose="02020603050405020304" pitchFamily="18" charset="0"/>
              </a:rPr>
              <a:t>Co</a:t>
            </a:r>
          </a:p>
        </p:txBody>
      </p:sp>
      <p:sp>
        <p:nvSpPr>
          <p:cNvPr id="113718" name="Text Box 54"/>
          <p:cNvSpPr txBox="1">
            <a:spLocks noChangeArrowheads="1"/>
          </p:cNvSpPr>
          <p:nvPr/>
        </p:nvSpPr>
        <p:spPr bwMode="auto">
          <a:xfrm>
            <a:off x="11544300" y="8115300"/>
            <a:ext cx="12573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4200" b="1">
                <a:solidFill>
                  <a:srgbClr val="0000CC"/>
                </a:solidFill>
                <a:latin typeface="Times New Roman" panose="02020603050405020304" pitchFamily="18" charset="0"/>
              </a:rPr>
              <a:t>Co</a:t>
            </a:r>
          </a:p>
        </p:txBody>
      </p:sp>
      <p:sp>
        <p:nvSpPr>
          <p:cNvPr id="113719" name="Text Box 55"/>
          <p:cNvSpPr txBox="1">
            <a:spLocks noChangeArrowheads="1"/>
          </p:cNvSpPr>
          <p:nvPr/>
        </p:nvSpPr>
        <p:spPr bwMode="auto">
          <a:xfrm>
            <a:off x="7772400" y="8115301"/>
            <a:ext cx="28575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4200" b="1">
                <a:solidFill>
                  <a:srgbClr val="0000CC"/>
                </a:solidFill>
                <a:latin typeface="Times New Roman" panose="02020603050405020304" pitchFamily="18" charset="0"/>
              </a:rPr>
              <a:t>Nâng lên</a:t>
            </a:r>
          </a:p>
        </p:txBody>
      </p:sp>
      <p:sp>
        <p:nvSpPr>
          <p:cNvPr id="113721" name="Text Box 57"/>
          <p:cNvSpPr txBox="1">
            <a:spLocks noChangeArrowheads="1"/>
          </p:cNvSpPr>
          <p:nvPr/>
        </p:nvSpPr>
        <p:spPr bwMode="auto">
          <a:xfrm>
            <a:off x="13894595" y="8122445"/>
            <a:ext cx="1600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4200" b="1">
                <a:solidFill>
                  <a:srgbClr val="0000CC"/>
                </a:solidFill>
                <a:latin typeface="Times New Roman" panose="02020603050405020304" pitchFamily="18" charset="0"/>
              </a:rPr>
              <a:t>Tăng</a:t>
            </a:r>
          </a:p>
        </p:txBody>
      </p:sp>
      <p:sp>
        <p:nvSpPr>
          <p:cNvPr id="113722" name="Text Box 58"/>
          <p:cNvSpPr txBox="1">
            <a:spLocks noChangeArrowheads="1"/>
          </p:cNvSpPr>
          <p:nvPr/>
        </p:nvSpPr>
        <p:spPr bwMode="auto">
          <a:xfrm>
            <a:off x="5029200" y="8936833"/>
            <a:ext cx="12573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4200" b="1">
                <a:solidFill>
                  <a:srgbClr val="0000CC"/>
                </a:solidFill>
                <a:latin typeface="Times New Roman" panose="02020603050405020304" pitchFamily="18" charset="0"/>
              </a:rPr>
              <a:t>Dãn</a:t>
            </a:r>
          </a:p>
        </p:txBody>
      </p:sp>
      <p:sp>
        <p:nvSpPr>
          <p:cNvPr id="113723" name="Text Box 59"/>
          <p:cNvSpPr txBox="1">
            <a:spLocks noChangeArrowheads="1"/>
          </p:cNvSpPr>
          <p:nvPr/>
        </p:nvSpPr>
        <p:spPr bwMode="auto">
          <a:xfrm>
            <a:off x="11472863" y="8879683"/>
            <a:ext cx="12573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4200" b="1">
                <a:solidFill>
                  <a:srgbClr val="0000CC"/>
                </a:solidFill>
                <a:latin typeface="Times New Roman" panose="02020603050405020304" pitchFamily="18" charset="0"/>
              </a:rPr>
              <a:t>Dãn</a:t>
            </a:r>
          </a:p>
        </p:txBody>
      </p:sp>
      <p:sp>
        <p:nvSpPr>
          <p:cNvPr id="113724" name="Text Box 60"/>
          <p:cNvSpPr txBox="1">
            <a:spLocks noChangeArrowheads="1"/>
          </p:cNvSpPr>
          <p:nvPr/>
        </p:nvSpPr>
        <p:spPr bwMode="auto">
          <a:xfrm>
            <a:off x="7743825" y="8879683"/>
            <a:ext cx="28575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4200" b="1">
                <a:solidFill>
                  <a:srgbClr val="0000CC"/>
                </a:solidFill>
                <a:latin typeface="Times New Roman" panose="02020603050405020304" pitchFamily="18" charset="0"/>
              </a:rPr>
              <a:t>Hạ xuống</a:t>
            </a:r>
          </a:p>
        </p:txBody>
      </p:sp>
      <p:sp>
        <p:nvSpPr>
          <p:cNvPr id="113725" name="Text Box 61"/>
          <p:cNvSpPr txBox="1">
            <a:spLocks noChangeArrowheads="1"/>
          </p:cNvSpPr>
          <p:nvPr/>
        </p:nvSpPr>
        <p:spPr bwMode="auto">
          <a:xfrm>
            <a:off x="13880307" y="8836820"/>
            <a:ext cx="1600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4200" b="1">
                <a:solidFill>
                  <a:srgbClr val="0000CC"/>
                </a:solidFill>
                <a:latin typeface="Times New Roman" panose="02020603050405020304" pitchFamily="18" charset="0"/>
              </a:rPr>
              <a:t>Giảm</a:t>
            </a:r>
          </a:p>
        </p:txBody>
      </p:sp>
    </p:spTree>
    <p:extLst>
      <p:ext uri="{BB962C8B-B14F-4D97-AF65-F5344CB8AC3E}">
        <p14:creationId xmlns:p14="http://schemas.microsoft.com/office/powerpoint/2010/main" val="3160956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3699"/>
                                        </p:tgtEl>
                                        <p:attrNameLst>
                                          <p:attrName>style.visibility</p:attrName>
                                        </p:attrNameLst>
                                      </p:cBhvr>
                                      <p:to>
                                        <p:strVal val="visible"/>
                                      </p:to>
                                    </p:set>
                                    <p:animEffect transition="in" filter="blinds(horizontal)">
                                      <p:cBhvr>
                                        <p:cTn id="7" dur="500"/>
                                        <p:tgtEl>
                                          <p:spTgt spid="113699"/>
                                        </p:tgtEl>
                                      </p:cBhvr>
                                    </p:animEffect>
                                  </p:childTnLst>
                                </p:cTn>
                              </p:par>
                              <p:par>
                                <p:cTn id="8" presetID="3" presetClass="entr" presetSubtype="10" fill="hold" nodeType="withEffect">
                                  <p:stCondLst>
                                    <p:cond delay="0"/>
                                  </p:stCondLst>
                                  <p:childTnLst>
                                    <p:set>
                                      <p:cBhvr>
                                        <p:cTn id="9" dur="1" fill="hold">
                                          <p:stCondLst>
                                            <p:cond delay="0"/>
                                          </p:stCondLst>
                                        </p:cTn>
                                        <p:tgtEl>
                                          <p:spTgt spid="113711"/>
                                        </p:tgtEl>
                                        <p:attrNameLst>
                                          <p:attrName>style.visibility</p:attrName>
                                        </p:attrNameLst>
                                      </p:cBhvr>
                                      <p:to>
                                        <p:strVal val="visible"/>
                                      </p:to>
                                    </p:set>
                                    <p:animEffect transition="in" filter="blinds(horizontal)">
                                      <p:cBhvr>
                                        <p:cTn id="10" dur="500"/>
                                        <p:tgtEl>
                                          <p:spTgt spid="1137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13717"/>
                                        </p:tgtEl>
                                        <p:attrNameLst>
                                          <p:attrName>style.visibility</p:attrName>
                                        </p:attrNameLst>
                                      </p:cBhvr>
                                      <p:to>
                                        <p:strVal val="visible"/>
                                      </p:to>
                                    </p:set>
                                    <p:anim calcmode="lin" valueType="num">
                                      <p:cBhvr>
                                        <p:cTn id="15" dur="500" fill="hold"/>
                                        <p:tgtEl>
                                          <p:spTgt spid="113717"/>
                                        </p:tgtEl>
                                        <p:attrNameLst>
                                          <p:attrName>ppt_w</p:attrName>
                                        </p:attrNameLst>
                                      </p:cBhvr>
                                      <p:tavLst>
                                        <p:tav tm="0">
                                          <p:val>
                                            <p:fltVal val="0"/>
                                          </p:val>
                                        </p:tav>
                                        <p:tav tm="100000">
                                          <p:val>
                                            <p:strVal val="#ppt_w"/>
                                          </p:val>
                                        </p:tav>
                                      </p:tavLst>
                                    </p:anim>
                                    <p:anim calcmode="lin" valueType="num">
                                      <p:cBhvr>
                                        <p:cTn id="16" dur="500" fill="hold"/>
                                        <p:tgtEl>
                                          <p:spTgt spid="11371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13719"/>
                                        </p:tgtEl>
                                        <p:attrNameLst>
                                          <p:attrName>style.visibility</p:attrName>
                                        </p:attrNameLst>
                                      </p:cBhvr>
                                      <p:to>
                                        <p:strVal val="visible"/>
                                      </p:to>
                                    </p:set>
                                    <p:anim calcmode="lin" valueType="num">
                                      <p:cBhvr>
                                        <p:cTn id="19" dur="500" fill="hold"/>
                                        <p:tgtEl>
                                          <p:spTgt spid="113719"/>
                                        </p:tgtEl>
                                        <p:attrNameLst>
                                          <p:attrName>ppt_w</p:attrName>
                                        </p:attrNameLst>
                                      </p:cBhvr>
                                      <p:tavLst>
                                        <p:tav tm="0">
                                          <p:val>
                                            <p:fltVal val="0"/>
                                          </p:val>
                                        </p:tav>
                                        <p:tav tm="100000">
                                          <p:val>
                                            <p:strVal val="#ppt_w"/>
                                          </p:val>
                                        </p:tav>
                                      </p:tavLst>
                                    </p:anim>
                                    <p:anim calcmode="lin" valueType="num">
                                      <p:cBhvr>
                                        <p:cTn id="20" dur="500" fill="hold"/>
                                        <p:tgtEl>
                                          <p:spTgt spid="11371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13718"/>
                                        </p:tgtEl>
                                        <p:attrNameLst>
                                          <p:attrName>style.visibility</p:attrName>
                                        </p:attrNameLst>
                                      </p:cBhvr>
                                      <p:to>
                                        <p:strVal val="visible"/>
                                      </p:to>
                                    </p:set>
                                    <p:anim calcmode="lin" valueType="num">
                                      <p:cBhvr>
                                        <p:cTn id="23" dur="500" fill="hold"/>
                                        <p:tgtEl>
                                          <p:spTgt spid="113718"/>
                                        </p:tgtEl>
                                        <p:attrNameLst>
                                          <p:attrName>ppt_w</p:attrName>
                                        </p:attrNameLst>
                                      </p:cBhvr>
                                      <p:tavLst>
                                        <p:tav tm="0">
                                          <p:val>
                                            <p:fltVal val="0"/>
                                          </p:val>
                                        </p:tav>
                                        <p:tav tm="100000">
                                          <p:val>
                                            <p:strVal val="#ppt_w"/>
                                          </p:val>
                                        </p:tav>
                                      </p:tavLst>
                                    </p:anim>
                                    <p:anim calcmode="lin" valueType="num">
                                      <p:cBhvr>
                                        <p:cTn id="24" dur="500" fill="hold"/>
                                        <p:tgtEl>
                                          <p:spTgt spid="113718"/>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13721"/>
                                        </p:tgtEl>
                                        <p:attrNameLst>
                                          <p:attrName>style.visibility</p:attrName>
                                        </p:attrNameLst>
                                      </p:cBhvr>
                                      <p:to>
                                        <p:strVal val="visible"/>
                                      </p:to>
                                    </p:set>
                                    <p:anim calcmode="lin" valueType="num">
                                      <p:cBhvr>
                                        <p:cTn id="27" dur="500" fill="hold"/>
                                        <p:tgtEl>
                                          <p:spTgt spid="113721"/>
                                        </p:tgtEl>
                                        <p:attrNameLst>
                                          <p:attrName>ppt_w</p:attrName>
                                        </p:attrNameLst>
                                      </p:cBhvr>
                                      <p:tavLst>
                                        <p:tav tm="0">
                                          <p:val>
                                            <p:fltVal val="0"/>
                                          </p:val>
                                        </p:tav>
                                        <p:tav tm="100000">
                                          <p:val>
                                            <p:strVal val="#ppt_w"/>
                                          </p:val>
                                        </p:tav>
                                      </p:tavLst>
                                    </p:anim>
                                    <p:anim calcmode="lin" valueType="num">
                                      <p:cBhvr>
                                        <p:cTn id="28" dur="500" fill="hold"/>
                                        <p:tgtEl>
                                          <p:spTgt spid="113721"/>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13722"/>
                                        </p:tgtEl>
                                        <p:attrNameLst>
                                          <p:attrName>style.visibility</p:attrName>
                                        </p:attrNameLst>
                                      </p:cBhvr>
                                      <p:to>
                                        <p:strVal val="visible"/>
                                      </p:to>
                                    </p:set>
                                    <p:anim calcmode="lin" valueType="num">
                                      <p:cBhvr>
                                        <p:cTn id="33" dur="500" fill="hold"/>
                                        <p:tgtEl>
                                          <p:spTgt spid="113722"/>
                                        </p:tgtEl>
                                        <p:attrNameLst>
                                          <p:attrName>ppt_w</p:attrName>
                                        </p:attrNameLst>
                                      </p:cBhvr>
                                      <p:tavLst>
                                        <p:tav tm="0">
                                          <p:val>
                                            <p:fltVal val="0"/>
                                          </p:val>
                                        </p:tav>
                                        <p:tav tm="100000">
                                          <p:val>
                                            <p:strVal val="#ppt_w"/>
                                          </p:val>
                                        </p:tav>
                                      </p:tavLst>
                                    </p:anim>
                                    <p:anim calcmode="lin" valueType="num">
                                      <p:cBhvr>
                                        <p:cTn id="34" dur="500" fill="hold"/>
                                        <p:tgtEl>
                                          <p:spTgt spid="113722"/>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13724"/>
                                        </p:tgtEl>
                                        <p:attrNameLst>
                                          <p:attrName>style.visibility</p:attrName>
                                        </p:attrNameLst>
                                      </p:cBhvr>
                                      <p:to>
                                        <p:strVal val="visible"/>
                                      </p:to>
                                    </p:set>
                                    <p:anim calcmode="lin" valueType="num">
                                      <p:cBhvr>
                                        <p:cTn id="37" dur="500" fill="hold"/>
                                        <p:tgtEl>
                                          <p:spTgt spid="113724"/>
                                        </p:tgtEl>
                                        <p:attrNameLst>
                                          <p:attrName>ppt_w</p:attrName>
                                        </p:attrNameLst>
                                      </p:cBhvr>
                                      <p:tavLst>
                                        <p:tav tm="0">
                                          <p:val>
                                            <p:fltVal val="0"/>
                                          </p:val>
                                        </p:tav>
                                        <p:tav tm="100000">
                                          <p:val>
                                            <p:strVal val="#ppt_w"/>
                                          </p:val>
                                        </p:tav>
                                      </p:tavLst>
                                    </p:anim>
                                    <p:anim calcmode="lin" valueType="num">
                                      <p:cBhvr>
                                        <p:cTn id="38" dur="500" fill="hold"/>
                                        <p:tgtEl>
                                          <p:spTgt spid="113724"/>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13723"/>
                                        </p:tgtEl>
                                        <p:attrNameLst>
                                          <p:attrName>style.visibility</p:attrName>
                                        </p:attrNameLst>
                                      </p:cBhvr>
                                      <p:to>
                                        <p:strVal val="visible"/>
                                      </p:to>
                                    </p:set>
                                    <p:anim calcmode="lin" valueType="num">
                                      <p:cBhvr>
                                        <p:cTn id="41" dur="500" fill="hold"/>
                                        <p:tgtEl>
                                          <p:spTgt spid="113723"/>
                                        </p:tgtEl>
                                        <p:attrNameLst>
                                          <p:attrName>ppt_w</p:attrName>
                                        </p:attrNameLst>
                                      </p:cBhvr>
                                      <p:tavLst>
                                        <p:tav tm="0">
                                          <p:val>
                                            <p:fltVal val="0"/>
                                          </p:val>
                                        </p:tav>
                                        <p:tav tm="100000">
                                          <p:val>
                                            <p:strVal val="#ppt_w"/>
                                          </p:val>
                                        </p:tav>
                                      </p:tavLst>
                                    </p:anim>
                                    <p:anim calcmode="lin" valueType="num">
                                      <p:cBhvr>
                                        <p:cTn id="42" dur="500" fill="hold"/>
                                        <p:tgtEl>
                                          <p:spTgt spid="113723"/>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13725"/>
                                        </p:tgtEl>
                                        <p:attrNameLst>
                                          <p:attrName>style.visibility</p:attrName>
                                        </p:attrNameLst>
                                      </p:cBhvr>
                                      <p:to>
                                        <p:strVal val="visible"/>
                                      </p:to>
                                    </p:set>
                                    <p:anim calcmode="lin" valueType="num">
                                      <p:cBhvr>
                                        <p:cTn id="45" dur="500" fill="hold"/>
                                        <p:tgtEl>
                                          <p:spTgt spid="113725"/>
                                        </p:tgtEl>
                                        <p:attrNameLst>
                                          <p:attrName>ppt_w</p:attrName>
                                        </p:attrNameLst>
                                      </p:cBhvr>
                                      <p:tavLst>
                                        <p:tav tm="0">
                                          <p:val>
                                            <p:fltVal val="0"/>
                                          </p:val>
                                        </p:tav>
                                        <p:tav tm="100000">
                                          <p:val>
                                            <p:strVal val="#ppt_w"/>
                                          </p:val>
                                        </p:tav>
                                      </p:tavLst>
                                    </p:anim>
                                    <p:anim calcmode="lin" valueType="num">
                                      <p:cBhvr>
                                        <p:cTn id="46" dur="500" fill="hold"/>
                                        <p:tgtEl>
                                          <p:spTgt spid="1137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17" grpId="0"/>
      <p:bldP spid="113718" grpId="0"/>
      <p:bldP spid="113719" grpId="0"/>
      <p:bldP spid="113721" grpId="0"/>
      <p:bldP spid="113722" grpId="0"/>
      <p:bldP spid="113723" grpId="0"/>
      <p:bldP spid="113724" grpId="0"/>
      <p:bldP spid="1137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00600" y="2262142"/>
            <a:ext cx="8915400" cy="5838343"/>
          </a:xfrm>
          <a:prstGeom prst="rect">
            <a:avLst/>
          </a:prstGeom>
        </p:spPr>
      </p:pic>
      <p:sp>
        <p:nvSpPr>
          <p:cNvPr id="5" name="Rectangle 4"/>
          <p:cNvSpPr/>
          <p:nvPr/>
        </p:nvSpPr>
        <p:spPr>
          <a:xfrm>
            <a:off x="1524000" y="8135679"/>
            <a:ext cx="13622575" cy="523220"/>
          </a:xfrm>
          <a:prstGeom prst="rect">
            <a:avLst/>
          </a:prstGeom>
        </p:spPr>
        <p:txBody>
          <a:bodyPr wrap="none">
            <a:spAutoFit/>
          </a:bodyPr>
          <a:lstStyle/>
          <a:p>
            <a:r>
              <a:rPr lang="en-US" sz="2800" b="1" i="1" dirty="0" err="1">
                <a:solidFill>
                  <a:srgbClr val="FF0000"/>
                </a:solidFill>
                <a:latin typeface="Times New Roman" pitchFamily="18" charset="0"/>
                <a:cs typeface="Times New Roman" pitchFamily="18" charset="0"/>
              </a:rPr>
              <a:t>Mô</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sự</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thay</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đổi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của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cơ</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hoành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và</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cơ</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liên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sường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ngoài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trong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trường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hợp</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hít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vào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thở</a:t>
            </a:r>
            <a:r>
              <a:rPr lang="en-US" sz="2800" b="1" i="1" dirty="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ra</a:t>
            </a:r>
            <a:r>
              <a:rPr lang="en-US" sz="2800" b="1" i="1" dirty="0" smtClean="0">
                <a:solidFill>
                  <a:srgbClr val="FF0000"/>
                </a:solidFill>
                <a:latin typeface="Times New Roman" pitchFamily="18" charset="0"/>
                <a:cs typeface="Times New Roman" pitchFamily="18" charset="0"/>
              </a:rPr>
              <a:t>?</a:t>
            </a:r>
            <a:endParaRPr lang="en-US" sz="2800" b="1" i="1" dirty="0">
              <a:solidFill>
                <a:srgbClr val="FF0000"/>
              </a:solidFill>
            </a:endParaRPr>
          </a:p>
        </p:txBody>
      </p:sp>
      <p:sp>
        <p:nvSpPr>
          <p:cNvPr id="6" name="Rectangle 5"/>
          <p:cNvSpPr/>
          <p:nvPr/>
        </p:nvSpPr>
        <p:spPr>
          <a:xfrm>
            <a:off x="685800" y="8694093"/>
            <a:ext cx="17145000" cy="1384995"/>
          </a:xfrm>
          <a:prstGeom prst="rect">
            <a:avLst/>
          </a:prstGeom>
        </p:spPr>
        <p:txBody>
          <a:bodyPr wrap="square">
            <a:spAutoFit/>
          </a:bodyPr>
          <a:lstStyle/>
          <a:p>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sườn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co </a:t>
            </a:r>
            <a:r>
              <a:rPr lang="en-US" sz="2800" dirty="0">
                <a:latin typeface="Times New Roman" pitchFamily="18" charset="0"/>
                <a:cs typeface="Times New Roman" pitchFamily="18" charset="0"/>
                <a:sym typeface="Wingdings"/>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sườn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hoành</a:t>
            </a:r>
            <a:r>
              <a:rPr lang="en-US" sz="2800" dirty="0">
                <a:latin typeface="Times New Roman" pitchFamily="18" charset="0"/>
                <a:cs typeface="Times New Roman" pitchFamily="18" charset="0"/>
              </a:rPr>
              <a:t> co </a:t>
            </a:r>
            <a:r>
              <a:rPr lang="en-US" sz="2800" dirty="0">
                <a:latin typeface="Times New Roman" pitchFamily="18" charset="0"/>
                <a:cs typeface="Times New Roman" pitchFamily="18" charset="0"/>
                <a:sym typeface="Wingdings"/>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a:t>
            </a:r>
            <a:r>
              <a:rPr lang="en-US" sz="2800" dirty="0">
                <a:latin typeface="Times New Roman" pitchFamily="18" charset="0"/>
                <a:cs typeface="Times New Roman" pitchFamily="18" charset="0"/>
                <a:sym typeface="Wingdings"/>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a:t>
            </a:r>
          </a:p>
          <a:p>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sườn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dãn</a:t>
            </a:r>
            <a:r>
              <a:rPr lang="en-US" sz="2800" dirty="0">
                <a:latin typeface="Times New Roman" pitchFamily="18" charset="0"/>
                <a:cs typeface="Times New Roman" pitchFamily="18" charset="0"/>
              </a:rPr>
              <a:t> </a:t>
            </a:r>
            <a:r>
              <a:rPr lang="en-US" sz="2800" dirty="0">
                <a:latin typeface="Times New Roman" pitchFamily="18" charset="0"/>
                <a:cs typeface="Times New Roman" pitchFamily="18" charset="0"/>
                <a:sym typeface="Wingdings"/>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sườn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dãn</a:t>
            </a:r>
            <a:r>
              <a:rPr lang="en-US" sz="2800" dirty="0">
                <a:latin typeface="Times New Roman" pitchFamily="18" charset="0"/>
                <a:cs typeface="Times New Roman" pitchFamily="18" charset="0"/>
              </a:rPr>
              <a:t> </a:t>
            </a:r>
            <a:r>
              <a:rPr lang="en-US" sz="2800" dirty="0">
                <a:latin typeface="Times New Roman" pitchFamily="18" charset="0"/>
                <a:cs typeface="Times New Roman" pitchFamily="18" charset="0"/>
                <a:sym typeface="Wingdings"/>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a:t>
            </a:r>
          </a:p>
        </p:txBody>
      </p:sp>
      <p:sp>
        <p:nvSpPr>
          <p:cNvPr id="7" name="TextBox 6"/>
          <p:cNvSpPr txBox="1"/>
          <p:nvPr/>
        </p:nvSpPr>
        <p:spPr>
          <a:xfrm>
            <a:off x="146907" y="236814"/>
            <a:ext cx="17958214" cy="1046440"/>
          </a:xfrm>
          <a:prstGeom prst="rect">
            <a:avLst/>
          </a:prstGeom>
          <a:noFill/>
        </p:spPr>
        <p:txBody>
          <a:bodyPr wrap="square" lIns="182880" tIns="91440" rIns="182880" bIns="91440" rtlCol="0">
            <a:spAutoFit/>
          </a:bodyPr>
          <a:lstStyle/>
          <a:p>
            <a:pPr algn="ctr"/>
            <a:r>
              <a:rPr lang="en-US" sz="5600" b="1" dirty="0">
                <a:solidFill>
                  <a:srgbClr val="0070C0"/>
                </a:solidFill>
                <a:latin typeface="Times New Roman" panose="02020603050405020304" pitchFamily="18" charset="0"/>
                <a:ea typeface="Times New Roman"/>
                <a:cs typeface="Times New Roman" panose="02020603050405020304" pitchFamily="18" charset="0"/>
              </a:rPr>
              <a:t> </a:t>
            </a:r>
            <a:r>
              <a:rPr lang="en-US" sz="5600" b="1" dirty="0" err="1" smtClean="0">
                <a:solidFill>
                  <a:srgbClr val="0070C0"/>
                </a:solidFill>
                <a:latin typeface="Times New Roman" panose="02020603050405020304" pitchFamily="18" charset="0"/>
                <a:ea typeface="Times New Roman"/>
                <a:cs typeface="Times New Roman" panose="02020603050405020304" pitchFamily="18" charset="0"/>
              </a:rPr>
              <a:t>Tiết</a:t>
            </a:r>
            <a:r>
              <a:rPr lang="en-US" sz="5600" b="1" dirty="0" smtClean="0">
                <a:solidFill>
                  <a:srgbClr val="0070C0"/>
                </a:solidFill>
                <a:latin typeface="Times New Roman" panose="02020603050405020304" pitchFamily="18" charset="0"/>
                <a:ea typeface="Times New Roman"/>
                <a:cs typeface="Times New Roman" panose="02020603050405020304" pitchFamily="18" charset="0"/>
              </a:rPr>
              <a:t> 12 - </a:t>
            </a:r>
            <a:r>
              <a:rPr lang="vi-VN" sz="5600" b="1" dirty="0" smtClean="0">
                <a:solidFill>
                  <a:srgbClr val="0070C0"/>
                </a:solidFill>
                <a:latin typeface="Times New Roman" panose="02020603050405020304" pitchFamily="18" charset="0"/>
                <a:ea typeface="Times New Roman"/>
                <a:cs typeface="Times New Roman" panose="02020603050405020304" pitchFamily="18" charset="0"/>
              </a:rPr>
              <a:t>Bài </a:t>
            </a:r>
            <a:r>
              <a:rPr lang="en-US" sz="5600" b="1" dirty="0" smtClean="0">
                <a:solidFill>
                  <a:srgbClr val="0070C0"/>
                </a:solidFill>
                <a:latin typeface="Times New Roman" panose="02020603050405020304" pitchFamily="18" charset="0"/>
                <a:ea typeface="Times New Roman"/>
                <a:cs typeface="Times New Roman" panose="02020603050405020304" pitchFamily="18" charset="0"/>
              </a:rPr>
              <a:t>34: HỆ HÔ HẤP Ở NGƯỜI . </a:t>
            </a:r>
            <a:endParaRPr lang="en-US" sz="5600" dirty="0">
              <a:solidFill>
                <a:srgbClr val="0070C0"/>
              </a:solidFill>
              <a:latin typeface="Times New Roman" panose="02020603050405020304" pitchFamily="18" charset="0"/>
              <a:ea typeface="Courier New"/>
              <a:cs typeface="Times New Roman" panose="02020603050405020304" pitchFamily="18" charset="0"/>
            </a:endParaRPr>
          </a:p>
        </p:txBody>
      </p:sp>
      <p:sp>
        <p:nvSpPr>
          <p:cNvPr id="8" name="Rectangle 7"/>
          <p:cNvSpPr/>
          <p:nvPr/>
        </p:nvSpPr>
        <p:spPr>
          <a:xfrm>
            <a:off x="146906" y="1215702"/>
            <a:ext cx="10814499" cy="923330"/>
          </a:xfrm>
          <a:prstGeom prst="rect">
            <a:avLst/>
          </a:prstGeom>
        </p:spPr>
        <p:txBody>
          <a:bodyPr wrap="none" lIns="182880" tIns="91440" rIns="182880" bIns="91440">
            <a:spAutoFit/>
          </a:bodyPr>
          <a:lstStyle/>
          <a:p>
            <a:r>
              <a:rPr lang="en-US" sz="4800" b="1" dirty="0">
                <a:solidFill>
                  <a:srgbClr val="FF0000"/>
                </a:solidFill>
                <a:latin typeface="Times New Roman" panose="02020603050405020304" pitchFamily="18" charset="0"/>
                <a:ea typeface="Courier New"/>
                <a:cs typeface="Times New Roman" panose="02020603050405020304" pitchFamily="18" charset="0"/>
              </a:rPr>
              <a:t>I.</a:t>
            </a:r>
            <a:r>
              <a:rPr lang="en-US" sz="4800" b="1" dirty="0">
                <a:latin typeface="Arial" pitchFamily="34" charset="0"/>
                <a:ea typeface="Courier New"/>
                <a:cs typeface="Arial" pitchFamily="34"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Cấu</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tạo</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và</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chức</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năng</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của</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hệ</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hô</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hấp</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a:t>
            </a:r>
            <a:r>
              <a:rPr lang="en-US" sz="4800" b="1" dirty="0" smtClean="0">
                <a:latin typeface="Arial" pitchFamily="34" charset="0"/>
                <a:ea typeface="Courier New"/>
                <a:cs typeface="Arial" pitchFamily="34" charset="0"/>
              </a:rPr>
              <a:t> </a:t>
            </a:r>
            <a:endParaRPr lang="en-US" sz="4800" dirty="0">
              <a:latin typeface="Arial" pitchFamily="34" charset="0"/>
              <a:cs typeface="Arial" pitchFamily="34" charset="0"/>
            </a:endParaRPr>
          </a:p>
        </p:txBody>
      </p:sp>
    </p:spTree>
    <p:extLst>
      <p:ext uri="{BB962C8B-B14F-4D97-AF65-F5344CB8AC3E}">
        <p14:creationId xmlns:p14="http://schemas.microsoft.com/office/powerpoint/2010/main" val="390077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9258300"/>
            <a:ext cx="8820043" cy="523220"/>
          </a:xfrm>
          <a:prstGeom prst="rect">
            <a:avLst/>
          </a:prstGeom>
        </p:spPr>
        <p:txBody>
          <a:bodyPr wrap="none">
            <a:spAutoFit/>
          </a:bodyPr>
          <a:lstStyle/>
          <a:p>
            <a:r>
              <a:rPr lang="en-US" sz="2800" b="1" i="1" dirty="0" err="1">
                <a:solidFill>
                  <a:srgbClr val="FF0000"/>
                </a:solidFill>
                <a:latin typeface="Times New Roman" pitchFamily="18" charset="0"/>
                <a:cs typeface="Times New Roman" pitchFamily="18" charset="0"/>
              </a:rPr>
              <a:t>Sự</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trao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đổi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khí</a:t>
            </a:r>
            <a:r>
              <a:rPr lang="en-US" sz="2800" b="1" i="1" dirty="0">
                <a:solidFill>
                  <a:srgbClr val="FF0000"/>
                </a:solidFill>
                <a:latin typeface="Times New Roman" pitchFamily="18" charset="0"/>
                <a:cs typeface="Times New Roman" pitchFamily="18" charset="0"/>
              </a:rPr>
              <a:t> ở </a:t>
            </a:r>
            <a:r>
              <a:rPr lang="en-US" sz="2800" b="1" i="1" dirty="0" err="1">
                <a:solidFill>
                  <a:srgbClr val="FF0000"/>
                </a:solidFill>
                <a:latin typeface="Times New Roman" pitchFamily="18" charset="0"/>
                <a:cs typeface="Times New Roman" pitchFamily="18" charset="0"/>
              </a:rPr>
              <a:t>phổi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và</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tế</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bào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diễn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ra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theo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cơ</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chế</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nào</a:t>
            </a:r>
            <a:r>
              <a:rPr lang="en-US" sz="2800" b="1" i="1" dirty="0">
                <a:solidFill>
                  <a:srgbClr val="FF0000"/>
                </a:solidFill>
                <a:latin typeface="Times New Roman" pitchFamily="18" charset="0"/>
                <a:cs typeface="Times New Roman" pitchFamily="18" charset="0"/>
              </a:rPr>
              <a:t>?</a:t>
            </a:r>
          </a:p>
        </p:txBody>
      </p:sp>
      <p:sp>
        <p:nvSpPr>
          <p:cNvPr id="7" name="TextBox 6"/>
          <p:cNvSpPr txBox="1"/>
          <p:nvPr/>
        </p:nvSpPr>
        <p:spPr>
          <a:xfrm>
            <a:off x="146907" y="236814"/>
            <a:ext cx="17958214" cy="1046440"/>
          </a:xfrm>
          <a:prstGeom prst="rect">
            <a:avLst/>
          </a:prstGeom>
          <a:noFill/>
        </p:spPr>
        <p:txBody>
          <a:bodyPr wrap="square" lIns="182880" tIns="91440" rIns="182880" bIns="91440" rtlCol="0">
            <a:spAutoFit/>
          </a:bodyPr>
          <a:lstStyle/>
          <a:p>
            <a:pPr algn="ctr"/>
            <a:r>
              <a:rPr lang="en-US" sz="5600" b="1" dirty="0">
                <a:solidFill>
                  <a:srgbClr val="0070C0"/>
                </a:solidFill>
                <a:latin typeface="Times New Roman" panose="02020603050405020304" pitchFamily="18" charset="0"/>
                <a:ea typeface="Times New Roman"/>
                <a:cs typeface="Times New Roman" panose="02020603050405020304" pitchFamily="18" charset="0"/>
              </a:rPr>
              <a:t> </a:t>
            </a:r>
            <a:r>
              <a:rPr lang="en-US" sz="5600" b="1" dirty="0" err="1" smtClean="0">
                <a:solidFill>
                  <a:srgbClr val="0070C0"/>
                </a:solidFill>
                <a:latin typeface="Times New Roman" panose="02020603050405020304" pitchFamily="18" charset="0"/>
                <a:ea typeface="Times New Roman"/>
                <a:cs typeface="Times New Roman" panose="02020603050405020304" pitchFamily="18" charset="0"/>
              </a:rPr>
              <a:t>Tiết</a:t>
            </a:r>
            <a:r>
              <a:rPr lang="en-US" sz="5600" b="1" dirty="0" smtClean="0">
                <a:solidFill>
                  <a:srgbClr val="0070C0"/>
                </a:solidFill>
                <a:latin typeface="Times New Roman" panose="02020603050405020304" pitchFamily="18" charset="0"/>
                <a:ea typeface="Times New Roman"/>
                <a:cs typeface="Times New Roman" panose="02020603050405020304" pitchFamily="18" charset="0"/>
              </a:rPr>
              <a:t> 12 - </a:t>
            </a:r>
            <a:r>
              <a:rPr lang="vi-VN" sz="5600" b="1" dirty="0" smtClean="0">
                <a:solidFill>
                  <a:srgbClr val="0070C0"/>
                </a:solidFill>
                <a:latin typeface="Times New Roman" panose="02020603050405020304" pitchFamily="18" charset="0"/>
                <a:ea typeface="Times New Roman"/>
                <a:cs typeface="Times New Roman" panose="02020603050405020304" pitchFamily="18" charset="0"/>
              </a:rPr>
              <a:t>Bài </a:t>
            </a:r>
            <a:r>
              <a:rPr lang="en-US" sz="5600" b="1" dirty="0" smtClean="0">
                <a:solidFill>
                  <a:srgbClr val="0070C0"/>
                </a:solidFill>
                <a:latin typeface="Times New Roman" panose="02020603050405020304" pitchFamily="18" charset="0"/>
                <a:ea typeface="Times New Roman"/>
                <a:cs typeface="Times New Roman" panose="02020603050405020304" pitchFamily="18" charset="0"/>
              </a:rPr>
              <a:t>34: HỆ HÔ HẤP Ở NGƯỜI . </a:t>
            </a:r>
            <a:endParaRPr lang="en-US" sz="5600" dirty="0">
              <a:solidFill>
                <a:srgbClr val="0070C0"/>
              </a:solidFill>
              <a:latin typeface="Times New Roman" panose="02020603050405020304" pitchFamily="18" charset="0"/>
              <a:ea typeface="Courier New"/>
              <a:cs typeface="Times New Roman" panose="02020603050405020304" pitchFamily="18" charset="0"/>
            </a:endParaRPr>
          </a:p>
        </p:txBody>
      </p:sp>
      <p:sp>
        <p:nvSpPr>
          <p:cNvPr id="8" name="Rectangle 7"/>
          <p:cNvSpPr/>
          <p:nvPr/>
        </p:nvSpPr>
        <p:spPr>
          <a:xfrm>
            <a:off x="146906" y="1215702"/>
            <a:ext cx="10814499" cy="923330"/>
          </a:xfrm>
          <a:prstGeom prst="rect">
            <a:avLst/>
          </a:prstGeom>
        </p:spPr>
        <p:txBody>
          <a:bodyPr wrap="none" lIns="182880" tIns="91440" rIns="182880" bIns="91440">
            <a:spAutoFit/>
          </a:bodyPr>
          <a:lstStyle/>
          <a:p>
            <a:r>
              <a:rPr lang="en-US" sz="4800" b="1" dirty="0">
                <a:solidFill>
                  <a:srgbClr val="FF0000"/>
                </a:solidFill>
                <a:latin typeface="Times New Roman" panose="02020603050405020304" pitchFamily="18" charset="0"/>
                <a:ea typeface="Courier New"/>
                <a:cs typeface="Times New Roman" panose="02020603050405020304" pitchFamily="18" charset="0"/>
              </a:rPr>
              <a:t>I.</a:t>
            </a:r>
            <a:r>
              <a:rPr lang="en-US" sz="4800" b="1" dirty="0">
                <a:latin typeface="Arial" pitchFamily="34" charset="0"/>
                <a:ea typeface="Courier New"/>
                <a:cs typeface="Arial" pitchFamily="34"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Cấu</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tạo</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và</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chức</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năng</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của</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hệ</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hô</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4800" b="1" u="sng" dirty="0" err="1" smtClean="0">
                <a:solidFill>
                  <a:srgbClr val="FF0000"/>
                </a:solidFill>
                <a:latin typeface="Times New Roman" panose="02020603050405020304" pitchFamily="18" charset="0"/>
                <a:ea typeface="Courier New"/>
                <a:cs typeface="Times New Roman" panose="02020603050405020304" pitchFamily="18" charset="0"/>
              </a:rPr>
              <a:t>hấp</a:t>
            </a:r>
            <a:r>
              <a:rPr lang="en-US" sz="4800" b="1" u="sng" dirty="0" smtClean="0">
                <a:solidFill>
                  <a:srgbClr val="FF0000"/>
                </a:solidFill>
                <a:latin typeface="Times New Roman" panose="02020603050405020304" pitchFamily="18" charset="0"/>
                <a:ea typeface="Courier New"/>
                <a:cs typeface="Times New Roman" panose="02020603050405020304" pitchFamily="18" charset="0"/>
              </a:rPr>
              <a:t>:</a:t>
            </a:r>
            <a:r>
              <a:rPr lang="en-US" sz="4800" b="1" dirty="0" smtClean="0">
                <a:latin typeface="Arial" pitchFamily="34" charset="0"/>
                <a:ea typeface="Courier New"/>
                <a:cs typeface="Arial" pitchFamily="34" charset="0"/>
              </a:rPr>
              <a:t> </a:t>
            </a:r>
            <a:endParaRPr lang="en-US" sz="4800" dirty="0">
              <a:latin typeface="Arial" pitchFamily="34" charset="0"/>
              <a:cs typeface="Arial" pitchFamily="34" charset="0"/>
            </a:endParaRPr>
          </a:p>
        </p:txBody>
      </p:sp>
      <p:pic>
        <p:nvPicPr>
          <p:cNvPr id="6" name="Picture 5" descr="trao đổi khí">
            <a:extLst>
              <a:ext uri="{FF2B5EF4-FFF2-40B4-BE49-F238E27FC236}">
                <a16:creationId xmlns="" xmlns:a16="http://schemas.microsoft.com/office/drawing/2014/main" id="{D88C1DBA-3563-9D35-8723-CEF704CED7B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2476501"/>
            <a:ext cx="10744200" cy="5715000"/>
          </a:xfrm>
          <a:prstGeom prst="rect">
            <a:avLst/>
          </a:prstGeom>
          <a:noFill/>
          <a:ln>
            <a:noFill/>
          </a:ln>
        </p:spPr>
      </p:pic>
      <p:sp>
        <p:nvSpPr>
          <p:cNvPr id="9" name="TextBox 8">
            <a:extLst>
              <a:ext uri="{FF2B5EF4-FFF2-40B4-BE49-F238E27FC236}">
                <a16:creationId xmlns="" xmlns:a16="http://schemas.microsoft.com/office/drawing/2014/main" id="{943380F1-6EE9-0CB6-9D7E-B11CD1945157}"/>
              </a:ext>
            </a:extLst>
          </p:cNvPr>
          <p:cNvSpPr txBox="1"/>
          <p:nvPr/>
        </p:nvSpPr>
        <p:spPr>
          <a:xfrm>
            <a:off x="4191000" y="8413004"/>
            <a:ext cx="10134600"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H34.3 Trao </a:t>
            </a:r>
            <a:r>
              <a:rPr lang="en-US" sz="3600" b="1" dirty="0" err="1">
                <a:latin typeface="Times New Roman" panose="02020603050405020304" pitchFamily="18" charset="0"/>
                <a:cs typeface="Times New Roman" panose="02020603050405020304" pitchFamily="18" charset="0"/>
              </a:rPr>
              <a:t>đổi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khí</a:t>
            </a:r>
            <a:r>
              <a:rPr lang="en-US" sz="3600" b="1" dirty="0">
                <a:latin typeface="Times New Roman" panose="02020603050405020304" pitchFamily="18" charset="0"/>
                <a:cs typeface="Times New Roman" panose="02020603050405020304" pitchFamily="18" charset="0"/>
              </a:rPr>
              <a:t> ở </a:t>
            </a:r>
            <a:r>
              <a:rPr lang="en-US" sz="3600" b="1" dirty="0" err="1">
                <a:latin typeface="Times New Roman" panose="02020603050405020304" pitchFamily="18" charset="0"/>
                <a:cs typeface="Times New Roman" panose="02020603050405020304" pitchFamily="18" charset="0"/>
              </a:rPr>
              <a:t>phổi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đổi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khí</a:t>
            </a:r>
            <a:r>
              <a:rPr lang="en-US" sz="3600" b="1" dirty="0">
                <a:latin typeface="Times New Roman" panose="02020603050405020304" pitchFamily="18" charset="0"/>
                <a:cs typeface="Times New Roman" panose="02020603050405020304" pitchFamily="18" charset="0"/>
              </a:rPr>
              <a:t> ở </a:t>
            </a:r>
            <a:r>
              <a:rPr lang="en-US" sz="3600" b="1" dirty="0" err="1">
                <a:latin typeface="Times New Roman" panose="02020603050405020304" pitchFamily="18" charset="0"/>
                <a:cs typeface="Times New Roman" panose="02020603050405020304" pitchFamily="18" charset="0"/>
              </a:rPr>
              <a:t>tế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bào</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275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730</Words>
  <Application>Microsoft Office PowerPoint</Application>
  <PresentationFormat>Custom</PresentationFormat>
  <Paragraphs>151</Paragraphs>
  <Slides>19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 Light</vt:lpstr>
      <vt:lpstr>宋体</vt:lpstr>
      <vt:lpstr>Courier New</vt:lpstr>
      <vt:lpstr>Calibri</vt:lpstr>
      <vt:lpstr>Times New Roman</vt:lpstr>
      <vt:lpstr>Wingdings</vt:lpstr>
      <vt:lpstr>Segoe UI</vt:lpstr>
      <vt:lpstr>.VnTime</vt:lpstr>
      <vt:lpstr>Comic Sans MS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73</cp:revision>
  <dcterms:created xsi:type="dcterms:W3CDTF">2006-08-16T00:00:00Z</dcterms:created>
  <dcterms:modified xsi:type="dcterms:W3CDTF">2023-10-11T03:57:48Z</dcterms:modified>
  <dc:identifier>DAE65lQ4ekI</dc:identifier>
</cp:coreProperties>
</file>