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12"/>
  </p:notesMasterIdLst>
  <p:handoutMasterIdLst>
    <p:handoutMasterId r:id="rId13"/>
  </p:handoutMasterIdLst>
  <p:sldIdLst>
    <p:sldId id="1291" r:id="rId2"/>
    <p:sldId id="1260" r:id="rId3"/>
    <p:sldId id="1292" r:id="rId4"/>
    <p:sldId id="1268" r:id="rId5"/>
    <p:sldId id="1262" r:id="rId6"/>
    <p:sldId id="1290" r:id="rId7"/>
    <p:sldId id="1275" r:id="rId8"/>
    <p:sldId id="1296" r:id="rId9"/>
    <p:sldId id="1286" r:id="rId10"/>
    <p:sldId id="1289" r:id="rId11"/>
  </p:sldIdLst>
  <p:sldSz cx="9144000" cy="5143500" type="screen16x9"/>
  <p:notesSz cx="6858000" cy="9144000"/>
  <p:custDataLst>
    <p:tags r:id="rId14"/>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E0446-DE6E-4F82-9345-017794F56DDB}">
          <p14:sldIdLst/>
        </p14:section>
        <p14:section name="Untitled Section" id="{0872A3D0-5896-48CE-BEBF-1A8258757852}">
          <p14:sldIdLst/>
        </p14:section>
        <p14:section name="Untitled Section" id="{9F8E1FE8-B535-4D12-900D-1D4FE1285E77}">
          <p14:sldIdLst>
            <p14:sldId id="1291"/>
            <p14:sldId id="1260"/>
            <p14:sldId id="1292"/>
            <p14:sldId id="1268"/>
            <p14:sldId id="1262"/>
            <p14:sldId id="1290"/>
            <p14:sldId id="1275"/>
            <p14:sldId id="1296"/>
            <p14:sldId id="1286"/>
            <p14:sldId id="1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p15:clr>
            <a:srgbClr val="A4A3A4"/>
          </p15:clr>
        </p15:guide>
        <p15:guide id="9" pos="2880">
          <p15:clr>
            <a:srgbClr val="A4A3A4"/>
          </p15:clr>
        </p15:guide>
        <p15:guide id="10" pos="396">
          <p15:clr>
            <a:srgbClr val="A4A3A4"/>
          </p15:clr>
        </p15:guide>
        <p15:guide id="11"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AD0"/>
    <a:srgbClr val="58B46E"/>
    <a:srgbClr val="CA0001"/>
    <a:srgbClr val="980001"/>
    <a:srgbClr val="C4C4C4"/>
    <a:srgbClr val="BCBCBC"/>
    <a:srgbClr val="82D6E1"/>
    <a:srgbClr val="A3EFE8"/>
    <a:srgbClr val="AACD4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5" autoAdjust="0"/>
    <p:restoredTop sz="93238" autoAdjust="0"/>
  </p:normalViewPr>
  <p:slideViewPr>
    <p:cSldViewPr snapToGrid="0">
      <p:cViewPr varScale="1">
        <p:scale>
          <a:sx n="108" d="100"/>
          <a:sy n="108" d="100"/>
        </p:scale>
        <p:origin x="542" y="72"/>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0"/>
    </p:cViewPr>
  </p:sorterViewPr>
  <p:notesViewPr>
    <p:cSldViewPr snapToGrid="0" showGuides="1">
      <p:cViewPr varScale="1">
        <p:scale>
          <a:sx n="88" d="100"/>
          <a:sy n="88" d="100"/>
        </p:scale>
        <p:origin x="3822" y="102"/>
      </p:cViewPr>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10/11/2024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xmlns:p14="http://schemas.microsoft.com/office/powerpoint/2010/main" val="1151455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841772"/>
            <a:ext cx="6858000" cy="1790700"/>
          </a:xfrm>
        </p:spPr>
        <p:txBody>
          <a:bodyPr anchor="b"/>
          <a:lstStyle>
            <a:lvl1pPr algn="ctr">
              <a:defRPr sz="4500"/>
            </a:lvl1pPr>
          </a:lstStyle>
          <a:p>
            <a:r>
              <a:rPr lang="vi-VN"/>
              <a:t>Bấm để sửa kiểu tiêu đề Bản cái</a:t>
            </a:r>
          </a:p>
        </p:txBody>
      </p:sp>
      <p:sp>
        <p:nvSpPr>
          <p:cNvPr id="3" name="Tiêu đề phụ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E545BC2A-90AE-4608-AE86-BF37B4323DCD}" type="slidenum">
              <a:rPr lang="en-US" altLang="vi-VN"/>
              <a:pPr/>
              <a:t>‹#›</a:t>
            </a:fld>
            <a:endParaRPr lang="en-US" altLang="vi-VN"/>
          </a:p>
        </p:txBody>
      </p:sp>
    </p:spTree>
    <p:extLst>
      <p:ext uri="{BB962C8B-B14F-4D97-AF65-F5344CB8AC3E}">
        <p14:creationId xmlns:p14="http://schemas.microsoft.com/office/powerpoint/2010/main" val="29052839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5246F210-02AC-4AD0-BDC7-0ED5B0F5ABDB}" type="slidenum">
              <a:rPr lang="en-US" altLang="vi-VN"/>
              <a:pPr/>
              <a:t>‹#›</a:t>
            </a:fld>
            <a:endParaRPr lang="en-US" altLang="vi-VN"/>
          </a:p>
        </p:txBody>
      </p:sp>
    </p:spTree>
    <p:extLst>
      <p:ext uri="{BB962C8B-B14F-4D97-AF65-F5344CB8AC3E}">
        <p14:creationId xmlns:p14="http://schemas.microsoft.com/office/powerpoint/2010/main" val="1992431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543676" y="273848"/>
            <a:ext cx="1971675" cy="4358879"/>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628655" y="273848"/>
            <a:ext cx="5800725" cy="435887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397783AD-395E-40A4-B187-924B2F24B1A5}" type="slidenum">
              <a:rPr lang="en-US" altLang="vi-VN"/>
              <a:pPr/>
              <a:t>‹#›</a:t>
            </a:fld>
            <a:endParaRPr lang="en-US" altLang="vi-VN"/>
          </a:p>
        </p:txBody>
      </p:sp>
    </p:spTree>
    <p:extLst>
      <p:ext uri="{BB962C8B-B14F-4D97-AF65-F5344CB8AC3E}">
        <p14:creationId xmlns:p14="http://schemas.microsoft.com/office/powerpoint/2010/main" val="36573741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3995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05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02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86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60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47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25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6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F55FEDEF-70C6-4AEF-9114-2A46CC3181CC}" type="slidenum">
              <a:rPr lang="en-US" altLang="vi-VN"/>
              <a:pPr/>
              <a:t>‹#›</a:t>
            </a:fld>
            <a:endParaRPr lang="en-US" altLang="vi-VN"/>
          </a:p>
        </p:txBody>
      </p:sp>
    </p:spTree>
    <p:extLst>
      <p:ext uri="{BB962C8B-B14F-4D97-AF65-F5344CB8AC3E}">
        <p14:creationId xmlns:p14="http://schemas.microsoft.com/office/powerpoint/2010/main" val="107076238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84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84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94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9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7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282309"/>
            <a:ext cx="7886700" cy="2139553"/>
          </a:xfrm>
        </p:spPr>
        <p:txBody>
          <a:bodyPr anchor="b"/>
          <a:lstStyle>
            <a:lvl1pPr>
              <a:defRPr sz="4500"/>
            </a:lvl1pPr>
          </a:lstStyle>
          <a:p>
            <a:r>
              <a:rPr lang="vi-VN"/>
              <a:t>Bấm để sửa kiểu tiêu đề Bản cái</a:t>
            </a:r>
          </a:p>
        </p:txBody>
      </p:sp>
      <p:sp>
        <p:nvSpPr>
          <p:cNvPr id="3" name="Chỗ dành sẵn cho Văn bản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Chỗ dành sẵn cho Số hiệu Bản chiếu 5"/>
          <p:cNvSpPr>
            <a:spLocks noGrp="1"/>
          </p:cNvSpPr>
          <p:nvPr>
            <p:ph type="sldNum" sz="quarter" idx="12"/>
          </p:nvPr>
        </p:nvSpPr>
        <p:spPr/>
        <p:txBody>
          <a:bodyPr/>
          <a:lstStyle>
            <a:lvl1pPr>
              <a:defRPr/>
            </a:lvl1pPr>
          </a:lstStyle>
          <a:p>
            <a:fld id="{76DD7795-3FD7-4CF3-B69C-3E99165EE5A5}" type="slidenum">
              <a:rPr lang="en-US" altLang="vi-VN"/>
              <a:pPr/>
              <a:t>‹#›</a:t>
            </a:fld>
            <a:endParaRPr lang="en-US" altLang="vi-VN"/>
          </a:p>
        </p:txBody>
      </p:sp>
    </p:spTree>
    <p:extLst>
      <p:ext uri="{BB962C8B-B14F-4D97-AF65-F5344CB8AC3E}">
        <p14:creationId xmlns:p14="http://schemas.microsoft.com/office/powerpoint/2010/main" val="241719360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8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6286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p:cNvSpPr>
            <a:spLocks noGrp="1"/>
          </p:cNvSpPr>
          <p:nvPr>
            <p:ph sz="half" idx="2"/>
          </p:nvPr>
        </p:nvSpPr>
        <p:spPr>
          <a:xfrm>
            <a:off x="4629150" y="1369219"/>
            <a:ext cx="3886200" cy="3263504"/>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C08A0EF6-195D-4D04-8101-30A7AE229716}" type="slidenum">
              <a:rPr lang="en-US" altLang="vi-VN"/>
              <a:pPr/>
              <a:t>‹#›</a:t>
            </a:fld>
            <a:endParaRPr lang="en-US" altLang="vi-VN"/>
          </a:p>
        </p:txBody>
      </p:sp>
    </p:spTree>
    <p:extLst>
      <p:ext uri="{BB962C8B-B14F-4D97-AF65-F5344CB8AC3E}">
        <p14:creationId xmlns:p14="http://schemas.microsoft.com/office/powerpoint/2010/main" val="38811890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273845"/>
            <a:ext cx="7886700" cy="994172"/>
          </a:xfrm>
        </p:spPr>
        <p:txBody>
          <a:bodyPr/>
          <a:lstStyle/>
          <a:p>
            <a:r>
              <a:rPr lang="vi-VN"/>
              <a:t>Bấm để sửa kiểu tiêu đề Bản cái</a:t>
            </a:r>
          </a:p>
        </p:txBody>
      </p:sp>
      <p:sp>
        <p:nvSpPr>
          <p:cNvPr id="3" name="Chỗ dành sẵn cho Văn bản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p:cNvSpPr>
            <a:spLocks noGrp="1"/>
          </p:cNvSpPr>
          <p:nvPr>
            <p:ph sz="half" idx="2"/>
          </p:nvPr>
        </p:nvSpPr>
        <p:spPr>
          <a:xfrm>
            <a:off x="629842" y="1878807"/>
            <a:ext cx="3868340"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p:cNvSpPr>
            <a:spLocks noGrp="1"/>
          </p:cNvSpPr>
          <p:nvPr>
            <p:ph type="body" sz="quarter" idx="3"/>
          </p:nvPr>
        </p:nvSpPr>
        <p:spPr>
          <a:xfrm>
            <a:off x="4629155"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p:cNvSpPr>
            <a:spLocks noGrp="1"/>
          </p:cNvSpPr>
          <p:nvPr>
            <p:ph sz="quarter" idx="4"/>
          </p:nvPr>
        </p:nvSpPr>
        <p:spPr>
          <a:xfrm>
            <a:off x="4629155" y="1878807"/>
            <a:ext cx="3887391" cy="276344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Chỗ dành sẵn cho Số hiệu Bản chiếu 5"/>
          <p:cNvSpPr>
            <a:spLocks noGrp="1"/>
          </p:cNvSpPr>
          <p:nvPr>
            <p:ph type="sldNum" sz="quarter" idx="12"/>
          </p:nvPr>
        </p:nvSpPr>
        <p:spPr/>
        <p:txBody>
          <a:bodyPr/>
          <a:lstStyle>
            <a:lvl1pPr>
              <a:defRPr/>
            </a:lvl1pPr>
          </a:lstStyle>
          <a:p>
            <a:fld id="{45D11642-7CE1-48D4-BBDE-652F228204A3}" type="slidenum">
              <a:rPr lang="en-US" altLang="vi-VN"/>
              <a:pPr/>
              <a:t>‹#›</a:t>
            </a:fld>
            <a:endParaRPr lang="en-US" altLang="vi-VN"/>
          </a:p>
        </p:txBody>
      </p:sp>
    </p:spTree>
    <p:extLst>
      <p:ext uri="{BB962C8B-B14F-4D97-AF65-F5344CB8AC3E}">
        <p14:creationId xmlns:p14="http://schemas.microsoft.com/office/powerpoint/2010/main" val="20178119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Chỗ dành sẵn cho Số hiệu Bản chiếu 5"/>
          <p:cNvSpPr>
            <a:spLocks noGrp="1"/>
          </p:cNvSpPr>
          <p:nvPr>
            <p:ph type="sldNum" sz="quarter" idx="12"/>
          </p:nvPr>
        </p:nvSpPr>
        <p:spPr/>
        <p:txBody>
          <a:bodyPr/>
          <a:lstStyle>
            <a:lvl1pPr>
              <a:defRPr/>
            </a:lvl1pPr>
          </a:lstStyle>
          <a:p>
            <a:fld id="{F7D8C48F-9BA5-4EFB-9244-BE221015AB71}" type="slidenum">
              <a:rPr lang="en-US" altLang="vi-VN"/>
              <a:pPr/>
              <a:t>‹#›</a:t>
            </a:fld>
            <a:endParaRPr lang="en-US" altLang="vi-VN"/>
          </a:p>
        </p:txBody>
      </p:sp>
    </p:spTree>
    <p:extLst>
      <p:ext uri="{BB962C8B-B14F-4D97-AF65-F5344CB8AC3E}">
        <p14:creationId xmlns:p14="http://schemas.microsoft.com/office/powerpoint/2010/main" val="148997574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Chỗ dành sẵn cho Số hiệu Bản chiếu 5"/>
          <p:cNvSpPr>
            <a:spLocks noGrp="1"/>
          </p:cNvSpPr>
          <p:nvPr>
            <p:ph type="sldNum" sz="quarter" idx="12"/>
          </p:nvPr>
        </p:nvSpPr>
        <p:spPr/>
        <p:txBody>
          <a:bodyPr/>
          <a:lstStyle>
            <a:lvl1pPr>
              <a:defRPr/>
            </a:lvl1pPr>
          </a:lstStyle>
          <a:p>
            <a:fld id="{56144852-4E8F-4A31-B6F4-CD81DC41237A}" type="slidenum">
              <a:rPr lang="en-US" altLang="vi-VN"/>
              <a:pPr/>
              <a:t>‹#›</a:t>
            </a:fld>
            <a:endParaRPr lang="en-US" altLang="vi-VN"/>
          </a:p>
        </p:txBody>
      </p:sp>
    </p:spTree>
    <p:extLst>
      <p:ext uri="{BB962C8B-B14F-4D97-AF65-F5344CB8AC3E}">
        <p14:creationId xmlns:p14="http://schemas.microsoft.com/office/powerpoint/2010/main" val="19233089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Nội dung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p:cNvSpPr>
            <a:spLocks noGrp="1"/>
          </p:cNvSpPr>
          <p:nvPr>
            <p:ph type="body" sz="half" idx="2"/>
          </p:nvPr>
        </p:nvSpPr>
        <p:spPr>
          <a:xfrm>
            <a:off x="629841" y="1543054"/>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1A19CB3B-CCC9-40E6-840D-36193221130B}" type="slidenum">
              <a:rPr lang="en-US" altLang="vi-VN"/>
              <a:pPr/>
              <a:t>‹#›</a:t>
            </a:fld>
            <a:endParaRPr lang="en-US" altLang="vi-VN"/>
          </a:p>
        </p:txBody>
      </p:sp>
    </p:spTree>
    <p:extLst>
      <p:ext uri="{BB962C8B-B14F-4D97-AF65-F5344CB8AC3E}">
        <p14:creationId xmlns:p14="http://schemas.microsoft.com/office/powerpoint/2010/main" val="223553542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29841" y="342900"/>
            <a:ext cx="2949178" cy="1200150"/>
          </a:xfrm>
        </p:spPr>
        <p:txBody>
          <a:bodyPr anchor="b"/>
          <a:lstStyle>
            <a:lvl1pPr>
              <a:defRPr sz="2400"/>
            </a:lvl1pPr>
          </a:lstStyle>
          <a:p>
            <a:r>
              <a:rPr lang="vi-VN"/>
              <a:t>Bấm để sửa kiểu tiêu đề Bản cái</a:t>
            </a:r>
          </a:p>
        </p:txBody>
      </p:sp>
      <p:sp>
        <p:nvSpPr>
          <p:cNvPr id="3" name="Chỗ dành sẵn cho Hình ảnh 2"/>
          <p:cNvSpPr>
            <a:spLocks noGrp="1"/>
          </p:cNvSpPr>
          <p:nvPr>
            <p:ph type="pic" idx="1"/>
          </p:nvPr>
        </p:nvSpPr>
        <p:spPr>
          <a:xfrm>
            <a:off x="3887391" y="740574"/>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Chỗ dành sẵn cho Văn bản 3"/>
          <p:cNvSpPr>
            <a:spLocks noGrp="1"/>
          </p:cNvSpPr>
          <p:nvPr>
            <p:ph type="body" sz="half" idx="2"/>
          </p:nvPr>
        </p:nvSpPr>
        <p:spPr>
          <a:xfrm>
            <a:off x="629841" y="1543054"/>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vi-VN"/>
              <a:t>Bấm để chỉnh sửa kiểu văn bản của Bản cái</a:t>
            </a:r>
          </a:p>
        </p:txBody>
      </p:sp>
      <p:sp>
        <p:nvSpPr>
          <p:cNvPr id="5" name="Chỗ dành sẵn cho Ngày thá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Chỗ dành sẵn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Chỗ dành sẵn cho Số hiệu Bản chiếu 5"/>
          <p:cNvSpPr>
            <a:spLocks noGrp="1"/>
          </p:cNvSpPr>
          <p:nvPr>
            <p:ph type="sldNum" sz="quarter" idx="12"/>
          </p:nvPr>
        </p:nvSpPr>
        <p:spPr/>
        <p:txBody>
          <a:bodyPr/>
          <a:lstStyle>
            <a:lvl1pPr>
              <a:defRPr/>
            </a:lvl1pPr>
          </a:lstStyle>
          <a:p>
            <a:fld id="{B8566BDE-EB1F-4727-94FB-E83605EA1926}" type="slidenum">
              <a:rPr lang="en-US" altLang="vi-VN"/>
              <a:pPr/>
              <a:t>‹#›</a:t>
            </a:fld>
            <a:endParaRPr lang="en-US" altLang="vi-VN"/>
          </a:p>
        </p:txBody>
      </p:sp>
    </p:spTree>
    <p:extLst>
      <p:ext uri="{BB962C8B-B14F-4D97-AF65-F5344CB8AC3E}">
        <p14:creationId xmlns:p14="http://schemas.microsoft.com/office/powerpoint/2010/main" val="15996231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hỗ dành sẵn cho Tiêu đề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để sửa kiểu tiêu đề Bản cái</a:t>
            </a:r>
          </a:p>
        </p:txBody>
      </p:sp>
      <p:sp>
        <p:nvSpPr>
          <p:cNvPr id="1027" name="Chỗ dành sẵn cho Văn bản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p>
        </p:txBody>
      </p:sp>
      <p:sp>
        <p:nvSpPr>
          <p:cNvPr id="4" name="Chỗ dành sẵn cho Ngày tháng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5" name="Chỗ dành sẵn cho Chân trang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Chỗ dành sẵn cho Số hiệu Bản chiếu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914400" fontAlgn="base">
              <a:spcBef>
                <a:spcPct val="0"/>
              </a:spcBef>
              <a:spcAft>
                <a:spcPct val="0"/>
              </a:spcAft>
            </a:pPr>
            <a:fld id="{7F4E54DA-A06D-41D9-BEEB-6933ED8D22BB}" type="slidenum">
              <a:rPr lang="en-US" altLang="vi-VN" smtClean="0"/>
              <a:pPr defTabSz="914400" fontAlgn="base">
                <a:spcBef>
                  <a:spcPct val="0"/>
                </a:spcBef>
                <a:spcAft>
                  <a:spcPct val="0"/>
                </a:spcAft>
              </a:pPr>
              <a:t>‹#›</a:t>
            </a:fld>
            <a:endParaRPr lang="en-US" altLang="vi-VN"/>
          </a:p>
        </p:txBody>
      </p:sp>
    </p:spTree>
    <p:extLst>
      <p:ext uri="{BB962C8B-B14F-4D97-AF65-F5344CB8AC3E}">
        <p14:creationId xmlns:p14="http://schemas.microsoft.com/office/powerpoint/2010/main" val="9007702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93" r:id="rId12"/>
    <p:sldLayoutId id="2147483649" r:id="rId13"/>
    <p:sldLayoutId id="2147483650" r:id="rId14"/>
    <p:sldLayoutId id="2147483651" r:id="rId15"/>
    <p:sldLayoutId id="2147483652" r:id="rId16"/>
    <p:sldLayoutId id="2147483653" r:id="rId17"/>
    <p:sldLayoutId id="2147483667" r:id="rId18"/>
    <p:sldLayoutId id="2147483666" r:id="rId19"/>
    <p:sldLayoutId id="2147483656" r:id="rId20"/>
    <p:sldLayoutId id="2147483657" r:id="rId21"/>
    <p:sldLayoutId id="2147483658" r:id="rId22"/>
    <p:sldLayoutId id="2147483659" r:id="rId23"/>
    <p:sldLayoutId id="2147483668" r:id="rId24"/>
    <p:sldLayoutId id="2147483669" r:id="rId25"/>
    <p:sldLayoutId id="2147483670" r:id="rId26"/>
    <p:sldLayoutId id="2147483671" r:id="rId27"/>
    <p:sldLayoutId id="2147483672" r:id="rId28"/>
    <p:sldLayoutId id="2147483673" r:id="rId29"/>
    <p:sldLayoutId id="2147483674" r:id="rId30"/>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453" y="897722"/>
            <a:ext cx="2949846" cy="523220"/>
          </a:xfrm>
          <a:prstGeom prst="rect">
            <a:avLst/>
          </a:prstGeom>
        </p:spPr>
        <p:txBody>
          <a:bodyPr wrap="none" lIns="91440" tIns="45720" rIns="91440" bIns="4572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Hệ</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tuần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hoàn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20" name="TextBox 19"/>
          <p:cNvSpPr txBox="1"/>
          <p:nvPr/>
        </p:nvSpPr>
        <p:spPr>
          <a:xfrm>
            <a:off x="73453" y="3832"/>
            <a:ext cx="8979107" cy="954107"/>
          </a:xfrm>
          <a:prstGeom prst="rect">
            <a:avLst/>
          </a:prstGeom>
          <a:noFill/>
        </p:spPr>
        <p:txBody>
          <a:bodyPr wrap="square" lIns="91440" tIns="45720" rIns="91440" bIns="45720" rtlCol="0">
            <a:spAutoFit/>
          </a:bodyPr>
          <a:lstStyle/>
          <a:p>
            <a:pPr algn="ctr"/>
            <a:r>
              <a:rPr lang="en-US" sz="2800" b="1" dirty="0" smtClean="0">
                <a:solidFill>
                  <a:srgbClr val="0070C0"/>
                </a:solidFill>
                <a:latin typeface="Times New Roman" panose="02020603050405020304" pitchFamily="18" charset="0"/>
                <a:ea typeface="Times New Roman"/>
                <a:cs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2).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Tree>
    <p:extLst>
      <p:ext uri="{BB962C8B-B14F-4D97-AF65-F5344CB8AC3E}">
        <p14:creationId xmlns:p14="http://schemas.microsoft.com/office/powerpoint/2010/main" val="348526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67E71FF7-15B3-460C-8777-A067F3F2687B}"/>
              </a:ext>
            </a:extLst>
          </p:cNvPr>
          <p:cNvSpPr/>
          <p:nvPr/>
        </p:nvSpPr>
        <p:spPr>
          <a:xfrm>
            <a:off x="766095" y="2318859"/>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A396D82A-B3A1-43D6-8A0A-9BE00BB5D881}"/>
              </a:ext>
            </a:extLst>
          </p:cNvPr>
          <p:cNvSpPr/>
          <p:nvPr/>
        </p:nvSpPr>
        <p:spPr>
          <a:xfrm>
            <a:off x="331129" y="107896"/>
            <a:ext cx="8608889" cy="2985433"/>
          </a:xfrm>
          <a:prstGeom prst="rect">
            <a:avLst/>
          </a:prstGeom>
        </p:spPr>
        <p:txBody>
          <a:bodyPr wrap="square">
            <a:spAutoFit/>
          </a:bodyPr>
          <a:lstStyle/>
          <a:p>
            <a:pPr indent="457200">
              <a:spcAft>
                <a:spcPts val="0"/>
              </a:spcAft>
            </a:pPr>
            <a:r>
              <a:rPr lang="nl-NL"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Câu 9. Để phòng ngừa bệnh tim mạch, chúng ta cần lưu ý điều gì?</a:t>
            </a:r>
            <a:endParaRPr lang="en-US"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A. Thường xuyên vận động nâng cao sức chịu đựng của cơ thể</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B. Nói không với thuốc lá, rượu bia, mỡ động vật, thực phẩm ăn sắn</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C. Ăn nhiều rau quả tươi, thực phẩm giàu omega 3</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D. Tất cả các đáp án trên</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endParaRPr lang="en-US" sz="2000" dirty="0">
              <a:solidFill>
                <a:srgbClr val="000000"/>
              </a:solidFill>
              <a:latin typeface="Courier New" panose="02070309020205020404" pitchFamily="49" charset="0"/>
              <a:ea typeface="Courier New" panose="02070309020205020404" pitchFamily="49" charset="0"/>
            </a:endParaRPr>
          </a:p>
        </p:txBody>
      </p:sp>
      <p:sp>
        <p:nvSpPr>
          <p:cNvPr id="8" name="Rectangle 7">
            <a:extLst>
              <a:ext uri="{FF2B5EF4-FFF2-40B4-BE49-F238E27FC236}">
                <a16:creationId xmlns="" xmlns:a16="http://schemas.microsoft.com/office/drawing/2014/main" id="{A396D82A-B3A1-43D6-8A0A-9BE00BB5D881}"/>
              </a:ext>
            </a:extLst>
          </p:cNvPr>
          <p:cNvSpPr/>
          <p:nvPr/>
        </p:nvSpPr>
        <p:spPr>
          <a:xfrm>
            <a:off x="331129" y="2895346"/>
            <a:ext cx="8749566" cy="1877437"/>
          </a:xfrm>
          <a:prstGeom prst="rect">
            <a:avLst/>
          </a:prstGeom>
        </p:spPr>
        <p:txBody>
          <a:bodyPr wrap="square">
            <a:spAutoFit/>
          </a:bodyPr>
          <a:lstStyle/>
          <a:p>
            <a:pPr indent="457200">
              <a:spcAft>
                <a:spcPts val="0"/>
              </a:spcAft>
            </a:pPr>
            <a:r>
              <a:rPr lang="nl-NL" sz="2400" b="1" i="1" dirty="0">
                <a:solidFill>
                  <a:srgbClr val="FF0000"/>
                </a:solidFill>
                <a:latin typeface="Times New Roman" panose="02020603050405020304" pitchFamily="18" charset="0"/>
                <a:ea typeface="Courier New" panose="02070309020205020404" pitchFamily="49" charset="0"/>
              </a:rPr>
              <a:t>Câu 10. Bệnh xơ vữa động mạch có mối liên hệ với chất nào dưới đây:</a:t>
            </a:r>
            <a:endParaRPr lang="en-US" sz="2000" b="1" i="1" dirty="0">
              <a:solidFill>
                <a:srgbClr val="FF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A. Cholesteron				B. Lipit</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C. Photpholipit				D. Dầu thực vật</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endParaRPr lang="en-US" sz="2000" dirty="0">
              <a:solidFill>
                <a:srgbClr val="000000"/>
              </a:solidFill>
              <a:latin typeface="Courier New" panose="02070309020205020404" pitchFamily="49" charset="0"/>
              <a:ea typeface="Courier New" panose="02070309020205020404" pitchFamily="49" charset="0"/>
            </a:endParaRPr>
          </a:p>
        </p:txBody>
      </p:sp>
      <p:sp>
        <p:nvSpPr>
          <p:cNvPr id="9" name="Oval 8">
            <a:extLst>
              <a:ext uri="{FF2B5EF4-FFF2-40B4-BE49-F238E27FC236}">
                <a16:creationId xmlns="" xmlns:a16="http://schemas.microsoft.com/office/drawing/2014/main" id="{67E71FF7-15B3-460C-8777-A067F3F2687B}"/>
              </a:ext>
            </a:extLst>
          </p:cNvPr>
          <p:cNvSpPr/>
          <p:nvPr/>
        </p:nvSpPr>
        <p:spPr>
          <a:xfrm>
            <a:off x="766095" y="3647459"/>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8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8460363" y="1861902"/>
            <a:ext cx="517225" cy="517225"/>
          </a:xfrm>
          <a:custGeom>
            <a:avLst/>
            <a:gdLst/>
            <a:ahLst/>
            <a:cxnLst/>
            <a:rect l="l" t="t" r="r" b="b"/>
            <a:pathLst>
              <a:path w="1034449" h="1034449">
                <a:moveTo>
                  <a:pt x="0" y="0"/>
                </a:moveTo>
                <a:lnTo>
                  <a:pt x="1034449" y="0"/>
                </a:lnTo>
                <a:lnTo>
                  <a:pt x="1034449" y="1034449"/>
                </a:lnTo>
                <a:lnTo>
                  <a:pt x="0" y="103444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19" name="Rectangle 18"/>
          <p:cNvSpPr>
            <a:spLocks noChangeArrowheads="1"/>
          </p:cNvSpPr>
          <p:nvPr/>
        </p:nvSpPr>
        <p:spPr bwMode="auto">
          <a:xfrm>
            <a:off x="-21020" y="-87069"/>
            <a:ext cx="91440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57200" algn="ctr" defTabSz="914400" fontAlgn="base">
              <a:spcBef>
                <a:spcPct val="0"/>
              </a:spcBef>
              <a:spcAft>
                <a:spcPct val="0"/>
              </a:spcAft>
            </a:pPr>
            <a:r>
              <a:rPr lang="nl-NL" sz="2400" b="1" dirty="0">
                <a:latin typeface="Times New Roman" panose="02020603050405020304" pitchFamily="18" charset="0"/>
                <a:ea typeface="Courier New" pitchFamily="49" charset="0"/>
                <a:cs typeface="Times New Roman" panose="02020603050405020304" pitchFamily="18" charset="0"/>
              </a:rPr>
              <a:t>PHIẾU HỌC TẬP SỐ 3</a:t>
            </a:r>
            <a:endParaRPr lang="en-US" sz="2400" b="1" dirty="0">
              <a:latin typeface="Times New Roman" panose="02020603050405020304" pitchFamily="18" charset="0"/>
              <a:cs typeface="Times New Roman" panose="02020603050405020304" pitchFamily="18" charset="0"/>
            </a:endParaRPr>
          </a:p>
          <a:p>
            <a:pPr indent="457200" defTabSz="914400" eaLnBrk="0" fontAlgn="base" hangingPunct="0">
              <a:spcBef>
                <a:spcPct val="0"/>
              </a:spcBef>
              <a:spcAft>
                <a:spcPct val="0"/>
              </a:spcAft>
            </a:pPr>
            <a:r>
              <a:rPr lang="nl-NL" sz="2000" b="1" i="1" dirty="0">
                <a:solidFill>
                  <a:srgbClr val="FF0000"/>
                </a:solidFill>
                <a:latin typeface="Times New Roman" panose="02020603050405020304" pitchFamily="18" charset="0"/>
                <a:ea typeface="Courier New" pitchFamily="49" charset="0"/>
                <a:cs typeface="Times New Roman" panose="02020603050405020304" pitchFamily="18" charset="0"/>
              </a:rPr>
              <a:t>Câu 1: Hãy sử dụng các cụm từ thích hợp để điền vào chỗ trống về cấu tạo và chức năng của hệ tuần hoàn:</a:t>
            </a:r>
            <a:endParaRPr lang="nl-NL" sz="20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9567817"/>
              </p:ext>
            </p:extLst>
          </p:nvPr>
        </p:nvGraphicFramePr>
        <p:xfrm>
          <a:off x="678841" y="1007318"/>
          <a:ext cx="8388963" cy="3458504"/>
        </p:xfrm>
        <a:graphic>
          <a:graphicData uri="http://schemas.openxmlformats.org/drawingml/2006/table">
            <a:tbl>
              <a:tblPr firstRow="1" firstCol="1" bandRow="1">
                <a:tableStyleId>{5C22544A-7EE6-4342-B048-85BDC9FD1C3A}</a:tableStyleId>
              </a:tblPr>
              <a:tblGrid>
                <a:gridCol w="1803106">
                  <a:extLst>
                    <a:ext uri="{9D8B030D-6E8A-4147-A177-3AD203B41FA5}">
                      <a16:colId xmlns="" xmlns:a16="http://schemas.microsoft.com/office/drawing/2014/main" val="20000"/>
                    </a:ext>
                  </a:extLst>
                </a:gridCol>
                <a:gridCol w="3526971">
                  <a:extLst>
                    <a:ext uri="{9D8B030D-6E8A-4147-A177-3AD203B41FA5}">
                      <a16:colId xmlns="" xmlns:a16="http://schemas.microsoft.com/office/drawing/2014/main" val="20001"/>
                    </a:ext>
                  </a:extLst>
                </a:gridCol>
                <a:gridCol w="3058886">
                  <a:extLst>
                    <a:ext uri="{9D8B030D-6E8A-4147-A177-3AD203B41FA5}">
                      <a16:colId xmlns="" xmlns:a16="http://schemas.microsoft.com/office/drawing/2014/main" val="20002"/>
                    </a:ext>
                  </a:extLst>
                </a:gridCol>
              </a:tblGrid>
              <a:tr h="1169827">
                <a:tc>
                  <a:txBody>
                    <a:bodyPr/>
                    <a:lstStyle/>
                    <a:p>
                      <a:pPr marL="457200" algn="l">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Hệ tuần hoàn gồm</a:t>
                      </a:r>
                    </a:p>
                    <a:p>
                      <a:pPr marL="457200" algn="l">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ourier New"/>
                        <a:cs typeface="Times New Roman" panose="02020603050405020304" pitchFamily="18" charset="0"/>
                      </a:endParaRPr>
                    </a:p>
                  </a:txBody>
                  <a:tcPr marL="43826" marR="43826" marT="0" marB="0"/>
                </a:tc>
                <a:tc>
                  <a:txBody>
                    <a:bodyPr/>
                    <a:lstStyle/>
                    <a:p>
                      <a:pPr marL="457200" algn="ctr">
                        <a:spcAft>
                          <a:spcPts val="0"/>
                        </a:spcAft>
                      </a:pPr>
                      <a:endParaRPr lang="en-US" sz="1800" dirty="0">
                        <a:effectLst/>
                        <a:latin typeface="Arial" pitchFamily="34" charset="0"/>
                        <a:cs typeface="Arial" pitchFamily="34" charset="0"/>
                      </a:endParaRPr>
                    </a:p>
                    <a:p>
                      <a:pPr marL="457200" algn="ctr">
                        <a:spcAft>
                          <a:spcPts val="0"/>
                        </a:spcAft>
                      </a:pPr>
                      <a:r>
                        <a:rPr lang="en-US" sz="2400" dirty="0">
                          <a:effectLst/>
                          <a:latin typeface="Times New Roman" panose="02020603050405020304" pitchFamily="18" charset="0"/>
                          <a:cs typeface="Times New Roman" panose="02020603050405020304" pitchFamily="18" charset="0"/>
                        </a:rPr>
                        <a:t>1</a:t>
                      </a:r>
                      <a:r>
                        <a:rPr lang="en-US" sz="1800" dirty="0">
                          <a:effectLst/>
                          <a:latin typeface="Arial" pitchFamily="34" charset="0"/>
                          <a:cs typeface="Arial" pitchFamily="34" charset="0"/>
                        </a:rPr>
                        <a:t>….……..</a:t>
                      </a:r>
                      <a:endParaRPr lang="en-US" sz="1800" dirty="0">
                        <a:solidFill>
                          <a:srgbClr val="000000"/>
                        </a:solidFill>
                        <a:effectLst/>
                        <a:latin typeface="Arial" pitchFamily="34" charset="0"/>
                        <a:ea typeface="Courier New"/>
                        <a:cs typeface="Arial" pitchFamily="34" charset="0"/>
                      </a:endParaRPr>
                    </a:p>
                  </a:txBody>
                  <a:tcPr marL="43826" marR="43826" marT="0" marB="0"/>
                </a:tc>
                <a:tc>
                  <a:txBody>
                    <a:bodyPr/>
                    <a:lstStyle/>
                    <a:p>
                      <a:pPr marL="457200" algn="ctr">
                        <a:spcAft>
                          <a:spcPts val="0"/>
                        </a:spcAft>
                      </a:pPr>
                      <a:endParaRPr lang="en-US" sz="1800" dirty="0">
                        <a:effectLst/>
                        <a:latin typeface="Arial" pitchFamily="34" charset="0"/>
                        <a:cs typeface="Arial" pitchFamily="34" charset="0"/>
                      </a:endParaRPr>
                    </a:p>
                    <a:p>
                      <a:pPr marL="457200" algn="ctr">
                        <a:spcAft>
                          <a:spcPts val="0"/>
                        </a:spcAft>
                      </a:pPr>
                      <a:r>
                        <a:rPr lang="en-US" sz="1800" dirty="0">
                          <a:effectLst/>
                          <a:latin typeface="Arial" pitchFamily="34" charset="0"/>
                          <a:cs typeface="Arial" pitchFamily="34" charset="0"/>
                        </a:rPr>
                        <a:t>          2…………..</a:t>
                      </a:r>
                      <a:endParaRPr lang="en-US" sz="1800" dirty="0">
                        <a:solidFill>
                          <a:srgbClr val="000000"/>
                        </a:solidFill>
                        <a:effectLst/>
                        <a:latin typeface="Arial" pitchFamily="34" charset="0"/>
                        <a:ea typeface="Courier New"/>
                        <a:cs typeface="Arial" pitchFamily="34" charset="0"/>
                      </a:endParaRPr>
                    </a:p>
                  </a:txBody>
                  <a:tcPr marL="43826" marR="43826" marT="0" marB="0"/>
                </a:tc>
                <a:extLst>
                  <a:ext uri="{0D108BD9-81ED-4DB2-BD59-A6C34878D82A}">
                    <a16:rowId xmlns="" xmlns:a16="http://schemas.microsoft.com/office/drawing/2014/main" val="10000"/>
                  </a:ext>
                </a:extLst>
              </a:tr>
              <a:tr h="1097280">
                <a:tc>
                  <a:txBody>
                    <a:bodyPr/>
                    <a:lstStyle/>
                    <a:p>
                      <a:pPr marL="457200" algn="l">
                        <a:spcAft>
                          <a:spcPts val="0"/>
                        </a:spcAft>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gồm</a:t>
                      </a:r>
                      <a:endParaRPr lang="en-US" sz="2400" dirty="0">
                        <a:solidFill>
                          <a:schemeClr val="tx1"/>
                        </a:solidFill>
                        <a:effectLst/>
                        <a:latin typeface="Times New Roman" panose="02020603050405020304" pitchFamily="18" charset="0"/>
                        <a:ea typeface="Courier New"/>
                        <a:cs typeface="Times New Roman" panose="02020603050405020304" pitchFamily="18" charset="0"/>
                      </a:endParaRPr>
                    </a:p>
                  </a:txBody>
                  <a:tcPr marL="43826" marR="43826" marT="0" marB="0"/>
                </a:tc>
                <a:tc>
                  <a:txBody>
                    <a:bodyPr/>
                    <a:lstStyle/>
                    <a:p>
                      <a:pPr marL="457200" algn="l">
                        <a:spcAft>
                          <a:spcPts val="0"/>
                        </a:spcAft>
                      </a:pPr>
                      <a:r>
                        <a:rPr lang="en-US" sz="1800" dirty="0">
                          <a:effectLst/>
                          <a:latin typeface="Arial" pitchFamily="34" charset="0"/>
                          <a:cs typeface="Arial" pitchFamily="34" charset="0"/>
                        </a:rPr>
                        <a:t>3. ………… có thành cơ dày</a:t>
                      </a:r>
                    </a:p>
                    <a:p>
                      <a:pPr marL="457200" algn="l">
                        <a:spcAft>
                          <a:spcPts val="0"/>
                        </a:spcAft>
                      </a:pPr>
                      <a:r>
                        <a:rPr lang="en-US" sz="1800" dirty="0">
                          <a:effectLst/>
                          <a:latin typeface="Arial" pitchFamily="34" charset="0"/>
                          <a:cs typeface="Arial" pitchFamily="34" charset="0"/>
                        </a:rPr>
                        <a:t>4. ………… có thành cơ mỏng hơn</a:t>
                      </a:r>
                    </a:p>
                    <a:p>
                      <a:pPr marL="457200" algn="l">
                        <a:spcAft>
                          <a:spcPts val="0"/>
                        </a:spcAft>
                      </a:pPr>
                      <a:endParaRPr lang="en-US" sz="1800" dirty="0">
                        <a:solidFill>
                          <a:srgbClr val="000000"/>
                        </a:solidFill>
                        <a:effectLst/>
                        <a:latin typeface="Arial" pitchFamily="34" charset="0"/>
                        <a:ea typeface="Courier New"/>
                        <a:cs typeface="Arial" pitchFamily="34" charset="0"/>
                      </a:endParaRPr>
                    </a:p>
                  </a:txBody>
                  <a:tcPr marL="43826" marR="43826" marT="0" marB="0"/>
                </a:tc>
                <a:tc>
                  <a:txBody>
                    <a:bodyPr/>
                    <a:lstStyle/>
                    <a:p>
                      <a:pPr marL="457200" algn="ctr">
                        <a:spcAft>
                          <a:spcPts val="0"/>
                        </a:spcAft>
                      </a:pPr>
                      <a:r>
                        <a:rPr lang="en-US" sz="1800" dirty="0">
                          <a:effectLst/>
                          <a:latin typeface="Arial" pitchFamily="34" charset="0"/>
                          <a:cs typeface="Arial" pitchFamily="34" charset="0"/>
                        </a:rPr>
                        <a:t>5. ……………</a:t>
                      </a:r>
                    </a:p>
                    <a:p>
                      <a:pPr marL="457200" algn="ctr">
                        <a:spcAft>
                          <a:spcPts val="0"/>
                        </a:spcAft>
                      </a:pPr>
                      <a:r>
                        <a:rPr lang="en-US" sz="1800" dirty="0">
                          <a:effectLst/>
                          <a:latin typeface="Arial" pitchFamily="34" charset="0"/>
                          <a:cs typeface="Arial" pitchFamily="34" charset="0"/>
                        </a:rPr>
                        <a:t>6. ……………</a:t>
                      </a:r>
                    </a:p>
                    <a:p>
                      <a:pPr marL="457200" algn="ctr">
                        <a:spcAft>
                          <a:spcPts val="0"/>
                        </a:spcAft>
                      </a:pPr>
                      <a:r>
                        <a:rPr lang="en-US" sz="1800" dirty="0">
                          <a:effectLst/>
                          <a:latin typeface="Arial" pitchFamily="34" charset="0"/>
                          <a:cs typeface="Arial" pitchFamily="34" charset="0"/>
                        </a:rPr>
                        <a:t>7. …………….</a:t>
                      </a:r>
                      <a:endParaRPr lang="en-US" sz="1800" dirty="0">
                        <a:solidFill>
                          <a:srgbClr val="000000"/>
                        </a:solidFill>
                        <a:effectLst/>
                        <a:latin typeface="Arial" pitchFamily="34" charset="0"/>
                        <a:ea typeface="Courier New"/>
                        <a:cs typeface="Arial" pitchFamily="34" charset="0"/>
                      </a:endParaRPr>
                    </a:p>
                  </a:txBody>
                  <a:tcPr marL="43826" marR="43826" marT="0" marB="0"/>
                </a:tc>
                <a:extLst>
                  <a:ext uri="{0D108BD9-81ED-4DB2-BD59-A6C34878D82A}">
                    <a16:rowId xmlns="" xmlns:a16="http://schemas.microsoft.com/office/drawing/2014/main" val="10001"/>
                  </a:ext>
                </a:extLst>
              </a:tr>
              <a:tr h="898184">
                <a:tc>
                  <a:txBody>
                    <a:bodyPr/>
                    <a:lstStyle/>
                    <a:p>
                      <a:pPr marL="457200" algn="l">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Chức năng</a:t>
                      </a:r>
                      <a:endParaRPr lang="en-US" sz="2400" dirty="0">
                        <a:solidFill>
                          <a:schemeClr val="tx1"/>
                        </a:solidFill>
                        <a:effectLst/>
                        <a:latin typeface="Times New Roman" panose="02020603050405020304" pitchFamily="18" charset="0"/>
                        <a:ea typeface="Courier New"/>
                        <a:cs typeface="Times New Roman" panose="02020603050405020304" pitchFamily="18" charset="0"/>
                      </a:endParaRPr>
                    </a:p>
                  </a:txBody>
                  <a:tcPr marL="43826" marR="43826" marT="0" marB="0"/>
                </a:tc>
                <a:tc>
                  <a:txBody>
                    <a:bodyPr/>
                    <a:lstStyle/>
                    <a:p>
                      <a:pPr marL="457200" algn="ctr">
                        <a:spcAft>
                          <a:spcPts val="0"/>
                        </a:spcAft>
                      </a:pPr>
                      <a:endParaRPr lang="en-US" sz="1800" dirty="0">
                        <a:effectLst/>
                        <a:latin typeface="Arial" pitchFamily="34" charset="0"/>
                        <a:cs typeface="Arial" pitchFamily="34" charset="0"/>
                      </a:endParaRPr>
                    </a:p>
                    <a:p>
                      <a:pPr marL="457200" algn="ctr">
                        <a:spcAft>
                          <a:spcPts val="0"/>
                        </a:spcAft>
                      </a:pPr>
                      <a:r>
                        <a:rPr lang="en-US" sz="1800" dirty="0">
                          <a:effectLst/>
                          <a:latin typeface="Arial" pitchFamily="34" charset="0"/>
                          <a:cs typeface="Arial" pitchFamily="34" charset="0"/>
                        </a:rPr>
                        <a:t>8. …………………..</a:t>
                      </a:r>
                      <a:endParaRPr lang="en-US" sz="1800" dirty="0">
                        <a:solidFill>
                          <a:srgbClr val="000000"/>
                        </a:solidFill>
                        <a:effectLst/>
                        <a:latin typeface="Arial" pitchFamily="34" charset="0"/>
                        <a:ea typeface="Courier New"/>
                        <a:cs typeface="Arial" pitchFamily="34" charset="0"/>
                      </a:endParaRPr>
                    </a:p>
                  </a:txBody>
                  <a:tcPr marL="43826" marR="43826" marT="0" marB="0"/>
                </a:tc>
                <a:tc>
                  <a:txBody>
                    <a:bodyPr/>
                    <a:lstStyle/>
                    <a:p>
                      <a:pPr marL="457200" algn="ctr">
                        <a:spcAft>
                          <a:spcPts val="0"/>
                        </a:spcAft>
                      </a:pPr>
                      <a:endParaRPr lang="en-US" sz="1800" dirty="0">
                        <a:effectLst/>
                        <a:latin typeface="Arial" pitchFamily="34" charset="0"/>
                        <a:cs typeface="Arial" pitchFamily="34" charset="0"/>
                      </a:endParaRPr>
                    </a:p>
                    <a:p>
                      <a:pPr marL="457200" algn="ctr">
                        <a:spcAft>
                          <a:spcPts val="0"/>
                        </a:spcAft>
                      </a:pPr>
                      <a:r>
                        <a:rPr lang="en-US" sz="1800" dirty="0">
                          <a:effectLst/>
                          <a:latin typeface="Arial" pitchFamily="34" charset="0"/>
                          <a:cs typeface="Arial" pitchFamily="34" charset="0"/>
                        </a:rPr>
                        <a:t>9. …………………..</a:t>
                      </a:r>
                      <a:endParaRPr lang="en-US" sz="1800" dirty="0">
                        <a:solidFill>
                          <a:srgbClr val="000000"/>
                        </a:solidFill>
                        <a:effectLst/>
                        <a:latin typeface="Arial" pitchFamily="34" charset="0"/>
                        <a:ea typeface="Courier New"/>
                        <a:cs typeface="Arial" pitchFamily="34" charset="0"/>
                      </a:endParaRPr>
                    </a:p>
                  </a:txBody>
                  <a:tcPr marL="43826" marR="43826" marT="0" marB="0"/>
                </a:tc>
                <a:extLst>
                  <a:ext uri="{0D108BD9-81ED-4DB2-BD59-A6C34878D82A}">
                    <a16:rowId xmlns="" xmlns:a16="http://schemas.microsoft.com/office/drawing/2014/main" val="10002"/>
                  </a:ext>
                </a:extLst>
              </a:tr>
            </a:tbl>
          </a:graphicData>
        </a:graphic>
      </p:graphicFrame>
      <p:pic>
        <p:nvPicPr>
          <p:cNvPr id="194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7008" y="1039941"/>
            <a:ext cx="1306801" cy="1106248"/>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8131" y="1030180"/>
            <a:ext cx="1443714" cy="1116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48627" y="1086005"/>
            <a:ext cx="804711" cy="461665"/>
          </a:xfrm>
          <a:prstGeom prst="rect">
            <a:avLst/>
          </a:prstGeom>
          <a:noFill/>
        </p:spPr>
        <p:txBody>
          <a:bodyPr wrap="square" lIns="91440" tIns="45720" rIns="91440" bIns="45720"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Tim</a:t>
            </a:r>
          </a:p>
        </p:txBody>
      </p:sp>
      <p:sp>
        <p:nvSpPr>
          <p:cNvPr id="23" name="TextBox 22"/>
          <p:cNvSpPr txBox="1"/>
          <p:nvPr/>
        </p:nvSpPr>
        <p:spPr>
          <a:xfrm>
            <a:off x="7475256" y="1081930"/>
            <a:ext cx="1708470" cy="461665"/>
          </a:xfrm>
          <a:prstGeom prst="rect">
            <a:avLst/>
          </a:prstGeom>
          <a:noFill/>
        </p:spPr>
        <p:txBody>
          <a:bodyPr wrap="square" lIns="91440" tIns="45720" rIns="91440" bIns="45720" rtlCol="0">
            <a:spAutoFit/>
          </a:bodyPr>
          <a:lstStyle/>
          <a:p>
            <a:r>
              <a:rPr lang="en-US" sz="2000" dirty="0">
                <a:solidFill>
                  <a:srgbClr val="FF0000"/>
                </a:solidFill>
                <a:latin typeface="Arial" pitchFamily="34" charset="0"/>
                <a:cs typeface="Arial" pitchFamily="34" charset="0"/>
              </a:rPr>
              <a:t>  </a:t>
            </a:r>
            <a:r>
              <a:rPr lang="en-US" sz="2400" b="1" dirty="0">
                <a:solidFill>
                  <a:srgbClr val="FF0000"/>
                </a:solidFill>
                <a:latin typeface="Times New Roman" panose="02020603050405020304" pitchFamily="18" charset="0"/>
                <a:cs typeface="Times New Roman" panose="02020603050405020304" pitchFamily="18" charset="0"/>
              </a:rPr>
              <a:t>Hệ mạch</a:t>
            </a:r>
          </a:p>
        </p:txBody>
      </p:sp>
      <p:sp>
        <p:nvSpPr>
          <p:cNvPr id="24" name="TextBox 23"/>
          <p:cNvSpPr txBox="1"/>
          <p:nvPr/>
        </p:nvSpPr>
        <p:spPr>
          <a:xfrm>
            <a:off x="3042960" y="2338154"/>
            <a:ext cx="1226188" cy="400110"/>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Tâm thất </a:t>
            </a:r>
          </a:p>
        </p:txBody>
      </p:sp>
      <p:sp>
        <p:nvSpPr>
          <p:cNvPr id="25" name="TextBox 24"/>
          <p:cNvSpPr txBox="1"/>
          <p:nvPr/>
        </p:nvSpPr>
        <p:spPr>
          <a:xfrm>
            <a:off x="3042960" y="2632745"/>
            <a:ext cx="1226188" cy="400110"/>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Tâm nhĩ</a:t>
            </a:r>
          </a:p>
        </p:txBody>
      </p:sp>
      <p:sp>
        <p:nvSpPr>
          <p:cNvPr id="26" name="TextBox 25"/>
          <p:cNvSpPr txBox="1"/>
          <p:nvPr/>
        </p:nvSpPr>
        <p:spPr>
          <a:xfrm>
            <a:off x="7173076" y="2619990"/>
            <a:ext cx="1804508" cy="400110"/>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Tĩnh mạch</a:t>
            </a:r>
          </a:p>
        </p:txBody>
      </p:sp>
      <p:sp>
        <p:nvSpPr>
          <p:cNvPr id="27" name="TextBox 26"/>
          <p:cNvSpPr txBox="1"/>
          <p:nvPr/>
        </p:nvSpPr>
        <p:spPr>
          <a:xfrm>
            <a:off x="7173076" y="2346807"/>
            <a:ext cx="1850166" cy="400110"/>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Động mạch</a:t>
            </a:r>
          </a:p>
        </p:txBody>
      </p:sp>
      <p:sp>
        <p:nvSpPr>
          <p:cNvPr id="28" name="TextBox 27"/>
          <p:cNvSpPr txBox="1"/>
          <p:nvPr/>
        </p:nvSpPr>
        <p:spPr>
          <a:xfrm>
            <a:off x="7094760" y="2898854"/>
            <a:ext cx="1882824" cy="400110"/>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Mao mạch</a:t>
            </a:r>
          </a:p>
        </p:txBody>
      </p:sp>
      <p:sp>
        <p:nvSpPr>
          <p:cNvPr id="29" name="TextBox 28"/>
          <p:cNvSpPr txBox="1"/>
          <p:nvPr/>
        </p:nvSpPr>
        <p:spPr>
          <a:xfrm>
            <a:off x="3541577" y="3704434"/>
            <a:ext cx="2018809" cy="400110"/>
          </a:xfrm>
          <a:prstGeom prst="rect">
            <a:avLst/>
          </a:prstGeom>
          <a:noFill/>
        </p:spPr>
        <p:txBody>
          <a:bodyPr wrap="square" lIns="91440" tIns="45720" rIns="91440" bIns="45720" rtlCol="0">
            <a:spAutoFit/>
          </a:bodyPr>
          <a:lstStyle/>
          <a:p>
            <a:r>
              <a:rPr lang="en-US" sz="2000" dirty="0">
                <a:solidFill>
                  <a:srgbClr val="FF0000"/>
                </a:solidFill>
                <a:latin typeface="Arial" pitchFamily="34" charset="0"/>
                <a:cs typeface="Arial" pitchFamily="34" charset="0"/>
              </a:rPr>
              <a:t>  </a:t>
            </a:r>
            <a:r>
              <a:rPr lang="en-US" sz="2000" b="1" dirty="0">
                <a:solidFill>
                  <a:srgbClr val="FF0000"/>
                </a:solidFill>
                <a:latin typeface="Times New Roman" panose="02020603050405020304" pitchFamily="18" charset="0"/>
                <a:cs typeface="Times New Roman" panose="02020603050405020304" pitchFamily="18" charset="0"/>
              </a:rPr>
              <a:t>Hút đẩy máu</a:t>
            </a:r>
          </a:p>
        </p:txBody>
      </p:sp>
      <p:sp>
        <p:nvSpPr>
          <p:cNvPr id="30" name="TextBox 29"/>
          <p:cNvSpPr txBox="1"/>
          <p:nvPr/>
        </p:nvSpPr>
        <p:spPr>
          <a:xfrm>
            <a:off x="6907292" y="3750601"/>
            <a:ext cx="2257759" cy="707886"/>
          </a:xfrm>
          <a:prstGeom prst="rect">
            <a:avLst/>
          </a:prstGeom>
          <a:noFill/>
        </p:spPr>
        <p:txBody>
          <a:bodyPr wrap="square" lIns="91440" tIns="45720" rIns="91440" bIns="45720"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Giúp máu đi khắp cơ thể</a:t>
            </a:r>
          </a:p>
        </p:txBody>
      </p:sp>
    </p:spTree>
    <p:extLst>
      <p:ext uri="{BB962C8B-B14F-4D97-AF65-F5344CB8AC3E}">
        <p14:creationId xmlns:p14="http://schemas.microsoft.com/office/powerpoint/2010/main" val="39098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9457"/>
                                        </p:tgtEl>
                                        <p:attrNameLst>
                                          <p:attrName>style.visibility</p:attrName>
                                        </p:attrNameLst>
                                      </p:cBhvr>
                                      <p:to>
                                        <p:strVal val="visible"/>
                                      </p:to>
                                    </p:set>
                                    <p:animEffect transition="in" filter="barn(inVertical)">
                                      <p:cBhvr>
                                        <p:cTn id="15" dur="500"/>
                                        <p:tgtEl>
                                          <p:spTgt spid="19457"/>
                                        </p:tgtEl>
                                      </p:cBhvr>
                                    </p:animEffect>
                                  </p:childTnLst>
                                </p:cTn>
                              </p:par>
                              <p:par>
                                <p:cTn id="16" presetID="16" presetClass="entr" presetSubtype="21" fill="hold" nodeType="with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barn(inVertical)">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3" grpId="0"/>
      <p:bldP spid="24"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453" y="897722"/>
            <a:ext cx="2949846" cy="523220"/>
          </a:xfrm>
          <a:prstGeom prst="rect">
            <a:avLst/>
          </a:prstGeom>
        </p:spPr>
        <p:txBody>
          <a:bodyPr wrap="none" lIns="91440" tIns="45720" rIns="91440" bIns="4572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Hệ</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tuần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hoàn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20" name="TextBox 19"/>
          <p:cNvSpPr txBox="1"/>
          <p:nvPr/>
        </p:nvSpPr>
        <p:spPr>
          <a:xfrm>
            <a:off x="73453" y="3832"/>
            <a:ext cx="8979107" cy="954107"/>
          </a:xfrm>
          <a:prstGeom prst="rect">
            <a:avLst/>
          </a:prstGeom>
          <a:noFill/>
        </p:spPr>
        <p:txBody>
          <a:bodyPr wrap="square" lIns="91440" tIns="45720" rIns="91440" bIns="45720" rtlCol="0">
            <a:spAutoFit/>
          </a:bodyPr>
          <a:lstStyle/>
          <a:p>
            <a:pPr algn="ctr"/>
            <a:r>
              <a:rPr lang="en-US" sz="2800" b="1" dirty="0" smtClean="0">
                <a:solidFill>
                  <a:srgbClr val="0070C0"/>
                </a:solidFill>
                <a:latin typeface="Times New Roman" panose="02020603050405020304" pitchFamily="18" charset="0"/>
                <a:ea typeface="Times New Roman"/>
                <a:cs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2).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213" y="1076215"/>
            <a:ext cx="4695347" cy="398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2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4" y="656595"/>
            <a:ext cx="8458199" cy="415498"/>
          </a:xfrm>
          <a:prstGeom prst="rect">
            <a:avLst/>
          </a:prstGeom>
        </p:spPr>
        <p:txBody>
          <a:bodyPr wrap="square" lIns="45720" tIns="22860" rIns="45720" bIns="22860">
            <a:spAutoFit/>
          </a:bodyPr>
          <a:lstStyle/>
          <a:p>
            <a:pPr indent="457200" algn="just"/>
            <a:r>
              <a:rPr lang="nl-NL" sz="2400" dirty="0">
                <a:solidFill>
                  <a:srgbClr val="000000"/>
                </a:solidFill>
                <a:latin typeface="Times New Roman"/>
                <a:ea typeface="Courier New"/>
              </a:rPr>
              <a:t>- Hệ tuần hoàn gồm tim và hệ </a:t>
            </a:r>
            <a:r>
              <a:rPr lang="nl-NL" sz="2400" dirty="0" smtClean="0">
                <a:solidFill>
                  <a:srgbClr val="000000"/>
                </a:solidFill>
                <a:latin typeface="Times New Roman"/>
                <a:ea typeface="Courier New"/>
              </a:rPr>
              <a:t>mạch.</a:t>
            </a:r>
            <a:endParaRPr lang="en-US" sz="2000" dirty="0">
              <a:solidFill>
                <a:srgbClr val="000000"/>
              </a:solidFill>
              <a:latin typeface="Courier New"/>
              <a:ea typeface="Courier New"/>
            </a:endParaRPr>
          </a:p>
        </p:txBody>
      </p:sp>
      <p:sp>
        <p:nvSpPr>
          <p:cNvPr id="13" name="Rectangle 12"/>
          <p:cNvSpPr/>
          <p:nvPr/>
        </p:nvSpPr>
        <p:spPr>
          <a:xfrm>
            <a:off x="304804" y="1080154"/>
            <a:ext cx="8438376" cy="1523494"/>
          </a:xfrm>
          <a:prstGeom prst="rect">
            <a:avLst/>
          </a:prstGeom>
        </p:spPr>
        <p:txBody>
          <a:bodyPr wrap="square" lIns="45720" tIns="22860" rIns="45720" bIns="22860">
            <a:spAutoFit/>
          </a:bodyPr>
          <a:lstStyle/>
          <a:p>
            <a:pPr marL="342900" indent="-342900" algn="just">
              <a:buFontTx/>
              <a:buChar char="-"/>
            </a:pPr>
            <a:r>
              <a:rPr lang="nl-NL" sz="2400" dirty="0" smtClean="0">
                <a:solidFill>
                  <a:srgbClr val="000000"/>
                </a:solidFill>
                <a:latin typeface="Times New Roman"/>
                <a:ea typeface="Courier New"/>
              </a:rPr>
              <a:t>Tim </a:t>
            </a:r>
            <a:r>
              <a:rPr lang="nl-NL" sz="2400" dirty="0">
                <a:solidFill>
                  <a:srgbClr val="000000"/>
                </a:solidFill>
                <a:latin typeface="Times New Roman"/>
                <a:ea typeface="Courier New"/>
              </a:rPr>
              <a:t>đẩy </a:t>
            </a:r>
            <a:r>
              <a:rPr lang="nl-NL" sz="2400" dirty="0" smtClean="0">
                <a:solidFill>
                  <a:srgbClr val="000000"/>
                </a:solidFill>
                <a:latin typeface="Times New Roman"/>
                <a:ea typeface="Courier New"/>
              </a:rPr>
              <a:t>máu ra </a:t>
            </a:r>
            <a:r>
              <a:rPr lang="nl-NL" sz="2400" dirty="0">
                <a:solidFill>
                  <a:srgbClr val="000000"/>
                </a:solidFill>
                <a:latin typeface="Times New Roman"/>
                <a:ea typeface="Courier New"/>
              </a:rPr>
              <a:t>động mạch, hút máu từ tĩnh mạch về. </a:t>
            </a:r>
            <a:endParaRPr lang="nl-NL" sz="2400" dirty="0" smtClean="0">
              <a:solidFill>
                <a:srgbClr val="000000"/>
              </a:solidFill>
              <a:latin typeface="Times New Roman"/>
              <a:ea typeface="Courier New"/>
            </a:endParaRPr>
          </a:p>
          <a:p>
            <a:pPr marL="342900" indent="-342900" algn="just">
              <a:buFontTx/>
              <a:buChar char="-"/>
            </a:pPr>
            <a:r>
              <a:rPr lang="nl-NL" sz="2400" dirty="0" smtClean="0">
                <a:solidFill>
                  <a:srgbClr val="000000"/>
                </a:solidFill>
                <a:latin typeface="Times New Roman"/>
                <a:ea typeface="Courier New"/>
              </a:rPr>
              <a:t>Hệ mạch gồm động mạch, mao mạch, tĩnh mạch.</a:t>
            </a:r>
          </a:p>
          <a:p>
            <a:pPr marL="342900" indent="-342900" algn="just">
              <a:buFontTx/>
              <a:buChar char="-"/>
            </a:pPr>
            <a:r>
              <a:rPr lang="nl-NL" sz="2400" dirty="0" smtClean="0">
                <a:solidFill>
                  <a:srgbClr val="000000"/>
                </a:solidFill>
                <a:latin typeface="Times New Roman"/>
                <a:ea typeface="Courier New"/>
              </a:rPr>
              <a:t>Mao </a:t>
            </a:r>
            <a:r>
              <a:rPr lang="nl-NL" sz="2400" dirty="0">
                <a:solidFill>
                  <a:srgbClr val="000000"/>
                </a:solidFill>
                <a:latin typeface="Times New Roman"/>
                <a:ea typeface="Courier New"/>
              </a:rPr>
              <a:t>mạch là nơi thực hiện trao đổi chất, trao đổi khí giữa máu và tế bào của cơ thể.</a:t>
            </a:r>
            <a:endParaRPr lang="en-US" sz="2000" dirty="0">
              <a:solidFill>
                <a:srgbClr val="000000"/>
              </a:solidFill>
              <a:latin typeface="Courier New"/>
              <a:ea typeface="Courier New"/>
            </a:endParaRPr>
          </a:p>
        </p:txBody>
      </p:sp>
      <p:sp>
        <p:nvSpPr>
          <p:cNvPr id="17" name="Rectangle 16"/>
          <p:cNvSpPr/>
          <p:nvPr/>
        </p:nvSpPr>
        <p:spPr>
          <a:xfrm>
            <a:off x="4853836" y="3704193"/>
            <a:ext cx="4203082" cy="524118"/>
          </a:xfrm>
          <a:prstGeom prst="rect">
            <a:avLst/>
          </a:prstGeom>
        </p:spPr>
        <p:txBody>
          <a:bodyPr wrap="square" lIns="91440" tIns="45720" rIns="91440" bIns="45720">
            <a:spAutoFit/>
          </a:bodyPr>
          <a:lstStyle/>
          <a:p>
            <a:pPr indent="457200" algn="just">
              <a:lnSpc>
                <a:spcPct val="130000"/>
              </a:lnSpc>
            </a:pPr>
            <a:r>
              <a:rPr lang="nl-NL" sz="2400" dirty="0" smtClean="0">
                <a:latin typeface="Times New Roman"/>
                <a:ea typeface="Segoe UI"/>
              </a:rPr>
              <a:t>-</a:t>
            </a:r>
            <a:endParaRPr lang="en-US" sz="2400" dirty="0">
              <a:latin typeface="Segoe UI"/>
              <a:ea typeface="Segoe UI"/>
            </a:endParaRPr>
          </a:p>
        </p:txBody>
      </p:sp>
      <p:sp>
        <p:nvSpPr>
          <p:cNvPr id="14" name="Rectangle 13"/>
          <p:cNvSpPr/>
          <p:nvPr/>
        </p:nvSpPr>
        <p:spPr>
          <a:xfrm>
            <a:off x="129724" y="50920"/>
            <a:ext cx="2949846" cy="523220"/>
          </a:xfrm>
          <a:prstGeom prst="rect">
            <a:avLst/>
          </a:prstGeom>
        </p:spPr>
        <p:txBody>
          <a:bodyPr wrap="none" lIns="91440" tIns="45720" rIns="91440" bIns="4572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Hệ</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tuần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hoàn</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7" name="Rectangle 6"/>
          <p:cNvSpPr/>
          <p:nvPr/>
        </p:nvSpPr>
        <p:spPr>
          <a:xfrm>
            <a:off x="0" y="2552229"/>
            <a:ext cx="8186057" cy="2012859"/>
          </a:xfrm>
          <a:prstGeom prst="rect">
            <a:avLst/>
          </a:prstGeom>
        </p:spPr>
        <p:txBody>
          <a:bodyPr wrap="square" lIns="91440" tIns="45720" rIns="91440" bIns="45720">
            <a:spAutoFit/>
          </a:bodyPr>
          <a:lstStyle/>
          <a:p>
            <a:pPr indent="457200" algn="just">
              <a:lnSpc>
                <a:spcPct val="130000"/>
              </a:lnSpc>
            </a:pPr>
            <a:r>
              <a:rPr lang="nl-NL" sz="2400" dirty="0" smtClean="0">
                <a:latin typeface="Times New Roman"/>
                <a:ea typeface="Segoe UI"/>
              </a:rPr>
              <a:t>Chức năng của hệ tuần hoàn: vận chuyển các chất dinh dưỡng, chất khí và các chất khác đến các tế bào và mô của cơ thể nhờ sự lưu thông của máu qua vòng tuần hoàn lớn và vòng tuần hoàn nhỏ. </a:t>
            </a:r>
            <a:endParaRPr lang="en-US" sz="2400" dirty="0">
              <a:latin typeface="Segoe UI"/>
              <a:ea typeface="Segoe UI"/>
            </a:endParaRPr>
          </a:p>
        </p:txBody>
      </p:sp>
    </p:spTree>
    <p:extLst>
      <p:ext uri="{BB962C8B-B14F-4D97-AF65-F5344CB8AC3E}">
        <p14:creationId xmlns:p14="http://schemas.microsoft.com/office/powerpoint/2010/main" val="39274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752" y="0"/>
            <a:ext cx="8979107" cy="954107"/>
          </a:xfrm>
          <a:prstGeom prst="rect">
            <a:avLst/>
          </a:prstGeom>
          <a:noFill/>
        </p:spPr>
        <p:txBody>
          <a:bodyPr wrap="square" lIns="91440" tIns="45720" rIns="91440" bIns="45720" rtlCol="0">
            <a:spAutoFit/>
          </a:bodyPr>
          <a:lstStyle/>
          <a:p>
            <a:pPr algn="ctr"/>
            <a:r>
              <a:rPr lang="en-US" sz="2800" b="1" dirty="0" smtClean="0">
                <a:solidFill>
                  <a:srgbClr val="0070C0"/>
                </a:solidFill>
                <a:latin typeface="Times New Roman" panose="02020603050405020304" pitchFamily="18" charset="0"/>
                <a:ea typeface="Times New Roman"/>
                <a:cs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2).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14" name="Rectangle 13"/>
          <p:cNvSpPr/>
          <p:nvPr/>
        </p:nvSpPr>
        <p:spPr>
          <a:xfrm>
            <a:off x="0" y="892074"/>
            <a:ext cx="6091732" cy="523220"/>
          </a:xfrm>
          <a:prstGeom prst="rect">
            <a:avLst/>
          </a:prstGeom>
        </p:spPr>
        <p:txBody>
          <a:bodyPr wrap="none" lIns="91440" tIns="45720" rIns="91440" bIns="4572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Một</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số</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bệnh</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về</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máu</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và</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tim</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mạch</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098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38F94B8-97CD-485A-9E98-538FBC5990E4}"/>
              </a:ext>
            </a:extLst>
          </p:cNvPr>
          <p:cNvPicPr>
            <a:picLocks noChangeAspect="1"/>
          </p:cNvPicPr>
          <p:nvPr/>
        </p:nvPicPr>
        <p:blipFill>
          <a:blip r:embed="rId2"/>
          <a:stretch>
            <a:fillRect/>
          </a:stretch>
        </p:blipFill>
        <p:spPr>
          <a:xfrm>
            <a:off x="392906" y="0"/>
            <a:ext cx="4107657" cy="2717194"/>
          </a:xfrm>
          <a:prstGeom prst="rect">
            <a:avLst/>
          </a:prstGeom>
        </p:spPr>
      </p:pic>
      <p:pic>
        <p:nvPicPr>
          <p:cNvPr id="3" name="Picture 2">
            <a:extLst>
              <a:ext uri="{FF2B5EF4-FFF2-40B4-BE49-F238E27FC236}">
                <a16:creationId xmlns="" xmlns:a16="http://schemas.microsoft.com/office/drawing/2014/main" id="{68D03B20-1A1D-476F-8131-EB7FA80217DC}"/>
              </a:ext>
            </a:extLst>
          </p:cNvPr>
          <p:cNvPicPr>
            <a:picLocks noChangeAspect="1"/>
          </p:cNvPicPr>
          <p:nvPr/>
        </p:nvPicPr>
        <p:blipFill>
          <a:blip r:embed="rId3"/>
          <a:stretch>
            <a:fillRect/>
          </a:stretch>
        </p:blipFill>
        <p:spPr>
          <a:xfrm>
            <a:off x="4900619" y="2286003"/>
            <a:ext cx="3848097" cy="2771777"/>
          </a:xfrm>
          <a:prstGeom prst="rect">
            <a:avLst/>
          </a:prstGeom>
        </p:spPr>
      </p:pic>
      <p:pic>
        <p:nvPicPr>
          <p:cNvPr id="4" name="Picture 3">
            <a:extLst>
              <a:ext uri="{FF2B5EF4-FFF2-40B4-BE49-F238E27FC236}">
                <a16:creationId xmlns="" xmlns:a16="http://schemas.microsoft.com/office/drawing/2014/main" id="{05B8F948-0DC8-45D1-B706-3900FD94B421}"/>
              </a:ext>
            </a:extLst>
          </p:cNvPr>
          <p:cNvPicPr>
            <a:picLocks noChangeAspect="1"/>
          </p:cNvPicPr>
          <p:nvPr/>
        </p:nvPicPr>
        <p:blipFill>
          <a:blip r:embed="rId4"/>
          <a:stretch>
            <a:fillRect/>
          </a:stretch>
        </p:blipFill>
        <p:spPr>
          <a:xfrm>
            <a:off x="602453" y="2664619"/>
            <a:ext cx="3848097" cy="2409825"/>
          </a:xfrm>
          <a:prstGeom prst="rect">
            <a:avLst/>
          </a:prstGeom>
        </p:spPr>
      </p:pic>
      <p:pic>
        <p:nvPicPr>
          <p:cNvPr id="5" name="Picture 4">
            <a:extLst>
              <a:ext uri="{FF2B5EF4-FFF2-40B4-BE49-F238E27FC236}">
                <a16:creationId xmlns="" xmlns:a16="http://schemas.microsoft.com/office/drawing/2014/main" id="{9E5A6B39-CC20-4F99-8DFD-2DB2055755E3}"/>
              </a:ext>
            </a:extLst>
          </p:cNvPr>
          <p:cNvPicPr>
            <a:picLocks noChangeAspect="1"/>
          </p:cNvPicPr>
          <p:nvPr/>
        </p:nvPicPr>
        <p:blipFill>
          <a:blip r:embed="rId5"/>
          <a:stretch>
            <a:fillRect/>
          </a:stretch>
        </p:blipFill>
        <p:spPr>
          <a:xfrm>
            <a:off x="4950632" y="0"/>
            <a:ext cx="3817394" cy="2379087"/>
          </a:xfrm>
          <a:prstGeom prst="rect">
            <a:avLst/>
          </a:prstGeom>
        </p:spPr>
      </p:pic>
    </p:spTree>
    <p:extLst>
      <p:ext uri="{BB962C8B-B14F-4D97-AF65-F5344CB8AC3E}">
        <p14:creationId xmlns:p14="http://schemas.microsoft.com/office/powerpoint/2010/main" val="2810314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 xmlns:a16="http://schemas.microsoft.com/office/drawing/2014/main" id="{9B536946-10F9-4DAA-99FC-55071103B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514" y="0"/>
            <a:ext cx="6124142" cy="526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a:extLst>
              <a:ext uri="{FF2B5EF4-FFF2-40B4-BE49-F238E27FC236}">
                <a16:creationId xmlns="" xmlns:a16="http://schemas.microsoft.com/office/drawing/2014/main" id="{79F72586-74E9-445B-925D-262B31C32B4C}"/>
              </a:ext>
            </a:extLst>
          </p:cNvPr>
          <p:cNvCxnSpPr>
            <a:cxnSpLocks/>
          </p:cNvCxnSpPr>
          <p:nvPr/>
        </p:nvCxnSpPr>
        <p:spPr>
          <a:xfrm flipV="1">
            <a:off x="4343400" y="2185988"/>
            <a:ext cx="678656" cy="571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 xmlns:a16="http://schemas.microsoft.com/office/drawing/2014/main" id="{96D5D3D9-D196-4273-A887-872AA944CCDA}"/>
              </a:ext>
            </a:extLst>
          </p:cNvPr>
          <p:cNvCxnSpPr/>
          <p:nvPr/>
        </p:nvCxnSpPr>
        <p:spPr>
          <a:xfrm flipV="1">
            <a:off x="4307681" y="2500313"/>
            <a:ext cx="714375" cy="714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E60CE0CD-C655-4B32-B5FA-97A5D0C399CD}"/>
              </a:ext>
            </a:extLst>
          </p:cNvPr>
          <p:cNvCxnSpPr>
            <a:cxnSpLocks/>
          </p:cNvCxnSpPr>
          <p:nvPr/>
        </p:nvCxnSpPr>
        <p:spPr>
          <a:xfrm>
            <a:off x="4286250" y="1250156"/>
            <a:ext cx="807244" cy="410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2A45EFBD-58F9-46C7-8B15-74AE2EF49503}"/>
              </a:ext>
            </a:extLst>
          </p:cNvPr>
          <p:cNvCxnSpPr/>
          <p:nvPr/>
        </p:nvCxnSpPr>
        <p:spPr>
          <a:xfrm>
            <a:off x="4343400" y="385763"/>
            <a:ext cx="87153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15C4570B-84A6-4A9D-B6D4-CC0BD11AD16B}"/>
              </a:ext>
            </a:extLst>
          </p:cNvPr>
          <p:cNvCxnSpPr>
            <a:cxnSpLocks/>
          </p:cNvCxnSpPr>
          <p:nvPr/>
        </p:nvCxnSpPr>
        <p:spPr>
          <a:xfrm>
            <a:off x="4214812" y="1689498"/>
            <a:ext cx="807244" cy="142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43AB4DC4-3A74-44B3-ADD8-36A75AAD0078}"/>
              </a:ext>
            </a:extLst>
          </p:cNvPr>
          <p:cNvCxnSpPr/>
          <p:nvPr/>
        </p:nvCxnSpPr>
        <p:spPr>
          <a:xfrm flipV="1">
            <a:off x="4286250" y="4193381"/>
            <a:ext cx="621506" cy="1500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DD1C4695-CC5B-43C4-B946-2293CF035879}"/>
              </a:ext>
            </a:extLst>
          </p:cNvPr>
          <p:cNvCxnSpPr/>
          <p:nvPr/>
        </p:nvCxnSpPr>
        <p:spPr>
          <a:xfrm>
            <a:off x="4286250" y="4886325"/>
            <a:ext cx="557213"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545BF45B-4CF7-4C34-AEDE-C874E3C15A0B}"/>
              </a:ext>
            </a:extLst>
          </p:cNvPr>
          <p:cNvCxnSpPr/>
          <p:nvPr/>
        </p:nvCxnSpPr>
        <p:spPr>
          <a:xfrm flipV="1">
            <a:off x="4286250" y="3671888"/>
            <a:ext cx="557213" cy="6429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DEA20ED1-E9F8-4012-8656-C20B4BA4F06A}"/>
              </a:ext>
            </a:extLst>
          </p:cNvPr>
          <p:cNvCxnSpPr/>
          <p:nvPr/>
        </p:nvCxnSpPr>
        <p:spPr>
          <a:xfrm flipV="1">
            <a:off x="4343400" y="3078956"/>
            <a:ext cx="678656" cy="7858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A7B19764-2808-4A19-B1EE-C20CD8A8CD71}"/>
              </a:ext>
            </a:extLst>
          </p:cNvPr>
          <p:cNvCxnSpPr/>
          <p:nvPr/>
        </p:nvCxnSpPr>
        <p:spPr>
          <a:xfrm flipV="1">
            <a:off x="4286250" y="867967"/>
            <a:ext cx="735806" cy="473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16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3752" y="0"/>
            <a:ext cx="8979107" cy="954107"/>
          </a:xfrm>
          <a:prstGeom prst="rect">
            <a:avLst/>
          </a:prstGeom>
          <a:noFill/>
        </p:spPr>
        <p:txBody>
          <a:bodyPr wrap="square" lIns="91440" tIns="45720" rIns="91440" bIns="45720" rtlCol="0">
            <a:spAutoFit/>
          </a:bodyPr>
          <a:lstStyle/>
          <a:p>
            <a:pPr algn="ctr"/>
            <a:r>
              <a:rPr lang="en-US" sz="2800" b="1" dirty="0" smtClean="0">
                <a:solidFill>
                  <a:srgbClr val="0070C0"/>
                </a:solidFill>
                <a:latin typeface="Times New Roman" panose="02020603050405020304" pitchFamily="18" charset="0"/>
                <a:ea typeface="Times New Roman"/>
                <a:cs typeface="Times New Roman" panose="02020603050405020304" pitchFamily="18" charset="0"/>
              </a:rPr>
              <a:t> </a:t>
            </a:r>
            <a:r>
              <a:rPr lang="vi-VN" sz="2800" b="1" dirty="0" smtClean="0">
                <a:solidFill>
                  <a:srgbClr val="FF0000"/>
                </a:solidFill>
                <a:latin typeface="Times New Roman" panose="02020603050405020304" pitchFamily="18" charset="0"/>
                <a:ea typeface="Times New Roman"/>
                <a:cs typeface="Times New Roman" panose="02020603050405020304" pitchFamily="18" charset="0"/>
              </a:rPr>
              <a:t>Bài </a:t>
            </a:r>
            <a:r>
              <a:rPr lang="en-US" sz="2800" b="1" dirty="0">
                <a:solidFill>
                  <a:srgbClr val="FF0000"/>
                </a:solidFill>
                <a:latin typeface="Times New Roman" panose="02020603050405020304" pitchFamily="18" charset="0"/>
                <a:ea typeface="Times New Roman"/>
                <a:cs typeface="Times New Roman" panose="02020603050405020304" pitchFamily="18" charset="0"/>
              </a:rPr>
              <a:t>33: MÁU VÀ HỆ TUẦN HOÀN </a:t>
            </a:r>
            <a:endParaRPr lang="en-US" sz="2800" b="1" dirty="0"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CỦA </a:t>
            </a:r>
            <a:r>
              <a:rPr lang="en-US" sz="2800" b="1" dirty="0">
                <a:solidFill>
                  <a:srgbClr val="FF0000"/>
                </a:solidFill>
                <a:latin typeface="Times New Roman" panose="02020603050405020304" pitchFamily="18" charset="0"/>
                <a:ea typeface="Times New Roman"/>
                <a:cs typeface="Times New Roman" panose="02020603050405020304" pitchFamily="18" charset="0"/>
              </a:rPr>
              <a:t>CƠ THỂ </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NGƯỜI (</a:t>
            </a:r>
            <a:r>
              <a:rPr lang="en-US" sz="2800" b="1" dirty="0" err="1" smtClean="0">
                <a:solidFill>
                  <a:srgbClr val="FF0000"/>
                </a:solidFill>
                <a:latin typeface="Times New Roman" panose="02020603050405020304" pitchFamily="18" charset="0"/>
                <a:ea typeface="Times New Roman"/>
                <a:cs typeface="Times New Roman" panose="02020603050405020304" pitchFamily="18" charset="0"/>
              </a:rPr>
              <a:t>Tiết</a:t>
            </a:r>
            <a:r>
              <a:rPr lang="en-US" sz="2800" b="1" dirty="0" smtClean="0">
                <a:solidFill>
                  <a:srgbClr val="FF0000"/>
                </a:solidFill>
                <a:latin typeface="Times New Roman" panose="02020603050405020304" pitchFamily="18" charset="0"/>
                <a:ea typeface="Times New Roman"/>
                <a:cs typeface="Times New Roman" panose="02020603050405020304" pitchFamily="18" charset="0"/>
              </a:rPr>
              <a:t> 2). </a:t>
            </a:r>
            <a:endParaRPr lang="en-US" sz="2800" dirty="0">
              <a:solidFill>
                <a:srgbClr val="FF0000"/>
              </a:solidFill>
              <a:latin typeface="Times New Roman" panose="02020603050405020304" pitchFamily="18" charset="0"/>
              <a:ea typeface="Courier New"/>
              <a:cs typeface="Times New Roman" panose="02020603050405020304" pitchFamily="18" charset="0"/>
            </a:endParaRPr>
          </a:p>
        </p:txBody>
      </p:sp>
      <p:sp>
        <p:nvSpPr>
          <p:cNvPr id="14" name="Rectangle 13"/>
          <p:cNvSpPr/>
          <p:nvPr/>
        </p:nvSpPr>
        <p:spPr>
          <a:xfrm>
            <a:off x="0" y="892074"/>
            <a:ext cx="6091732" cy="523220"/>
          </a:xfrm>
          <a:prstGeom prst="rect">
            <a:avLst/>
          </a:prstGeom>
        </p:spPr>
        <p:txBody>
          <a:bodyPr wrap="none" lIns="91440" tIns="45720" rIns="91440" bIns="45720">
            <a:spAutoFit/>
          </a:bodyPr>
          <a:lstStyle/>
          <a:p>
            <a:r>
              <a:rPr lang="en-US" sz="2800" b="1" dirty="0" smtClean="0">
                <a:solidFill>
                  <a:srgbClr val="0070C0"/>
                </a:solidFill>
                <a:latin typeface="Times New Roman" panose="02020603050405020304" pitchFamily="18" charset="0"/>
                <a:ea typeface="Courier New"/>
                <a:cs typeface="Times New Roman" panose="02020603050405020304" pitchFamily="18" charset="0"/>
              </a:rPr>
              <a:t>III.</a:t>
            </a:r>
            <a:r>
              <a:rPr lang="en-US" sz="2800" b="1" dirty="0" smtClean="0">
                <a:solidFill>
                  <a:srgbClr val="0070C0"/>
                </a:solidFill>
                <a:latin typeface="Arial" pitchFamily="34" charset="0"/>
                <a:ea typeface="Courier New"/>
                <a:cs typeface="Arial" pitchFamily="34"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Một</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số</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bệnh</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về</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máu</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và</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tim</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ourier New"/>
                <a:cs typeface="Times New Roman" panose="02020603050405020304" pitchFamily="18" charset="0"/>
              </a:rPr>
              <a:t>mạch</a:t>
            </a:r>
            <a:r>
              <a:rPr lang="en-US" sz="2800" b="1" u="sng" dirty="0" smtClean="0">
                <a:solidFill>
                  <a:srgbClr val="0070C0"/>
                </a:solidFill>
                <a:latin typeface="Times New Roman" panose="02020603050405020304" pitchFamily="18" charset="0"/>
                <a:ea typeface="Courier New"/>
                <a:cs typeface="Times New Roman" panose="02020603050405020304" pitchFamily="18" charset="0"/>
              </a:rPr>
              <a:t>:</a:t>
            </a:r>
            <a:r>
              <a:rPr lang="en-US" sz="2800" b="1" dirty="0" smtClean="0">
                <a:solidFill>
                  <a:srgbClr val="0070C0"/>
                </a:solidFill>
                <a:latin typeface="Arial" pitchFamily="34" charset="0"/>
                <a:ea typeface="Courier New"/>
                <a:cs typeface="Arial" pitchFamily="34" charset="0"/>
              </a:rPr>
              <a:t> </a:t>
            </a:r>
            <a:endParaRPr lang="en-US" sz="2800" dirty="0">
              <a:solidFill>
                <a:srgbClr val="0070C0"/>
              </a:solidFill>
              <a:latin typeface="Arial" pitchFamily="34" charset="0"/>
              <a:cs typeface="Arial" pitchFamily="34" charset="0"/>
            </a:endParaRPr>
          </a:p>
        </p:txBody>
      </p:sp>
      <p:sp>
        <p:nvSpPr>
          <p:cNvPr id="5" name="Rectangle 4"/>
          <p:cNvSpPr/>
          <p:nvPr/>
        </p:nvSpPr>
        <p:spPr>
          <a:xfrm>
            <a:off x="189608" y="1415294"/>
            <a:ext cx="8186057" cy="1484830"/>
          </a:xfrm>
          <a:prstGeom prst="rect">
            <a:avLst/>
          </a:prstGeom>
        </p:spPr>
        <p:txBody>
          <a:bodyPr wrap="square" lIns="91440" tIns="45720" rIns="91440" bIns="45720">
            <a:spAutoFit/>
          </a:bodyPr>
          <a:lstStyle/>
          <a:p>
            <a:pPr indent="457200" algn="just">
              <a:lnSpc>
                <a:spcPct val="130000"/>
              </a:lnSpc>
            </a:pPr>
            <a:r>
              <a:rPr lang="nl-NL" sz="2400" dirty="0">
                <a:latin typeface="Times New Roman" panose="02020603050405020304" pitchFamily="18" charset="0"/>
                <a:ea typeface="Segoe UI"/>
                <a:cs typeface="Times New Roman" panose="02020603050405020304" pitchFamily="18" charset="0"/>
              </a:rPr>
              <a:t>Một số bệnh thường gặp: Thiếu máu, huyết áp cao, xơ vữa động mạch... cần có chế độ ăn uống hợp lí, luyện tập thể dục thường xuyên, vừa sức, tránh các tác nhân gây bệnh.</a:t>
            </a:r>
            <a:endParaRPr lang="en-US" sz="2400" dirty="0">
              <a:latin typeface="Times New Roman" panose="02020603050405020304" pitchFamily="18" charset="0"/>
              <a:ea typeface="Segoe UI"/>
              <a:cs typeface="Times New Roman" panose="02020603050405020304" pitchFamily="18" charset="0"/>
            </a:endParaRPr>
          </a:p>
        </p:txBody>
      </p:sp>
    </p:spTree>
    <p:extLst>
      <p:ext uri="{BB962C8B-B14F-4D97-AF65-F5344CB8AC3E}">
        <p14:creationId xmlns:p14="http://schemas.microsoft.com/office/powerpoint/2010/main" val="42870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67E71FF7-15B3-460C-8777-A067F3F2687B}"/>
              </a:ext>
            </a:extLst>
          </p:cNvPr>
          <p:cNvSpPr/>
          <p:nvPr/>
        </p:nvSpPr>
        <p:spPr>
          <a:xfrm>
            <a:off x="788559" y="1452544"/>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A396D82A-B3A1-43D6-8A0A-9BE00BB5D881}"/>
              </a:ext>
            </a:extLst>
          </p:cNvPr>
          <p:cNvSpPr/>
          <p:nvPr/>
        </p:nvSpPr>
        <p:spPr>
          <a:xfrm>
            <a:off x="337551" y="699614"/>
            <a:ext cx="8229674" cy="1200329"/>
          </a:xfrm>
          <a:prstGeom prst="rect">
            <a:avLst/>
          </a:prstGeom>
        </p:spPr>
        <p:txBody>
          <a:bodyPr wrap="square">
            <a:spAutoFit/>
          </a:bodyPr>
          <a:lstStyle/>
          <a:p>
            <a:pPr indent="457200">
              <a:spcAft>
                <a:spcPts val="0"/>
              </a:spcAft>
            </a:pPr>
            <a:r>
              <a:rPr lang="nl-NL"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Câu </a:t>
            </a:r>
            <a:r>
              <a:rPr lang="nl-NL" sz="2400" b="1" i="1" dirty="0" smtClean="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1: </a:t>
            </a:r>
            <a:r>
              <a:rPr lang="nl-NL"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Vòng tuần hoàn nhỏ đi qua cơ quan nào dưới đây:</a:t>
            </a:r>
            <a:endParaRPr lang="en-US" sz="2400" b="1"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 Dạ dày					B. Gan</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 Phổi					D. Não</a:t>
            </a:r>
            <a:endPar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8" name="Rectangle 7"/>
          <p:cNvSpPr/>
          <p:nvPr/>
        </p:nvSpPr>
        <p:spPr>
          <a:xfrm>
            <a:off x="2975429" y="118053"/>
            <a:ext cx="2363083" cy="523220"/>
          </a:xfrm>
          <a:prstGeom prst="rect">
            <a:avLst/>
          </a:prstGeom>
        </p:spPr>
        <p:txBody>
          <a:bodyPr wrap="none" lIns="91440" tIns="45720" rIns="91440" bIns="45720">
            <a:spAutoFit/>
          </a:bodyPr>
          <a:lstStyle/>
          <a:p>
            <a:r>
              <a:rPr lang="nl-NL" sz="2800" b="1" dirty="0" smtClean="0">
                <a:solidFill>
                  <a:srgbClr val="0070C0"/>
                </a:solidFill>
                <a:latin typeface="Times New Roman" panose="02020603050405020304" pitchFamily="18" charset="0"/>
                <a:ea typeface="Courier New"/>
                <a:cs typeface="Times New Roman" panose="02020603050405020304" pitchFamily="18" charset="0"/>
              </a:rPr>
              <a:t>LUYỆN TẬP</a:t>
            </a:r>
            <a:r>
              <a:rPr lang="nl-NL" sz="2800" b="1" u="sng" dirty="0" smtClean="0">
                <a:solidFill>
                  <a:srgbClr val="0070C0"/>
                </a:solidFill>
                <a:latin typeface="Times New Roman" panose="02020603050405020304" pitchFamily="18" charset="0"/>
                <a:ea typeface="Courier New"/>
                <a:cs typeface="Times New Roman" panose="02020603050405020304" pitchFamily="18" charset="0"/>
              </a:rPr>
              <a:t>:</a:t>
            </a:r>
            <a:endParaRPr lang="en-US" sz="2800" u="sng" dirty="0">
              <a:solidFill>
                <a:srgbClr val="0070C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A396D82A-B3A1-43D6-8A0A-9BE00BB5D881}"/>
              </a:ext>
            </a:extLst>
          </p:cNvPr>
          <p:cNvSpPr/>
          <p:nvPr/>
        </p:nvSpPr>
        <p:spPr>
          <a:xfrm>
            <a:off x="337551" y="2180080"/>
            <a:ext cx="8489926" cy="2616101"/>
          </a:xfrm>
          <a:prstGeom prst="rect">
            <a:avLst/>
          </a:prstGeom>
        </p:spPr>
        <p:txBody>
          <a:bodyPr wrap="square">
            <a:spAutoFit/>
          </a:bodyPr>
          <a:lstStyle/>
          <a:p>
            <a:pPr indent="457200">
              <a:spcAft>
                <a:spcPts val="0"/>
              </a:spcAft>
            </a:pPr>
            <a:r>
              <a:rPr lang="nl-NL" sz="2400" b="1" i="1" dirty="0">
                <a:solidFill>
                  <a:srgbClr val="FF0000"/>
                </a:solidFill>
                <a:latin typeface="Times New Roman" panose="02020603050405020304" pitchFamily="18" charset="0"/>
                <a:ea typeface="Courier New" panose="02070309020205020404" pitchFamily="49" charset="0"/>
              </a:rPr>
              <a:t>Câu </a:t>
            </a:r>
            <a:r>
              <a:rPr lang="nl-NL" sz="2400" b="1" i="1" dirty="0" smtClean="0">
                <a:solidFill>
                  <a:srgbClr val="FF0000"/>
                </a:solidFill>
                <a:latin typeface="Times New Roman" panose="02020603050405020304" pitchFamily="18" charset="0"/>
                <a:ea typeface="Courier New" panose="02070309020205020404" pitchFamily="49" charset="0"/>
              </a:rPr>
              <a:t>2: Trình </a:t>
            </a:r>
            <a:r>
              <a:rPr lang="nl-NL" sz="2400" b="1" i="1" dirty="0">
                <a:solidFill>
                  <a:srgbClr val="FF0000"/>
                </a:solidFill>
                <a:latin typeface="Times New Roman" panose="02020603050405020304" pitchFamily="18" charset="0"/>
                <a:ea typeface="Courier New" panose="02070309020205020404" pitchFamily="49" charset="0"/>
              </a:rPr>
              <a:t>tự sắp xếp nào dưới đây thể hiện đúng trình tự vận tốc máu chảy trong mạch máu:</a:t>
            </a:r>
            <a:endParaRPr lang="en-US" sz="2000" b="1" i="1" dirty="0">
              <a:solidFill>
                <a:srgbClr val="FF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A. Tĩnh mạch &gt; Động mạch &gt; Mao mạch</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B. Động  mạch &gt; Mao mạch &gt; Tĩnh mạch</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C. Tĩnh mạch &gt; Mao mạch &gt; Động mạch</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r>
              <a:rPr lang="nl-NL" sz="2400" dirty="0">
                <a:solidFill>
                  <a:srgbClr val="000000"/>
                </a:solidFill>
                <a:latin typeface="Times New Roman" panose="02020603050405020304" pitchFamily="18" charset="0"/>
                <a:ea typeface="Courier New" panose="02070309020205020404" pitchFamily="49" charset="0"/>
              </a:rPr>
              <a:t>D. Động  mạch &gt; Tĩnh mạch &gt; Mao mạch</a:t>
            </a:r>
            <a:endParaRPr lang="en-US" sz="2000" dirty="0">
              <a:solidFill>
                <a:srgbClr val="000000"/>
              </a:solidFill>
              <a:latin typeface="Courier New" panose="02070309020205020404" pitchFamily="49" charset="0"/>
              <a:ea typeface="Courier New" panose="02070309020205020404" pitchFamily="49" charset="0"/>
            </a:endParaRPr>
          </a:p>
          <a:p>
            <a:pPr indent="457200">
              <a:spcAft>
                <a:spcPts val="0"/>
              </a:spcAft>
            </a:pPr>
            <a:endParaRPr lang="en-US" sz="2000" dirty="0">
              <a:solidFill>
                <a:srgbClr val="000000"/>
              </a:solidFill>
              <a:latin typeface="Courier New" panose="02070309020205020404" pitchFamily="49" charset="0"/>
              <a:ea typeface="Courier New" panose="02070309020205020404" pitchFamily="49" charset="0"/>
            </a:endParaRPr>
          </a:p>
        </p:txBody>
      </p:sp>
      <p:sp>
        <p:nvSpPr>
          <p:cNvPr id="11" name="Oval 10">
            <a:extLst>
              <a:ext uri="{FF2B5EF4-FFF2-40B4-BE49-F238E27FC236}">
                <a16:creationId xmlns="" xmlns:a16="http://schemas.microsoft.com/office/drawing/2014/main" id="{67E71FF7-15B3-460C-8777-A067F3F2687B}"/>
              </a:ext>
            </a:extLst>
          </p:cNvPr>
          <p:cNvSpPr/>
          <p:nvPr/>
        </p:nvSpPr>
        <p:spPr>
          <a:xfrm>
            <a:off x="788559" y="4069134"/>
            <a:ext cx="421482" cy="373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30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卡通幼儿园教师课件PPT模板"/>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31446</TotalTime>
  <Words>537</Words>
  <Application>Microsoft Office PowerPoint</Application>
  <PresentationFormat>On-screen Show (16:9)</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Segoe UI</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简约卡通幼儿园教师课件PPT模板</dc:title>
  <dc:creator>fpt</dc:creator>
  <cp:lastModifiedBy>DELL</cp:lastModifiedBy>
  <cp:revision>2860</cp:revision>
  <dcterms:created xsi:type="dcterms:W3CDTF">2014-11-26T08:06:19Z</dcterms:created>
  <dcterms:modified xsi:type="dcterms:W3CDTF">2024-10-10T23:28:22Z</dcterms:modified>
</cp:coreProperties>
</file>