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2"/>
  </p:notesMasterIdLst>
  <p:handoutMasterIdLst>
    <p:handoutMasterId r:id="rId23"/>
  </p:handoutMasterIdLst>
  <p:sldIdLst>
    <p:sldId id="1292" r:id="rId2"/>
    <p:sldId id="1293" r:id="rId3"/>
    <p:sldId id="1248" r:id="rId4"/>
    <p:sldId id="1252" r:id="rId5"/>
    <p:sldId id="1294" r:id="rId6"/>
    <p:sldId id="1296" r:id="rId7"/>
    <p:sldId id="1297" r:id="rId8"/>
    <p:sldId id="1298" r:id="rId9"/>
    <p:sldId id="1254" r:id="rId10"/>
    <p:sldId id="1299" r:id="rId11"/>
    <p:sldId id="1300" r:id="rId12"/>
    <p:sldId id="1302" r:id="rId13"/>
    <p:sldId id="1264" r:id="rId14"/>
    <p:sldId id="1265" r:id="rId15"/>
    <p:sldId id="1303" r:id="rId16"/>
    <p:sldId id="1304" r:id="rId17"/>
    <p:sldId id="1305" r:id="rId18"/>
    <p:sldId id="1307" r:id="rId19"/>
    <p:sldId id="1308" r:id="rId20"/>
    <p:sldId id="1309" r:id="rId21"/>
  </p:sldIdLst>
  <p:sldSz cx="9144000" cy="5143500" type="screen16x9"/>
  <p:notesSz cx="6858000" cy="9144000"/>
  <p:custDataLst>
    <p:tags r:id="rId24"/>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EE0446-DE6E-4F82-9345-017794F56DDB}">
          <p14:sldIdLst/>
        </p14:section>
        <p14:section name="Untitled Section" id="{0872A3D0-5896-48CE-BEBF-1A8258757852}">
          <p14:sldIdLst/>
        </p14:section>
        <p14:section name="Untitled Section" id="{9F8E1FE8-B535-4D12-900D-1D4FE1285E77}">
          <p14:sldIdLst>
            <p14:sldId id="1292"/>
            <p14:sldId id="1293"/>
            <p14:sldId id="1248"/>
            <p14:sldId id="1252"/>
            <p14:sldId id="1294"/>
            <p14:sldId id="1296"/>
            <p14:sldId id="1297"/>
            <p14:sldId id="1298"/>
            <p14:sldId id="1254"/>
            <p14:sldId id="1299"/>
            <p14:sldId id="1300"/>
            <p14:sldId id="1302"/>
            <p14:sldId id="1264"/>
            <p14:sldId id="1265"/>
            <p14:sldId id="1303"/>
            <p14:sldId id="1304"/>
            <p14:sldId id="1305"/>
            <p14:sldId id="1307"/>
            <p14:sldId id="1308"/>
            <p14:sldId id="1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6" pos="528" userDrawn="1">
          <p15:clr>
            <a:srgbClr val="A4A3A4"/>
          </p15:clr>
        </p15:guide>
        <p15:guide id="7" pos="7152" userDrawn="1">
          <p15:clr>
            <a:srgbClr val="A4A3A4"/>
          </p15:clr>
        </p15:guide>
        <p15:guide id="8" orient="horz" pos="1620">
          <p15:clr>
            <a:srgbClr val="A4A3A4"/>
          </p15:clr>
        </p15:guide>
        <p15:guide id="9" pos="2880">
          <p15:clr>
            <a:srgbClr val="A4A3A4"/>
          </p15:clr>
        </p15:guide>
        <p15:guide id="10" pos="396">
          <p15:clr>
            <a:srgbClr val="A4A3A4"/>
          </p15:clr>
        </p15:guide>
        <p15:guide id="11" pos="53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AD0"/>
    <a:srgbClr val="58B46E"/>
    <a:srgbClr val="CA0001"/>
    <a:srgbClr val="980001"/>
    <a:srgbClr val="C4C4C4"/>
    <a:srgbClr val="BCBCBC"/>
    <a:srgbClr val="82D6E1"/>
    <a:srgbClr val="A3EFE8"/>
    <a:srgbClr val="AACD4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93238" autoAdjust="0"/>
  </p:normalViewPr>
  <p:slideViewPr>
    <p:cSldViewPr snapToGrid="0">
      <p:cViewPr varScale="1">
        <p:scale>
          <a:sx n="108" d="100"/>
          <a:sy n="108" d="100"/>
        </p:scale>
        <p:origin x="542" y="82"/>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0"/>
    </p:cViewPr>
  </p:sorterViewPr>
  <p:notesViewPr>
    <p:cSldViewPr snapToGrid="0" showGuides="1">
      <p:cViewPr varScale="1">
        <p:scale>
          <a:sx n="88" d="100"/>
          <a:sy n="88" d="100"/>
        </p:scale>
        <p:origin x="3822" y="102"/>
      </p:cViewPr>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t>10/9/2024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t>‹#›</a:t>
            </a:fld>
            <a:endParaRPr lang="en-US"/>
          </a:p>
        </p:txBody>
      </p:sp>
    </p:spTree>
    <p:extLst>
      <p:ext uri="{BB962C8B-B14F-4D97-AF65-F5344CB8AC3E}">
        <p14:creationId xmlns:p14="http://schemas.microsoft.com/office/powerpoint/2010/main" val="2869181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extLst>
      <p:ext uri="{BB962C8B-B14F-4D97-AF65-F5344CB8AC3E}">
        <p14:creationId xmlns:p14="http://schemas.microsoft.com/office/powerpoint/2010/main" val="11514557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p>
        </p:txBody>
      </p:sp>
      <p:sp>
        <p:nvSpPr>
          <p:cNvPr id="3" name="Tiêu đề phụ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E545BC2A-90AE-4608-AE86-BF37B4323DCD}" type="slidenum">
              <a:rPr lang="en-US" altLang="vi-VN"/>
              <a:pPr/>
              <a:t>‹#›</a:t>
            </a:fld>
            <a:endParaRPr lang="en-US" altLang="vi-VN"/>
          </a:p>
        </p:txBody>
      </p:sp>
    </p:spTree>
    <p:extLst>
      <p:ext uri="{BB962C8B-B14F-4D97-AF65-F5344CB8AC3E}">
        <p14:creationId xmlns:p14="http://schemas.microsoft.com/office/powerpoint/2010/main" val="29052839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Văn bản Dọc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5246F210-02AC-4AD0-BDC7-0ED5B0F5ABDB}" type="slidenum">
              <a:rPr lang="en-US" altLang="vi-VN"/>
              <a:pPr/>
              <a:t>‹#›</a:t>
            </a:fld>
            <a:endParaRPr lang="en-US" altLang="vi-VN"/>
          </a:p>
        </p:txBody>
      </p:sp>
    </p:spTree>
    <p:extLst>
      <p:ext uri="{BB962C8B-B14F-4D97-AF65-F5344CB8AC3E}">
        <p14:creationId xmlns:p14="http://schemas.microsoft.com/office/powerpoint/2010/main" val="1992431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543676" y="273848"/>
            <a:ext cx="1971675" cy="4358879"/>
          </a:xfrm>
        </p:spPr>
        <p:txBody>
          <a:bodyPr vert="eaVert"/>
          <a:lstStyle/>
          <a:p>
            <a:r>
              <a:rPr lang="vi-VN"/>
              <a:t>Bấm để sửa kiểu tiêu đề Bản cái</a:t>
            </a:r>
          </a:p>
        </p:txBody>
      </p:sp>
      <p:sp>
        <p:nvSpPr>
          <p:cNvPr id="3" name="Chỗ dành sẵn cho Văn bản Dọc 2"/>
          <p:cNvSpPr>
            <a:spLocks noGrp="1"/>
          </p:cNvSpPr>
          <p:nvPr>
            <p:ph type="body" orient="vert" idx="1"/>
          </p:nvPr>
        </p:nvSpPr>
        <p:spPr>
          <a:xfrm>
            <a:off x="628655" y="273848"/>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397783AD-395E-40A4-B187-924B2F24B1A5}" type="slidenum">
              <a:rPr lang="en-US" altLang="vi-VN"/>
              <a:pPr/>
              <a:t>‹#›</a:t>
            </a:fld>
            <a:endParaRPr lang="en-US" altLang="vi-VN"/>
          </a:p>
        </p:txBody>
      </p:sp>
    </p:spTree>
    <p:extLst>
      <p:ext uri="{BB962C8B-B14F-4D97-AF65-F5344CB8AC3E}">
        <p14:creationId xmlns:p14="http://schemas.microsoft.com/office/powerpoint/2010/main" val="36573741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39951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05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30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86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60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47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25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66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F55FEDEF-70C6-4AEF-9114-2A46CC3181CC}" type="slidenum">
              <a:rPr lang="en-US" altLang="vi-VN"/>
              <a:pPr/>
              <a:t>‹#›</a:t>
            </a:fld>
            <a:endParaRPr lang="en-US" altLang="vi-VN"/>
          </a:p>
        </p:txBody>
      </p:sp>
    </p:spTree>
    <p:extLst>
      <p:ext uri="{BB962C8B-B14F-4D97-AF65-F5344CB8AC3E}">
        <p14:creationId xmlns:p14="http://schemas.microsoft.com/office/powerpoint/2010/main" val="107076238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84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84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94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89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48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48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282309"/>
            <a:ext cx="7886700" cy="2139553"/>
          </a:xfrm>
        </p:spPr>
        <p:txBody>
          <a:bodyPr anchor="b"/>
          <a:lstStyle>
            <a:lvl1pPr>
              <a:defRPr sz="4500"/>
            </a:lvl1pPr>
          </a:lstStyle>
          <a:p>
            <a:r>
              <a:rPr lang="vi-VN"/>
              <a:t>Bấm để sửa kiểu tiêu đề Bản cái</a:t>
            </a:r>
          </a:p>
        </p:txBody>
      </p:sp>
      <p:sp>
        <p:nvSpPr>
          <p:cNvPr id="3" name="Chỗ dành sẵn cho Văn bản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76DD7795-3FD7-4CF3-B69C-3E99165EE5A5}" type="slidenum">
              <a:rPr lang="en-US" altLang="vi-VN"/>
              <a:pPr/>
              <a:t>‹#›</a:t>
            </a:fld>
            <a:endParaRPr lang="en-US" altLang="vi-VN"/>
          </a:p>
        </p:txBody>
      </p:sp>
    </p:spTree>
    <p:extLst>
      <p:ext uri="{BB962C8B-B14F-4D97-AF65-F5344CB8AC3E}">
        <p14:creationId xmlns:p14="http://schemas.microsoft.com/office/powerpoint/2010/main" val="241719360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48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Chỗ dành sẵn cho Số hiệu Bản chiếu 5"/>
          <p:cNvSpPr>
            <a:spLocks noGrp="1"/>
          </p:cNvSpPr>
          <p:nvPr>
            <p:ph type="sldNum" sz="quarter" idx="12"/>
          </p:nvPr>
        </p:nvSpPr>
        <p:spPr/>
        <p:txBody>
          <a:bodyPr/>
          <a:lstStyle>
            <a:lvl1pPr>
              <a:defRPr/>
            </a:lvl1pPr>
          </a:lstStyle>
          <a:p>
            <a:fld id="{C08A0EF6-195D-4D04-8101-30A7AE229716}" type="slidenum">
              <a:rPr lang="en-US" altLang="vi-VN"/>
              <a:pPr/>
              <a:t>‹#›</a:t>
            </a:fld>
            <a:endParaRPr lang="en-US" altLang="vi-VN"/>
          </a:p>
        </p:txBody>
      </p:sp>
    </p:spTree>
    <p:extLst>
      <p:ext uri="{BB962C8B-B14F-4D97-AF65-F5344CB8AC3E}">
        <p14:creationId xmlns:p14="http://schemas.microsoft.com/office/powerpoint/2010/main" val="38811890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273845"/>
            <a:ext cx="7886700" cy="994172"/>
          </a:xfrm>
        </p:spPr>
        <p:txBody>
          <a:bodyPr/>
          <a:lstStyle/>
          <a:p>
            <a:r>
              <a:rPr lang="vi-VN"/>
              <a:t>Bấm để sửa kiểu tiêu đề Bản cái</a:t>
            </a:r>
          </a:p>
        </p:txBody>
      </p:sp>
      <p:sp>
        <p:nvSpPr>
          <p:cNvPr id="3" name="Chỗ dành sẵn cho Văn bản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p:cNvSpPr>
            <a:spLocks noGrp="1"/>
          </p:cNvSpPr>
          <p:nvPr>
            <p:ph sz="half" idx="2"/>
          </p:nvPr>
        </p:nvSpPr>
        <p:spPr>
          <a:xfrm>
            <a:off x="629842" y="1878807"/>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p:nvPr>
        </p:nvSpPr>
        <p:spPr>
          <a:xfrm>
            <a:off x="4629155"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p:cNvSpPr>
            <a:spLocks noGrp="1"/>
          </p:cNvSpPr>
          <p:nvPr>
            <p:ph sz="quarter" idx="4"/>
          </p:nvPr>
        </p:nvSpPr>
        <p:spPr>
          <a:xfrm>
            <a:off x="4629155" y="1878807"/>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Chỗ dành sẵn cho Số hiệu Bản chiếu 5"/>
          <p:cNvSpPr>
            <a:spLocks noGrp="1"/>
          </p:cNvSpPr>
          <p:nvPr>
            <p:ph type="sldNum" sz="quarter" idx="12"/>
          </p:nvPr>
        </p:nvSpPr>
        <p:spPr/>
        <p:txBody>
          <a:bodyPr/>
          <a:lstStyle>
            <a:lvl1pPr>
              <a:defRPr/>
            </a:lvl1pPr>
          </a:lstStyle>
          <a:p>
            <a:fld id="{45D11642-7CE1-48D4-BBDE-652F228204A3}" type="slidenum">
              <a:rPr lang="en-US" altLang="vi-VN"/>
              <a:pPr/>
              <a:t>‹#›</a:t>
            </a:fld>
            <a:endParaRPr lang="en-US" altLang="vi-VN"/>
          </a:p>
        </p:txBody>
      </p:sp>
    </p:spTree>
    <p:extLst>
      <p:ext uri="{BB962C8B-B14F-4D97-AF65-F5344CB8AC3E}">
        <p14:creationId xmlns:p14="http://schemas.microsoft.com/office/powerpoint/2010/main" val="20178119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Chỗ dành sẵn cho Số hiệu Bản chiếu 5"/>
          <p:cNvSpPr>
            <a:spLocks noGrp="1"/>
          </p:cNvSpPr>
          <p:nvPr>
            <p:ph type="sldNum" sz="quarter" idx="12"/>
          </p:nvPr>
        </p:nvSpPr>
        <p:spPr/>
        <p:txBody>
          <a:bodyPr/>
          <a:lstStyle>
            <a:lvl1pPr>
              <a:defRPr/>
            </a:lvl1pPr>
          </a:lstStyle>
          <a:p>
            <a:fld id="{F7D8C48F-9BA5-4EFB-9244-BE221015AB71}" type="slidenum">
              <a:rPr lang="en-US" altLang="vi-VN"/>
              <a:pPr/>
              <a:t>‹#›</a:t>
            </a:fld>
            <a:endParaRPr lang="en-US" altLang="vi-VN"/>
          </a:p>
        </p:txBody>
      </p:sp>
    </p:spTree>
    <p:extLst>
      <p:ext uri="{BB962C8B-B14F-4D97-AF65-F5344CB8AC3E}">
        <p14:creationId xmlns:p14="http://schemas.microsoft.com/office/powerpoint/2010/main" val="148997574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Chỗ dành sẵn cho Số hiệu Bản chiếu 5"/>
          <p:cNvSpPr>
            <a:spLocks noGrp="1"/>
          </p:cNvSpPr>
          <p:nvPr>
            <p:ph type="sldNum" sz="quarter" idx="12"/>
          </p:nvPr>
        </p:nvSpPr>
        <p:spPr/>
        <p:txBody>
          <a:bodyPr/>
          <a:lstStyle>
            <a:lvl1pPr>
              <a:defRPr/>
            </a:lvl1pPr>
          </a:lstStyle>
          <a:p>
            <a:fld id="{56144852-4E8F-4A31-B6F4-CD81DC41237A}" type="slidenum">
              <a:rPr lang="en-US" altLang="vi-VN"/>
              <a:pPr/>
              <a:t>‹#›</a:t>
            </a:fld>
            <a:endParaRPr lang="en-US" altLang="vi-VN"/>
          </a:p>
        </p:txBody>
      </p:sp>
    </p:spTree>
    <p:extLst>
      <p:ext uri="{BB962C8B-B14F-4D97-AF65-F5344CB8AC3E}">
        <p14:creationId xmlns:p14="http://schemas.microsoft.com/office/powerpoint/2010/main" val="19233089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p>
        </p:txBody>
      </p:sp>
      <p:sp>
        <p:nvSpPr>
          <p:cNvPr id="3" name="Chỗ dành sẵn cho Nội dung 2"/>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p:nvPr>
        </p:nvSpPr>
        <p:spPr>
          <a:xfrm>
            <a:off x="629841" y="1543054"/>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vi-VN"/>
              <a:t>Bấm để chỉnh sửa kiểu văn bản của Bản cái</a:t>
            </a:r>
          </a:p>
        </p:txBody>
      </p:sp>
      <p:sp>
        <p:nvSpPr>
          <p:cNvPr id="5"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Chỗ dành sẵn cho Số hiệu Bản chiếu 5"/>
          <p:cNvSpPr>
            <a:spLocks noGrp="1"/>
          </p:cNvSpPr>
          <p:nvPr>
            <p:ph type="sldNum" sz="quarter" idx="12"/>
          </p:nvPr>
        </p:nvSpPr>
        <p:spPr/>
        <p:txBody>
          <a:bodyPr/>
          <a:lstStyle>
            <a:lvl1pPr>
              <a:defRPr/>
            </a:lvl1pPr>
          </a:lstStyle>
          <a:p>
            <a:fld id="{1A19CB3B-CCC9-40E6-840D-36193221130B}" type="slidenum">
              <a:rPr lang="en-US" altLang="vi-VN"/>
              <a:pPr/>
              <a:t>‹#›</a:t>
            </a:fld>
            <a:endParaRPr lang="en-US" altLang="vi-VN"/>
          </a:p>
        </p:txBody>
      </p:sp>
    </p:spTree>
    <p:extLst>
      <p:ext uri="{BB962C8B-B14F-4D97-AF65-F5344CB8AC3E}">
        <p14:creationId xmlns:p14="http://schemas.microsoft.com/office/powerpoint/2010/main" val="223553542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p>
        </p:txBody>
      </p:sp>
      <p:sp>
        <p:nvSpPr>
          <p:cNvPr id="3" name="Chỗ dành sẵn cho Hình ảnh 2"/>
          <p:cNvSpPr>
            <a:spLocks noGrp="1"/>
          </p:cNvSpPr>
          <p:nvPr>
            <p:ph type="pic" idx="1"/>
          </p:nvPr>
        </p:nvSpPr>
        <p:spPr>
          <a:xfrm>
            <a:off x="3887391" y="740574"/>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Chỗ dành sẵn cho Văn bản 3"/>
          <p:cNvSpPr>
            <a:spLocks noGrp="1"/>
          </p:cNvSpPr>
          <p:nvPr>
            <p:ph type="body" sz="half" idx="2"/>
          </p:nvPr>
        </p:nvSpPr>
        <p:spPr>
          <a:xfrm>
            <a:off x="629841" y="1543054"/>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vi-VN"/>
              <a:t>Bấm để chỉnh sửa kiểu văn bản của Bản cái</a:t>
            </a:r>
          </a:p>
        </p:txBody>
      </p:sp>
      <p:sp>
        <p:nvSpPr>
          <p:cNvPr id="5"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Chỗ dành sẵn cho Số hiệu Bản chiếu 5"/>
          <p:cNvSpPr>
            <a:spLocks noGrp="1"/>
          </p:cNvSpPr>
          <p:nvPr>
            <p:ph type="sldNum" sz="quarter" idx="12"/>
          </p:nvPr>
        </p:nvSpPr>
        <p:spPr/>
        <p:txBody>
          <a:bodyPr/>
          <a:lstStyle>
            <a:lvl1pPr>
              <a:defRPr/>
            </a:lvl1pPr>
          </a:lstStyle>
          <a:p>
            <a:fld id="{B8566BDE-EB1F-4727-94FB-E83605EA1926}" type="slidenum">
              <a:rPr lang="en-US" altLang="vi-VN"/>
              <a:pPr/>
              <a:t>‹#›</a:t>
            </a:fld>
            <a:endParaRPr lang="en-US" altLang="vi-VN"/>
          </a:p>
        </p:txBody>
      </p:sp>
    </p:spTree>
    <p:extLst>
      <p:ext uri="{BB962C8B-B14F-4D97-AF65-F5344CB8AC3E}">
        <p14:creationId xmlns:p14="http://schemas.microsoft.com/office/powerpoint/2010/main" val="15996231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hỗ dành sẵn cho Tiêu đề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để sửa kiểu tiêu đề Bản cái</a:t>
            </a:r>
          </a:p>
        </p:txBody>
      </p:sp>
      <p:sp>
        <p:nvSpPr>
          <p:cNvPr id="1027" name="Chỗ dành sẵn cho Văn bản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Bấm để chỉnh sửa kiểu văn bản của Bản cái</a:t>
            </a:r>
          </a:p>
          <a:p>
            <a:pPr lvl="1"/>
            <a:r>
              <a:rPr lang="vi-VN" altLang="vi-VN"/>
              <a:t>Mức hai</a:t>
            </a:r>
          </a:p>
          <a:p>
            <a:pPr lvl="2"/>
            <a:r>
              <a:rPr lang="vi-VN" altLang="vi-VN"/>
              <a:t>Mức ba</a:t>
            </a:r>
          </a:p>
          <a:p>
            <a:pPr lvl="3"/>
            <a:r>
              <a:rPr lang="vi-VN" altLang="vi-VN"/>
              <a:t>Mức bốn</a:t>
            </a:r>
          </a:p>
          <a:p>
            <a:pPr lvl="4"/>
            <a:r>
              <a:rPr lang="vi-VN" altLang="vi-VN"/>
              <a:t>Mức năm</a:t>
            </a:r>
          </a:p>
        </p:txBody>
      </p:sp>
      <p:sp>
        <p:nvSpPr>
          <p:cNvPr id="4" name="Chỗ dành sẵn cho Ngày tháng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5" name="Chỗ dành sẵn cho Chân trang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Chỗ dành sẵn cho Số hiệu Bản chiếu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914400" fontAlgn="base">
              <a:spcBef>
                <a:spcPct val="0"/>
              </a:spcBef>
              <a:spcAft>
                <a:spcPct val="0"/>
              </a:spcAft>
            </a:pPr>
            <a:fld id="{7F4E54DA-A06D-41D9-BEEB-6933ED8D22BB}" type="slidenum">
              <a:rPr lang="en-US" altLang="vi-VN" smtClean="0"/>
              <a:pPr defTabSz="914400" fontAlgn="base">
                <a:spcBef>
                  <a:spcPct val="0"/>
                </a:spcBef>
                <a:spcAft>
                  <a:spcPct val="0"/>
                </a:spcAft>
              </a:pPr>
              <a:t>‹#›</a:t>
            </a:fld>
            <a:endParaRPr lang="en-US" altLang="vi-VN"/>
          </a:p>
        </p:txBody>
      </p:sp>
    </p:spTree>
    <p:extLst>
      <p:ext uri="{BB962C8B-B14F-4D97-AF65-F5344CB8AC3E}">
        <p14:creationId xmlns:p14="http://schemas.microsoft.com/office/powerpoint/2010/main" val="90077022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93" r:id="rId12"/>
    <p:sldLayoutId id="2147483649" r:id="rId13"/>
    <p:sldLayoutId id="2147483650" r:id="rId14"/>
    <p:sldLayoutId id="2147483651" r:id="rId15"/>
    <p:sldLayoutId id="2147483652" r:id="rId16"/>
    <p:sldLayoutId id="2147483653" r:id="rId17"/>
    <p:sldLayoutId id="2147483667" r:id="rId18"/>
    <p:sldLayoutId id="2147483666" r:id="rId19"/>
    <p:sldLayoutId id="2147483656" r:id="rId20"/>
    <p:sldLayoutId id="2147483657" r:id="rId21"/>
    <p:sldLayoutId id="2147483658" r:id="rId22"/>
    <p:sldLayoutId id="2147483659" r:id="rId23"/>
    <p:sldLayoutId id="2147483668" r:id="rId24"/>
    <p:sldLayoutId id="2147483669" r:id="rId25"/>
    <p:sldLayoutId id="2147483670" r:id="rId26"/>
    <p:sldLayoutId id="2147483671" r:id="rId27"/>
    <p:sldLayoutId id="2147483672" r:id="rId28"/>
    <p:sldLayoutId id="2147483673" r:id="rId29"/>
    <p:sldLayoutId id="2147483674" r:id="rId30"/>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453" y="118407"/>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
        <p:nvSpPr>
          <p:cNvPr id="5" name="Rectangle 4"/>
          <p:cNvSpPr/>
          <p:nvPr/>
        </p:nvSpPr>
        <p:spPr>
          <a:xfrm>
            <a:off x="73453" y="921401"/>
            <a:ext cx="1330814" cy="523220"/>
          </a:xfrm>
          <a:prstGeom prst="rect">
            <a:avLst/>
          </a:prstGeom>
        </p:spPr>
        <p:txBody>
          <a:bodyPr wrap="none" lIns="91440" tIns="45720" rIns="91440" bIns="45720">
            <a:spAutoFit/>
          </a:bodyPr>
          <a:lstStyle/>
          <a:p>
            <a:r>
              <a:rPr lang="en-US" sz="2800" b="1" dirty="0">
                <a:solidFill>
                  <a:srgbClr val="0070C0"/>
                </a:solidFill>
                <a:latin typeface="Times New Roman" panose="02020603050405020304" pitchFamily="18" charset="0"/>
                <a:ea typeface="Courier New"/>
                <a:cs typeface="Times New Roman" panose="02020603050405020304" pitchFamily="18" charset="0"/>
              </a:rPr>
              <a:t>I.</a:t>
            </a:r>
            <a:r>
              <a:rPr lang="en-US" sz="2800" b="1" dirty="0">
                <a:solidFill>
                  <a:srgbClr val="0070C0"/>
                </a:solidFill>
                <a:latin typeface="Arial" pitchFamily="34" charset="0"/>
                <a:ea typeface="Courier New"/>
                <a:cs typeface="Arial" pitchFamily="34" charset="0"/>
              </a:rPr>
              <a:t> </a:t>
            </a:r>
            <a:r>
              <a:rPr lang="en-US" sz="2800" b="1" u="sng" dirty="0">
                <a:solidFill>
                  <a:srgbClr val="0070C0"/>
                </a:solidFill>
                <a:latin typeface="Times New Roman" panose="02020603050405020304" pitchFamily="18" charset="0"/>
                <a:ea typeface="Courier New"/>
                <a:cs typeface="Times New Roman" panose="02020603050405020304" pitchFamily="18" charset="0"/>
              </a:rPr>
              <a:t>Máu</a:t>
            </a:r>
            <a:r>
              <a:rPr lang="en-US" sz="2800" b="1" dirty="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
        <p:nvSpPr>
          <p:cNvPr id="6" name="Rectangle 5"/>
          <p:cNvSpPr/>
          <p:nvPr/>
        </p:nvSpPr>
        <p:spPr>
          <a:xfrm>
            <a:off x="73453" y="1403287"/>
            <a:ext cx="4629794" cy="523220"/>
          </a:xfrm>
          <a:prstGeom prst="rect">
            <a:avLst/>
          </a:prstGeom>
        </p:spPr>
        <p:txBody>
          <a:bodyPr wrap="none" lIns="91440" tIns="45720" rIns="91440" bIns="45720">
            <a:spAutoFit/>
          </a:bodyPr>
          <a:lstStyle/>
          <a:p>
            <a:r>
              <a:rPr lang="nl-NL" sz="2800" b="1" dirty="0">
                <a:solidFill>
                  <a:srgbClr val="0070C0"/>
                </a:solidFill>
                <a:latin typeface="Times New Roman" panose="02020603050405020304" pitchFamily="18" charset="0"/>
                <a:ea typeface="Courier New"/>
                <a:cs typeface="Times New Roman" panose="02020603050405020304" pitchFamily="18" charset="0"/>
              </a:rPr>
              <a:t>I</a:t>
            </a:r>
            <a:r>
              <a:rPr lang="nl-NL" sz="2800" b="1" u="sng" dirty="0">
                <a:solidFill>
                  <a:srgbClr val="0070C0"/>
                </a:solidFill>
                <a:latin typeface="Times New Roman" panose="02020603050405020304" pitchFamily="18" charset="0"/>
                <a:ea typeface="Courier New"/>
                <a:cs typeface="Times New Roman" panose="02020603050405020304" pitchFamily="18" charset="0"/>
              </a:rPr>
              <a:t>.1. Các thành phần của máu</a:t>
            </a:r>
            <a:endParaRPr lang="en-US" sz="2800" u="sng" dirty="0">
              <a:solidFill>
                <a:srgbClr val="0070C0"/>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015" y="2741803"/>
            <a:ext cx="4761914" cy="231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50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452" y="681393"/>
            <a:ext cx="1167307" cy="461665"/>
          </a:xfrm>
          <a:prstGeom prst="rect">
            <a:avLst/>
          </a:prstGeom>
        </p:spPr>
        <p:txBody>
          <a:bodyPr wrap="none" lIns="91440" tIns="45720" rIns="91440" bIns="45720">
            <a:spAutoFit/>
          </a:bodyPr>
          <a:lstStyle/>
          <a:p>
            <a:r>
              <a:rPr lang="en-US" sz="2400" b="1" dirty="0">
                <a:solidFill>
                  <a:srgbClr val="0070C0"/>
                </a:solidFill>
                <a:latin typeface="Times New Roman" panose="02020603050405020304" pitchFamily="18" charset="0"/>
                <a:ea typeface="Courier New"/>
                <a:cs typeface="Times New Roman" panose="02020603050405020304" pitchFamily="18" charset="0"/>
              </a:rPr>
              <a:t>I.</a:t>
            </a:r>
            <a:r>
              <a:rPr lang="en-US" sz="2400" b="1" dirty="0">
                <a:solidFill>
                  <a:srgbClr val="0070C0"/>
                </a:solidFill>
                <a:latin typeface="Arial" pitchFamily="34" charset="0"/>
                <a:ea typeface="Courier New"/>
                <a:cs typeface="Arial" pitchFamily="34" charset="0"/>
              </a:rPr>
              <a:t> </a:t>
            </a:r>
            <a:r>
              <a:rPr lang="en-US" sz="2400" b="1" u="sng" dirty="0">
                <a:solidFill>
                  <a:srgbClr val="0070C0"/>
                </a:solidFill>
                <a:latin typeface="Times New Roman" panose="02020603050405020304" pitchFamily="18" charset="0"/>
                <a:ea typeface="Courier New"/>
                <a:cs typeface="Times New Roman" panose="02020603050405020304" pitchFamily="18" charset="0"/>
              </a:rPr>
              <a:t>Máu</a:t>
            </a:r>
            <a:r>
              <a:rPr lang="en-US" sz="2400" b="1" dirty="0">
                <a:solidFill>
                  <a:srgbClr val="0070C0"/>
                </a:solidFill>
                <a:latin typeface="Arial" pitchFamily="34" charset="0"/>
                <a:ea typeface="Courier New"/>
                <a:cs typeface="Arial" pitchFamily="34" charset="0"/>
              </a:rPr>
              <a:t> </a:t>
            </a:r>
            <a:endParaRPr lang="en-US" sz="2400" dirty="0">
              <a:solidFill>
                <a:srgbClr val="0070C0"/>
              </a:solidFill>
              <a:latin typeface="Arial" pitchFamily="34" charset="0"/>
              <a:cs typeface="Arial" pitchFamily="34" charset="0"/>
            </a:endParaRPr>
          </a:p>
        </p:txBody>
      </p:sp>
      <p:sp>
        <p:nvSpPr>
          <p:cNvPr id="4" name="Rectangle 3"/>
          <p:cNvSpPr/>
          <p:nvPr/>
        </p:nvSpPr>
        <p:spPr>
          <a:xfrm>
            <a:off x="0" y="1112280"/>
            <a:ext cx="4063933"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I.2</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 Miễn dịch và văc xin:</a:t>
            </a:r>
            <a:endParaRPr lang="en-US" sz="2800" u="sng" dirty="0">
              <a:solidFill>
                <a:srgbClr val="0070C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3452" y="1545509"/>
            <a:ext cx="8458199" cy="1006429"/>
          </a:xfrm>
          <a:prstGeom prst="rect">
            <a:avLst/>
          </a:prstGeom>
        </p:spPr>
        <p:txBody>
          <a:bodyPr wrap="square" lIns="45720" tIns="22860" rIns="45720" bIns="22860">
            <a:spAutoFit/>
          </a:bodyPr>
          <a:lstStyle/>
          <a:p>
            <a:pPr indent="457200" algn="just">
              <a:lnSpc>
                <a:spcPct val="130000"/>
              </a:lnSpc>
            </a:pPr>
            <a:r>
              <a:rPr lang="nl-NL" sz="2400" dirty="0">
                <a:solidFill>
                  <a:prstClr val="black"/>
                </a:solidFill>
                <a:latin typeface="Times New Roman"/>
                <a:ea typeface="Segoe UI"/>
              </a:rPr>
              <a:t>- Miễn dịch là khả năng cơ thể ngăn cản sự xâm nhập của mầm bệnh đồng thời chống lại mầm bệnh khi nó đã xâm nhập vào cơ thể.</a:t>
            </a:r>
            <a:endParaRPr lang="en-US" sz="2400" dirty="0">
              <a:solidFill>
                <a:prstClr val="black"/>
              </a:solidFill>
              <a:latin typeface="Segoe UI"/>
              <a:ea typeface="Segoe UI"/>
            </a:endParaRPr>
          </a:p>
        </p:txBody>
      </p:sp>
      <p:sp>
        <p:nvSpPr>
          <p:cNvPr id="11" name="Rectangle 10"/>
          <p:cNvSpPr/>
          <p:nvPr/>
        </p:nvSpPr>
        <p:spPr>
          <a:xfrm>
            <a:off x="66101" y="2354470"/>
            <a:ext cx="8438376" cy="1486561"/>
          </a:xfrm>
          <a:prstGeom prst="rect">
            <a:avLst/>
          </a:prstGeom>
        </p:spPr>
        <p:txBody>
          <a:bodyPr wrap="square" lIns="45720" tIns="22860" rIns="45720" bIns="22860">
            <a:spAutoFit/>
          </a:bodyPr>
          <a:lstStyle/>
          <a:p>
            <a:pPr indent="457200" algn="just">
              <a:lnSpc>
                <a:spcPct val="130000"/>
              </a:lnSpc>
            </a:pPr>
            <a:r>
              <a:rPr lang="en-US" sz="2400" dirty="0">
                <a:solidFill>
                  <a:prstClr val="black"/>
                </a:solidFill>
                <a:latin typeface="Times New Roman"/>
                <a:ea typeface="Segoe UI"/>
              </a:rPr>
              <a:t>- Kháng nguyên: là các chất lạ, khi xâm nhập vào cơ thể sẽ được các bạch cầu nhận diện và sinh ra kháng thể để chống lại kháng nguyên.</a:t>
            </a:r>
            <a:endParaRPr lang="en-US" sz="2400" dirty="0">
              <a:solidFill>
                <a:prstClr val="black"/>
              </a:solidFill>
              <a:latin typeface="Segoe UI"/>
              <a:ea typeface="Segoe UI"/>
            </a:endParaRPr>
          </a:p>
        </p:txBody>
      </p:sp>
      <p:sp>
        <p:nvSpPr>
          <p:cNvPr id="12" name="Rectangle 11"/>
          <p:cNvSpPr/>
          <p:nvPr/>
        </p:nvSpPr>
        <p:spPr>
          <a:xfrm>
            <a:off x="-51915" y="3597396"/>
            <a:ext cx="8186057" cy="1052596"/>
          </a:xfrm>
          <a:prstGeom prst="rect">
            <a:avLst/>
          </a:prstGeom>
        </p:spPr>
        <p:txBody>
          <a:bodyPr wrap="square" lIns="91440" tIns="45720" rIns="91440" bIns="45720">
            <a:spAutoFit/>
          </a:bodyPr>
          <a:lstStyle/>
          <a:p>
            <a:pPr indent="457200" algn="just">
              <a:lnSpc>
                <a:spcPct val="130000"/>
              </a:lnSpc>
            </a:pPr>
            <a:r>
              <a:rPr lang="en-US" sz="2400" dirty="0">
                <a:solidFill>
                  <a:prstClr val="black"/>
                </a:solidFill>
                <a:latin typeface="Times New Roman"/>
                <a:ea typeface="Segoe UI"/>
              </a:rPr>
              <a:t>- Kháng thể: Do bạch cầu tiết ra, có khả năng liên kết đặc hiệu với kháng nguyên.</a:t>
            </a:r>
            <a:endParaRPr lang="en-US" sz="2400" dirty="0">
              <a:solidFill>
                <a:prstClr val="black"/>
              </a:solidFill>
              <a:latin typeface="Segoe UI"/>
              <a:ea typeface="Segoe UI"/>
            </a:endParaRPr>
          </a:p>
        </p:txBody>
      </p:sp>
      <p:sp>
        <p:nvSpPr>
          <p:cNvPr id="13" name="Rectangle 12"/>
          <p:cNvSpPr/>
          <p:nvPr/>
        </p:nvSpPr>
        <p:spPr>
          <a:xfrm>
            <a:off x="73452" y="4560001"/>
            <a:ext cx="7575792" cy="572465"/>
          </a:xfrm>
          <a:prstGeom prst="rect">
            <a:avLst/>
          </a:prstGeom>
        </p:spPr>
        <p:txBody>
          <a:bodyPr wrap="square" lIns="91440" tIns="45720" rIns="91440" bIns="45720">
            <a:spAutoFit/>
          </a:bodyPr>
          <a:lstStyle/>
          <a:p>
            <a:pPr indent="457200" algn="just">
              <a:lnSpc>
                <a:spcPct val="130000"/>
              </a:lnSpc>
            </a:pPr>
            <a:r>
              <a:rPr lang="en-US" sz="2400" dirty="0">
                <a:solidFill>
                  <a:prstClr val="black"/>
                </a:solidFill>
                <a:latin typeface="Times New Roman"/>
                <a:ea typeface="Segoe UI"/>
              </a:rPr>
              <a:t>- Tiêm vacxin để tạo miễn dịch cho cơ thể.</a:t>
            </a:r>
            <a:endParaRPr lang="en-US" sz="2400" dirty="0">
              <a:solidFill>
                <a:prstClr val="black"/>
              </a:solidFill>
              <a:latin typeface="Segoe UI"/>
              <a:ea typeface="Segoe UI"/>
            </a:endParaRPr>
          </a:p>
        </p:txBody>
      </p:sp>
      <p:sp>
        <p:nvSpPr>
          <p:cNvPr id="14" name="TextBox 13"/>
          <p:cNvSpPr txBox="1"/>
          <p:nvPr/>
        </p:nvSpPr>
        <p:spPr>
          <a:xfrm>
            <a:off x="1314211" y="-30061"/>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Tree>
    <p:extLst>
      <p:ext uri="{BB962C8B-B14F-4D97-AF65-F5344CB8AC3E}">
        <p14:creationId xmlns:p14="http://schemas.microsoft.com/office/powerpoint/2010/main" val="337764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452" y="681393"/>
            <a:ext cx="1167307" cy="461665"/>
          </a:xfrm>
          <a:prstGeom prst="rect">
            <a:avLst/>
          </a:prstGeom>
        </p:spPr>
        <p:txBody>
          <a:bodyPr wrap="none" lIns="91440" tIns="45720" rIns="91440" bIns="45720">
            <a:spAutoFit/>
          </a:bodyPr>
          <a:lstStyle/>
          <a:p>
            <a:r>
              <a:rPr lang="en-US" sz="2400" b="1" dirty="0">
                <a:solidFill>
                  <a:srgbClr val="0070C0"/>
                </a:solidFill>
                <a:latin typeface="Times New Roman" panose="02020603050405020304" pitchFamily="18" charset="0"/>
                <a:ea typeface="Courier New"/>
                <a:cs typeface="Times New Roman" panose="02020603050405020304" pitchFamily="18" charset="0"/>
              </a:rPr>
              <a:t>I.</a:t>
            </a:r>
            <a:r>
              <a:rPr lang="en-US" sz="2400" b="1" dirty="0">
                <a:solidFill>
                  <a:srgbClr val="0070C0"/>
                </a:solidFill>
                <a:latin typeface="Arial" pitchFamily="34" charset="0"/>
                <a:ea typeface="Courier New"/>
                <a:cs typeface="Arial" pitchFamily="34" charset="0"/>
              </a:rPr>
              <a:t> </a:t>
            </a:r>
            <a:r>
              <a:rPr lang="en-US" sz="2400" b="1" u="sng" dirty="0">
                <a:solidFill>
                  <a:srgbClr val="0070C0"/>
                </a:solidFill>
                <a:latin typeface="Times New Roman" panose="02020603050405020304" pitchFamily="18" charset="0"/>
                <a:ea typeface="Courier New"/>
                <a:cs typeface="Times New Roman" panose="02020603050405020304" pitchFamily="18" charset="0"/>
              </a:rPr>
              <a:t>Máu</a:t>
            </a:r>
            <a:r>
              <a:rPr lang="en-US" sz="2400" b="1" dirty="0">
                <a:solidFill>
                  <a:srgbClr val="0070C0"/>
                </a:solidFill>
                <a:latin typeface="Arial" pitchFamily="34" charset="0"/>
                <a:ea typeface="Courier New"/>
                <a:cs typeface="Arial" pitchFamily="34" charset="0"/>
              </a:rPr>
              <a:t> </a:t>
            </a:r>
            <a:endParaRPr lang="en-US" sz="2400" dirty="0">
              <a:solidFill>
                <a:srgbClr val="0070C0"/>
              </a:solidFill>
              <a:latin typeface="Arial" pitchFamily="34" charset="0"/>
              <a:cs typeface="Arial" pitchFamily="34" charset="0"/>
            </a:endParaRPr>
          </a:p>
        </p:txBody>
      </p:sp>
      <p:sp>
        <p:nvSpPr>
          <p:cNvPr id="4" name="Rectangle 3"/>
          <p:cNvSpPr/>
          <p:nvPr/>
        </p:nvSpPr>
        <p:spPr>
          <a:xfrm>
            <a:off x="0" y="1112280"/>
            <a:ext cx="4927952"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I.3</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 Nhóm máu và truyền máu:</a:t>
            </a:r>
            <a:endParaRPr lang="en-US" sz="2800" u="sng"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6802" y="0"/>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Tree>
    <p:extLst>
      <p:ext uri="{BB962C8B-B14F-4D97-AF65-F5344CB8AC3E}">
        <p14:creationId xmlns:p14="http://schemas.microsoft.com/office/powerpoint/2010/main" val="114359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452" y="681393"/>
            <a:ext cx="1167307" cy="461665"/>
          </a:xfrm>
          <a:prstGeom prst="rect">
            <a:avLst/>
          </a:prstGeom>
        </p:spPr>
        <p:txBody>
          <a:bodyPr wrap="none" lIns="91440" tIns="45720" rIns="91440" bIns="45720">
            <a:spAutoFit/>
          </a:bodyPr>
          <a:lstStyle/>
          <a:p>
            <a:r>
              <a:rPr lang="en-US" sz="2400" b="1" dirty="0">
                <a:solidFill>
                  <a:srgbClr val="0070C0"/>
                </a:solidFill>
                <a:latin typeface="Times New Roman" panose="02020603050405020304" pitchFamily="18" charset="0"/>
                <a:ea typeface="Courier New"/>
                <a:cs typeface="Times New Roman" panose="02020603050405020304" pitchFamily="18" charset="0"/>
              </a:rPr>
              <a:t>I.</a:t>
            </a:r>
            <a:r>
              <a:rPr lang="en-US" sz="2400" b="1" dirty="0">
                <a:solidFill>
                  <a:srgbClr val="0070C0"/>
                </a:solidFill>
                <a:latin typeface="Arial" pitchFamily="34" charset="0"/>
                <a:ea typeface="Courier New"/>
                <a:cs typeface="Arial" pitchFamily="34" charset="0"/>
              </a:rPr>
              <a:t> </a:t>
            </a:r>
            <a:r>
              <a:rPr lang="en-US" sz="2400" b="1" u="sng" dirty="0">
                <a:solidFill>
                  <a:srgbClr val="0070C0"/>
                </a:solidFill>
                <a:latin typeface="Times New Roman" panose="02020603050405020304" pitchFamily="18" charset="0"/>
                <a:ea typeface="Courier New"/>
                <a:cs typeface="Times New Roman" panose="02020603050405020304" pitchFamily="18" charset="0"/>
              </a:rPr>
              <a:t>Máu</a:t>
            </a:r>
            <a:r>
              <a:rPr lang="en-US" sz="2400" b="1" dirty="0">
                <a:solidFill>
                  <a:srgbClr val="0070C0"/>
                </a:solidFill>
                <a:latin typeface="Arial" pitchFamily="34" charset="0"/>
                <a:ea typeface="Courier New"/>
                <a:cs typeface="Arial" pitchFamily="34" charset="0"/>
              </a:rPr>
              <a:t> </a:t>
            </a:r>
            <a:endParaRPr lang="en-US" sz="2400" dirty="0">
              <a:solidFill>
                <a:srgbClr val="0070C0"/>
              </a:solidFill>
              <a:latin typeface="Arial" pitchFamily="34" charset="0"/>
              <a:cs typeface="Arial" pitchFamily="34" charset="0"/>
            </a:endParaRPr>
          </a:p>
        </p:txBody>
      </p:sp>
      <p:sp>
        <p:nvSpPr>
          <p:cNvPr id="4" name="Rectangle 3"/>
          <p:cNvSpPr/>
          <p:nvPr/>
        </p:nvSpPr>
        <p:spPr>
          <a:xfrm>
            <a:off x="0" y="1112280"/>
            <a:ext cx="4927952"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I.3</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 Nhóm máu và truyền máu:</a:t>
            </a:r>
            <a:endParaRPr lang="en-US" sz="2800" u="sng"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24634206"/>
              </p:ext>
            </p:extLst>
          </p:nvPr>
        </p:nvGraphicFramePr>
        <p:xfrm>
          <a:off x="772890" y="1901575"/>
          <a:ext cx="7108368" cy="2987040"/>
        </p:xfrm>
        <a:graphic>
          <a:graphicData uri="http://schemas.openxmlformats.org/drawingml/2006/table">
            <a:tbl>
              <a:tblPr firstRow="1" firstCol="1" bandRow="1">
                <a:tableStyleId>{5C22544A-7EE6-4342-B048-85BDC9FD1C3A}</a:tableStyleId>
              </a:tblPr>
              <a:tblGrid>
                <a:gridCol w="1649327">
                  <a:extLst>
                    <a:ext uri="{9D8B030D-6E8A-4147-A177-3AD203B41FA5}">
                      <a16:colId xmlns:a16="http://schemas.microsoft.com/office/drawing/2014/main" xmlns="" val="20000"/>
                    </a:ext>
                  </a:extLst>
                </a:gridCol>
                <a:gridCol w="2787596">
                  <a:extLst>
                    <a:ext uri="{9D8B030D-6E8A-4147-A177-3AD203B41FA5}">
                      <a16:colId xmlns:a16="http://schemas.microsoft.com/office/drawing/2014/main" xmlns="" val="20001"/>
                    </a:ext>
                  </a:extLst>
                </a:gridCol>
                <a:gridCol w="2671445">
                  <a:extLst>
                    <a:ext uri="{9D8B030D-6E8A-4147-A177-3AD203B41FA5}">
                      <a16:colId xmlns:a16="http://schemas.microsoft.com/office/drawing/2014/main" xmlns="" val="20002"/>
                    </a:ext>
                  </a:extLst>
                </a:gridCol>
              </a:tblGrid>
              <a:tr h="1097280">
                <a:tc>
                  <a:txBody>
                    <a:bodyPr/>
                    <a:lstStyle/>
                    <a:p>
                      <a:pPr marL="457200" algn="ctr">
                        <a:spcAft>
                          <a:spcPts val="0"/>
                        </a:spcAft>
                      </a:pPr>
                      <a:r>
                        <a:rPr lang="nl-NL" sz="2800" dirty="0">
                          <a:effectLst/>
                          <a:latin typeface="Times New Roman" panose="02020603050405020304" pitchFamily="18" charset="0"/>
                          <a:cs typeface="Times New Roman" panose="02020603050405020304" pitchFamily="18" charset="0"/>
                        </a:rPr>
                        <a:t>Nhóm máu</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ctr">
                        <a:spcAft>
                          <a:spcPts val="0"/>
                        </a:spcAft>
                      </a:pPr>
                      <a:r>
                        <a:rPr lang="nl-NL" sz="2800" dirty="0">
                          <a:effectLst/>
                          <a:latin typeface="Times New Roman" panose="02020603050405020304" pitchFamily="18" charset="0"/>
                          <a:cs typeface="Times New Roman" panose="02020603050405020304" pitchFamily="18" charset="0"/>
                        </a:rPr>
                        <a:t>Kháng nguyên trên hồng cầu</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ctr">
                        <a:spcAft>
                          <a:spcPts val="0"/>
                        </a:spcAft>
                      </a:pPr>
                      <a:r>
                        <a:rPr lang="nl-NL" sz="2800" dirty="0">
                          <a:effectLst/>
                          <a:latin typeface="Times New Roman" panose="02020603050405020304" pitchFamily="18" charset="0"/>
                          <a:cs typeface="Times New Roman" panose="02020603050405020304" pitchFamily="18" charset="0"/>
                        </a:rPr>
                        <a:t>Kháng thể trong huyết tương</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extLst>
                  <a:ext uri="{0D108BD9-81ED-4DB2-BD59-A6C34878D82A}">
                    <a16:rowId xmlns:a16="http://schemas.microsoft.com/office/drawing/2014/main" xmlns="" val="10000"/>
                  </a:ext>
                </a:extLst>
              </a:tr>
              <a:tr h="365760">
                <a:tc>
                  <a:txBody>
                    <a:bodyPr/>
                    <a:lstStyle/>
                    <a:p>
                      <a:pPr marL="457200" algn="just">
                        <a:spcAft>
                          <a:spcPts val="0"/>
                        </a:spcAft>
                      </a:pPr>
                      <a:r>
                        <a:rPr lang="nl-NL" sz="2800">
                          <a:effectLst/>
                          <a:latin typeface="Times New Roman" panose="02020603050405020304" pitchFamily="18" charset="0"/>
                          <a:cs typeface="Times New Roman" panose="02020603050405020304" pitchFamily="18" charset="0"/>
                        </a:rPr>
                        <a:t>A</a:t>
                      </a:r>
                      <a:endParaRPr lang="en-US" sz="280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just">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just">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extLst>
                  <a:ext uri="{0D108BD9-81ED-4DB2-BD59-A6C34878D82A}">
                    <a16:rowId xmlns:a16="http://schemas.microsoft.com/office/drawing/2014/main" xmlns="" val="10001"/>
                  </a:ext>
                </a:extLst>
              </a:tr>
              <a:tr h="365760">
                <a:tc>
                  <a:txBody>
                    <a:bodyPr/>
                    <a:lstStyle/>
                    <a:p>
                      <a:pPr marL="457200" algn="just">
                        <a:spcAft>
                          <a:spcPts val="0"/>
                        </a:spcAft>
                      </a:pPr>
                      <a:r>
                        <a:rPr lang="nl-NL" sz="2800">
                          <a:effectLst/>
                          <a:latin typeface="Times New Roman" panose="02020603050405020304" pitchFamily="18" charset="0"/>
                          <a:cs typeface="Times New Roman" panose="02020603050405020304" pitchFamily="18" charset="0"/>
                        </a:rPr>
                        <a:t>B</a:t>
                      </a:r>
                      <a:endParaRPr lang="en-US" sz="280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just">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just">
                        <a:spcAft>
                          <a:spcPts val="0"/>
                        </a:spcAft>
                      </a:pPr>
                      <a:r>
                        <a:rPr lang="nl-NL"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extLst>
                  <a:ext uri="{0D108BD9-81ED-4DB2-BD59-A6C34878D82A}">
                    <a16:rowId xmlns:a16="http://schemas.microsoft.com/office/drawing/2014/main" xmlns="" val="10002"/>
                  </a:ext>
                </a:extLst>
              </a:tr>
              <a:tr h="365760">
                <a:tc>
                  <a:txBody>
                    <a:bodyPr/>
                    <a:lstStyle/>
                    <a:p>
                      <a:pPr marL="457200" algn="just">
                        <a:spcAft>
                          <a:spcPts val="0"/>
                        </a:spcAft>
                      </a:pPr>
                      <a:r>
                        <a:rPr lang="nl-NL" sz="2800">
                          <a:effectLst/>
                          <a:latin typeface="Times New Roman" panose="02020603050405020304" pitchFamily="18" charset="0"/>
                          <a:cs typeface="Times New Roman" panose="02020603050405020304" pitchFamily="18" charset="0"/>
                        </a:rPr>
                        <a:t>O</a:t>
                      </a:r>
                      <a:endParaRPr lang="en-US" sz="280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just">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just">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extLst>
                  <a:ext uri="{0D108BD9-81ED-4DB2-BD59-A6C34878D82A}">
                    <a16:rowId xmlns:a16="http://schemas.microsoft.com/office/drawing/2014/main" xmlns="" val="10003"/>
                  </a:ext>
                </a:extLst>
              </a:tr>
              <a:tr h="365760">
                <a:tc>
                  <a:txBody>
                    <a:bodyPr/>
                    <a:lstStyle/>
                    <a:p>
                      <a:pPr marL="457200" algn="just">
                        <a:spcAft>
                          <a:spcPts val="0"/>
                        </a:spcAft>
                      </a:pPr>
                      <a:r>
                        <a:rPr lang="nl-NL" sz="2800" dirty="0">
                          <a:effectLst/>
                          <a:latin typeface="Times New Roman" panose="02020603050405020304" pitchFamily="18" charset="0"/>
                          <a:cs typeface="Times New Roman" panose="02020603050405020304" pitchFamily="18" charset="0"/>
                        </a:rPr>
                        <a:t>AB</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just">
                        <a:spcAft>
                          <a:spcPts val="0"/>
                        </a:spcAft>
                      </a:pPr>
                      <a:r>
                        <a:rPr lang="nl-NL"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tc>
                  <a:txBody>
                    <a:bodyPr/>
                    <a:lstStyle/>
                    <a:p>
                      <a:pPr marL="457200" algn="just">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6927" marR="46927" marT="0" marB="0"/>
                </a:tc>
                <a:extLst>
                  <a:ext uri="{0D108BD9-81ED-4DB2-BD59-A6C34878D82A}">
                    <a16:rowId xmlns:a16="http://schemas.microsoft.com/office/drawing/2014/main" xmlns="" val="10004"/>
                  </a:ext>
                </a:extLst>
              </a:tr>
            </a:tbl>
          </a:graphicData>
        </a:graphic>
      </p:graphicFrame>
      <p:sp>
        <p:nvSpPr>
          <p:cNvPr id="6" name="TextBox 5"/>
          <p:cNvSpPr txBox="1"/>
          <p:nvPr/>
        </p:nvSpPr>
        <p:spPr>
          <a:xfrm>
            <a:off x="186802" y="0"/>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Tree>
    <p:extLst>
      <p:ext uri="{BB962C8B-B14F-4D97-AF65-F5344CB8AC3E}">
        <p14:creationId xmlns:p14="http://schemas.microsoft.com/office/powerpoint/2010/main" val="32477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1785942"/>
            <a:ext cx="2025650" cy="137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3"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4" y="798913"/>
            <a:ext cx="2105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4"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8" y="1528767"/>
            <a:ext cx="2479675" cy="81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5"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5" y="2695580"/>
            <a:ext cx="1870075" cy="118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6" name="Picture 6"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25" y="2721773"/>
            <a:ext cx="2260600" cy="10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7" name="Picture 7"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5488" y="3436148"/>
            <a:ext cx="2373312" cy="8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8" name="Picture 8" descr="image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8813" y="2695576"/>
            <a:ext cx="1943100" cy="113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9" name="Picture 9" descr="image0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30" y="2864644"/>
            <a:ext cx="27400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0" name="Picture 10" descr="image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6493" y="3398048"/>
            <a:ext cx="2682875" cy="94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1" name="Picture 11" descr="image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4668" y="1945482"/>
            <a:ext cx="2135187" cy="122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2" name="Picture 12" descr="image0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5263" y="1037039"/>
            <a:ext cx="2112962" cy="132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3" name="Picture 13" descr="image0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850" y="1819280"/>
            <a:ext cx="2895600" cy="70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4" name="Picture 14" descr="image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33863" y="2624141"/>
            <a:ext cx="11969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1" name="Rectangle 15"/>
          <p:cNvSpPr>
            <a:spLocks noChangeArrowheads="1"/>
          </p:cNvSpPr>
          <p:nvPr/>
        </p:nvSpPr>
        <p:spPr bwMode="auto">
          <a:xfrm>
            <a:off x="3165476" y="4275535"/>
            <a:ext cx="34179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defTabSz="914400" fontAlgn="base">
              <a:spcBef>
                <a:spcPct val="0"/>
              </a:spcBef>
              <a:spcAft>
                <a:spcPct val="0"/>
              </a:spcAft>
            </a:pP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4 </a:t>
            </a:r>
            <a:r>
              <a:rPr lang="en-US" altLang="en-US" sz="2800" dirty="0" err="1">
                <a:latin typeface="Times New Roman" pitchFamily="18" charset="0"/>
                <a:cs typeface="Times New Roman" pitchFamily="18" charset="0"/>
              </a:rPr>
              <a:t>nhóm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máu</a:t>
            </a:r>
            <a:endParaRPr lang="en-US" altLang="en-US" sz="2800" dirty="0">
              <a:latin typeface="Times New Roman" pitchFamily="18" charset="0"/>
              <a:cs typeface="Times New Roman" pitchFamily="18" charset="0"/>
            </a:endParaRPr>
          </a:p>
        </p:txBody>
      </p:sp>
      <p:sp>
        <p:nvSpPr>
          <p:cNvPr id="19472" name="TextBox 6"/>
          <p:cNvSpPr txBox="1">
            <a:spLocks noChangeArrowheads="1"/>
          </p:cNvSpPr>
          <p:nvPr/>
        </p:nvSpPr>
        <p:spPr bwMode="auto">
          <a:xfrm>
            <a:off x="1692280" y="258367"/>
            <a:ext cx="6613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50000"/>
              </a:spcBef>
              <a:spcAft>
                <a:spcPct val="0"/>
              </a:spcAft>
            </a:pPr>
            <a:r>
              <a:rPr lang="en-US" altLang="en-US" sz="2800" dirty="0">
                <a:solidFill>
                  <a:srgbClr val="7030A0"/>
                </a:solidFill>
                <a:latin typeface="Times New Roman" pitchFamily="18" charset="0"/>
                <a:cs typeface="Times New Roman" pitchFamily="18" charset="0"/>
              </a:rPr>
              <a:t>      </a:t>
            </a:r>
            <a:r>
              <a:rPr lang="en-US" altLang="en-US" sz="2800" b="1" dirty="0">
                <a:solidFill>
                  <a:srgbClr val="FF0000"/>
                </a:solidFill>
                <a:latin typeface="Times New Roman" pitchFamily="18" charset="0"/>
                <a:cs typeface="Times New Roman" pitchFamily="18" charset="0"/>
              </a:rPr>
              <a:t>Đặc điểm các nhóm máu ở người</a:t>
            </a:r>
          </a:p>
        </p:txBody>
      </p:sp>
    </p:spTree>
    <p:extLst>
      <p:ext uri="{BB962C8B-B14F-4D97-AF65-F5344CB8AC3E}">
        <p14:creationId xmlns:p14="http://schemas.microsoft.com/office/powerpoint/2010/main" val="2077503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4334"/>
                                        </p:tgtEl>
                                        <p:attrNameLst>
                                          <p:attrName>style.visibility</p:attrName>
                                        </p:attrNameLst>
                                      </p:cBhvr>
                                      <p:to>
                                        <p:strVal val="visible"/>
                                      </p:to>
                                    </p:set>
                                    <p:animEffect transition="in" filter="box(out)">
                                      <p:cBhvr>
                                        <p:cTn id="7" dur="500"/>
                                        <p:tgtEl>
                                          <p:spTgt spid="184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22"/>
                                        </p:tgtEl>
                                        <p:attrNameLst>
                                          <p:attrName>style.visibility</p:attrName>
                                        </p:attrNameLst>
                                      </p:cBhvr>
                                      <p:to>
                                        <p:strVal val="visible"/>
                                      </p:to>
                                    </p:set>
                                    <p:animEffect transition="in" filter="wipe(left)">
                                      <p:cBhvr>
                                        <p:cTn id="12" dur="500"/>
                                        <p:tgtEl>
                                          <p:spTgt spid="184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23"/>
                                        </p:tgtEl>
                                        <p:attrNameLst>
                                          <p:attrName>style.visibility</p:attrName>
                                        </p:attrNameLst>
                                      </p:cBhvr>
                                      <p:to>
                                        <p:strVal val="visible"/>
                                      </p:to>
                                    </p:set>
                                    <p:animEffect transition="in" filter="wipe(left)">
                                      <p:cBhvr>
                                        <p:cTn id="17" dur="500"/>
                                        <p:tgtEl>
                                          <p:spTgt spid="184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324"/>
                                        </p:tgtEl>
                                        <p:attrNameLst>
                                          <p:attrName>style.visibility</p:attrName>
                                        </p:attrNameLst>
                                      </p:cBhvr>
                                      <p:to>
                                        <p:strVal val="visible"/>
                                      </p:to>
                                    </p:set>
                                    <p:animEffect transition="in" filter="wipe(left)">
                                      <p:cBhvr>
                                        <p:cTn id="22" dur="500"/>
                                        <p:tgtEl>
                                          <p:spTgt spid="184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4325"/>
                                        </p:tgtEl>
                                        <p:attrNameLst>
                                          <p:attrName>style.visibility</p:attrName>
                                        </p:attrNameLst>
                                      </p:cBhvr>
                                      <p:to>
                                        <p:strVal val="visible"/>
                                      </p:to>
                                    </p:set>
                                    <p:animEffect transition="in" filter="wipe(left)">
                                      <p:cBhvr>
                                        <p:cTn id="27" dur="500"/>
                                        <p:tgtEl>
                                          <p:spTgt spid="1843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84326"/>
                                        </p:tgtEl>
                                        <p:attrNameLst>
                                          <p:attrName>style.visibility</p:attrName>
                                        </p:attrNameLst>
                                      </p:cBhvr>
                                      <p:to>
                                        <p:strVal val="visible"/>
                                      </p:to>
                                    </p:set>
                                    <p:animEffect transition="in" filter="wipe(left)">
                                      <p:cBhvr>
                                        <p:cTn id="32" dur="500"/>
                                        <p:tgtEl>
                                          <p:spTgt spid="184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84327"/>
                                        </p:tgtEl>
                                        <p:attrNameLst>
                                          <p:attrName>style.visibility</p:attrName>
                                        </p:attrNameLst>
                                      </p:cBhvr>
                                      <p:to>
                                        <p:strVal val="visible"/>
                                      </p:to>
                                    </p:set>
                                    <p:animEffect transition="in" filter="wipe(left)">
                                      <p:cBhvr>
                                        <p:cTn id="37" dur="500"/>
                                        <p:tgtEl>
                                          <p:spTgt spid="1843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84328"/>
                                        </p:tgtEl>
                                        <p:attrNameLst>
                                          <p:attrName>style.visibility</p:attrName>
                                        </p:attrNameLst>
                                      </p:cBhvr>
                                      <p:to>
                                        <p:strVal val="visible"/>
                                      </p:to>
                                    </p:set>
                                    <p:animEffect transition="in" filter="wipe(up)">
                                      <p:cBhvr>
                                        <p:cTn id="42" dur="500"/>
                                        <p:tgtEl>
                                          <p:spTgt spid="1843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184329"/>
                                        </p:tgtEl>
                                        <p:attrNameLst>
                                          <p:attrName>style.visibility</p:attrName>
                                        </p:attrNameLst>
                                      </p:cBhvr>
                                      <p:to>
                                        <p:strVal val="visible"/>
                                      </p:to>
                                    </p:set>
                                    <p:animEffect transition="in" filter="wipe(right)">
                                      <p:cBhvr>
                                        <p:cTn id="47" dur="500"/>
                                        <p:tgtEl>
                                          <p:spTgt spid="1843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184330"/>
                                        </p:tgtEl>
                                        <p:attrNameLst>
                                          <p:attrName>style.visibility</p:attrName>
                                        </p:attrNameLst>
                                      </p:cBhvr>
                                      <p:to>
                                        <p:strVal val="visible"/>
                                      </p:to>
                                    </p:set>
                                    <p:animEffect transition="in" filter="wipe(right)">
                                      <p:cBhvr>
                                        <p:cTn id="52" dur="500"/>
                                        <p:tgtEl>
                                          <p:spTgt spid="1843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84331"/>
                                        </p:tgtEl>
                                        <p:attrNameLst>
                                          <p:attrName>style.visibility</p:attrName>
                                        </p:attrNameLst>
                                      </p:cBhvr>
                                      <p:to>
                                        <p:strVal val="visible"/>
                                      </p:to>
                                    </p:set>
                                    <p:animEffect transition="in" filter="wipe(down)">
                                      <p:cBhvr>
                                        <p:cTn id="57" dur="500"/>
                                        <p:tgtEl>
                                          <p:spTgt spid="18433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84332"/>
                                        </p:tgtEl>
                                        <p:attrNameLst>
                                          <p:attrName>style.visibility</p:attrName>
                                        </p:attrNameLst>
                                      </p:cBhvr>
                                      <p:to>
                                        <p:strVal val="visible"/>
                                      </p:to>
                                    </p:set>
                                    <p:animEffect transition="in" filter="wipe(down)">
                                      <p:cBhvr>
                                        <p:cTn id="62" dur="500"/>
                                        <p:tgtEl>
                                          <p:spTgt spid="1843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184333"/>
                                        </p:tgtEl>
                                        <p:attrNameLst>
                                          <p:attrName>style.visibility</p:attrName>
                                        </p:attrNameLst>
                                      </p:cBhvr>
                                      <p:to>
                                        <p:strVal val="visible"/>
                                      </p:to>
                                    </p:set>
                                    <p:animEffect transition="in" filter="wipe(right)">
                                      <p:cBhvr>
                                        <p:cTn id="67" dur="5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370"/>
          <p:cNvGrpSpPr>
            <a:grpSpLocks/>
          </p:cNvGrpSpPr>
          <p:nvPr/>
        </p:nvGrpSpPr>
        <p:grpSpPr bwMode="auto">
          <a:xfrm>
            <a:off x="1905000" y="1607345"/>
            <a:ext cx="4953000" cy="1916907"/>
            <a:chOff x="0" y="2640"/>
            <a:chExt cx="3120" cy="1610"/>
          </a:xfrm>
        </p:grpSpPr>
        <p:sp>
          <p:nvSpPr>
            <p:cNvPr id="23575" name="Text Box 384"/>
            <p:cNvSpPr txBox="1">
              <a:spLocks noChangeArrowheads="1"/>
            </p:cNvSpPr>
            <p:nvPr/>
          </p:nvSpPr>
          <p:spPr bwMode="auto">
            <a:xfrm>
              <a:off x="0" y="3168"/>
              <a:ext cx="72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50000"/>
                </a:spcBef>
                <a:spcAft>
                  <a:spcPct val="0"/>
                </a:spcAft>
              </a:pPr>
              <a:r>
                <a:rPr lang="en-US" altLang="en-US" sz="2400" b="1">
                  <a:solidFill>
                    <a:srgbClr val="000000"/>
                  </a:solidFill>
                  <a:latin typeface="Times New Roman" pitchFamily="18" charset="0"/>
                  <a:cs typeface="Times New Roman" pitchFamily="18" charset="0"/>
                </a:rPr>
                <a:t>O    O</a:t>
              </a:r>
            </a:p>
          </p:txBody>
        </p:sp>
        <p:sp>
          <p:nvSpPr>
            <p:cNvPr id="23576" name="Text Box 386"/>
            <p:cNvSpPr txBox="1">
              <a:spLocks noChangeArrowheads="1"/>
            </p:cNvSpPr>
            <p:nvPr/>
          </p:nvSpPr>
          <p:spPr bwMode="auto">
            <a:xfrm>
              <a:off x="2256" y="3168"/>
              <a:ext cx="864"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50000"/>
                </a:spcBef>
                <a:spcAft>
                  <a:spcPct val="0"/>
                </a:spcAft>
              </a:pPr>
              <a:r>
                <a:rPr lang="en-US" altLang="en-US" sz="2400" b="1">
                  <a:solidFill>
                    <a:srgbClr val="000000"/>
                  </a:solidFill>
                  <a:latin typeface="Times New Roman" pitchFamily="18" charset="0"/>
                  <a:cs typeface="Times New Roman" pitchFamily="18" charset="0"/>
                </a:rPr>
                <a:t>AB  AB</a:t>
              </a:r>
            </a:p>
          </p:txBody>
        </p:sp>
        <p:sp>
          <p:nvSpPr>
            <p:cNvPr id="23577" name="Text Box 400"/>
            <p:cNvSpPr txBox="1">
              <a:spLocks noChangeArrowheads="1"/>
            </p:cNvSpPr>
            <p:nvPr/>
          </p:nvSpPr>
          <p:spPr bwMode="auto">
            <a:xfrm>
              <a:off x="1296" y="3552"/>
              <a:ext cx="288"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50000"/>
                </a:spcBef>
                <a:spcAft>
                  <a:spcPct val="0"/>
                </a:spcAft>
              </a:pPr>
              <a:r>
                <a:rPr lang="en-US" altLang="en-US" sz="2400" b="1">
                  <a:solidFill>
                    <a:srgbClr val="000000"/>
                  </a:solidFill>
                  <a:latin typeface="Times New Roman" pitchFamily="18" charset="0"/>
                  <a:cs typeface="Times New Roman" pitchFamily="18" charset="0"/>
                </a:rPr>
                <a:t>BB</a:t>
              </a:r>
            </a:p>
          </p:txBody>
        </p:sp>
        <p:sp>
          <p:nvSpPr>
            <p:cNvPr id="23578" name="Freeform 507"/>
            <p:cNvSpPr>
              <a:spLocks/>
            </p:cNvSpPr>
            <p:nvPr/>
          </p:nvSpPr>
          <p:spPr bwMode="auto">
            <a:xfrm>
              <a:off x="96" y="3072"/>
              <a:ext cx="384" cy="96"/>
            </a:xfrm>
            <a:custGeom>
              <a:avLst/>
              <a:gdLst>
                <a:gd name="T0" fmla="*/ 0 w 480"/>
                <a:gd name="T1" fmla="*/ 16551401 h 144"/>
                <a:gd name="T2" fmla="*/ 147573953 w 480"/>
                <a:gd name="T3" fmla="*/ 0 h 144"/>
                <a:gd name="T4" fmla="*/ 147573953 w 480"/>
                <a:gd name="T5" fmla="*/ 16551401 h 144"/>
                <a:gd name="T6" fmla="*/ 0 60000 65536"/>
                <a:gd name="T7" fmla="*/ 0 60000 65536"/>
                <a:gd name="T8" fmla="*/ 0 60000 65536"/>
              </a:gdLst>
              <a:ahLst/>
              <a:cxnLst>
                <a:cxn ang="T6">
                  <a:pos x="T0" y="T1"/>
                </a:cxn>
                <a:cxn ang="T7">
                  <a:pos x="T2" y="T3"/>
                </a:cxn>
                <a:cxn ang="T8">
                  <a:pos x="T4" y="T5"/>
                </a:cxn>
              </a:cxnLst>
              <a:rect l="0" t="0" r="r" b="b"/>
              <a:pathLst>
                <a:path w="480" h="144">
                  <a:moveTo>
                    <a:pt x="0" y="144"/>
                  </a:moveTo>
                  <a:cubicBezTo>
                    <a:pt x="80" y="72"/>
                    <a:pt x="160" y="0"/>
                    <a:pt x="240" y="0"/>
                  </a:cubicBezTo>
                  <a:cubicBezTo>
                    <a:pt x="320" y="0"/>
                    <a:pt x="400" y="72"/>
                    <a:pt x="480" y="144"/>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79" name="Freeform 508"/>
            <p:cNvSpPr>
              <a:spLocks/>
            </p:cNvSpPr>
            <p:nvPr/>
          </p:nvSpPr>
          <p:spPr bwMode="auto">
            <a:xfrm>
              <a:off x="2448" y="3072"/>
              <a:ext cx="384" cy="96"/>
            </a:xfrm>
            <a:custGeom>
              <a:avLst/>
              <a:gdLst>
                <a:gd name="T0" fmla="*/ 0 w 480"/>
                <a:gd name="T1" fmla="*/ 16551401 h 144"/>
                <a:gd name="T2" fmla="*/ 147573953 w 480"/>
                <a:gd name="T3" fmla="*/ 0 h 144"/>
                <a:gd name="T4" fmla="*/ 147573953 w 480"/>
                <a:gd name="T5" fmla="*/ 16551401 h 144"/>
                <a:gd name="T6" fmla="*/ 0 60000 65536"/>
                <a:gd name="T7" fmla="*/ 0 60000 65536"/>
                <a:gd name="T8" fmla="*/ 0 60000 65536"/>
              </a:gdLst>
              <a:ahLst/>
              <a:cxnLst>
                <a:cxn ang="T6">
                  <a:pos x="T0" y="T1"/>
                </a:cxn>
                <a:cxn ang="T7">
                  <a:pos x="T2" y="T3"/>
                </a:cxn>
                <a:cxn ang="T8">
                  <a:pos x="T4" y="T5"/>
                </a:cxn>
              </a:cxnLst>
              <a:rect l="0" t="0" r="r" b="b"/>
              <a:pathLst>
                <a:path w="480" h="144">
                  <a:moveTo>
                    <a:pt x="0" y="144"/>
                  </a:moveTo>
                  <a:cubicBezTo>
                    <a:pt x="80" y="72"/>
                    <a:pt x="160" y="0"/>
                    <a:pt x="240" y="0"/>
                  </a:cubicBezTo>
                  <a:cubicBezTo>
                    <a:pt x="320" y="0"/>
                    <a:pt x="400" y="72"/>
                    <a:pt x="480" y="144"/>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0" name="Freeform 509"/>
            <p:cNvSpPr>
              <a:spLocks/>
            </p:cNvSpPr>
            <p:nvPr/>
          </p:nvSpPr>
          <p:spPr bwMode="auto">
            <a:xfrm>
              <a:off x="2448" y="3456"/>
              <a:ext cx="432" cy="96"/>
            </a:xfrm>
            <a:custGeom>
              <a:avLst/>
              <a:gdLst>
                <a:gd name="T0" fmla="*/ 0 w 480"/>
                <a:gd name="T1" fmla="*/ 0 h 192"/>
                <a:gd name="T2" fmla="*/ 606512812 w 480"/>
                <a:gd name="T3" fmla="*/ 524288 h 192"/>
                <a:gd name="T4" fmla="*/ 606512812 w 480"/>
                <a:gd name="T5" fmla="*/ 0 h 192"/>
                <a:gd name="T6" fmla="*/ 0 60000 65536"/>
                <a:gd name="T7" fmla="*/ 0 60000 65536"/>
                <a:gd name="T8" fmla="*/ 0 60000 65536"/>
              </a:gdLst>
              <a:ahLst/>
              <a:cxnLst>
                <a:cxn ang="T6">
                  <a:pos x="T0" y="T1"/>
                </a:cxn>
                <a:cxn ang="T7">
                  <a:pos x="T2" y="T3"/>
                </a:cxn>
                <a:cxn ang="T8">
                  <a:pos x="T4" y="T5"/>
                </a:cxn>
              </a:cxnLst>
              <a:rect l="0" t="0" r="r" b="b"/>
              <a:pathLst>
                <a:path w="480" h="192">
                  <a:moveTo>
                    <a:pt x="0" y="0"/>
                  </a:moveTo>
                  <a:cubicBezTo>
                    <a:pt x="80" y="96"/>
                    <a:pt x="160" y="192"/>
                    <a:pt x="240" y="192"/>
                  </a:cubicBezTo>
                  <a:cubicBezTo>
                    <a:pt x="320" y="192"/>
                    <a:pt x="400" y="96"/>
                    <a:pt x="480" y="0"/>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1" name="Freeform 510"/>
            <p:cNvSpPr>
              <a:spLocks/>
            </p:cNvSpPr>
            <p:nvPr/>
          </p:nvSpPr>
          <p:spPr bwMode="auto">
            <a:xfrm>
              <a:off x="96" y="3456"/>
              <a:ext cx="432" cy="96"/>
            </a:xfrm>
            <a:custGeom>
              <a:avLst/>
              <a:gdLst>
                <a:gd name="T0" fmla="*/ 0 w 480"/>
                <a:gd name="T1" fmla="*/ 0 h 192"/>
                <a:gd name="T2" fmla="*/ 606512812 w 480"/>
                <a:gd name="T3" fmla="*/ 524288 h 192"/>
                <a:gd name="T4" fmla="*/ 606512812 w 480"/>
                <a:gd name="T5" fmla="*/ 0 h 192"/>
                <a:gd name="T6" fmla="*/ 0 60000 65536"/>
                <a:gd name="T7" fmla="*/ 0 60000 65536"/>
                <a:gd name="T8" fmla="*/ 0 60000 65536"/>
              </a:gdLst>
              <a:ahLst/>
              <a:cxnLst>
                <a:cxn ang="T6">
                  <a:pos x="T0" y="T1"/>
                </a:cxn>
                <a:cxn ang="T7">
                  <a:pos x="T2" y="T3"/>
                </a:cxn>
                <a:cxn ang="T8">
                  <a:pos x="T4" y="T5"/>
                </a:cxn>
              </a:cxnLst>
              <a:rect l="0" t="0" r="r" b="b"/>
              <a:pathLst>
                <a:path w="480" h="192">
                  <a:moveTo>
                    <a:pt x="0" y="0"/>
                  </a:moveTo>
                  <a:cubicBezTo>
                    <a:pt x="80" y="96"/>
                    <a:pt x="160" y="192"/>
                    <a:pt x="240" y="192"/>
                  </a:cubicBezTo>
                  <a:cubicBezTo>
                    <a:pt x="320" y="192"/>
                    <a:pt x="400" y="96"/>
                    <a:pt x="480" y="0"/>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2" name="Freeform 511"/>
            <p:cNvSpPr>
              <a:spLocks/>
            </p:cNvSpPr>
            <p:nvPr/>
          </p:nvSpPr>
          <p:spPr bwMode="auto">
            <a:xfrm>
              <a:off x="1536" y="2640"/>
              <a:ext cx="96" cy="336"/>
            </a:xfrm>
            <a:custGeom>
              <a:avLst/>
              <a:gdLst>
                <a:gd name="T0" fmla="*/ 0 w 96"/>
                <a:gd name="T1" fmla="*/ 0 h 336"/>
                <a:gd name="T2" fmla="*/ 2147483646 w 96"/>
                <a:gd name="T3" fmla="*/ 2147483646 h 336"/>
                <a:gd name="T4" fmla="*/ 0 w 96"/>
                <a:gd name="T5" fmla="*/ 2147483646 h 336"/>
                <a:gd name="T6" fmla="*/ 0 60000 65536"/>
                <a:gd name="T7" fmla="*/ 0 60000 65536"/>
                <a:gd name="T8" fmla="*/ 0 60000 65536"/>
              </a:gdLst>
              <a:ahLst/>
              <a:cxnLst>
                <a:cxn ang="T6">
                  <a:pos x="T0" y="T1"/>
                </a:cxn>
                <a:cxn ang="T7">
                  <a:pos x="T2" y="T3"/>
                </a:cxn>
                <a:cxn ang="T8">
                  <a:pos x="T4" y="T5"/>
                </a:cxn>
              </a:cxnLst>
              <a:rect l="0" t="0" r="r" b="b"/>
              <a:pathLst>
                <a:path w="96" h="336">
                  <a:moveTo>
                    <a:pt x="0" y="0"/>
                  </a:moveTo>
                  <a:cubicBezTo>
                    <a:pt x="48" y="68"/>
                    <a:pt x="96" y="136"/>
                    <a:pt x="96" y="192"/>
                  </a:cubicBezTo>
                  <a:cubicBezTo>
                    <a:pt x="96" y="248"/>
                    <a:pt x="48" y="292"/>
                    <a:pt x="0" y="336"/>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3" name="Freeform 512"/>
            <p:cNvSpPr>
              <a:spLocks/>
            </p:cNvSpPr>
            <p:nvPr/>
          </p:nvSpPr>
          <p:spPr bwMode="auto">
            <a:xfrm>
              <a:off x="1536" y="3648"/>
              <a:ext cx="96" cy="336"/>
            </a:xfrm>
            <a:custGeom>
              <a:avLst/>
              <a:gdLst>
                <a:gd name="T0" fmla="*/ 0 w 96"/>
                <a:gd name="T1" fmla="*/ 0 h 336"/>
                <a:gd name="T2" fmla="*/ 2147483646 w 96"/>
                <a:gd name="T3" fmla="*/ 2147483646 h 336"/>
                <a:gd name="T4" fmla="*/ 0 w 96"/>
                <a:gd name="T5" fmla="*/ 2147483646 h 336"/>
                <a:gd name="T6" fmla="*/ 0 60000 65536"/>
                <a:gd name="T7" fmla="*/ 0 60000 65536"/>
                <a:gd name="T8" fmla="*/ 0 60000 65536"/>
              </a:gdLst>
              <a:ahLst/>
              <a:cxnLst>
                <a:cxn ang="T6">
                  <a:pos x="T0" y="T1"/>
                </a:cxn>
                <a:cxn ang="T7">
                  <a:pos x="T2" y="T3"/>
                </a:cxn>
                <a:cxn ang="T8">
                  <a:pos x="T4" y="T5"/>
                </a:cxn>
              </a:cxnLst>
              <a:rect l="0" t="0" r="r" b="b"/>
              <a:pathLst>
                <a:path w="96" h="336">
                  <a:moveTo>
                    <a:pt x="0" y="0"/>
                  </a:moveTo>
                  <a:cubicBezTo>
                    <a:pt x="48" y="68"/>
                    <a:pt x="96" y="136"/>
                    <a:pt x="96" y="192"/>
                  </a:cubicBezTo>
                  <a:cubicBezTo>
                    <a:pt x="96" y="248"/>
                    <a:pt x="48" y="292"/>
                    <a:pt x="0" y="336"/>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4" name="Freeform 513"/>
            <p:cNvSpPr>
              <a:spLocks/>
            </p:cNvSpPr>
            <p:nvPr/>
          </p:nvSpPr>
          <p:spPr bwMode="auto">
            <a:xfrm>
              <a:off x="1200" y="2640"/>
              <a:ext cx="104" cy="336"/>
            </a:xfrm>
            <a:custGeom>
              <a:avLst/>
              <a:gdLst>
                <a:gd name="T0" fmla="*/ 2147483646 w 104"/>
                <a:gd name="T1" fmla="*/ 0 h 336"/>
                <a:gd name="T2" fmla="*/ 2147483646 w 104"/>
                <a:gd name="T3" fmla="*/ 2147483646 h 336"/>
                <a:gd name="T4" fmla="*/ 2147483646 w 104"/>
                <a:gd name="T5" fmla="*/ 2147483646 h 336"/>
                <a:gd name="T6" fmla="*/ 0 60000 65536"/>
                <a:gd name="T7" fmla="*/ 0 60000 65536"/>
                <a:gd name="T8" fmla="*/ 0 60000 65536"/>
              </a:gdLst>
              <a:ahLst/>
              <a:cxnLst>
                <a:cxn ang="T6">
                  <a:pos x="T0" y="T1"/>
                </a:cxn>
                <a:cxn ang="T7">
                  <a:pos x="T2" y="T3"/>
                </a:cxn>
                <a:cxn ang="T8">
                  <a:pos x="T4" y="T5"/>
                </a:cxn>
              </a:cxnLst>
              <a:rect l="0" t="0" r="r" b="b"/>
              <a:pathLst>
                <a:path w="104" h="336">
                  <a:moveTo>
                    <a:pt x="56" y="0"/>
                  </a:moveTo>
                  <a:cubicBezTo>
                    <a:pt x="28" y="68"/>
                    <a:pt x="0" y="136"/>
                    <a:pt x="8" y="192"/>
                  </a:cubicBezTo>
                  <a:cubicBezTo>
                    <a:pt x="16" y="248"/>
                    <a:pt x="60" y="292"/>
                    <a:pt x="104" y="336"/>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5" name="Freeform 514"/>
            <p:cNvSpPr>
              <a:spLocks/>
            </p:cNvSpPr>
            <p:nvPr/>
          </p:nvSpPr>
          <p:spPr bwMode="auto">
            <a:xfrm>
              <a:off x="1200" y="3648"/>
              <a:ext cx="104" cy="336"/>
            </a:xfrm>
            <a:custGeom>
              <a:avLst/>
              <a:gdLst>
                <a:gd name="T0" fmla="*/ 2147483646 w 104"/>
                <a:gd name="T1" fmla="*/ 0 h 336"/>
                <a:gd name="T2" fmla="*/ 2147483646 w 104"/>
                <a:gd name="T3" fmla="*/ 2147483646 h 336"/>
                <a:gd name="T4" fmla="*/ 2147483646 w 104"/>
                <a:gd name="T5" fmla="*/ 2147483646 h 336"/>
                <a:gd name="T6" fmla="*/ 0 60000 65536"/>
                <a:gd name="T7" fmla="*/ 0 60000 65536"/>
                <a:gd name="T8" fmla="*/ 0 60000 65536"/>
              </a:gdLst>
              <a:ahLst/>
              <a:cxnLst>
                <a:cxn ang="T6">
                  <a:pos x="T0" y="T1"/>
                </a:cxn>
                <a:cxn ang="T7">
                  <a:pos x="T2" y="T3"/>
                </a:cxn>
                <a:cxn ang="T8">
                  <a:pos x="T4" y="T5"/>
                </a:cxn>
              </a:cxnLst>
              <a:rect l="0" t="0" r="r" b="b"/>
              <a:pathLst>
                <a:path w="104" h="336">
                  <a:moveTo>
                    <a:pt x="56" y="0"/>
                  </a:moveTo>
                  <a:cubicBezTo>
                    <a:pt x="28" y="68"/>
                    <a:pt x="0" y="136"/>
                    <a:pt x="8" y="192"/>
                  </a:cubicBezTo>
                  <a:cubicBezTo>
                    <a:pt x="16" y="248"/>
                    <a:pt x="60" y="292"/>
                    <a:pt x="104" y="336"/>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6" name="Line 515"/>
            <p:cNvSpPr>
              <a:spLocks noChangeShapeType="1"/>
            </p:cNvSpPr>
            <p:nvPr/>
          </p:nvSpPr>
          <p:spPr bwMode="auto">
            <a:xfrm flipH="1">
              <a:off x="624" y="3024"/>
              <a:ext cx="720" cy="24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7" name="Line 516"/>
            <p:cNvSpPr>
              <a:spLocks noChangeShapeType="1"/>
            </p:cNvSpPr>
            <p:nvPr/>
          </p:nvSpPr>
          <p:spPr bwMode="auto">
            <a:xfrm flipH="1">
              <a:off x="1488" y="3360"/>
              <a:ext cx="720" cy="24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8" name="Line 517"/>
            <p:cNvSpPr>
              <a:spLocks noChangeShapeType="1"/>
            </p:cNvSpPr>
            <p:nvPr/>
          </p:nvSpPr>
          <p:spPr bwMode="auto">
            <a:xfrm>
              <a:off x="1440" y="3024"/>
              <a:ext cx="720" cy="24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89" name="Line 518"/>
            <p:cNvSpPr>
              <a:spLocks noChangeShapeType="1"/>
            </p:cNvSpPr>
            <p:nvPr/>
          </p:nvSpPr>
          <p:spPr bwMode="auto">
            <a:xfrm>
              <a:off x="624" y="3360"/>
              <a:ext cx="720" cy="24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90" name="Line 520"/>
            <p:cNvSpPr>
              <a:spLocks noChangeShapeType="1"/>
            </p:cNvSpPr>
            <p:nvPr/>
          </p:nvSpPr>
          <p:spPr bwMode="auto">
            <a:xfrm>
              <a:off x="672" y="3312"/>
              <a:ext cx="139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grpSp>
      <p:sp>
        <p:nvSpPr>
          <p:cNvPr id="37" name="Text Box 385"/>
          <p:cNvSpPr txBox="1">
            <a:spLocks noChangeArrowheads="1"/>
          </p:cNvSpPr>
          <p:nvPr/>
        </p:nvSpPr>
        <p:spPr bwMode="auto">
          <a:xfrm>
            <a:off x="3960813" y="1441852"/>
            <a:ext cx="53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50000"/>
              </a:spcBef>
              <a:spcAft>
                <a:spcPct val="0"/>
              </a:spcAft>
            </a:pPr>
            <a:r>
              <a:rPr lang="en-US" altLang="en-US" sz="2400" b="1">
                <a:solidFill>
                  <a:srgbClr val="000000"/>
                </a:solidFill>
                <a:latin typeface="Times New Roman" pitchFamily="18" charset="0"/>
                <a:cs typeface="Times New Roman" pitchFamily="18" charset="0"/>
              </a:rPr>
              <a:t>AA</a:t>
            </a:r>
          </a:p>
        </p:txBody>
      </p:sp>
      <p:grpSp>
        <p:nvGrpSpPr>
          <p:cNvPr id="38" name="Group 372"/>
          <p:cNvGrpSpPr>
            <a:grpSpLocks/>
          </p:cNvGrpSpPr>
          <p:nvPr/>
        </p:nvGrpSpPr>
        <p:grpSpPr bwMode="auto">
          <a:xfrm>
            <a:off x="2017713" y="1493045"/>
            <a:ext cx="4953000" cy="2031207"/>
            <a:chOff x="0" y="2544"/>
            <a:chExt cx="3120" cy="1706"/>
          </a:xfrm>
        </p:grpSpPr>
        <p:sp>
          <p:nvSpPr>
            <p:cNvPr id="23558" name="Line 360"/>
            <p:cNvSpPr>
              <a:spLocks noChangeShapeType="1"/>
            </p:cNvSpPr>
            <p:nvPr/>
          </p:nvSpPr>
          <p:spPr bwMode="auto">
            <a:xfrm flipV="1">
              <a:off x="624" y="3360"/>
              <a:ext cx="1584"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59" name="Text Box 384"/>
            <p:cNvSpPr txBox="1">
              <a:spLocks noChangeArrowheads="1"/>
            </p:cNvSpPr>
            <p:nvPr/>
          </p:nvSpPr>
          <p:spPr bwMode="auto">
            <a:xfrm>
              <a:off x="0" y="3168"/>
              <a:ext cx="72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50000"/>
                </a:spcBef>
                <a:spcAft>
                  <a:spcPct val="0"/>
                </a:spcAft>
              </a:pPr>
              <a:r>
                <a:rPr lang="en-US" altLang="en-US" sz="2400" b="1" dirty="0">
                  <a:solidFill>
                    <a:prstClr val="black"/>
                  </a:solidFill>
                  <a:latin typeface="Times New Roman" pitchFamily="18" charset="0"/>
                  <a:cs typeface="Times New Roman" pitchFamily="18" charset="0"/>
                </a:rPr>
                <a:t>O    </a:t>
              </a:r>
              <a:r>
                <a:rPr lang="en-US" altLang="en-US" sz="2400" b="1" dirty="0" err="1">
                  <a:solidFill>
                    <a:prstClr val="black"/>
                  </a:solidFill>
                  <a:latin typeface="Times New Roman" pitchFamily="18" charset="0"/>
                  <a:cs typeface="Times New Roman" pitchFamily="18" charset="0"/>
                </a:rPr>
                <a:t>O</a:t>
              </a:r>
              <a:endParaRPr lang="en-US" altLang="en-US" sz="2400" b="1" dirty="0">
                <a:solidFill>
                  <a:prstClr val="black"/>
                </a:solidFill>
                <a:latin typeface="Times New Roman" pitchFamily="18" charset="0"/>
                <a:cs typeface="Times New Roman" pitchFamily="18" charset="0"/>
              </a:endParaRPr>
            </a:p>
          </p:txBody>
        </p:sp>
        <p:sp>
          <p:nvSpPr>
            <p:cNvPr id="23560" name="Text Box 385"/>
            <p:cNvSpPr txBox="1">
              <a:spLocks noChangeArrowheads="1"/>
            </p:cNvSpPr>
            <p:nvPr/>
          </p:nvSpPr>
          <p:spPr bwMode="auto">
            <a:xfrm>
              <a:off x="1296" y="2544"/>
              <a:ext cx="336"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50000"/>
                </a:spcBef>
                <a:spcAft>
                  <a:spcPct val="0"/>
                </a:spcAft>
              </a:pPr>
              <a:r>
                <a:rPr lang="en-US" altLang="en-US" sz="2400" b="1">
                  <a:solidFill>
                    <a:prstClr val="black"/>
                  </a:solidFill>
                  <a:latin typeface="Times New Roman" pitchFamily="18" charset="0"/>
                  <a:cs typeface="Times New Roman" pitchFamily="18" charset="0"/>
                </a:rPr>
                <a:t>AA</a:t>
              </a:r>
            </a:p>
          </p:txBody>
        </p:sp>
        <p:sp>
          <p:nvSpPr>
            <p:cNvPr id="23561" name="Text Box 386"/>
            <p:cNvSpPr txBox="1">
              <a:spLocks noChangeArrowheads="1"/>
            </p:cNvSpPr>
            <p:nvPr/>
          </p:nvSpPr>
          <p:spPr bwMode="auto">
            <a:xfrm>
              <a:off x="2256" y="3168"/>
              <a:ext cx="864"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50000"/>
                </a:spcBef>
                <a:spcAft>
                  <a:spcPct val="0"/>
                </a:spcAft>
              </a:pPr>
              <a:r>
                <a:rPr lang="en-US" altLang="en-US" sz="2400" b="1">
                  <a:solidFill>
                    <a:prstClr val="black"/>
                  </a:solidFill>
                  <a:latin typeface="Times New Roman" pitchFamily="18" charset="0"/>
                  <a:cs typeface="Times New Roman" pitchFamily="18" charset="0"/>
                </a:rPr>
                <a:t>AB  AB</a:t>
              </a:r>
            </a:p>
          </p:txBody>
        </p:sp>
        <p:sp>
          <p:nvSpPr>
            <p:cNvPr id="23562" name="Text Box 400"/>
            <p:cNvSpPr txBox="1">
              <a:spLocks noChangeArrowheads="1"/>
            </p:cNvSpPr>
            <p:nvPr/>
          </p:nvSpPr>
          <p:spPr bwMode="auto">
            <a:xfrm>
              <a:off x="1296" y="3552"/>
              <a:ext cx="288"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50000"/>
                </a:spcBef>
                <a:spcAft>
                  <a:spcPct val="0"/>
                </a:spcAft>
              </a:pPr>
              <a:r>
                <a:rPr lang="en-US" altLang="en-US" sz="2400" b="1">
                  <a:solidFill>
                    <a:prstClr val="black"/>
                  </a:solidFill>
                  <a:latin typeface="Times New Roman" pitchFamily="18" charset="0"/>
                  <a:cs typeface="Times New Roman" pitchFamily="18" charset="0"/>
                </a:rPr>
                <a:t>BB</a:t>
              </a:r>
            </a:p>
          </p:txBody>
        </p:sp>
        <p:sp>
          <p:nvSpPr>
            <p:cNvPr id="23563" name="AutoShape 350"/>
            <p:cNvSpPr>
              <a:spLocks noChangeArrowheads="1"/>
            </p:cNvSpPr>
            <p:nvPr/>
          </p:nvSpPr>
          <p:spPr bwMode="auto">
            <a:xfrm>
              <a:off x="144" y="3072"/>
              <a:ext cx="336" cy="144"/>
            </a:xfrm>
            <a:prstGeom prst="curvedDownArrow">
              <a:avLst>
                <a:gd name="adj1" fmla="val 46667"/>
                <a:gd name="adj2" fmla="val 9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1800">
                <a:solidFill>
                  <a:prstClr val="black"/>
                </a:solidFill>
                <a:latin typeface="Times New Roman" pitchFamily="18" charset="0"/>
                <a:cs typeface="Times New Roman" pitchFamily="18" charset="0"/>
              </a:endParaRPr>
            </a:p>
          </p:txBody>
        </p:sp>
        <p:sp>
          <p:nvSpPr>
            <p:cNvPr id="23564" name="AutoShape 351"/>
            <p:cNvSpPr>
              <a:spLocks noChangeArrowheads="1"/>
            </p:cNvSpPr>
            <p:nvPr/>
          </p:nvSpPr>
          <p:spPr bwMode="auto">
            <a:xfrm>
              <a:off x="1104" y="3696"/>
              <a:ext cx="192" cy="288"/>
            </a:xfrm>
            <a:prstGeom prst="curvedRight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1800">
                <a:solidFill>
                  <a:prstClr val="black"/>
                </a:solidFill>
                <a:latin typeface="Times New Roman" pitchFamily="18" charset="0"/>
                <a:cs typeface="Times New Roman" pitchFamily="18" charset="0"/>
              </a:endParaRPr>
            </a:p>
          </p:txBody>
        </p:sp>
        <p:sp>
          <p:nvSpPr>
            <p:cNvPr id="23565" name="AutoShape 352"/>
            <p:cNvSpPr>
              <a:spLocks noChangeArrowheads="1"/>
            </p:cNvSpPr>
            <p:nvPr/>
          </p:nvSpPr>
          <p:spPr bwMode="auto">
            <a:xfrm>
              <a:off x="2400" y="3072"/>
              <a:ext cx="384" cy="144"/>
            </a:xfrm>
            <a:prstGeom prst="curvedDownArrow">
              <a:avLst>
                <a:gd name="adj1" fmla="val 53333"/>
                <a:gd name="adj2" fmla="val 10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1800">
                <a:solidFill>
                  <a:prstClr val="black"/>
                </a:solidFill>
                <a:latin typeface="Times New Roman" pitchFamily="18" charset="0"/>
                <a:cs typeface="Times New Roman" pitchFamily="18" charset="0"/>
              </a:endParaRPr>
            </a:p>
          </p:txBody>
        </p:sp>
        <p:sp>
          <p:nvSpPr>
            <p:cNvPr id="23566" name="AutoShape 353"/>
            <p:cNvSpPr>
              <a:spLocks noChangeArrowheads="1"/>
            </p:cNvSpPr>
            <p:nvPr/>
          </p:nvSpPr>
          <p:spPr bwMode="auto">
            <a:xfrm rot="10800000">
              <a:off x="144" y="3408"/>
              <a:ext cx="336" cy="192"/>
            </a:xfrm>
            <a:prstGeom prst="curvedDown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400" fontAlgn="base">
                <a:spcBef>
                  <a:spcPct val="0"/>
                </a:spcBef>
                <a:spcAft>
                  <a:spcPct val="0"/>
                </a:spcAft>
              </a:pPr>
              <a:endParaRPr lang="en-US" altLang="en-US" sz="1800">
                <a:solidFill>
                  <a:prstClr val="black"/>
                </a:solidFill>
                <a:latin typeface="Times New Roman" pitchFamily="18" charset="0"/>
                <a:cs typeface="Times New Roman" pitchFamily="18" charset="0"/>
              </a:endParaRPr>
            </a:p>
          </p:txBody>
        </p:sp>
        <p:sp>
          <p:nvSpPr>
            <p:cNvPr id="23567" name="AutoShape 354"/>
            <p:cNvSpPr>
              <a:spLocks noChangeArrowheads="1"/>
            </p:cNvSpPr>
            <p:nvPr/>
          </p:nvSpPr>
          <p:spPr bwMode="auto">
            <a:xfrm rot="10800000">
              <a:off x="2400" y="3408"/>
              <a:ext cx="336" cy="192"/>
            </a:xfrm>
            <a:prstGeom prst="curvedDown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400" fontAlgn="base">
                <a:spcBef>
                  <a:spcPct val="0"/>
                </a:spcBef>
                <a:spcAft>
                  <a:spcPct val="0"/>
                </a:spcAft>
              </a:pPr>
              <a:endParaRPr lang="en-US" altLang="en-US" sz="1800">
                <a:solidFill>
                  <a:prstClr val="black"/>
                </a:solidFill>
                <a:latin typeface="Times New Roman" pitchFamily="18" charset="0"/>
                <a:cs typeface="Times New Roman" pitchFamily="18" charset="0"/>
              </a:endParaRPr>
            </a:p>
          </p:txBody>
        </p:sp>
        <p:sp>
          <p:nvSpPr>
            <p:cNvPr id="23568" name="AutoShape 355"/>
            <p:cNvSpPr>
              <a:spLocks noChangeArrowheads="1"/>
            </p:cNvSpPr>
            <p:nvPr/>
          </p:nvSpPr>
          <p:spPr bwMode="auto">
            <a:xfrm>
              <a:off x="1104" y="2640"/>
              <a:ext cx="192" cy="384"/>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1800">
                <a:solidFill>
                  <a:prstClr val="black"/>
                </a:solidFill>
                <a:latin typeface="Times New Roman" pitchFamily="18" charset="0"/>
                <a:cs typeface="Times New Roman" pitchFamily="18" charset="0"/>
              </a:endParaRPr>
            </a:p>
          </p:txBody>
        </p:sp>
        <p:sp>
          <p:nvSpPr>
            <p:cNvPr id="23569" name="AutoShape 356"/>
            <p:cNvSpPr>
              <a:spLocks noChangeArrowheads="1"/>
            </p:cNvSpPr>
            <p:nvPr/>
          </p:nvSpPr>
          <p:spPr bwMode="auto">
            <a:xfrm flipH="1" flipV="1">
              <a:off x="1488" y="3696"/>
              <a:ext cx="192" cy="288"/>
            </a:xfrm>
            <a:prstGeom prst="curvedRight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400" fontAlgn="base">
                <a:spcBef>
                  <a:spcPct val="0"/>
                </a:spcBef>
                <a:spcAft>
                  <a:spcPct val="0"/>
                </a:spcAft>
              </a:pPr>
              <a:endParaRPr lang="en-US" altLang="en-US" sz="1800">
                <a:solidFill>
                  <a:prstClr val="black"/>
                </a:solidFill>
                <a:latin typeface="Times New Roman" pitchFamily="18" charset="0"/>
                <a:cs typeface="Times New Roman" pitchFamily="18" charset="0"/>
              </a:endParaRPr>
            </a:p>
          </p:txBody>
        </p:sp>
        <p:sp>
          <p:nvSpPr>
            <p:cNvPr id="23570" name="AutoShape 357"/>
            <p:cNvSpPr>
              <a:spLocks noChangeArrowheads="1"/>
            </p:cNvSpPr>
            <p:nvPr/>
          </p:nvSpPr>
          <p:spPr bwMode="auto">
            <a:xfrm flipH="1" flipV="1">
              <a:off x="1536" y="2640"/>
              <a:ext cx="192" cy="336"/>
            </a:xfrm>
            <a:prstGeom prst="curvedRight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400" fontAlgn="base">
                <a:spcBef>
                  <a:spcPct val="0"/>
                </a:spcBef>
                <a:spcAft>
                  <a:spcPct val="0"/>
                </a:spcAft>
              </a:pPr>
              <a:endParaRPr lang="en-US" altLang="en-US" sz="1800">
                <a:solidFill>
                  <a:prstClr val="black"/>
                </a:solidFill>
                <a:latin typeface="Times New Roman" pitchFamily="18" charset="0"/>
                <a:cs typeface="Times New Roman" pitchFamily="18" charset="0"/>
              </a:endParaRPr>
            </a:p>
          </p:txBody>
        </p:sp>
        <p:sp>
          <p:nvSpPr>
            <p:cNvPr id="23571" name="Line 358"/>
            <p:cNvSpPr>
              <a:spLocks noChangeShapeType="1"/>
            </p:cNvSpPr>
            <p:nvPr/>
          </p:nvSpPr>
          <p:spPr bwMode="auto">
            <a:xfrm flipV="1">
              <a:off x="576" y="3024"/>
              <a:ext cx="720" cy="336"/>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72" name="Line 359"/>
            <p:cNvSpPr>
              <a:spLocks noChangeShapeType="1"/>
            </p:cNvSpPr>
            <p:nvPr/>
          </p:nvSpPr>
          <p:spPr bwMode="auto">
            <a:xfrm>
              <a:off x="576" y="3360"/>
              <a:ext cx="720" cy="288"/>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73" name="Line 361"/>
            <p:cNvSpPr>
              <a:spLocks noChangeShapeType="1"/>
            </p:cNvSpPr>
            <p:nvPr/>
          </p:nvSpPr>
          <p:spPr bwMode="auto">
            <a:xfrm flipV="1">
              <a:off x="1536" y="3408"/>
              <a:ext cx="672" cy="24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sp>
          <p:nvSpPr>
            <p:cNvPr id="23574" name="Line 362"/>
            <p:cNvSpPr>
              <a:spLocks noChangeShapeType="1"/>
            </p:cNvSpPr>
            <p:nvPr/>
          </p:nvSpPr>
          <p:spPr bwMode="auto">
            <a:xfrm>
              <a:off x="1488" y="3024"/>
              <a:ext cx="720" cy="288"/>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1800">
                <a:solidFill>
                  <a:prstClr val="black"/>
                </a:solidFill>
              </a:endParaRPr>
            </a:p>
          </p:txBody>
        </p:sp>
      </p:grpSp>
      <p:sp>
        <p:nvSpPr>
          <p:cNvPr id="40" name="Rectangle 39"/>
          <p:cNvSpPr/>
          <p:nvPr/>
        </p:nvSpPr>
        <p:spPr>
          <a:xfrm>
            <a:off x="12524" y="1026975"/>
            <a:ext cx="4927952"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I.3</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 Nhóm máu và truyền máu:</a:t>
            </a:r>
            <a:endParaRPr lang="en-US" sz="2800" u="sng" dirty="0">
              <a:solidFill>
                <a:srgbClr val="0070C0"/>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186802" y="0"/>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Tree>
    <p:extLst>
      <p:ext uri="{BB962C8B-B14F-4D97-AF65-F5344CB8AC3E}">
        <p14:creationId xmlns:p14="http://schemas.microsoft.com/office/powerpoint/2010/main" val="87828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79977"/>
            <a:ext cx="1167307" cy="461665"/>
          </a:xfrm>
          <a:prstGeom prst="rect">
            <a:avLst/>
          </a:prstGeom>
        </p:spPr>
        <p:txBody>
          <a:bodyPr wrap="none" lIns="91440" tIns="45720" rIns="91440" bIns="45720">
            <a:spAutoFit/>
          </a:bodyPr>
          <a:lstStyle/>
          <a:p>
            <a:r>
              <a:rPr lang="en-US" sz="2400" b="1" dirty="0">
                <a:solidFill>
                  <a:srgbClr val="0070C0"/>
                </a:solidFill>
                <a:latin typeface="Times New Roman" panose="02020603050405020304" pitchFamily="18" charset="0"/>
                <a:ea typeface="Courier New"/>
                <a:cs typeface="Times New Roman" panose="02020603050405020304" pitchFamily="18" charset="0"/>
              </a:rPr>
              <a:t>I.</a:t>
            </a:r>
            <a:r>
              <a:rPr lang="en-US" sz="2400" b="1" dirty="0">
                <a:solidFill>
                  <a:srgbClr val="0070C0"/>
                </a:solidFill>
                <a:latin typeface="Arial" pitchFamily="34" charset="0"/>
                <a:ea typeface="Courier New"/>
                <a:cs typeface="Arial" pitchFamily="34" charset="0"/>
              </a:rPr>
              <a:t> </a:t>
            </a:r>
            <a:r>
              <a:rPr lang="en-US" sz="2400" b="1" u="sng" dirty="0">
                <a:solidFill>
                  <a:srgbClr val="0070C0"/>
                </a:solidFill>
                <a:latin typeface="Times New Roman" panose="02020603050405020304" pitchFamily="18" charset="0"/>
                <a:ea typeface="Courier New"/>
                <a:cs typeface="Times New Roman" panose="02020603050405020304" pitchFamily="18" charset="0"/>
              </a:rPr>
              <a:t>Máu</a:t>
            </a:r>
            <a:r>
              <a:rPr lang="en-US" sz="2400" b="1" dirty="0">
                <a:solidFill>
                  <a:srgbClr val="0070C0"/>
                </a:solidFill>
                <a:latin typeface="Arial" pitchFamily="34" charset="0"/>
                <a:ea typeface="Courier New"/>
                <a:cs typeface="Arial" pitchFamily="34" charset="0"/>
              </a:rPr>
              <a:t> </a:t>
            </a:r>
            <a:endParaRPr lang="en-US" sz="2400" dirty="0">
              <a:solidFill>
                <a:srgbClr val="0070C0"/>
              </a:solidFill>
              <a:latin typeface="Arial" pitchFamily="34" charset="0"/>
              <a:cs typeface="Arial" pitchFamily="34" charset="0"/>
            </a:endParaRPr>
          </a:p>
        </p:txBody>
      </p:sp>
      <p:sp>
        <p:nvSpPr>
          <p:cNvPr id="4" name="Rectangle 3"/>
          <p:cNvSpPr/>
          <p:nvPr/>
        </p:nvSpPr>
        <p:spPr>
          <a:xfrm>
            <a:off x="0" y="1112280"/>
            <a:ext cx="4927952"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I.3</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 Nhóm máu và truyền máu:</a:t>
            </a:r>
            <a:endParaRPr lang="en-US" sz="2800" u="sng"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8958" y="1675266"/>
            <a:ext cx="8458199" cy="526298"/>
          </a:xfrm>
          <a:prstGeom prst="rect">
            <a:avLst/>
          </a:prstGeom>
        </p:spPr>
        <p:txBody>
          <a:bodyPr wrap="square" lIns="45720" tIns="22860" rIns="45720" bIns="22860">
            <a:spAutoFit/>
          </a:bodyPr>
          <a:lstStyle/>
          <a:p>
            <a:pPr indent="457200" algn="just">
              <a:lnSpc>
                <a:spcPct val="130000"/>
              </a:lnSpc>
            </a:pPr>
            <a:r>
              <a:rPr lang="nl-NL" sz="2400" dirty="0">
                <a:solidFill>
                  <a:prstClr val="black"/>
                </a:solidFill>
                <a:latin typeface="Times New Roman" panose="02020603050405020304" pitchFamily="18" charset="0"/>
                <a:ea typeface="Segoe UI"/>
                <a:cs typeface="Times New Roman" panose="02020603050405020304" pitchFamily="18" charset="0"/>
              </a:rPr>
              <a:t>- </a:t>
            </a:r>
            <a:r>
              <a:rPr lang="en-US" sz="2400" dirty="0" err="1" smtClean="0">
                <a:latin typeface="Times New Roman" panose="02020603050405020304" pitchFamily="18" charset="0"/>
                <a:ea typeface="Segoe UI"/>
                <a:cs typeface="Times New Roman" panose="02020603050405020304" pitchFamily="18" charset="0"/>
              </a:rPr>
              <a:t>Có</a:t>
            </a:r>
            <a:r>
              <a:rPr lang="en-US" sz="2400" dirty="0" smtClean="0">
                <a:latin typeface="Times New Roman" panose="02020603050405020304" pitchFamily="18" charset="0"/>
                <a:ea typeface="Segoe UI"/>
                <a:cs typeface="Times New Roman" panose="02020603050405020304" pitchFamily="18" charset="0"/>
              </a:rPr>
              <a:t> 4 </a:t>
            </a:r>
            <a:r>
              <a:rPr lang="en-US" sz="2400" dirty="0" err="1" smtClean="0">
                <a:latin typeface="Times New Roman" panose="02020603050405020304" pitchFamily="18" charset="0"/>
                <a:ea typeface="Segoe UI"/>
                <a:cs typeface="Times New Roman" panose="02020603050405020304" pitchFamily="18" charset="0"/>
              </a:rPr>
              <a:t>nhóm</a:t>
            </a:r>
            <a:r>
              <a:rPr lang="en-US" sz="2400" dirty="0" smtClean="0">
                <a:latin typeface="Times New Roman" panose="02020603050405020304" pitchFamily="18" charset="0"/>
                <a:ea typeface="Segoe UI"/>
                <a:cs typeface="Times New Roman" panose="02020603050405020304" pitchFamily="18" charset="0"/>
              </a:rPr>
              <a:t> </a:t>
            </a:r>
            <a:r>
              <a:rPr lang="en-US" sz="2400" dirty="0" err="1" smtClean="0">
                <a:latin typeface="Times New Roman" panose="02020603050405020304" pitchFamily="18" charset="0"/>
                <a:ea typeface="Segoe UI"/>
                <a:cs typeface="Times New Roman" panose="02020603050405020304" pitchFamily="18" charset="0"/>
              </a:rPr>
              <a:t>máu</a:t>
            </a:r>
            <a:r>
              <a:rPr lang="en-US" sz="2400" dirty="0" smtClean="0">
                <a:latin typeface="Times New Roman" panose="02020603050405020304" pitchFamily="18" charset="0"/>
                <a:ea typeface="Segoe UI"/>
                <a:cs typeface="Times New Roman" panose="02020603050405020304" pitchFamily="18" charset="0"/>
              </a:rPr>
              <a:t>: </a:t>
            </a:r>
            <a:r>
              <a:rPr lang="en-US" sz="2400" dirty="0">
                <a:latin typeface="Times New Roman" panose="02020603050405020304" pitchFamily="18" charset="0"/>
                <a:ea typeface="Segoe UI"/>
                <a:cs typeface="Times New Roman" panose="02020603050405020304" pitchFamily="18" charset="0"/>
              </a:rPr>
              <a:t>A, B, AB, O.</a:t>
            </a:r>
          </a:p>
        </p:txBody>
      </p:sp>
      <p:sp>
        <p:nvSpPr>
          <p:cNvPr id="8" name="Rectangle 7"/>
          <p:cNvSpPr/>
          <p:nvPr/>
        </p:nvSpPr>
        <p:spPr>
          <a:xfrm>
            <a:off x="67189" y="2201564"/>
            <a:ext cx="8893629" cy="1200329"/>
          </a:xfrm>
          <a:prstGeom prst="rect">
            <a:avLst/>
          </a:prstGeom>
        </p:spPr>
        <p:txBody>
          <a:bodyPr wrap="square" lIns="91440" tIns="45720" rIns="91440" bIns="45720">
            <a:spAutoFit/>
          </a:bodyPr>
          <a:lstStyle/>
          <a:p>
            <a:r>
              <a:rPr lang="en-US" sz="2400" dirty="0">
                <a:latin typeface="Times New Roman" panose="02020603050405020304" pitchFamily="18" charset="0"/>
                <a:cs typeface="Times New Roman" panose="02020603050405020304" pitchFamily="18" charset="0"/>
              </a:rPr>
              <a:t>      - Khi truyền máu cần tuân thủ các nguyên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phải xét nghiệm máu trước khi truyền để đảm bảo truyền đúng nhóm máu và tránh lây truyền các bệnh qua đường máu.</a:t>
            </a:r>
          </a:p>
        </p:txBody>
      </p:sp>
      <p:sp>
        <p:nvSpPr>
          <p:cNvPr id="10" name="TextBox 9"/>
          <p:cNvSpPr txBox="1"/>
          <p:nvPr/>
        </p:nvSpPr>
        <p:spPr>
          <a:xfrm>
            <a:off x="186802" y="0"/>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Tree>
    <p:extLst>
      <p:ext uri="{BB962C8B-B14F-4D97-AF65-F5344CB8AC3E}">
        <p14:creationId xmlns:p14="http://schemas.microsoft.com/office/powerpoint/2010/main" val="10369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5429" y="118053"/>
            <a:ext cx="2363083"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LUYỆN TẬP</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a:t>
            </a:r>
            <a:endParaRPr lang="en-US" sz="2800" u="sng" dirty="0">
              <a:solidFill>
                <a:srgbClr val="0070C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A396D82A-B3A1-43D6-8A0A-9BE00BB5D881}"/>
              </a:ext>
            </a:extLst>
          </p:cNvPr>
          <p:cNvSpPr/>
          <p:nvPr/>
        </p:nvSpPr>
        <p:spPr>
          <a:xfrm>
            <a:off x="166913" y="641273"/>
            <a:ext cx="8207829" cy="2862322"/>
          </a:xfrm>
          <a:prstGeom prst="rect">
            <a:avLst/>
          </a:prstGeom>
        </p:spPr>
        <p:txBody>
          <a:bodyPr wrap="square">
            <a:spAutoFit/>
          </a:bodyPr>
          <a:lstStyle/>
          <a:p>
            <a:pPr marL="457200" indent="457200" algn="just">
              <a:lnSpc>
                <a:spcPct val="150000"/>
              </a:lnSpc>
              <a:spcAft>
                <a:spcPts val="0"/>
              </a:spcAft>
            </a:pPr>
            <a:r>
              <a:rPr lang="nl-NL" sz="2400" b="1"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Câu 1: Thành phần của máu bao gồm:</a:t>
            </a:r>
            <a:endParaRPr lang="en-US" sz="2400" b="1"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endParaRPr>
          </a:p>
          <a:p>
            <a:pPr marL="457200" indent="457200" algn="just">
              <a:lnSpc>
                <a:spcPct val="150000"/>
              </a:lnSpc>
              <a:spcAft>
                <a:spcPts val="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 Hồng cầu và tiểu cầu			</a:t>
            </a:r>
          </a:p>
          <a:p>
            <a:pPr marL="457200" indent="457200" algn="just">
              <a:lnSpc>
                <a:spcPct val="150000"/>
              </a:lnSpc>
              <a:spcAft>
                <a:spcPts val="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 Huyết tương và các tế bào máu</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marL="457200" indent="457200" algn="just">
              <a:lnSpc>
                <a:spcPct val="150000"/>
              </a:lnSpc>
              <a:spcAft>
                <a:spcPts val="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 Huyết tương và các tế bào máu	</a:t>
            </a:r>
          </a:p>
          <a:p>
            <a:pPr marL="457200" indent="457200" algn="just">
              <a:lnSpc>
                <a:spcPct val="150000"/>
              </a:lnSpc>
              <a:spcAft>
                <a:spcPts val="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 Hồng cầu, bạch cầu và tiểu cầu</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
        <p:nvSpPr>
          <p:cNvPr id="7" name="Oval 6">
            <a:extLst>
              <a:ext uri="{FF2B5EF4-FFF2-40B4-BE49-F238E27FC236}">
                <a16:creationId xmlns:a16="http://schemas.microsoft.com/office/drawing/2014/main" xmlns="" id="{67E71FF7-15B3-460C-8777-A067F3F2687B}"/>
              </a:ext>
            </a:extLst>
          </p:cNvPr>
          <p:cNvSpPr/>
          <p:nvPr/>
        </p:nvSpPr>
        <p:spPr>
          <a:xfrm>
            <a:off x="1029721" y="2480209"/>
            <a:ext cx="421482" cy="373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0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67E71FF7-15B3-460C-8777-A067F3F2687B}"/>
              </a:ext>
            </a:extLst>
          </p:cNvPr>
          <p:cNvSpPr/>
          <p:nvPr/>
        </p:nvSpPr>
        <p:spPr>
          <a:xfrm>
            <a:off x="431844" y="2197705"/>
            <a:ext cx="421482" cy="373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B65EEBBA-A703-4618-B4C1-E78EDEC1C121}"/>
              </a:ext>
            </a:extLst>
          </p:cNvPr>
          <p:cNvSpPr/>
          <p:nvPr/>
        </p:nvSpPr>
        <p:spPr>
          <a:xfrm>
            <a:off x="0" y="807990"/>
            <a:ext cx="8384345" cy="2677656"/>
          </a:xfrm>
          <a:prstGeom prst="rect">
            <a:avLst/>
          </a:prstGeom>
        </p:spPr>
        <p:txBody>
          <a:bodyPr wrap="square">
            <a:spAutoFit/>
          </a:bodyPr>
          <a:lstStyle/>
          <a:p>
            <a:pPr marL="457200" indent="457200" algn="just">
              <a:spcAft>
                <a:spcPts val="0"/>
              </a:spcAft>
            </a:pPr>
            <a:r>
              <a:rPr lang="nl-NL" sz="2800" b="1"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Câu 2: Đặc điểm nào dưới đây không có ở hồng cầu người</a:t>
            </a:r>
            <a:endParaRPr lang="en-US" sz="2800" b="1"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endParaRPr>
          </a:p>
          <a:p>
            <a:pPr marL="800100" indent="-342900" algn="just">
              <a:spcAft>
                <a:spcPts val="0"/>
              </a:spcAft>
              <a:buAutoNum type="alphaUcPeriod"/>
            </a:pPr>
            <a:r>
              <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 đĩa, lõm hai mặt			</a:t>
            </a:r>
          </a:p>
          <a:p>
            <a:pPr marL="800100" indent="-342900" algn="just">
              <a:spcAft>
                <a:spcPts val="0"/>
              </a:spcAft>
              <a:buAutoNum type="alphaUcPeriod"/>
            </a:pPr>
            <a:r>
              <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Nhiều nhân, nhân nhỏ, không màu</a:t>
            </a:r>
            <a:endPar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marL="800100" indent="-342900" algn="just">
              <a:spcAft>
                <a:spcPts val="0"/>
              </a:spcAft>
              <a:buAutoNum type="alphaUcPeriod"/>
            </a:pPr>
            <a:r>
              <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Màu hồng, không nhân		</a:t>
            </a:r>
          </a:p>
          <a:p>
            <a:pPr marL="800100" indent="-342900" algn="just">
              <a:spcAft>
                <a:spcPts val="0"/>
              </a:spcAft>
              <a:buAutoNum type="alphaUcPeriod"/>
            </a:pPr>
            <a:r>
              <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Tham gia vào chức năng vận chuyển khí</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167148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812" y="641273"/>
            <a:ext cx="8222566" cy="3416320"/>
          </a:xfrm>
          <a:prstGeom prst="rect">
            <a:avLst/>
          </a:prstGeom>
        </p:spPr>
        <p:txBody>
          <a:bodyPr wrap="square">
            <a:spAutoFit/>
          </a:bodyPr>
          <a:lstStyle/>
          <a:p>
            <a:pPr marL="457200" indent="457200" algn="just">
              <a:lnSpc>
                <a:spcPct val="150000"/>
              </a:lnSpc>
              <a:spcAft>
                <a:spcPts val="0"/>
              </a:spcAft>
            </a:pPr>
            <a:r>
              <a:rPr lang="nl-NL" sz="2400" b="1" i="1" dirty="0">
                <a:solidFill>
                  <a:srgbClr val="FF0000"/>
                </a:solidFill>
                <a:latin typeface="Times New Roman" panose="02020603050405020304" pitchFamily="18" charset="0"/>
                <a:ea typeface="Courier New" panose="02070309020205020404" pitchFamily="49" charset="0"/>
              </a:rPr>
              <a:t>Câu 3: Kháng nguyên là: </a:t>
            </a:r>
            <a:endParaRPr lang="en-US" sz="2400" b="1" i="1" dirty="0">
              <a:solidFill>
                <a:srgbClr val="FF0000"/>
              </a:solidFill>
              <a:latin typeface="Courier New" panose="02070309020205020404" pitchFamily="49" charset="0"/>
              <a:ea typeface="Courier New" panose="02070309020205020404" pitchFamily="49" charset="0"/>
            </a:endParaRPr>
          </a:p>
          <a:p>
            <a:pPr indent="457200" algn="just">
              <a:lnSpc>
                <a:spcPct val="150000"/>
              </a:lnSpc>
              <a:spcAft>
                <a:spcPts val="0"/>
              </a:spcAft>
            </a:pPr>
            <a:r>
              <a:rPr lang="nl-NL" sz="2400" dirty="0">
                <a:solidFill>
                  <a:srgbClr val="000000"/>
                </a:solidFill>
                <a:latin typeface="Times New Roman" panose="02020603050405020304" pitchFamily="18" charset="0"/>
                <a:ea typeface="Courier New" panose="02070309020205020404" pitchFamily="49" charset="0"/>
              </a:rPr>
              <a:t>A. Một loại Protein do hồng cầu tiết ra</a:t>
            </a:r>
            <a:endParaRPr lang="en-US" sz="2400" dirty="0">
              <a:solidFill>
                <a:srgbClr val="000000"/>
              </a:solidFill>
              <a:latin typeface="Courier New" panose="02070309020205020404" pitchFamily="49" charset="0"/>
              <a:ea typeface="Courier New" panose="02070309020205020404" pitchFamily="49" charset="0"/>
            </a:endParaRPr>
          </a:p>
          <a:p>
            <a:pPr indent="457200" algn="just">
              <a:lnSpc>
                <a:spcPct val="150000"/>
              </a:lnSpc>
              <a:spcAft>
                <a:spcPts val="0"/>
              </a:spcAft>
            </a:pPr>
            <a:r>
              <a:rPr lang="nl-NL" sz="2400" dirty="0">
                <a:solidFill>
                  <a:srgbClr val="000000"/>
                </a:solidFill>
                <a:latin typeface="Times New Roman" panose="02020603050405020304" pitchFamily="18" charset="0"/>
                <a:ea typeface="Courier New" panose="02070309020205020404" pitchFamily="49" charset="0"/>
              </a:rPr>
              <a:t>B. Một loại Protein do hồng cầu tiết ra</a:t>
            </a:r>
            <a:endParaRPr lang="en-US" sz="2400" dirty="0">
              <a:solidFill>
                <a:srgbClr val="000000"/>
              </a:solidFill>
              <a:latin typeface="Courier New" panose="02070309020205020404" pitchFamily="49" charset="0"/>
              <a:ea typeface="Courier New" panose="02070309020205020404" pitchFamily="49" charset="0"/>
            </a:endParaRPr>
          </a:p>
          <a:p>
            <a:pPr indent="457200" algn="just">
              <a:lnSpc>
                <a:spcPct val="150000"/>
              </a:lnSpc>
              <a:spcAft>
                <a:spcPts val="0"/>
              </a:spcAft>
            </a:pPr>
            <a:r>
              <a:rPr lang="nl-NL" sz="2400" dirty="0">
                <a:solidFill>
                  <a:srgbClr val="000000"/>
                </a:solidFill>
                <a:latin typeface="Times New Roman" panose="02020603050405020304" pitchFamily="18" charset="0"/>
                <a:ea typeface="Courier New" panose="02070309020205020404" pitchFamily="49" charset="0"/>
              </a:rPr>
              <a:t>C. Một loại Protein do tiểu cầu tiết ra</a:t>
            </a:r>
            <a:endParaRPr lang="en-US" sz="2400" dirty="0">
              <a:solidFill>
                <a:srgbClr val="000000"/>
              </a:solidFill>
              <a:latin typeface="Courier New" panose="02070309020205020404" pitchFamily="49" charset="0"/>
              <a:ea typeface="Courier New" panose="02070309020205020404" pitchFamily="49" charset="0"/>
            </a:endParaRPr>
          </a:p>
          <a:p>
            <a:pPr indent="457200" algn="just">
              <a:lnSpc>
                <a:spcPct val="150000"/>
              </a:lnSpc>
              <a:spcAft>
                <a:spcPts val="0"/>
              </a:spcAft>
            </a:pPr>
            <a:r>
              <a:rPr lang="nl-NL" sz="2400" dirty="0">
                <a:solidFill>
                  <a:srgbClr val="000000"/>
                </a:solidFill>
                <a:latin typeface="Times New Roman" panose="02020603050405020304" pitchFamily="18" charset="0"/>
                <a:ea typeface="Courier New" panose="02070309020205020404" pitchFamily="49" charset="0"/>
              </a:rPr>
              <a:t>D. Những phân tử ngoại lai có khả năng kích thích cơ thể tiết ra kháng thể</a:t>
            </a:r>
            <a:endParaRPr lang="en-US" sz="2400" dirty="0">
              <a:solidFill>
                <a:srgbClr val="000000"/>
              </a:solidFill>
              <a:latin typeface="Courier New" panose="02070309020205020404" pitchFamily="49" charset="0"/>
              <a:ea typeface="Courier New" panose="02070309020205020404" pitchFamily="49" charset="0"/>
            </a:endParaRPr>
          </a:p>
        </p:txBody>
      </p:sp>
      <p:sp>
        <p:nvSpPr>
          <p:cNvPr id="6" name="Oval 5">
            <a:extLst>
              <a:ext uri="{FF2B5EF4-FFF2-40B4-BE49-F238E27FC236}">
                <a16:creationId xmlns:a16="http://schemas.microsoft.com/office/drawing/2014/main" xmlns="" id="{67E71FF7-15B3-460C-8777-A067F3F2687B}"/>
              </a:ext>
            </a:extLst>
          </p:cNvPr>
          <p:cNvSpPr/>
          <p:nvPr/>
        </p:nvSpPr>
        <p:spPr>
          <a:xfrm>
            <a:off x="591613" y="3065023"/>
            <a:ext cx="421482" cy="373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46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396D82A-B3A1-43D6-8A0A-9BE00BB5D881}"/>
              </a:ext>
            </a:extLst>
          </p:cNvPr>
          <p:cNvSpPr/>
          <p:nvPr/>
        </p:nvSpPr>
        <p:spPr>
          <a:xfrm>
            <a:off x="290234" y="760762"/>
            <a:ext cx="8551311" cy="3539430"/>
          </a:xfrm>
          <a:prstGeom prst="rect">
            <a:avLst/>
          </a:prstGeom>
        </p:spPr>
        <p:txBody>
          <a:bodyPr wrap="square">
            <a:spAutoFit/>
          </a:bodyPr>
          <a:lstStyle/>
          <a:p>
            <a:pPr indent="457200">
              <a:spcAft>
                <a:spcPts val="0"/>
              </a:spcAft>
            </a:pPr>
            <a:r>
              <a:rPr lang="nl-NL" sz="2800" b="1" i="1" dirty="0">
                <a:solidFill>
                  <a:srgbClr val="FF0000"/>
                </a:solidFill>
                <a:latin typeface="Times New Roman" panose="02020603050405020304" pitchFamily="18" charset="0"/>
                <a:ea typeface="Courier New" panose="02070309020205020404" pitchFamily="49" charset="0"/>
              </a:rPr>
              <a:t>Câu 4: Trong hệ thống “hàng rào” bảo vệ bệnh tật của con người, nếu vi khuẩn, vi rút thoát khỏi thực bào thì ngay sau đó chúng sẽ phải đối diện với hoạt động bảo vệ của loại tế bào nào?</a:t>
            </a:r>
            <a:endParaRPr lang="en-US" sz="2800" b="1" i="1" dirty="0">
              <a:solidFill>
                <a:srgbClr val="FF0000"/>
              </a:solidFill>
              <a:latin typeface="Courier New" panose="02070309020205020404" pitchFamily="49" charset="0"/>
              <a:ea typeface="Courier New" panose="02070309020205020404" pitchFamily="49" charset="0"/>
            </a:endParaRPr>
          </a:p>
          <a:p>
            <a:pPr marL="514350" indent="-514350">
              <a:spcAft>
                <a:spcPts val="0"/>
              </a:spcAft>
              <a:buAutoNum type="alphaUcPeriod"/>
            </a:pPr>
            <a:r>
              <a:rPr lang="nl-NL" sz="2800" dirty="0" smtClean="0">
                <a:solidFill>
                  <a:srgbClr val="000000"/>
                </a:solidFill>
                <a:latin typeface="Times New Roman" panose="02020603050405020304" pitchFamily="18" charset="0"/>
                <a:ea typeface="Courier New" panose="02070309020205020404" pitchFamily="49" charset="0"/>
              </a:rPr>
              <a:t>Bạch </a:t>
            </a:r>
            <a:r>
              <a:rPr lang="nl-NL" sz="2800" dirty="0">
                <a:solidFill>
                  <a:srgbClr val="000000"/>
                </a:solidFill>
                <a:latin typeface="Times New Roman" panose="02020603050405020304" pitchFamily="18" charset="0"/>
                <a:ea typeface="Courier New" panose="02070309020205020404" pitchFamily="49" charset="0"/>
              </a:rPr>
              <a:t>cầu trung tính	      </a:t>
            </a:r>
            <a:endParaRPr lang="nl-NL" sz="2800" dirty="0" smtClean="0">
              <a:solidFill>
                <a:srgbClr val="000000"/>
              </a:solidFill>
              <a:latin typeface="Times New Roman" panose="02020603050405020304" pitchFamily="18" charset="0"/>
              <a:ea typeface="Courier New" panose="02070309020205020404" pitchFamily="49" charset="0"/>
            </a:endParaRPr>
          </a:p>
          <a:p>
            <a:pPr>
              <a:spcAft>
                <a:spcPts val="0"/>
              </a:spcAft>
            </a:pPr>
            <a:r>
              <a:rPr lang="nl-NL" sz="2800" dirty="0" smtClean="0">
                <a:solidFill>
                  <a:srgbClr val="000000"/>
                </a:solidFill>
                <a:latin typeface="Times New Roman" panose="02020603050405020304" pitchFamily="18" charset="0"/>
                <a:ea typeface="Courier New" panose="02070309020205020404" pitchFamily="49" charset="0"/>
              </a:rPr>
              <a:t>B</a:t>
            </a:r>
            <a:r>
              <a:rPr lang="nl-NL" sz="2800" dirty="0">
                <a:solidFill>
                  <a:srgbClr val="000000"/>
                </a:solidFill>
                <a:latin typeface="Times New Roman" panose="02020603050405020304" pitchFamily="18" charset="0"/>
                <a:ea typeface="Courier New" panose="02070309020205020404" pitchFamily="49" charset="0"/>
              </a:rPr>
              <a:t>. Bạch cầu ưa </a:t>
            </a:r>
            <a:r>
              <a:rPr lang="nl-NL" sz="2800" dirty="0" smtClean="0">
                <a:solidFill>
                  <a:srgbClr val="000000"/>
                </a:solidFill>
                <a:latin typeface="Times New Roman" panose="02020603050405020304" pitchFamily="18" charset="0"/>
                <a:ea typeface="Courier New" panose="02070309020205020404" pitchFamily="49" charset="0"/>
              </a:rPr>
              <a:t>kiềm</a:t>
            </a:r>
            <a:endParaRPr lang="en-US" sz="2800" dirty="0">
              <a:solidFill>
                <a:srgbClr val="000000"/>
              </a:solidFill>
              <a:latin typeface="Courier New" panose="02070309020205020404" pitchFamily="49" charset="0"/>
              <a:ea typeface="Courier New" panose="02070309020205020404" pitchFamily="49" charset="0"/>
            </a:endParaRPr>
          </a:p>
          <a:p>
            <a:pPr>
              <a:spcAft>
                <a:spcPts val="0"/>
              </a:spcAft>
            </a:pPr>
            <a:r>
              <a:rPr lang="nl-NL" sz="2800" dirty="0" smtClean="0">
                <a:solidFill>
                  <a:srgbClr val="000000"/>
                </a:solidFill>
                <a:latin typeface="Times New Roman" panose="02020603050405020304" pitchFamily="18" charset="0"/>
                <a:ea typeface="Courier New" panose="02070309020205020404" pitchFamily="49" charset="0"/>
              </a:rPr>
              <a:t>C</a:t>
            </a:r>
            <a:r>
              <a:rPr lang="nl-NL" sz="2800" dirty="0">
                <a:solidFill>
                  <a:srgbClr val="000000"/>
                </a:solidFill>
                <a:latin typeface="Times New Roman" panose="02020603050405020304" pitchFamily="18" charset="0"/>
                <a:ea typeface="Courier New" panose="02070309020205020404" pitchFamily="49" charset="0"/>
              </a:rPr>
              <a:t>. Bạch cầu limpho B	      </a:t>
            </a:r>
            <a:endParaRPr lang="nl-NL" sz="2800" dirty="0" smtClean="0">
              <a:solidFill>
                <a:srgbClr val="000000"/>
              </a:solidFill>
              <a:latin typeface="Times New Roman" panose="02020603050405020304" pitchFamily="18" charset="0"/>
              <a:ea typeface="Courier New" panose="02070309020205020404" pitchFamily="49" charset="0"/>
            </a:endParaRPr>
          </a:p>
          <a:p>
            <a:pPr>
              <a:spcAft>
                <a:spcPts val="0"/>
              </a:spcAft>
            </a:pPr>
            <a:r>
              <a:rPr lang="nl-NL" sz="2800" dirty="0" smtClean="0">
                <a:solidFill>
                  <a:srgbClr val="000000"/>
                </a:solidFill>
                <a:latin typeface="Times New Roman" panose="02020603050405020304" pitchFamily="18" charset="0"/>
                <a:ea typeface="Courier New" panose="02070309020205020404" pitchFamily="49" charset="0"/>
              </a:rPr>
              <a:t>D</a:t>
            </a:r>
            <a:r>
              <a:rPr lang="nl-NL" sz="2800" dirty="0">
                <a:solidFill>
                  <a:srgbClr val="000000"/>
                </a:solidFill>
                <a:latin typeface="Times New Roman" panose="02020603050405020304" pitchFamily="18" charset="0"/>
                <a:ea typeface="Courier New" panose="02070309020205020404" pitchFamily="49" charset="0"/>
              </a:rPr>
              <a:t>. Bạch cầu limpho T</a:t>
            </a:r>
            <a:endParaRPr lang="en-US" sz="2800" dirty="0">
              <a:solidFill>
                <a:srgbClr val="000000"/>
              </a:solidFill>
              <a:latin typeface="Courier New" panose="02070309020205020404" pitchFamily="49" charset="0"/>
              <a:ea typeface="Courier New" panose="02070309020205020404" pitchFamily="49" charset="0"/>
            </a:endParaRPr>
          </a:p>
        </p:txBody>
      </p:sp>
      <p:sp>
        <p:nvSpPr>
          <p:cNvPr id="6" name="Oval 5">
            <a:extLst>
              <a:ext uri="{FF2B5EF4-FFF2-40B4-BE49-F238E27FC236}">
                <a16:creationId xmlns:a16="http://schemas.microsoft.com/office/drawing/2014/main" xmlns="" id="{67E71FF7-15B3-460C-8777-A067F3F2687B}"/>
              </a:ext>
            </a:extLst>
          </p:cNvPr>
          <p:cNvSpPr/>
          <p:nvPr/>
        </p:nvSpPr>
        <p:spPr>
          <a:xfrm>
            <a:off x="346526" y="3415836"/>
            <a:ext cx="421482" cy="373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4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68" y="0"/>
            <a:ext cx="9125232" cy="5078437"/>
          </a:xfrm>
          <a:prstGeom prst="rect">
            <a:avLst/>
          </a:prstGeom>
          <a:solidFill>
            <a:schemeClr val="accent5">
              <a:lumMod val="20000"/>
              <a:lumOff val="80000"/>
            </a:schemeClr>
          </a:solidFill>
          <a:ln>
            <a:noFill/>
          </a:ln>
          <a:effectLst/>
          <a:extLst/>
        </p:spPr>
      </p:pic>
    </p:spTree>
    <p:extLst>
      <p:ext uri="{BB962C8B-B14F-4D97-AF65-F5344CB8AC3E}">
        <p14:creationId xmlns:p14="http://schemas.microsoft.com/office/powerpoint/2010/main" val="4059217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67E71FF7-15B3-460C-8777-A067F3F2687B}"/>
              </a:ext>
            </a:extLst>
          </p:cNvPr>
          <p:cNvSpPr/>
          <p:nvPr/>
        </p:nvSpPr>
        <p:spPr>
          <a:xfrm>
            <a:off x="775592" y="2395929"/>
            <a:ext cx="421482" cy="373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396D82A-B3A1-43D6-8A0A-9BE00BB5D881}"/>
              </a:ext>
            </a:extLst>
          </p:cNvPr>
          <p:cNvSpPr/>
          <p:nvPr/>
        </p:nvSpPr>
        <p:spPr>
          <a:xfrm>
            <a:off x="288314" y="641273"/>
            <a:ext cx="8658738" cy="2246769"/>
          </a:xfrm>
          <a:prstGeom prst="rect">
            <a:avLst/>
          </a:prstGeom>
        </p:spPr>
        <p:txBody>
          <a:bodyPr wrap="square">
            <a:spAutoFit/>
          </a:bodyPr>
          <a:lstStyle/>
          <a:p>
            <a:pPr indent="457200">
              <a:spcAft>
                <a:spcPts val="0"/>
              </a:spcAft>
            </a:pPr>
            <a:r>
              <a:rPr lang="nl-NL" sz="2800" b="1" i="1" dirty="0">
                <a:solidFill>
                  <a:srgbClr val="FF0000"/>
                </a:solidFill>
                <a:latin typeface="Times New Roman" panose="02020603050405020304" pitchFamily="18" charset="0"/>
                <a:ea typeface="Courier New" panose="02070309020205020404" pitchFamily="49" charset="0"/>
              </a:rPr>
              <a:t>Câu 6: Người mang nhóm máu AB có thể truyền máu cho người có nhóm máu nào không xảy ra kết dính hồng cầu:</a:t>
            </a:r>
            <a:endParaRPr lang="en-US" sz="2800" b="1" i="1" dirty="0">
              <a:solidFill>
                <a:srgbClr val="FF0000"/>
              </a:solidFill>
              <a:latin typeface="Courier New" panose="02070309020205020404" pitchFamily="49" charset="0"/>
              <a:ea typeface="Courier New" panose="02070309020205020404" pitchFamily="49" charset="0"/>
            </a:endParaRPr>
          </a:p>
          <a:p>
            <a:pPr indent="457200">
              <a:spcAft>
                <a:spcPts val="0"/>
              </a:spcAft>
            </a:pPr>
            <a:r>
              <a:rPr lang="nl-NL" sz="2800" dirty="0">
                <a:solidFill>
                  <a:srgbClr val="000000"/>
                </a:solidFill>
                <a:latin typeface="Times New Roman" panose="02020603050405020304" pitchFamily="18" charset="0"/>
                <a:ea typeface="Courier New" panose="02070309020205020404" pitchFamily="49" charset="0"/>
              </a:rPr>
              <a:t>A. Nhóm máu A				B. Nhóm máu B</a:t>
            </a:r>
            <a:endParaRPr lang="en-US" sz="2800" dirty="0">
              <a:solidFill>
                <a:srgbClr val="000000"/>
              </a:solidFill>
              <a:latin typeface="Courier New" panose="02070309020205020404" pitchFamily="49" charset="0"/>
              <a:ea typeface="Courier New" panose="02070309020205020404" pitchFamily="49" charset="0"/>
            </a:endParaRPr>
          </a:p>
          <a:p>
            <a:pPr indent="457200">
              <a:spcAft>
                <a:spcPts val="0"/>
              </a:spcAft>
            </a:pPr>
            <a:r>
              <a:rPr lang="nl-NL" sz="2800" dirty="0">
                <a:solidFill>
                  <a:srgbClr val="000000"/>
                </a:solidFill>
                <a:latin typeface="Times New Roman" panose="02020603050405020304" pitchFamily="18" charset="0"/>
                <a:ea typeface="Courier New" panose="02070309020205020404" pitchFamily="49" charset="0"/>
              </a:rPr>
              <a:t>C. Nhóm máu O				D. Nhóm máu AB</a:t>
            </a:r>
            <a:endParaRPr lang="en-US" sz="2800" dirty="0">
              <a:solidFill>
                <a:srgbClr val="000000"/>
              </a:solidFill>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244992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8000"/>
          </a:blip>
          <a:srcRect l="16666" t="21875" r="16666" b="21875"/>
          <a:stretch>
            <a:fillRect/>
          </a:stretch>
        </p:blipFill>
        <p:spPr>
          <a:xfrm>
            <a:off x="0" y="-40974"/>
            <a:ext cx="9144000" cy="5143500"/>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2726568502"/>
              </p:ext>
            </p:extLst>
          </p:nvPr>
        </p:nvGraphicFramePr>
        <p:xfrm>
          <a:off x="9" y="2117"/>
          <a:ext cx="8969829" cy="5048854"/>
        </p:xfrm>
        <a:graphic>
          <a:graphicData uri="http://schemas.openxmlformats.org/drawingml/2006/table">
            <a:tbl>
              <a:tblPr firstRow="1" firstCol="1" bandRow="1"/>
              <a:tblGrid>
                <a:gridCol w="1220866">
                  <a:extLst>
                    <a:ext uri="{9D8B030D-6E8A-4147-A177-3AD203B41FA5}">
                      <a16:colId xmlns:a16="http://schemas.microsoft.com/office/drawing/2014/main" xmlns="" val="20000"/>
                    </a:ext>
                  </a:extLst>
                </a:gridCol>
                <a:gridCol w="1502878">
                  <a:extLst>
                    <a:ext uri="{9D8B030D-6E8A-4147-A177-3AD203B41FA5}">
                      <a16:colId xmlns:a16="http://schemas.microsoft.com/office/drawing/2014/main" xmlns="" val="20001"/>
                    </a:ext>
                  </a:extLst>
                </a:gridCol>
                <a:gridCol w="3978958">
                  <a:extLst>
                    <a:ext uri="{9D8B030D-6E8A-4147-A177-3AD203B41FA5}">
                      <a16:colId xmlns:a16="http://schemas.microsoft.com/office/drawing/2014/main" xmlns="" val="20002"/>
                    </a:ext>
                  </a:extLst>
                </a:gridCol>
                <a:gridCol w="2267127">
                  <a:extLst>
                    <a:ext uri="{9D8B030D-6E8A-4147-A177-3AD203B41FA5}">
                      <a16:colId xmlns:a16="http://schemas.microsoft.com/office/drawing/2014/main" xmlns="" val="20003"/>
                    </a:ext>
                  </a:extLst>
                </a:gridCol>
              </a:tblGrid>
              <a:tr h="548640">
                <a:tc gridSpan="2">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ctr">
                        <a:spcAft>
                          <a:spcPts val="0"/>
                        </a:spcAft>
                      </a:pPr>
                      <a:r>
                        <a:rPr lang="en-US" sz="1800" b="1" dirty="0">
                          <a:solidFill>
                            <a:srgbClr val="FF0000"/>
                          </a:solidFill>
                          <a:effectLst/>
                          <a:latin typeface="Times New Roman" panose="02020603050405020304" pitchFamily="18" charset="0"/>
                          <a:ea typeface="Courier New"/>
                          <a:cs typeface="Times New Roman" panose="02020603050405020304" pitchFamily="18" charset="0"/>
                        </a:rPr>
                        <a:t>Thành phần của máu</a:t>
                      </a:r>
                      <a:endParaRPr lang="en-US" sz="1800" dirty="0">
                        <a:solidFill>
                          <a:srgbClr val="FF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ctr">
                        <a:spcAft>
                          <a:spcPts val="0"/>
                        </a:spcAft>
                      </a:pPr>
                      <a:r>
                        <a:rPr lang="en-US" sz="1800" b="1" dirty="0" err="1">
                          <a:solidFill>
                            <a:srgbClr val="FF0000"/>
                          </a:solidFill>
                          <a:effectLst/>
                          <a:latin typeface="Times New Roman" panose="02020603050405020304" pitchFamily="18" charset="0"/>
                          <a:ea typeface="Courier New"/>
                          <a:cs typeface="Times New Roman" panose="02020603050405020304" pitchFamily="18" charset="0"/>
                        </a:rPr>
                        <a:t>Đặc</a:t>
                      </a:r>
                      <a:r>
                        <a:rPr lang="en-US" sz="1800" b="1" dirty="0">
                          <a:solidFill>
                            <a:srgbClr val="FF0000"/>
                          </a:solidFill>
                          <a:effectLst/>
                          <a:latin typeface="Times New Roman" panose="02020603050405020304" pitchFamily="18" charset="0"/>
                          <a:ea typeface="Courier New"/>
                          <a:cs typeface="Times New Roman" panose="02020603050405020304" pitchFamily="18" charset="0"/>
                        </a:rPr>
                        <a:t> </a:t>
                      </a:r>
                      <a:r>
                        <a:rPr lang="en-US" sz="1800" b="1" dirty="0" err="1">
                          <a:solidFill>
                            <a:srgbClr val="FF0000"/>
                          </a:solidFill>
                          <a:effectLst/>
                          <a:latin typeface="Times New Roman" panose="02020603050405020304" pitchFamily="18" charset="0"/>
                          <a:ea typeface="Courier New"/>
                          <a:cs typeface="Times New Roman" panose="02020603050405020304" pitchFamily="18" charset="0"/>
                        </a:rPr>
                        <a:t>điểm</a:t>
                      </a:r>
                      <a:r>
                        <a:rPr lang="en-US" sz="1800" b="1" dirty="0">
                          <a:solidFill>
                            <a:srgbClr val="FF0000"/>
                          </a:solidFill>
                          <a:effectLst/>
                          <a:latin typeface="Times New Roman" panose="02020603050405020304" pitchFamily="18" charset="0"/>
                          <a:ea typeface="Courier New"/>
                          <a:cs typeface="Times New Roman" panose="02020603050405020304" pitchFamily="18" charset="0"/>
                        </a:rPr>
                        <a:t> </a:t>
                      </a:r>
                      <a:r>
                        <a:rPr lang="en-US" sz="1800" b="1" dirty="0" err="1">
                          <a:solidFill>
                            <a:srgbClr val="FF0000"/>
                          </a:solidFill>
                          <a:effectLst/>
                          <a:latin typeface="Times New Roman" panose="02020603050405020304" pitchFamily="18" charset="0"/>
                          <a:ea typeface="Courier New"/>
                          <a:cs typeface="Times New Roman" panose="02020603050405020304" pitchFamily="18" charset="0"/>
                        </a:rPr>
                        <a:t>cấu</a:t>
                      </a:r>
                      <a:r>
                        <a:rPr lang="en-US" sz="1800" b="1" dirty="0">
                          <a:solidFill>
                            <a:srgbClr val="FF0000"/>
                          </a:solidFill>
                          <a:effectLst/>
                          <a:latin typeface="Times New Roman" panose="02020603050405020304" pitchFamily="18" charset="0"/>
                          <a:ea typeface="Courier New"/>
                          <a:cs typeface="Times New Roman" panose="02020603050405020304" pitchFamily="18" charset="0"/>
                        </a:rPr>
                        <a:t> </a:t>
                      </a:r>
                      <a:r>
                        <a:rPr lang="en-US" sz="1800" b="1" dirty="0" err="1">
                          <a:solidFill>
                            <a:srgbClr val="FF0000"/>
                          </a:solidFill>
                          <a:effectLst/>
                          <a:latin typeface="Times New Roman" panose="02020603050405020304" pitchFamily="18" charset="0"/>
                          <a:ea typeface="Courier New"/>
                          <a:cs typeface="Times New Roman" panose="02020603050405020304" pitchFamily="18" charset="0"/>
                        </a:rPr>
                        <a:t>tạo</a:t>
                      </a:r>
                      <a:endParaRPr lang="en-US" sz="1800" dirty="0">
                        <a:solidFill>
                          <a:srgbClr val="FF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ctr">
                        <a:spcAft>
                          <a:spcPts val="0"/>
                        </a:spcAft>
                      </a:pPr>
                      <a:r>
                        <a:rPr lang="en-US" sz="1800" b="1" dirty="0" err="1">
                          <a:solidFill>
                            <a:srgbClr val="FF0000"/>
                          </a:solidFill>
                          <a:effectLst/>
                          <a:latin typeface="Times New Roman" panose="02020603050405020304" pitchFamily="18" charset="0"/>
                          <a:ea typeface="Courier New"/>
                          <a:cs typeface="Times New Roman" panose="02020603050405020304" pitchFamily="18" charset="0"/>
                        </a:rPr>
                        <a:t>Chức</a:t>
                      </a:r>
                      <a:r>
                        <a:rPr lang="en-US" sz="1800" b="1" dirty="0">
                          <a:solidFill>
                            <a:srgbClr val="FF0000"/>
                          </a:solidFill>
                          <a:effectLst/>
                          <a:latin typeface="Times New Roman" panose="02020603050405020304" pitchFamily="18" charset="0"/>
                          <a:ea typeface="Courier New"/>
                          <a:cs typeface="Times New Roman" panose="02020603050405020304" pitchFamily="18" charset="0"/>
                        </a:rPr>
                        <a:t> </a:t>
                      </a:r>
                      <a:r>
                        <a:rPr lang="en-US" sz="1800" b="1" dirty="0" err="1">
                          <a:solidFill>
                            <a:srgbClr val="FF0000"/>
                          </a:solidFill>
                          <a:effectLst/>
                          <a:latin typeface="Times New Roman" panose="02020603050405020304" pitchFamily="18" charset="0"/>
                          <a:ea typeface="Courier New"/>
                          <a:cs typeface="Times New Roman" panose="02020603050405020304" pitchFamily="18" charset="0"/>
                        </a:rPr>
                        <a:t>năng</a:t>
                      </a:r>
                      <a:endParaRPr lang="en-US" sz="1800" dirty="0">
                        <a:solidFill>
                          <a:srgbClr val="FF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97124">
                <a:tc gridSpan="2">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just">
                        <a:spcAft>
                          <a:spcPts val="0"/>
                        </a:spcAft>
                      </a:pPr>
                      <a:endParaRPr lang="en-US" sz="1800" b="1" dirty="0">
                        <a:solidFill>
                          <a:schemeClr val="tx1"/>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just">
                        <a:spcAft>
                          <a:spcPts val="0"/>
                        </a:spcAft>
                      </a:pPr>
                      <a:endParaRPr lang="en-US" sz="1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l">
                        <a:spcAft>
                          <a:spcPts val="0"/>
                        </a:spcAft>
                      </a:pPr>
                      <a:endParaRPr lang="en-US" sz="1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1"/>
                  </a:ext>
                </a:extLst>
              </a:tr>
              <a:tr h="892027">
                <a:tc rowSpan="3">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just">
                        <a:spcAft>
                          <a:spcPts val="0"/>
                        </a:spcAft>
                      </a:pPr>
                      <a:endParaRPr lang="en-US" sz="1800" b="1" dirty="0">
                        <a:solidFill>
                          <a:schemeClr val="tx1"/>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just">
                        <a:spcAft>
                          <a:spcPts val="0"/>
                        </a:spcAft>
                      </a:pPr>
                      <a:endParaRPr lang="en-US" sz="1800" b="1" dirty="0">
                        <a:solidFill>
                          <a:schemeClr val="tx1"/>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algn="just">
                        <a:spcAft>
                          <a:spcPts val="0"/>
                        </a:spcAft>
                      </a:pPr>
                      <a:endParaRPr lang="en-US" sz="1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just">
                        <a:spcAft>
                          <a:spcPts val="0"/>
                        </a:spcAft>
                      </a:pPr>
                      <a:endParaRPr lang="en-US" sz="1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2"/>
                  </a:ext>
                </a:extLst>
              </a:tr>
              <a:tr h="1097280">
                <a:tc vMerge="1">
                  <a:txBody>
                    <a:bodyPr/>
                    <a:lstStyle/>
                    <a:p>
                      <a:endParaRPr lang="en-US"/>
                    </a:p>
                  </a:txBody>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just">
                        <a:spcAft>
                          <a:spcPts val="0"/>
                        </a:spcAft>
                      </a:pPr>
                      <a:endParaRPr lang="en-US" sz="1800" b="1" dirty="0">
                        <a:solidFill>
                          <a:schemeClr val="tx1"/>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algn="just">
                        <a:spcAft>
                          <a:spcPts val="0"/>
                        </a:spcAft>
                      </a:pPr>
                      <a:endParaRPr lang="en-US" sz="1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just">
                        <a:spcAft>
                          <a:spcPts val="0"/>
                        </a:spcAft>
                      </a:pPr>
                      <a:endParaRPr lang="en-US" sz="1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3"/>
                  </a:ext>
                </a:extLst>
              </a:tr>
              <a:tr h="1113783">
                <a:tc vMerge="1">
                  <a:txBody>
                    <a:bodyPr/>
                    <a:lstStyle/>
                    <a:p>
                      <a:endParaRPr lang="en-US"/>
                    </a:p>
                  </a:txBody>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just">
                        <a:spcAft>
                          <a:spcPts val="0"/>
                        </a:spcAft>
                      </a:pPr>
                      <a:endParaRPr lang="en-US" sz="1800" b="1" dirty="0">
                        <a:solidFill>
                          <a:schemeClr val="tx1"/>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algn="just">
                        <a:spcAft>
                          <a:spcPts val="0"/>
                        </a:spcAft>
                      </a:pPr>
                      <a:endParaRPr lang="en-US" sz="1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900" kern="1200">
                          <a:solidFill>
                            <a:schemeClr val="tx1"/>
                          </a:solidFill>
                          <a:latin typeface="Trebuchet MS"/>
                        </a:defRPr>
                      </a:lvl1pPr>
                      <a:lvl2pPr marL="228600" algn="l" defTabSz="457200" rtl="0" eaLnBrk="1" latinLnBrk="0" hangingPunct="1">
                        <a:defRPr sz="900" kern="1200">
                          <a:solidFill>
                            <a:schemeClr val="tx1"/>
                          </a:solidFill>
                          <a:latin typeface="Trebuchet MS"/>
                        </a:defRPr>
                      </a:lvl2pPr>
                      <a:lvl3pPr marL="457200" algn="l" defTabSz="457200" rtl="0" eaLnBrk="1" latinLnBrk="0" hangingPunct="1">
                        <a:defRPr sz="900" kern="1200">
                          <a:solidFill>
                            <a:schemeClr val="tx1"/>
                          </a:solidFill>
                          <a:latin typeface="Trebuchet MS"/>
                        </a:defRPr>
                      </a:lvl3pPr>
                      <a:lvl4pPr marL="685800" algn="l" defTabSz="457200" rtl="0" eaLnBrk="1" latinLnBrk="0" hangingPunct="1">
                        <a:defRPr sz="900" kern="1200">
                          <a:solidFill>
                            <a:schemeClr val="tx1"/>
                          </a:solidFill>
                          <a:latin typeface="Trebuchet MS"/>
                        </a:defRPr>
                      </a:lvl4pPr>
                      <a:lvl5pPr marL="914400" algn="l" defTabSz="457200" rtl="0" eaLnBrk="1" latinLnBrk="0" hangingPunct="1">
                        <a:defRPr sz="900" kern="1200">
                          <a:solidFill>
                            <a:schemeClr val="tx1"/>
                          </a:solidFill>
                          <a:latin typeface="Trebuchet MS"/>
                        </a:defRPr>
                      </a:lvl5pPr>
                      <a:lvl6pPr marL="1143000" algn="l" defTabSz="457200" rtl="0" eaLnBrk="1" latinLnBrk="0" hangingPunct="1">
                        <a:defRPr sz="900" kern="1200">
                          <a:solidFill>
                            <a:schemeClr val="tx1"/>
                          </a:solidFill>
                          <a:latin typeface="Trebuchet MS"/>
                        </a:defRPr>
                      </a:lvl6pPr>
                      <a:lvl7pPr marL="1371600" algn="l" defTabSz="457200" rtl="0" eaLnBrk="1" latinLnBrk="0" hangingPunct="1">
                        <a:defRPr sz="900" kern="1200">
                          <a:solidFill>
                            <a:schemeClr val="tx1"/>
                          </a:solidFill>
                          <a:latin typeface="Trebuchet MS"/>
                        </a:defRPr>
                      </a:lvl7pPr>
                      <a:lvl8pPr marL="1600200" algn="l" defTabSz="457200" rtl="0" eaLnBrk="1" latinLnBrk="0" hangingPunct="1">
                        <a:defRPr sz="900" kern="1200">
                          <a:solidFill>
                            <a:schemeClr val="tx1"/>
                          </a:solidFill>
                          <a:latin typeface="Trebuchet MS"/>
                        </a:defRPr>
                      </a:lvl8pPr>
                      <a:lvl9pPr marL="1828800" algn="l" defTabSz="457200" rtl="0" eaLnBrk="1" latinLnBrk="0" hangingPunct="1">
                        <a:defRPr sz="900" kern="1200">
                          <a:solidFill>
                            <a:schemeClr val="tx1"/>
                          </a:solidFill>
                          <a:latin typeface="Trebuchet MS"/>
                        </a:defRPr>
                      </a:lvl9pPr>
                    </a:lstStyle>
                    <a:p>
                      <a:pPr marL="457200" algn="just">
                        <a:spcAft>
                          <a:spcPts val="0"/>
                        </a:spcAft>
                      </a:pPr>
                      <a:endParaRPr lang="en-US" sz="1800" dirty="0">
                        <a:solidFill>
                          <a:srgbClr val="000000"/>
                        </a:solidFill>
                        <a:effectLst/>
                        <a:latin typeface="Times New Roman" panose="02020603050405020304" pitchFamily="18" charset="0"/>
                        <a:ea typeface="Courier New"/>
                        <a:cs typeface="Times New Roman" panose="02020603050405020304" pitchFamily="18" charset="0"/>
                      </a:endParaRPr>
                    </a:p>
                  </a:txBody>
                  <a:tcPr marL="41960" marR="41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4"/>
                  </a:ext>
                </a:extLst>
              </a:tr>
            </a:tbl>
          </a:graphicData>
        </a:graphic>
      </p:graphicFrame>
      <p:sp>
        <p:nvSpPr>
          <p:cNvPr id="4" name="Rectangle 3"/>
          <p:cNvSpPr/>
          <p:nvPr/>
        </p:nvSpPr>
        <p:spPr>
          <a:xfrm>
            <a:off x="73453" y="839665"/>
            <a:ext cx="2172390" cy="461665"/>
          </a:xfrm>
          <a:prstGeom prst="rect">
            <a:avLst/>
          </a:prstGeom>
        </p:spPr>
        <p:txBody>
          <a:bodyPr wrap="none" lIns="91440" tIns="45720" rIns="91440" bIns="45720">
            <a:spAutoFit/>
          </a:bodyPr>
          <a:lstStyle/>
          <a:p>
            <a:r>
              <a:rPr lang="en-US" sz="2400" dirty="0" smtClean="0">
                <a:latin typeface="Times New Roman" panose="02020603050405020304" pitchFamily="18" charset="0"/>
                <a:ea typeface="Courier New"/>
                <a:cs typeface="Times New Roman" panose="02020603050405020304" pitchFamily="18" charset="0"/>
              </a:rPr>
              <a:t>(4) </a:t>
            </a:r>
            <a:r>
              <a:rPr lang="en-US" sz="2400" dirty="0" err="1" smtClean="0">
                <a:latin typeface="Times New Roman" panose="02020603050405020304" pitchFamily="18" charset="0"/>
                <a:ea typeface="Courier New"/>
                <a:cs typeface="Times New Roman" panose="02020603050405020304" pitchFamily="18" charset="0"/>
              </a:rPr>
              <a:t>Huyết</a:t>
            </a:r>
            <a:r>
              <a:rPr lang="en-US" sz="2400" dirty="0" smtClean="0">
                <a:latin typeface="Times New Roman" panose="02020603050405020304" pitchFamily="18" charset="0"/>
                <a:ea typeface="Courier New"/>
                <a:cs typeface="Times New Roman" panose="02020603050405020304" pitchFamily="18" charset="0"/>
              </a:rPr>
              <a:t> </a:t>
            </a:r>
            <a:r>
              <a:rPr lang="en-US" sz="2400" dirty="0" err="1" smtClean="0">
                <a:latin typeface="Times New Roman" panose="02020603050405020304" pitchFamily="18" charset="0"/>
                <a:ea typeface="Courier New"/>
                <a:cs typeface="Times New Roman" panose="02020603050405020304" pitchFamily="18" charset="0"/>
              </a:rPr>
              <a:t>tương</a:t>
            </a:r>
            <a:endParaRPr lang="en-US" sz="2400" dirty="0">
              <a:latin typeface="Arial" pitchFamily="34" charset="0"/>
              <a:cs typeface="Arial" pitchFamily="34" charset="0"/>
            </a:endParaRPr>
          </a:p>
        </p:txBody>
      </p:sp>
      <p:sp>
        <p:nvSpPr>
          <p:cNvPr id="5" name="Rectangle 4"/>
          <p:cNvSpPr/>
          <p:nvPr/>
        </p:nvSpPr>
        <p:spPr>
          <a:xfrm>
            <a:off x="2793304" y="701165"/>
            <a:ext cx="3772912" cy="1200329"/>
          </a:xfrm>
          <a:prstGeom prst="rect">
            <a:avLst/>
          </a:prstGeom>
        </p:spPr>
        <p:txBody>
          <a:bodyPr wrap="square" lIns="91440" tIns="45720" rIns="91440" bIns="45720">
            <a:spAutoFit/>
          </a:bodyPr>
          <a:lstStyle/>
          <a:p>
            <a:pPr marL="457200" algn="just">
              <a:spcAft>
                <a:spcPts val="0"/>
              </a:spcAft>
            </a:pP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Lỏng</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màu</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vàng</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nhạt</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a:p>
            <a:pPr marL="457200" algn="just">
              <a:spcAft>
                <a:spcPts val="0"/>
              </a:spcAft>
            </a:pP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Chiếm</a:t>
            </a:r>
            <a:r>
              <a:rPr lang="en-US" sz="1800" dirty="0">
                <a:solidFill>
                  <a:srgbClr val="000000"/>
                </a:solidFill>
                <a:latin typeface="Times New Roman" panose="02020603050405020304" pitchFamily="18" charset="0"/>
                <a:ea typeface="Courier New"/>
                <a:cs typeface="Times New Roman" panose="02020603050405020304" pitchFamily="18" charset="0"/>
              </a:rPr>
              <a:t> 55 % </a:t>
            </a:r>
            <a:r>
              <a:rPr lang="en-US" sz="1800" dirty="0" err="1">
                <a:solidFill>
                  <a:srgbClr val="000000"/>
                </a:solidFill>
                <a:latin typeface="Times New Roman" panose="02020603050405020304" pitchFamily="18" charset="0"/>
                <a:ea typeface="Courier New"/>
                <a:cs typeface="Times New Roman" panose="02020603050405020304" pitchFamily="18" charset="0"/>
              </a:rPr>
              <a:t>thể</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tích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máu</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a:p>
            <a:pPr marL="457200" algn="just">
              <a:spcAft>
                <a:spcPts val="0"/>
              </a:spcAft>
            </a:pP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Gồm</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chủ</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yếu</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nước</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chất</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dinh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dưỡng</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và</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các</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chất</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hòa</a:t>
            </a:r>
            <a:r>
              <a:rPr lang="en-US" sz="1800" dirty="0">
                <a:solidFill>
                  <a:srgbClr val="000000"/>
                </a:solidFill>
                <a:latin typeface="Times New Roman" panose="02020603050405020304" pitchFamily="18" charset="0"/>
                <a:ea typeface="Courier New"/>
                <a:cs typeface="Times New Roman" panose="02020603050405020304" pitchFamily="18" charset="0"/>
              </a:rPr>
              <a:t> tan </a:t>
            </a:r>
            <a:r>
              <a:rPr lang="en-US" sz="1800" dirty="0" err="1">
                <a:solidFill>
                  <a:srgbClr val="000000"/>
                </a:solidFill>
                <a:latin typeface="Times New Roman" panose="02020603050405020304" pitchFamily="18" charset="0"/>
                <a:ea typeface="Courier New"/>
                <a:cs typeface="Times New Roman" panose="02020603050405020304" pitchFamily="18" charset="0"/>
              </a:rPr>
              <a:t>khác</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p:txBody>
      </p:sp>
      <p:sp>
        <p:nvSpPr>
          <p:cNvPr id="6" name="Rectangle 5"/>
          <p:cNvSpPr/>
          <p:nvPr/>
        </p:nvSpPr>
        <p:spPr>
          <a:xfrm>
            <a:off x="6635109" y="588430"/>
            <a:ext cx="2229633" cy="1200329"/>
          </a:xfrm>
          <a:prstGeom prst="rect">
            <a:avLst/>
          </a:prstGeom>
        </p:spPr>
        <p:txBody>
          <a:bodyPr wrap="square" lIns="91440" tIns="45720" rIns="91440" bIns="45720">
            <a:spAutoFit/>
          </a:bodyPr>
          <a:lstStyle/>
          <a:p>
            <a:pPr marL="457200"/>
            <a:r>
              <a:rPr lang="en-US" sz="1800" dirty="0" err="1">
                <a:solidFill>
                  <a:srgbClr val="000000"/>
                </a:solidFill>
                <a:latin typeface="Times New Roman" panose="02020603050405020304" pitchFamily="18" charset="0"/>
                <a:ea typeface="Courier New"/>
                <a:cs typeface="Times New Roman" panose="02020603050405020304" pitchFamily="18" charset="0"/>
              </a:rPr>
              <a:t>Vận</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chuyển</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các</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chất</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Chất</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dinh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dưỡng</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chất</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hòa</a:t>
            </a:r>
            <a:r>
              <a:rPr lang="en-US" sz="1800" dirty="0">
                <a:solidFill>
                  <a:srgbClr val="000000"/>
                </a:solidFill>
                <a:latin typeface="Times New Roman" panose="02020603050405020304" pitchFamily="18" charset="0"/>
                <a:ea typeface="Courier New"/>
                <a:cs typeface="Times New Roman" panose="02020603050405020304" pitchFamily="18" charset="0"/>
              </a:rPr>
              <a:t> tan, </a:t>
            </a:r>
            <a:r>
              <a:rPr lang="en-US" sz="1800" dirty="0" err="1">
                <a:solidFill>
                  <a:srgbClr val="000000"/>
                </a:solidFill>
                <a:latin typeface="Times New Roman" panose="02020603050405020304" pitchFamily="18" charset="0"/>
                <a:ea typeface="Courier New"/>
                <a:cs typeface="Times New Roman" panose="02020603050405020304" pitchFamily="18" charset="0"/>
              </a:rPr>
              <a:t>chất</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thải</a:t>
            </a:r>
            <a:r>
              <a:rPr lang="en-US" sz="1800" dirty="0">
                <a:solidFill>
                  <a:srgbClr val="000000"/>
                </a:solidFill>
                <a:latin typeface="Times New Roman" panose="02020603050405020304" pitchFamily="18" charset="0"/>
                <a:ea typeface="Courier New"/>
                <a:cs typeface="Times New Roman" panose="02020603050405020304" pitchFamily="18" charset="0"/>
              </a:rPr>
              <a:t>..)</a:t>
            </a:r>
          </a:p>
        </p:txBody>
      </p:sp>
      <p:sp>
        <p:nvSpPr>
          <p:cNvPr id="7" name="Rectangle 6"/>
          <p:cNvSpPr/>
          <p:nvPr/>
        </p:nvSpPr>
        <p:spPr>
          <a:xfrm>
            <a:off x="73453" y="2084064"/>
            <a:ext cx="1122783" cy="1200329"/>
          </a:xfrm>
          <a:prstGeom prst="rect">
            <a:avLst/>
          </a:prstGeom>
        </p:spPr>
        <p:txBody>
          <a:bodyPr wrap="square" lIns="91440" tIns="45720" rIns="91440" bIns="45720">
            <a:spAutoFit/>
          </a:bodyPr>
          <a:lstStyle/>
          <a:p>
            <a:r>
              <a:rPr lang="en-US" sz="2400" b="1" dirty="0" err="1">
                <a:latin typeface="Times New Roman" panose="02020603050405020304" pitchFamily="18" charset="0"/>
                <a:ea typeface="Courier New"/>
                <a:cs typeface="Times New Roman" panose="02020603050405020304" pitchFamily="18" charset="0"/>
              </a:rPr>
              <a:t>Các</a:t>
            </a:r>
            <a:r>
              <a:rPr lang="en-US" sz="2400" b="1" dirty="0">
                <a:latin typeface="Times New Roman" panose="02020603050405020304" pitchFamily="18" charset="0"/>
                <a:ea typeface="Courier New"/>
                <a:cs typeface="Times New Roman" panose="02020603050405020304" pitchFamily="18" charset="0"/>
              </a:rPr>
              <a:t> </a:t>
            </a:r>
            <a:r>
              <a:rPr lang="en-US" sz="2400" b="1" dirty="0" err="1">
                <a:latin typeface="Times New Roman" panose="02020603050405020304" pitchFamily="18" charset="0"/>
                <a:ea typeface="Courier New"/>
                <a:cs typeface="Times New Roman" panose="02020603050405020304" pitchFamily="18" charset="0"/>
              </a:rPr>
              <a:t>tế</a:t>
            </a:r>
            <a:r>
              <a:rPr lang="en-US" sz="2400" b="1" dirty="0">
                <a:latin typeface="Times New Roman" panose="02020603050405020304" pitchFamily="18" charset="0"/>
                <a:ea typeface="Courier New"/>
                <a:cs typeface="Times New Roman" panose="02020603050405020304" pitchFamily="18" charset="0"/>
              </a:rPr>
              <a:t> </a:t>
            </a:r>
            <a:r>
              <a:rPr lang="en-US" sz="2400" b="1" dirty="0" err="1">
                <a:latin typeface="Times New Roman" panose="02020603050405020304" pitchFamily="18" charset="0"/>
                <a:ea typeface="Courier New"/>
                <a:cs typeface="Times New Roman" panose="02020603050405020304" pitchFamily="18" charset="0"/>
              </a:rPr>
              <a:t>bào</a:t>
            </a:r>
            <a:r>
              <a:rPr lang="en-US" sz="2400" b="1" dirty="0">
                <a:latin typeface="Times New Roman" panose="02020603050405020304" pitchFamily="18" charset="0"/>
                <a:ea typeface="Courier New"/>
                <a:cs typeface="Times New Roman" panose="02020603050405020304" pitchFamily="18" charset="0"/>
              </a:rPr>
              <a:t> </a:t>
            </a:r>
            <a:r>
              <a:rPr lang="en-US" sz="2400" b="1" dirty="0" err="1">
                <a:latin typeface="Times New Roman" panose="02020603050405020304" pitchFamily="18" charset="0"/>
                <a:ea typeface="Courier New"/>
                <a:cs typeface="Times New Roman" panose="02020603050405020304" pitchFamily="18" charset="0"/>
              </a:rPr>
              <a:t>máu</a:t>
            </a:r>
            <a:endParaRPr lang="en-US" sz="2400" dirty="0">
              <a:latin typeface="Arial" pitchFamily="34" charset="0"/>
              <a:cs typeface="Arial" pitchFamily="34" charset="0"/>
            </a:endParaRPr>
          </a:p>
        </p:txBody>
      </p:sp>
      <p:sp>
        <p:nvSpPr>
          <p:cNvPr id="8" name="Rectangle 7"/>
          <p:cNvSpPr/>
          <p:nvPr/>
        </p:nvSpPr>
        <p:spPr>
          <a:xfrm>
            <a:off x="836826" y="2900536"/>
            <a:ext cx="1844072" cy="830997"/>
          </a:xfrm>
          <a:prstGeom prst="rect">
            <a:avLst/>
          </a:prstGeom>
        </p:spPr>
        <p:txBody>
          <a:bodyPr wrap="square" lIns="91440" tIns="45720" rIns="91440" bIns="45720">
            <a:spAutoFit/>
          </a:bodyPr>
          <a:lstStyle/>
          <a:p>
            <a:pPr marL="457200" algn="just">
              <a:spcAft>
                <a:spcPts val="0"/>
              </a:spcAft>
            </a:pPr>
            <a:r>
              <a:rPr lang="en-US" sz="2400" dirty="0" smtClean="0">
                <a:latin typeface="Times New Roman" panose="02020603050405020304" pitchFamily="18" charset="0"/>
                <a:ea typeface="Courier New"/>
                <a:cs typeface="Times New Roman" panose="02020603050405020304" pitchFamily="18" charset="0"/>
              </a:rPr>
              <a:t>(2)</a:t>
            </a:r>
            <a:r>
              <a:rPr lang="en-US" sz="2400" dirty="0" err="1" smtClean="0">
                <a:latin typeface="Times New Roman" panose="02020603050405020304" pitchFamily="18" charset="0"/>
                <a:ea typeface="Courier New"/>
                <a:cs typeface="Times New Roman" panose="02020603050405020304" pitchFamily="18" charset="0"/>
              </a:rPr>
              <a:t>Hồng</a:t>
            </a:r>
            <a:r>
              <a:rPr lang="en-US" sz="2400" dirty="0" smtClean="0">
                <a:latin typeface="Times New Roman" panose="02020603050405020304" pitchFamily="18" charset="0"/>
                <a:ea typeface="Courier New"/>
                <a:cs typeface="Times New Roman" panose="02020603050405020304" pitchFamily="18" charset="0"/>
              </a:rPr>
              <a:t> </a:t>
            </a:r>
            <a:r>
              <a:rPr lang="en-US" sz="2400" dirty="0" err="1">
                <a:latin typeface="Times New Roman" panose="02020603050405020304" pitchFamily="18" charset="0"/>
                <a:ea typeface="Courier New"/>
                <a:cs typeface="Times New Roman" panose="02020603050405020304" pitchFamily="18" charset="0"/>
              </a:rPr>
              <a:t>cầu</a:t>
            </a:r>
            <a:endParaRPr lang="en-US" sz="2400" dirty="0">
              <a:latin typeface="Times New Roman" panose="02020603050405020304" pitchFamily="18" charset="0"/>
              <a:ea typeface="Courier New"/>
              <a:cs typeface="Times New Roman" panose="02020603050405020304" pitchFamily="18" charset="0"/>
            </a:endParaRPr>
          </a:p>
        </p:txBody>
      </p:sp>
      <p:sp>
        <p:nvSpPr>
          <p:cNvPr id="9" name="Rectangle 8"/>
          <p:cNvSpPr/>
          <p:nvPr/>
        </p:nvSpPr>
        <p:spPr>
          <a:xfrm>
            <a:off x="909564" y="1997302"/>
            <a:ext cx="1801660" cy="830997"/>
          </a:xfrm>
          <a:prstGeom prst="rect">
            <a:avLst/>
          </a:prstGeom>
        </p:spPr>
        <p:txBody>
          <a:bodyPr wrap="square" lIns="91440" tIns="45720" rIns="91440" bIns="45720">
            <a:spAutoFit/>
          </a:bodyPr>
          <a:lstStyle/>
          <a:p>
            <a:pPr marL="457200" algn="just">
              <a:spcAft>
                <a:spcPts val="0"/>
              </a:spcAft>
            </a:pPr>
            <a:r>
              <a:rPr lang="en-US" sz="2400" dirty="0" smtClean="0">
                <a:latin typeface="Times New Roman" panose="02020603050405020304" pitchFamily="18" charset="0"/>
                <a:ea typeface="Courier New"/>
                <a:cs typeface="Times New Roman" panose="02020603050405020304" pitchFamily="18" charset="0"/>
              </a:rPr>
              <a:t>(1)</a:t>
            </a:r>
          </a:p>
          <a:p>
            <a:pPr marL="457200" algn="just">
              <a:spcAft>
                <a:spcPts val="0"/>
              </a:spcAft>
            </a:pPr>
            <a:r>
              <a:rPr lang="en-US" sz="2400" dirty="0" err="1" smtClean="0">
                <a:latin typeface="Times New Roman" panose="02020603050405020304" pitchFamily="18" charset="0"/>
                <a:ea typeface="Courier New"/>
                <a:cs typeface="Times New Roman" panose="02020603050405020304" pitchFamily="18" charset="0"/>
              </a:rPr>
              <a:t>Tiểu</a:t>
            </a:r>
            <a:r>
              <a:rPr lang="en-US" sz="2400" dirty="0" smtClean="0">
                <a:latin typeface="Times New Roman" panose="02020603050405020304" pitchFamily="18" charset="0"/>
                <a:ea typeface="Courier New"/>
                <a:cs typeface="Times New Roman" panose="02020603050405020304" pitchFamily="18" charset="0"/>
              </a:rPr>
              <a:t> </a:t>
            </a:r>
            <a:r>
              <a:rPr lang="en-US" sz="2400" dirty="0" err="1">
                <a:latin typeface="Times New Roman" panose="02020603050405020304" pitchFamily="18" charset="0"/>
                <a:ea typeface="Courier New"/>
                <a:cs typeface="Times New Roman" panose="02020603050405020304" pitchFamily="18" charset="0"/>
              </a:rPr>
              <a:t>cầu</a:t>
            </a:r>
            <a:endParaRPr lang="en-US" sz="2400" dirty="0">
              <a:latin typeface="Times New Roman" panose="02020603050405020304" pitchFamily="18" charset="0"/>
              <a:ea typeface="Courier New"/>
              <a:cs typeface="Times New Roman" panose="02020603050405020304" pitchFamily="18" charset="0"/>
            </a:endParaRPr>
          </a:p>
        </p:txBody>
      </p:sp>
      <p:sp>
        <p:nvSpPr>
          <p:cNvPr id="10" name="Rectangle 9"/>
          <p:cNvSpPr/>
          <p:nvPr/>
        </p:nvSpPr>
        <p:spPr>
          <a:xfrm>
            <a:off x="1159648" y="4020677"/>
            <a:ext cx="1702548" cy="830997"/>
          </a:xfrm>
          <a:prstGeom prst="rect">
            <a:avLst/>
          </a:prstGeom>
        </p:spPr>
        <p:txBody>
          <a:bodyPr wrap="square" lIns="91440" tIns="45720" rIns="91440" bIns="45720">
            <a:spAutoFit/>
          </a:bodyPr>
          <a:lstStyle/>
          <a:p>
            <a:pPr marL="457200" algn="just">
              <a:spcAft>
                <a:spcPts val="0"/>
              </a:spcAft>
            </a:pPr>
            <a:r>
              <a:rPr lang="en-US" sz="2400" dirty="0" smtClean="0">
                <a:latin typeface="Times New Roman" panose="02020603050405020304" pitchFamily="18" charset="0"/>
                <a:ea typeface="Courier New"/>
                <a:cs typeface="Times New Roman" panose="02020603050405020304" pitchFamily="18" charset="0"/>
              </a:rPr>
              <a:t>(3)</a:t>
            </a:r>
            <a:r>
              <a:rPr lang="en-US" sz="2400" dirty="0" err="1" smtClean="0">
                <a:latin typeface="Times New Roman" panose="02020603050405020304" pitchFamily="18" charset="0"/>
                <a:ea typeface="Courier New"/>
                <a:cs typeface="Times New Roman" panose="02020603050405020304" pitchFamily="18" charset="0"/>
              </a:rPr>
              <a:t>Bạch</a:t>
            </a:r>
            <a:r>
              <a:rPr lang="en-US" sz="2400" dirty="0" smtClean="0">
                <a:latin typeface="Times New Roman" panose="02020603050405020304" pitchFamily="18" charset="0"/>
                <a:ea typeface="Courier New"/>
                <a:cs typeface="Times New Roman" panose="02020603050405020304" pitchFamily="18" charset="0"/>
              </a:rPr>
              <a:t> </a:t>
            </a:r>
            <a:r>
              <a:rPr lang="en-US" sz="2400" dirty="0" err="1">
                <a:latin typeface="Times New Roman" panose="02020603050405020304" pitchFamily="18" charset="0"/>
                <a:ea typeface="Courier New"/>
                <a:cs typeface="Times New Roman" panose="02020603050405020304" pitchFamily="18" charset="0"/>
              </a:rPr>
              <a:t>cầu</a:t>
            </a:r>
            <a:endParaRPr lang="en-US" sz="2400" dirty="0">
              <a:latin typeface="Times New Roman" panose="02020603050405020304" pitchFamily="18" charset="0"/>
              <a:ea typeface="Courier New"/>
              <a:cs typeface="Times New Roman" panose="02020603050405020304" pitchFamily="18" charset="0"/>
            </a:endParaRPr>
          </a:p>
        </p:txBody>
      </p:sp>
      <p:sp>
        <p:nvSpPr>
          <p:cNvPr id="11" name="Rectangle 10"/>
          <p:cNvSpPr/>
          <p:nvPr/>
        </p:nvSpPr>
        <p:spPr>
          <a:xfrm>
            <a:off x="2862196" y="1997302"/>
            <a:ext cx="3772912" cy="646331"/>
          </a:xfrm>
          <a:prstGeom prst="rect">
            <a:avLst/>
          </a:prstGeom>
        </p:spPr>
        <p:txBody>
          <a:bodyPr wrap="square" lIns="91440" tIns="45720" rIns="91440" bIns="45720">
            <a:spAutoFit/>
          </a:bodyPr>
          <a:lstStyle/>
          <a:p>
            <a:pPr algn="just">
              <a:spcAft>
                <a:spcPts val="0"/>
              </a:spcAft>
            </a:pP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Kích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thước</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nhỏ</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không</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nhân</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a:p>
            <a:pPr marL="457200" algn="just">
              <a:spcAft>
                <a:spcPts val="0"/>
              </a:spcAft>
            </a:pP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Chiếm</a:t>
            </a:r>
            <a:r>
              <a:rPr lang="en-US" sz="1800" dirty="0">
                <a:solidFill>
                  <a:srgbClr val="000000"/>
                </a:solidFill>
                <a:latin typeface="Times New Roman" panose="02020603050405020304" pitchFamily="18" charset="0"/>
                <a:ea typeface="Courier New"/>
                <a:cs typeface="Times New Roman" panose="02020603050405020304" pitchFamily="18" charset="0"/>
              </a:rPr>
              <a:t> &lt;1% </a:t>
            </a:r>
            <a:r>
              <a:rPr lang="en-US" sz="1800" dirty="0" err="1">
                <a:solidFill>
                  <a:srgbClr val="000000"/>
                </a:solidFill>
                <a:latin typeface="Times New Roman" panose="02020603050405020304" pitchFamily="18" charset="0"/>
                <a:ea typeface="Courier New"/>
                <a:cs typeface="Times New Roman" panose="02020603050405020304" pitchFamily="18" charset="0"/>
              </a:rPr>
              <a:t>thể</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tích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máu</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p:txBody>
      </p:sp>
      <p:sp>
        <p:nvSpPr>
          <p:cNvPr id="12" name="Rectangle 11"/>
          <p:cNvSpPr/>
          <p:nvPr/>
        </p:nvSpPr>
        <p:spPr>
          <a:xfrm>
            <a:off x="2788083" y="4016241"/>
            <a:ext cx="3772912" cy="923330"/>
          </a:xfrm>
          <a:prstGeom prst="rect">
            <a:avLst/>
          </a:prstGeom>
        </p:spPr>
        <p:txBody>
          <a:bodyPr wrap="square" lIns="91440" tIns="45720" rIns="91440" bIns="45720">
            <a:spAutoFit/>
          </a:bodyPr>
          <a:lstStyle/>
          <a:p>
            <a:pPr algn="just">
              <a:spcAft>
                <a:spcPts val="0"/>
              </a:spcAft>
            </a:pP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Có</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thể</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tích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khá</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lớn</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có</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nhân</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không</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màu</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a:p>
            <a:pPr algn="just">
              <a:spcAft>
                <a:spcPts val="0"/>
              </a:spcAft>
            </a:pP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Chiếm</a:t>
            </a:r>
            <a:r>
              <a:rPr lang="en-US" sz="1800" dirty="0">
                <a:solidFill>
                  <a:srgbClr val="000000"/>
                </a:solidFill>
                <a:latin typeface="Times New Roman" panose="02020603050405020304" pitchFamily="18" charset="0"/>
                <a:ea typeface="Courier New"/>
                <a:cs typeface="Times New Roman" panose="02020603050405020304" pitchFamily="18" charset="0"/>
              </a:rPr>
              <a:t> &lt;1% </a:t>
            </a:r>
            <a:r>
              <a:rPr lang="en-US" sz="1800" dirty="0" err="1">
                <a:solidFill>
                  <a:srgbClr val="000000"/>
                </a:solidFill>
                <a:latin typeface="Times New Roman" panose="02020603050405020304" pitchFamily="18" charset="0"/>
                <a:ea typeface="Courier New"/>
                <a:cs typeface="Times New Roman" panose="02020603050405020304" pitchFamily="18" charset="0"/>
              </a:rPr>
              <a:t>thể</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tích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máu</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p:txBody>
      </p:sp>
      <p:sp>
        <p:nvSpPr>
          <p:cNvPr id="13" name="Rectangle 12"/>
          <p:cNvSpPr/>
          <p:nvPr/>
        </p:nvSpPr>
        <p:spPr>
          <a:xfrm>
            <a:off x="2713971" y="2929956"/>
            <a:ext cx="3921137" cy="923330"/>
          </a:xfrm>
          <a:prstGeom prst="rect">
            <a:avLst/>
          </a:prstGeom>
        </p:spPr>
        <p:txBody>
          <a:bodyPr wrap="square" lIns="91440" tIns="45720" rIns="91440" bIns="45720">
            <a:spAutoFit/>
          </a:bodyPr>
          <a:lstStyle/>
          <a:p>
            <a:pPr algn="just">
              <a:spcAft>
                <a:spcPts val="0"/>
              </a:spcAft>
            </a:pP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smtClean="0">
                <a:solidFill>
                  <a:srgbClr val="000000"/>
                </a:solidFill>
                <a:latin typeface="Times New Roman" panose="02020603050405020304" pitchFamily="18" charset="0"/>
                <a:ea typeface="Courier New"/>
                <a:cs typeface="Times New Roman" panose="02020603050405020304" pitchFamily="18" charset="0"/>
              </a:rPr>
              <a:t>Màu</a:t>
            </a:r>
            <a:r>
              <a:rPr lang="en-US" sz="1800" dirty="0" smtClean="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hồng</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hình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đĩa</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lõm</a:t>
            </a:r>
            <a:r>
              <a:rPr lang="en-US" sz="1800" dirty="0">
                <a:solidFill>
                  <a:srgbClr val="000000"/>
                </a:solidFill>
                <a:latin typeface="Times New Roman" panose="02020603050405020304" pitchFamily="18" charset="0"/>
                <a:ea typeface="Courier New"/>
                <a:cs typeface="Times New Roman" panose="02020603050405020304" pitchFamily="18" charset="0"/>
              </a:rPr>
              <a:t> 2 </a:t>
            </a:r>
            <a:r>
              <a:rPr lang="en-US" sz="1800" dirty="0" err="1">
                <a:solidFill>
                  <a:srgbClr val="000000"/>
                </a:solidFill>
                <a:latin typeface="Times New Roman" panose="02020603050405020304" pitchFamily="18" charset="0"/>
                <a:ea typeface="Courier New"/>
                <a:cs typeface="Times New Roman" panose="02020603050405020304" pitchFamily="18" charset="0"/>
              </a:rPr>
              <a:t>mặt</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không</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nhân</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a:p>
            <a:pPr algn="just">
              <a:spcAft>
                <a:spcPts val="0"/>
              </a:spcAft>
            </a:pP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Chiếm</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khoảng</a:t>
            </a:r>
            <a:r>
              <a:rPr lang="en-US" sz="1800" dirty="0">
                <a:solidFill>
                  <a:srgbClr val="000000"/>
                </a:solidFill>
                <a:latin typeface="Times New Roman" panose="02020603050405020304" pitchFamily="18" charset="0"/>
                <a:ea typeface="Courier New"/>
                <a:cs typeface="Times New Roman" panose="02020603050405020304" pitchFamily="18" charset="0"/>
              </a:rPr>
              <a:t> 43% </a:t>
            </a:r>
            <a:r>
              <a:rPr lang="en-US" sz="1800" dirty="0" err="1">
                <a:solidFill>
                  <a:srgbClr val="000000"/>
                </a:solidFill>
                <a:latin typeface="Times New Roman" panose="02020603050405020304" pitchFamily="18" charset="0"/>
                <a:ea typeface="Courier New"/>
                <a:cs typeface="Times New Roman" panose="02020603050405020304" pitchFamily="18" charset="0"/>
              </a:rPr>
              <a:t>thể</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tích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máu</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p:txBody>
      </p:sp>
      <p:sp>
        <p:nvSpPr>
          <p:cNvPr id="14" name="Rectangle 13"/>
          <p:cNvSpPr/>
          <p:nvPr/>
        </p:nvSpPr>
        <p:spPr>
          <a:xfrm>
            <a:off x="6444641" y="1956498"/>
            <a:ext cx="2420101" cy="646331"/>
          </a:xfrm>
          <a:prstGeom prst="rect">
            <a:avLst/>
          </a:prstGeom>
        </p:spPr>
        <p:txBody>
          <a:bodyPr wrap="square" lIns="91440" tIns="45720" rIns="91440" bIns="45720">
            <a:spAutoFit/>
          </a:bodyPr>
          <a:lstStyle/>
          <a:p>
            <a:pPr marL="457200">
              <a:spcAft>
                <a:spcPts val="0"/>
              </a:spcAft>
            </a:pPr>
            <a:r>
              <a:rPr lang="en-US" sz="1800" dirty="0" err="1">
                <a:solidFill>
                  <a:srgbClr val="000000"/>
                </a:solidFill>
                <a:latin typeface="Times New Roman" panose="02020603050405020304" pitchFamily="18" charset="0"/>
                <a:ea typeface="Courier New"/>
                <a:cs typeface="Times New Roman" panose="02020603050405020304" pitchFamily="18" charset="0"/>
              </a:rPr>
              <a:t>Tham</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gia</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vào</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quá</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trình</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đông</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máu</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p:txBody>
      </p:sp>
      <p:sp>
        <p:nvSpPr>
          <p:cNvPr id="15" name="Rectangle 14"/>
          <p:cNvSpPr/>
          <p:nvPr/>
        </p:nvSpPr>
        <p:spPr>
          <a:xfrm>
            <a:off x="6616319" y="2907933"/>
            <a:ext cx="2267211" cy="923330"/>
          </a:xfrm>
          <a:prstGeom prst="rect">
            <a:avLst/>
          </a:prstGeom>
        </p:spPr>
        <p:txBody>
          <a:bodyPr wrap="square" lIns="91440" tIns="45720" rIns="91440" bIns="45720">
            <a:spAutoFit/>
          </a:bodyPr>
          <a:lstStyle/>
          <a:p>
            <a:pPr marL="457200" algn="just">
              <a:spcAft>
                <a:spcPts val="0"/>
              </a:spcAft>
            </a:pPr>
            <a:r>
              <a:rPr lang="en-US" sz="1800" dirty="0" err="1">
                <a:solidFill>
                  <a:srgbClr val="000000"/>
                </a:solidFill>
                <a:latin typeface="Times New Roman" panose="02020603050405020304" pitchFamily="18" charset="0"/>
                <a:ea typeface="Courier New"/>
                <a:cs typeface="Times New Roman" panose="02020603050405020304" pitchFamily="18" charset="0"/>
              </a:rPr>
              <a:t>Vận</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chuyển</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Carbondioxide</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và</a:t>
            </a:r>
            <a:r>
              <a:rPr lang="en-US" sz="1800" dirty="0">
                <a:solidFill>
                  <a:srgbClr val="000000"/>
                </a:solidFill>
                <a:latin typeface="Times New Roman" panose="02020603050405020304" pitchFamily="18" charset="0"/>
                <a:ea typeface="Courier New"/>
                <a:cs typeface="Times New Roman" panose="02020603050405020304" pitchFamily="18" charset="0"/>
              </a:rPr>
              <a:t> Oxy gen</a:t>
            </a:r>
          </a:p>
        </p:txBody>
      </p:sp>
      <p:sp>
        <p:nvSpPr>
          <p:cNvPr id="16" name="Rectangle 15"/>
          <p:cNvSpPr/>
          <p:nvPr/>
        </p:nvSpPr>
        <p:spPr>
          <a:xfrm>
            <a:off x="6397180" y="4230969"/>
            <a:ext cx="2420101" cy="369332"/>
          </a:xfrm>
          <a:prstGeom prst="rect">
            <a:avLst/>
          </a:prstGeom>
        </p:spPr>
        <p:txBody>
          <a:bodyPr wrap="square" lIns="91440" tIns="45720" rIns="91440" bIns="45720">
            <a:spAutoFit/>
          </a:bodyPr>
          <a:lstStyle/>
          <a:p>
            <a:pPr marL="457200" algn="just">
              <a:spcAft>
                <a:spcPts val="0"/>
              </a:spcAft>
            </a:pPr>
            <a:r>
              <a:rPr lang="en-US" sz="1800" dirty="0" err="1">
                <a:solidFill>
                  <a:srgbClr val="000000"/>
                </a:solidFill>
                <a:latin typeface="Times New Roman" panose="02020603050405020304" pitchFamily="18" charset="0"/>
                <a:ea typeface="Courier New"/>
                <a:cs typeface="Times New Roman" panose="02020603050405020304" pitchFamily="18" charset="0"/>
              </a:rPr>
              <a:t>Bảo</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vệ</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cơ</a:t>
            </a:r>
            <a:r>
              <a:rPr lang="en-US" sz="1800" dirty="0">
                <a:solidFill>
                  <a:srgbClr val="000000"/>
                </a:solidFill>
                <a:latin typeface="Times New Roman" panose="02020603050405020304" pitchFamily="18" charset="0"/>
                <a:ea typeface="Courier New"/>
                <a:cs typeface="Times New Roman" panose="02020603050405020304" pitchFamily="18" charset="0"/>
              </a:rPr>
              <a:t> </a:t>
            </a:r>
            <a:r>
              <a:rPr lang="en-US" sz="1800" dirty="0" err="1">
                <a:solidFill>
                  <a:srgbClr val="000000"/>
                </a:solidFill>
                <a:latin typeface="Times New Roman" panose="02020603050405020304" pitchFamily="18" charset="0"/>
                <a:ea typeface="Courier New"/>
                <a:cs typeface="Times New Roman" panose="02020603050405020304" pitchFamily="18" charset="0"/>
              </a:rPr>
              <a:t>thể</a:t>
            </a:r>
            <a:endParaRPr lang="en-US" sz="1800" dirty="0">
              <a:solidFill>
                <a:srgbClr val="000000"/>
              </a:solidFill>
              <a:latin typeface="Times New Roman" panose="02020603050405020304" pitchFamily="18" charset="0"/>
              <a:ea typeface="Courier New"/>
              <a:cs typeface="Times New Roman" panose="02020603050405020304" pitchFamily="18" charset="0"/>
            </a:endParaRPr>
          </a:p>
        </p:txBody>
      </p:sp>
    </p:spTree>
    <p:extLst>
      <p:ext uri="{BB962C8B-B14F-4D97-AF65-F5344CB8AC3E}">
        <p14:creationId xmlns:p14="http://schemas.microsoft.com/office/powerpoint/2010/main" val="115061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642" y="1543190"/>
            <a:ext cx="8730294" cy="3493264"/>
          </a:xfrm>
          <a:prstGeom prst="rect">
            <a:avLst/>
          </a:prstGeom>
        </p:spPr>
        <p:txBody>
          <a:bodyPr wrap="square" lIns="45720" tIns="22860" rIns="45720" bIns="22860">
            <a:spAutoFit/>
          </a:bodyPr>
          <a:lstStyle/>
          <a:p>
            <a:pPr marL="914400" indent="-457200" algn="just">
              <a:buFontTx/>
              <a:buChar char="-"/>
            </a:pPr>
            <a:r>
              <a:rPr lang="nl-NL" sz="2800" dirty="0" smtClean="0">
                <a:solidFill>
                  <a:srgbClr val="000000"/>
                </a:solidFill>
                <a:latin typeface="Times New Roman" panose="02020603050405020304" pitchFamily="18" charset="0"/>
                <a:ea typeface="Courier New"/>
                <a:cs typeface="Times New Roman" panose="02020603050405020304" pitchFamily="18" charset="0"/>
              </a:rPr>
              <a:t>Máu </a:t>
            </a:r>
            <a:r>
              <a:rPr lang="nl-NL" sz="2800" dirty="0">
                <a:solidFill>
                  <a:srgbClr val="000000"/>
                </a:solidFill>
                <a:latin typeface="Times New Roman" panose="02020603050405020304" pitchFamily="18" charset="0"/>
                <a:ea typeface="Courier New"/>
                <a:cs typeface="Times New Roman" panose="02020603050405020304" pitchFamily="18" charset="0"/>
              </a:rPr>
              <a:t>gồm huyết tương và các tế bào máu (Hồng cầu, bạch cầu và tiểu cầu</a:t>
            </a:r>
            <a:r>
              <a:rPr lang="nl-NL" sz="2800" dirty="0" smtClean="0">
                <a:solidFill>
                  <a:srgbClr val="000000"/>
                </a:solidFill>
                <a:latin typeface="Times New Roman" panose="02020603050405020304" pitchFamily="18" charset="0"/>
                <a:ea typeface="Courier New"/>
                <a:cs typeface="Times New Roman" panose="02020603050405020304" pitchFamily="18" charset="0"/>
              </a:rPr>
              <a:t>).</a:t>
            </a:r>
          </a:p>
          <a:p>
            <a:pPr marL="914400" indent="-457200" algn="just">
              <a:buFontTx/>
              <a:buChar char="-"/>
            </a:pPr>
            <a:r>
              <a:rPr lang="nl-NL" sz="2800" dirty="0" smtClean="0">
                <a:solidFill>
                  <a:srgbClr val="000000"/>
                </a:solidFill>
                <a:latin typeface="Times New Roman" panose="02020603050405020304" pitchFamily="18" charset="0"/>
                <a:ea typeface="Courier New"/>
                <a:cs typeface="Times New Roman" panose="02020603050405020304" pitchFamily="18" charset="0"/>
              </a:rPr>
              <a:t>Chức </a:t>
            </a:r>
            <a:r>
              <a:rPr lang="nl-NL" sz="2800" dirty="0">
                <a:solidFill>
                  <a:srgbClr val="000000"/>
                </a:solidFill>
                <a:latin typeface="Times New Roman" panose="02020603050405020304" pitchFamily="18" charset="0"/>
                <a:ea typeface="Courier New"/>
                <a:cs typeface="Times New Roman" panose="02020603050405020304" pitchFamily="18" charset="0"/>
              </a:rPr>
              <a:t>năng các thành phần của máu</a:t>
            </a:r>
            <a:r>
              <a:rPr lang="nl-NL" sz="2800" dirty="0" smtClean="0">
                <a:solidFill>
                  <a:srgbClr val="000000"/>
                </a:solidFill>
                <a:latin typeface="Times New Roman" panose="02020603050405020304" pitchFamily="18" charset="0"/>
                <a:ea typeface="Courier New"/>
                <a:cs typeface="Times New Roman" panose="02020603050405020304" pitchFamily="18" charset="0"/>
              </a:rPr>
              <a:t>:</a:t>
            </a:r>
          </a:p>
          <a:p>
            <a:pPr marL="457200" algn="just"/>
            <a:r>
              <a:rPr lang="nl-NL" sz="2800" dirty="0">
                <a:solidFill>
                  <a:srgbClr val="000000"/>
                </a:solidFill>
                <a:latin typeface="Times New Roman" panose="02020603050405020304" pitchFamily="18" charset="0"/>
                <a:ea typeface="Courier New"/>
                <a:cs typeface="Times New Roman" panose="02020603050405020304" pitchFamily="18" charset="0"/>
              </a:rPr>
              <a:t>+ Huyết tương giúp vận chuyển các </a:t>
            </a:r>
            <a:r>
              <a:rPr lang="nl-NL" sz="2800" dirty="0" smtClean="0">
                <a:solidFill>
                  <a:srgbClr val="000000"/>
                </a:solidFill>
                <a:latin typeface="Times New Roman" panose="02020603050405020304" pitchFamily="18" charset="0"/>
                <a:ea typeface="Courier New"/>
                <a:cs typeface="Times New Roman" panose="02020603050405020304" pitchFamily="18" charset="0"/>
              </a:rPr>
              <a:t>chất.</a:t>
            </a:r>
          </a:p>
          <a:p>
            <a:pPr marL="457200" algn="just"/>
            <a:r>
              <a:rPr lang="nl-NL" sz="2800" dirty="0">
                <a:solidFill>
                  <a:srgbClr val="000000"/>
                </a:solidFill>
                <a:latin typeface="Times New Roman" panose="02020603050405020304" pitchFamily="18" charset="0"/>
                <a:ea typeface="Courier New"/>
                <a:cs typeface="Times New Roman" panose="02020603050405020304" pitchFamily="18" charset="0"/>
              </a:rPr>
              <a:t>+ Hồng cầu: Chứa huyết sắc tố vận chuyển Oxygen và carbon </a:t>
            </a:r>
            <a:r>
              <a:rPr lang="nl-NL" sz="2800" dirty="0" smtClean="0">
                <a:solidFill>
                  <a:srgbClr val="000000"/>
                </a:solidFill>
                <a:latin typeface="Times New Roman" panose="02020603050405020304" pitchFamily="18" charset="0"/>
                <a:ea typeface="Courier New"/>
                <a:cs typeface="Times New Roman" panose="02020603050405020304" pitchFamily="18" charset="0"/>
              </a:rPr>
              <a:t>dioxide.</a:t>
            </a:r>
          </a:p>
          <a:p>
            <a:pPr marL="457200" algn="just"/>
            <a:r>
              <a:rPr lang="nl-NL" sz="2800" dirty="0">
                <a:solidFill>
                  <a:srgbClr val="000000"/>
                </a:solidFill>
                <a:latin typeface="Times New Roman" panose="02020603050405020304" pitchFamily="18" charset="0"/>
                <a:ea typeface="Courier New"/>
                <a:cs typeface="Times New Roman" panose="02020603050405020304" pitchFamily="18" charset="0"/>
              </a:rPr>
              <a:t>+ Bạch cầu: Tham gia bảo vệ cơ </a:t>
            </a:r>
            <a:r>
              <a:rPr lang="nl-NL" sz="2800" dirty="0" smtClean="0">
                <a:solidFill>
                  <a:srgbClr val="000000"/>
                </a:solidFill>
                <a:latin typeface="Times New Roman" panose="02020603050405020304" pitchFamily="18" charset="0"/>
                <a:ea typeface="Courier New"/>
                <a:cs typeface="Times New Roman" panose="02020603050405020304" pitchFamily="18" charset="0"/>
              </a:rPr>
              <a:t>thể.</a:t>
            </a:r>
          </a:p>
          <a:p>
            <a:pPr marL="457200" algn="just"/>
            <a:r>
              <a:rPr lang="nl-NL" sz="2800" dirty="0">
                <a:solidFill>
                  <a:srgbClr val="000000"/>
                </a:solidFill>
                <a:latin typeface="Times New Roman" panose="02020603050405020304" pitchFamily="18" charset="0"/>
                <a:ea typeface="Courier New"/>
                <a:cs typeface="Times New Roman" panose="02020603050405020304" pitchFamily="18" charset="0"/>
              </a:rPr>
              <a:t>+ Tiểu cầu: Có vai trò quan trọng trong đông </a:t>
            </a:r>
            <a:r>
              <a:rPr lang="nl-NL" sz="2800" dirty="0" smtClean="0">
                <a:solidFill>
                  <a:srgbClr val="000000"/>
                </a:solidFill>
                <a:latin typeface="Times New Roman" panose="02020603050405020304" pitchFamily="18" charset="0"/>
                <a:ea typeface="Courier New"/>
                <a:cs typeface="Times New Roman" panose="02020603050405020304" pitchFamily="18" charset="0"/>
              </a:rPr>
              <a:t>máu</a:t>
            </a:r>
            <a:endParaRPr lang="en-US" sz="2800" dirty="0">
              <a:solidFill>
                <a:srgbClr val="000000"/>
              </a:solidFill>
              <a:latin typeface="Times New Roman" panose="02020603050405020304" pitchFamily="18" charset="0"/>
              <a:ea typeface="Courier New"/>
              <a:cs typeface="Times New Roman" panose="02020603050405020304" pitchFamily="18" charset="0"/>
            </a:endParaRPr>
          </a:p>
        </p:txBody>
      </p:sp>
      <p:sp>
        <p:nvSpPr>
          <p:cNvPr id="6" name="TextBox 5"/>
          <p:cNvSpPr txBox="1"/>
          <p:nvPr/>
        </p:nvSpPr>
        <p:spPr>
          <a:xfrm>
            <a:off x="186802" y="0"/>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
        <p:nvSpPr>
          <p:cNvPr id="7" name="Rectangle 6"/>
          <p:cNvSpPr/>
          <p:nvPr/>
        </p:nvSpPr>
        <p:spPr>
          <a:xfrm>
            <a:off x="46562" y="673716"/>
            <a:ext cx="1330814" cy="523220"/>
          </a:xfrm>
          <a:prstGeom prst="rect">
            <a:avLst/>
          </a:prstGeom>
        </p:spPr>
        <p:txBody>
          <a:bodyPr wrap="none" lIns="91440" tIns="45720" rIns="91440" bIns="45720">
            <a:spAutoFit/>
          </a:bodyPr>
          <a:lstStyle/>
          <a:p>
            <a:r>
              <a:rPr lang="en-US" sz="2800" b="1" dirty="0">
                <a:solidFill>
                  <a:srgbClr val="0070C0"/>
                </a:solidFill>
                <a:latin typeface="Times New Roman" panose="02020603050405020304" pitchFamily="18" charset="0"/>
                <a:ea typeface="Courier New"/>
                <a:cs typeface="Times New Roman" panose="02020603050405020304" pitchFamily="18" charset="0"/>
              </a:rPr>
              <a:t>I.</a:t>
            </a:r>
            <a:r>
              <a:rPr lang="en-US" sz="2800" b="1" dirty="0">
                <a:solidFill>
                  <a:srgbClr val="0070C0"/>
                </a:solidFill>
                <a:latin typeface="Arial" pitchFamily="34" charset="0"/>
                <a:ea typeface="Courier New"/>
                <a:cs typeface="Arial" pitchFamily="34" charset="0"/>
              </a:rPr>
              <a:t> </a:t>
            </a:r>
            <a:r>
              <a:rPr lang="en-US" sz="2800" b="1" u="sng" dirty="0">
                <a:solidFill>
                  <a:srgbClr val="0070C0"/>
                </a:solidFill>
                <a:latin typeface="Times New Roman" panose="02020603050405020304" pitchFamily="18" charset="0"/>
                <a:ea typeface="Courier New"/>
                <a:cs typeface="Times New Roman" panose="02020603050405020304" pitchFamily="18" charset="0"/>
              </a:rPr>
              <a:t>Máu</a:t>
            </a:r>
            <a:r>
              <a:rPr lang="en-US" sz="2800" b="1" dirty="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
        <p:nvSpPr>
          <p:cNvPr id="8" name="Rectangle 7"/>
          <p:cNvSpPr/>
          <p:nvPr/>
        </p:nvSpPr>
        <p:spPr>
          <a:xfrm>
            <a:off x="46562" y="1108453"/>
            <a:ext cx="4629794" cy="523220"/>
          </a:xfrm>
          <a:prstGeom prst="rect">
            <a:avLst/>
          </a:prstGeom>
        </p:spPr>
        <p:txBody>
          <a:bodyPr wrap="none" lIns="91440" tIns="45720" rIns="91440" bIns="45720">
            <a:spAutoFit/>
          </a:bodyPr>
          <a:lstStyle/>
          <a:p>
            <a:r>
              <a:rPr lang="nl-NL" sz="2800" b="1" dirty="0">
                <a:solidFill>
                  <a:srgbClr val="0070C0"/>
                </a:solidFill>
                <a:latin typeface="Times New Roman" panose="02020603050405020304" pitchFamily="18" charset="0"/>
                <a:ea typeface="Courier New"/>
                <a:cs typeface="Times New Roman" panose="02020603050405020304" pitchFamily="18" charset="0"/>
              </a:rPr>
              <a:t>I</a:t>
            </a:r>
            <a:r>
              <a:rPr lang="nl-NL" sz="2800" b="1" u="sng" dirty="0">
                <a:solidFill>
                  <a:srgbClr val="0070C0"/>
                </a:solidFill>
                <a:latin typeface="Times New Roman" panose="02020603050405020304" pitchFamily="18" charset="0"/>
                <a:ea typeface="Courier New"/>
                <a:cs typeface="Times New Roman" panose="02020603050405020304" pitchFamily="18" charset="0"/>
              </a:rPr>
              <a:t>.1. Các thành phần của máu</a:t>
            </a:r>
            <a:endParaRPr lang="en-US" sz="2800" u="sng"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4975828" y="954107"/>
            <a:ext cx="861024" cy="637126"/>
          </a:xfrm>
          <a:prstGeom prst="rect">
            <a:avLst/>
          </a:prstGeom>
        </p:spPr>
      </p:pic>
    </p:spTree>
    <p:extLst>
      <p:ext uri="{BB962C8B-B14F-4D97-AF65-F5344CB8AC3E}">
        <p14:creationId xmlns:p14="http://schemas.microsoft.com/office/powerpoint/2010/main" val="37376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12280"/>
            <a:ext cx="4063933"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I.2</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 Miễn dịch và văc xin:</a:t>
            </a:r>
            <a:endParaRPr lang="en-US" sz="2800" u="sng"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6802" y="0"/>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
        <p:nvSpPr>
          <p:cNvPr id="8" name="Rectangle 7"/>
          <p:cNvSpPr/>
          <p:nvPr/>
        </p:nvSpPr>
        <p:spPr>
          <a:xfrm>
            <a:off x="0" y="692497"/>
            <a:ext cx="1330814" cy="523220"/>
          </a:xfrm>
          <a:prstGeom prst="rect">
            <a:avLst/>
          </a:prstGeom>
        </p:spPr>
        <p:txBody>
          <a:bodyPr wrap="none" lIns="91440" tIns="45720" rIns="91440" bIns="45720">
            <a:spAutoFit/>
          </a:bodyPr>
          <a:lstStyle/>
          <a:p>
            <a:r>
              <a:rPr lang="en-US" sz="2800" b="1" dirty="0">
                <a:solidFill>
                  <a:srgbClr val="0070C0"/>
                </a:solidFill>
                <a:latin typeface="Times New Roman" panose="02020603050405020304" pitchFamily="18" charset="0"/>
                <a:ea typeface="Courier New"/>
                <a:cs typeface="Times New Roman" panose="02020603050405020304" pitchFamily="18" charset="0"/>
              </a:rPr>
              <a:t>I.</a:t>
            </a:r>
            <a:r>
              <a:rPr lang="en-US" sz="2800" b="1" dirty="0">
                <a:solidFill>
                  <a:srgbClr val="0070C0"/>
                </a:solidFill>
                <a:latin typeface="Arial" pitchFamily="34" charset="0"/>
                <a:ea typeface="Courier New"/>
                <a:cs typeface="Arial" pitchFamily="34" charset="0"/>
              </a:rPr>
              <a:t> </a:t>
            </a:r>
            <a:r>
              <a:rPr lang="en-US" sz="2800" b="1" u="sng" dirty="0">
                <a:solidFill>
                  <a:srgbClr val="0070C0"/>
                </a:solidFill>
                <a:latin typeface="Times New Roman" panose="02020603050405020304" pitchFamily="18" charset="0"/>
                <a:ea typeface="Courier New"/>
                <a:cs typeface="Times New Roman" panose="02020603050405020304" pitchFamily="18" charset="0"/>
              </a:rPr>
              <a:t>Máu</a:t>
            </a:r>
            <a:r>
              <a:rPr lang="en-US" sz="2800" b="1" dirty="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7210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12280"/>
            <a:ext cx="4063933"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I.2</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 Miễn dịch và văc xin:</a:t>
            </a:r>
            <a:endParaRPr lang="en-US" sz="2800" u="sng" dirty="0">
              <a:solidFill>
                <a:srgbClr val="0070C0"/>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9883" y="1452152"/>
            <a:ext cx="4403187" cy="369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69" y="1759633"/>
            <a:ext cx="3472223" cy="129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86802" y="0"/>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
        <p:nvSpPr>
          <p:cNvPr id="12" name="Rectangle 11"/>
          <p:cNvSpPr/>
          <p:nvPr/>
        </p:nvSpPr>
        <p:spPr>
          <a:xfrm>
            <a:off x="0" y="692497"/>
            <a:ext cx="1330814" cy="523220"/>
          </a:xfrm>
          <a:prstGeom prst="rect">
            <a:avLst/>
          </a:prstGeom>
        </p:spPr>
        <p:txBody>
          <a:bodyPr wrap="none" lIns="91440" tIns="45720" rIns="91440" bIns="45720">
            <a:spAutoFit/>
          </a:bodyPr>
          <a:lstStyle/>
          <a:p>
            <a:r>
              <a:rPr lang="en-US" sz="2800" b="1" dirty="0">
                <a:solidFill>
                  <a:srgbClr val="0070C0"/>
                </a:solidFill>
                <a:latin typeface="Times New Roman" panose="02020603050405020304" pitchFamily="18" charset="0"/>
                <a:ea typeface="Courier New"/>
                <a:cs typeface="Times New Roman" panose="02020603050405020304" pitchFamily="18" charset="0"/>
              </a:rPr>
              <a:t>I.</a:t>
            </a:r>
            <a:r>
              <a:rPr lang="en-US" sz="2800" b="1" dirty="0">
                <a:solidFill>
                  <a:srgbClr val="0070C0"/>
                </a:solidFill>
                <a:latin typeface="Arial" pitchFamily="34" charset="0"/>
                <a:ea typeface="Courier New"/>
                <a:cs typeface="Arial" pitchFamily="34" charset="0"/>
              </a:rPr>
              <a:t> </a:t>
            </a:r>
            <a:r>
              <a:rPr lang="en-US" sz="2800" b="1" u="sng" dirty="0">
                <a:solidFill>
                  <a:srgbClr val="0070C0"/>
                </a:solidFill>
                <a:latin typeface="Times New Roman" panose="02020603050405020304" pitchFamily="18" charset="0"/>
                <a:ea typeface="Courier New"/>
                <a:cs typeface="Times New Roman" panose="02020603050405020304" pitchFamily="18" charset="0"/>
              </a:rPr>
              <a:t>Máu</a:t>
            </a:r>
            <a:r>
              <a:rPr lang="en-US" sz="2800" b="1" dirty="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4407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802" y="0"/>
            <a:ext cx="8979107" cy="954107"/>
          </a:xfrm>
          <a:prstGeom prst="rect">
            <a:avLst/>
          </a:prstGeom>
          <a:noFill/>
        </p:spPr>
        <p:txBody>
          <a:bodyPr wrap="square" lIns="91440" tIns="45720" rIns="91440" bIns="45720" rtlCol="0">
            <a:spAutoFit/>
          </a:bodyPr>
          <a:lstStyle/>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9-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
        <p:nvSpPr>
          <p:cNvPr id="7" name="Rectangle 6"/>
          <p:cNvSpPr/>
          <p:nvPr/>
        </p:nvSpPr>
        <p:spPr>
          <a:xfrm>
            <a:off x="0" y="692497"/>
            <a:ext cx="1330814" cy="523220"/>
          </a:xfrm>
          <a:prstGeom prst="rect">
            <a:avLst/>
          </a:prstGeom>
        </p:spPr>
        <p:txBody>
          <a:bodyPr wrap="none" lIns="91440" tIns="45720" rIns="91440" bIns="45720">
            <a:spAutoFit/>
          </a:bodyPr>
          <a:lstStyle/>
          <a:p>
            <a:r>
              <a:rPr lang="en-US" sz="2800" b="1" dirty="0">
                <a:solidFill>
                  <a:srgbClr val="0070C0"/>
                </a:solidFill>
                <a:latin typeface="Times New Roman" panose="02020603050405020304" pitchFamily="18" charset="0"/>
                <a:ea typeface="Courier New"/>
                <a:cs typeface="Times New Roman" panose="02020603050405020304" pitchFamily="18" charset="0"/>
              </a:rPr>
              <a:t>I.</a:t>
            </a:r>
            <a:r>
              <a:rPr lang="en-US" sz="2800" b="1" dirty="0">
                <a:solidFill>
                  <a:srgbClr val="0070C0"/>
                </a:solidFill>
                <a:latin typeface="Arial" pitchFamily="34" charset="0"/>
                <a:ea typeface="Courier New"/>
                <a:cs typeface="Arial" pitchFamily="34" charset="0"/>
              </a:rPr>
              <a:t> </a:t>
            </a:r>
            <a:r>
              <a:rPr lang="en-US" sz="2800" b="1" u="sng" dirty="0">
                <a:solidFill>
                  <a:srgbClr val="0070C0"/>
                </a:solidFill>
                <a:latin typeface="Times New Roman" panose="02020603050405020304" pitchFamily="18" charset="0"/>
                <a:ea typeface="Courier New"/>
                <a:cs typeface="Times New Roman" panose="02020603050405020304" pitchFamily="18" charset="0"/>
              </a:rPr>
              <a:t>Máu</a:t>
            </a:r>
            <a:r>
              <a:rPr lang="en-US" sz="2800" b="1" dirty="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
        <p:nvSpPr>
          <p:cNvPr id="10" name="Rectangle 9"/>
          <p:cNvSpPr/>
          <p:nvPr/>
        </p:nvSpPr>
        <p:spPr>
          <a:xfrm>
            <a:off x="0" y="1215717"/>
            <a:ext cx="4063933"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I.2</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 Miễn dịch và văc xin:</a:t>
            </a:r>
            <a:endParaRPr lang="en-US" sz="2800"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400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9516" y="0"/>
            <a:ext cx="7369325" cy="523220"/>
          </a:xfrm>
          <a:prstGeom prst="rect">
            <a:avLst/>
          </a:prstGeom>
        </p:spPr>
        <p:txBody>
          <a:bodyPr wrap="none">
            <a:spAutoFit/>
          </a:bodyPr>
          <a:lstStyle/>
          <a:p>
            <a:r>
              <a:rPr lang="nl-NL" sz="2800" b="1" i="1" dirty="0">
                <a:solidFill>
                  <a:srgbClr val="FF0000"/>
                </a:solidFill>
                <a:latin typeface="Times New Roman" panose="02020603050405020304" pitchFamily="18" charset="0"/>
                <a:ea typeface="Courier New"/>
                <a:cs typeface="Times New Roman" panose="02020603050405020304" pitchFamily="18" charset="0"/>
              </a:rPr>
              <a:t>Quan sát đoạn video và tiếp tục trả lời câu hỏi:</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0800" y="372311"/>
            <a:ext cx="9035143" cy="4893647"/>
          </a:xfrm>
          <a:prstGeom prst="rect">
            <a:avLst/>
          </a:prstGeom>
        </p:spPr>
        <p:txBody>
          <a:bodyPr wrap="square">
            <a:spAutoFit/>
          </a:bodyPr>
          <a:lstStyle/>
          <a:p>
            <a:pPr indent="457200" algn="just">
              <a:lnSpc>
                <a:spcPct val="130000"/>
              </a:lnSpc>
            </a:pPr>
            <a:r>
              <a:rPr lang="nl-NL" sz="2400" dirty="0">
                <a:latin typeface="Times New Roman" panose="02020603050405020304" pitchFamily="18" charset="0"/>
                <a:ea typeface="Segoe UI"/>
                <a:cs typeface="Times New Roman" panose="02020603050405020304" pitchFamily="18" charset="0"/>
              </a:rPr>
              <a:t>Câu 4: </a:t>
            </a:r>
            <a:r>
              <a:rPr lang="nl-NL" sz="2400" dirty="0" smtClean="0">
                <a:latin typeface="Times New Roman" panose="02020603050405020304" pitchFamily="18" charset="0"/>
                <a:ea typeface="Segoe UI"/>
                <a:cs typeface="Times New Roman" panose="02020603050405020304" pitchFamily="18" charset="0"/>
              </a:rPr>
              <a:t>a</a:t>
            </a:r>
            <a:r>
              <a:rPr lang="nl-NL" sz="2400" dirty="0">
                <a:latin typeface="Times New Roman" panose="02020603050405020304" pitchFamily="18" charset="0"/>
                <a:ea typeface="Segoe UI"/>
                <a:cs typeface="Times New Roman" panose="02020603050405020304" pitchFamily="18" charset="0"/>
              </a:rPr>
              <a:t>. Hoạt động miễn dịch của cơ thể có sự tham gia của những tế bào nào?</a:t>
            </a:r>
            <a:endParaRPr lang="en-US" sz="2400" dirty="0">
              <a:latin typeface="Times New Roman" panose="02020603050405020304" pitchFamily="18" charset="0"/>
              <a:ea typeface="Segoe UI"/>
              <a:cs typeface="Times New Roman" panose="02020603050405020304" pitchFamily="18" charset="0"/>
            </a:endParaRPr>
          </a:p>
          <a:p>
            <a:pPr indent="457200" algn="just">
              <a:lnSpc>
                <a:spcPct val="130000"/>
              </a:lnSpc>
            </a:pPr>
            <a:r>
              <a:rPr lang="nl-NL" sz="2400" dirty="0">
                <a:latin typeface="Times New Roman" panose="02020603050405020304" pitchFamily="18" charset="0"/>
                <a:ea typeface="Segoe UI"/>
                <a:cs typeface="Times New Roman" panose="02020603050405020304" pitchFamily="18" charset="0"/>
              </a:rPr>
              <a:t>b. Điền thông tin loại tế bào phù hợp với thông tin tương ứng dưới đây</a:t>
            </a:r>
            <a:r>
              <a:rPr lang="nl-NL" sz="2400" dirty="0" smtClean="0">
                <a:latin typeface="Times New Roman" panose="02020603050405020304" pitchFamily="18" charset="0"/>
                <a:ea typeface="Segoe UI"/>
                <a:cs typeface="Times New Roman" panose="02020603050405020304" pitchFamily="18" charset="0"/>
              </a:rPr>
              <a:t>:- </a:t>
            </a:r>
            <a:r>
              <a:rPr lang="nl-NL" sz="2400" dirty="0">
                <a:latin typeface="Times New Roman" panose="02020603050405020304" pitchFamily="18" charset="0"/>
                <a:ea typeface="Segoe UI"/>
                <a:cs typeface="Times New Roman" panose="02020603050405020304" pitchFamily="18" charset="0"/>
              </a:rPr>
              <a:t>.....(1).......đến bắt và tiêu hóa mầm bệnh khi chúng mới đến xâm nhập.</a:t>
            </a:r>
            <a:endParaRPr lang="en-US" sz="2400" dirty="0">
              <a:latin typeface="Times New Roman" panose="02020603050405020304" pitchFamily="18" charset="0"/>
              <a:ea typeface="Segoe UI"/>
              <a:cs typeface="Times New Roman" panose="02020603050405020304" pitchFamily="18" charset="0"/>
            </a:endParaRPr>
          </a:p>
          <a:p>
            <a:pPr indent="457200" algn="just">
              <a:lnSpc>
                <a:spcPct val="130000"/>
              </a:lnSpc>
            </a:pPr>
            <a:r>
              <a:rPr lang="nl-NL" sz="2400" dirty="0">
                <a:latin typeface="Times New Roman" panose="02020603050405020304" pitchFamily="18" charset="0"/>
                <a:ea typeface="Segoe UI"/>
                <a:cs typeface="Times New Roman" panose="02020603050405020304" pitchFamily="18" charset="0"/>
              </a:rPr>
              <a:t>- ......(2)..... tạo ra các hàng rào bẫy và giết các vi khuần.</a:t>
            </a:r>
            <a:endParaRPr lang="en-US" sz="2400" dirty="0">
              <a:latin typeface="Times New Roman" panose="02020603050405020304" pitchFamily="18" charset="0"/>
              <a:ea typeface="Segoe UI"/>
              <a:cs typeface="Times New Roman" panose="02020603050405020304" pitchFamily="18" charset="0"/>
            </a:endParaRPr>
          </a:p>
          <a:p>
            <a:pPr indent="457200" algn="just">
              <a:lnSpc>
                <a:spcPct val="130000"/>
              </a:lnSpc>
            </a:pPr>
            <a:r>
              <a:rPr lang="nl-NL" sz="2400" dirty="0">
                <a:latin typeface="Times New Roman" panose="02020603050405020304" pitchFamily="18" charset="0"/>
                <a:ea typeface="Segoe UI"/>
                <a:cs typeface="Times New Roman" panose="02020603050405020304" pitchFamily="18" charset="0"/>
              </a:rPr>
              <a:t>- .....(3)...... và ......(4)....... tham gia vào quá trình tạo ra kháng thể để bất hoạt và tiêu diệt mầm bệnh.</a:t>
            </a:r>
            <a:endParaRPr lang="en-US" sz="2400" dirty="0">
              <a:latin typeface="Times New Roman" panose="02020603050405020304" pitchFamily="18" charset="0"/>
              <a:ea typeface="Segoe UI"/>
              <a:cs typeface="Times New Roman" panose="02020603050405020304" pitchFamily="18" charset="0"/>
            </a:endParaRPr>
          </a:p>
          <a:p>
            <a:pPr indent="457200" algn="just">
              <a:lnSpc>
                <a:spcPct val="130000"/>
              </a:lnSpc>
            </a:pPr>
            <a:r>
              <a:rPr lang="nl-NL" sz="2400" dirty="0">
                <a:latin typeface="Times New Roman" panose="02020603050405020304" pitchFamily="18" charset="0"/>
                <a:ea typeface="Segoe UI"/>
                <a:cs typeface="Times New Roman" panose="02020603050405020304" pitchFamily="18" charset="0"/>
              </a:rPr>
              <a:t>- ......(5)........ có khả năng ghi nhớ mầm bệnh để tiêu diệt chúng lần sau.</a:t>
            </a:r>
            <a:endParaRPr lang="en-US" sz="2400" dirty="0">
              <a:latin typeface="Times New Roman" panose="02020603050405020304" pitchFamily="18" charset="0"/>
              <a:ea typeface="Segoe UI"/>
              <a:cs typeface="Times New Roman" panose="02020603050405020304" pitchFamily="18" charset="0"/>
            </a:endParaRPr>
          </a:p>
        </p:txBody>
      </p:sp>
    </p:spTree>
    <p:extLst>
      <p:ext uri="{BB962C8B-B14F-4D97-AF65-F5344CB8AC3E}">
        <p14:creationId xmlns:p14="http://schemas.microsoft.com/office/powerpoint/2010/main" val="1656704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2" y="74787"/>
            <a:ext cx="8704946" cy="830997"/>
          </a:xfrm>
          <a:prstGeom prst="rect">
            <a:avLst/>
          </a:prstGeom>
        </p:spPr>
        <p:txBody>
          <a:bodyPr wrap="square" lIns="91440" tIns="45720" rIns="91440" bIns="45720">
            <a:spAutoFit/>
          </a:bodyPr>
          <a:lstStyle/>
          <a:p>
            <a:r>
              <a:rPr lang="nl-NL" sz="2400" dirty="0">
                <a:latin typeface="Times New Roman" panose="02020603050405020304" pitchFamily="18" charset="0"/>
                <a:ea typeface="Courier New"/>
                <a:cs typeface="Times New Roman" panose="02020603050405020304" pitchFamily="18" charset="0"/>
              </a:rPr>
              <a:t>a. Hoạt động miễn dịch của cơ thể có sự tham gia của các tế bào bạch cầu</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0" y="905784"/>
            <a:ext cx="8558599" cy="1052596"/>
          </a:xfrm>
          <a:prstGeom prst="rect">
            <a:avLst/>
          </a:prstGeom>
        </p:spPr>
        <p:txBody>
          <a:bodyPr wrap="square" lIns="91440" tIns="45720" rIns="91440" bIns="45720">
            <a:spAutoFit/>
          </a:bodyPr>
          <a:lstStyle/>
          <a:p>
            <a:pPr indent="457200" algn="just">
              <a:lnSpc>
                <a:spcPct val="130000"/>
              </a:lnSpc>
            </a:pPr>
            <a:r>
              <a:rPr lang="nl-NL" sz="2400" dirty="0">
                <a:solidFill>
                  <a:prstClr val="black"/>
                </a:solidFill>
                <a:latin typeface="Times New Roman" panose="02020603050405020304" pitchFamily="18" charset="0"/>
                <a:ea typeface="Segoe UI"/>
                <a:cs typeface="Times New Roman" panose="02020603050405020304" pitchFamily="18" charset="0"/>
              </a:rPr>
              <a:t>b. Điền thông tin loại tế bào phù hợp với thông tin tương ứng dưới đây:</a:t>
            </a:r>
            <a:endParaRPr lang="en-US" sz="2400" dirty="0">
              <a:solidFill>
                <a:prstClr val="black"/>
              </a:solidFill>
              <a:latin typeface="Times New Roman" panose="02020603050405020304" pitchFamily="18" charset="0"/>
              <a:ea typeface="Segoe UI"/>
              <a:cs typeface="Times New Roman" panose="02020603050405020304" pitchFamily="18" charset="0"/>
            </a:endParaRPr>
          </a:p>
        </p:txBody>
      </p:sp>
      <p:sp>
        <p:nvSpPr>
          <p:cNvPr id="5" name="Rectangle 4"/>
          <p:cNvSpPr/>
          <p:nvPr/>
        </p:nvSpPr>
        <p:spPr>
          <a:xfrm>
            <a:off x="-30795" y="1825595"/>
            <a:ext cx="8768396" cy="1052596"/>
          </a:xfrm>
          <a:prstGeom prst="rect">
            <a:avLst/>
          </a:prstGeom>
        </p:spPr>
        <p:txBody>
          <a:bodyPr wrap="square" lIns="91440" tIns="45720" rIns="91440" bIns="45720">
            <a:spAutoFit/>
          </a:bodyPr>
          <a:lstStyle/>
          <a:p>
            <a:pPr indent="457200" algn="just">
              <a:lnSpc>
                <a:spcPct val="130000"/>
              </a:lnSpc>
            </a:pPr>
            <a:r>
              <a:rPr lang="nl-NL" sz="2400" dirty="0">
                <a:solidFill>
                  <a:prstClr val="black"/>
                </a:solidFill>
                <a:latin typeface="Times New Roman" panose="02020603050405020304" pitchFamily="18" charset="0"/>
                <a:ea typeface="Segoe UI"/>
                <a:cs typeface="Times New Roman" panose="02020603050405020304" pitchFamily="18" charset="0"/>
              </a:rPr>
              <a:t>- </a:t>
            </a:r>
            <a:r>
              <a:rPr lang="nl-NL" sz="2400" dirty="0">
                <a:solidFill>
                  <a:srgbClr val="0070C0"/>
                </a:solidFill>
                <a:latin typeface="Times New Roman" panose="02020603050405020304" pitchFamily="18" charset="0"/>
                <a:ea typeface="Segoe UI"/>
                <a:cs typeface="Times New Roman" panose="02020603050405020304" pitchFamily="18" charset="0"/>
              </a:rPr>
              <a:t>Đại thực bào </a:t>
            </a:r>
            <a:r>
              <a:rPr lang="nl-NL" sz="2400" dirty="0">
                <a:solidFill>
                  <a:prstClr val="black"/>
                </a:solidFill>
                <a:latin typeface="Times New Roman" panose="02020603050405020304" pitchFamily="18" charset="0"/>
                <a:ea typeface="Segoe UI"/>
                <a:cs typeface="Times New Roman" panose="02020603050405020304" pitchFamily="18" charset="0"/>
              </a:rPr>
              <a:t>đến bắt và tiêu hóa mầm bệnh khi chúng mới đến xâm nhập.</a:t>
            </a:r>
            <a:endParaRPr lang="en-US" sz="2400" dirty="0">
              <a:solidFill>
                <a:prstClr val="black"/>
              </a:solidFill>
              <a:latin typeface="Times New Roman" panose="02020603050405020304" pitchFamily="18" charset="0"/>
              <a:ea typeface="Segoe UI"/>
              <a:cs typeface="Times New Roman" panose="02020603050405020304" pitchFamily="18" charset="0"/>
            </a:endParaRPr>
          </a:p>
        </p:txBody>
      </p:sp>
      <p:sp>
        <p:nvSpPr>
          <p:cNvPr id="6" name="Rectangle 5"/>
          <p:cNvSpPr/>
          <p:nvPr/>
        </p:nvSpPr>
        <p:spPr>
          <a:xfrm>
            <a:off x="-203884" y="2629662"/>
            <a:ext cx="9035827" cy="572464"/>
          </a:xfrm>
          <a:prstGeom prst="rect">
            <a:avLst/>
          </a:prstGeom>
        </p:spPr>
        <p:txBody>
          <a:bodyPr wrap="square" lIns="91440" tIns="45720" rIns="91440" bIns="45720">
            <a:spAutoFit/>
          </a:bodyPr>
          <a:lstStyle/>
          <a:p>
            <a:pPr indent="457200" algn="just">
              <a:lnSpc>
                <a:spcPct val="130000"/>
              </a:lnSpc>
            </a:pPr>
            <a:r>
              <a:rPr lang="nl-NL" sz="2400" dirty="0">
                <a:solidFill>
                  <a:prstClr val="black"/>
                </a:solidFill>
                <a:latin typeface="Times New Roman" panose="02020603050405020304" pitchFamily="18" charset="0"/>
                <a:ea typeface="Segoe UI"/>
                <a:cs typeface="Times New Roman" panose="02020603050405020304" pitchFamily="18" charset="0"/>
              </a:rPr>
              <a:t>- </a:t>
            </a:r>
            <a:r>
              <a:rPr lang="nl-NL" sz="2400" dirty="0">
                <a:solidFill>
                  <a:srgbClr val="0070C0"/>
                </a:solidFill>
                <a:latin typeface="Times New Roman" panose="02020603050405020304" pitchFamily="18" charset="0"/>
                <a:ea typeface="Segoe UI"/>
                <a:cs typeface="Times New Roman" panose="02020603050405020304" pitchFamily="18" charset="0"/>
              </a:rPr>
              <a:t>Bạch cầu trung tính </a:t>
            </a:r>
            <a:r>
              <a:rPr lang="nl-NL" sz="2400" dirty="0">
                <a:solidFill>
                  <a:prstClr val="black"/>
                </a:solidFill>
                <a:latin typeface="Times New Roman" panose="02020603050405020304" pitchFamily="18" charset="0"/>
                <a:ea typeface="Segoe UI"/>
                <a:cs typeface="Times New Roman" panose="02020603050405020304" pitchFamily="18" charset="0"/>
              </a:rPr>
              <a:t>tạo ra các hàng rào bẫy và giết các vi khuần.</a:t>
            </a:r>
            <a:endParaRPr lang="en-US" sz="2400" dirty="0">
              <a:solidFill>
                <a:prstClr val="black"/>
              </a:solidFill>
              <a:latin typeface="Times New Roman" panose="02020603050405020304" pitchFamily="18" charset="0"/>
              <a:ea typeface="Segoe UI"/>
              <a:cs typeface="Times New Roman" panose="02020603050405020304" pitchFamily="18" charset="0"/>
            </a:endParaRPr>
          </a:p>
        </p:txBody>
      </p:sp>
      <p:sp>
        <p:nvSpPr>
          <p:cNvPr id="7" name="Rectangle 6"/>
          <p:cNvSpPr/>
          <p:nvPr/>
        </p:nvSpPr>
        <p:spPr>
          <a:xfrm>
            <a:off x="108857" y="3048465"/>
            <a:ext cx="8882743" cy="1052596"/>
          </a:xfrm>
          <a:prstGeom prst="rect">
            <a:avLst/>
          </a:prstGeom>
        </p:spPr>
        <p:txBody>
          <a:bodyPr wrap="square" lIns="91440" tIns="45720" rIns="91440" bIns="45720">
            <a:spAutoFit/>
          </a:bodyPr>
          <a:lstStyle/>
          <a:p>
            <a:pPr indent="457200" algn="just">
              <a:lnSpc>
                <a:spcPct val="130000"/>
              </a:lnSpc>
            </a:pPr>
            <a:r>
              <a:rPr lang="nl-NL" sz="2400" dirty="0">
                <a:solidFill>
                  <a:prstClr val="black"/>
                </a:solidFill>
                <a:latin typeface="Times New Roman" panose="02020603050405020304" pitchFamily="18" charset="0"/>
                <a:ea typeface="Segoe UI"/>
                <a:cs typeface="Times New Roman" panose="02020603050405020304" pitchFamily="18" charset="0"/>
              </a:rPr>
              <a:t>- </a:t>
            </a:r>
            <a:r>
              <a:rPr lang="nl-NL" sz="2400" dirty="0">
                <a:solidFill>
                  <a:srgbClr val="0070C0"/>
                </a:solidFill>
                <a:latin typeface="Times New Roman" panose="02020603050405020304" pitchFamily="18" charset="0"/>
                <a:ea typeface="Courier New"/>
                <a:cs typeface="Times New Roman" panose="02020603050405020304" pitchFamily="18" charset="0"/>
              </a:rPr>
              <a:t>Tế bào Limpho B </a:t>
            </a:r>
            <a:r>
              <a:rPr lang="nl-NL" sz="2400" dirty="0">
                <a:latin typeface="Times New Roman" panose="02020603050405020304" pitchFamily="18" charset="0"/>
                <a:ea typeface="Courier New"/>
                <a:cs typeface="Times New Roman" panose="02020603050405020304" pitchFamily="18" charset="0"/>
              </a:rPr>
              <a:t>và</a:t>
            </a:r>
            <a:r>
              <a:rPr lang="nl-NL" sz="2400" dirty="0">
                <a:solidFill>
                  <a:srgbClr val="FF0000"/>
                </a:solidFill>
                <a:latin typeface="Times New Roman" panose="02020603050405020304" pitchFamily="18" charset="0"/>
                <a:ea typeface="Courier New"/>
                <a:cs typeface="Times New Roman" panose="02020603050405020304" pitchFamily="18" charset="0"/>
              </a:rPr>
              <a:t> </a:t>
            </a:r>
            <a:r>
              <a:rPr lang="nl-NL" sz="2400" dirty="0">
                <a:solidFill>
                  <a:srgbClr val="0070C0"/>
                </a:solidFill>
                <a:latin typeface="Times New Roman" panose="02020603050405020304" pitchFamily="18" charset="0"/>
                <a:ea typeface="Courier New"/>
                <a:cs typeface="Times New Roman" panose="02020603050405020304" pitchFamily="18" charset="0"/>
              </a:rPr>
              <a:t>tế bào Limpho T </a:t>
            </a:r>
            <a:r>
              <a:rPr lang="nl-NL" sz="2400" dirty="0">
                <a:solidFill>
                  <a:prstClr val="black"/>
                </a:solidFill>
                <a:latin typeface="Times New Roman" panose="02020603050405020304" pitchFamily="18" charset="0"/>
                <a:ea typeface="Segoe UI"/>
                <a:cs typeface="Times New Roman" panose="02020603050405020304" pitchFamily="18" charset="0"/>
              </a:rPr>
              <a:t>tham gia vào quá trình tạo ra kháng thể để bất hoạt và tiêu diệt mầm bệnh.</a:t>
            </a:r>
            <a:endParaRPr lang="en-US" sz="2400" dirty="0">
              <a:solidFill>
                <a:prstClr val="black"/>
              </a:solidFill>
              <a:latin typeface="Times New Roman" panose="02020603050405020304" pitchFamily="18" charset="0"/>
              <a:ea typeface="Segoe UI"/>
              <a:cs typeface="Times New Roman" panose="02020603050405020304" pitchFamily="18" charset="0"/>
            </a:endParaRPr>
          </a:p>
        </p:txBody>
      </p:sp>
      <p:sp>
        <p:nvSpPr>
          <p:cNvPr id="8" name="Rectangle 7"/>
          <p:cNvSpPr/>
          <p:nvPr/>
        </p:nvSpPr>
        <p:spPr>
          <a:xfrm>
            <a:off x="188682" y="4075771"/>
            <a:ext cx="8704946" cy="830997"/>
          </a:xfrm>
          <a:prstGeom prst="rect">
            <a:avLst/>
          </a:prstGeom>
        </p:spPr>
        <p:txBody>
          <a:bodyPr wrap="square" lIns="91440" tIns="45720" rIns="91440" bIns="45720">
            <a:spAutoFit/>
          </a:bodyPr>
          <a:lstStyle/>
          <a:p>
            <a:r>
              <a:rPr lang="nl-NL" sz="2400" dirty="0">
                <a:solidFill>
                  <a:prstClr val="black"/>
                </a:solidFill>
                <a:latin typeface="Times New Roman" panose="02020603050405020304" pitchFamily="18" charset="0"/>
                <a:ea typeface="Segoe UI"/>
                <a:cs typeface="Times New Roman" panose="02020603050405020304" pitchFamily="18" charset="0"/>
              </a:rPr>
              <a:t>- </a:t>
            </a:r>
            <a:r>
              <a:rPr lang="nl-NL" sz="2400" dirty="0">
                <a:solidFill>
                  <a:srgbClr val="0070C0"/>
                </a:solidFill>
                <a:latin typeface="Times New Roman" panose="02020603050405020304" pitchFamily="18" charset="0"/>
                <a:ea typeface="Courier New"/>
                <a:cs typeface="Times New Roman" panose="02020603050405020304" pitchFamily="18" charset="0"/>
              </a:rPr>
              <a:t>Tế bào Limpho T </a:t>
            </a:r>
            <a:r>
              <a:rPr lang="nl-NL" sz="2400" dirty="0">
                <a:solidFill>
                  <a:prstClr val="black"/>
                </a:solidFill>
                <a:latin typeface="Times New Roman" panose="02020603050405020304" pitchFamily="18" charset="0"/>
                <a:ea typeface="Segoe UI"/>
                <a:cs typeface="Times New Roman" panose="02020603050405020304" pitchFamily="18" charset="0"/>
              </a:rPr>
              <a:t>có khả năng ghi nhớ mầm bệnh để tiêu diệt chúng lần sau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51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卡通幼儿园教师课件PPT模板"/>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31427</TotalTime>
  <Words>1098</Words>
  <Application>Microsoft Office PowerPoint</Application>
  <PresentationFormat>On-screen Show (16:9)</PresentationFormat>
  <Paragraphs>134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Segoe UI</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简约卡通幼儿园教师课件PPT模板</dc:title>
  <dc:creator>fpt</dc:creator>
  <cp:lastModifiedBy>DELL</cp:lastModifiedBy>
  <cp:revision>2859</cp:revision>
  <dcterms:created xsi:type="dcterms:W3CDTF">2014-11-26T08:06:19Z</dcterms:created>
  <dcterms:modified xsi:type="dcterms:W3CDTF">2024-10-09T00:15:14Z</dcterms:modified>
</cp:coreProperties>
</file>