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9" r:id="rId2"/>
    <p:sldId id="297" r:id="rId3"/>
    <p:sldId id="310" r:id="rId4"/>
    <p:sldId id="311" r:id="rId5"/>
    <p:sldId id="306" r:id="rId6"/>
    <p:sldId id="313" r:id="rId7"/>
    <p:sldId id="314" r:id="rId8"/>
    <p:sldId id="279" r:id="rId9"/>
    <p:sldId id="319" r:id="rId10"/>
    <p:sldId id="320" r:id="rId11"/>
    <p:sldId id="308" r:id="rId12"/>
  </p:sldIdLst>
  <p:sldSz cx="16778288" cy="9475788"/>
  <p:notesSz cx="6858000" cy="9144000"/>
  <p:custDataLst>
    <p:tags r:id="rId1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5" autoAdjust="0"/>
    <p:restoredTop sz="96136" autoAdjust="0"/>
  </p:normalViewPr>
  <p:slideViewPr>
    <p:cSldViewPr>
      <p:cViewPr varScale="1">
        <p:scale>
          <a:sx n="61" d="100"/>
          <a:sy n="61" d="100"/>
        </p:scale>
        <p:origin x="643" y="67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85800"/>
            <a:ext cx="6070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99746B9-06D6-4143-988E-8B1900E7294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5003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746B9-06D6-4143-988E-8B1900E7294A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8038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387B9834-0ABE-46A7-B0F9-1FD57AAC87E5}" type="slidenum">
              <a:rPr lang="en-US" altLang="zh-CN"/>
              <a:pPr>
                <a:spcBef>
                  <a:spcPct val="0"/>
                </a:spcBef>
              </a:pPr>
              <a:t>8</a:t>
            </a:fld>
            <a:endParaRPr lang="en-US" altLang="zh-CN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4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58888" y="2943225"/>
            <a:ext cx="14260512" cy="2032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6188" y="5368925"/>
            <a:ext cx="11745912" cy="242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8022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775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165013" y="379413"/>
            <a:ext cx="3775075" cy="808513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79413"/>
            <a:ext cx="11174413" cy="80851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8206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64550" y="2211388"/>
            <a:ext cx="7475538" cy="3049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64550" y="5413375"/>
            <a:ext cx="7475538" cy="305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751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11388"/>
            <a:ext cx="15101888" cy="625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890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5563" y="6089650"/>
            <a:ext cx="14262100" cy="188118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25563" y="4016375"/>
            <a:ext cx="14262100" cy="207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158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211388"/>
            <a:ext cx="7473950" cy="62531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64550" y="2211388"/>
            <a:ext cx="7475538" cy="62531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90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120900"/>
            <a:ext cx="7413625" cy="884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3005138"/>
            <a:ext cx="7413625" cy="5459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523288" y="2120900"/>
            <a:ext cx="7416800" cy="884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523288" y="3005138"/>
            <a:ext cx="7416800" cy="5459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20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5101888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2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7825"/>
            <a:ext cx="5521325" cy="16049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59550" y="377825"/>
            <a:ext cx="9380538" cy="8086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1982788"/>
            <a:ext cx="5521325" cy="648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3725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9300" y="6632575"/>
            <a:ext cx="10066338" cy="784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289300" y="846138"/>
            <a:ext cx="10066338" cy="568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89300" y="7416800"/>
            <a:ext cx="10066338" cy="1111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3624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8288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500188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500188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500188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500188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500188" rtl="0" eaLnBrk="0" fontAlgn="base" hangingPunct="0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defTabSz="1500188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defTabSz="1500188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defTabSz="1500188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defTabSz="1500188" rtl="0" fontAlgn="base">
        <a:spcBef>
          <a:spcPct val="0"/>
        </a:spcBef>
        <a:spcAft>
          <a:spcPct val="0"/>
        </a:spcAft>
        <a:defRPr sz="72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561975" indent="-561975" algn="l" defTabSz="1500188" rtl="0" eaLnBrk="0" fontAlgn="base" hangingPunct="0">
        <a:spcBef>
          <a:spcPct val="20000"/>
        </a:spcBef>
        <a:spcAft>
          <a:spcPct val="0"/>
        </a:spcAft>
        <a:buChar char="•"/>
        <a:defRPr sz="5200">
          <a:solidFill>
            <a:schemeClr val="tx1"/>
          </a:solidFill>
          <a:latin typeface="+mn-lt"/>
          <a:ea typeface="+mn-ea"/>
          <a:cs typeface="+mn-cs"/>
        </a:defRPr>
      </a:lvl1pPr>
      <a:lvl2pPr marL="1219200" indent="-469900" algn="l" defTabSz="1500188" rtl="0" eaLnBrk="0" fontAlgn="base" hangingPunct="0">
        <a:spcBef>
          <a:spcPct val="20000"/>
        </a:spcBef>
        <a:spcAft>
          <a:spcPct val="0"/>
        </a:spcAft>
        <a:buChar char="–"/>
        <a:defRPr sz="4600">
          <a:solidFill>
            <a:schemeClr val="tx1"/>
          </a:solidFill>
          <a:latin typeface="+mn-lt"/>
          <a:ea typeface="+mn-ea"/>
        </a:defRPr>
      </a:lvl2pPr>
      <a:lvl3pPr marL="1874838" indent="-374650" algn="l" defTabSz="1500188" rtl="0" eaLnBrk="0" fontAlgn="base" hangingPunct="0">
        <a:spcBef>
          <a:spcPct val="20000"/>
        </a:spcBef>
        <a:spcAft>
          <a:spcPct val="0"/>
        </a:spcAft>
        <a:buChar char="•"/>
        <a:defRPr sz="3900">
          <a:solidFill>
            <a:schemeClr val="tx1"/>
          </a:solidFill>
          <a:latin typeface="+mn-lt"/>
          <a:ea typeface="+mn-ea"/>
        </a:defRPr>
      </a:lvl3pPr>
      <a:lvl4pPr marL="2625725" indent="-376238" algn="l" defTabSz="1500188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  <a:ea typeface="+mn-ea"/>
        </a:defRPr>
      </a:lvl4pPr>
      <a:lvl5pPr marL="3375025" indent="-374650" algn="l" defTabSz="1500188" rtl="0" eaLnBrk="0" fontAlgn="base" hangingPunct="0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+mn-ea"/>
        </a:defRPr>
      </a:lvl5pPr>
      <a:lvl6pPr marL="3832225" indent="-374650" algn="l" defTabSz="15001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+mn-ea"/>
        </a:defRPr>
      </a:lvl6pPr>
      <a:lvl7pPr marL="4289425" indent="-374650" algn="l" defTabSz="15001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+mn-ea"/>
        </a:defRPr>
      </a:lvl7pPr>
      <a:lvl8pPr marL="4746625" indent="-374650" algn="l" defTabSz="15001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+mn-ea"/>
        </a:defRPr>
      </a:lvl8pPr>
      <a:lvl9pPr marL="5203825" indent="-374650" algn="l" defTabSz="1500188" rtl="0" fontAlgn="base">
        <a:spcBef>
          <a:spcPct val="20000"/>
        </a:spcBef>
        <a:spcAft>
          <a:spcPct val="0"/>
        </a:spcAft>
        <a:buChar char="»"/>
        <a:defRPr sz="3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168" y="1857574"/>
            <a:ext cx="684076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0" y="1857574"/>
            <a:ext cx="784887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780632" y="0"/>
            <a:ext cx="921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4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- BÀI 31: HỆ VẬN ĐỘNG Ở NGƯỜI (</a:t>
            </a:r>
            <a:r>
              <a:rPr lang="en-US" altLang="zh-CN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tt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BD6054-E2F8-31D7-4D92-4F77079A439D}"/>
              </a:ext>
            </a:extLst>
          </p:cNvPr>
          <p:cNvSpPr txBox="1"/>
          <p:nvPr/>
        </p:nvSpPr>
        <p:spPr>
          <a:xfrm>
            <a:off x="396256" y="662534"/>
            <a:ext cx="1022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nl-NL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sơ cứu và băng bó khi người khác bị gãy xương</a:t>
            </a:r>
            <a:r>
              <a:rPr lang="nl-NL" alt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4" y="1497534"/>
            <a:ext cx="10873208" cy="6336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7536" y="1497534"/>
            <a:ext cx="4320480" cy="5904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BD6054-E2F8-31D7-4D92-4F77079A439D}"/>
              </a:ext>
            </a:extLst>
          </p:cNvPr>
          <p:cNvSpPr txBox="1"/>
          <p:nvPr/>
        </p:nvSpPr>
        <p:spPr>
          <a:xfrm>
            <a:off x="396256" y="662534"/>
            <a:ext cx="1144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sơ cứu và băng bó khi người khác bị gãy xương</a:t>
            </a:r>
            <a:r>
              <a:rPr lang="nl-NL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528603" y="-90710"/>
            <a:ext cx="921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4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- BÀI 31: HỆ VẬN ĐỘNG Ở NGƯỜI (</a:t>
            </a:r>
            <a:r>
              <a:rPr lang="en-US" altLang="zh-CN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tt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564609" y="623223"/>
            <a:ext cx="6048672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4" b="1" dirty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12280" y="1281510"/>
            <a:ext cx="11089232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29199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629199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29199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629199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</a:p>
        </p:txBody>
      </p:sp>
    </p:spTree>
    <p:extLst>
      <p:ext uri="{BB962C8B-B14F-4D97-AF65-F5344CB8AC3E}">
        <p14:creationId xmlns:p14="http://schemas.microsoft.com/office/powerpoint/2010/main" val="12839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456" y="1281510"/>
            <a:ext cx="12961439" cy="765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8" y="1713558"/>
            <a:ext cx="439248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08" y="1713558"/>
            <a:ext cx="5328591" cy="602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440" y="1713559"/>
            <a:ext cx="4896543" cy="60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780632" y="0"/>
            <a:ext cx="921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4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- BÀI 31: HỆ VẬN ĐỘNG Ở NGƯỜI (</a:t>
            </a:r>
            <a:r>
              <a:rPr lang="en-US" altLang="zh-CN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tt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8BD6054-E2F8-31D7-4D92-4F77079A439D}"/>
              </a:ext>
            </a:extLst>
          </p:cNvPr>
          <p:cNvSpPr txBox="1"/>
          <p:nvPr/>
        </p:nvSpPr>
        <p:spPr>
          <a:xfrm>
            <a:off x="396256" y="662534"/>
            <a:ext cx="1144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nl-NL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sơ cứu và băng bó khi người khác bị gãy xương</a:t>
            </a:r>
            <a:r>
              <a:rPr lang="nl-NL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8384" y="8194278"/>
            <a:ext cx="1503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Tai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nạn</a:t>
            </a:r>
            <a:endParaRPr lang="en-US" altLang="zh-CN" sz="3200" b="1" dirty="0"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9716" y="8194277"/>
            <a:ext cx="154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Leo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cây</a:t>
            </a:r>
            <a:endParaRPr lang="en-US" altLang="zh-CN" sz="3200" b="1" dirty="0"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969380" y="8187999"/>
            <a:ext cx="3361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Đá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banh</a:t>
            </a:r>
            <a:r>
              <a:rPr lang="en-US" altLang="zh-CN" sz="3200" b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( TDTT )</a:t>
            </a:r>
          </a:p>
        </p:txBody>
      </p:sp>
    </p:spTree>
    <p:extLst>
      <p:ext uri="{BB962C8B-B14F-4D97-AF65-F5344CB8AC3E}">
        <p14:creationId xmlns:p14="http://schemas.microsoft.com/office/powerpoint/2010/main" val="86905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13" y="737006"/>
            <a:ext cx="4320479" cy="328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849" y="631720"/>
            <a:ext cx="4176464" cy="338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734" y="631719"/>
            <a:ext cx="4203146" cy="338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12" y="4737894"/>
            <a:ext cx="504056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45" y="4716638"/>
            <a:ext cx="3960440" cy="412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31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ÀI TUYÊN TRUYỀN VỀ AN TOÀN GIAO THÔ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4" t="4211" r="3877"/>
          <a:stretch/>
        </p:blipFill>
        <p:spPr bwMode="auto">
          <a:xfrm>
            <a:off x="838200" y="1165150"/>
            <a:ext cx="6320974" cy="508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ile.medinet.gov.vn/UploadImages/tytphuonglinhtay/clip_image001.jpg?w=9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5" t="18599" r="34250" b="16201"/>
          <a:stretch/>
        </p:blipFill>
        <p:spPr bwMode="auto">
          <a:xfrm>
            <a:off x="12205568" y="1137493"/>
            <a:ext cx="4363278" cy="771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0272" y="6542104"/>
            <a:ext cx="633538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1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file.medinet.gov.vn/UploadImages/tytphuonglinhtay/clip_image001.jpg?w=9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18599" r="66631" b="16201"/>
          <a:stretch/>
        </p:blipFill>
        <p:spPr bwMode="auto">
          <a:xfrm>
            <a:off x="7662468" y="1137493"/>
            <a:ext cx="4391414" cy="771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4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09" y="231051"/>
            <a:ext cx="12237366" cy="895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01368" y="210574"/>
            <a:ext cx="12257107" cy="8400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869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   </a:t>
            </a:r>
            <a:r>
              <a:rPr lang="en-US" altLang="zh-CN" sz="3869" b="1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Thực</a:t>
            </a:r>
            <a:r>
              <a:rPr lang="en-US" altLang="zh-CN" sz="3869" b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869" b="1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hành</a:t>
            </a:r>
            <a:r>
              <a:rPr lang="en-US" altLang="zh-CN" sz="3869" b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869" b="1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tập</a:t>
            </a:r>
            <a:r>
              <a:rPr lang="en-US" altLang="zh-CN" sz="3869" b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869" b="1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băng</a:t>
            </a:r>
            <a:r>
              <a:rPr lang="en-US" altLang="zh-CN" sz="3869" b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869" b="1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bó</a:t>
            </a:r>
            <a:r>
              <a:rPr lang="en-US" altLang="zh-CN" sz="3869" b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869" b="1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cho</a:t>
            </a:r>
            <a:r>
              <a:rPr lang="en-US" altLang="zh-CN" sz="3869" b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869" b="1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en-US" altLang="zh-CN" sz="3869" b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869" b="1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gãy</a:t>
            </a:r>
            <a:r>
              <a:rPr lang="en-US" altLang="zh-CN" sz="3869" b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869" b="1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xương</a:t>
            </a:r>
            <a:r>
              <a:rPr lang="en-US" altLang="zh-CN" sz="3869" b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869" b="1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cẳng</a:t>
            </a:r>
            <a:r>
              <a:rPr lang="en-US" altLang="zh-CN" sz="3869" b="1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869" b="1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tay</a:t>
            </a:r>
            <a:endParaRPr lang="en-US" altLang="zh-CN" sz="3869" b="1" dirty="0"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53" y="188638"/>
            <a:ext cx="12634383" cy="89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043437" y="210574"/>
            <a:ext cx="12662899" cy="8400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869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   </a:t>
            </a:r>
            <a:r>
              <a:rPr lang="en-US" altLang="zh-CN" sz="3869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Thực hành tập băng bó cho người gãy xương cẳng tay</a:t>
            </a:r>
          </a:p>
        </p:txBody>
      </p:sp>
    </p:spTree>
    <p:extLst>
      <p:ext uri="{BB962C8B-B14F-4D97-AF65-F5344CB8AC3E}">
        <p14:creationId xmlns:p14="http://schemas.microsoft.com/office/powerpoint/2010/main" val="18092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8BE622-1F75-1631-2F07-338E36D50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20" y="2145606"/>
            <a:ext cx="9793088" cy="454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163" indent="4254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Đặt tay bị gãy vào sát thân nạn nhân.	</a:t>
            </a:r>
            <a:endParaRPr lang="en-US" altLang="vi-VN" sz="32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Đặt hai nẹp vào hai phía của cẳng tay, nẹp dài từ khuỷu tay tới cổ tay, đồng thời lót bông/ gạc y tế hoặc miếng vải sạch vào phía trong nẹp.</a:t>
            </a:r>
            <a:endParaRPr lang="en-US" altLang="vi-VN" sz="32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Dùng dây vải rộng bản/ băng y tế buộc cố định nẹp.</a:t>
            </a:r>
            <a:endParaRPr lang="en-US" altLang="vi-VN" sz="32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Dùng khăn vải làm dây đeo vào cổ để đỡ cẳng tay treo trước ngực, cẳng tay vuông góc với cánh tay.</a:t>
            </a:r>
            <a:endParaRPr lang="en-US" altLang="vi-VN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808" y="1482497"/>
            <a:ext cx="6269574" cy="380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780632" y="0"/>
            <a:ext cx="921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4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- BÀI 31: HỆ VẬN ĐỘNG Ở NGƯỜI (</a:t>
            </a:r>
            <a:r>
              <a:rPr lang="en-US" altLang="zh-CN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tt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BD6054-E2F8-31D7-4D92-4F77079A439D}"/>
              </a:ext>
            </a:extLst>
          </p:cNvPr>
          <p:cNvSpPr txBox="1"/>
          <p:nvPr/>
        </p:nvSpPr>
        <p:spPr>
          <a:xfrm>
            <a:off x="396256" y="662534"/>
            <a:ext cx="1144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sơ cứu và băng bó khi người khác bị gãy xương</a:t>
            </a:r>
            <a:r>
              <a:rPr lang="nl-NL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272" y="1398994"/>
            <a:ext cx="526297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 Sơ cứu gãy xương cẳng tay</a:t>
            </a:r>
            <a:endParaRPr lang="en-US" altLang="vi-VN" sz="3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6296" y="6805702"/>
            <a:ext cx="83883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Chú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ý: </a:t>
            </a:r>
          </a:p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+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Áp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nẹp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gỗ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vào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mặt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cẳng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tay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+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Nẹp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phải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dài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khuỷu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tay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bàn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tay</a:t>
            </a:r>
            <a:r>
              <a:rPr lang="en-US" altLang="zh-CN" sz="32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altLang="zh-CN" sz="3200" dirty="0"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424" y="5322053"/>
            <a:ext cx="4632607" cy="305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760" y="1209502"/>
            <a:ext cx="7344816" cy="612068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32360" y="7618214"/>
            <a:ext cx="10657184" cy="162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* </a:t>
            </a:r>
            <a:r>
              <a:rPr lang="en-US" altLang="zh-CN" sz="3316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Chú</a:t>
            </a: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ý: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- </a:t>
            </a:r>
            <a:r>
              <a:rPr lang="en-US" altLang="zh-CN" sz="3316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Cách</a:t>
            </a: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316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quấn</a:t>
            </a: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316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băng</a:t>
            </a: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altLang="zh-CN" sz="3316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từ</a:t>
            </a: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316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316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ra</a:t>
            </a: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316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316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zh-CN" sz="3316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từ</a:t>
            </a:r>
            <a:r>
              <a:rPr lang="en-US" altLang="zh-CN" sz="3316" dirty="0" smtClean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316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khuỷu</a:t>
            </a: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316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taycổ</a:t>
            </a: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316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tay</a:t>
            </a: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en-US" altLang="zh-CN" sz="3316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Cách</a:t>
            </a: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316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cầm</a:t>
            </a: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316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băng</a:t>
            </a: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altLang="zh-CN" sz="3316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cầm</a:t>
            </a: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316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ngửa</a:t>
            </a: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316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cuộn</a:t>
            </a: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3316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băng</a:t>
            </a:r>
            <a:r>
              <a:rPr lang="en-US" altLang="zh-CN" sz="3316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528603" y="-90710"/>
            <a:ext cx="921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Tiết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4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- BÀI 31: HỆ VẬN ĐỘNG Ở NGƯỜI (</a:t>
            </a:r>
            <a:r>
              <a:rPr lang="en-US" altLang="zh-CN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tt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BD6054-E2F8-31D7-4D92-4F77079A439D}"/>
              </a:ext>
            </a:extLst>
          </p:cNvPr>
          <p:cNvSpPr txBox="1"/>
          <p:nvPr/>
        </p:nvSpPr>
        <p:spPr>
          <a:xfrm>
            <a:off x="396256" y="662534"/>
            <a:ext cx="1144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hành sơ cứu và băng bó khi người khác bị gãy xương</a:t>
            </a:r>
            <a:r>
              <a:rPr lang="nl-NL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幻灯片 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304</Words>
  <Application>Microsoft Office PowerPoint</Application>
  <PresentationFormat>Custom</PresentationFormat>
  <Paragraphs>36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SimSun</vt:lpstr>
      <vt:lpstr>SimSun</vt:lpstr>
      <vt:lpstr>Arial</vt:lpstr>
      <vt:lpstr>Calibri</vt:lpstr>
      <vt:lpstr>Times New Roman</vt:lpstr>
      <vt:lpstr>Wingdings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DELL</cp:lastModifiedBy>
  <cp:revision>118</cp:revision>
  <dcterms:created xsi:type="dcterms:W3CDTF">2015-09-14T06:10:05Z</dcterms:created>
  <dcterms:modified xsi:type="dcterms:W3CDTF">2024-09-17T14:27:01Z</dcterms:modified>
</cp:coreProperties>
</file>