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6" r:id="rId2"/>
    <p:sldId id="416" r:id="rId3"/>
    <p:sldId id="309" r:id="rId4"/>
    <p:sldId id="288" r:id="rId5"/>
    <p:sldId id="415" r:id="rId6"/>
    <p:sldId id="408" r:id="rId7"/>
    <p:sldId id="417" r:id="rId8"/>
    <p:sldId id="418" r:id="rId9"/>
    <p:sldId id="419" r:id="rId10"/>
    <p:sldId id="413" r:id="rId11"/>
    <p:sldId id="421" r:id="rId12"/>
    <p:sldId id="4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D2643-BFA6-4949-AE6C-FDCEECB7118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52A5F-5394-421A-B62C-35344F5A1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D5FEB-E92C-E8A3-F095-B44AD1CB2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B01D6F-4237-797C-B563-808A8645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3BA7E-ED83-DF09-89B4-75B90064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E93A9-F582-AB7C-486B-A9E1960E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1905CC-B750-9938-104E-3505827C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61E15-C784-DAA9-204B-3D74E76E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07B9C0-C7B4-EF8C-6EA2-EF64704F8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8A7F1E-8717-E5F6-E54D-443D247B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7015F0-CAC7-36C4-F747-563C365A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22B2EF-846D-D72D-7D60-1136B0FB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1B6D03-0759-4B80-08E0-84F999A6E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A8B623-D5A2-8F25-13F9-DE247448D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AE6D30-0E9C-43E2-A028-92DE0847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E02BCC-278F-5D8B-4A4A-F922CA02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66BD4-7AB0-2901-F456-BDECEC4C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055824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09EDE-8800-0ECD-2DF0-4CCC1690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CF2532-39FB-9854-C06B-3094B36F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3C66A3-D62C-8D0F-7370-056BDFC2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DFC3BC-F7A9-BB19-DE1D-CFBB7E1C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392BDD-ED53-8B08-6B03-6C878A81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6F1D6-CC11-2B3B-C2B1-76969351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233E1C-B2ED-8270-95A1-7AB4608DF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ED3F7-F714-7501-68B7-89F2E148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890D6A-2519-070A-A9C9-E84EB669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DDA50E-3D6B-C725-5BDB-151B33E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9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EC4539-185A-BEC9-511D-AF345A0A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1BCA28-72EA-F79D-BA2C-45B66CD61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E65E55-A2E3-8A0F-03F4-1AB264C3B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ECBA44-5902-178B-BAAA-80E3A0CA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3CD405-A96A-AD7A-2E43-2388AEE4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A23941-2C62-3290-7654-5EC1A548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7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D8D3CE-4889-BCDA-E46B-FF4AF4BA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C291B13-4176-E180-F7FA-F49F0C94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65D506-D0B1-D117-9187-C7C5D7A72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7066BB3-4347-5FA6-BF03-05790CD37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5B9A09-9723-4397-7CAC-6FD48D279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07B3E4-DA2E-F58F-A9F6-07CCF5C8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689565-6600-CA7D-9146-4E7B40A9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F7A4DB9-BCB8-5069-E02E-18CFF350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688794-3BBF-427C-D778-5F0F00AA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579DAB-3668-D6ED-882E-5DFAA735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08DA563-CA2B-F6C6-7258-191E60AE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6C62AE-4EC4-BF89-AB52-E29A5666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98C79C2-7B2D-4701-154F-549FDBBB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75FDD8A-BD64-D537-2FC1-EFDE6930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565EF1-3E9F-0BBD-2AA2-EE45D357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77DC2F-4003-C30A-7B45-9BDFE51D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5A6FC4-D994-A5EF-F046-0C433298D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7D154A-63FB-1C89-BCF4-6B9C2807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3787C5-2DD0-FCEE-08FA-C7E7E3C0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424690-E075-EACC-0002-ED936C0D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9C7FC2-0547-BE26-7EC5-E28EE040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1B052E-D2F3-D8A5-CF52-2F1F2935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43B1C0-F69D-9A66-FD15-857C3AE4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BC5DC4-4908-C6F6-94B2-19A56A09C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E4BC32-1FB3-07A6-1BCE-732A58F5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123248-7B86-1151-EBC4-0094F489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B96ED3-229D-1C61-C4B6-81AD2FD6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5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28FDEF-3154-2859-1CE0-C2402DCC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AC6373-D632-3BE9-5FF8-ACE1C6CD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F20F8E-2450-67F2-2CFD-0AD1525FF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7FAE-10F5-4863-A9F9-D84156CFB1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142920-A087-E2E1-103D-DA9409517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370ABB-DB76-0EA3-F378-ADE225B69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A269-5562-4856-A844-68DB14279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5" y="1656271"/>
            <a:ext cx="4812101" cy="479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78922" y="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BD6054-E2F8-31D7-4D92-4F77079A439D}"/>
              </a:ext>
            </a:extLst>
          </p:cNvPr>
          <p:cNvSpPr txBox="1"/>
          <p:nvPr/>
        </p:nvSpPr>
        <p:spPr>
          <a:xfrm>
            <a:off x="324248" y="490047"/>
            <a:ext cx="86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bệnh,tật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074" y="969329"/>
            <a:ext cx="375295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579"/>
              </a:spcAft>
            </a:pPr>
            <a:r>
              <a:rPr lang="vi-VN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 cong vẹo cột sống</a:t>
            </a:r>
            <a:endParaRPr lang="en-US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433" y="1232115"/>
            <a:ext cx="5861759" cy="51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ài tuyên truyền vận động nhân dân tập luyện thể dục, thể th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3" y="22225"/>
            <a:ext cx="113782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6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78922" y="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BD6054-E2F8-31D7-4D92-4F77079A439D}"/>
              </a:ext>
            </a:extLst>
          </p:cNvPr>
          <p:cNvSpPr txBox="1"/>
          <p:nvPr/>
        </p:nvSpPr>
        <p:spPr>
          <a:xfrm>
            <a:off x="324248" y="490047"/>
            <a:ext cx="86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i="1" u="sng" noProof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tập thể dục thể thao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139" y="1074247"/>
            <a:ext cx="11640590" cy="326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Luyện tập thể dục thể thao có vai trò kích thích tăng chiều dài và chu vi của xương, cơ bắp </a:t>
            </a:r>
            <a:r>
              <a:rPr lang="nl-NL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 nang, </a:t>
            </a:r>
            <a:r>
              <a:rPr lang="nl-NL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 chắc, tăng cường sự dẻo dai của cơ thể</a:t>
            </a:r>
            <a:r>
              <a:rPr lang="nl-NL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Giúp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Giúp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Giúp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hê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Giúp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="" xmlns:a16="http://schemas.microsoft.com/office/drawing/2014/main" id="{AC004D5B-549A-24DD-A883-D10060A7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24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Hướng dẫn học bài ở nhà:</a:t>
            </a:r>
          </a:p>
        </p:txBody>
      </p:sp>
      <p:sp>
        <p:nvSpPr>
          <p:cNvPr id="25603" name="TextBox 5">
            <a:extLst>
              <a:ext uri="{FF2B5EF4-FFF2-40B4-BE49-F238E27FC236}">
                <a16:creationId xmlns="" xmlns:a16="http://schemas.microsoft.com/office/drawing/2014/main" id="{273041FA-142F-A7D7-9289-2745A1F2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609600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altLang="zh-CN" sz="2800" b="1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vừa học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</p:txBody>
      </p:sp>
      <p:sp>
        <p:nvSpPr>
          <p:cNvPr id="25604" name="TextBox 16">
            <a:extLst>
              <a:ext uri="{FF2B5EF4-FFF2-40B4-BE49-F238E27FC236}">
                <a16:creationId xmlns="" xmlns:a16="http://schemas.microsoft.com/office/drawing/2014/main" id="{4FF4C470-5629-BFF1-4661-11E6A043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19201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13595" indent="-413595">
              <a:spcBef>
                <a:spcPct val="0"/>
              </a:spcBef>
              <a:buFontTx/>
              <a:buChar char="-"/>
            </a:pP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13595" indent="-413595">
              <a:spcBef>
                <a:spcPct val="0"/>
              </a:spcBef>
              <a:buFontTx/>
              <a:buChar char="-"/>
            </a:pP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31.3-31.6/85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5605" name="TextBox 1">
            <a:extLst>
              <a:ext uri="{FF2B5EF4-FFF2-40B4-BE49-F238E27FC236}">
                <a16:creationId xmlns="" xmlns:a16="http://schemas.microsoft.com/office/drawing/2014/main" id="{A3E3F5F6-AFCE-F18E-D606-5DECB9EA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215" y="2318267"/>
            <a:ext cx="8424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sắp 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trước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IV 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: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dung 2 (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trang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127/</a:t>
            </a:r>
            <a:r>
              <a:rPr lang="en-US" altLang="zh-CN" sz="28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sgk</a:t>
            </a:r>
            <a:endParaRPr lang="en-US" altLang="zh-CN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78922" y="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BD6054-E2F8-31D7-4D92-4F77079A439D}"/>
              </a:ext>
            </a:extLst>
          </p:cNvPr>
          <p:cNvSpPr txBox="1"/>
          <p:nvPr/>
        </p:nvSpPr>
        <p:spPr>
          <a:xfrm>
            <a:off x="324248" y="490047"/>
            <a:ext cx="86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bệnh,tật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248" y="975749"/>
            <a:ext cx="33265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579"/>
              </a:spcAft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altLang="en-US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1491587"/>
            <a:ext cx="5738003" cy="51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09" y="1319182"/>
            <a:ext cx="5371711" cy="53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7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="" xmlns:a16="http://schemas.microsoft.com/office/drawing/2014/main" id="{FB022CEA-D366-4CF2-6997-A6EFE839D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89893"/>
              </p:ext>
            </p:extLst>
          </p:nvPr>
        </p:nvGraphicFramePr>
        <p:xfrm>
          <a:off x="298369" y="482469"/>
          <a:ext cx="11459435" cy="61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299">
                  <a:extLst>
                    <a:ext uri="{9D8B030D-6E8A-4147-A177-3AD203B41FA5}">
                      <a16:colId xmlns="" xmlns:a16="http://schemas.microsoft.com/office/drawing/2014/main" val="3769132603"/>
                    </a:ext>
                  </a:extLst>
                </a:gridCol>
                <a:gridCol w="2907102">
                  <a:extLst>
                    <a:ext uri="{9D8B030D-6E8A-4147-A177-3AD203B41FA5}">
                      <a16:colId xmlns="" xmlns:a16="http://schemas.microsoft.com/office/drawing/2014/main" val="3923482702"/>
                    </a:ext>
                  </a:extLst>
                </a:gridCol>
                <a:gridCol w="4744529">
                  <a:extLst>
                    <a:ext uri="{9D8B030D-6E8A-4147-A177-3AD203B41FA5}">
                      <a16:colId xmlns="" xmlns:a16="http://schemas.microsoft.com/office/drawing/2014/main" val="2250280375"/>
                    </a:ext>
                  </a:extLst>
                </a:gridCol>
                <a:gridCol w="2320505">
                  <a:extLst>
                    <a:ext uri="{9D8B030D-6E8A-4147-A177-3AD203B41FA5}">
                      <a16:colId xmlns="" xmlns:a16="http://schemas.microsoft.com/office/drawing/2014/main" val="224761289"/>
                    </a:ext>
                  </a:extLst>
                </a:gridCol>
              </a:tblGrid>
              <a:tr h="1156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8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8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8485721"/>
                  </a:ext>
                </a:extLst>
              </a:tr>
              <a:tr h="2269354">
                <a:tc>
                  <a:txBody>
                    <a:bodyPr/>
                    <a:lstStyle/>
                    <a:p>
                      <a:r>
                        <a:rPr lang="en-US" sz="1300" dirty="0"/>
                        <a:t>…..</a:t>
                      </a:r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3760182"/>
                  </a:ext>
                </a:extLst>
              </a:tr>
              <a:tr h="2699461">
                <a:tc>
                  <a:txBody>
                    <a:bodyPr/>
                    <a:lstStyle/>
                    <a:p>
                      <a:r>
                        <a:rPr lang="en-US" sz="1300" dirty="0"/>
                        <a:t>….</a:t>
                      </a:r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6179" marR="66179" marT="33089" marB="330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11872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BD6054-E2F8-31D7-4D92-4F77079A439D}"/>
              </a:ext>
            </a:extLst>
          </p:cNvPr>
          <p:cNvSpPr txBox="1"/>
          <p:nvPr/>
        </p:nvSpPr>
        <p:spPr>
          <a:xfrm>
            <a:off x="298369" y="0"/>
            <a:ext cx="86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bệnh,tật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369" y="2213923"/>
            <a:ext cx="133450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79"/>
              </a:spcAft>
            </a:pPr>
            <a:r>
              <a:rPr lang="vi-VN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 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 vẹo cột sống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2314" y="1555428"/>
            <a:ext cx="4589536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nl-NL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 thế hoạt động không đúng trong thời gian dài, mang vác vật nặng thường </a:t>
            </a:r>
            <a:r>
              <a:rPr lang="nl-NL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xuyên.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nl-NL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nl-NL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 nạn hay còi xương.</a:t>
            </a: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68647" y="1652519"/>
            <a:ext cx="21770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Ngồi </a:t>
            </a:r>
            <a:r>
              <a:rPr lang="nl-NL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 tư thế trong học đường, không mang vác nặng, lao động vừa sức.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0373" y="1784934"/>
            <a:ext cx="3021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Cột </a:t>
            </a:r>
            <a:r>
              <a:rPr lang="nl-NL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 không giữ được trạng thái bình thường, các đốt sống bị xoay lệch về một bên.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172" y="4225945"/>
            <a:ext cx="133450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79"/>
              </a:spcAft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3688" y="4069190"/>
            <a:ext cx="4664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Do </a:t>
            </a:r>
            <a:r>
              <a:rPr lang="nl-NL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 cao, cơ thể thiếu calcium và phosphorus  -&gt; thiếu nguyên liệu để tạo xương, mật độ chất khoáng trong xương thưa dần.</a:t>
            </a: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2617" y="4069559"/>
            <a:ext cx="2497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Xương </a:t>
            </a:r>
            <a:r>
              <a:rPr lang="nl-NL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giòn, dễ gãy khi bị chấn thương. </a:t>
            </a: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8647" y="4139589"/>
            <a:ext cx="21770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TÚI ĐEO CHÉO VAI GIVI TR30N MÀU ĐEN 18LIT - Đồ Phượt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07" y="197617"/>
            <a:ext cx="3591574" cy="59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ảnh người Hà Nội đổ xô đi xách nước vì... mất n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4" y="439156"/>
            <a:ext cx="3420383" cy="57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KĐT Đại Kim: Dân khốn khổ xách từng xô nước dùng mỗi ngà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51" y="197617"/>
            <a:ext cx="3748978" cy="575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5" y="1164566"/>
            <a:ext cx="5276790" cy="54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164566"/>
            <a:ext cx="5779878" cy="54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59263" y="365125"/>
          <a:ext cx="4013200" cy="554038"/>
        </p:xfrm>
        <a:graphic>
          <a:graphicData uri="http://schemas.openxmlformats.org/drawingml/2006/table">
            <a:tbl>
              <a:tblPr/>
              <a:tblGrid>
                <a:gridCol w="4013200"/>
              </a:tblGrid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CÁC BỆNH VỀ XƯƠNG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8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áº¿t quáº£ hÃ¬nh áº£nh cho thá»©c Än giÃ u Äáº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790576"/>
            <a:ext cx="4418013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Káº¿t quáº£ hÃ¬nh áº£nh cho há»c sinh chÆ¡i ÄÃ¡ bÃ³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703638"/>
            <a:ext cx="441801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Káº¿t quáº£ hÃ¬nh áº£nh cho há»c sinh há»c thá» dá»¥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846138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áº¿t quáº£ hÃ¬nh áº£nh cho há»c sinh há»c vÃ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673475"/>
            <a:ext cx="4762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2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478922" y="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BD6054-E2F8-31D7-4D92-4F77079A439D}"/>
              </a:ext>
            </a:extLst>
          </p:cNvPr>
          <p:cNvSpPr txBox="1"/>
          <p:nvPr/>
        </p:nvSpPr>
        <p:spPr>
          <a:xfrm>
            <a:off x="261386" y="467338"/>
            <a:ext cx="86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bệnh,tật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386" y="1014958"/>
            <a:ext cx="375295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579"/>
              </a:spcAft>
            </a:pPr>
            <a:r>
              <a:rPr lang="vi-VN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 cong vẹo cột sống</a:t>
            </a:r>
            <a:endParaRPr lang="en-US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188" y="1645789"/>
            <a:ext cx="11602527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Nguyên nhân: Do tư thế hoạt động không đúng trong thời gian dài, mang vác vật nặng thường xuyên, do tai nạn hay còi xương.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Biểu hiện: Cột sống không giữ được trạng thái bình thường, các đốt sống bị xoay lệch về một bên.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Cách khắc phục: Ngồi đúng tư thế trong học đường, không mang vác nặng, lao động vừa sức.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478922" y="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BD6054-E2F8-31D7-4D92-4F77079A439D}"/>
              </a:ext>
            </a:extLst>
          </p:cNvPr>
          <p:cNvSpPr txBox="1"/>
          <p:nvPr/>
        </p:nvSpPr>
        <p:spPr>
          <a:xfrm>
            <a:off x="261386" y="467338"/>
            <a:ext cx="86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bệnh,tật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587" y="1014958"/>
            <a:ext cx="33265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579"/>
              </a:spcAft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altLang="en-US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188" y="1645789"/>
            <a:ext cx="11602527" cy="208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Nguyên nhân: Do tuổi cao, cơ thể thiếu calcium và phosphorus  -&gt; thiếu nguyên liệu để tạo xương, mật độ chất khoáng trong xương thưa dần.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nl-NL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Biểu hiện: xương giòn, dễ gãy khi bị chấn thương. 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188" y="3865252"/>
            <a:ext cx="1133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khắc phục </a:t>
            </a:r>
            <a:r>
              <a:rPr lang="nl-NL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78922" y="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BD6054-E2F8-31D7-4D92-4F77079A439D}"/>
              </a:ext>
            </a:extLst>
          </p:cNvPr>
          <p:cNvSpPr txBox="1"/>
          <p:nvPr/>
        </p:nvSpPr>
        <p:spPr>
          <a:xfrm>
            <a:off x="324248" y="490047"/>
            <a:ext cx="868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i="1" u="sng" noProof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tập thể dục thể thao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22" y="1787986"/>
            <a:ext cx="8278484" cy="45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606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Times New Roman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29</cp:revision>
  <dcterms:created xsi:type="dcterms:W3CDTF">2023-08-26T12:50:38Z</dcterms:created>
  <dcterms:modified xsi:type="dcterms:W3CDTF">2024-09-17T04:26:50Z</dcterms:modified>
</cp:coreProperties>
</file>