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4" r:id="rId3"/>
    <p:sldId id="295" r:id="rId4"/>
    <p:sldId id="585" r:id="rId5"/>
    <p:sldId id="587" r:id="rId6"/>
    <p:sldId id="309" r:id="rId7"/>
    <p:sldId id="262" r:id="rId8"/>
    <p:sldId id="579" r:id="rId9"/>
    <p:sldId id="5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ECA32B-A79F-5833-1076-A45AC6F55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F4432C-AB28-8FCC-7A95-880B695EA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DA6F6-DE50-B869-8168-D09C174A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E3173-ADAB-4084-CBFB-07639B34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D4142-3113-6339-4F0B-A9044EED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002467-C85F-C543-DE6F-A79D6E29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04A0C8-DB37-7EB1-EC2B-DD7CC45D0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FD639-D3B8-DA59-DB31-27BDC1E1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58C86D-BA30-4855-51F0-59B2B0D8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DB4955-2503-F799-D673-5B5DDA32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8D36C2-79F8-0286-6586-547A67664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CA0E65-E925-7169-9CD2-F7A3A7A2B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0B05-1EF1-C120-8DFC-A8718062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00257F-D5D8-0CEA-6809-C4EC5658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325332-47AC-8865-7626-0E4C7E7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D02B6-9711-EDEE-1B1A-0CA67CA7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0349A3-0F58-5B2D-C3E4-A3F402141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9C2949-6237-610B-5AAE-3DFEB188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F4200C-947E-C02C-0063-801F7ED2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EF577-9088-7002-EF9B-C96FD897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4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B44E4-6A6D-F124-D706-3BBF78E4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C034E9-151E-D89C-F390-83E6E526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F98292-1409-CC6D-3DD9-B72238C6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E0FFF-4601-3F4B-F5F4-958B0040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D0F577-328E-1781-EA9F-A07DE428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DABFC-36BB-BC81-64B6-FF354183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A9F24-B49D-2805-9A5A-B530E0DB3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A16B97-D65E-C551-D1C7-454FDE81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4116C3-42A8-8DCD-EAC0-60E5C54E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5751F6-CD96-9CE5-3894-4F0C9C1E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35FAE2-FF4A-7AAC-2B8F-F4451C35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3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57AF5-31DC-E697-2A17-2CE940C5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01F556-1482-D091-48BF-EBC25E37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8149EE-B290-18E2-1DAD-07A6F1951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F0776F-19CC-4835-CB7F-FA46EF9D1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ABF24D-80AA-087C-BEAD-76A869241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6752B4-EC7E-7570-127B-54FD77D1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EB0B6D-8183-1A02-6038-FBCD9A47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0A9562-03B8-A46B-8AA5-C9706FAE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0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87BE8-4F97-08CC-D5E7-1191E765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B82EA4-FF2A-180C-AD18-B3819D14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79623D-D3B9-C70E-E796-DC80469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FB695B-C6CB-6E14-C603-B12FA43B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5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6E318F-6267-0A17-25D5-FA2BE3F1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317293-5C11-9D8C-2972-FD5387E9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87372B-AEC4-3CA4-6069-827E0FD5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6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7DA66-FC7F-4E4F-A477-E841C5B4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DF2C3-6930-8C52-B211-206BB379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1A746C-5BB7-12C8-FD3C-B1DEA77E7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958AFD-B543-4064-663A-D7F11F85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26F263-7FB4-46C6-43BD-3D961CFD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1F6A3D-9467-5883-E5DC-A4B11C4B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8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45C62-1DDD-E9BE-48BB-4E5844E3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B73E9F-DB51-CA95-B639-4CC488D37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26ACC0-D154-0AE0-C0D3-EE9ACE81E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DDD031-307E-AA36-427C-71670252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EC8DB5-2EBE-5C97-E24B-493621412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9C72E4-3745-CF65-0198-DCC1A22D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B29DA3-2997-C12A-282F-9209907C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818FD-0D08-3C77-63C2-E89AD474E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6EA009-CCD3-B21F-671F-42A3AF1CD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6AD15-DB1A-47F2-BED7-2E9DA9F38A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EF934-8BB7-2959-0DD4-2EE809ADA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BC9002-751B-66D6-999C-7CE60F1E8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4FA69-D9B1-471B-8D20-4EA2F90D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7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D8B92D-8259-009C-E536-4A8B3BA5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946" y="1"/>
            <a:ext cx="3924031" cy="68694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E3508F8-521B-8E1F-5D4B-165873815EBE}"/>
              </a:ext>
            </a:extLst>
          </p:cNvPr>
          <p:cNvCxnSpPr/>
          <p:nvPr/>
        </p:nvCxnSpPr>
        <p:spPr>
          <a:xfrm flipH="1">
            <a:off x="10735241" y="2651431"/>
            <a:ext cx="471941" cy="801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9ED877AB-1D99-461D-4DFA-E0F1E9FEA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08" y="1374516"/>
            <a:ext cx="772792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kèm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ợ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ợ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no…</a:t>
            </a:r>
          </a:p>
        </p:txBody>
      </p:sp>
      <p:sp>
        <p:nvSpPr>
          <p:cNvPr id="11" name="WordArt 8">
            <a:extLst>
              <a:ext uri="{FF2B5EF4-FFF2-40B4-BE49-F238E27FC236}">
                <a16:creationId xmlns:a16="http://schemas.microsoft.com/office/drawing/2014/main" xmlns="" id="{BAAEDCAC-08B1-21F3-63C4-EE43623883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1582" y="52025"/>
            <a:ext cx="8432275" cy="130683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LÀM BÁC SĨ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EC27BB-BA01-69C5-7E4D-BFCA0D03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2628003"/>
            <a:ext cx="2754176" cy="4195164"/>
          </a:xfrm>
          <a:prstGeom prst="rect">
            <a:avLst/>
          </a:prstGeom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85DCAC1A-1DF0-67C2-10DA-94D574FB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520" y="2882846"/>
            <a:ext cx="30219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</a:t>
            </a:r>
            <a:r>
              <a:rPr lang="en-US" altLang="en-US" sz="42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dày</a:t>
            </a:r>
            <a:endParaRPr lang="en-US" altLang="en-US" sz="4200" b="1" dirty="0">
              <a:solidFill>
                <a:srgbClr val="00009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7E86ABF2-6CAB-A440-8ADA-A37913B57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82" y="1364075"/>
            <a:ext cx="688299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sườn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kèm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da,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0ED414D5-2E48-E258-7543-772B481D463D}"/>
              </a:ext>
            </a:extLst>
          </p:cNvPr>
          <p:cNvCxnSpPr/>
          <p:nvPr/>
        </p:nvCxnSpPr>
        <p:spPr>
          <a:xfrm>
            <a:off x="9093576" y="3188977"/>
            <a:ext cx="803465" cy="5269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1">
            <a:extLst>
              <a:ext uri="{FF2B5EF4-FFF2-40B4-BE49-F238E27FC236}">
                <a16:creationId xmlns:a16="http://schemas.microsoft.com/office/drawing/2014/main" xmlns="" id="{9EEFEFB5-D2AD-9319-5FA5-7FA4B1CF7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374" y="3399910"/>
            <a:ext cx="35602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Gan</a:t>
            </a:r>
            <a:r>
              <a:rPr lang="en-US" altLang="en-US" sz="42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42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endParaRPr lang="en-US" altLang="en-US" sz="4200" b="1" dirty="0">
              <a:solidFill>
                <a:srgbClr val="00009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46CD889-9A58-EC27-86A7-EAF439DA07AD}"/>
              </a:ext>
            </a:extLst>
          </p:cNvPr>
          <p:cNvCxnSpPr/>
          <p:nvPr/>
        </p:nvCxnSpPr>
        <p:spPr>
          <a:xfrm>
            <a:off x="9081218" y="3188977"/>
            <a:ext cx="815823" cy="9206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E9E29725-01D1-23D6-4589-41A8FFDAB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53607"/>
            <a:ext cx="594594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rốn</a:t>
            </a:r>
            <a:r>
              <a:rPr lang="en-US" altLang="en-US" sz="336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E0CA6BC-C31E-96F2-1BB8-1B32F656192B}"/>
              </a:ext>
            </a:extLst>
          </p:cNvPr>
          <p:cNvCxnSpPr/>
          <p:nvPr/>
        </p:nvCxnSpPr>
        <p:spPr>
          <a:xfrm flipH="1" flipV="1">
            <a:off x="10354241" y="5226425"/>
            <a:ext cx="1421715" cy="541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>
            <a:extLst>
              <a:ext uri="{FF2B5EF4-FFF2-40B4-BE49-F238E27FC236}">
                <a16:creationId xmlns:a16="http://schemas.microsoft.com/office/drawing/2014/main" xmlns="" id="{1D40B0AA-FCAB-4B5C-286E-B511AB3DE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553" y="4089628"/>
            <a:ext cx="4091850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378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 </a:t>
            </a:r>
            <a:r>
              <a:rPr lang="en-US" altLang="en-US" sz="378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thắt</a:t>
            </a:r>
            <a:endParaRPr lang="en-US" altLang="en-US" sz="3780" b="1" dirty="0">
              <a:solidFill>
                <a:srgbClr val="00009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4" grpId="0"/>
      <p:bldP spid="14" grpId="1"/>
      <p:bldP spid="16" grpId="0"/>
      <p:bldP spid="16" grpId="1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9DBD4D2-6F6E-A39B-8592-3922A618E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15712"/>
              </p:ext>
            </p:extLst>
          </p:nvPr>
        </p:nvGraphicFramePr>
        <p:xfrm>
          <a:off x="300318" y="1842888"/>
          <a:ext cx="11730318" cy="4653058"/>
        </p:xfrm>
        <a:graphic>
          <a:graphicData uri="http://schemas.openxmlformats.org/drawingml/2006/table">
            <a:tbl>
              <a:tblPr/>
              <a:tblGrid>
                <a:gridCol w="6054108">
                  <a:extLst>
                    <a:ext uri="{9D8B030D-6E8A-4147-A177-3AD203B41FA5}">
                      <a16:colId xmlns:a16="http://schemas.microsoft.com/office/drawing/2014/main" xmlns="" val="2963774187"/>
                    </a:ext>
                  </a:extLst>
                </a:gridCol>
                <a:gridCol w="5676210">
                  <a:extLst>
                    <a:ext uri="{9D8B030D-6E8A-4147-A177-3AD203B41FA5}">
                      <a16:colId xmlns:a16="http://schemas.microsoft.com/office/drawing/2014/main" xmlns="" val="1623812199"/>
                    </a:ext>
                  </a:extLst>
                </a:gridCol>
              </a:tblGrid>
              <a:tr h="371497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Cơ sở khoa học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632773"/>
                  </a:ext>
                </a:extLst>
              </a:tr>
              <a:tr h="1394161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8303756"/>
                  </a:ext>
                </a:extLst>
              </a:tr>
              <a:tr h="88282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13867"/>
                  </a:ext>
                </a:extLst>
              </a:tr>
              <a:tr h="90932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3822172"/>
                  </a:ext>
                </a:extLst>
              </a:tr>
              <a:tr h="94858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vi-V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48428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674177-582D-3F9C-B265-3C5D4F535AAA}"/>
              </a:ext>
            </a:extLst>
          </p:cNvPr>
          <p:cNvSpPr txBox="1"/>
          <p:nvPr/>
        </p:nvSpPr>
        <p:spPr>
          <a:xfrm>
            <a:off x="312672" y="780867"/>
            <a:ext cx="681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III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09" y="2314387"/>
            <a:ext cx="5962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Ăn chậm nhai kĩ, ăn đúng giờ, đúng bữa, hợp khẩu vị; tạo bầu không khí vui vẻ thoải mái khi ăn; sau khi ăn cần có thời gian nghỉ ngơi hợp lí.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672" y="3787142"/>
            <a:ext cx="596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Có chế độ dinh dưỡng hợp lí, xây dựng thói quen ăn uống lành mạnh.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109" y="4591862"/>
            <a:ext cx="596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6768" y="5686513"/>
            <a:ext cx="5962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Uống đủ nước; tập thể dục thể thao phù hợp.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2389" y="2456366"/>
            <a:ext cx="5604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Giúp thuận lợi cho quá trình tiêu hóa cơ học và tiêu hóa hóa học được hiệu quả.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42389" y="5686512"/>
            <a:ext cx="5604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Giúp cho cơ thể và hệ tiêu hóa khỏe mạnh.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88826" y="4586570"/>
            <a:ext cx="5604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 các tác nhân gây hại cho các cơ quan tiêu hóa.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42389" y="3689185"/>
            <a:ext cx="5604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0000"/>
              </a:lnSpc>
              <a:spcAft>
                <a:spcPts val="1200"/>
              </a:spcAft>
            </a:pPr>
            <a:r>
              <a:rPr lang="vi-VN" sz="2400" dirty="0">
                <a:latin typeface="+mj-lt"/>
                <a:ea typeface="Cambria" panose="02040503050406030204" pitchFamily="18" charset="0"/>
              </a:rPr>
              <a:t>Đảm bảo đủ chất dinh dưỡng, tránh cho các cơ quan tiêu quá phải làm việc quá sức.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7527" y="69556"/>
            <a:ext cx="98876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32: DINH DƯỠNG VÀ TIÊU HOÁ Ở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5" descr="viet3">
            <a:extLst>
              <a:ext uri="{FF2B5EF4-FFF2-40B4-BE49-F238E27FC236}">
                <a16:creationId xmlns:a16="http://schemas.microsoft.com/office/drawing/2014/main" xmlns="" id="{927538B2-E0C5-D75B-B7C5-31792B0282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5307" y="657480"/>
            <a:ext cx="723901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674177-582D-3F9C-B265-3C5D4F535AAA}"/>
              </a:ext>
            </a:extLst>
          </p:cNvPr>
          <p:cNvSpPr txBox="1"/>
          <p:nvPr/>
        </p:nvSpPr>
        <p:spPr>
          <a:xfrm>
            <a:off x="299257" y="687940"/>
            <a:ext cx="681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III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527" y="69556"/>
            <a:ext cx="98876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32: DINH DƯỠNG VÀ TIÊU HOÁ Ở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93196B-2976-6C8C-BF01-1BFD7B224083}"/>
              </a:ext>
            </a:extLst>
          </p:cNvPr>
          <p:cNvSpPr txBox="1"/>
          <p:nvPr/>
        </p:nvSpPr>
        <p:spPr>
          <a:xfrm>
            <a:off x="299256" y="1501481"/>
            <a:ext cx="11510305" cy="2057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2672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1/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cuả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indent="42672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93196B-2976-6C8C-BF01-1BFD7B224083}"/>
              </a:ext>
            </a:extLst>
          </p:cNvPr>
          <p:cNvSpPr txBox="1"/>
          <p:nvPr/>
        </p:nvSpPr>
        <p:spPr>
          <a:xfrm>
            <a:off x="216195" y="3376211"/>
            <a:ext cx="11510305" cy="3530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2672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loét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87680" marR="3048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+ do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Helicobacter pylori (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H.P).</a:t>
            </a:r>
          </a:p>
          <a:p>
            <a:pPr marL="30480" marR="3048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+ do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cồn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endParaRPr lang="en-US" sz="28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ngơi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lang="vi-VN" sz="28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D5AC4E1A-9A5F-9D05-C3BA-A621647C6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61366"/>
            <a:ext cx="11680556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9D352F-F558-2727-8D10-397947E059AF}"/>
              </a:ext>
            </a:extLst>
          </p:cNvPr>
          <p:cNvSpPr txBox="1"/>
          <p:nvPr/>
        </p:nvSpPr>
        <p:spPr>
          <a:xfrm>
            <a:off x="464554" y="1491064"/>
            <a:ext cx="11422646" cy="2500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5" descr="viet3">
            <a:extLst>
              <a:ext uri="{FF2B5EF4-FFF2-40B4-BE49-F238E27FC236}">
                <a16:creationId xmlns:a16="http://schemas.microsoft.com/office/drawing/2014/main" xmlns="" id="{B4B1680A-763E-7D5A-DAB5-42594AD28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7733" y="691188"/>
            <a:ext cx="534976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674177-582D-3F9C-B265-3C5D4F535AAA}"/>
              </a:ext>
            </a:extLst>
          </p:cNvPr>
          <p:cNvSpPr txBox="1"/>
          <p:nvPr/>
        </p:nvSpPr>
        <p:spPr>
          <a:xfrm>
            <a:off x="207121" y="660067"/>
            <a:ext cx="576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IV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7527" y="69556"/>
            <a:ext cx="98876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32: DINH DƯỠNG VÀ TIÊU HOÁ Ở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3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BA063E-7868-4BAC-444D-F169409E64A5}"/>
              </a:ext>
            </a:extLst>
          </p:cNvPr>
          <p:cNvSpPr txBox="1"/>
          <p:nvPr/>
        </p:nvSpPr>
        <p:spPr>
          <a:xfrm>
            <a:off x="479610" y="84906"/>
            <a:ext cx="1091901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ÁN: </a:t>
            </a:r>
            <a:r>
              <a:rPr lang="vi-VN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 MỘT SỐ BỆNH VỀ ĐƯỜNG TIÊU HÓA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 VẤN ĐỀ VỆ SINH AN TOÀN THỰC PHẨM</a:t>
            </a:r>
            <a:endParaRPr lang="vi-VN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4EBA2D-6823-6108-B1FE-874ED4EDCB0E}"/>
              </a:ext>
            </a:extLst>
          </p:cNvPr>
          <p:cNvSpPr txBox="1"/>
          <p:nvPr/>
        </p:nvSpPr>
        <p:spPr>
          <a:xfrm>
            <a:off x="340656" y="1094045"/>
            <a:ext cx="11593039" cy="548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Điều tra 1 số bệnh về đường tiêu hoá</a:t>
            </a:r>
            <a:endParaRPr lang="vi-VN" sz="24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1: Điều tra về các bệnh tiêu hoá trong trường học hoặc tại địa phương như tiêu chảy, ngộ độc thực phẩm….</a:t>
            </a: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2: Thảo luận, đề xuất các biện pháp phòng chống bệnh</a:t>
            </a: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3: Viết báo cáo theo mẫu bảng 32.4</a:t>
            </a: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Điều tra về vệ sinh an toàn thực phẩm tại địa phương (cần có các hình ảnh hoặc video minh hoạ)</a:t>
            </a:r>
            <a:endParaRPr lang="vi-VN" sz="24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1: Điều tra về các trường hợp mất vệ sinh an toàn thực phẩm hoặc tại địa phương và tìm hiều nguyên nhân</a:t>
            </a: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2: Thảo luận, đề xuất các biện pháp phòng chống</a:t>
            </a:r>
          </a:p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Bước 3: Viết báo cáo theo mẫu bảng 32.5</a:t>
            </a:r>
          </a:p>
        </p:txBody>
      </p:sp>
    </p:spTree>
    <p:extLst>
      <p:ext uri="{BB962C8B-B14F-4D97-AF65-F5344CB8AC3E}">
        <p14:creationId xmlns:p14="http://schemas.microsoft.com/office/powerpoint/2010/main" val="36195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CA4CE8-DCF8-39CA-E530-CC6E75F5E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s 7">
            <a:extLst>
              <a:ext uri="{FF2B5EF4-FFF2-40B4-BE49-F238E27FC236}">
                <a16:creationId xmlns:a16="http://schemas.microsoft.com/office/drawing/2014/main" xmlns="" id="{40D14771-26C8-1236-6592-3DE91DD28FBF}"/>
              </a:ext>
            </a:extLst>
          </p:cNvPr>
          <p:cNvSpPr/>
          <p:nvPr/>
        </p:nvSpPr>
        <p:spPr>
          <a:xfrm>
            <a:off x="977582" y="3520569"/>
            <a:ext cx="1023683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1128407"/>
              </a:avLst>
            </a:prstTxWarp>
            <a:spAutoFit/>
            <a:scene3d>
              <a:camera prst="perspectiveFront"/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848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377562" y="979714"/>
            <a:ext cx="9869558" cy="4545875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HƯỚNG DẪN SỬ DỤNG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vi-VN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6" y="244390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181996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965" y="0"/>
            <a:ext cx="12841942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730</Words>
  <Application>Microsoft Office PowerPoint</Application>
  <PresentationFormat>Widescreen</PresentationFormat>
  <Paragraphs>52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20</cp:revision>
  <dcterms:created xsi:type="dcterms:W3CDTF">2023-08-26T21:28:37Z</dcterms:created>
  <dcterms:modified xsi:type="dcterms:W3CDTF">2024-10-03T05:13:10Z</dcterms:modified>
</cp:coreProperties>
</file>