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5" r:id="rId2"/>
    <p:sldId id="296" r:id="rId3"/>
    <p:sldId id="297" r:id="rId4"/>
    <p:sldId id="298" r:id="rId5"/>
    <p:sldId id="299" r:id="rId6"/>
    <p:sldId id="300" r:id="rId7"/>
    <p:sldId id="301" r:id="rId8"/>
    <p:sldId id="257" r:id="rId9"/>
    <p:sldId id="267" r:id="rId10"/>
    <p:sldId id="280" r:id="rId11"/>
    <p:sldId id="281" r:id="rId12"/>
    <p:sldId id="282" r:id="rId13"/>
    <p:sldId id="258" r:id="rId14"/>
    <p:sldId id="269" r:id="rId15"/>
    <p:sldId id="283" r:id="rId16"/>
    <p:sldId id="284" r:id="rId17"/>
    <p:sldId id="285" r:id="rId18"/>
    <p:sldId id="286" r:id="rId19"/>
    <p:sldId id="289" r:id="rId20"/>
    <p:sldId id="290" r:id="rId21"/>
    <p:sldId id="291" r:id="rId22"/>
    <p:sldId id="292" r:id="rId23"/>
    <p:sldId id="293"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0000"/>
    <a:srgbClr val="FF3399"/>
    <a:srgbClr val="FF6699"/>
    <a:srgbClr val="FF99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2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858F5-8CB2-460F-ACFD-9DA52791F6AD}"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0FC6-C395-4769-B0B0-495F8B974048}" type="slidenum">
              <a:rPr lang="en-US" smtClean="0"/>
              <a:t>‹#›</a:t>
            </a:fld>
            <a:endParaRPr lang="en-US"/>
          </a:p>
        </p:txBody>
      </p:sp>
    </p:spTree>
    <p:extLst>
      <p:ext uri="{BB962C8B-B14F-4D97-AF65-F5344CB8AC3E}">
        <p14:creationId xmlns:p14="http://schemas.microsoft.com/office/powerpoint/2010/main" val="174072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035ED-5F8D-1BAB-9C64-9B7EAC263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E5F0227-C7EB-D61C-CCEC-4C2AD467B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5CC09C3-4C83-BED3-AA33-834325A71E54}"/>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5" name="Footer Placeholder 4">
            <a:extLst>
              <a:ext uri="{FF2B5EF4-FFF2-40B4-BE49-F238E27FC236}">
                <a16:creationId xmlns:a16="http://schemas.microsoft.com/office/drawing/2014/main" xmlns="" id="{FE176F2E-E603-33B1-8E50-DEC7BAA84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E41F1D-2065-2BA0-C6A2-F01C4EA2AE96}"/>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4245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E0E5CC-002C-56B8-E1EA-2CC38CA8A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830C13-370D-BE67-151D-45736E515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C85F94-DC55-1C53-25DF-0F21D3DE1928}"/>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5" name="Footer Placeholder 4">
            <a:extLst>
              <a:ext uri="{FF2B5EF4-FFF2-40B4-BE49-F238E27FC236}">
                <a16:creationId xmlns:a16="http://schemas.microsoft.com/office/drawing/2014/main" xmlns="" id="{C1E80ABD-8CE7-94C3-E7CE-C5B799864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07FE34-2092-F1A0-EBE9-790D71EF2F83}"/>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260980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08F637-5BD2-2C40-DAAB-ADB56297AA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F5B5BBE-5517-B9B3-F530-CFF173C06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CAB2DE-A5CB-D01D-01DB-404FEBE15A61}"/>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5" name="Footer Placeholder 4">
            <a:extLst>
              <a:ext uri="{FF2B5EF4-FFF2-40B4-BE49-F238E27FC236}">
                <a16:creationId xmlns:a16="http://schemas.microsoft.com/office/drawing/2014/main" xmlns="" id="{291C0C2A-57DB-4888-56C5-6168ECBFD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88F3834-450F-48B2-85ED-B752FD56A925}"/>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345526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84B6B-33DF-ED6C-948C-BD43EB31F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28A40E8-365E-EF7B-0BB2-A6A478F74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060F3E-0263-3417-F121-A16A488787C7}"/>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5" name="Footer Placeholder 4">
            <a:extLst>
              <a:ext uri="{FF2B5EF4-FFF2-40B4-BE49-F238E27FC236}">
                <a16:creationId xmlns:a16="http://schemas.microsoft.com/office/drawing/2014/main" xmlns="" id="{988A8B5C-CCFB-B140-C248-50B8252CF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FCED1D-31FC-E56F-5B66-E9BCFDE4DF5E}"/>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283699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44984-6342-F15C-A56A-B83F647CA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CE59496-F121-2370-22DF-7C62A6E69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9C43E36-D815-7BE7-7308-325EC43F633F}"/>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5" name="Footer Placeholder 4">
            <a:extLst>
              <a:ext uri="{FF2B5EF4-FFF2-40B4-BE49-F238E27FC236}">
                <a16:creationId xmlns:a16="http://schemas.microsoft.com/office/drawing/2014/main" xmlns="" id="{60AFC274-96E4-C20E-259A-D75EA9DD3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F90166B-547B-A0C3-8DF9-D3F2630A2E6E}"/>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86808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12CDB-88A1-18B5-DD28-032B7EAB5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C3B0E97-33C7-782B-2F39-AB469FC02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B51610-6D52-AD9E-9EA1-5A6DD40949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B3B9E7-0E92-8FFE-93AA-BDA4DC187E7B}"/>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6" name="Footer Placeholder 5">
            <a:extLst>
              <a:ext uri="{FF2B5EF4-FFF2-40B4-BE49-F238E27FC236}">
                <a16:creationId xmlns:a16="http://schemas.microsoft.com/office/drawing/2014/main" xmlns="" id="{67BA82F3-5E9B-016F-53B3-CF0830FDF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A25895A-EC1C-A203-ECF7-0689B1712A00}"/>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305664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879C9-BBB7-E372-5C39-D17E9C5AAA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B3A06C6-FE71-C135-DF98-329AB35A4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13B8F2A-94B9-BB5D-A58E-10472AEE5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B4418CD-0B18-67D2-4E83-DDB31D718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28F8F-DB9E-26CF-88F4-2FC7D5AB9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E2D918D-2B5A-9544-94FE-CAB97D9F6E4C}"/>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8" name="Footer Placeholder 7">
            <a:extLst>
              <a:ext uri="{FF2B5EF4-FFF2-40B4-BE49-F238E27FC236}">
                <a16:creationId xmlns:a16="http://schemas.microsoft.com/office/drawing/2014/main" xmlns="" id="{9A1D73B0-B181-E408-AF10-DE9A1220C8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D6854E9-DCF9-ACBD-DEA7-E4AB4D0CC1A3}"/>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25946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0BD18-39E5-5260-D445-2386462AA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8897F60-2E6B-D8C5-F0D1-87467CCC504E}"/>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4" name="Footer Placeholder 3">
            <a:extLst>
              <a:ext uri="{FF2B5EF4-FFF2-40B4-BE49-F238E27FC236}">
                <a16:creationId xmlns:a16="http://schemas.microsoft.com/office/drawing/2014/main" xmlns="" id="{A958BB28-E9FD-A50A-E869-0470F0BD99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87DA562-75C9-D601-22BC-BC9BA35D19DD}"/>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204152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8B088B5-A926-14D4-E418-FFD8BFC728DC}"/>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3" name="Footer Placeholder 2">
            <a:extLst>
              <a:ext uri="{FF2B5EF4-FFF2-40B4-BE49-F238E27FC236}">
                <a16:creationId xmlns:a16="http://schemas.microsoft.com/office/drawing/2014/main" xmlns="" id="{412A3FC6-9018-4ACC-53FD-D0F8D1D0E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CD5C79-2FB7-B06C-DE0B-F5E5432038A9}"/>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428979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3FCB52-0CAC-C109-E6FD-F5D84A1B6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DB238B1-3124-88D3-19DC-0C1DBF18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3592BFC-C09D-6A4A-0F3A-9D80EE698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1BAB9C-990F-A702-5975-24B186908D97}"/>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6" name="Footer Placeholder 5">
            <a:extLst>
              <a:ext uri="{FF2B5EF4-FFF2-40B4-BE49-F238E27FC236}">
                <a16:creationId xmlns:a16="http://schemas.microsoft.com/office/drawing/2014/main" xmlns="" id="{B68404F7-2EE9-9617-7D26-C5A27C639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1E34EA-B7D2-301D-A620-C7383553CFFC}"/>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97782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00897-8370-7F91-C097-78C9CCC86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03EB751-4CF9-0A9E-2C51-23F19C371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FBC1AAC-2E8F-FDFD-8D38-4BF722407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9716AF-1DD3-CD14-391B-9B4FA6C23869}"/>
              </a:ext>
            </a:extLst>
          </p:cNvPr>
          <p:cNvSpPr>
            <a:spLocks noGrp="1"/>
          </p:cNvSpPr>
          <p:nvPr>
            <p:ph type="dt" sz="half" idx="10"/>
          </p:nvPr>
        </p:nvSpPr>
        <p:spPr/>
        <p:txBody>
          <a:bodyPr/>
          <a:lstStyle/>
          <a:p>
            <a:fld id="{E25F876C-3CA9-44D7-8976-B410CEB4863D}" type="datetimeFigureOut">
              <a:rPr lang="en-US" smtClean="0"/>
              <a:t>9/20/2023</a:t>
            </a:fld>
            <a:endParaRPr lang="en-US"/>
          </a:p>
        </p:txBody>
      </p:sp>
      <p:sp>
        <p:nvSpPr>
          <p:cNvPr id="6" name="Footer Placeholder 5">
            <a:extLst>
              <a:ext uri="{FF2B5EF4-FFF2-40B4-BE49-F238E27FC236}">
                <a16:creationId xmlns:a16="http://schemas.microsoft.com/office/drawing/2014/main" xmlns="" id="{E264DEB0-1766-4CE4-23DB-BE05BF4E9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E4C9209-A92B-FAA7-008D-B988EDEC33FE}"/>
              </a:ext>
            </a:extLst>
          </p:cNvPr>
          <p:cNvSpPr>
            <a:spLocks noGrp="1"/>
          </p:cNvSpPr>
          <p:nvPr>
            <p:ph type="sldNum" sz="quarter" idx="12"/>
          </p:nvPr>
        </p:nvSpPr>
        <p:spPr/>
        <p:txBody>
          <a:bodyPr/>
          <a:lstStyle/>
          <a:p>
            <a:fld id="{8B480790-DCEE-4D9A-BB05-DE793A9AB273}" type="slidenum">
              <a:rPr lang="en-US" smtClean="0"/>
              <a:t>‹#›</a:t>
            </a:fld>
            <a:endParaRPr lang="en-US"/>
          </a:p>
        </p:txBody>
      </p:sp>
    </p:spTree>
    <p:extLst>
      <p:ext uri="{BB962C8B-B14F-4D97-AF65-F5344CB8AC3E}">
        <p14:creationId xmlns:p14="http://schemas.microsoft.com/office/powerpoint/2010/main" val="118939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03A97D-1D90-4703-41DD-3CBDF6BD4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61E3727-0DCB-AC0E-E0F3-96F5EAA7B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C073EE-DC13-A850-641F-E643FD681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F876C-3CA9-44D7-8976-B410CEB4863D}" type="datetimeFigureOut">
              <a:rPr lang="en-US" smtClean="0"/>
              <a:t>9/20/2023</a:t>
            </a:fld>
            <a:endParaRPr lang="en-US"/>
          </a:p>
        </p:txBody>
      </p:sp>
      <p:sp>
        <p:nvSpPr>
          <p:cNvPr id="5" name="Footer Placeholder 4">
            <a:extLst>
              <a:ext uri="{FF2B5EF4-FFF2-40B4-BE49-F238E27FC236}">
                <a16:creationId xmlns:a16="http://schemas.microsoft.com/office/drawing/2014/main" xmlns="" id="{F641BB9E-AE4B-F92B-8F40-1436AFCA1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9C94C4B-35F3-4CAE-8387-39A1E9733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80790-DCEE-4D9A-BB05-DE793A9AB273}" type="slidenum">
              <a:rPr lang="en-US" smtClean="0"/>
              <a:t>‹#›</a:t>
            </a:fld>
            <a:endParaRPr lang="en-US"/>
          </a:p>
        </p:txBody>
      </p:sp>
    </p:spTree>
    <p:extLst>
      <p:ext uri="{BB962C8B-B14F-4D97-AF65-F5344CB8AC3E}">
        <p14:creationId xmlns:p14="http://schemas.microsoft.com/office/powerpoint/2010/main" val="3192055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8055" y="162765"/>
            <a:ext cx="5150069" cy="647133"/>
          </a:xfrm>
        </p:spPr>
        <p:txBody>
          <a:bodyPr>
            <a:normAutofit/>
          </a:bodyPr>
          <a:lstStyle/>
          <a:p>
            <a:r>
              <a:rPr lang="en-US" sz="4000" b="1" dirty="0" err="1">
                <a:solidFill>
                  <a:srgbClr val="0070C0"/>
                </a:solidFill>
                <a:latin typeface="Times New Roman" panose="02020603050405020304" pitchFamily="18" charset="0"/>
                <a:cs typeface="Times New Roman" panose="02020603050405020304" pitchFamily="18" charset="0"/>
              </a:rPr>
              <a:t>Khởi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động</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5122" name="Picture 2" descr="Bắt Đầu Hình minh họa Sẵn có - Tải xuống Hình ảnh Ngay bây giờ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10789"/>
            <a:ext cx="9753600" cy="41670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5725" y="5680107"/>
            <a:ext cx="6354625" cy="523220"/>
          </a:xfrm>
          <a:prstGeom prst="rect">
            <a:avLst/>
          </a:prstGeom>
        </p:spPr>
        <p:txBody>
          <a:bodyPr wrap="non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TRÒ CHƠI:  NHÌN HÌNH ĐOÁN </a:t>
            </a:r>
            <a:r>
              <a:rPr lang="en-US" sz="2800" b="1" dirty="0">
                <a:solidFill>
                  <a:srgbClr val="FF0000"/>
                </a:solidFill>
                <a:latin typeface="Times New Roman" panose="02020603050405020304" pitchFamily="18" charset="0"/>
                <a:cs typeface="Times New Roman" panose="02020603050405020304" pitchFamily="18" charset="0"/>
              </a:rPr>
              <a:t>CHỮ</a:t>
            </a:r>
          </a:p>
        </p:txBody>
      </p:sp>
    </p:spTree>
    <p:extLst>
      <p:ext uri="{BB962C8B-B14F-4D97-AF65-F5344CB8AC3E}">
        <p14:creationId xmlns:p14="http://schemas.microsoft.com/office/powerpoint/2010/main" val="4039613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4BCC4A0-926F-A08C-78F5-7EB89DEB4443}"/>
              </a:ext>
            </a:extLst>
          </p:cNvPr>
          <p:cNvSpPr txBox="1"/>
          <p:nvPr/>
        </p:nvSpPr>
        <p:spPr>
          <a:xfrm>
            <a:off x="122139" y="837012"/>
            <a:ext cx="8708600" cy="741934"/>
          </a:xfrm>
          <a:prstGeom prst="rect">
            <a:avLst/>
          </a:prstGeom>
          <a:noFill/>
        </p:spPr>
        <p:txBody>
          <a:bodyPr wrap="square" rtlCol="0">
            <a:spAutoFit/>
          </a:bodyPr>
          <a:lstStyle/>
          <a:p>
            <a:pPr fontAlgn="base">
              <a:lnSpc>
                <a:spcPct val="150000"/>
              </a:lnSpc>
              <a:spcBef>
                <a:spcPct val="0"/>
              </a:spcBef>
              <a:spcAft>
                <a:spcPct val="0"/>
              </a:spcAft>
            </a:pP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I</a:t>
            </a:r>
            <a:r>
              <a:rPr lang="vi-VN" sz="32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K</a:t>
            </a:r>
            <a:r>
              <a:rPr lang="vi-VN"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hái niệm chất dinh dưỡng và dinh dưỡng</a:t>
            </a:r>
          </a:p>
        </p:txBody>
      </p:sp>
      <p:sp>
        <p:nvSpPr>
          <p:cNvPr id="11" name="Rectangle 10"/>
          <p:cNvSpPr/>
          <p:nvPr/>
        </p:nvSpPr>
        <p:spPr>
          <a:xfrm>
            <a:off x="1413766" y="77439"/>
            <a:ext cx="9193992" cy="661207"/>
          </a:xfrm>
          <a:prstGeom prst="rect">
            <a:avLst/>
          </a:prstGeom>
        </p:spPr>
        <p:txBody>
          <a:bodyPr wrap="none">
            <a:spAutoFit/>
          </a:bodyPr>
          <a:lstStyle/>
          <a:p>
            <a:pPr marL="30480" marR="30480" lvl="0" algn="ctr">
              <a:lnSpc>
                <a:spcPct val="150000"/>
              </a:lnSpc>
              <a:defRPr/>
            </a:pPr>
            <a:r>
              <a:rPr lang="en-US" sz="28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 </a:t>
            </a:r>
            <a:r>
              <a:rPr lang="vi-VN" sz="2800" b="1" dirty="0" smtClean="0">
                <a:solidFill>
                  <a:srgbClr val="FF0000"/>
                </a:solidFill>
                <a:latin typeface="+mj-lt"/>
                <a:ea typeface="Cambria" panose="02040503050406030204" pitchFamily="18" charset="0"/>
              </a:rPr>
              <a:t>BÀI </a:t>
            </a:r>
            <a:r>
              <a:rPr lang="vi-VN" sz="2800" b="1" dirty="0">
                <a:solidFill>
                  <a:srgbClr val="FF0000"/>
                </a:solidFill>
                <a:latin typeface="+mj-lt"/>
                <a:ea typeface="Cambria" panose="02040503050406030204" pitchFamily="18" charset="0"/>
              </a:rPr>
              <a:t>32: DINH DƯỠNG VÀ TIÊU HOÁ Ở NGƯỜI</a:t>
            </a:r>
            <a:endParaRPr lang="vi-VN" sz="2800" dirty="0">
              <a:solidFill>
                <a:srgbClr val="FF0000"/>
              </a:solidFill>
              <a:latin typeface="+mj-lt"/>
              <a:ea typeface="Cambria" panose="02040503050406030204" pitchFamily="18" charset="0"/>
            </a:endParaRPr>
          </a:p>
        </p:txBody>
      </p:sp>
      <p:sp>
        <p:nvSpPr>
          <p:cNvPr id="6" name="Cloud 5">
            <a:extLst>
              <a:ext uri="{FF2B5EF4-FFF2-40B4-BE49-F238E27FC236}">
                <a16:creationId xmlns:a16="http://schemas.microsoft.com/office/drawing/2014/main" xmlns="" id="{33284EB9-F706-9CC9-620D-A0A50B5E5378}"/>
              </a:ext>
            </a:extLst>
          </p:cNvPr>
          <p:cNvSpPr/>
          <p:nvPr/>
        </p:nvSpPr>
        <p:spPr>
          <a:xfrm>
            <a:off x="583324" y="1578946"/>
            <a:ext cx="7458636" cy="1629203"/>
          </a:xfrm>
          <a:prstGeom prst="cloud">
            <a:avLst/>
          </a:prstGeom>
          <a:solidFill>
            <a:schemeClr val="accent4">
              <a:lumMod val="40000"/>
              <a:lumOff val="6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Chất</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dinh</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dưỡng</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xmlns="" id="{F9DD9DF0-78A9-D72F-4F55-F54C49F7070F}"/>
              </a:ext>
            </a:extLst>
          </p:cNvPr>
          <p:cNvSpPr txBox="1"/>
          <p:nvPr/>
        </p:nvSpPr>
        <p:spPr>
          <a:xfrm>
            <a:off x="330771" y="3473029"/>
            <a:ext cx="11359982" cy="954107"/>
          </a:xfrm>
          <a:prstGeom prst="rect">
            <a:avLst/>
          </a:prstGeom>
          <a:noFill/>
        </p:spPr>
        <p:txBody>
          <a:bodyPr wrap="square" rtlCol="0">
            <a:spAutoFit/>
          </a:bodyPr>
          <a:lstStyle/>
          <a:p>
            <a:pPr algn="just"/>
            <a:r>
              <a:rPr lang="vi-VN" sz="2800" dirty="0">
                <a:effectLst/>
                <a:latin typeface="+mj-lt"/>
                <a:ea typeface="Cambria" panose="02040503050406030204" pitchFamily="18" charset="0"/>
              </a:rPr>
              <a:t>Chất dinh dưỡng là các chất có trong thức ăn mà cơ thể sử dụng làm nguyên liệu cấu tạo cơ thể và cung cấp năng lượng cho các hoạt động </a:t>
            </a:r>
            <a:r>
              <a:rPr lang="vi-VN" sz="2800" dirty="0" smtClean="0">
                <a:effectLst/>
                <a:latin typeface="+mj-lt"/>
                <a:ea typeface="Cambria" panose="02040503050406030204" pitchFamily="18" charset="0"/>
              </a:rPr>
              <a:t>sống</a:t>
            </a:r>
            <a:r>
              <a:rPr lang="en-US" sz="2800" dirty="0" smtClean="0">
                <a:effectLst/>
                <a:latin typeface="+mj-lt"/>
                <a:ea typeface="Cambria" panose="02040503050406030204" pitchFamily="18" charset="0"/>
              </a:rPr>
              <a:t>.</a:t>
            </a:r>
            <a:endParaRPr lang="vi-VN" sz="2800" dirty="0">
              <a:effectLst/>
              <a:latin typeface="+mj-lt"/>
              <a:ea typeface="Cambria" panose="02040503050406030204" pitchFamily="18" charset="0"/>
            </a:endParaRPr>
          </a:p>
        </p:txBody>
      </p:sp>
    </p:spTree>
    <p:extLst>
      <p:ext uri="{BB962C8B-B14F-4D97-AF65-F5344CB8AC3E}">
        <p14:creationId xmlns:p14="http://schemas.microsoft.com/office/powerpoint/2010/main" val="169261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4BCC4A0-926F-A08C-78F5-7EB89DEB4443}"/>
              </a:ext>
            </a:extLst>
          </p:cNvPr>
          <p:cNvSpPr txBox="1"/>
          <p:nvPr/>
        </p:nvSpPr>
        <p:spPr>
          <a:xfrm>
            <a:off x="122139" y="837012"/>
            <a:ext cx="8708600" cy="741934"/>
          </a:xfrm>
          <a:prstGeom prst="rect">
            <a:avLst/>
          </a:prstGeom>
          <a:noFill/>
        </p:spPr>
        <p:txBody>
          <a:bodyPr wrap="square" rtlCol="0">
            <a:spAutoFit/>
          </a:bodyPr>
          <a:lstStyle/>
          <a:p>
            <a:pPr fontAlgn="base">
              <a:lnSpc>
                <a:spcPct val="150000"/>
              </a:lnSpc>
              <a:spcBef>
                <a:spcPct val="0"/>
              </a:spcBef>
              <a:spcAft>
                <a:spcPct val="0"/>
              </a:spcAft>
            </a:pP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I</a:t>
            </a:r>
            <a:r>
              <a:rPr lang="vi-VN" sz="32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K</a:t>
            </a:r>
            <a:r>
              <a:rPr lang="vi-VN"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hái niệm chất dinh dưỡng và dinh dưỡng</a:t>
            </a:r>
          </a:p>
        </p:txBody>
      </p:sp>
      <p:sp>
        <p:nvSpPr>
          <p:cNvPr id="11" name="Rectangle 10"/>
          <p:cNvSpPr/>
          <p:nvPr/>
        </p:nvSpPr>
        <p:spPr>
          <a:xfrm>
            <a:off x="1413766" y="77439"/>
            <a:ext cx="9193992" cy="661207"/>
          </a:xfrm>
          <a:prstGeom prst="rect">
            <a:avLst/>
          </a:prstGeom>
        </p:spPr>
        <p:txBody>
          <a:bodyPr wrap="none">
            <a:spAutoFit/>
          </a:bodyPr>
          <a:lstStyle/>
          <a:p>
            <a:pPr marL="30480" marR="30480" lvl="0" algn="ctr">
              <a:lnSpc>
                <a:spcPct val="150000"/>
              </a:lnSpc>
              <a:defRPr/>
            </a:pPr>
            <a:r>
              <a:rPr lang="en-US" sz="28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 </a:t>
            </a:r>
            <a:r>
              <a:rPr lang="vi-VN" sz="2800" b="1" dirty="0" smtClean="0">
                <a:solidFill>
                  <a:srgbClr val="FF0000"/>
                </a:solidFill>
                <a:latin typeface="+mj-lt"/>
                <a:ea typeface="Cambria" panose="02040503050406030204" pitchFamily="18" charset="0"/>
              </a:rPr>
              <a:t>BÀI </a:t>
            </a:r>
            <a:r>
              <a:rPr lang="vi-VN" sz="2800" b="1" dirty="0">
                <a:solidFill>
                  <a:srgbClr val="FF0000"/>
                </a:solidFill>
                <a:latin typeface="+mj-lt"/>
                <a:ea typeface="Cambria" panose="02040503050406030204" pitchFamily="18" charset="0"/>
              </a:rPr>
              <a:t>32: DINH DƯỠNG VÀ TIÊU HOÁ Ở NGƯỜI</a:t>
            </a:r>
            <a:endParaRPr lang="vi-VN" sz="2800" dirty="0">
              <a:solidFill>
                <a:srgbClr val="FF0000"/>
              </a:solidFill>
              <a:latin typeface="+mj-lt"/>
              <a:ea typeface="Cambria" panose="02040503050406030204" pitchFamily="18" charset="0"/>
            </a:endParaRPr>
          </a:p>
        </p:txBody>
      </p:sp>
      <p:sp>
        <p:nvSpPr>
          <p:cNvPr id="5" name="TextBox 4">
            <a:extLst>
              <a:ext uri="{FF2B5EF4-FFF2-40B4-BE49-F238E27FC236}">
                <a16:creationId xmlns:a16="http://schemas.microsoft.com/office/drawing/2014/main" xmlns="" id="{F9DD9DF0-78A9-D72F-4F55-F54C49F7070F}"/>
              </a:ext>
            </a:extLst>
          </p:cNvPr>
          <p:cNvSpPr txBox="1"/>
          <p:nvPr/>
        </p:nvSpPr>
        <p:spPr>
          <a:xfrm>
            <a:off x="393211" y="1773511"/>
            <a:ext cx="11359982" cy="954107"/>
          </a:xfrm>
          <a:prstGeom prst="rect">
            <a:avLst/>
          </a:prstGeom>
          <a:noFill/>
        </p:spPr>
        <p:txBody>
          <a:bodyPr wrap="square" rtlCol="0">
            <a:spAutoFit/>
          </a:bodyPr>
          <a:lstStyle/>
          <a:p>
            <a:pPr algn="just"/>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vi-VN" sz="2800" dirty="0" smtClean="0">
                <a:effectLst/>
                <a:latin typeface="Times New Roman" panose="02020603050405020304" pitchFamily="18" charset="0"/>
                <a:ea typeface="Cambria" panose="02040503050406030204" pitchFamily="18" charset="0"/>
                <a:cs typeface="Times New Roman" panose="02020603050405020304" pitchFamily="18" charset="0"/>
              </a:rPr>
              <a:t>Chất </a:t>
            </a:r>
            <a:r>
              <a:rPr lang="vi-VN" sz="2800" dirty="0">
                <a:effectLst/>
                <a:latin typeface="Times New Roman" panose="02020603050405020304" pitchFamily="18" charset="0"/>
                <a:ea typeface="Cambria" panose="02040503050406030204" pitchFamily="18" charset="0"/>
                <a:cs typeface="Times New Roman" panose="02020603050405020304" pitchFamily="18" charset="0"/>
              </a:rPr>
              <a:t>dinh dưỡng là các chất có trong thức ăn mà cơ thể sử dụng làm nguyên liệu cấu tạo cơ thể và cung cấp năng lượng cho các hoạt động </a:t>
            </a:r>
            <a:r>
              <a:rPr lang="vi-VN" sz="2800" dirty="0" smtClean="0">
                <a:effectLst/>
                <a:latin typeface="Times New Roman" panose="02020603050405020304" pitchFamily="18" charset="0"/>
                <a:ea typeface="Cambria" panose="02040503050406030204" pitchFamily="18" charset="0"/>
                <a:cs typeface="Times New Roman" panose="02020603050405020304" pitchFamily="18" charset="0"/>
              </a:rPr>
              <a:t>sống</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a:t>
            </a:r>
            <a:endParaRPr lang="vi-VN" sz="2800"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75" descr="viet3">
            <a:extLst>
              <a:ext uri="{FF2B5EF4-FFF2-40B4-BE49-F238E27FC236}">
                <a16:creationId xmlns:a16="http://schemas.microsoft.com/office/drawing/2014/main" xmlns="" id="{F629B4BE-06C6-5A83-94C0-8EF629504815}"/>
              </a:ext>
            </a:extLst>
          </p:cNvPr>
          <p:cNvPicPr>
            <a:picLocks noChangeAspect="1" noChangeArrowheads="1" noCrop="1"/>
          </p:cNvPicPr>
          <p:nvPr/>
        </p:nvPicPr>
        <p:blipFill>
          <a:blip r:embed="rId2"/>
          <a:srcRect/>
          <a:stretch>
            <a:fillRect/>
          </a:stretch>
        </p:blipFill>
        <p:spPr bwMode="auto">
          <a:xfrm>
            <a:off x="8246788" y="1069299"/>
            <a:ext cx="723901"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4BCC4A0-926F-A08C-78F5-7EB89DEB4443}"/>
              </a:ext>
            </a:extLst>
          </p:cNvPr>
          <p:cNvSpPr txBox="1"/>
          <p:nvPr/>
        </p:nvSpPr>
        <p:spPr>
          <a:xfrm>
            <a:off x="122139" y="837012"/>
            <a:ext cx="8708600" cy="741934"/>
          </a:xfrm>
          <a:prstGeom prst="rect">
            <a:avLst/>
          </a:prstGeom>
          <a:noFill/>
        </p:spPr>
        <p:txBody>
          <a:bodyPr wrap="square" rtlCol="0">
            <a:spAutoFit/>
          </a:bodyPr>
          <a:lstStyle/>
          <a:p>
            <a:pPr fontAlgn="base">
              <a:lnSpc>
                <a:spcPct val="150000"/>
              </a:lnSpc>
              <a:spcBef>
                <a:spcPct val="0"/>
              </a:spcBef>
              <a:spcAft>
                <a:spcPct val="0"/>
              </a:spcAft>
            </a:pP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I</a:t>
            </a:r>
            <a:r>
              <a:rPr lang="vi-VN" sz="32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K</a:t>
            </a:r>
            <a:r>
              <a:rPr lang="vi-VN"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hái niệm chất dinh dưỡng và dinh dưỡng</a:t>
            </a:r>
          </a:p>
        </p:txBody>
      </p:sp>
      <p:sp>
        <p:nvSpPr>
          <p:cNvPr id="11" name="Rectangle 10"/>
          <p:cNvSpPr/>
          <p:nvPr/>
        </p:nvSpPr>
        <p:spPr>
          <a:xfrm>
            <a:off x="1413766" y="77439"/>
            <a:ext cx="9193992" cy="661207"/>
          </a:xfrm>
          <a:prstGeom prst="rect">
            <a:avLst/>
          </a:prstGeom>
        </p:spPr>
        <p:txBody>
          <a:bodyPr wrap="none">
            <a:spAutoFit/>
          </a:bodyPr>
          <a:lstStyle/>
          <a:p>
            <a:pPr marL="30480" marR="30480" lvl="0" algn="ctr">
              <a:lnSpc>
                <a:spcPct val="150000"/>
              </a:lnSpc>
              <a:defRPr/>
            </a:pPr>
            <a:r>
              <a:rPr lang="en-US" sz="28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 </a:t>
            </a:r>
            <a:r>
              <a:rPr lang="vi-VN" sz="2800" b="1" dirty="0" smtClean="0">
                <a:solidFill>
                  <a:srgbClr val="FF0000"/>
                </a:solidFill>
                <a:latin typeface="+mj-lt"/>
                <a:ea typeface="Cambria" panose="02040503050406030204" pitchFamily="18" charset="0"/>
              </a:rPr>
              <a:t>BÀI </a:t>
            </a:r>
            <a:r>
              <a:rPr lang="vi-VN" sz="2800" b="1" dirty="0">
                <a:solidFill>
                  <a:srgbClr val="FF0000"/>
                </a:solidFill>
                <a:latin typeface="+mj-lt"/>
                <a:ea typeface="Cambria" panose="02040503050406030204" pitchFamily="18" charset="0"/>
              </a:rPr>
              <a:t>32: DINH DƯỠNG VÀ TIÊU HOÁ Ở NGƯỜI</a:t>
            </a:r>
            <a:endParaRPr lang="vi-VN" sz="2800" dirty="0">
              <a:solidFill>
                <a:srgbClr val="FF0000"/>
              </a:solidFill>
              <a:latin typeface="+mj-lt"/>
              <a:ea typeface="Cambria" panose="02040503050406030204" pitchFamily="18" charset="0"/>
            </a:endParaRPr>
          </a:p>
        </p:txBody>
      </p:sp>
      <p:sp>
        <p:nvSpPr>
          <p:cNvPr id="2" name="Rectangle 1"/>
          <p:cNvSpPr/>
          <p:nvPr/>
        </p:nvSpPr>
        <p:spPr>
          <a:xfrm>
            <a:off x="373310" y="2120490"/>
            <a:ext cx="10234448" cy="523220"/>
          </a:xfrm>
          <a:prstGeom prst="rect">
            <a:avLst/>
          </a:prstGeom>
        </p:spPr>
        <p:txBody>
          <a:bodyPr wrap="square">
            <a:spAutoFit/>
          </a:bodyPr>
          <a:lstStyle/>
          <a:p>
            <a:pPr algn="ctr">
              <a:spcBef>
                <a:spcPct val="50000"/>
              </a:spcBef>
            </a:pP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Hãy</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kể</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tên</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số</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loại</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thức</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ăn</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mà</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chúng</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ta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sử</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dụng</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hằng</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ngày</a:t>
            </a:r>
            <a:r>
              <a:rPr lang="en-US"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351411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47_1215654127">
            <a:extLst>
              <a:ext uri="{FF2B5EF4-FFF2-40B4-BE49-F238E27FC236}">
                <a16:creationId xmlns:a16="http://schemas.microsoft.com/office/drawing/2014/main" xmlns="" id="{05DA40F1-DD3E-D111-6AA7-8A1155BAC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73" y="426203"/>
            <a:ext cx="2710796" cy="23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3">
            <a:extLst>
              <a:ext uri="{FF2B5EF4-FFF2-40B4-BE49-F238E27FC236}">
                <a16:creationId xmlns:a16="http://schemas.microsoft.com/office/drawing/2014/main" xmlns="" id="{E597D834-325E-D3FF-E429-BF6936708090}"/>
              </a:ext>
            </a:extLst>
          </p:cNvPr>
          <p:cNvSpPr txBox="1">
            <a:spLocks noChangeArrowheads="1"/>
          </p:cNvSpPr>
          <p:nvPr/>
        </p:nvSpPr>
        <p:spPr bwMode="auto">
          <a:xfrm>
            <a:off x="162673" y="2350915"/>
            <a:ext cx="868268" cy="461962"/>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Cơm</a:t>
            </a:r>
            <a:endPar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xmlns="" id="{36A52B15-5032-BAC6-834F-F3FCAF9D5BBE}"/>
              </a:ext>
            </a:extLst>
          </p:cNvPr>
          <p:cNvPicPr>
            <a:picLocks noChangeAspect="1"/>
          </p:cNvPicPr>
          <p:nvPr/>
        </p:nvPicPr>
        <p:blipFill>
          <a:blip r:embed="rId3"/>
          <a:stretch>
            <a:fillRect/>
          </a:stretch>
        </p:blipFill>
        <p:spPr>
          <a:xfrm>
            <a:off x="3124199" y="426203"/>
            <a:ext cx="2430195" cy="2420316"/>
          </a:xfrm>
          <a:prstGeom prst="rect">
            <a:avLst/>
          </a:prstGeom>
        </p:spPr>
      </p:pic>
      <p:pic>
        <p:nvPicPr>
          <p:cNvPr id="35" name="Picture 34">
            <a:extLst>
              <a:ext uri="{FF2B5EF4-FFF2-40B4-BE49-F238E27FC236}">
                <a16:creationId xmlns:a16="http://schemas.microsoft.com/office/drawing/2014/main" xmlns="" id="{C7DE9562-1763-8D12-2C75-C08F692AFEAB}"/>
              </a:ext>
            </a:extLst>
          </p:cNvPr>
          <p:cNvPicPr>
            <a:picLocks noChangeAspect="1"/>
          </p:cNvPicPr>
          <p:nvPr/>
        </p:nvPicPr>
        <p:blipFill>
          <a:blip r:embed="rId4"/>
          <a:stretch>
            <a:fillRect/>
          </a:stretch>
        </p:blipFill>
        <p:spPr>
          <a:xfrm>
            <a:off x="8492587" y="426203"/>
            <a:ext cx="3611166" cy="2469397"/>
          </a:xfrm>
          <a:prstGeom prst="rect">
            <a:avLst/>
          </a:prstGeom>
        </p:spPr>
      </p:pic>
      <p:sp>
        <p:nvSpPr>
          <p:cNvPr id="36" name="Text Box 21">
            <a:extLst>
              <a:ext uri="{FF2B5EF4-FFF2-40B4-BE49-F238E27FC236}">
                <a16:creationId xmlns:a16="http://schemas.microsoft.com/office/drawing/2014/main" xmlns="" id="{C8A15B0A-3E9A-CC22-FD10-A59203354B57}"/>
              </a:ext>
            </a:extLst>
          </p:cNvPr>
          <p:cNvSpPr txBox="1">
            <a:spLocks noChangeArrowheads="1"/>
          </p:cNvSpPr>
          <p:nvPr/>
        </p:nvSpPr>
        <p:spPr bwMode="auto">
          <a:xfrm>
            <a:off x="9217234" y="2455069"/>
            <a:ext cx="1214439" cy="461963"/>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FF0000"/>
                </a:solidFill>
                <a:latin typeface="Cambria" panose="02040503050406030204" pitchFamily="18" charset="0"/>
                <a:ea typeface="Cambria" panose="02040503050406030204" pitchFamily="18" charset="0"/>
              </a:rPr>
              <a:t>Dầu</a:t>
            </a:r>
            <a:r>
              <a:rPr lang="en-US" altLang="vi-VN" sz="2400" b="1" dirty="0">
                <a:solidFill>
                  <a:srgbClr val="FF0000"/>
                </a:solidFill>
                <a:latin typeface="Cambria" panose="02040503050406030204" pitchFamily="18" charset="0"/>
                <a:ea typeface="Cambria" panose="02040503050406030204" pitchFamily="18" charset="0"/>
              </a:rPr>
              <a:t> </a:t>
            </a:r>
            <a:r>
              <a:rPr lang="en-US" altLang="vi-VN" sz="2400" b="1" dirty="0" err="1">
                <a:solidFill>
                  <a:srgbClr val="FF0000"/>
                </a:solidFill>
                <a:latin typeface="Cambria" panose="02040503050406030204" pitchFamily="18" charset="0"/>
                <a:ea typeface="Cambria" panose="02040503050406030204" pitchFamily="18" charset="0"/>
              </a:rPr>
              <a:t>ăn</a:t>
            </a:r>
            <a:endParaRPr lang="en-US" altLang="vi-VN" sz="2400" b="1" dirty="0">
              <a:solidFill>
                <a:srgbClr val="FF0000"/>
              </a:solidFill>
              <a:latin typeface="Cambria" panose="02040503050406030204" pitchFamily="18" charset="0"/>
              <a:ea typeface="Cambria" panose="02040503050406030204" pitchFamily="18" charset="0"/>
            </a:endParaRPr>
          </a:p>
        </p:txBody>
      </p:sp>
      <p:sp>
        <p:nvSpPr>
          <p:cNvPr id="37" name="Text Box 20">
            <a:extLst>
              <a:ext uri="{FF2B5EF4-FFF2-40B4-BE49-F238E27FC236}">
                <a16:creationId xmlns:a16="http://schemas.microsoft.com/office/drawing/2014/main" xmlns="" id="{CBA7C717-162C-7BD1-346E-3E4FE50BE0D2}"/>
              </a:ext>
            </a:extLst>
          </p:cNvPr>
          <p:cNvSpPr txBox="1">
            <a:spLocks noChangeArrowheads="1"/>
          </p:cNvSpPr>
          <p:nvPr/>
        </p:nvSpPr>
        <p:spPr bwMode="auto">
          <a:xfrm>
            <a:off x="3149465" y="2437281"/>
            <a:ext cx="1583900" cy="461665"/>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Bánh</a:t>
            </a:r>
            <a:r>
              <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mì</a:t>
            </a:r>
            <a:endPar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38" name="Picture 37">
            <a:extLst>
              <a:ext uri="{FF2B5EF4-FFF2-40B4-BE49-F238E27FC236}">
                <a16:creationId xmlns:a16="http://schemas.microsoft.com/office/drawing/2014/main" xmlns="" id="{8199F593-E14B-4DF8-DFE9-CF5ED9208A7B}"/>
              </a:ext>
            </a:extLst>
          </p:cNvPr>
          <p:cNvPicPr>
            <a:picLocks noChangeAspect="1"/>
          </p:cNvPicPr>
          <p:nvPr/>
        </p:nvPicPr>
        <p:blipFill rotWithShape="1">
          <a:blip r:embed="rId5"/>
          <a:srcRect r="7558"/>
          <a:stretch/>
        </p:blipFill>
        <p:spPr>
          <a:xfrm>
            <a:off x="5770795" y="426203"/>
            <a:ext cx="2514600" cy="2440464"/>
          </a:xfrm>
          <a:prstGeom prst="rect">
            <a:avLst/>
          </a:prstGeom>
        </p:spPr>
      </p:pic>
      <p:sp>
        <p:nvSpPr>
          <p:cNvPr id="39" name="Text Box 18">
            <a:extLst>
              <a:ext uri="{FF2B5EF4-FFF2-40B4-BE49-F238E27FC236}">
                <a16:creationId xmlns:a16="http://schemas.microsoft.com/office/drawing/2014/main" xmlns="" id="{CEA98C32-D4D0-05D4-DD07-39AEEB1F438D}"/>
              </a:ext>
            </a:extLst>
          </p:cNvPr>
          <p:cNvSpPr txBox="1">
            <a:spLocks noChangeArrowheads="1"/>
          </p:cNvSpPr>
          <p:nvPr/>
        </p:nvSpPr>
        <p:spPr bwMode="auto">
          <a:xfrm>
            <a:off x="5761586" y="2404705"/>
            <a:ext cx="830238" cy="461665"/>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Thịt</a:t>
            </a:r>
            <a:endPar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40" name="Picture 39">
            <a:extLst>
              <a:ext uri="{FF2B5EF4-FFF2-40B4-BE49-F238E27FC236}">
                <a16:creationId xmlns:a16="http://schemas.microsoft.com/office/drawing/2014/main" xmlns="" id="{8A99D9BD-E54F-006F-C941-01CA06871EAF}"/>
              </a:ext>
            </a:extLst>
          </p:cNvPr>
          <p:cNvPicPr>
            <a:picLocks noChangeAspect="1"/>
          </p:cNvPicPr>
          <p:nvPr/>
        </p:nvPicPr>
        <p:blipFill>
          <a:blip r:embed="rId6"/>
          <a:stretch>
            <a:fillRect/>
          </a:stretch>
        </p:blipFill>
        <p:spPr>
          <a:xfrm>
            <a:off x="3033775" y="4893742"/>
            <a:ext cx="2548797" cy="1951561"/>
          </a:xfrm>
          <a:prstGeom prst="rect">
            <a:avLst/>
          </a:prstGeom>
        </p:spPr>
      </p:pic>
      <p:pic>
        <p:nvPicPr>
          <p:cNvPr id="41" name="Picture 40">
            <a:extLst>
              <a:ext uri="{FF2B5EF4-FFF2-40B4-BE49-F238E27FC236}">
                <a16:creationId xmlns:a16="http://schemas.microsoft.com/office/drawing/2014/main" xmlns="" id="{641D3061-F516-1D45-F40E-5C77771E2B26}"/>
              </a:ext>
            </a:extLst>
          </p:cNvPr>
          <p:cNvPicPr>
            <a:picLocks noChangeAspect="1"/>
          </p:cNvPicPr>
          <p:nvPr/>
        </p:nvPicPr>
        <p:blipFill rotWithShape="1">
          <a:blip r:embed="rId7"/>
          <a:srcRect t="7311" b="7819"/>
          <a:stretch/>
        </p:blipFill>
        <p:spPr>
          <a:xfrm>
            <a:off x="88247" y="3085266"/>
            <a:ext cx="2785222" cy="1812136"/>
          </a:xfrm>
          <a:prstGeom prst="rect">
            <a:avLst/>
          </a:prstGeom>
        </p:spPr>
      </p:pic>
      <p:pic>
        <p:nvPicPr>
          <p:cNvPr id="1028" name="Picture 4">
            <a:extLst>
              <a:ext uri="{FF2B5EF4-FFF2-40B4-BE49-F238E27FC236}">
                <a16:creationId xmlns:a16="http://schemas.microsoft.com/office/drawing/2014/main" xmlns="" id="{E187E101-E1F4-4ED9-1F05-A009B0B673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7234" y="3065118"/>
            <a:ext cx="2886519" cy="3754058"/>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34">
            <a:extLst>
              <a:ext uri="{FF2B5EF4-FFF2-40B4-BE49-F238E27FC236}">
                <a16:creationId xmlns:a16="http://schemas.microsoft.com/office/drawing/2014/main" xmlns="" id="{88C19B1F-0E09-CD7D-E1E5-800E32666B56}"/>
              </a:ext>
            </a:extLst>
          </p:cNvPr>
          <p:cNvSpPr txBox="1">
            <a:spLocks noChangeArrowheads="1"/>
          </p:cNvSpPr>
          <p:nvPr/>
        </p:nvSpPr>
        <p:spPr bwMode="auto">
          <a:xfrm>
            <a:off x="10772215" y="5638689"/>
            <a:ext cx="1061197" cy="461665"/>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Nước</a:t>
            </a:r>
            <a:endPar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44" name="Picture 43">
            <a:extLst>
              <a:ext uri="{FF2B5EF4-FFF2-40B4-BE49-F238E27FC236}">
                <a16:creationId xmlns:a16="http://schemas.microsoft.com/office/drawing/2014/main" xmlns="" id="{75394860-9F44-3C6D-F5CA-E26B3FD57875}"/>
              </a:ext>
            </a:extLst>
          </p:cNvPr>
          <p:cNvPicPr>
            <a:picLocks noChangeAspect="1"/>
          </p:cNvPicPr>
          <p:nvPr/>
        </p:nvPicPr>
        <p:blipFill>
          <a:blip r:embed="rId9"/>
          <a:stretch>
            <a:fillRect/>
          </a:stretch>
        </p:blipFill>
        <p:spPr>
          <a:xfrm>
            <a:off x="3149465" y="2993191"/>
            <a:ext cx="2438164" cy="1828624"/>
          </a:xfrm>
          <a:prstGeom prst="rect">
            <a:avLst/>
          </a:prstGeom>
        </p:spPr>
      </p:pic>
      <p:sp>
        <p:nvSpPr>
          <p:cNvPr id="45" name="Text Box 15">
            <a:extLst>
              <a:ext uri="{FF2B5EF4-FFF2-40B4-BE49-F238E27FC236}">
                <a16:creationId xmlns:a16="http://schemas.microsoft.com/office/drawing/2014/main" xmlns="" id="{D0B9624E-A86A-37CF-A797-12D118374DDF}"/>
              </a:ext>
            </a:extLst>
          </p:cNvPr>
          <p:cNvSpPr txBox="1">
            <a:spLocks noChangeArrowheads="1"/>
          </p:cNvSpPr>
          <p:nvPr/>
        </p:nvSpPr>
        <p:spPr bwMode="auto">
          <a:xfrm>
            <a:off x="3156826" y="4238093"/>
            <a:ext cx="609600" cy="461963"/>
          </a:xfrm>
          <a:prstGeom prst="rect">
            <a:avLst/>
          </a:prstGeom>
          <a:solidFill>
            <a:srgbClr val="FFFFCC"/>
          </a:solidFill>
          <a:ln w="19050">
            <a:solidFill>
              <a:srgbClr val="0000FF"/>
            </a:solidFill>
            <a:miter lim="800000"/>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Cá</a:t>
            </a:r>
            <a:endPar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xmlns="" id="{4ADB87B1-F4F2-8792-1498-2DA01A389B00}"/>
              </a:ext>
            </a:extLst>
          </p:cNvPr>
          <p:cNvPicPr>
            <a:picLocks noChangeAspect="1"/>
          </p:cNvPicPr>
          <p:nvPr/>
        </p:nvPicPr>
        <p:blipFill>
          <a:blip r:embed="rId10"/>
          <a:stretch>
            <a:fillRect/>
          </a:stretch>
        </p:blipFill>
        <p:spPr>
          <a:xfrm>
            <a:off x="5812220" y="3065118"/>
            <a:ext cx="3346005" cy="1828624"/>
          </a:xfrm>
          <a:prstGeom prst="rect">
            <a:avLst/>
          </a:prstGeom>
        </p:spPr>
      </p:pic>
      <p:sp>
        <p:nvSpPr>
          <p:cNvPr id="47" name="Text Box 19">
            <a:extLst>
              <a:ext uri="{FF2B5EF4-FFF2-40B4-BE49-F238E27FC236}">
                <a16:creationId xmlns:a16="http://schemas.microsoft.com/office/drawing/2014/main" xmlns="" id="{01E89234-2057-95A3-094C-D638D465A2B2}"/>
              </a:ext>
            </a:extLst>
          </p:cNvPr>
          <p:cNvSpPr txBox="1">
            <a:spLocks noChangeArrowheads="1"/>
          </p:cNvSpPr>
          <p:nvPr/>
        </p:nvSpPr>
        <p:spPr bwMode="auto">
          <a:xfrm>
            <a:off x="5770795" y="4369173"/>
            <a:ext cx="1400516" cy="461665"/>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a:solidFill>
                  <a:srgbClr val="FF0000"/>
                </a:solidFill>
                <a:latin typeface="Cambria" panose="02040503050406030204" pitchFamily="18" charset="0"/>
                <a:ea typeface="Cambria" panose="02040503050406030204" pitchFamily="18" charset="0"/>
                <a:cs typeface="Times New Roman" panose="02020603050405020304" pitchFamily="18" charset="0"/>
              </a:rPr>
              <a:t>Trái cây</a:t>
            </a:r>
          </a:p>
        </p:txBody>
      </p:sp>
      <p:pic>
        <p:nvPicPr>
          <p:cNvPr id="48" name="Picture 47">
            <a:extLst>
              <a:ext uri="{FF2B5EF4-FFF2-40B4-BE49-F238E27FC236}">
                <a16:creationId xmlns:a16="http://schemas.microsoft.com/office/drawing/2014/main" xmlns="" id="{6F477994-340F-DC88-0085-ABF8D67664C0}"/>
              </a:ext>
            </a:extLst>
          </p:cNvPr>
          <p:cNvPicPr>
            <a:picLocks noChangeAspect="1"/>
          </p:cNvPicPr>
          <p:nvPr/>
        </p:nvPicPr>
        <p:blipFill rotWithShape="1">
          <a:blip r:embed="rId11"/>
          <a:srcRect t="7186" r="2963"/>
          <a:stretch/>
        </p:blipFill>
        <p:spPr>
          <a:xfrm>
            <a:off x="5684989" y="4886603"/>
            <a:ext cx="3403578" cy="1969235"/>
          </a:xfrm>
          <a:prstGeom prst="rect">
            <a:avLst/>
          </a:prstGeom>
        </p:spPr>
      </p:pic>
      <p:sp>
        <p:nvSpPr>
          <p:cNvPr id="49" name="Text Box 17">
            <a:extLst>
              <a:ext uri="{FF2B5EF4-FFF2-40B4-BE49-F238E27FC236}">
                <a16:creationId xmlns:a16="http://schemas.microsoft.com/office/drawing/2014/main" xmlns="" id="{ECA3B53A-F45D-C9BB-CF44-22894652DC95}"/>
              </a:ext>
            </a:extLst>
          </p:cNvPr>
          <p:cNvSpPr txBox="1">
            <a:spLocks noChangeArrowheads="1"/>
          </p:cNvSpPr>
          <p:nvPr/>
        </p:nvSpPr>
        <p:spPr bwMode="auto">
          <a:xfrm>
            <a:off x="5712890" y="6357511"/>
            <a:ext cx="1773704" cy="461665"/>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a:solidFill>
                  <a:srgbClr val="FF0000"/>
                </a:solidFill>
                <a:latin typeface="Cambria" panose="02040503050406030204" pitchFamily="18" charset="0"/>
                <a:ea typeface="Cambria" panose="02040503050406030204" pitchFamily="18" charset="0"/>
                <a:cs typeface="Times New Roman" panose="02020603050405020304" pitchFamily="18" charset="0"/>
              </a:rPr>
              <a:t>Rau củ quả</a:t>
            </a:r>
          </a:p>
        </p:txBody>
      </p:sp>
      <p:sp>
        <p:nvSpPr>
          <p:cNvPr id="50" name="Text Box 19">
            <a:extLst>
              <a:ext uri="{FF2B5EF4-FFF2-40B4-BE49-F238E27FC236}">
                <a16:creationId xmlns:a16="http://schemas.microsoft.com/office/drawing/2014/main" xmlns="" id="{75922A0E-DBF3-E648-1257-94AFD8F6C4A7}"/>
              </a:ext>
            </a:extLst>
          </p:cNvPr>
          <p:cNvSpPr txBox="1">
            <a:spLocks noChangeArrowheads="1"/>
          </p:cNvSpPr>
          <p:nvPr/>
        </p:nvSpPr>
        <p:spPr bwMode="auto">
          <a:xfrm>
            <a:off x="162673" y="4361555"/>
            <a:ext cx="724833" cy="461963"/>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Sữa</a:t>
            </a:r>
            <a:endPar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1" name="Text Box 19">
            <a:extLst>
              <a:ext uri="{FF2B5EF4-FFF2-40B4-BE49-F238E27FC236}">
                <a16:creationId xmlns:a16="http://schemas.microsoft.com/office/drawing/2014/main" xmlns="" id="{DB87F6FD-E4F2-DA48-0FFD-CB1C98CB4402}"/>
              </a:ext>
            </a:extLst>
          </p:cNvPr>
          <p:cNvSpPr txBox="1">
            <a:spLocks noChangeArrowheads="1"/>
          </p:cNvSpPr>
          <p:nvPr/>
        </p:nvSpPr>
        <p:spPr bwMode="auto">
          <a:xfrm>
            <a:off x="3033775" y="6383340"/>
            <a:ext cx="1260132" cy="461963"/>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Trà</a:t>
            </a:r>
            <a:r>
              <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sữa</a:t>
            </a:r>
            <a:endPar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030" name="Picture 6">
            <a:extLst>
              <a:ext uri="{FF2B5EF4-FFF2-40B4-BE49-F238E27FC236}">
                <a16:creationId xmlns:a16="http://schemas.microsoft.com/office/drawing/2014/main" xmlns="" id="{45624396-5153-0469-352F-DA39ED74D45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9760" y="4969329"/>
            <a:ext cx="2733709" cy="1875974"/>
          </a:xfrm>
          <a:prstGeom prst="rect">
            <a:avLst/>
          </a:prstGeom>
          <a:noFill/>
          <a:extLst>
            <a:ext uri="{909E8E84-426E-40DD-AFC4-6F175D3DCCD1}">
              <a14:hiddenFill xmlns:a14="http://schemas.microsoft.com/office/drawing/2010/main">
                <a:solidFill>
                  <a:srgbClr val="FFFFFF"/>
                </a:solidFill>
              </a14:hiddenFill>
            </a:ext>
          </a:extLst>
        </p:spPr>
      </p:pic>
      <p:sp>
        <p:nvSpPr>
          <p:cNvPr id="54" name="Text Box 19">
            <a:extLst>
              <a:ext uri="{FF2B5EF4-FFF2-40B4-BE49-F238E27FC236}">
                <a16:creationId xmlns:a16="http://schemas.microsoft.com/office/drawing/2014/main" xmlns="" id="{9F48BE3D-2E9A-5D5B-B6B5-7D5F24A0B516}"/>
              </a:ext>
            </a:extLst>
          </p:cNvPr>
          <p:cNvSpPr txBox="1">
            <a:spLocks noChangeArrowheads="1"/>
          </p:cNvSpPr>
          <p:nvPr/>
        </p:nvSpPr>
        <p:spPr bwMode="auto">
          <a:xfrm>
            <a:off x="162673" y="6396037"/>
            <a:ext cx="1260132" cy="461963"/>
          </a:xfrm>
          <a:prstGeom prst="rect">
            <a:avLst/>
          </a:prstGeom>
          <a:solidFill>
            <a:srgbClr val="FFFFCC"/>
          </a:solidFill>
          <a:ln w="19050">
            <a:solidFill>
              <a:srgbClr val="0000FF"/>
            </a:solidFill>
            <a:miter lim="800000"/>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vi-VN"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Trứng</a:t>
            </a:r>
            <a:endParaRPr lang="en-US" altLang="vi-VN"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3097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37" grpId="0" animBg="1"/>
      <p:bldP spid="39" grpId="0" animBg="1"/>
      <p:bldP spid="43" grpId="0" animBg="1"/>
      <p:bldP spid="45" grpId="0" animBg="1"/>
      <p:bldP spid="47" grpId="0" animBg="1"/>
      <p:bldP spid="49" grpId="0" animBg="1"/>
      <p:bldP spid="50" grpId="0" animBg="1"/>
      <p:bldP spid="51"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056" y="1573364"/>
            <a:ext cx="7503914" cy="523220"/>
          </a:xfrm>
          <a:prstGeom prst="rect">
            <a:avLst/>
          </a:prstGeom>
        </p:spPr>
        <p:txBody>
          <a:bodyPr wrap="none">
            <a:spAutoFit/>
          </a:bodyPr>
          <a:lstStyle/>
          <a:p>
            <a:pPr lvl="0" algn="just">
              <a:defRPr/>
            </a:pP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Tại</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sao</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ta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ăn</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nhiều</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loại</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thức</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ăn</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như</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vậy</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 name="Rectangle 2"/>
          <p:cNvSpPr/>
          <p:nvPr/>
        </p:nvSpPr>
        <p:spPr>
          <a:xfrm>
            <a:off x="404245" y="2234176"/>
            <a:ext cx="11213033" cy="1384995"/>
          </a:xfrm>
          <a:prstGeom prst="rect">
            <a:avLst/>
          </a:prstGeom>
        </p:spPr>
        <p:txBody>
          <a:bodyPr wrap="square">
            <a:spAutoFit/>
          </a:bodyPr>
          <a:lstStyle/>
          <a:p>
            <a:pPr algn="just"/>
            <a:r>
              <a:rPr lang="en-US" sz="28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thực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phẩm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có</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thành</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phần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dinh</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dưỡng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2800" dirty="0">
                <a:latin typeface="Times New Roman" panose="02020603050405020304" pitchFamily="18" charset="0"/>
                <a:ea typeface="Cambria" panose="02040503050406030204" pitchFamily="18" charset="0"/>
                <a:cs typeface="Times New Roman" panose="02020603050405020304" pitchFamily="18" charset="0"/>
              </a:rPr>
              <a:t>.  Ta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cần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ăn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nhiều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loại</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thức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ăn</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để</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cung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cấp</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cho</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cơ</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đầy</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đủ</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chất</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dinh</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dưỡng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đảm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bảo</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sự</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hoạt</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bình</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thường</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và</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khỏe</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mạnh</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cho</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cơ</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4" name="Rectangle 3"/>
          <p:cNvSpPr/>
          <p:nvPr/>
        </p:nvSpPr>
        <p:spPr>
          <a:xfrm>
            <a:off x="614767" y="3756763"/>
            <a:ext cx="10392236" cy="523220"/>
          </a:xfrm>
          <a:prstGeom prst="rect">
            <a:avLst/>
          </a:prstGeom>
        </p:spPr>
        <p:txBody>
          <a:bodyPr wrap="square">
            <a:spAutoFit/>
          </a:bodyPr>
          <a:lstStyle/>
          <a:p>
            <a:pPr lvl="0" algn="just">
              <a:defRPr/>
            </a:pP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Kể</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tên</a:t>
            </a:r>
            <a:r>
              <a:rPr lang="vi-VN"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các </a:t>
            </a:r>
            <a:r>
              <a:rPr lang="en-US" sz="2800" b="1"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nhóm</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chất dinh dưỡng có trong các loại thức ăn trê</a:t>
            </a:r>
            <a:r>
              <a:rPr 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 </a:t>
            </a:r>
          </a:p>
        </p:txBody>
      </p:sp>
      <p:sp>
        <p:nvSpPr>
          <p:cNvPr id="9" name="TextBox 8">
            <a:extLst>
              <a:ext uri="{FF2B5EF4-FFF2-40B4-BE49-F238E27FC236}">
                <a16:creationId xmlns:a16="http://schemas.microsoft.com/office/drawing/2014/main" xmlns="" id="{B6771EDC-866F-EBBC-1C35-4689ADA4EC2A}"/>
              </a:ext>
            </a:extLst>
          </p:cNvPr>
          <p:cNvSpPr txBox="1"/>
          <p:nvPr/>
        </p:nvSpPr>
        <p:spPr>
          <a:xfrm>
            <a:off x="757897" y="4417575"/>
            <a:ext cx="9366103" cy="492443"/>
          </a:xfrm>
          <a:prstGeom prst="rect">
            <a:avLst/>
          </a:prstGeom>
          <a:noFill/>
        </p:spPr>
        <p:txBody>
          <a:bodyPr wrap="square" rtlCol="0">
            <a:spAutoFit/>
          </a:bodyPr>
          <a:lstStyle/>
          <a:p>
            <a:pPr algn="just"/>
            <a:r>
              <a:rPr lang="en-US" sz="2600" dirty="0" err="1">
                <a:latin typeface="Cambria" panose="02040503050406030204" pitchFamily="18" charset="0"/>
                <a:ea typeface="Cambria" panose="02040503050406030204" pitchFamily="18" charset="0"/>
              </a:rPr>
              <a:t>Carbonhydrate</a:t>
            </a:r>
            <a:r>
              <a:rPr lang="en-US" sz="2600" dirty="0">
                <a:latin typeface="Cambria" panose="02040503050406030204" pitchFamily="18" charset="0"/>
                <a:ea typeface="Cambria" panose="02040503050406030204" pitchFamily="18" charset="0"/>
              </a:rPr>
              <a:t>, protein, </a:t>
            </a:r>
            <a:r>
              <a:rPr lang="en-US" sz="2600" dirty="0" err="1">
                <a:latin typeface="Cambria" panose="02040503050406030204" pitchFamily="18" charset="0"/>
                <a:ea typeface="Cambria" panose="02040503050406030204" pitchFamily="18" charset="0"/>
              </a:rPr>
              <a:t>chất</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béo</a:t>
            </a:r>
            <a:r>
              <a:rPr lang="en-US" sz="2600" dirty="0">
                <a:latin typeface="Cambria" panose="02040503050406030204" pitchFamily="18" charset="0"/>
                <a:ea typeface="Cambria" panose="02040503050406030204" pitchFamily="18" charset="0"/>
              </a:rPr>
              <a:t>, vitamin, </a:t>
            </a:r>
            <a:r>
              <a:rPr lang="en-US" sz="2600" dirty="0" err="1">
                <a:latin typeface="Cambria" panose="02040503050406030204" pitchFamily="18" charset="0"/>
                <a:ea typeface="Cambria" panose="02040503050406030204" pitchFamily="18" charset="0"/>
              </a:rPr>
              <a:t>chất</a:t>
            </a:r>
            <a:r>
              <a:rPr lang="en-US" sz="2600" dirty="0">
                <a:latin typeface="Cambria" panose="02040503050406030204" pitchFamily="18" charset="0"/>
                <a:ea typeface="Cambria" panose="02040503050406030204" pitchFamily="18" charset="0"/>
              </a:rPr>
              <a:t> </a:t>
            </a:r>
            <a:r>
              <a:rPr lang="en-US" sz="2600" dirty="0" err="1">
                <a:latin typeface="Cambria" panose="02040503050406030204" pitchFamily="18" charset="0"/>
                <a:ea typeface="Cambria" panose="02040503050406030204" pitchFamily="18" charset="0"/>
              </a:rPr>
              <a:t>khoáng</a:t>
            </a:r>
            <a:r>
              <a:rPr lang="en-US" sz="2600" dirty="0">
                <a:latin typeface="Cambria" panose="02040503050406030204" pitchFamily="18" charset="0"/>
                <a:ea typeface="Cambria" panose="02040503050406030204" pitchFamily="18" charset="0"/>
              </a:rPr>
              <a:t> </a:t>
            </a:r>
          </a:p>
        </p:txBody>
      </p:sp>
      <p:sp>
        <p:nvSpPr>
          <p:cNvPr id="8" name="Rectangle 7"/>
          <p:cNvSpPr/>
          <p:nvPr/>
        </p:nvSpPr>
        <p:spPr>
          <a:xfrm>
            <a:off x="1413766" y="77439"/>
            <a:ext cx="9193992" cy="661207"/>
          </a:xfrm>
          <a:prstGeom prst="rect">
            <a:avLst/>
          </a:prstGeom>
        </p:spPr>
        <p:txBody>
          <a:bodyPr wrap="none">
            <a:spAutoFit/>
          </a:bodyPr>
          <a:lstStyle/>
          <a:p>
            <a:pPr marL="30480" marR="30480" lvl="0" algn="ctr">
              <a:lnSpc>
                <a:spcPct val="150000"/>
              </a:lnSpc>
              <a:defRPr/>
            </a:pPr>
            <a:r>
              <a:rPr lang="en-US" sz="28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 </a:t>
            </a:r>
            <a:r>
              <a:rPr lang="vi-VN" sz="2800" b="1" dirty="0" smtClean="0">
                <a:solidFill>
                  <a:srgbClr val="FF0000"/>
                </a:solidFill>
                <a:latin typeface="+mj-lt"/>
                <a:ea typeface="Cambria" panose="02040503050406030204" pitchFamily="18" charset="0"/>
              </a:rPr>
              <a:t>BÀI </a:t>
            </a:r>
            <a:r>
              <a:rPr lang="vi-VN" sz="2800" b="1" dirty="0">
                <a:solidFill>
                  <a:srgbClr val="FF0000"/>
                </a:solidFill>
                <a:latin typeface="+mj-lt"/>
                <a:ea typeface="Cambria" panose="02040503050406030204" pitchFamily="18" charset="0"/>
              </a:rPr>
              <a:t>32: DINH DƯỠNG VÀ TIÊU HOÁ Ở NGƯỜI</a:t>
            </a:r>
            <a:endParaRPr lang="vi-VN" sz="2800" dirty="0">
              <a:solidFill>
                <a:srgbClr val="FF0000"/>
              </a:solidFill>
              <a:latin typeface="+mj-lt"/>
              <a:ea typeface="Cambria" panose="02040503050406030204" pitchFamily="18" charset="0"/>
            </a:endParaRPr>
          </a:p>
        </p:txBody>
      </p:sp>
      <p:sp>
        <p:nvSpPr>
          <p:cNvPr id="10" name="TextBox 9">
            <a:extLst>
              <a:ext uri="{FF2B5EF4-FFF2-40B4-BE49-F238E27FC236}">
                <a16:creationId xmlns:a16="http://schemas.microsoft.com/office/drawing/2014/main" xmlns="" id="{D4BCC4A0-926F-A08C-78F5-7EB89DEB4443}"/>
              </a:ext>
            </a:extLst>
          </p:cNvPr>
          <p:cNvSpPr txBox="1"/>
          <p:nvPr/>
        </p:nvSpPr>
        <p:spPr>
          <a:xfrm>
            <a:off x="168633" y="769317"/>
            <a:ext cx="8708600" cy="741934"/>
          </a:xfrm>
          <a:prstGeom prst="rect">
            <a:avLst/>
          </a:prstGeom>
          <a:noFill/>
        </p:spPr>
        <p:txBody>
          <a:bodyPr wrap="square" rtlCol="0">
            <a:spAutoFit/>
          </a:bodyPr>
          <a:lstStyle/>
          <a:p>
            <a:pPr fontAlgn="base">
              <a:lnSpc>
                <a:spcPct val="150000"/>
              </a:lnSpc>
              <a:spcBef>
                <a:spcPct val="0"/>
              </a:spcBef>
              <a:spcAft>
                <a:spcPct val="0"/>
              </a:spcAft>
            </a:pP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I</a:t>
            </a:r>
            <a:r>
              <a:rPr lang="vi-VN" sz="32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K</a:t>
            </a:r>
            <a:r>
              <a:rPr lang="vi-VN"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hái niệm chất dinh dưỡng và dinh dưỡng</a:t>
            </a:r>
          </a:p>
        </p:txBody>
      </p:sp>
    </p:spTree>
    <p:extLst>
      <p:ext uri="{BB962C8B-B14F-4D97-AF65-F5344CB8AC3E}">
        <p14:creationId xmlns:p14="http://schemas.microsoft.com/office/powerpoint/2010/main" val="417977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4BCC4A0-926F-A08C-78F5-7EB89DEB4443}"/>
              </a:ext>
            </a:extLst>
          </p:cNvPr>
          <p:cNvSpPr txBox="1"/>
          <p:nvPr/>
        </p:nvSpPr>
        <p:spPr>
          <a:xfrm>
            <a:off x="122139" y="837012"/>
            <a:ext cx="8708600" cy="741934"/>
          </a:xfrm>
          <a:prstGeom prst="rect">
            <a:avLst/>
          </a:prstGeom>
          <a:noFill/>
        </p:spPr>
        <p:txBody>
          <a:bodyPr wrap="square" rtlCol="0">
            <a:spAutoFit/>
          </a:bodyPr>
          <a:lstStyle/>
          <a:p>
            <a:pPr fontAlgn="base">
              <a:lnSpc>
                <a:spcPct val="150000"/>
              </a:lnSpc>
              <a:spcBef>
                <a:spcPct val="0"/>
              </a:spcBef>
              <a:spcAft>
                <a:spcPct val="0"/>
              </a:spcAft>
            </a:pP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I</a:t>
            </a:r>
            <a:r>
              <a:rPr lang="vi-VN" sz="32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K</a:t>
            </a:r>
            <a:r>
              <a:rPr lang="vi-VN"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hái niệm chất dinh dưỡng và dinh dưỡng</a:t>
            </a:r>
          </a:p>
        </p:txBody>
      </p:sp>
      <p:sp>
        <p:nvSpPr>
          <p:cNvPr id="11" name="Rectangle 10"/>
          <p:cNvSpPr/>
          <p:nvPr/>
        </p:nvSpPr>
        <p:spPr>
          <a:xfrm>
            <a:off x="1413766" y="77439"/>
            <a:ext cx="9193992" cy="661207"/>
          </a:xfrm>
          <a:prstGeom prst="rect">
            <a:avLst/>
          </a:prstGeom>
        </p:spPr>
        <p:txBody>
          <a:bodyPr wrap="none">
            <a:spAutoFit/>
          </a:bodyPr>
          <a:lstStyle/>
          <a:p>
            <a:pPr marL="30480" marR="30480" lvl="0" algn="ctr">
              <a:lnSpc>
                <a:spcPct val="150000"/>
              </a:lnSpc>
              <a:defRPr/>
            </a:pPr>
            <a:r>
              <a:rPr lang="en-US" sz="28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 </a:t>
            </a:r>
            <a:r>
              <a:rPr lang="vi-VN" sz="2800" b="1" dirty="0" smtClean="0">
                <a:solidFill>
                  <a:srgbClr val="FF0000"/>
                </a:solidFill>
                <a:latin typeface="+mj-lt"/>
                <a:ea typeface="Cambria" panose="02040503050406030204" pitchFamily="18" charset="0"/>
              </a:rPr>
              <a:t>BÀI </a:t>
            </a:r>
            <a:r>
              <a:rPr lang="vi-VN" sz="2800" b="1" dirty="0">
                <a:solidFill>
                  <a:srgbClr val="FF0000"/>
                </a:solidFill>
                <a:latin typeface="+mj-lt"/>
                <a:ea typeface="Cambria" panose="02040503050406030204" pitchFamily="18" charset="0"/>
              </a:rPr>
              <a:t>32: DINH DƯỠNG VÀ TIÊU HOÁ Ở NGƯỜI</a:t>
            </a:r>
            <a:endParaRPr lang="vi-VN" sz="2800" dirty="0">
              <a:solidFill>
                <a:srgbClr val="FF0000"/>
              </a:solidFill>
              <a:latin typeface="+mj-lt"/>
              <a:ea typeface="Cambria" panose="02040503050406030204" pitchFamily="18" charset="0"/>
            </a:endParaRPr>
          </a:p>
        </p:txBody>
      </p:sp>
      <p:sp>
        <p:nvSpPr>
          <p:cNvPr id="5" name="TextBox 4">
            <a:extLst>
              <a:ext uri="{FF2B5EF4-FFF2-40B4-BE49-F238E27FC236}">
                <a16:creationId xmlns:a16="http://schemas.microsoft.com/office/drawing/2014/main" xmlns="" id="{F9DD9DF0-78A9-D72F-4F55-F54C49F7070F}"/>
              </a:ext>
            </a:extLst>
          </p:cNvPr>
          <p:cNvSpPr txBox="1"/>
          <p:nvPr/>
        </p:nvSpPr>
        <p:spPr>
          <a:xfrm>
            <a:off x="330771" y="1677312"/>
            <a:ext cx="11359982" cy="954107"/>
          </a:xfrm>
          <a:prstGeom prst="rect">
            <a:avLst/>
          </a:prstGeom>
          <a:noFill/>
        </p:spPr>
        <p:txBody>
          <a:bodyPr wrap="square" rtlCol="0">
            <a:spAutoFit/>
          </a:bodyPr>
          <a:lstStyle/>
          <a:p>
            <a:pPr algn="just"/>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vi-VN" sz="2800" dirty="0" smtClean="0">
                <a:effectLst/>
                <a:latin typeface="Times New Roman" panose="02020603050405020304" pitchFamily="18" charset="0"/>
                <a:ea typeface="Cambria" panose="02040503050406030204" pitchFamily="18" charset="0"/>
                <a:cs typeface="Times New Roman" panose="02020603050405020304" pitchFamily="18" charset="0"/>
              </a:rPr>
              <a:t>Ch</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ấ</a:t>
            </a:r>
            <a:r>
              <a:rPr lang="vi-VN" sz="2800" dirty="0" smtClean="0">
                <a:effectLst/>
                <a:latin typeface="Times New Roman" panose="02020603050405020304" pitchFamily="18" charset="0"/>
                <a:ea typeface="Cambria" panose="02040503050406030204" pitchFamily="18" charset="0"/>
                <a:cs typeface="Times New Roman" panose="02020603050405020304" pitchFamily="18" charset="0"/>
              </a:rPr>
              <a:t>t </a:t>
            </a:r>
            <a:r>
              <a:rPr lang="vi-VN" sz="2800" dirty="0">
                <a:effectLst/>
                <a:latin typeface="Times New Roman" panose="02020603050405020304" pitchFamily="18" charset="0"/>
                <a:ea typeface="Cambria" panose="02040503050406030204" pitchFamily="18" charset="0"/>
                <a:cs typeface="Times New Roman" panose="02020603050405020304" pitchFamily="18" charset="0"/>
              </a:rPr>
              <a:t>dinh dưỡng là các chất có trong thức ăn mà cơ thể sử dụng làm nguyên liệu cấu tạo cơ thể và cung cấp năng lượng cho các hoạt động </a:t>
            </a:r>
            <a:r>
              <a:rPr lang="vi-VN" sz="2800" dirty="0" smtClean="0">
                <a:effectLst/>
                <a:latin typeface="Times New Roman" panose="02020603050405020304" pitchFamily="18" charset="0"/>
                <a:ea typeface="Cambria" panose="02040503050406030204" pitchFamily="18" charset="0"/>
                <a:cs typeface="Times New Roman" panose="02020603050405020304" pitchFamily="18" charset="0"/>
              </a:rPr>
              <a:t>sống</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a:t>
            </a:r>
            <a:endParaRPr lang="vi-VN" sz="2800"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75" descr="viet3">
            <a:extLst>
              <a:ext uri="{FF2B5EF4-FFF2-40B4-BE49-F238E27FC236}">
                <a16:creationId xmlns:a16="http://schemas.microsoft.com/office/drawing/2014/main" xmlns="" id="{F629B4BE-06C6-5A83-94C0-8EF629504815}"/>
              </a:ext>
            </a:extLst>
          </p:cNvPr>
          <p:cNvPicPr>
            <a:picLocks noChangeAspect="1" noChangeArrowheads="1" noCrop="1"/>
          </p:cNvPicPr>
          <p:nvPr/>
        </p:nvPicPr>
        <p:blipFill>
          <a:blip r:embed="rId2"/>
          <a:srcRect/>
          <a:stretch>
            <a:fillRect/>
          </a:stretch>
        </p:blipFill>
        <p:spPr bwMode="auto">
          <a:xfrm>
            <a:off x="8246788" y="1069299"/>
            <a:ext cx="723901"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E38FEE37-79DE-F0E3-A453-54192294158A}"/>
              </a:ext>
            </a:extLst>
          </p:cNvPr>
          <p:cNvSpPr txBox="1"/>
          <p:nvPr/>
        </p:nvSpPr>
        <p:spPr>
          <a:xfrm>
            <a:off x="312830" y="2696907"/>
            <a:ext cx="11727616" cy="954107"/>
          </a:xfrm>
          <a:prstGeom prst="rect">
            <a:avLst/>
          </a:prstGeom>
          <a:noFill/>
        </p:spPr>
        <p:txBody>
          <a:bodyPr wrap="square" rtlCol="0">
            <a:spAutoFit/>
          </a:bodyPr>
          <a:lstStyle/>
          <a:p>
            <a:pPr algn="just"/>
            <a:r>
              <a:rPr lang="en-US" sz="2800" dirty="0" smtClean="0">
                <a:effectLst/>
                <a:latin typeface="Cambria" panose="02040503050406030204" pitchFamily="18" charset="0"/>
                <a:ea typeface="Cambria" panose="02040503050406030204" pitchFamily="18" charset="0"/>
              </a:rPr>
              <a:t>- </a:t>
            </a:r>
            <a:r>
              <a:rPr lang="vi-VN" sz="2800" dirty="0" smtClean="0">
                <a:effectLst/>
                <a:latin typeface="+mj-lt"/>
                <a:ea typeface="Cambria" panose="02040503050406030204" pitchFamily="18" charset="0"/>
              </a:rPr>
              <a:t>Dinh </a:t>
            </a:r>
            <a:r>
              <a:rPr lang="vi-VN" sz="2800" dirty="0">
                <a:effectLst/>
                <a:latin typeface="+mj-lt"/>
                <a:ea typeface="Cambria" panose="02040503050406030204" pitchFamily="18" charset="0"/>
              </a:rPr>
              <a:t>dưỡng là quá trình thu nhận, biến đổi và sử dụng chất dinh dưỡng để duy trì sự sống của cơ thể.</a:t>
            </a:r>
          </a:p>
        </p:txBody>
      </p:sp>
    </p:spTree>
    <p:extLst>
      <p:ext uri="{BB962C8B-B14F-4D97-AF65-F5344CB8AC3E}">
        <p14:creationId xmlns:p14="http://schemas.microsoft.com/office/powerpoint/2010/main" val="24074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F674177-582D-3F9C-B265-3C5D4F535AAA}"/>
              </a:ext>
            </a:extLst>
          </p:cNvPr>
          <p:cNvSpPr txBox="1"/>
          <p:nvPr/>
        </p:nvSpPr>
        <p:spPr>
          <a:xfrm>
            <a:off x="376750" y="738646"/>
            <a:ext cx="3690887" cy="661207"/>
          </a:xfrm>
          <a:prstGeom prst="rect">
            <a:avLst/>
          </a:prstGeom>
          <a:noFill/>
        </p:spPr>
        <p:txBody>
          <a:bodyPr wrap="square" rtlCol="0">
            <a:spAutoFit/>
          </a:bodyPr>
          <a:lstStyle/>
          <a:p>
            <a:pPr fontAlgn="base">
              <a:lnSpc>
                <a:spcPct val="150000"/>
              </a:lnSpc>
              <a:spcBef>
                <a:spcPct val="0"/>
              </a:spcBef>
              <a:spcAft>
                <a:spcPct val="0"/>
              </a:spcAft>
            </a:pPr>
            <a:r>
              <a:rPr lang="en-US" sz="2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II</a:t>
            </a:r>
            <a:r>
              <a:rPr lang="vi-VN" sz="2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en-US" sz="2800" b="1" u="sng"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Tiêu</a:t>
            </a:r>
            <a:r>
              <a:rPr lang="en-US" sz="2800" b="1" u="sng"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hoá</a:t>
            </a:r>
            <a:r>
              <a:rPr lang="en-US" sz="2800" b="1" u="sng"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ở </a:t>
            </a:r>
            <a:r>
              <a:rPr lang="en-US" sz="2800" b="1" u="sng"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vi-VN" sz="2800" b="1" u="sng"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800" b="1" u="sng"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Rectangle 2"/>
          <p:cNvSpPr/>
          <p:nvPr/>
        </p:nvSpPr>
        <p:spPr>
          <a:xfrm>
            <a:off x="1413766" y="77439"/>
            <a:ext cx="9193992" cy="661207"/>
          </a:xfrm>
          <a:prstGeom prst="rect">
            <a:avLst/>
          </a:prstGeom>
        </p:spPr>
        <p:txBody>
          <a:bodyPr wrap="none">
            <a:spAutoFit/>
          </a:bodyPr>
          <a:lstStyle/>
          <a:p>
            <a:pPr marL="30480" marR="30480" lvl="0" algn="ctr">
              <a:lnSpc>
                <a:spcPct val="150000"/>
              </a:lnSpc>
              <a:defRPr/>
            </a:pPr>
            <a:r>
              <a:rPr lang="en-US" sz="28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 </a:t>
            </a:r>
            <a:r>
              <a:rPr lang="vi-VN" sz="2800" b="1" dirty="0" smtClean="0">
                <a:solidFill>
                  <a:srgbClr val="FF0000"/>
                </a:solidFill>
                <a:latin typeface="+mj-lt"/>
                <a:ea typeface="Cambria" panose="02040503050406030204" pitchFamily="18" charset="0"/>
              </a:rPr>
              <a:t>BÀI </a:t>
            </a:r>
            <a:r>
              <a:rPr lang="vi-VN" sz="2800" b="1" dirty="0">
                <a:solidFill>
                  <a:srgbClr val="FF0000"/>
                </a:solidFill>
                <a:latin typeface="+mj-lt"/>
                <a:ea typeface="Cambria" panose="02040503050406030204" pitchFamily="18" charset="0"/>
              </a:rPr>
              <a:t>32: DINH DƯỠNG VÀ TIÊU HOÁ Ở NGƯỜI</a:t>
            </a:r>
            <a:endParaRPr lang="vi-VN" sz="2800" dirty="0">
              <a:solidFill>
                <a:srgbClr val="FF0000"/>
              </a:solidFill>
              <a:latin typeface="+mj-lt"/>
              <a:ea typeface="Cambria" panose="02040503050406030204" pitchFamily="18" charset="0"/>
            </a:endParaRPr>
          </a:p>
        </p:txBody>
      </p:sp>
    </p:spTree>
    <p:extLst>
      <p:ext uri="{BB962C8B-B14F-4D97-AF65-F5344CB8AC3E}">
        <p14:creationId xmlns:p14="http://schemas.microsoft.com/office/powerpoint/2010/main" val="8823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6018B44-1D38-0D66-3973-D87FA765B58A}"/>
              </a:ext>
            </a:extLst>
          </p:cNvPr>
          <p:cNvPicPr>
            <a:picLocks noChangeAspect="1"/>
          </p:cNvPicPr>
          <p:nvPr/>
        </p:nvPicPr>
        <p:blipFill rotWithShape="1">
          <a:blip r:embed="rId2"/>
          <a:srcRect l="19282" t="3370" r="20846"/>
          <a:stretch/>
        </p:blipFill>
        <p:spPr>
          <a:xfrm>
            <a:off x="4524058" y="-25305"/>
            <a:ext cx="4766889" cy="6145761"/>
          </a:xfrm>
          <a:prstGeom prst="rect">
            <a:avLst/>
          </a:prstGeom>
        </p:spPr>
      </p:pic>
      <p:cxnSp>
        <p:nvCxnSpPr>
          <p:cNvPr id="4" name="Straight Arrow Connector 3">
            <a:extLst>
              <a:ext uri="{FF2B5EF4-FFF2-40B4-BE49-F238E27FC236}">
                <a16:creationId xmlns="" xmlns:a16="http://schemas.microsoft.com/office/drawing/2014/main" id="{349D8F0F-D27D-AFB6-2279-E46B16B64E30}"/>
              </a:ext>
            </a:extLst>
          </p:cNvPr>
          <p:cNvCxnSpPr>
            <a:stCxn id="32" idx="1"/>
          </p:cNvCxnSpPr>
          <p:nvPr/>
        </p:nvCxnSpPr>
        <p:spPr>
          <a:xfrm flipH="1">
            <a:off x="7032483" y="4864896"/>
            <a:ext cx="2305827" cy="734892"/>
          </a:xfrm>
          <a:prstGeom prst="straightConnector1">
            <a:avLst/>
          </a:prstGeom>
          <a:noFill/>
          <a:ln w="28575" cap="flat" cmpd="sng" algn="ctr">
            <a:solidFill>
              <a:srgbClr val="EE0000"/>
            </a:solidFill>
            <a:prstDash val="solid"/>
            <a:tailEnd type="triangle"/>
          </a:ln>
          <a:effectLst/>
        </p:spPr>
      </p:cxnSp>
      <p:cxnSp>
        <p:nvCxnSpPr>
          <p:cNvPr id="6" name="Straight Arrow Connector 5">
            <a:extLst>
              <a:ext uri="{FF2B5EF4-FFF2-40B4-BE49-F238E27FC236}">
                <a16:creationId xmlns="" xmlns:a16="http://schemas.microsoft.com/office/drawing/2014/main" id="{4936A988-2318-0677-6693-796FCC33DD40}"/>
              </a:ext>
            </a:extLst>
          </p:cNvPr>
          <p:cNvCxnSpPr/>
          <p:nvPr/>
        </p:nvCxnSpPr>
        <p:spPr>
          <a:xfrm flipH="1">
            <a:off x="6995160" y="6528435"/>
            <a:ext cx="2343150" cy="82677"/>
          </a:xfrm>
          <a:prstGeom prst="straightConnector1">
            <a:avLst/>
          </a:prstGeom>
          <a:noFill/>
          <a:ln w="28575" cap="flat" cmpd="sng" algn="ctr">
            <a:solidFill>
              <a:srgbClr val="EE0000"/>
            </a:solidFill>
            <a:prstDash val="solid"/>
            <a:tailEnd type="triangle"/>
          </a:ln>
          <a:effectLst/>
        </p:spPr>
      </p:cxnSp>
      <p:cxnSp>
        <p:nvCxnSpPr>
          <p:cNvPr id="8" name="Straight Arrow Connector 7">
            <a:extLst>
              <a:ext uri="{FF2B5EF4-FFF2-40B4-BE49-F238E27FC236}">
                <a16:creationId xmlns="" xmlns:a16="http://schemas.microsoft.com/office/drawing/2014/main" id="{B2DADACD-D68A-5B10-EE38-CAF47AFDD6D3}"/>
              </a:ext>
            </a:extLst>
          </p:cNvPr>
          <p:cNvCxnSpPr>
            <a:stCxn id="30" idx="1"/>
          </p:cNvCxnSpPr>
          <p:nvPr/>
        </p:nvCxnSpPr>
        <p:spPr>
          <a:xfrm flipH="1">
            <a:off x="7315200" y="4147484"/>
            <a:ext cx="2032254" cy="786379"/>
          </a:xfrm>
          <a:prstGeom prst="straightConnector1">
            <a:avLst/>
          </a:prstGeom>
          <a:noFill/>
          <a:ln w="28575" cap="flat" cmpd="sng" algn="ctr">
            <a:solidFill>
              <a:srgbClr val="EE0000"/>
            </a:solidFill>
            <a:prstDash val="solid"/>
            <a:tailEnd type="triangle"/>
          </a:ln>
          <a:effectLst/>
        </p:spPr>
      </p:cxnSp>
      <p:sp>
        <p:nvSpPr>
          <p:cNvPr id="9" name="Rectangle 8">
            <a:extLst>
              <a:ext uri="{FF2B5EF4-FFF2-40B4-BE49-F238E27FC236}">
                <a16:creationId xmlns="" xmlns:a16="http://schemas.microsoft.com/office/drawing/2014/main" id="{AA180CD7-4585-B788-2AD0-E2EFEBEED0E6}"/>
              </a:ext>
            </a:extLst>
          </p:cNvPr>
          <p:cNvSpPr/>
          <p:nvPr/>
        </p:nvSpPr>
        <p:spPr>
          <a:xfrm>
            <a:off x="2564317" y="1254640"/>
            <a:ext cx="2376817"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940" kern="0" dirty="0">
                <a:solidFill>
                  <a:srgbClr val="000000"/>
                </a:solidFill>
                <a:latin typeface="Cambria" panose="02040503050406030204" pitchFamily="18" charset="0"/>
                <a:ea typeface="Cambria" panose="02040503050406030204" pitchFamily="18" charset="0"/>
                <a:cs typeface="Arial"/>
              </a:rPr>
              <a:t>3</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10" name="Straight Arrow Connector 9">
            <a:extLst>
              <a:ext uri="{FF2B5EF4-FFF2-40B4-BE49-F238E27FC236}">
                <a16:creationId xmlns="" xmlns:a16="http://schemas.microsoft.com/office/drawing/2014/main" id="{8C563EAC-0AC9-BD19-4896-34AF8034F343}"/>
              </a:ext>
            </a:extLst>
          </p:cNvPr>
          <p:cNvCxnSpPr/>
          <p:nvPr/>
        </p:nvCxnSpPr>
        <p:spPr>
          <a:xfrm>
            <a:off x="4941135" y="1621552"/>
            <a:ext cx="1959314" cy="124063"/>
          </a:xfrm>
          <a:prstGeom prst="straightConnector1">
            <a:avLst/>
          </a:prstGeom>
          <a:noFill/>
          <a:ln w="28575" cap="flat" cmpd="sng" algn="ctr">
            <a:solidFill>
              <a:srgbClr val="EE0000"/>
            </a:solidFill>
            <a:prstDash val="solid"/>
            <a:tailEnd type="triangle"/>
          </a:ln>
          <a:effectLst/>
        </p:spPr>
      </p:cxnSp>
      <p:cxnSp>
        <p:nvCxnSpPr>
          <p:cNvPr id="12" name="Straight Arrow Connector 11">
            <a:extLst>
              <a:ext uri="{FF2B5EF4-FFF2-40B4-BE49-F238E27FC236}">
                <a16:creationId xmlns="" xmlns:a16="http://schemas.microsoft.com/office/drawing/2014/main" id="{E59B926A-2D7F-5A08-116A-8B51628A4185}"/>
              </a:ext>
            </a:extLst>
          </p:cNvPr>
          <p:cNvCxnSpPr/>
          <p:nvPr/>
        </p:nvCxnSpPr>
        <p:spPr>
          <a:xfrm flipH="1">
            <a:off x="7689624" y="2436934"/>
            <a:ext cx="1532793" cy="610642"/>
          </a:xfrm>
          <a:prstGeom prst="straightConnector1">
            <a:avLst/>
          </a:prstGeom>
          <a:noFill/>
          <a:ln w="28575" cap="flat" cmpd="sng" algn="ctr">
            <a:solidFill>
              <a:srgbClr val="EE0000"/>
            </a:solidFill>
            <a:prstDash val="solid"/>
            <a:tailEnd type="triangle"/>
          </a:ln>
          <a:effectLst/>
        </p:spPr>
      </p:cxnSp>
      <p:cxnSp>
        <p:nvCxnSpPr>
          <p:cNvPr id="14" name="Straight Arrow Connector 13">
            <a:extLst>
              <a:ext uri="{FF2B5EF4-FFF2-40B4-BE49-F238E27FC236}">
                <a16:creationId xmlns="" xmlns:a16="http://schemas.microsoft.com/office/drawing/2014/main" id="{811B8E82-40DB-C5E8-DD6A-A1E466D6784F}"/>
              </a:ext>
            </a:extLst>
          </p:cNvPr>
          <p:cNvCxnSpPr>
            <a:stCxn id="31" idx="1"/>
          </p:cNvCxnSpPr>
          <p:nvPr/>
        </p:nvCxnSpPr>
        <p:spPr>
          <a:xfrm flipH="1">
            <a:off x="7809722" y="3189410"/>
            <a:ext cx="1537732" cy="867265"/>
          </a:xfrm>
          <a:prstGeom prst="straightConnector1">
            <a:avLst/>
          </a:prstGeom>
          <a:noFill/>
          <a:ln w="28575" cap="flat" cmpd="sng" algn="ctr">
            <a:solidFill>
              <a:srgbClr val="EE0000"/>
            </a:solidFill>
            <a:prstDash val="solid"/>
            <a:tailEnd type="triangle"/>
          </a:ln>
          <a:effectLst/>
        </p:spPr>
      </p:cxnSp>
      <p:sp>
        <p:nvSpPr>
          <p:cNvPr id="15" name="Rectangle 14">
            <a:extLst>
              <a:ext uri="{FF2B5EF4-FFF2-40B4-BE49-F238E27FC236}">
                <a16:creationId xmlns="" xmlns:a16="http://schemas.microsoft.com/office/drawing/2014/main" id="{AE647C92-25FD-DC52-711F-BE1A0201118F}"/>
              </a:ext>
            </a:extLst>
          </p:cNvPr>
          <p:cNvSpPr/>
          <p:nvPr/>
        </p:nvSpPr>
        <p:spPr>
          <a:xfrm>
            <a:off x="2564318" y="282470"/>
            <a:ext cx="2615184"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94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rPr>
              <a:t>1</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16" name="Straight Arrow Connector 15">
            <a:extLst>
              <a:ext uri="{FF2B5EF4-FFF2-40B4-BE49-F238E27FC236}">
                <a16:creationId xmlns="" xmlns:a16="http://schemas.microsoft.com/office/drawing/2014/main" id="{A11851F5-DAA4-156C-325E-B49728F52D62}"/>
              </a:ext>
            </a:extLst>
          </p:cNvPr>
          <p:cNvCxnSpPr/>
          <p:nvPr/>
        </p:nvCxnSpPr>
        <p:spPr>
          <a:xfrm>
            <a:off x="5179502" y="543224"/>
            <a:ext cx="1097223" cy="453082"/>
          </a:xfrm>
          <a:prstGeom prst="straightConnector1">
            <a:avLst/>
          </a:prstGeom>
          <a:noFill/>
          <a:ln w="28575" cap="flat" cmpd="sng" algn="ctr">
            <a:solidFill>
              <a:srgbClr val="EE0000"/>
            </a:solidFill>
            <a:prstDash val="solid"/>
            <a:tailEnd type="triangle"/>
          </a:ln>
          <a:effectLst/>
        </p:spPr>
      </p:cxnSp>
      <p:cxnSp>
        <p:nvCxnSpPr>
          <p:cNvPr id="26" name="Straight Arrow Connector 25">
            <a:extLst>
              <a:ext uri="{FF2B5EF4-FFF2-40B4-BE49-F238E27FC236}">
                <a16:creationId xmlns="" xmlns:a16="http://schemas.microsoft.com/office/drawing/2014/main" id="{2B6F2540-4F40-19C0-09F4-312018101233}"/>
              </a:ext>
            </a:extLst>
          </p:cNvPr>
          <p:cNvCxnSpPr>
            <a:stCxn id="34" idx="3"/>
          </p:cNvCxnSpPr>
          <p:nvPr/>
        </p:nvCxnSpPr>
        <p:spPr>
          <a:xfrm flipV="1">
            <a:off x="4255722" y="5240577"/>
            <a:ext cx="2106068" cy="228681"/>
          </a:xfrm>
          <a:prstGeom prst="straightConnector1">
            <a:avLst/>
          </a:prstGeom>
          <a:noFill/>
          <a:ln w="28575" cap="flat" cmpd="sng" algn="ctr">
            <a:solidFill>
              <a:srgbClr val="000000"/>
            </a:solidFill>
            <a:prstDash val="solid"/>
            <a:tailEnd type="triangle"/>
          </a:ln>
          <a:effectLst/>
        </p:spPr>
      </p:cxnSp>
      <p:sp>
        <p:nvSpPr>
          <p:cNvPr id="27" name="Rectangle 26">
            <a:extLst>
              <a:ext uri="{FF2B5EF4-FFF2-40B4-BE49-F238E27FC236}">
                <a16:creationId xmlns="" xmlns:a16="http://schemas.microsoft.com/office/drawing/2014/main" id="{AA180CD7-4585-B788-2AD0-E2EFEBEED0E6}"/>
              </a:ext>
            </a:extLst>
          </p:cNvPr>
          <p:cNvSpPr/>
          <p:nvPr/>
        </p:nvSpPr>
        <p:spPr>
          <a:xfrm>
            <a:off x="9309609" y="118128"/>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94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rPr>
              <a:t>12</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28" name="Straight Arrow Connector 27">
            <a:extLst>
              <a:ext uri="{FF2B5EF4-FFF2-40B4-BE49-F238E27FC236}">
                <a16:creationId xmlns="" xmlns:a16="http://schemas.microsoft.com/office/drawing/2014/main" id="{8C563EAC-0AC9-BD19-4896-34AF8034F343}"/>
              </a:ext>
            </a:extLst>
          </p:cNvPr>
          <p:cNvCxnSpPr>
            <a:stCxn id="27" idx="1"/>
          </p:cNvCxnSpPr>
          <p:nvPr/>
        </p:nvCxnSpPr>
        <p:spPr>
          <a:xfrm flipH="1">
            <a:off x="7132189" y="398163"/>
            <a:ext cx="2177420" cy="444377"/>
          </a:xfrm>
          <a:prstGeom prst="straightConnector1">
            <a:avLst/>
          </a:prstGeom>
          <a:noFill/>
          <a:ln w="28575" cap="flat" cmpd="sng" algn="ctr">
            <a:solidFill>
              <a:srgbClr val="EE0000"/>
            </a:solidFill>
            <a:prstDash val="solid"/>
            <a:tailEnd type="triangle"/>
          </a:ln>
          <a:effectLst/>
        </p:spPr>
      </p:cxnSp>
      <p:sp>
        <p:nvSpPr>
          <p:cNvPr id="21" name="Rectangle 20">
            <a:extLst>
              <a:ext uri="{FF2B5EF4-FFF2-40B4-BE49-F238E27FC236}">
                <a16:creationId xmlns="" xmlns:a16="http://schemas.microsoft.com/office/drawing/2014/main" id="{AA180CD7-4585-B788-2AD0-E2EFEBEED0E6}"/>
              </a:ext>
            </a:extLst>
          </p:cNvPr>
          <p:cNvSpPr/>
          <p:nvPr/>
        </p:nvSpPr>
        <p:spPr>
          <a:xfrm>
            <a:off x="9278439" y="926349"/>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940" b="0" i="0" u="none" strike="noStrike" kern="0" cap="none" spc="0" normalizeH="0" baseline="0" noProof="0" dirty="0" smtClean="0">
                <a:ln>
                  <a:noFill/>
                </a:ln>
                <a:solidFill>
                  <a:srgbClr val="000000"/>
                </a:solidFill>
                <a:effectLst/>
                <a:uLnTx/>
                <a:uFillTx/>
                <a:latin typeface="Cambria" panose="02040503050406030204" pitchFamily="18" charset="0"/>
                <a:ea typeface="Cambria" panose="02040503050406030204" pitchFamily="18" charset="0"/>
                <a:cs typeface="Arial"/>
              </a:rPr>
              <a:t>2</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24" name="Straight Arrow Connector 23">
            <a:extLst>
              <a:ext uri="{FF2B5EF4-FFF2-40B4-BE49-F238E27FC236}">
                <a16:creationId xmlns="" xmlns:a16="http://schemas.microsoft.com/office/drawing/2014/main" id="{8C563EAC-0AC9-BD19-4896-34AF8034F343}"/>
              </a:ext>
            </a:extLst>
          </p:cNvPr>
          <p:cNvCxnSpPr/>
          <p:nvPr/>
        </p:nvCxnSpPr>
        <p:spPr>
          <a:xfrm flipH="1" flipV="1">
            <a:off x="7075170" y="1176624"/>
            <a:ext cx="2237295" cy="38583"/>
          </a:xfrm>
          <a:prstGeom prst="straightConnector1">
            <a:avLst/>
          </a:prstGeom>
          <a:noFill/>
          <a:ln w="28575" cap="flat" cmpd="sng" algn="ctr">
            <a:solidFill>
              <a:srgbClr val="EE0000"/>
            </a:solidFill>
            <a:prstDash val="solid"/>
            <a:tailEnd type="triangle"/>
          </a:ln>
          <a:effectLst/>
        </p:spPr>
      </p:cxnSp>
      <p:sp>
        <p:nvSpPr>
          <p:cNvPr id="29" name="Rectangle 28">
            <a:extLst>
              <a:ext uri="{FF2B5EF4-FFF2-40B4-BE49-F238E27FC236}">
                <a16:creationId xmlns="" xmlns:a16="http://schemas.microsoft.com/office/drawing/2014/main" id="{AA180CD7-4585-B788-2AD0-E2EFEBEED0E6}"/>
              </a:ext>
            </a:extLst>
          </p:cNvPr>
          <p:cNvSpPr/>
          <p:nvPr/>
        </p:nvSpPr>
        <p:spPr>
          <a:xfrm>
            <a:off x="9222416" y="2073649"/>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940" kern="0" noProof="0" dirty="0" smtClean="0">
                <a:solidFill>
                  <a:srgbClr val="000000"/>
                </a:solidFill>
                <a:latin typeface="Cambria" panose="02040503050406030204" pitchFamily="18" charset="0"/>
                <a:ea typeface="Cambria" panose="02040503050406030204" pitchFamily="18" charset="0"/>
                <a:cs typeface="Arial"/>
              </a:rPr>
              <a:t>4</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sp>
        <p:nvSpPr>
          <p:cNvPr id="30" name="Rectangle 29">
            <a:extLst>
              <a:ext uri="{FF2B5EF4-FFF2-40B4-BE49-F238E27FC236}">
                <a16:creationId xmlns="" xmlns:a16="http://schemas.microsoft.com/office/drawing/2014/main" id="{AA180CD7-4585-B788-2AD0-E2EFEBEED0E6}"/>
              </a:ext>
            </a:extLst>
          </p:cNvPr>
          <p:cNvSpPr/>
          <p:nvPr/>
        </p:nvSpPr>
        <p:spPr>
          <a:xfrm>
            <a:off x="9347454" y="3867449"/>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940" kern="0" noProof="0" dirty="0" smtClean="0">
                <a:solidFill>
                  <a:srgbClr val="000000"/>
                </a:solidFill>
                <a:latin typeface="Cambria" panose="02040503050406030204" pitchFamily="18" charset="0"/>
                <a:ea typeface="Cambria" panose="02040503050406030204" pitchFamily="18" charset="0"/>
                <a:cs typeface="Arial"/>
              </a:rPr>
              <a:t>5</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sp>
        <p:nvSpPr>
          <p:cNvPr id="31" name="Rectangle 30">
            <a:extLst>
              <a:ext uri="{FF2B5EF4-FFF2-40B4-BE49-F238E27FC236}">
                <a16:creationId xmlns="" xmlns:a16="http://schemas.microsoft.com/office/drawing/2014/main" id="{AA180CD7-4585-B788-2AD0-E2EFEBEED0E6}"/>
              </a:ext>
            </a:extLst>
          </p:cNvPr>
          <p:cNvSpPr/>
          <p:nvPr/>
        </p:nvSpPr>
        <p:spPr>
          <a:xfrm>
            <a:off x="9347454" y="2909375"/>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940" kern="0" noProof="0" dirty="0" smtClean="0">
                <a:solidFill>
                  <a:srgbClr val="000000"/>
                </a:solidFill>
                <a:latin typeface="Cambria" panose="02040503050406030204" pitchFamily="18" charset="0"/>
                <a:ea typeface="Cambria" panose="02040503050406030204" pitchFamily="18" charset="0"/>
                <a:cs typeface="Arial"/>
              </a:rPr>
              <a:t>6</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sp>
        <p:nvSpPr>
          <p:cNvPr id="32" name="Rectangle 31">
            <a:extLst>
              <a:ext uri="{FF2B5EF4-FFF2-40B4-BE49-F238E27FC236}">
                <a16:creationId xmlns="" xmlns:a16="http://schemas.microsoft.com/office/drawing/2014/main" id="{AA180CD7-4585-B788-2AD0-E2EFEBEED0E6}"/>
              </a:ext>
            </a:extLst>
          </p:cNvPr>
          <p:cNvSpPr/>
          <p:nvPr/>
        </p:nvSpPr>
        <p:spPr>
          <a:xfrm>
            <a:off x="9338310" y="4584861"/>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940" kern="0" noProof="0" dirty="0" smtClean="0">
                <a:solidFill>
                  <a:srgbClr val="000000"/>
                </a:solidFill>
                <a:latin typeface="Cambria" panose="02040503050406030204" pitchFamily="18" charset="0"/>
                <a:ea typeface="Cambria" panose="02040503050406030204" pitchFamily="18" charset="0"/>
                <a:cs typeface="Arial"/>
              </a:rPr>
              <a:t>7</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sp>
        <p:nvSpPr>
          <p:cNvPr id="33" name="Rectangle 32">
            <a:extLst>
              <a:ext uri="{FF2B5EF4-FFF2-40B4-BE49-F238E27FC236}">
                <a16:creationId xmlns="" xmlns:a16="http://schemas.microsoft.com/office/drawing/2014/main" id="{AA180CD7-4585-B788-2AD0-E2EFEBEED0E6}"/>
              </a:ext>
            </a:extLst>
          </p:cNvPr>
          <p:cNvSpPr/>
          <p:nvPr/>
        </p:nvSpPr>
        <p:spPr>
          <a:xfrm>
            <a:off x="9347454" y="5319753"/>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940" kern="0" noProof="0" dirty="0" smtClean="0">
                <a:solidFill>
                  <a:srgbClr val="000000"/>
                </a:solidFill>
                <a:latin typeface="Cambria" panose="02040503050406030204" pitchFamily="18" charset="0"/>
                <a:ea typeface="Cambria" panose="02040503050406030204" pitchFamily="18" charset="0"/>
                <a:cs typeface="Arial"/>
              </a:rPr>
              <a:t>8</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sp>
        <p:nvSpPr>
          <p:cNvPr id="34" name="Rectangle 33">
            <a:extLst>
              <a:ext uri="{FF2B5EF4-FFF2-40B4-BE49-F238E27FC236}">
                <a16:creationId xmlns="" xmlns:a16="http://schemas.microsoft.com/office/drawing/2014/main" id="{AA180CD7-4585-B788-2AD0-E2EFEBEED0E6}"/>
              </a:ext>
            </a:extLst>
          </p:cNvPr>
          <p:cNvSpPr/>
          <p:nvPr/>
        </p:nvSpPr>
        <p:spPr>
          <a:xfrm>
            <a:off x="2015442" y="5189223"/>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940" kern="0" noProof="0" dirty="0" smtClean="0">
                <a:solidFill>
                  <a:srgbClr val="000000"/>
                </a:solidFill>
                <a:latin typeface="Cambria" panose="02040503050406030204" pitchFamily="18" charset="0"/>
                <a:ea typeface="Cambria" panose="02040503050406030204" pitchFamily="18" charset="0"/>
                <a:cs typeface="Arial"/>
              </a:rPr>
              <a:t>9</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sp>
        <p:nvSpPr>
          <p:cNvPr id="35" name="Rectangle 34">
            <a:extLst>
              <a:ext uri="{FF2B5EF4-FFF2-40B4-BE49-F238E27FC236}">
                <a16:creationId xmlns="" xmlns:a16="http://schemas.microsoft.com/office/drawing/2014/main" id="{AA180CD7-4585-B788-2AD0-E2EFEBEED0E6}"/>
              </a:ext>
            </a:extLst>
          </p:cNvPr>
          <p:cNvSpPr/>
          <p:nvPr/>
        </p:nvSpPr>
        <p:spPr>
          <a:xfrm>
            <a:off x="2108748" y="3307379"/>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940" kern="0" noProof="0" dirty="0" smtClean="0">
                <a:solidFill>
                  <a:srgbClr val="000000"/>
                </a:solidFill>
                <a:latin typeface="Cambria" panose="02040503050406030204" pitchFamily="18" charset="0"/>
                <a:ea typeface="Cambria" panose="02040503050406030204" pitchFamily="18" charset="0"/>
                <a:cs typeface="Arial"/>
              </a:rPr>
              <a:t>10</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sp>
        <p:nvSpPr>
          <p:cNvPr id="36" name="Rectangle 35">
            <a:extLst>
              <a:ext uri="{FF2B5EF4-FFF2-40B4-BE49-F238E27FC236}">
                <a16:creationId xmlns="" xmlns:a16="http://schemas.microsoft.com/office/drawing/2014/main" id="{AA180CD7-4585-B788-2AD0-E2EFEBEED0E6}"/>
              </a:ext>
            </a:extLst>
          </p:cNvPr>
          <p:cNvSpPr/>
          <p:nvPr/>
        </p:nvSpPr>
        <p:spPr>
          <a:xfrm>
            <a:off x="2108748" y="4373793"/>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940" kern="0" noProof="0" dirty="0" smtClean="0">
                <a:solidFill>
                  <a:srgbClr val="000000"/>
                </a:solidFill>
                <a:latin typeface="Cambria" panose="02040503050406030204" pitchFamily="18" charset="0"/>
                <a:ea typeface="Cambria" panose="02040503050406030204" pitchFamily="18" charset="0"/>
                <a:cs typeface="Arial"/>
              </a:rPr>
              <a:t>11</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39" name="Straight Arrow Connector 38">
            <a:extLst>
              <a:ext uri="{FF2B5EF4-FFF2-40B4-BE49-F238E27FC236}">
                <a16:creationId xmlns="" xmlns:a16="http://schemas.microsoft.com/office/drawing/2014/main" id="{E59B926A-2D7F-5A08-116A-8B51628A4185}"/>
              </a:ext>
            </a:extLst>
          </p:cNvPr>
          <p:cNvCxnSpPr/>
          <p:nvPr/>
        </p:nvCxnSpPr>
        <p:spPr>
          <a:xfrm flipV="1">
            <a:off x="4343815" y="3488600"/>
            <a:ext cx="1929882" cy="58826"/>
          </a:xfrm>
          <a:prstGeom prst="straightConnector1">
            <a:avLst/>
          </a:prstGeom>
          <a:noFill/>
          <a:ln w="28575" cap="flat" cmpd="sng" algn="ctr">
            <a:solidFill>
              <a:srgbClr val="EE0000"/>
            </a:solidFill>
            <a:prstDash val="solid"/>
            <a:tailEnd type="triangle"/>
          </a:ln>
          <a:effectLst/>
        </p:spPr>
      </p:cxnSp>
      <p:cxnSp>
        <p:nvCxnSpPr>
          <p:cNvPr id="40" name="Straight Arrow Connector 39">
            <a:extLst>
              <a:ext uri="{FF2B5EF4-FFF2-40B4-BE49-F238E27FC236}">
                <a16:creationId xmlns="" xmlns:a16="http://schemas.microsoft.com/office/drawing/2014/main" id="{E59B926A-2D7F-5A08-116A-8B51628A4185}"/>
              </a:ext>
            </a:extLst>
          </p:cNvPr>
          <p:cNvCxnSpPr/>
          <p:nvPr/>
        </p:nvCxnSpPr>
        <p:spPr>
          <a:xfrm flipV="1">
            <a:off x="4349028" y="3840822"/>
            <a:ext cx="2117086" cy="882059"/>
          </a:xfrm>
          <a:prstGeom prst="straightConnector1">
            <a:avLst/>
          </a:prstGeom>
          <a:noFill/>
          <a:ln w="28575" cap="flat" cmpd="sng" algn="ctr">
            <a:solidFill>
              <a:srgbClr val="EE0000"/>
            </a:solidFill>
            <a:prstDash val="solid"/>
            <a:tailEnd type="triangle"/>
          </a:ln>
          <a:effectLst/>
        </p:spPr>
      </p:cxnSp>
      <p:cxnSp>
        <p:nvCxnSpPr>
          <p:cNvPr id="54" name="Straight Arrow Connector 53">
            <a:extLst>
              <a:ext uri="{FF2B5EF4-FFF2-40B4-BE49-F238E27FC236}">
                <a16:creationId xmlns="" xmlns:a16="http://schemas.microsoft.com/office/drawing/2014/main" id="{349D8F0F-D27D-AFB6-2279-E46B16B64E30}"/>
              </a:ext>
            </a:extLst>
          </p:cNvPr>
          <p:cNvCxnSpPr>
            <a:stCxn id="33" idx="1"/>
          </p:cNvCxnSpPr>
          <p:nvPr/>
        </p:nvCxnSpPr>
        <p:spPr>
          <a:xfrm flipH="1">
            <a:off x="6995160" y="5599788"/>
            <a:ext cx="2352294" cy="262555"/>
          </a:xfrm>
          <a:prstGeom prst="straightConnector1">
            <a:avLst/>
          </a:prstGeom>
          <a:noFill/>
          <a:ln w="28575" cap="flat" cmpd="sng" algn="ctr">
            <a:solidFill>
              <a:srgbClr val="EE0000"/>
            </a:solidFill>
            <a:prstDash val="solid"/>
            <a:tailEnd type="triangle"/>
          </a:ln>
          <a:effectLst/>
        </p:spPr>
      </p:cxnSp>
    </p:spTree>
    <p:extLst>
      <p:ext uri="{BB962C8B-B14F-4D97-AF65-F5344CB8AC3E}">
        <p14:creationId xmlns:p14="http://schemas.microsoft.com/office/powerpoint/2010/main" val="381456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6018B44-1D38-0D66-3973-D87FA765B58A}"/>
              </a:ext>
            </a:extLst>
          </p:cNvPr>
          <p:cNvPicPr>
            <a:picLocks noChangeAspect="1"/>
          </p:cNvPicPr>
          <p:nvPr/>
        </p:nvPicPr>
        <p:blipFill rotWithShape="1">
          <a:blip r:embed="rId2"/>
          <a:srcRect l="19282" t="3370" r="20846"/>
          <a:stretch/>
        </p:blipFill>
        <p:spPr>
          <a:xfrm>
            <a:off x="4937764" y="-91440"/>
            <a:ext cx="3920490" cy="7040880"/>
          </a:xfrm>
          <a:prstGeom prst="rect">
            <a:avLst/>
          </a:prstGeom>
        </p:spPr>
      </p:pic>
      <p:sp>
        <p:nvSpPr>
          <p:cNvPr id="3" name="Rectangle 2">
            <a:extLst>
              <a:ext uri="{FF2B5EF4-FFF2-40B4-BE49-F238E27FC236}">
                <a16:creationId xmlns="" xmlns:a16="http://schemas.microsoft.com/office/drawing/2014/main" id="{4D7EF111-584B-2074-F881-BDFA68A16378}"/>
              </a:ext>
            </a:extLst>
          </p:cNvPr>
          <p:cNvSpPr/>
          <p:nvPr/>
        </p:nvSpPr>
        <p:spPr>
          <a:xfrm>
            <a:off x="9338310" y="5509264"/>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rPr>
              <a:t>Ruột thẳng</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4" name="Straight Arrow Connector 3">
            <a:extLst>
              <a:ext uri="{FF2B5EF4-FFF2-40B4-BE49-F238E27FC236}">
                <a16:creationId xmlns="" xmlns:a16="http://schemas.microsoft.com/office/drawing/2014/main" id="{349D8F0F-D27D-AFB6-2279-E46B16B64E30}"/>
              </a:ext>
            </a:extLst>
          </p:cNvPr>
          <p:cNvCxnSpPr>
            <a:stCxn id="3" idx="1"/>
          </p:cNvCxnSpPr>
          <p:nvPr/>
        </p:nvCxnSpPr>
        <p:spPr>
          <a:xfrm flipH="1">
            <a:off x="6938010" y="5789300"/>
            <a:ext cx="2400300" cy="360045"/>
          </a:xfrm>
          <a:prstGeom prst="straightConnector1">
            <a:avLst/>
          </a:prstGeom>
          <a:noFill/>
          <a:ln w="28575" cap="flat" cmpd="sng" algn="ctr">
            <a:solidFill>
              <a:srgbClr val="EE0000"/>
            </a:solidFill>
            <a:prstDash val="solid"/>
            <a:tailEnd type="triangle"/>
          </a:ln>
          <a:effectLst/>
        </p:spPr>
      </p:cxnSp>
      <p:sp>
        <p:nvSpPr>
          <p:cNvPr id="5" name="Rectangle 4">
            <a:extLst>
              <a:ext uri="{FF2B5EF4-FFF2-40B4-BE49-F238E27FC236}">
                <a16:creationId xmlns="" xmlns:a16="http://schemas.microsoft.com/office/drawing/2014/main" id="{17989340-1B5C-6E5A-B5AB-9FE3FEE8A076}"/>
              </a:ext>
            </a:extLst>
          </p:cNvPr>
          <p:cNvSpPr/>
          <p:nvPr/>
        </p:nvSpPr>
        <p:spPr>
          <a:xfrm>
            <a:off x="9338310" y="6248400"/>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rPr>
              <a:t>Hậu môn</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6" name="Straight Arrow Connector 5">
            <a:extLst>
              <a:ext uri="{FF2B5EF4-FFF2-40B4-BE49-F238E27FC236}">
                <a16:creationId xmlns="" xmlns:a16="http://schemas.microsoft.com/office/drawing/2014/main" id="{4936A988-2318-0677-6693-796FCC33DD40}"/>
              </a:ext>
            </a:extLst>
          </p:cNvPr>
          <p:cNvCxnSpPr>
            <a:stCxn id="5" idx="1"/>
          </p:cNvCxnSpPr>
          <p:nvPr/>
        </p:nvCxnSpPr>
        <p:spPr>
          <a:xfrm flipH="1">
            <a:off x="6995160" y="6528435"/>
            <a:ext cx="2343150" cy="82677"/>
          </a:xfrm>
          <a:prstGeom prst="straightConnector1">
            <a:avLst/>
          </a:prstGeom>
          <a:noFill/>
          <a:ln w="28575" cap="flat" cmpd="sng" algn="ctr">
            <a:solidFill>
              <a:srgbClr val="EE0000"/>
            </a:solidFill>
            <a:prstDash val="solid"/>
            <a:tailEnd type="triangle"/>
          </a:ln>
          <a:effectLst/>
        </p:spPr>
      </p:cxnSp>
      <p:sp>
        <p:nvSpPr>
          <p:cNvPr id="7" name="Rectangle 6">
            <a:extLst>
              <a:ext uri="{FF2B5EF4-FFF2-40B4-BE49-F238E27FC236}">
                <a16:creationId xmlns="" xmlns:a16="http://schemas.microsoft.com/office/drawing/2014/main" id="{166C034C-5955-C8C3-DBB1-4F554703A3A3}"/>
              </a:ext>
            </a:extLst>
          </p:cNvPr>
          <p:cNvSpPr/>
          <p:nvPr/>
        </p:nvSpPr>
        <p:spPr>
          <a:xfrm>
            <a:off x="9347454" y="4442845"/>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rPr>
              <a:t>Ruột non</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8" name="Straight Arrow Connector 7">
            <a:extLst>
              <a:ext uri="{FF2B5EF4-FFF2-40B4-BE49-F238E27FC236}">
                <a16:creationId xmlns="" xmlns:a16="http://schemas.microsoft.com/office/drawing/2014/main" id="{B2DADACD-D68A-5B10-EE38-CAF47AFDD6D3}"/>
              </a:ext>
            </a:extLst>
          </p:cNvPr>
          <p:cNvCxnSpPr>
            <a:stCxn id="7" idx="1"/>
          </p:cNvCxnSpPr>
          <p:nvPr/>
        </p:nvCxnSpPr>
        <p:spPr>
          <a:xfrm flipH="1">
            <a:off x="6947154" y="4722881"/>
            <a:ext cx="2400300" cy="360045"/>
          </a:xfrm>
          <a:prstGeom prst="straightConnector1">
            <a:avLst/>
          </a:prstGeom>
          <a:noFill/>
          <a:ln w="28575" cap="flat" cmpd="sng" algn="ctr">
            <a:solidFill>
              <a:srgbClr val="EE0000"/>
            </a:solidFill>
            <a:prstDash val="solid"/>
            <a:tailEnd type="triangle"/>
          </a:ln>
          <a:effectLst/>
        </p:spPr>
      </p:cxnSp>
      <p:sp>
        <p:nvSpPr>
          <p:cNvPr id="9" name="Rectangle 8">
            <a:extLst>
              <a:ext uri="{FF2B5EF4-FFF2-40B4-BE49-F238E27FC236}">
                <a16:creationId xmlns="" xmlns:a16="http://schemas.microsoft.com/office/drawing/2014/main" id="{AA180CD7-4585-B788-2AD0-E2EFEBEED0E6}"/>
              </a:ext>
            </a:extLst>
          </p:cNvPr>
          <p:cNvSpPr/>
          <p:nvPr/>
        </p:nvSpPr>
        <p:spPr>
          <a:xfrm>
            <a:off x="9258300" y="842540"/>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rPr>
              <a:t>Thực quản</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10" name="Straight Arrow Connector 9">
            <a:extLst>
              <a:ext uri="{FF2B5EF4-FFF2-40B4-BE49-F238E27FC236}">
                <a16:creationId xmlns="" xmlns:a16="http://schemas.microsoft.com/office/drawing/2014/main" id="{8C563EAC-0AC9-BD19-4896-34AF8034F343}"/>
              </a:ext>
            </a:extLst>
          </p:cNvPr>
          <p:cNvCxnSpPr>
            <a:stCxn id="9" idx="1"/>
          </p:cNvCxnSpPr>
          <p:nvPr/>
        </p:nvCxnSpPr>
        <p:spPr>
          <a:xfrm flipH="1">
            <a:off x="6995160" y="1122578"/>
            <a:ext cx="2263141" cy="866394"/>
          </a:xfrm>
          <a:prstGeom prst="straightConnector1">
            <a:avLst/>
          </a:prstGeom>
          <a:noFill/>
          <a:ln w="28575" cap="flat" cmpd="sng" algn="ctr">
            <a:solidFill>
              <a:srgbClr val="EE0000"/>
            </a:solidFill>
            <a:prstDash val="solid"/>
            <a:tailEnd type="triangle"/>
          </a:ln>
          <a:effectLst/>
        </p:spPr>
      </p:cxnSp>
      <p:sp>
        <p:nvSpPr>
          <p:cNvPr id="11" name="Rectangle 10">
            <a:extLst>
              <a:ext uri="{FF2B5EF4-FFF2-40B4-BE49-F238E27FC236}">
                <a16:creationId xmlns="" xmlns:a16="http://schemas.microsoft.com/office/drawing/2014/main" id="{29AA9814-34A7-5572-C86A-3036FE89C3FE}"/>
              </a:ext>
            </a:extLst>
          </p:cNvPr>
          <p:cNvSpPr/>
          <p:nvPr/>
        </p:nvSpPr>
        <p:spPr>
          <a:xfrm>
            <a:off x="9361176" y="2388875"/>
            <a:ext cx="2217419" cy="498063"/>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rPr>
              <a:t>Dạ dày</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12" name="Straight Arrow Connector 11">
            <a:extLst>
              <a:ext uri="{FF2B5EF4-FFF2-40B4-BE49-F238E27FC236}">
                <a16:creationId xmlns="" xmlns:a16="http://schemas.microsoft.com/office/drawing/2014/main" id="{E59B926A-2D7F-5A08-116A-8B51628A4185}"/>
              </a:ext>
            </a:extLst>
          </p:cNvPr>
          <p:cNvCxnSpPr>
            <a:stCxn id="11" idx="1"/>
          </p:cNvCxnSpPr>
          <p:nvPr/>
        </p:nvCxnSpPr>
        <p:spPr>
          <a:xfrm flipH="1">
            <a:off x="7395215" y="2637907"/>
            <a:ext cx="1965961" cy="835391"/>
          </a:xfrm>
          <a:prstGeom prst="straightConnector1">
            <a:avLst/>
          </a:prstGeom>
          <a:noFill/>
          <a:ln w="28575" cap="flat" cmpd="sng" algn="ctr">
            <a:solidFill>
              <a:srgbClr val="EE0000"/>
            </a:solidFill>
            <a:prstDash val="solid"/>
            <a:tailEnd type="triangle"/>
          </a:ln>
          <a:effectLst/>
        </p:spPr>
      </p:cxnSp>
      <p:sp>
        <p:nvSpPr>
          <p:cNvPr id="13" name="Rectangle 12">
            <a:extLst>
              <a:ext uri="{FF2B5EF4-FFF2-40B4-BE49-F238E27FC236}">
                <a16:creationId xmlns="" xmlns:a16="http://schemas.microsoft.com/office/drawing/2014/main" id="{1C016B93-7BC8-88C3-2A1C-B0339415AFDD}"/>
              </a:ext>
            </a:extLst>
          </p:cNvPr>
          <p:cNvSpPr/>
          <p:nvPr/>
        </p:nvSpPr>
        <p:spPr>
          <a:xfrm>
            <a:off x="9338310" y="3576452"/>
            <a:ext cx="2240280"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rPr>
              <a:t>Ruột già</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14" name="Straight Arrow Connector 13">
            <a:extLst>
              <a:ext uri="{FF2B5EF4-FFF2-40B4-BE49-F238E27FC236}">
                <a16:creationId xmlns="" xmlns:a16="http://schemas.microsoft.com/office/drawing/2014/main" id="{811B8E82-40DB-C5E8-DD6A-A1E466D6784F}"/>
              </a:ext>
            </a:extLst>
          </p:cNvPr>
          <p:cNvCxnSpPr>
            <a:stCxn id="13" idx="1"/>
          </p:cNvCxnSpPr>
          <p:nvPr/>
        </p:nvCxnSpPr>
        <p:spPr>
          <a:xfrm flipH="1">
            <a:off x="7075170" y="3856489"/>
            <a:ext cx="2263141" cy="866394"/>
          </a:xfrm>
          <a:prstGeom prst="straightConnector1">
            <a:avLst/>
          </a:prstGeom>
          <a:noFill/>
          <a:ln w="28575" cap="flat" cmpd="sng" algn="ctr">
            <a:solidFill>
              <a:srgbClr val="EE0000"/>
            </a:solidFill>
            <a:prstDash val="solid"/>
            <a:tailEnd type="triangle"/>
          </a:ln>
          <a:effectLst/>
        </p:spPr>
      </p:cxnSp>
      <p:sp>
        <p:nvSpPr>
          <p:cNvPr id="15" name="Rectangle 14">
            <a:extLst>
              <a:ext uri="{FF2B5EF4-FFF2-40B4-BE49-F238E27FC236}">
                <a16:creationId xmlns="" xmlns:a16="http://schemas.microsoft.com/office/drawing/2014/main" id="{AE647C92-25FD-DC52-711F-BE1A0201118F}"/>
              </a:ext>
            </a:extLst>
          </p:cNvPr>
          <p:cNvSpPr/>
          <p:nvPr/>
        </p:nvSpPr>
        <p:spPr>
          <a:xfrm>
            <a:off x="2457451" y="148590"/>
            <a:ext cx="2615184" cy="560070"/>
          </a:xfrm>
          <a:prstGeom prst="rect">
            <a:avLst/>
          </a:prstGeom>
          <a:solidFill>
            <a:srgbClr val="FFFFFF"/>
          </a:solidFill>
          <a:ln w="25400" cap="flat" cmpd="sng" algn="ctr">
            <a:solidFill>
              <a:srgbClr val="EE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rPr>
              <a:t>Khoang miệng</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16" name="Straight Arrow Connector 15">
            <a:extLst>
              <a:ext uri="{FF2B5EF4-FFF2-40B4-BE49-F238E27FC236}">
                <a16:creationId xmlns="" xmlns:a16="http://schemas.microsoft.com/office/drawing/2014/main" id="{A11851F5-DAA4-156C-325E-B49728F52D62}"/>
              </a:ext>
            </a:extLst>
          </p:cNvPr>
          <p:cNvCxnSpPr/>
          <p:nvPr/>
        </p:nvCxnSpPr>
        <p:spPr>
          <a:xfrm>
            <a:off x="5072635" y="409344"/>
            <a:ext cx="1240155" cy="539351"/>
          </a:xfrm>
          <a:prstGeom prst="straightConnector1">
            <a:avLst/>
          </a:prstGeom>
          <a:noFill/>
          <a:ln w="28575" cap="flat" cmpd="sng" algn="ctr">
            <a:solidFill>
              <a:srgbClr val="EE0000"/>
            </a:solidFill>
            <a:prstDash val="solid"/>
            <a:tailEnd type="triangle"/>
          </a:ln>
          <a:effectLst/>
        </p:spPr>
      </p:cxnSp>
      <p:grpSp>
        <p:nvGrpSpPr>
          <p:cNvPr id="17" name="Group 16">
            <a:extLst>
              <a:ext uri="{FF2B5EF4-FFF2-40B4-BE49-F238E27FC236}">
                <a16:creationId xmlns="" xmlns:a16="http://schemas.microsoft.com/office/drawing/2014/main" id="{372511E4-319F-A2C6-0A7F-4D0CD67862F6}"/>
              </a:ext>
            </a:extLst>
          </p:cNvPr>
          <p:cNvGrpSpPr/>
          <p:nvPr/>
        </p:nvGrpSpPr>
        <p:grpSpPr>
          <a:xfrm>
            <a:off x="2834005" y="1263342"/>
            <a:ext cx="8446771" cy="5558032"/>
            <a:chOff x="577485" y="1564636"/>
            <a:chExt cx="8044544" cy="5293364"/>
          </a:xfrm>
        </p:grpSpPr>
        <p:pic>
          <p:nvPicPr>
            <p:cNvPr id="18" name="Picture 17">
              <a:extLst>
                <a:ext uri="{FF2B5EF4-FFF2-40B4-BE49-F238E27FC236}">
                  <a16:creationId xmlns="" xmlns:a16="http://schemas.microsoft.com/office/drawing/2014/main" id="{AE2AA23E-1767-AE9B-2684-20EAE3F87C22}"/>
                </a:ext>
              </a:extLst>
            </p:cNvPr>
            <p:cNvPicPr>
              <a:picLocks noChangeAspect="1"/>
            </p:cNvPicPr>
            <p:nvPr/>
          </p:nvPicPr>
          <p:blipFill>
            <a:blip r:embed="rId3"/>
            <a:stretch>
              <a:fillRect/>
            </a:stretch>
          </p:blipFill>
          <p:spPr>
            <a:xfrm>
              <a:off x="577485" y="1564636"/>
              <a:ext cx="8044544" cy="5293364"/>
            </a:xfrm>
            <a:prstGeom prst="rect">
              <a:avLst/>
            </a:prstGeom>
          </p:spPr>
        </p:pic>
        <p:sp>
          <p:nvSpPr>
            <p:cNvPr id="19" name="Rectangle 25">
              <a:extLst>
                <a:ext uri="{FF2B5EF4-FFF2-40B4-BE49-F238E27FC236}">
                  <a16:creationId xmlns="" xmlns:a16="http://schemas.microsoft.com/office/drawing/2014/main" id="{B7539330-77FA-E2F0-32D7-E252BDDCA4B6}"/>
                </a:ext>
              </a:extLst>
            </p:cNvPr>
            <p:cNvSpPr>
              <a:spLocks noChangeArrowheads="1"/>
            </p:cNvSpPr>
            <p:nvPr/>
          </p:nvSpPr>
          <p:spPr bwMode="auto">
            <a:xfrm>
              <a:off x="940526" y="6204131"/>
              <a:ext cx="6984274" cy="580379"/>
            </a:xfrm>
            <a:prstGeom prst="rect">
              <a:avLst/>
            </a:prstGeom>
            <a:solidFill>
              <a:srgbClr val="7030A0"/>
            </a:solidFill>
            <a:ln>
              <a:noFill/>
            </a:ln>
          </p:spPr>
          <p:txBody>
            <a:bodyPr wrap="square" anchor="ctr">
              <a:spAutoFit/>
            </a:bodyPr>
            <a:lstStyle>
              <a:lvl1pPr eaLnBrk="0" hangingPunct="0">
                <a:tabLst>
                  <a:tab pos="3886200" algn="l"/>
                  <a:tab pos="6121400"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3886200" algn="l"/>
                  <a:tab pos="6121400"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3886200" algn="l"/>
                  <a:tab pos="6121400"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3886200" algn="l"/>
                  <a:tab pos="6121400"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3886200" algn="l"/>
                  <a:tab pos="6121400"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886200" algn="l"/>
                  <a:tab pos="6121400"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886200" algn="l"/>
                  <a:tab pos="6121400"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886200" algn="l"/>
                  <a:tab pos="6121400"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886200" algn="l"/>
                  <a:tab pos="6121400" algn="r"/>
                </a:tabLs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360" dirty="0">
                  <a:solidFill>
                    <a:srgbClr val="000000"/>
                  </a:solidFill>
                  <a:latin typeface="Cambria" panose="02040503050406030204" pitchFamily="18" charset="0"/>
                  <a:ea typeface="Cambria" panose="02040503050406030204" pitchFamily="18" charset="0"/>
                </a:rPr>
                <a:t> </a:t>
              </a:r>
              <a:r>
                <a:rPr lang="en-US" altLang="en-US" sz="3360" b="1" dirty="0" err="1">
                  <a:solidFill>
                    <a:srgbClr val="FFFFFF"/>
                  </a:solidFill>
                  <a:latin typeface="Cambria" panose="02040503050406030204" pitchFamily="18" charset="0"/>
                  <a:ea typeface="Cambria" panose="02040503050406030204" pitchFamily="18" charset="0"/>
                </a:rPr>
                <a:t>Khoang</a:t>
              </a:r>
              <a:r>
                <a:rPr lang="en-US" altLang="en-US" sz="3360" b="1" dirty="0">
                  <a:solidFill>
                    <a:srgbClr val="FFFFFF"/>
                  </a:solidFill>
                  <a:latin typeface="Cambria" panose="02040503050406030204" pitchFamily="18" charset="0"/>
                  <a:ea typeface="Cambria" panose="02040503050406030204" pitchFamily="18" charset="0"/>
                </a:rPr>
                <a:t> </a:t>
              </a:r>
              <a:r>
                <a:rPr lang="en-US" altLang="en-US" sz="3360" b="1" dirty="0" err="1">
                  <a:solidFill>
                    <a:srgbClr val="FFFFFF"/>
                  </a:solidFill>
                  <a:latin typeface="Cambria" panose="02040503050406030204" pitchFamily="18" charset="0"/>
                  <a:ea typeface="Cambria" panose="02040503050406030204" pitchFamily="18" charset="0"/>
                </a:rPr>
                <a:t>miệng</a:t>
              </a:r>
              <a:r>
                <a:rPr lang="en-US" altLang="en-US" sz="3360" b="1" dirty="0">
                  <a:solidFill>
                    <a:srgbClr val="FFFFFF"/>
                  </a:solidFill>
                  <a:latin typeface="Cambria" panose="02040503050406030204" pitchFamily="18" charset="0"/>
                  <a:ea typeface="Cambria" panose="02040503050406030204" pitchFamily="18" charset="0"/>
                </a:rPr>
                <a:t> </a:t>
              </a:r>
              <a:r>
                <a:rPr lang="en-US" altLang="en-US" sz="3360" b="1" dirty="0" err="1">
                  <a:solidFill>
                    <a:srgbClr val="FFFFFF"/>
                  </a:solidFill>
                  <a:latin typeface="Cambria" panose="02040503050406030204" pitchFamily="18" charset="0"/>
                  <a:ea typeface="Cambria" panose="02040503050406030204" pitchFamily="18" charset="0"/>
                </a:rPr>
                <a:t>gồm</a:t>
              </a:r>
              <a:r>
                <a:rPr lang="en-US" altLang="en-US" sz="3360" b="1" dirty="0">
                  <a:solidFill>
                    <a:srgbClr val="FFFFFF"/>
                  </a:solidFill>
                  <a:latin typeface="Cambria" panose="02040503050406030204" pitchFamily="18" charset="0"/>
                  <a:ea typeface="Cambria" panose="02040503050406030204" pitchFamily="18" charset="0"/>
                </a:rPr>
                <a:t> </a:t>
              </a:r>
              <a:r>
                <a:rPr lang="en-US" altLang="en-US" sz="3360" b="1" dirty="0" err="1">
                  <a:solidFill>
                    <a:srgbClr val="FFFFFF"/>
                  </a:solidFill>
                  <a:latin typeface="Cambria" panose="02040503050406030204" pitchFamily="18" charset="0"/>
                  <a:ea typeface="Cambria" panose="02040503050406030204" pitchFamily="18" charset="0"/>
                </a:rPr>
                <a:t>răng</a:t>
              </a:r>
              <a:r>
                <a:rPr lang="vi-VN" altLang="en-US" sz="3360" b="1" dirty="0">
                  <a:solidFill>
                    <a:srgbClr val="FFFFFF"/>
                  </a:solidFill>
                  <a:latin typeface="Cambria" panose="02040503050406030204" pitchFamily="18" charset="0"/>
                  <a:ea typeface="Cambria" panose="02040503050406030204" pitchFamily="18" charset="0"/>
                </a:rPr>
                <a:t>, </a:t>
              </a:r>
              <a:r>
                <a:rPr lang="en-US" altLang="en-US" sz="3360" b="1" dirty="0" err="1">
                  <a:solidFill>
                    <a:srgbClr val="FFFFFF"/>
                  </a:solidFill>
                  <a:latin typeface="Cambria" panose="02040503050406030204" pitchFamily="18" charset="0"/>
                  <a:ea typeface="Cambria" panose="02040503050406030204" pitchFamily="18" charset="0"/>
                </a:rPr>
                <a:t>lưỡi</a:t>
              </a:r>
              <a:r>
                <a:rPr lang="vi-VN" altLang="en-US" sz="3360" b="1" dirty="0">
                  <a:solidFill>
                    <a:srgbClr val="FFFFFF"/>
                  </a:solidFill>
                  <a:latin typeface="Cambria" panose="02040503050406030204" pitchFamily="18" charset="0"/>
                  <a:ea typeface="Cambria" panose="02040503050406030204" pitchFamily="18" charset="0"/>
                </a:rPr>
                <a:t>,......</a:t>
              </a:r>
              <a:r>
                <a:rPr lang="en-US" altLang="en-US" sz="3360" b="1" dirty="0">
                  <a:solidFill>
                    <a:srgbClr val="FFFFFF"/>
                  </a:solidFill>
                  <a:latin typeface="Cambria" panose="02040503050406030204" pitchFamily="18" charset="0"/>
                  <a:ea typeface="Cambria" panose="02040503050406030204" pitchFamily="18" charset="0"/>
                </a:rPr>
                <a:t> </a:t>
              </a:r>
            </a:p>
          </p:txBody>
        </p:sp>
      </p:grpSp>
      <p:sp>
        <p:nvSpPr>
          <p:cNvPr id="20" name="Rectangle 19">
            <a:extLst>
              <a:ext uri="{FF2B5EF4-FFF2-40B4-BE49-F238E27FC236}">
                <a16:creationId xmlns="" xmlns:a16="http://schemas.microsoft.com/office/drawing/2014/main" id="{00A42BD5-6F41-DEE0-6BB0-F5CA8F887E10}"/>
              </a:ext>
            </a:extLst>
          </p:cNvPr>
          <p:cNvSpPr/>
          <p:nvPr/>
        </p:nvSpPr>
        <p:spPr>
          <a:xfrm>
            <a:off x="8404321" y="1677048"/>
            <a:ext cx="3775902" cy="2302636"/>
          </a:xfrm>
          <a:prstGeom prst="rect">
            <a:avLst/>
          </a:prstGeom>
          <a:solidFill>
            <a:srgbClr val="7030A0"/>
          </a:solidFill>
          <a:ln w="25400" cap="flat" cmpd="sng" algn="ctr">
            <a:solidFill>
              <a:srgbClr val="BBE0E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T</a:t>
            </a:r>
            <a:r>
              <a:rPr kumimoji="0" 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hực</a:t>
            </a:r>
            <a:r>
              <a:rPr kumimoji="0" 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quản</a:t>
            </a:r>
            <a:r>
              <a:rPr kumimoji="0" 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dài</a:t>
            </a:r>
            <a:r>
              <a:rPr kumimoji="0" 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khoảng</a:t>
            </a:r>
            <a:r>
              <a:rPr kumimoji="0" 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25 cm</a:t>
            </a:r>
          </a:p>
        </p:txBody>
      </p:sp>
      <p:sp>
        <p:nvSpPr>
          <p:cNvPr id="21" name="Rectangle 20">
            <a:extLst>
              <a:ext uri="{FF2B5EF4-FFF2-40B4-BE49-F238E27FC236}">
                <a16:creationId xmlns="" xmlns:a16="http://schemas.microsoft.com/office/drawing/2014/main" id="{38BA26AC-C8DA-B9D0-1F51-5F7D18647CBE}"/>
              </a:ext>
            </a:extLst>
          </p:cNvPr>
          <p:cNvSpPr/>
          <p:nvPr/>
        </p:nvSpPr>
        <p:spPr>
          <a:xfrm>
            <a:off x="557702" y="1949048"/>
            <a:ext cx="3986960" cy="3053867"/>
          </a:xfrm>
          <a:prstGeom prst="rect">
            <a:avLst/>
          </a:prstGeom>
          <a:solidFill>
            <a:srgbClr val="7030A0"/>
          </a:solidFill>
          <a:ln w="25400" cap="flat" cmpd="sng" algn="ctr">
            <a:solidFill>
              <a:srgbClr val="BBE0E3">
                <a:shade val="50000"/>
              </a:srgbClr>
            </a:solidFill>
            <a:prstDash val="solid"/>
          </a:ln>
          <a:effectLst/>
        </p:spPr>
        <p:txBody>
          <a:bodyPr rtlCol="0"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Dạ</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dày</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phần</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rộng</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ống</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hóa</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nằm</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giữa</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bụng</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hơi</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lệch</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về</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phía</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trái</a:t>
            </a:r>
            <a:endParaRPr kumimoji="0" 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endParaRPr>
          </a:p>
        </p:txBody>
      </p:sp>
      <p:sp>
        <p:nvSpPr>
          <p:cNvPr id="22" name="Rectangle 21">
            <a:extLst>
              <a:ext uri="{FF2B5EF4-FFF2-40B4-BE49-F238E27FC236}">
                <a16:creationId xmlns="" xmlns:a16="http://schemas.microsoft.com/office/drawing/2014/main" id="{84D78B9B-8889-6688-B1D8-AA6FC935A526}"/>
              </a:ext>
            </a:extLst>
          </p:cNvPr>
          <p:cNvSpPr/>
          <p:nvPr/>
        </p:nvSpPr>
        <p:spPr>
          <a:xfrm>
            <a:off x="742251" y="1988913"/>
            <a:ext cx="3547651" cy="3053867"/>
          </a:xfrm>
          <a:prstGeom prst="rect">
            <a:avLst/>
          </a:prstGeom>
          <a:solidFill>
            <a:srgbClr val="7030A0"/>
          </a:solidFill>
          <a:ln w="25400" cap="flat" cmpd="sng" algn="ctr">
            <a:solidFill>
              <a:srgbClr val="BBE0E3">
                <a:shade val="50000"/>
              </a:srgbClr>
            </a:solidFill>
            <a:prstDash val="solid"/>
          </a:ln>
          <a:effectLst/>
        </p:spPr>
        <p:txBody>
          <a:bodyPr rtlCol="0"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Ruột</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non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dài</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5</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 </a:t>
            </a:r>
            <a:r>
              <a:rPr kumimoji="0" lang="vi-VN"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6</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nằm</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giữa</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khoang</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bụng</a:t>
            </a:r>
            <a:endPar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DA070D2F-979A-A286-656D-8B8872ACD611}"/>
              </a:ext>
            </a:extLst>
          </p:cNvPr>
          <p:cNvSpPr/>
          <p:nvPr/>
        </p:nvSpPr>
        <p:spPr>
          <a:xfrm>
            <a:off x="517998" y="1911749"/>
            <a:ext cx="4092640" cy="3053867"/>
          </a:xfrm>
          <a:prstGeom prst="rect">
            <a:avLst/>
          </a:prstGeom>
          <a:solidFill>
            <a:srgbClr val="7030A0"/>
          </a:solidFill>
          <a:ln w="25400" cap="flat" cmpd="sng" algn="ctr">
            <a:solidFill>
              <a:srgbClr val="BBE0E3">
                <a:shade val="50000"/>
              </a:srgbClr>
            </a:solidFill>
            <a:prstDash val="solid"/>
          </a:ln>
          <a:effectLst/>
        </p:spPr>
        <p:txBody>
          <a:bodyPr rtlCol="0"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Ruột</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già</a:t>
            </a:r>
            <a:r>
              <a:rPr kumimoji="0" lang="vi-VN"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dài khoảng 1,2 – 1,5m</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có</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dạng</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chữ</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U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ngược</a:t>
            </a:r>
            <a:endPar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endParaRPr>
          </a:p>
        </p:txBody>
      </p:sp>
      <p:sp>
        <p:nvSpPr>
          <p:cNvPr id="24" name="Rectangle 23">
            <a:extLst>
              <a:ext uri="{FF2B5EF4-FFF2-40B4-BE49-F238E27FC236}">
                <a16:creationId xmlns="" xmlns:a16="http://schemas.microsoft.com/office/drawing/2014/main" id="{A79CD360-81C5-B72D-86B8-E95F0B9D8EE6}"/>
              </a:ext>
            </a:extLst>
          </p:cNvPr>
          <p:cNvSpPr/>
          <p:nvPr/>
        </p:nvSpPr>
        <p:spPr>
          <a:xfrm>
            <a:off x="952323" y="4636049"/>
            <a:ext cx="6463224" cy="977493"/>
          </a:xfrm>
          <a:prstGeom prst="rect">
            <a:avLst/>
          </a:prstGeom>
          <a:solidFill>
            <a:srgbClr val="7030A0"/>
          </a:solidFill>
          <a:ln w="25400" cap="flat" cmpd="sng" algn="ctr">
            <a:solidFill>
              <a:srgbClr val="BBE0E3">
                <a:shade val="50000"/>
              </a:srgbClr>
            </a:solidFill>
            <a:prstDash val="solid"/>
          </a:ln>
          <a:effectLst/>
        </p:spPr>
        <p:txBody>
          <a:bodyPr rtlCol="0" anchor="ct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Ruột</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thẳng</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là</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nơi</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trữ</a:t>
            </a:r>
            <a:r>
              <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rPr>
              <a:t> </a:t>
            </a:r>
            <a:r>
              <a:rPr kumimoji="0" lang="en-US" altLang="en-US" sz="336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rPr>
              <a:t>phân</a:t>
            </a:r>
            <a:endParaRPr kumimoji="0" lang="en-US" altLang="en-US" sz="336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endParaRPr>
          </a:p>
        </p:txBody>
      </p:sp>
      <p:sp>
        <p:nvSpPr>
          <p:cNvPr id="25" name="Rectangle 24">
            <a:extLst>
              <a:ext uri="{FF2B5EF4-FFF2-40B4-BE49-F238E27FC236}">
                <a16:creationId xmlns="" xmlns:a16="http://schemas.microsoft.com/office/drawing/2014/main" id="{D1AF915C-5A66-11DC-F42E-D683DE907020}"/>
              </a:ext>
            </a:extLst>
          </p:cNvPr>
          <p:cNvSpPr/>
          <p:nvPr/>
        </p:nvSpPr>
        <p:spPr>
          <a:xfrm>
            <a:off x="2564318" y="6248400"/>
            <a:ext cx="2240280" cy="560070"/>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vi-VN"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rPr>
              <a:t>Ruột thừa</a:t>
            </a:r>
            <a:endParaRPr kumimoji="0" lang="en-US" sz="294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endParaRPr>
          </a:p>
        </p:txBody>
      </p:sp>
      <p:cxnSp>
        <p:nvCxnSpPr>
          <p:cNvPr id="26" name="Straight Arrow Connector 25">
            <a:extLst>
              <a:ext uri="{FF2B5EF4-FFF2-40B4-BE49-F238E27FC236}">
                <a16:creationId xmlns="" xmlns:a16="http://schemas.microsoft.com/office/drawing/2014/main" id="{2B6F2540-4F40-19C0-09F4-312018101233}"/>
              </a:ext>
            </a:extLst>
          </p:cNvPr>
          <p:cNvCxnSpPr>
            <a:stCxn id="25" idx="3"/>
          </p:cNvCxnSpPr>
          <p:nvPr/>
        </p:nvCxnSpPr>
        <p:spPr>
          <a:xfrm flipV="1">
            <a:off x="4804603" y="5832235"/>
            <a:ext cx="1650493" cy="696200"/>
          </a:xfrm>
          <a:prstGeom prst="straightConnector1">
            <a:avLst/>
          </a:prstGeom>
          <a:noFill/>
          <a:ln w="28575" cap="flat" cmpd="sng" algn="ctr">
            <a:solidFill>
              <a:srgbClr val="000000"/>
            </a:solidFill>
            <a:prstDash val="solid"/>
            <a:tailEnd type="triangle"/>
          </a:ln>
          <a:effectLst/>
        </p:spPr>
      </p:cxnSp>
    </p:spTree>
    <p:extLst>
      <p:ext uri="{BB962C8B-B14F-4D97-AF65-F5344CB8AC3E}">
        <p14:creationId xmlns:p14="http://schemas.microsoft.com/office/powerpoint/2010/main" val="140478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80">
                                          <p:stCondLst>
                                            <p:cond delay="0"/>
                                          </p:stCondLst>
                                        </p:cTn>
                                        <p:tgtEl>
                                          <p:spTgt spid="17"/>
                                        </p:tgtEl>
                                      </p:cBhvr>
                                    </p:animEffect>
                                    <p:anim calcmode="lin" valueType="num">
                                      <p:cBhvr>
                                        <p:cTn id="1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 dur="26">
                                          <p:stCondLst>
                                            <p:cond delay="650"/>
                                          </p:stCondLst>
                                        </p:cTn>
                                        <p:tgtEl>
                                          <p:spTgt spid="17"/>
                                        </p:tgtEl>
                                      </p:cBhvr>
                                      <p:to x="100000" y="60000"/>
                                    </p:animScale>
                                    <p:animScale>
                                      <p:cBhvr>
                                        <p:cTn id="20" dur="166" decel="50000">
                                          <p:stCondLst>
                                            <p:cond delay="676"/>
                                          </p:stCondLst>
                                        </p:cTn>
                                        <p:tgtEl>
                                          <p:spTgt spid="17"/>
                                        </p:tgtEl>
                                      </p:cBhvr>
                                      <p:to x="100000" y="100000"/>
                                    </p:animScale>
                                    <p:animScale>
                                      <p:cBhvr>
                                        <p:cTn id="21" dur="26">
                                          <p:stCondLst>
                                            <p:cond delay="1312"/>
                                          </p:stCondLst>
                                        </p:cTn>
                                        <p:tgtEl>
                                          <p:spTgt spid="17"/>
                                        </p:tgtEl>
                                      </p:cBhvr>
                                      <p:to x="100000" y="80000"/>
                                    </p:animScale>
                                    <p:animScale>
                                      <p:cBhvr>
                                        <p:cTn id="22" dur="166" decel="50000">
                                          <p:stCondLst>
                                            <p:cond delay="1338"/>
                                          </p:stCondLst>
                                        </p:cTn>
                                        <p:tgtEl>
                                          <p:spTgt spid="17"/>
                                        </p:tgtEl>
                                      </p:cBhvr>
                                      <p:to x="100000" y="100000"/>
                                    </p:animScale>
                                    <p:animScale>
                                      <p:cBhvr>
                                        <p:cTn id="23" dur="26">
                                          <p:stCondLst>
                                            <p:cond delay="1642"/>
                                          </p:stCondLst>
                                        </p:cTn>
                                        <p:tgtEl>
                                          <p:spTgt spid="17"/>
                                        </p:tgtEl>
                                      </p:cBhvr>
                                      <p:to x="100000" y="90000"/>
                                    </p:animScale>
                                    <p:animScale>
                                      <p:cBhvr>
                                        <p:cTn id="24" dur="166" decel="50000">
                                          <p:stCondLst>
                                            <p:cond delay="1668"/>
                                          </p:stCondLst>
                                        </p:cTn>
                                        <p:tgtEl>
                                          <p:spTgt spid="17"/>
                                        </p:tgtEl>
                                      </p:cBhvr>
                                      <p:to x="100000" y="100000"/>
                                    </p:animScale>
                                    <p:animScale>
                                      <p:cBhvr>
                                        <p:cTn id="25" dur="26">
                                          <p:stCondLst>
                                            <p:cond delay="1808"/>
                                          </p:stCondLst>
                                        </p:cTn>
                                        <p:tgtEl>
                                          <p:spTgt spid="17"/>
                                        </p:tgtEl>
                                      </p:cBhvr>
                                      <p:to x="100000" y="95000"/>
                                    </p:animScale>
                                    <p:animScale>
                                      <p:cBhvr>
                                        <p:cTn id="26" dur="166" decel="50000">
                                          <p:stCondLst>
                                            <p:cond delay="1834"/>
                                          </p:stCondLst>
                                        </p:cTn>
                                        <p:tgtEl>
                                          <p:spTgt spid="1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nodeType="clickEffect">
                                  <p:stCondLst>
                                    <p:cond delay="0"/>
                                  </p:stCondLst>
                                  <p:childTnLst>
                                    <p:animEffect transition="out" filter="wipe(down)">
                                      <p:cBhvr>
                                        <p:cTn id="30" dur="180" accel="50000">
                                          <p:stCondLst>
                                            <p:cond delay="1820"/>
                                          </p:stCondLst>
                                        </p:cTn>
                                        <p:tgtEl>
                                          <p:spTgt spid="17"/>
                                        </p:tgtEl>
                                      </p:cBhvr>
                                    </p:animEffect>
                                    <p:anim calcmode="lin" valueType="num">
                                      <p:cBhvr>
                                        <p:cTn id="31"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38" dur="26">
                                          <p:stCondLst>
                                            <p:cond delay="620"/>
                                          </p:stCondLst>
                                        </p:cTn>
                                        <p:tgtEl>
                                          <p:spTgt spid="17"/>
                                        </p:tgtEl>
                                      </p:cBhvr>
                                      <p:to x="100000" y="60000"/>
                                    </p:animScale>
                                    <p:animScale>
                                      <p:cBhvr>
                                        <p:cTn id="39" dur="166" decel="50000">
                                          <p:stCondLst>
                                            <p:cond delay="646"/>
                                          </p:stCondLst>
                                        </p:cTn>
                                        <p:tgtEl>
                                          <p:spTgt spid="17"/>
                                        </p:tgtEl>
                                      </p:cBhvr>
                                      <p:to x="100000" y="100000"/>
                                    </p:animScale>
                                    <p:animScale>
                                      <p:cBhvr>
                                        <p:cTn id="40" dur="26">
                                          <p:stCondLst>
                                            <p:cond delay="1312"/>
                                          </p:stCondLst>
                                        </p:cTn>
                                        <p:tgtEl>
                                          <p:spTgt spid="17"/>
                                        </p:tgtEl>
                                      </p:cBhvr>
                                      <p:to x="100000" y="80000"/>
                                    </p:animScale>
                                    <p:animScale>
                                      <p:cBhvr>
                                        <p:cTn id="41" dur="166" decel="50000">
                                          <p:stCondLst>
                                            <p:cond delay="1338"/>
                                          </p:stCondLst>
                                        </p:cTn>
                                        <p:tgtEl>
                                          <p:spTgt spid="17"/>
                                        </p:tgtEl>
                                      </p:cBhvr>
                                      <p:to x="100000" y="100000"/>
                                    </p:animScale>
                                    <p:animScale>
                                      <p:cBhvr>
                                        <p:cTn id="42" dur="26">
                                          <p:stCondLst>
                                            <p:cond delay="1642"/>
                                          </p:stCondLst>
                                        </p:cTn>
                                        <p:tgtEl>
                                          <p:spTgt spid="17"/>
                                        </p:tgtEl>
                                      </p:cBhvr>
                                      <p:to x="100000" y="90000"/>
                                    </p:animScale>
                                    <p:animScale>
                                      <p:cBhvr>
                                        <p:cTn id="43" dur="166" decel="50000">
                                          <p:stCondLst>
                                            <p:cond delay="1668"/>
                                          </p:stCondLst>
                                        </p:cTn>
                                        <p:tgtEl>
                                          <p:spTgt spid="17"/>
                                        </p:tgtEl>
                                      </p:cBhvr>
                                      <p:to x="100000" y="100000"/>
                                    </p:animScale>
                                    <p:animScale>
                                      <p:cBhvr>
                                        <p:cTn id="44" dur="26">
                                          <p:stCondLst>
                                            <p:cond delay="1808"/>
                                          </p:stCondLst>
                                        </p:cTn>
                                        <p:tgtEl>
                                          <p:spTgt spid="17"/>
                                        </p:tgtEl>
                                      </p:cBhvr>
                                      <p:to x="100000" y="95000"/>
                                    </p:animScale>
                                    <p:animScale>
                                      <p:cBhvr>
                                        <p:cTn id="45" dur="166" decel="50000">
                                          <p:stCondLst>
                                            <p:cond delay="1834"/>
                                          </p:stCondLst>
                                        </p:cTn>
                                        <p:tgtEl>
                                          <p:spTgt spid="17"/>
                                        </p:tgtEl>
                                      </p:cBhvr>
                                      <p:to x="100000" y="100000"/>
                                    </p:animScale>
                                    <p:set>
                                      <p:cBhvr>
                                        <p:cTn id="46" dur="1" fill="hold">
                                          <p:stCondLst>
                                            <p:cond delay="19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80">
                                          <p:stCondLst>
                                            <p:cond delay="0"/>
                                          </p:stCondLst>
                                        </p:cTn>
                                        <p:tgtEl>
                                          <p:spTgt spid="20"/>
                                        </p:tgtEl>
                                      </p:cBhvr>
                                    </p:animEffect>
                                    <p:anim calcmode="lin" valueType="num">
                                      <p:cBhvr>
                                        <p:cTn id="5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63" dur="26">
                                          <p:stCondLst>
                                            <p:cond delay="650"/>
                                          </p:stCondLst>
                                        </p:cTn>
                                        <p:tgtEl>
                                          <p:spTgt spid="20"/>
                                        </p:tgtEl>
                                      </p:cBhvr>
                                      <p:to x="100000" y="60000"/>
                                    </p:animScale>
                                    <p:animScale>
                                      <p:cBhvr>
                                        <p:cTn id="64" dur="166" decel="50000">
                                          <p:stCondLst>
                                            <p:cond delay="676"/>
                                          </p:stCondLst>
                                        </p:cTn>
                                        <p:tgtEl>
                                          <p:spTgt spid="20"/>
                                        </p:tgtEl>
                                      </p:cBhvr>
                                      <p:to x="100000" y="100000"/>
                                    </p:animScale>
                                    <p:animScale>
                                      <p:cBhvr>
                                        <p:cTn id="65" dur="26">
                                          <p:stCondLst>
                                            <p:cond delay="1312"/>
                                          </p:stCondLst>
                                        </p:cTn>
                                        <p:tgtEl>
                                          <p:spTgt spid="20"/>
                                        </p:tgtEl>
                                      </p:cBhvr>
                                      <p:to x="100000" y="80000"/>
                                    </p:animScale>
                                    <p:animScale>
                                      <p:cBhvr>
                                        <p:cTn id="66" dur="166" decel="50000">
                                          <p:stCondLst>
                                            <p:cond delay="1338"/>
                                          </p:stCondLst>
                                        </p:cTn>
                                        <p:tgtEl>
                                          <p:spTgt spid="20"/>
                                        </p:tgtEl>
                                      </p:cBhvr>
                                      <p:to x="100000" y="100000"/>
                                    </p:animScale>
                                    <p:animScale>
                                      <p:cBhvr>
                                        <p:cTn id="67" dur="26">
                                          <p:stCondLst>
                                            <p:cond delay="1642"/>
                                          </p:stCondLst>
                                        </p:cTn>
                                        <p:tgtEl>
                                          <p:spTgt spid="20"/>
                                        </p:tgtEl>
                                      </p:cBhvr>
                                      <p:to x="100000" y="90000"/>
                                    </p:animScale>
                                    <p:animScale>
                                      <p:cBhvr>
                                        <p:cTn id="68" dur="166" decel="50000">
                                          <p:stCondLst>
                                            <p:cond delay="1668"/>
                                          </p:stCondLst>
                                        </p:cTn>
                                        <p:tgtEl>
                                          <p:spTgt spid="20"/>
                                        </p:tgtEl>
                                      </p:cBhvr>
                                      <p:to x="100000" y="100000"/>
                                    </p:animScale>
                                    <p:animScale>
                                      <p:cBhvr>
                                        <p:cTn id="69" dur="26">
                                          <p:stCondLst>
                                            <p:cond delay="1808"/>
                                          </p:stCondLst>
                                        </p:cTn>
                                        <p:tgtEl>
                                          <p:spTgt spid="20"/>
                                        </p:tgtEl>
                                      </p:cBhvr>
                                      <p:to x="100000" y="95000"/>
                                    </p:animScale>
                                    <p:animScale>
                                      <p:cBhvr>
                                        <p:cTn id="70" dur="166" decel="50000">
                                          <p:stCondLst>
                                            <p:cond delay="1834"/>
                                          </p:stCondLst>
                                        </p:cTn>
                                        <p:tgtEl>
                                          <p:spTgt spid="20"/>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xit" presetSubtype="0" fill="hold" grpId="1" nodeType="clickEffect">
                                  <p:stCondLst>
                                    <p:cond delay="0"/>
                                  </p:stCondLst>
                                  <p:childTnLst>
                                    <p:animEffect transition="out" filter="wipe(down)">
                                      <p:cBhvr>
                                        <p:cTn id="74" dur="180" accel="50000">
                                          <p:stCondLst>
                                            <p:cond delay="1820"/>
                                          </p:stCondLst>
                                        </p:cTn>
                                        <p:tgtEl>
                                          <p:spTgt spid="20"/>
                                        </p:tgtEl>
                                      </p:cBhvr>
                                    </p:animEffect>
                                    <p:anim calcmode="lin" valueType="num">
                                      <p:cBhvr>
                                        <p:cTn id="75" dur="1822" tmFilter="0,0; 0.14,0.31; 0.43,0.73; 0.71,0.91; 1.0,1.0">
                                          <p:stCondLst>
                                            <p:cond delay="0"/>
                                          </p:stCondLst>
                                        </p:cTn>
                                        <p:tgtEl>
                                          <p:spTgt spid="20"/>
                                        </p:tgtEl>
                                        <p:attrNameLst>
                                          <p:attrName>ppt_x</p:attrName>
                                        </p:attrNameLst>
                                      </p:cBhvr>
                                      <p:tavLst>
                                        <p:tav tm="0">
                                          <p:val>
                                            <p:strVal val="ppt_x"/>
                                          </p:val>
                                        </p:tav>
                                        <p:tav tm="100000">
                                          <p:val>
                                            <p:strVal val="#ppt_x+0.25"/>
                                          </p:val>
                                        </p:tav>
                                      </p:tavLst>
                                    </p:anim>
                                    <p:anim calcmode="lin" valueType="num">
                                      <p:cBhvr>
                                        <p:cTn id="76" dur="178">
                                          <p:stCondLst>
                                            <p:cond delay="1822"/>
                                          </p:stCondLst>
                                        </p:cTn>
                                        <p:tgtEl>
                                          <p:spTgt spid="20"/>
                                        </p:tgtEl>
                                        <p:attrNameLst>
                                          <p:attrName>ppt_x</p:attrName>
                                        </p:attrNameLst>
                                      </p:cBhvr>
                                      <p:tavLst>
                                        <p:tav tm="0">
                                          <p:val>
                                            <p:strVal val="ppt_x"/>
                                          </p:val>
                                        </p:tav>
                                        <p:tav tm="100000">
                                          <p:val>
                                            <p:strVal val="ppt_x"/>
                                          </p:val>
                                        </p:tav>
                                      </p:tavLst>
                                    </p:anim>
                                    <p:anim calcmode="lin" valueType="num">
                                      <p:cBhvr>
                                        <p:cTn id="77" dur="664" tmFilter="0.0,0.0;0.25,0.07;0.50,0.2;0.75,0.467;1.0,1.0">
                                          <p:stCondLst>
                                            <p:cond delay="0"/>
                                          </p:stCondLst>
                                        </p:cTn>
                                        <p:tgtEl>
                                          <p:spTgt spid="2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81" dur="180" accel="50000">
                                          <p:stCondLst>
                                            <p:cond delay="1820"/>
                                          </p:stCondLst>
                                        </p:cTn>
                                        <p:tgtEl>
                                          <p:spTgt spid="20"/>
                                        </p:tgtEl>
                                        <p:attrNameLst>
                                          <p:attrName>ppt_y</p:attrName>
                                        </p:attrNameLst>
                                      </p:cBhvr>
                                      <p:tavLst>
                                        <p:tav tm="0">
                                          <p:val>
                                            <p:strVal val="ppt_y"/>
                                          </p:val>
                                        </p:tav>
                                        <p:tav tm="100000">
                                          <p:val>
                                            <p:strVal val="ppt_y+ppt_h"/>
                                          </p:val>
                                        </p:tav>
                                      </p:tavLst>
                                    </p:anim>
                                    <p:animScale>
                                      <p:cBhvr>
                                        <p:cTn id="82" dur="26">
                                          <p:stCondLst>
                                            <p:cond delay="620"/>
                                          </p:stCondLst>
                                        </p:cTn>
                                        <p:tgtEl>
                                          <p:spTgt spid="20"/>
                                        </p:tgtEl>
                                      </p:cBhvr>
                                      <p:to x="100000" y="60000"/>
                                    </p:animScale>
                                    <p:animScale>
                                      <p:cBhvr>
                                        <p:cTn id="83" dur="166" decel="50000">
                                          <p:stCondLst>
                                            <p:cond delay="646"/>
                                          </p:stCondLst>
                                        </p:cTn>
                                        <p:tgtEl>
                                          <p:spTgt spid="20"/>
                                        </p:tgtEl>
                                      </p:cBhvr>
                                      <p:to x="100000" y="100000"/>
                                    </p:animScale>
                                    <p:animScale>
                                      <p:cBhvr>
                                        <p:cTn id="84" dur="26">
                                          <p:stCondLst>
                                            <p:cond delay="1312"/>
                                          </p:stCondLst>
                                        </p:cTn>
                                        <p:tgtEl>
                                          <p:spTgt spid="20"/>
                                        </p:tgtEl>
                                      </p:cBhvr>
                                      <p:to x="100000" y="80000"/>
                                    </p:animScale>
                                    <p:animScale>
                                      <p:cBhvr>
                                        <p:cTn id="85" dur="166" decel="50000">
                                          <p:stCondLst>
                                            <p:cond delay="1338"/>
                                          </p:stCondLst>
                                        </p:cTn>
                                        <p:tgtEl>
                                          <p:spTgt spid="20"/>
                                        </p:tgtEl>
                                      </p:cBhvr>
                                      <p:to x="100000" y="100000"/>
                                    </p:animScale>
                                    <p:animScale>
                                      <p:cBhvr>
                                        <p:cTn id="86" dur="26">
                                          <p:stCondLst>
                                            <p:cond delay="1642"/>
                                          </p:stCondLst>
                                        </p:cTn>
                                        <p:tgtEl>
                                          <p:spTgt spid="20"/>
                                        </p:tgtEl>
                                      </p:cBhvr>
                                      <p:to x="100000" y="90000"/>
                                    </p:animScale>
                                    <p:animScale>
                                      <p:cBhvr>
                                        <p:cTn id="87" dur="166" decel="50000">
                                          <p:stCondLst>
                                            <p:cond delay="1668"/>
                                          </p:stCondLst>
                                        </p:cTn>
                                        <p:tgtEl>
                                          <p:spTgt spid="20"/>
                                        </p:tgtEl>
                                      </p:cBhvr>
                                      <p:to x="100000" y="100000"/>
                                    </p:animScale>
                                    <p:animScale>
                                      <p:cBhvr>
                                        <p:cTn id="88" dur="26">
                                          <p:stCondLst>
                                            <p:cond delay="1808"/>
                                          </p:stCondLst>
                                        </p:cTn>
                                        <p:tgtEl>
                                          <p:spTgt spid="20"/>
                                        </p:tgtEl>
                                      </p:cBhvr>
                                      <p:to x="100000" y="95000"/>
                                    </p:animScale>
                                    <p:animScale>
                                      <p:cBhvr>
                                        <p:cTn id="89" dur="166" decel="50000">
                                          <p:stCondLst>
                                            <p:cond delay="1834"/>
                                          </p:stCondLst>
                                        </p:cTn>
                                        <p:tgtEl>
                                          <p:spTgt spid="20"/>
                                        </p:tgtEl>
                                      </p:cBhvr>
                                      <p:to x="100000" y="100000"/>
                                    </p:animScale>
                                    <p:set>
                                      <p:cBhvr>
                                        <p:cTn id="90" dur="1" fill="hold">
                                          <p:stCondLst>
                                            <p:cond delay="19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wipe(down)">
                                      <p:cBhvr>
                                        <p:cTn id="101" dur="580">
                                          <p:stCondLst>
                                            <p:cond delay="0"/>
                                          </p:stCondLst>
                                        </p:cTn>
                                        <p:tgtEl>
                                          <p:spTgt spid="21"/>
                                        </p:tgtEl>
                                      </p:cBhvr>
                                    </p:animEffect>
                                    <p:anim calcmode="lin" valueType="num">
                                      <p:cBhvr>
                                        <p:cTn id="10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7" dur="26">
                                          <p:stCondLst>
                                            <p:cond delay="650"/>
                                          </p:stCondLst>
                                        </p:cTn>
                                        <p:tgtEl>
                                          <p:spTgt spid="21"/>
                                        </p:tgtEl>
                                      </p:cBhvr>
                                      <p:to x="100000" y="60000"/>
                                    </p:animScale>
                                    <p:animScale>
                                      <p:cBhvr>
                                        <p:cTn id="108" dur="166" decel="50000">
                                          <p:stCondLst>
                                            <p:cond delay="676"/>
                                          </p:stCondLst>
                                        </p:cTn>
                                        <p:tgtEl>
                                          <p:spTgt spid="21"/>
                                        </p:tgtEl>
                                      </p:cBhvr>
                                      <p:to x="100000" y="100000"/>
                                    </p:animScale>
                                    <p:animScale>
                                      <p:cBhvr>
                                        <p:cTn id="109" dur="26">
                                          <p:stCondLst>
                                            <p:cond delay="1312"/>
                                          </p:stCondLst>
                                        </p:cTn>
                                        <p:tgtEl>
                                          <p:spTgt spid="21"/>
                                        </p:tgtEl>
                                      </p:cBhvr>
                                      <p:to x="100000" y="80000"/>
                                    </p:animScale>
                                    <p:animScale>
                                      <p:cBhvr>
                                        <p:cTn id="110" dur="166" decel="50000">
                                          <p:stCondLst>
                                            <p:cond delay="1338"/>
                                          </p:stCondLst>
                                        </p:cTn>
                                        <p:tgtEl>
                                          <p:spTgt spid="21"/>
                                        </p:tgtEl>
                                      </p:cBhvr>
                                      <p:to x="100000" y="100000"/>
                                    </p:animScale>
                                    <p:animScale>
                                      <p:cBhvr>
                                        <p:cTn id="111" dur="26">
                                          <p:stCondLst>
                                            <p:cond delay="1642"/>
                                          </p:stCondLst>
                                        </p:cTn>
                                        <p:tgtEl>
                                          <p:spTgt spid="21"/>
                                        </p:tgtEl>
                                      </p:cBhvr>
                                      <p:to x="100000" y="90000"/>
                                    </p:animScale>
                                    <p:animScale>
                                      <p:cBhvr>
                                        <p:cTn id="112" dur="166" decel="50000">
                                          <p:stCondLst>
                                            <p:cond delay="1668"/>
                                          </p:stCondLst>
                                        </p:cTn>
                                        <p:tgtEl>
                                          <p:spTgt spid="21"/>
                                        </p:tgtEl>
                                      </p:cBhvr>
                                      <p:to x="100000" y="100000"/>
                                    </p:animScale>
                                    <p:animScale>
                                      <p:cBhvr>
                                        <p:cTn id="113" dur="26">
                                          <p:stCondLst>
                                            <p:cond delay="1808"/>
                                          </p:stCondLst>
                                        </p:cTn>
                                        <p:tgtEl>
                                          <p:spTgt spid="21"/>
                                        </p:tgtEl>
                                      </p:cBhvr>
                                      <p:to x="100000" y="95000"/>
                                    </p:animScale>
                                    <p:animScale>
                                      <p:cBhvr>
                                        <p:cTn id="114" dur="166" decel="50000">
                                          <p:stCondLst>
                                            <p:cond delay="1834"/>
                                          </p:stCondLst>
                                        </p:cTn>
                                        <p:tgtEl>
                                          <p:spTgt spid="21"/>
                                        </p:tgtEl>
                                      </p:cBhvr>
                                      <p:to x="100000" y="100000"/>
                                    </p:animScale>
                                  </p:childTnLst>
                                </p:cTn>
                              </p:par>
                            </p:childTnLst>
                          </p:cTn>
                        </p:par>
                      </p:childTnLst>
                    </p:cTn>
                  </p:par>
                  <p:par>
                    <p:cTn id="115" fill="hold">
                      <p:stCondLst>
                        <p:cond delay="indefinite"/>
                      </p:stCondLst>
                      <p:childTnLst>
                        <p:par>
                          <p:cTn id="116" fill="hold">
                            <p:stCondLst>
                              <p:cond delay="0"/>
                            </p:stCondLst>
                            <p:childTnLst>
                              <p:par>
                                <p:cTn id="117" presetID="26" presetClass="exit" presetSubtype="0" fill="hold" grpId="1" nodeType="clickEffect">
                                  <p:stCondLst>
                                    <p:cond delay="0"/>
                                  </p:stCondLst>
                                  <p:childTnLst>
                                    <p:animEffect transition="out" filter="wipe(down)">
                                      <p:cBhvr>
                                        <p:cTn id="118" dur="180" accel="50000">
                                          <p:stCondLst>
                                            <p:cond delay="1820"/>
                                          </p:stCondLst>
                                        </p:cTn>
                                        <p:tgtEl>
                                          <p:spTgt spid="21"/>
                                        </p:tgtEl>
                                      </p:cBhvr>
                                    </p:animEffect>
                                    <p:anim calcmode="lin" valueType="num">
                                      <p:cBhvr>
                                        <p:cTn id="119" dur="1822" tmFilter="0,0; 0.14,0.31; 0.43,0.73; 0.71,0.91; 1.0,1.0">
                                          <p:stCondLst>
                                            <p:cond delay="0"/>
                                          </p:stCondLst>
                                        </p:cTn>
                                        <p:tgtEl>
                                          <p:spTgt spid="21"/>
                                        </p:tgtEl>
                                        <p:attrNameLst>
                                          <p:attrName>ppt_x</p:attrName>
                                        </p:attrNameLst>
                                      </p:cBhvr>
                                      <p:tavLst>
                                        <p:tav tm="0">
                                          <p:val>
                                            <p:strVal val="ppt_x"/>
                                          </p:val>
                                        </p:tav>
                                        <p:tav tm="100000">
                                          <p:val>
                                            <p:strVal val="#ppt_x+0.25"/>
                                          </p:val>
                                        </p:tav>
                                      </p:tavLst>
                                    </p:anim>
                                    <p:anim calcmode="lin" valueType="num">
                                      <p:cBhvr>
                                        <p:cTn id="120" dur="178">
                                          <p:stCondLst>
                                            <p:cond delay="1822"/>
                                          </p:stCondLst>
                                        </p:cTn>
                                        <p:tgtEl>
                                          <p:spTgt spid="21"/>
                                        </p:tgtEl>
                                        <p:attrNameLst>
                                          <p:attrName>ppt_x</p:attrName>
                                        </p:attrNameLst>
                                      </p:cBhvr>
                                      <p:tavLst>
                                        <p:tav tm="0">
                                          <p:val>
                                            <p:strVal val="ppt_x"/>
                                          </p:val>
                                        </p:tav>
                                        <p:tav tm="100000">
                                          <p:val>
                                            <p:strVal val="ppt_x"/>
                                          </p:val>
                                        </p:tav>
                                      </p:tavLst>
                                    </p:anim>
                                    <p:anim calcmode="lin" valueType="num">
                                      <p:cBhvr>
                                        <p:cTn id="121" dur="664" tmFilter="0.0,0.0;0.25,0.07;0.50,0.2;0.75,0.467;1.0,1.0">
                                          <p:stCondLst>
                                            <p:cond delay="0"/>
                                          </p:stCondLst>
                                        </p:cTn>
                                        <p:tgtEl>
                                          <p:spTgt spid="2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2" dur="664" tmFilter="0, 0; 0.125,0.2665; 0.25,0.4; 0.375,0.465; 0.5,0.5;  0.625,0.535; 0.75,0.6; 0.875,0.7335; 1,1">
                                          <p:stCondLst>
                                            <p:cond delay="664"/>
                                          </p:stCondLst>
                                        </p:cTn>
                                        <p:tgtEl>
                                          <p:spTgt spid="2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3" dur="332" tmFilter="0, 0; 0.125,0.2665; 0.25,0.4; 0.375,0.465; 0.5,0.5;  0.625,0.535; 0.75,0.6; 0.875,0.7335; 1,1">
                                          <p:stCondLst>
                                            <p:cond delay="1324"/>
                                          </p:stCondLst>
                                        </p:cTn>
                                        <p:tgtEl>
                                          <p:spTgt spid="2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4" dur="164" tmFilter="0, 0; 0.125,0.2665; 0.25,0.4; 0.375,0.465; 0.5,0.5;  0.625,0.535; 0.75,0.6; 0.875,0.7335; 1,1">
                                          <p:stCondLst>
                                            <p:cond delay="1656"/>
                                          </p:stCondLst>
                                        </p:cTn>
                                        <p:tgtEl>
                                          <p:spTgt spid="2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5" dur="180" accel="50000">
                                          <p:stCondLst>
                                            <p:cond delay="1820"/>
                                          </p:stCondLst>
                                        </p:cTn>
                                        <p:tgtEl>
                                          <p:spTgt spid="21"/>
                                        </p:tgtEl>
                                        <p:attrNameLst>
                                          <p:attrName>ppt_y</p:attrName>
                                        </p:attrNameLst>
                                      </p:cBhvr>
                                      <p:tavLst>
                                        <p:tav tm="0">
                                          <p:val>
                                            <p:strVal val="ppt_y"/>
                                          </p:val>
                                        </p:tav>
                                        <p:tav tm="100000">
                                          <p:val>
                                            <p:strVal val="ppt_y+ppt_h"/>
                                          </p:val>
                                        </p:tav>
                                      </p:tavLst>
                                    </p:anim>
                                    <p:animScale>
                                      <p:cBhvr>
                                        <p:cTn id="126" dur="26">
                                          <p:stCondLst>
                                            <p:cond delay="620"/>
                                          </p:stCondLst>
                                        </p:cTn>
                                        <p:tgtEl>
                                          <p:spTgt spid="21"/>
                                        </p:tgtEl>
                                      </p:cBhvr>
                                      <p:to x="100000" y="60000"/>
                                    </p:animScale>
                                    <p:animScale>
                                      <p:cBhvr>
                                        <p:cTn id="127" dur="166" decel="50000">
                                          <p:stCondLst>
                                            <p:cond delay="646"/>
                                          </p:stCondLst>
                                        </p:cTn>
                                        <p:tgtEl>
                                          <p:spTgt spid="21"/>
                                        </p:tgtEl>
                                      </p:cBhvr>
                                      <p:to x="100000" y="100000"/>
                                    </p:animScale>
                                    <p:animScale>
                                      <p:cBhvr>
                                        <p:cTn id="128" dur="26">
                                          <p:stCondLst>
                                            <p:cond delay="1312"/>
                                          </p:stCondLst>
                                        </p:cTn>
                                        <p:tgtEl>
                                          <p:spTgt spid="21"/>
                                        </p:tgtEl>
                                      </p:cBhvr>
                                      <p:to x="100000" y="80000"/>
                                    </p:animScale>
                                    <p:animScale>
                                      <p:cBhvr>
                                        <p:cTn id="129" dur="166" decel="50000">
                                          <p:stCondLst>
                                            <p:cond delay="1338"/>
                                          </p:stCondLst>
                                        </p:cTn>
                                        <p:tgtEl>
                                          <p:spTgt spid="21"/>
                                        </p:tgtEl>
                                      </p:cBhvr>
                                      <p:to x="100000" y="100000"/>
                                    </p:animScale>
                                    <p:animScale>
                                      <p:cBhvr>
                                        <p:cTn id="130" dur="26">
                                          <p:stCondLst>
                                            <p:cond delay="1642"/>
                                          </p:stCondLst>
                                        </p:cTn>
                                        <p:tgtEl>
                                          <p:spTgt spid="21"/>
                                        </p:tgtEl>
                                      </p:cBhvr>
                                      <p:to x="100000" y="90000"/>
                                    </p:animScale>
                                    <p:animScale>
                                      <p:cBhvr>
                                        <p:cTn id="131" dur="166" decel="50000">
                                          <p:stCondLst>
                                            <p:cond delay="1668"/>
                                          </p:stCondLst>
                                        </p:cTn>
                                        <p:tgtEl>
                                          <p:spTgt spid="21"/>
                                        </p:tgtEl>
                                      </p:cBhvr>
                                      <p:to x="100000" y="100000"/>
                                    </p:animScale>
                                    <p:animScale>
                                      <p:cBhvr>
                                        <p:cTn id="132" dur="26">
                                          <p:stCondLst>
                                            <p:cond delay="1808"/>
                                          </p:stCondLst>
                                        </p:cTn>
                                        <p:tgtEl>
                                          <p:spTgt spid="21"/>
                                        </p:tgtEl>
                                      </p:cBhvr>
                                      <p:to x="100000" y="95000"/>
                                    </p:animScale>
                                    <p:animScale>
                                      <p:cBhvr>
                                        <p:cTn id="133" dur="166" decel="50000">
                                          <p:stCondLst>
                                            <p:cond delay="1834"/>
                                          </p:stCondLst>
                                        </p:cTn>
                                        <p:tgtEl>
                                          <p:spTgt spid="21"/>
                                        </p:tgtEl>
                                      </p:cBhvr>
                                      <p:to x="100000" y="100000"/>
                                    </p:animScale>
                                    <p:set>
                                      <p:cBhvr>
                                        <p:cTn id="134" dur="1" fill="hold">
                                          <p:stCondLst>
                                            <p:cond delay="1999"/>
                                          </p:stCondLst>
                                        </p:cTn>
                                        <p:tgtEl>
                                          <p:spTgt spid="21"/>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wipe(down)">
                                      <p:cBhvr>
                                        <p:cTn id="145" dur="580">
                                          <p:stCondLst>
                                            <p:cond delay="0"/>
                                          </p:stCondLst>
                                        </p:cTn>
                                        <p:tgtEl>
                                          <p:spTgt spid="22"/>
                                        </p:tgtEl>
                                      </p:cBhvr>
                                    </p:animEffect>
                                    <p:anim calcmode="lin" valueType="num">
                                      <p:cBhvr>
                                        <p:cTn id="14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51" dur="26">
                                          <p:stCondLst>
                                            <p:cond delay="650"/>
                                          </p:stCondLst>
                                        </p:cTn>
                                        <p:tgtEl>
                                          <p:spTgt spid="22"/>
                                        </p:tgtEl>
                                      </p:cBhvr>
                                      <p:to x="100000" y="60000"/>
                                    </p:animScale>
                                    <p:animScale>
                                      <p:cBhvr>
                                        <p:cTn id="152" dur="166" decel="50000">
                                          <p:stCondLst>
                                            <p:cond delay="676"/>
                                          </p:stCondLst>
                                        </p:cTn>
                                        <p:tgtEl>
                                          <p:spTgt spid="22"/>
                                        </p:tgtEl>
                                      </p:cBhvr>
                                      <p:to x="100000" y="100000"/>
                                    </p:animScale>
                                    <p:animScale>
                                      <p:cBhvr>
                                        <p:cTn id="153" dur="26">
                                          <p:stCondLst>
                                            <p:cond delay="1312"/>
                                          </p:stCondLst>
                                        </p:cTn>
                                        <p:tgtEl>
                                          <p:spTgt spid="22"/>
                                        </p:tgtEl>
                                      </p:cBhvr>
                                      <p:to x="100000" y="80000"/>
                                    </p:animScale>
                                    <p:animScale>
                                      <p:cBhvr>
                                        <p:cTn id="154" dur="166" decel="50000">
                                          <p:stCondLst>
                                            <p:cond delay="1338"/>
                                          </p:stCondLst>
                                        </p:cTn>
                                        <p:tgtEl>
                                          <p:spTgt spid="22"/>
                                        </p:tgtEl>
                                      </p:cBhvr>
                                      <p:to x="100000" y="100000"/>
                                    </p:animScale>
                                    <p:animScale>
                                      <p:cBhvr>
                                        <p:cTn id="155" dur="26">
                                          <p:stCondLst>
                                            <p:cond delay="1642"/>
                                          </p:stCondLst>
                                        </p:cTn>
                                        <p:tgtEl>
                                          <p:spTgt spid="22"/>
                                        </p:tgtEl>
                                      </p:cBhvr>
                                      <p:to x="100000" y="90000"/>
                                    </p:animScale>
                                    <p:animScale>
                                      <p:cBhvr>
                                        <p:cTn id="156" dur="166" decel="50000">
                                          <p:stCondLst>
                                            <p:cond delay="1668"/>
                                          </p:stCondLst>
                                        </p:cTn>
                                        <p:tgtEl>
                                          <p:spTgt spid="22"/>
                                        </p:tgtEl>
                                      </p:cBhvr>
                                      <p:to x="100000" y="100000"/>
                                    </p:animScale>
                                    <p:animScale>
                                      <p:cBhvr>
                                        <p:cTn id="157" dur="26">
                                          <p:stCondLst>
                                            <p:cond delay="1808"/>
                                          </p:stCondLst>
                                        </p:cTn>
                                        <p:tgtEl>
                                          <p:spTgt spid="22"/>
                                        </p:tgtEl>
                                      </p:cBhvr>
                                      <p:to x="100000" y="95000"/>
                                    </p:animScale>
                                    <p:animScale>
                                      <p:cBhvr>
                                        <p:cTn id="158" dur="166" decel="50000">
                                          <p:stCondLst>
                                            <p:cond delay="1834"/>
                                          </p:stCondLst>
                                        </p:cTn>
                                        <p:tgtEl>
                                          <p:spTgt spid="22"/>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26" presetClass="exit" presetSubtype="0" fill="hold" grpId="1" nodeType="clickEffect">
                                  <p:stCondLst>
                                    <p:cond delay="0"/>
                                  </p:stCondLst>
                                  <p:childTnLst>
                                    <p:animEffect transition="out" filter="wipe(down)">
                                      <p:cBhvr>
                                        <p:cTn id="162" dur="180" accel="50000">
                                          <p:stCondLst>
                                            <p:cond delay="1820"/>
                                          </p:stCondLst>
                                        </p:cTn>
                                        <p:tgtEl>
                                          <p:spTgt spid="22"/>
                                        </p:tgtEl>
                                      </p:cBhvr>
                                    </p:animEffect>
                                    <p:anim calcmode="lin" valueType="num">
                                      <p:cBhvr>
                                        <p:cTn id="163" dur="1822" tmFilter="0,0; 0.14,0.31; 0.43,0.73; 0.71,0.91; 1.0,1.0">
                                          <p:stCondLst>
                                            <p:cond delay="0"/>
                                          </p:stCondLst>
                                        </p:cTn>
                                        <p:tgtEl>
                                          <p:spTgt spid="22"/>
                                        </p:tgtEl>
                                        <p:attrNameLst>
                                          <p:attrName>ppt_x</p:attrName>
                                        </p:attrNameLst>
                                      </p:cBhvr>
                                      <p:tavLst>
                                        <p:tav tm="0">
                                          <p:val>
                                            <p:strVal val="ppt_x"/>
                                          </p:val>
                                        </p:tav>
                                        <p:tav tm="100000">
                                          <p:val>
                                            <p:strVal val="#ppt_x+0.25"/>
                                          </p:val>
                                        </p:tav>
                                      </p:tavLst>
                                    </p:anim>
                                    <p:anim calcmode="lin" valueType="num">
                                      <p:cBhvr>
                                        <p:cTn id="164" dur="178">
                                          <p:stCondLst>
                                            <p:cond delay="1822"/>
                                          </p:stCondLst>
                                        </p:cTn>
                                        <p:tgtEl>
                                          <p:spTgt spid="22"/>
                                        </p:tgtEl>
                                        <p:attrNameLst>
                                          <p:attrName>ppt_x</p:attrName>
                                        </p:attrNameLst>
                                      </p:cBhvr>
                                      <p:tavLst>
                                        <p:tav tm="0">
                                          <p:val>
                                            <p:strVal val="ppt_x"/>
                                          </p:val>
                                        </p:tav>
                                        <p:tav tm="100000">
                                          <p:val>
                                            <p:strVal val="ppt_x"/>
                                          </p:val>
                                        </p:tav>
                                      </p:tavLst>
                                    </p:anim>
                                    <p:anim calcmode="lin" valueType="num">
                                      <p:cBhvr>
                                        <p:cTn id="165" dur="664" tmFilter="0.0,0.0;0.25,0.07;0.50,0.2;0.75,0.467;1.0,1.0">
                                          <p:stCondLst>
                                            <p:cond delay="0"/>
                                          </p:stCondLst>
                                        </p:cTn>
                                        <p:tgtEl>
                                          <p:spTgt spid="2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6" dur="664" tmFilter="0, 0; 0.125,0.2665; 0.25,0.4; 0.375,0.465; 0.5,0.5;  0.625,0.535; 0.75,0.6; 0.875,0.7335; 1,1">
                                          <p:stCondLst>
                                            <p:cond delay="664"/>
                                          </p:stCondLst>
                                        </p:cTn>
                                        <p:tgtEl>
                                          <p:spTgt spid="2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7" dur="332" tmFilter="0, 0; 0.125,0.2665; 0.25,0.4; 0.375,0.465; 0.5,0.5;  0.625,0.535; 0.75,0.6; 0.875,0.7335; 1,1">
                                          <p:stCondLst>
                                            <p:cond delay="1324"/>
                                          </p:stCondLst>
                                        </p:cTn>
                                        <p:tgtEl>
                                          <p:spTgt spid="2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8" dur="164" tmFilter="0, 0; 0.125,0.2665; 0.25,0.4; 0.375,0.465; 0.5,0.5;  0.625,0.535; 0.75,0.6; 0.875,0.7335; 1,1">
                                          <p:stCondLst>
                                            <p:cond delay="1656"/>
                                          </p:stCondLst>
                                        </p:cTn>
                                        <p:tgtEl>
                                          <p:spTgt spid="2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9" dur="180" accel="50000">
                                          <p:stCondLst>
                                            <p:cond delay="1820"/>
                                          </p:stCondLst>
                                        </p:cTn>
                                        <p:tgtEl>
                                          <p:spTgt spid="22"/>
                                        </p:tgtEl>
                                        <p:attrNameLst>
                                          <p:attrName>ppt_y</p:attrName>
                                        </p:attrNameLst>
                                      </p:cBhvr>
                                      <p:tavLst>
                                        <p:tav tm="0">
                                          <p:val>
                                            <p:strVal val="ppt_y"/>
                                          </p:val>
                                        </p:tav>
                                        <p:tav tm="100000">
                                          <p:val>
                                            <p:strVal val="ppt_y+ppt_h"/>
                                          </p:val>
                                        </p:tav>
                                      </p:tavLst>
                                    </p:anim>
                                    <p:animScale>
                                      <p:cBhvr>
                                        <p:cTn id="170" dur="26">
                                          <p:stCondLst>
                                            <p:cond delay="620"/>
                                          </p:stCondLst>
                                        </p:cTn>
                                        <p:tgtEl>
                                          <p:spTgt spid="22"/>
                                        </p:tgtEl>
                                      </p:cBhvr>
                                      <p:to x="100000" y="60000"/>
                                    </p:animScale>
                                    <p:animScale>
                                      <p:cBhvr>
                                        <p:cTn id="171" dur="166" decel="50000">
                                          <p:stCondLst>
                                            <p:cond delay="646"/>
                                          </p:stCondLst>
                                        </p:cTn>
                                        <p:tgtEl>
                                          <p:spTgt spid="22"/>
                                        </p:tgtEl>
                                      </p:cBhvr>
                                      <p:to x="100000" y="100000"/>
                                    </p:animScale>
                                    <p:animScale>
                                      <p:cBhvr>
                                        <p:cTn id="172" dur="26">
                                          <p:stCondLst>
                                            <p:cond delay="1312"/>
                                          </p:stCondLst>
                                        </p:cTn>
                                        <p:tgtEl>
                                          <p:spTgt spid="22"/>
                                        </p:tgtEl>
                                      </p:cBhvr>
                                      <p:to x="100000" y="80000"/>
                                    </p:animScale>
                                    <p:animScale>
                                      <p:cBhvr>
                                        <p:cTn id="173" dur="166" decel="50000">
                                          <p:stCondLst>
                                            <p:cond delay="1338"/>
                                          </p:stCondLst>
                                        </p:cTn>
                                        <p:tgtEl>
                                          <p:spTgt spid="22"/>
                                        </p:tgtEl>
                                      </p:cBhvr>
                                      <p:to x="100000" y="100000"/>
                                    </p:animScale>
                                    <p:animScale>
                                      <p:cBhvr>
                                        <p:cTn id="174" dur="26">
                                          <p:stCondLst>
                                            <p:cond delay="1642"/>
                                          </p:stCondLst>
                                        </p:cTn>
                                        <p:tgtEl>
                                          <p:spTgt spid="22"/>
                                        </p:tgtEl>
                                      </p:cBhvr>
                                      <p:to x="100000" y="90000"/>
                                    </p:animScale>
                                    <p:animScale>
                                      <p:cBhvr>
                                        <p:cTn id="175" dur="166" decel="50000">
                                          <p:stCondLst>
                                            <p:cond delay="1668"/>
                                          </p:stCondLst>
                                        </p:cTn>
                                        <p:tgtEl>
                                          <p:spTgt spid="22"/>
                                        </p:tgtEl>
                                      </p:cBhvr>
                                      <p:to x="100000" y="100000"/>
                                    </p:animScale>
                                    <p:animScale>
                                      <p:cBhvr>
                                        <p:cTn id="176" dur="26">
                                          <p:stCondLst>
                                            <p:cond delay="1808"/>
                                          </p:stCondLst>
                                        </p:cTn>
                                        <p:tgtEl>
                                          <p:spTgt spid="22"/>
                                        </p:tgtEl>
                                      </p:cBhvr>
                                      <p:to x="100000" y="95000"/>
                                    </p:animScale>
                                    <p:animScale>
                                      <p:cBhvr>
                                        <p:cTn id="177" dur="166" decel="50000">
                                          <p:stCondLst>
                                            <p:cond delay="1834"/>
                                          </p:stCondLst>
                                        </p:cTn>
                                        <p:tgtEl>
                                          <p:spTgt spid="22"/>
                                        </p:tgtEl>
                                      </p:cBhvr>
                                      <p:to x="100000" y="100000"/>
                                    </p:animScale>
                                    <p:set>
                                      <p:cBhvr>
                                        <p:cTn id="178" dur="1" fill="hold">
                                          <p:stCondLst>
                                            <p:cond delay="1999"/>
                                          </p:stCondLst>
                                        </p:cTn>
                                        <p:tgtEl>
                                          <p:spTgt spid="22"/>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3"/>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4"/>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26" presetClass="entr" presetSubtype="0" fill="hold" grpId="0" nodeType="clickEffect">
                                  <p:stCondLst>
                                    <p:cond delay="0"/>
                                  </p:stCondLst>
                                  <p:childTnLst>
                                    <p:set>
                                      <p:cBhvr>
                                        <p:cTn id="188" dur="1" fill="hold">
                                          <p:stCondLst>
                                            <p:cond delay="0"/>
                                          </p:stCondLst>
                                        </p:cTn>
                                        <p:tgtEl>
                                          <p:spTgt spid="23"/>
                                        </p:tgtEl>
                                        <p:attrNameLst>
                                          <p:attrName>style.visibility</p:attrName>
                                        </p:attrNameLst>
                                      </p:cBhvr>
                                      <p:to>
                                        <p:strVal val="visible"/>
                                      </p:to>
                                    </p:set>
                                    <p:animEffect transition="in" filter="wipe(down)">
                                      <p:cBhvr>
                                        <p:cTn id="189" dur="580">
                                          <p:stCondLst>
                                            <p:cond delay="0"/>
                                          </p:stCondLst>
                                        </p:cTn>
                                        <p:tgtEl>
                                          <p:spTgt spid="23"/>
                                        </p:tgtEl>
                                      </p:cBhvr>
                                    </p:animEffect>
                                    <p:anim calcmode="lin" valueType="num">
                                      <p:cBhvr>
                                        <p:cTn id="19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5" dur="26">
                                          <p:stCondLst>
                                            <p:cond delay="650"/>
                                          </p:stCondLst>
                                        </p:cTn>
                                        <p:tgtEl>
                                          <p:spTgt spid="23"/>
                                        </p:tgtEl>
                                      </p:cBhvr>
                                      <p:to x="100000" y="60000"/>
                                    </p:animScale>
                                    <p:animScale>
                                      <p:cBhvr>
                                        <p:cTn id="196" dur="166" decel="50000">
                                          <p:stCondLst>
                                            <p:cond delay="676"/>
                                          </p:stCondLst>
                                        </p:cTn>
                                        <p:tgtEl>
                                          <p:spTgt spid="23"/>
                                        </p:tgtEl>
                                      </p:cBhvr>
                                      <p:to x="100000" y="100000"/>
                                    </p:animScale>
                                    <p:animScale>
                                      <p:cBhvr>
                                        <p:cTn id="197" dur="26">
                                          <p:stCondLst>
                                            <p:cond delay="1312"/>
                                          </p:stCondLst>
                                        </p:cTn>
                                        <p:tgtEl>
                                          <p:spTgt spid="23"/>
                                        </p:tgtEl>
                                      </p:cBhvr>
                                      <p:to x="100000" y="80000"/>
                                    </p:animScale>
                                    <p:animScale>
                                      <p:cBhvr>
                                        <p:cTn id="198" dur="166" decel="50000">
                                          <p:stCondLst>
                                            <p:cond delay="1338"/>
                                          </p:stCondLst>
                                        </p:cTn>
                                        <p:tgtEl>
                                          <p:spTgt spid="23"/>
                                        </p:tgtEl>
                                      </p:cBhvr>
                                      <p:to x="100000" y="100000"/>
                                    </p:animScale>
                                    <p:animScale>
                                      <p:cBhvr>
                                        <p:cTn id="199" dur="26">
                                          <p:stCondLst>
                                            <p:cond delay="1642"/>
                                          </p:stCondLst>
                                        </p:cTn>
                                        <p:tgtEl>
                                          <p:spTgt spid="23"/>
                                        </p:tgtEl>
                                      </p:cBhvr>
                                      <p:to x="100000" y="90000"/>
                                    </p:animScale>
                                    <p:animScale>
                                      <p:cBhvr>
                                        <p:cTn id="200" dur="166" decel="50000">
                                          <p:stCondLst>
                                            <p:cond delay="1668"/>
                                          </p:stCondLst>
                                        </p:cTn>
                                        <p:tgtEl>
                                          <p:spTgt spid="23"/>
                                        </p:tgtEl>
                                      </p:cBhvr>
                                      <p:to x="100000" y="100000"/>
                                    </p:animScale>
                                    <p:animScale>
                                      <p:cBhvr>
                                        <p:cTn id="201" dur="26">
                                          <p:stCondLst>
                                            <p:cond delay="1808"/>
                                          </p:stCondLst>
                                        </p:cTn>
                                        <p:tgtEl>
                                          <p:spTgt spid="23"/>
                                        </p:tgtEl>
                                      </p:cBhvr>
                                      <p:to x="100000" y="95000"/>
                                    </p:animScale>
                                    <p:animScale>
                                      <p:cBhvr>
                                        <p:cTn id="202" dur="166" decel="50000">
                                          <p:stCondLst>
                                            <p:cond delay="1834"/>
                                          </p:stCondLst>
                                        </p:cTn>
                                        <p:tgtEl>
                                          <p:spTgt spid="23"/>
                                        </p:tgtEl>
                                      </p:cBhvr>
                                      <p:to x="100000" y="100000"/>
                                    </p:animScale>
                                  </p:childTnLst>
                                </p:cTn>
                              </p:par>
                            </p:childTnLst>
                          </p:cTn>
                        </p:par>
                      </p:childTnLst>
                    </p:cTn>
                  </p:par>
                  <p:par>
                    <p:cTn id="203" fill="hold">
                      <p:stCondLst>
                        <p:cond delay="indefinite"/>
                      </p:stCondLst>
                      <p:childTnLst>
                        <p:par>
                          <p:cTn id="204" fill="hold">
                            <p:stCondLst>
                              <p:cond delay="0"/>
                            </p:stCondLst>
                            <p:childTnLst>
                              <p:par>
                                <p:cTn id="205" presetID="26" presetClass="exit" presetSubtype="0" fill="hold" grpId="1" nodeType="clickEffect">
                                  <p:stCondLst>
                                    <p:cond delay="0"/>
                                  </p:stCondLst>
                                  <p:childTnLst>
                                    <p:animEffect transition="out" filter="wipe(down)">
                                      <p:cBhvr>
                                        <p:cTn id="206" dur="180" accel="50000">
                                          <p:stCondLst>
                                            <p:cond delay="1820"/>
                                          </p:stCondLst>
                                        </p:cTn>
                                        <p:tgtEl>
                                          <p:spTgt spid="23"/>
                                        </p:tgtEl>
                                      </p:cBhvr>
                                    </p:animEffect>
                                    <p:anim calcmode="lin" valueType="num">
                                      <p:cBhvr>
                                        <p:cTn id="207" dur="1822" tmFilter="0,0; 0.14,0.31; 0.43,0.73; 0.71,0.91; 1.0,1.0">
                                          <p:stCondLst>
                                            <p:cond delay="0"/>
                                          </p:stCondLst>
                                        </p:cTn>
                                        <p:tgtEl>
                                          <p:spTgt spid="23"/>
                                        </p:tgtEl>
                                        <p:attrNameLst>
                                          <p:attrName>ppt_x</p:attrName>
                                        </p:attrNameLst>
                                      </p:cBhvr>
                                      <p:tavLst>
                                        <p:tav tm="0">
                                          <p:val>
                                            <p:strVal val="ppt_x"/>
                                          </p:val>
                                        </p:tav>
                                        <p:tav tm="100000">
                                          <p:val>
                                            <p:strVal val="#ppt_x+0.25"/>
                                          </p:val>
                                        </p:tav>
                                      </p:tavLst>
                                    </p:anim>
                                    <p:anim calcmode="lin" valueType="num">
                                      <p:cBhvr>
                                        <p:cTn id="208" dur="178">
                                          <p:stCondLst>
                                            <p:cond delay="1822"/>
                                          </p:stCondLst>
                                        </p:cTn>
                                        <p:tgtEl>
                                          <p:spTgt spid="23"/>
                                        </p:tgtEl>
                                        <p:attrNameLst>
                                          <p:attrName>ppt_x</p:attrName>
                                        </p:attrNameLst>
                                      </p:cBhvr>
                                      <p:tavLst>
                                        <p:tav tm="0">
                                          <p:val>
                                            <p:strVal val="ppt_x"/>
                                          </p:val>
                                        </p:tav>
                                        <p:tav tm="100000">
                                          <p:val>
                                            <p:strVal val="ppt_x"/>
                                          </p:val>
                                        </p:tav>
                                      </p:tavLst>
                                    </p:anim>
                                    <p:anim calcmode="lin" valueType="num">
                                      <p:cBhvr>
                                        <p:cTn id="209" dur="664" tmFilter="0.0,0.0;0.25,0.07;0.50,0.2;0.75,0.467;1.0,1.0">
                                          <p:stCondLst>
                                            <p:cond delay="0"/>
                                          </p:stCondLst>
                                        </p:cTn>
                                        <p:tgtEl>
                                          <p:spTgt spid="2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0" dur="664" tmFilter="0, 0; 0.125,0.2665; 0.25,0.4; 0.375,0.465; 0.5,0.5;  0.625,0.535; 0.75,0.6; 0.875,0.7335; 1,1">
                                          <p:stCondLst>
                                            <p:cond delay="664"/>
                                          </p:stCondLst>
                                        </p:cTn>
                                        <p:tgtEl>
                                          <p:spTgt spid="2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1" dur="332" tmFilter="0, 0; 0.125,0.2665; 0.25,0.4; 0.375,0.465; 0.5,0.5;  0.625,0.535; 0.75,0.6; 0.875,0.7335; 1,1">
                                          <p:stCondLst>
                                            <p:cond delay="1324"/>
                                          </p:stCondLst>
                                        </p:cTn>
                                        <p:tgtEl>
                                          <p:spTgt spid="2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2" dur="164" tmFilter="0, 0; 0.125,0.2665; 0.25,0.4; 0.375,0.465; 0.5,0.5;  0.625,0.535; 0.75,0.6; 0.875,0.7335; 1,1">
                                          <p:stCondLst>
                                            <p:cond delay="1656"/>
                                          </p:stCondLst>
                                        </p:cTn>
                                        <p:tgtEl>
                                          <p:spTgt spid="2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3" dur="180" accel="50000">
                                          <p:stCondLst>
                                            <p:cond delay="1820"/>
                                          </p:stCondLst>
                                        </p:cTn>
                                        <p:tgtEl>
                                          <p:spTgt spid="23"/>
                                        </p:tgtEl>
                                        <p:attrNameLst>
                                          <p:attrName>ppt_y</p:attrName>
                                        </p:attrNameLst>
                                      </p:cBhvr>
                                      <p:tavLst>
                                        <p:tav tm="0">
                                          <p:val>
                                            <p:strVal val="ppt_y"/>
                                          </p:val>
                                        </p:tav>
                                        <p:tav tm="100000">
                                          <p:val>
                                            <p:strVal val="ppt_y+ppt_h"/>
                                          </p:val>
                                        </p:tav>
                                      </p:tavLst>
                                    </p:anim>
                                    <p:animScale>
                                      <p:cBhvr>
                                        <p:cTn id="214" dur="26">
                                          <p:stCondLst>
                                            <p:cond delay="620"/>
                                          </p:stCondLst>
                                        </p:cTn>
                                        <p:tgtEl>
                                          <p:spTgt spid="23"/>
                                        </p:tgtEl>
                                      </p:cBhvr>
                                      <p:to x="100000" y="60000"/>
                                    </p:animScale>
                                    <p:animScale>
                                      <p:cBhvr>
                                        <p:cTn id="215" dur="166" decel="50000">
                                          <p:stCondLst>
                                            <p:cond delay="646"/>
                                          </p:stCondLst>
                                        </p:cTn>
                                        <p:tgtEl>
                                          <p:spTgt spid="23"/>
                                        </p:tgtEl>
                                      </p:cBhvr>
                                      <p:to x="100000" y="100000"/>
                                    </p:animScale>
                                    <p:animScale>
                                      <p:cBhvr>
                                        <p:cTn id="216" dur="26">
                                          <p:stCondLst>
                                            <p:cond delay="1312"/>
                                          </p:stCondLst>
                                        </p:cTn>
                                        <p:tgtEl>
                                          <p:spTgt spid="23"/>
                                        </p:tgtEl>
                                      </p:cBhvr>
                                      <p:to x="100000" y="80000"/>
                                    </p:animScale>
                                    <p:animScale>
                                      <p:cBhvr>
                                        <p:cTn id="217" dur="166" decel="50000">
                                          <p:stCondLst>
                                            <p:cond delay="1338"/>
                                          </p:stCondLst>
                                        </p:cTn>
                                        <p:tgtEl>
                                          <p:spTgt spid="23"/>
                                        </p:tgtEl>
                                      </p:cBhvr>
                                      <p:to x="100000" y="100000"/>
                                    </p:animScale>
                                    <p:animScale>
                                      <p:cBhvr>
                                        <p:cTn id="218" dur="26">
                                          <p:stCondLst>
                                            <p:cond delay="1642"/>
                                          </p:stCondLst>
                                        </p:cTn>
                                        <p:tgtEl>
                                          <p:spTgt spid="23"/>
                                        </p:tgtEl>
                                      </p:cBhvr>
                                      <p:to x="100000" y="90000"/>
                                    </p:animScale>
                                    <p:animScale>
                                      <p:cBhvr>
                                        <p:cTn id="219" dur="166" decel="50000">
                                          <p:stCondLst>
                                            <p:cond delay="1668"/>
                                          </p:stCondLst>
                                        </p:cTn>
                                        <p:tgtEl>
                                          <p:spTgt spid="23"/>
                                        </p:tgtEl>
                                      </p:cBhvr>
                                      <p:to x="100000" y="100000"/>
                                    </p:animScale>
                                    <p:animScale>
                                      <p:cBhvr>
                                        <p:cTn id="220" dur="26">
                                          <p:stCondLst>
                                            <p:cond delay="1808"/>
                                          </p:stCondLst>
                                        </p:cTn>
                                        <p:tgtEl>
                                          <p:spTgt spid="23"/>
                                        </p:tgtEl>
                                      </p:cBhvr>
                                      <p:to x="100000" y="95000"/>
                                    </p:animScale>
                                    <p:animScale>
                                      <p:cBhvr>
                                        <p:cTn id="221" dur="166" decel="50000">
                                          <p:stCondLst>
                                            <p:cond delay="1834"/>
                                          </p:stCondLst>
                                        </p:cTn>
                                        <p:tgtEl>
                                          <p:spTgt spid="23"/>
                                        </p:tgtEl>
                                      </p:cBhvr>
                                      <p:to x="100000" y="100000"/>
                                    </p:animScale>
                                    <p:set>
                                      <p:cBhvr>
                                        <p:cTn id="222" dur="1" fill="hold">
                                          <p:stCondLst>
                                            <p:cond delay="1999"/>
                                          </p:stCondLst>
                                        </p:cTn>
                                        <p:tgtEl>
                                          <p:spTgt spid="23"/>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3"/>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26" presetClass="entr" presetSubtype="0" fill="hold" grpId="0" nodeType="clickEffect">
                                  <p:stCondLst>
                                    <p:cond delay="0"/>
                                  </p:stCondLst>
                                  <p:childTnLst>
                                    <p:set>
                                      <p:cBhvr>
                                        <p:cTn id="232" dur="1" fill="hold">
                                          <p:stCondLst>
                                            <p:cond delay="0"/>
                                          </p:stCondLst>
                                        </p:cTn>
                                        <p:tgtEl>
                                          <p:spTgt spid="24"/>
                                        </p:tgtEl>
                                        <p:attrNameLst>
                                          <p:attrName>style.visibility</p:attrName>
                                        </p:attrNameLst>
                                      </p:cBhvr>
                                      <p:to>
                                        <p:strVal val="visible"/>
                                      </p:to>
                                    </p:set>
                                    <p:animEffect transition="in" filter="wipe(down)">
                                      <p:cBhvr>
                                        <p:cTn id="233" dur="580">
                                          <p:stCondLst>
                                            <p:cond delay="0"/>
                                          </p:stCondLst>
                                        </p:cTn>
                                        <p:tgtEl>
                                          <p:spTgt spid="24"/>
                                        </p:tgtEl>
                                      </p:cBhvr>
                                    </p:animEffect>
                                    <p:anim calcmode="lin" valueType="num">
                                      <p:cBhvr>
                                        <p:cTn id="23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3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3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3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3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39" dur="26">
                                          <p:stCondLst>
                                            <p:cond delay="650"/>
                                          </p:stCondLst>
                                        </p:cTn>
                                        <p:tgtEl>
                                          <p:spTgt spid="24"/>
                                        </p:tgtEl>
                                      </p:cBhvr>
                                      <p:to x="100000" y="60000"/>
                                    </p:animScale>
                                    <p:animScale>
                                      <p:cBhvr>
                                        <p:cTn id="240" dur="166" decel="50000">
                                          <p:stCondLst>
                                            <p:cond delay="676"/>
                                          </p:stCondLst>
                                        </p:cTn>
                                        <p:tgtEl>
                                          <p:spTgt spid="24"/>
                                        </p:tgtEl>
                                      </p:cBhvr>
                                      <p:to x="100000" y="100000"/>
                                    </p:animScale>
                                    <p:animScale>
                                      <p:cBhvr>
                                        <p:cTn id="241" dur="26">
                                          <p:stCondLst>
                                            <p:cond delay="1312"/>
                                          </p:stCondLst>
                                        </p:cTn>
                                        <p:tgtEl>
                                          <p:spTgt spid="24"/>
                                        </p:tgtEl>
                                      </p:cBhvr>
                                      <p:to x="100000" y="80000"/>
                                    </p:animScale>
                                    <p:animScale>
                                      <p:cBhvr>
                                        <p:cTn id="242" dur="166" decel="50000">
                                          <p:stCondLst>
                                            <p:cond delay="1338"/>
                                          </p:stCondLst>
                                        </p:cTn>
                                        <p:tgtEl>
                                          <p:spTgt spid="24"/>
                                        </p:tgtEl>
                                      </p:cBhvr>
                                      <p:to x="100000" y="100000"/>
                                    </p:animScale>
                                    <p:animScale>
                                      <p:cBhvr>
                                        <p:cTn id="243" dur="26">
                                          <p:stCondLst>
                                            <p:cond delay="1642"/>
                                          </p:stCondLst>
                                        </p:cTn>
                                        <p:tgtEl>
                                          <p:spTgt spid="24"/>
                                        </p:tgtEl>
                                      </p:cBhvr>
                                      <p:to x="100000" y="90000"/>
                                    </p:animScale>
                                    <p:animScale>
                                      <p:cBhvr>
                                        <p:cTn id="244" dur="166" decel="50000">
                                          <p:stCondLst>
                                            <p:cond delay="1668"/>
                                          </p:stCondLst>
                                        </p:cTn>
                                        <p:tgtEl>
                                          <p:spTgt spid="24"/>
                                        </p:tgtEl>
                                      </p:cBhvr>
                                      <p:to x="100000" y="100000"/>
                                    </p:animScale>
                                    <p:animScale>
                                      <p:cBhvr>
                                        <p:cTn id="245" dur="26">
                                          <p:stCondLst>
                                            <p:cond delay="1808"/>
                                          </p:stCondLst>
                                        </p:cTn>
                                        <p:tgtEl>
                                          <p:spTgt spid="24"/>
                                        </p:tgtEl>
                                      </p:cBhvr>
                                      <p:to x="100000" y="95000"/>
                                    </p:animScale>
                                    <p:animScale>
                                      <p:cBhvr>
                                        <p:cTn id="246" dur="166" decel="50000">
                                          <p:stCondLst>
                                            <p:cond delay="1834"/>
                                          </p:stCondLst>
                                        </p:cTn>
                                        <p:tgtEl>
                                          <p:spTgt spid="24"/>
                                        </p:tgtEl>
                                      </p:cBhvr>
                                      <p:to x="100000" y="100000"/>
                                    </p:animScale>
                                  </p:childTnLst>
                                </p:cTn>
                              </p:par>
                            </p:childTnLst>
                          </p:cTn>
                        </p:par>
                      </p:childTnLst>
                    </p:cTn>
                  </p:par>
                  <p:par>
                    <p:cTn id="247" fill="hold">
                      <p:stCondLst>
                        <p:cond delay="indefinite"/>
                      </p:stCondLst>
                      <p:childTnLst>
                        <p:par>
                          <p:cTn id="248" fill="hold">
                            <p:stCondLst>
                              <p:cond delay="0"/>
                            </p:stCondLst>
                            <p:childTnLst>
                              <p:par>
                                <p:cTn id="249" presetID="26" presetClass="exit" presetSubtype="0" fill="hold" grpId="1" nodeType="clickEffect">
                                  <p:stCondLst>
                                    <p:cond delay="0"/>
                                  </p:stCondLst>
                                  <p:childTnLst>
                                    <p:animEffect transition="out" filter="wipe(down)">
                                      <p:cBhvr>
                                        <p:cTn id="250" dur="180" accel="50000">
                                          <p:stCondLst>
                                            <p:cond delay="1820"/>
                                          </p:stCondLst>
                                        </p:cTn>
                                        <p:tgtEl>
                                          <p:spTgt spid="24"/>
                                        </p:tgtEl>
                                      </p:cBhvr>
                                    </p:animEffect>
                                    <p:anim calcmode="lin" valueType="num">
                                      <p:cBhvr>
                                        <p:cTn id="251" dur="1822" tmFilter="0,0; 0.14,0.31; 0.43,0.73; 0.71,0.91; 1.0,1.0">
                                          <p:stCondLst>
                                            <p:cond delay="0"/>
                                          </p:stCondLst>
                                        </p:cTn>
                                        <p:tgtEl>
                                          <p:spTgt spid="24"/>
                                        </p:tgtEl>
                                        <p:attrNameLst>
                                          <p:attrName>ppt_x</p:attrName>
                                        </p:attrNameLst>
                                      </p:cBhvr>
                                      <p:tavLst>
                                        <p:tav tm="0">
                                          <p:val>
                                            <p:strVal val="ppt_x"/>
                                          </p:val>
                                        </p:tav>
                                        <p:tav tm="100000">
                                          <p:val>
                                            <p:strVal val="#ppt_x+0.25"/>
                                          </p:val>
                                        </p:tav>
                                      </p:tavLst>
                                    </p:anim>
                                    <p:anim calcmode="lin" valueType="num">
                                      <p:cBhvr>
                                        <p:cTn id="252" dur="178">
                                          <p:stCondLst>
                                            <p:cond delay="1822"/>
                                          </p:stCondLst>
                                        </p:cTn>
                                        <p:tgtEl>
                                          <p:spTgt spid="24"/>
                                        </p:tgtEl>
                                        <p:attrNameLst>
                                          <p:attrName>ppt_x</p:attrName>
                                        </p:attrNameLst>
                                      </p:cBhvr>
                                      <p:tavLst>
                                        <p:tav tm="0">
                                          <p:val>
                                            <p:strVal val="ppt_x"/>
                                          </p:val>
                                        </p:tav>
                                        <p:tav tm="100000">
                                          <p:val>
                                            <p:strVal val="ppt_x"/>
                                          </p:val>
                                        </p:tav>
                                      </p:tavLst>
                                    </p:anim>
                                    <p:anim calcmode="lin" valueType="num">
                                      <p:cBhvr>
                                        <p:cTn id="253" dur="664" tmFilter="0.0,0.0;0.25,0.07;0.50,0.2;0.75,0.467;1.0,1.0">
                                          <p:stCondLst>
                                            <p:cond delay="0"/>
                                          </p:stCondLst>
                                        </p:cTn>
                                        <p:tgtEl>
                                          <p:spTgt spid="2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4" dur="664" tmFilter="0, 0; 0.125,0.2665; 0.25,0.4; 0.375,0.465; 0.5,0.5;  0.625,0.535; 0.75,0.6; 0.875,0.7335; 1,1">
                                          <p:stCondLst>
                                            <p:cond delay="664"/>
                                          </p:stCondLst>
                                        </p:cTn>
                                        <p:tgtEl>
                                          <p:spTgt spid="2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55" dur="332" tmFilter="0, 0; 0.125,0.2665; 0.25,0.4; 0.375,0.465; 0.5,0.5;  0.625,0.535; 0.75,0.6; 0.875,0.7335; 1,1">
                                          <p:stCondLst>
                                            <p:cond delay="1324"/>
                                          </p:stCondLst>
                                        </p:cTn>
                                        <p:tgtEl>
                                          <p:spTgt spid="2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56" dur="164" tmFilter="0, 0; 0.125,0.2665; 0.25,0.4; 0.375,0.465; 0.5,0.5;  0.625,0.535; 0.75,0.6; 0.875,0.7335; 1,1">
                                          <p:stCondLst>
                                            <p:cond delay="1656"/>
                                          </p:stCondLst>
                                        </p:cTn>
                                        <p:tgtEl>
                                          <p:spTgt spid="2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57" dur="180" accel="50000">
                                          <p:stCondLst>
                                            <p:cond delay="1820"/>
                                          </p:stCondLst>
                                        </p:cTn>
                                        <p:tgtEl>
                                          <p:spTgt spid="24"/>
                                        </p:tgtEl>
                                        <p:attrNameLst>
                                          <p:attrName>ppt_y</p:attrName>
                                        </p:attrNameLst>
                                      </p:cBhvr>
                                      <p:tavLst>
                                        <p:tav tm="0">
                                          <p:val>
                                            <p:strVal val="ppt_y"/>
                                          </p:val>
                                        </p:tav>
                                        <p:tav tm="100000">
                                          <p:val>
                                            <p:strVal val="ppt_y+ppt_h"/>
                                          </p:val>
                                        </p:tav>
                                      </p:tavLst>
                                    </p:anim>
                                    <p:animScale>
                                      <p:cBhvr>
                                        <p:cTn id="258" dur="26">
                                          <p:stCondLst>
                                            <p:cond delay="620"/>
                                          </p:stCondLst>
                                        </p:cTn>
                                        <p:tgtEl>
                                          <p:spTgt spid="24"/>
                                        </p:tgtEl>
                                      </p:cBhvr>
                                      <p:to x="100000" y="60000"/>
                                    </p:animScale>
                                    <p:animScale>
                                      <p:cBhvr>
                                        <p:cTn id="259" dur="166" decel="50000">
                                          <p:stCondLst>
                                            <p:cond delay="646"/>
                                          </p:stCondLst>
                                        </p:cTn>
                                        <p:tgtEl>
                                          <p:spTgt spid="24"/>
                                        </p:tgtEl>
                                      </p:cBhvr>
                                      <p:to x="100000" y="100000"/>
                                    </p:animScale>
                                    <p:animScale>
                                      <p:cBhvr>
                                        <p:cTn id="260" dur="26">
                                          <p:stCondLst>
                                            <p:cond delay="1312"/>
                                          </p:stCondLst>
                                        </p:cTn>
                                        <p:tgtEl>
                                          <p:spTgt spid="24"/>
                                        </p:tgtEl>
                                      </p:cBhvr>
                                      <p:to x="100000" y="80000"/>
                                    </p:animScale>
                                    <p:animScale>
                                      <p:cBhvr>
                                        <p:cTn id="261" dur="166" decel="50000">
                                          <p:stCondLst>
                                            <p:cond delay="1338"/>
                                          </p:stCondLst>
                                        </p:cTn>
                                        <p:tgtEl>
                                          <p:spTgt spid="24"/>
                                        </p:tgtEl>
                                      </p:cBhvr>
                                      <p:to x="100000" y="100000"/>
                                    </p:animScale>
                                    <p:animScale>
                                      <p:cBhvr>
                                        <p:cTn id="262" dur="26">
                                          <p:stCondLst>
                                            <p:cond delay="1642"/>
                                          </p:stCondLst>
                                        </p:cTn>
                                        <p:tgtEl>
                                          <p:spTgt spid="24"/>
                                        </p:tgtEl>
                                      </p:cBhvr>
                                      <p:to x="100000" y="90000"/>
                                    </p:animScale>
                                    <p:animScale>
                                      <p:cBhvr>
                                        <p:cTn id="263" dur="166" decel="50000">
                                          <p:stCondLst>
                                            <p:cond delay="1668"/>
                                          </p:stCondLst>
                                        </p:cTn>
                                        <p:tgtEl>
                                          <p:spTgt spid="24"/>
                                        </p:tgtEl>
                                      </p:cBhvr>
                                      <p:to x="100000" y="100000"/>
                                    </p:animScale>
                                    <p:animScale>
                                      <p:cBhvr>
                                        <p:cTn id="264" dur="26">
                                          <p:stCondLst>
                                            <p:cond delay="1808"/>
                                          </p:stCondLst>
                                        </p:cTn>
                                        <p:tgtEl>
                                          <p:spTgt spid="24"/>
                                        </p:tgtEl>
                                      </p:cBhvr>
                                      <p:to x="100000" y="95000"/>
                                    </p:animScale>
                                    <p:animScale>
                                      <p:cBhvr>
                                        <p:cTn id="265" dur="166" decel="50000">
                                          <p:stCondLst>
                                            <p:cond delay="1834"/>
                                          </p:stCondLst>
                                        </p:cTn>
                                        <p:tgtEl>
                                          <p:spTgt spid="24"/>
                                        </p:tgtEl>
                                      </p:cBhvr>
                                      <p:to x="100000" y="100000"/>
                                    </p:animScale>
                                    <p:set>
                                      <p:cBhvr>
                                        <p:cTn id="266" dur="1" fill="hold">
                                          <p:stCondLst>
                                            <p:cond delay="1999"/>
                                          </p:stCondLst>
                                        </p:cTn>
                                        <p:tgtEl>
                                          <p:spTgt spid="24"/>
                                        </p:tgtEl>
                                        <p:attrNameLst>
                                          <p:attrName>style.visibility</p:attrName>
                                        </p:attrNameLst>
                                      </p:cBhvr>
                                      <p:to>
                                        <p:strVal val="hidden"/>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5"/>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6"/>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25"/>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26"/>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2" presetClass="exit" presetSubtype="4" fill="hold" grpId="1" nodeType="clickEffect">
                                  <p:stCondLst>
                                    <p:cond delay="0"/>
                                  </p:stCondLst>
                                  <p:childTnLst>
                                    <p:anim calcmode="lin" valueType="num">
                                      <p:cBhvr additive="base">
                                        <p:cTn id="282" dur="500"/>
                                        <p:tgtEl>
                                          <p:spTgt spid="25"/>
                                        </p:tgtEl>
                                        <p:attrNameLst>
                                          <p:attrName>ppt_x</p:attrName>
                                        </p:attrNameLst>
                                      </p:cBhvr>
                                      <p:tavLst>
                                        <p:tav tm="0">
                                          <p:val>
                                            <p:strVal val="ppt_x"/>
                                          </p:val>
                                        </p:tav>
                                        <p:tav tm="100000">
                                          <p:val>
                                            <p:strVal val="ppt_x"/>
                                          </p:val>
                                        </p:tav>
                                      </p:tavLst>
                                    </p:anim>
                                    <p:anim calcmode="lin" valueType="num">
                                      <p:cBhvr additive="base">
                                        <p:cTn id="283" dur="500"/>
                                        <p:tgtEl>
                                          <p:spTgt spid="25"/>
                                        </p:tgtEl>
                                        <p:attrNameLst>
                                          <p:attrName>ppt_y</p:attrName>
                                        </p:attrNameLst>
                                      </p:cBhvr>
                                      <p:tavLst>
                                        <p:tav tm="0">
                                          <p:val>
                                            <p:strVal val="ppt_y"/>
                                          </p:val>
                                        </p:tav>
                                        <p:tav tm="100000">
                                          <p:val>
                                            <p:strVal val="1+ppt_h/2"/>
                                          </p:val>
                                        </p:tav>
                                      </p:tavLst>
                                    </p:anim>
                                    <p:set>
                                      <p:cBhvr>
                                        <p:cTn id="284" dur="1" fill="hold">
                                          <p:stCondLst>
                                            <p:cond delay="499"/>
                                          </p:stCondLst>
                                        </p:cTn>
                                        <p:tgtEl>
                                          <p:spTgt spid="25"/>
                                        </p:tgtEl>
                                        <p:attrNameLst>
                                          <p:attrName>style.visibility</p:attrName>
                                        </p:attrNameLst>
                                      </p:cBhvr>
                                      <p:to>
                                        <p:strVal val="hidden"/>
                                      </p:to>
                                    </p:set>
                                  </p:childTnLst>
                                </p:cTn>
                              </p:par>
                              <p:par>
                                <p:cTn id="285" presetID="2" presetClass="exit" presetSubtype="4" fill="hold" nodeType="withEffect">
                                  <p:stCondLst>
                                    <p:cond delay="0"/>
                                  </p:stCondLst>
                                  <p:childTnLst>
                                    <p:anim calcmode="lin" valueType="num">
                                      <p:cBhvr additive="base">
                                        <p:cTn id="286" dur="500"/>
                                        <p:tgtEl>
                                          <p:spTgt spid="26"/>
                                        </p:tgtEl>
                                        <p:attrNameLst>
                                          <p:attrName>ppt_x</p:attrName>
                                        </p:attrNameLst>
                                      </p:cBhvr>
                                      <p:tavLst>
                                        <p:tav tm="0">
                                          <p:val>
                                            <p:strVal val="ppt_x"/>
                                          </p:val>
                                        </p:tav>
                                        <p:tav tm="100000">
                                          <p:val>
                                            <p:strVal val="ppt_x"/>
                                          </p:val>
                                        </p:tav>
                                      </p:tavLst>
                                    </p:anim>
                                    <p:anim calcmode="lin" valueType="num">
                                      <p:cBhvr additive="base">
                                        <p:cTn id="287" dur="500"/>
                                        <p:tgtEl>
                                          <p:spTgt spid="26"/>
                                        </p:tgtEl>
                                        <p:attrNameLst>
                                          <p:attrName>ppt_y</p:attrName>
                                        </p:attrNameLst>
                                      </p:cBhvr>
                                      <p:tavLst>
                                        <p:tav tm="0">
                                          <p:val>
                                            <p:strVal val="ppt_y"/>
                                          </p:val>
                                        </p:tav>
                                        <p:tav tm="100000">
                                          <p:val>
                                            <p:strVal val="1+ppt_h/2"/>
                                          </p:val>
                                        </p:tav>
                                      </p:tavLst>
                                    </p:anim>
                                    <p:set>
                                      <p:cBhvr>
                                        <p:cTn id="28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3" grpId="0" animBg="1"/>
      <p:bldP spid="15"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68882" y="77439"/>
            <a:ext cx="9283760" cy="738664"/>
          </a:xfrm>
          <a:prstGeom prst="rect">
            <a:avLst/>
          </a:prstGeom>
        </p:spPr>
        <p:txBody>
          <a:bodyPr wrap="none">
            <a:spAutoFit/>
          </a:bodyPr>
          <a:lstStyle/>
          <a:p>
            <a:pPr marL="30480" marR="30480" lvl="0" algn="ctr">
              <a:lnSpc>
                <a:spcPct val="150000"/>
              </a:lnSpc>
              <a:defRPr/>
            </a:pPr>
            <a:r>
              <a:rPr lang="en-US" sz="28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5 - </a:t>
            </a:r>
            <a:r>
              <a:rPr lang="vi-VN" sz="2800" b="1" dirty="0" smtClean="0">
                <a:solidFill>
                  <a:srgbClr val="FF0000"/>
                </a:solidFill>
                <a:latin typeface="+mj-lt"/>
                <a:ea typeface="Cambria" panose="02040503050406030204" pitchFamily="18" charset="0"/>
              </a:rPr>
              <a:t>BÀI </a:t>
            </a:r>
            <a:r>
              <a:rPr lang="vi-VN" sz="2800" b="1" dirty="0">
                <a:solidFill>
                  <a:srgbClr val="FF0000"/>
                </a:solidFill>
                <a:latin typeface="+mj-lt"/>
                <a:ea typeface="Cambria" panose="02040503050406030204" pitchFamily="18" charset="0"/>
              </a:rPr>
              <a:t>32: DINH DƯỠNG VÀ TIÊU HOÁ Ở NGƯỜI</a:t>
            </a:r>
            <a:endParaRPr lang="vi-VN" sz="2800" dirty="0">
              <a:solidFill>
                <a:srgbClr val="FF0000"/>
              </a:solidFill>
              <a:latin typeface="+mj-lt"/>
              <a:ea typeface="Cambria" panose="02040503050406030204" pitchFamily="18" charset="0"/>
            </a:endParaRPr>
          </a:p>
        </p:txBody>
      </p:sp>
      <p:pic>
        <p:nvPicPr>
          <p:cNvPr id="8" name="Picture 75" descr="viet3">
            <a:extLst>
              <a:ext uri="{FF2B5EF4-FFF2-40B4-BE49-F238E27FC236}">
                <a16:creationId xmlns:a16="http://schemas.microsoft.com/office/drawing/2014/main" xmlns="" id="{F629B4BE-06C6-5A83-94C0-8EF629504815}"/>
              </a:ext>
            </a:extLst>
          </p:cNvPr>
          <p:cNvPicPr>
            <a:picLocks noChangeAspect="1" noChangeArrowheads="1" noCrop="1"/>
          </p:cNvPicPr>
          <p:nvPr/>
        </p:nvPicPr>
        <p:blipFill>
          <a:blip r:embed="rId2"/>
          <a:srcRect/>
          <a:stretch>
            <a:fillRect/>
          </a:stretch>
        </p:blipFill>
        <p:spPr bwMode="auto">
          <a:xfrm>
            <a:off x="4488449" y="738646"/>
            <a:ext cx="723901"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 xmlns:a16="http://schemas.microsoft.com/office/drawing/2014/main" id="{1F674177-582D-3F9C-B265-3C5D4F535AAA}"/>
              </a:ext>
            </a:extLst>
          </p:cNvPr>
          <p:cNvSpPr txBox="1"/>
          <p:nvPr/>
        </p:nvSpPr>
        <p:spPr>
          <a:xfrm>
            <a:off x="384499" y="759961"/>
            <a:ext cx="3690887" cy="741934"/>
          </a:xfrm>
          <a:prstGeom prst="rect">
            <a:avLst/>
          </a:prstGeom>
          <a:noFill/>
        </p:spPr>
        <p:txBody>
          <a:bodyPr wrap="square" rtlCol="0">
            <a:spAutoFit/>
          </a:bodyPr>
          <a:lstStyle/>
          <a:p>
            <a:pPr fontAlgn="base">
              <a:lnSpc>
                <a:spcPct val="150000"/>
              </a:lnSpc>
              <a:spcBef>
                <a:spcPct val="0"/>
              </a:spcBef>
              <a:spcAft>
                <a:spcPct val="0"/>
              </a:spcAft>
            </a:pPr>
            <a:r>
              <a:rPr lang="en-US" sz="32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II</a:t>
            </a:r>
            <a:r>
              <a:rPr lang="vi-VN" sz="32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a:t>
            </a:r>
            <a:r>
              <a:rPr lang="en-US" sz="3200" b="1" u="sng"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Tiêu</a:t>
            </a:r>
            <a:r>
              <a:rPr lang="en-US" sz="3200" b="1" u="sng"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u="sng"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hoá</a:t>
            </a:r>
            <a:r>
              <a:rPr lang="en-US" sz="3200" b="1" u="sng"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ở </a:t>
            </a:r>
            <a:r>
              <a:rPr lang="en-US" sz="3200" b="1" u="sng"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vi-VN" sz="3200" b="1" u="sng"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endParaRPr lang="en-US" sz="3200" b="1" u="sng"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6AF3324E-9CA7-ECB5-903C-C5B7030509F3}"/>
              </a:ext>
            </a:extLst>
          </p:cNvPr>
          <p:cNvSpPr txBox="1"/>
          <p:nvPr/>
        </p:nvSpPr>
        <p:spPr>
          <a:xfrm>
            <a:off x="384500" y="1367974"/>
            <a:ext cx="6372762" cy="738664"/>
          </a:xfrm>
          <a:prstGeom prst="rect">
            <a:avLst/>
          </a:prstGeom>
          <a:noFill/>
        </p:spPr>
        <p:txBody>
          <a:bodyPr wrap="square" rtlCol="0">
            <a:spAutoFit/>
          </a:bodyPr>
          <a:lstStyle/>
          <a:p>
            <a:pPr fontAlgn="base">
              <a:lnSpc>
                <a:spcPct val="150000"/>
              </a:lnSpc>
              <a:spcBef>
                <a:spcPct val="0"/>
              </a:spcBef>
              <a:spcAft>
                <a:spcPct val="0"/>
              </a:spcAft>
            </a:pPr>
            <a:r>
              <a:rPr lang="en-US"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1</a:t>
            </a:r>
            <a:r>
              <a:rPr lang="vi-VN" sz="2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Cấu</a:t>
            </a:r>
            <a:r>
              <a:rPr lang="en-US" sz="28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tạo</a:t>
            </a:r>
            <a:r>
              <a:rPr lang="en-US" sz="28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và</a:t>
            </a:r>
            <a:r>
              <a:rPr lang="en-US" sz="28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chức</a:t>
            </a:r>
            <a:r>
              <a:rPr lang="en-US" sz="28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năng</a:t>
            </a:r>
            <a:r>
              <a:rPr lang="en-US" sz="28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hệ</a:t>
            </a:r>
            <a:r>
              <a:rPr lang="en-US" sz="28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tiêu</a:t>
            </a:r>
            <a:r>
              <a:rPr lang="en-US" sz="28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u="sng"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hóa</a:t>
            </a:r>
            <a:r>
              <a:rPr lang="en-US" sz="28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vi-VN" sz="2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483030" y="2013601"/>
            <a:ext cx="11256936" cy="2677656"/>
          </a:xfrm>
          <a:prstGeom prst="rect">
            <a:avLst/>
          </a:prstGeom>
        </p:spPr>
        <p:txBody>
          <a:bodyPr wrap="square">
            <a:spAutoFit/>
          </a:bodyPr>
          <a:lstStyle/>
          <a:p>
            <a:pPr marL="457200" indent="-457200" algn="just">
              <a:lnSpc>
                <a:spcPct val="150000"/>
              </a:lnSpc>
              <a:buFontTx/>
              <a:buChar char="-"/>
            </a:pPr>
            <a:r>
              <a:rPr lang="en-US" sz="2800" dirty="0" err="1">
                <a:latin typeface="Times New Roman" panose="02020603050405020304" pitchFamily="18" charset="0"/>
                <a:ea typeface="Cambria" panose="02040503050406030204" pitchFamily="18" charset="0"/>
                <a:cs typeface="Times New Roman" panose="02020603050405020304" pitchFamily="18" charset="0"/>
              </a:rPr>
              <a:t>Cấu</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tạo</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p>
          <a:p>
            <a:pPr algn="just">
              <a:lnSpc>
                <a:spcPct val="150000"/>
              </a:lnSpc>
            </a:pPr>
            <a:r>
              <a:rPr lang="vi-VN" sz="2800" dirty="0">
                <a:latin typeface="Times New Roman" panose="02020603050405020304" pitchFamily="18" charset="0"/>
                <a:ea typeface="Cambria" panose="02040503050406030204" pitchFamily="18" charset="0"/>
                <a:cs typeface="Times New Roman" panose="02020603050405020304" pitchFamily="18" charset="0"/>
              </a:rPr>
              <a:t>+ Ống tiêu hóa: </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M</a:t>
            </a:r>
            <a:r>
              <a:rPr lang="vi-VN" sz="2800" dirty="0" smtClean="0">
                <a:latin typeface="Times New Roman" panose="02020603050405020304" pitchFamily="18" charset="0"/>
                <a:ea typeface="Cambria" panose="02040503050406030204" pitchFamily="18" charset="0"/>
                <a:cs typeface="Times New Roman" panose="02020603050405020304" pitchFamily="18" charset="0"/>
              </a:rPr>
              <a:t>iệng</a:t>
            </a:r>
            <a:r>
              <a:rPr lang="vi-VN" sz="2800" dirty="0">
                <a:latin typeface="Times New Roman" panose="02020603050405020304" pitchFamily="18" charset="0"/>
                <a:ea typeface="Cambria" panose="02040503050406030204" pitchFamily="18" charset="0"/>
                <a:cs typeface="Times New Roman" panose="02020603050405020304" pitchFamily="18" charset="0"/>
              </a:rPr>
              <a:t>, </a:t>
            </a:r>
            <a:r>
              <a:rPr lang="vi-VN" sz="2800" dirty="0" smtClean="0">
                <a:latin typeface="Times New Roman" panose="02020603050405020304" pitchFamily="18" charset="0"/>
                <a:ea typeface="Cambria" panose="02040503050406030204" pitchFamily="18" charset="0"/>
                <a:cs typeface="Times New Roman" panose="02020603050405020304" pitchFamily="18" charset="0"/>
              </a:rPr>
              <a:t>h</a:t>
            </a:r>
            <a:r>
              <a:rPr lang="en-US" sz="2800" dirty="0" err="1" smtClean="0">
                <a:latin typeface="Times New Roman" panose="02020603050405020304" pitchFamily="18" charset="0"/>
                <a:ea typeface="Cambria" panose="02040503050406030204" pitchFamily="18" charset="0"/>
                <a:cs typeface="Times New Roman" panose="02020603050405020304" pitchFamily="18" charset="0"/>
              </a:rPr>
              <a:t>ầu</a:t>
            </a:r>
            <a:r>
              <a:rPr lang="vi-VN"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vi-VN" sz="2800" dirty="0">
                <a:latin typeface="Times New Roman" panose="02020603050405020304" pitchFamily="18" charset="0"/>
                <a:ea typeface="Cambria" panose="02040503050406030204" pitchFamily="18" charset="0"/>
                <a:cs typeface="Times New Roman" panose="02020603050405020304" pitchFamily="18" charset="0"/>
              </a:rPr>
              <a:t>thực quản, dạ dày, ruột non, ruột già, trực tràng, hậu môn.</a:t>
            </a:r>
          </a:p>
          <a:p>
            <a:pPr algn="just">
              <a:lnSpc>
                <a:spcPct val="150000"/>
              </a:lnSpc>
            </a:pPr>
            <a:r>
              <a:rPr lang="vi-VN" sz="2800" dirty="0">
                <a:latin typeface="Times New Roman" panose="02020603050405020304" pitchFamily="18" charset="0"/>
                <a:ea typeface="Cambria" panose="02040503050406030204" pitchFamily="18" charset="0"/>
                <a:cs typeface="Times New Roman" panose="02020603050405020304" pitchFamily="18" charset="0"/>
              </a:rPr>
              <a:t>+ Tuyến tiêu hóa: Tuyến nước bọt, tuyến vị, gan, tụy, tuyến ruột.</a:t>
            </a:r>
          </a:p>
        </p:txBody>
      </p:sp>
      <p:sp>
        <p:nvSpPr>
          <p:cNvPr id="12" name="TextBox 11">
            <a:extLst>
              <a:ext uri="{FF2B5EF4-FFF2-40B4-BE49-F238E27FC236}">
                <a16:creationId xmlns="" xmlns:a16="http://schemas.microsoft.com/office/drawing/2014/main" id="{AABE3DED-A316-F3DD-954C-48AF32772474}"/>
              </a:ext>
            </a:extLst>
          </p:cNvPr>
          <p:cNvSpPr txBox="1"/>
          <p:nvPr/>
        </p:nvSpPr>
        <p:spPr>
          <a:xfrm>
            <a:off x="483030" y="4691257"/>
            <a:ext cx="10953620" cy="954107"/>
          </a:xfrm>
          <a:prstGeom prst="rect">
            <a:avLst/>
          </a:prstGeom>
          <a:noFill/>
        </p:spPr>
        <p:txBody>
          <a:bodyPr wrap="square">
            <a:spAutoFit/>
          </a:bodyPr>
          <a:lstStyle/>
          <a:p>
            <a:pPr algn="just"/>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vi-VN" sz="2800" dirty="0">
                <a:latin typeface="Times New Roman" panose="02020603050405020304" pitchFamily="18" charset="0"/>
                <a:ea typeface="Cambria" panose="02040503050406030204" pitchFamily="18" charset="0"/>
                <a:cs typeface="Times New Roman" panose="02020603050405020304" pitchFamily="18" charset="0"/>
              </a:rPr>
              <a:t>Chức năng : </a:t>
            </a:r>
            <a:r>
              <a:rPr lang="en-US" sz="2800" dirty="0" smtClean="0">
                <a:latin typeface="Times New Roman" panose="02020603050405020304" pitchFamily="18" charset="0"/>
                <a:ea typeface="Cambria" panose="02040503050406030204" pitchFamily="18" charset="0"/>
                <a:cs typeface="Times New Roman" panose="02020603050405020304" pitchFamily="18" charset="0"/>
              </a:rPr>
              <a:t>B</a:t>
            </a:r>
            <a:r>
              <a:rPr lang="vi-VN" sz="2800" dirty="0" smtClean="0">
                <a:latin typeface="Times New Roman" panose="02020603050405020304" pitchFamily="18" charset="0"/>
                <a:ea typeface="Cambria" panose="02040503050406030204" pitchFamily="18" charset="0"/>
                <a:cs typeface="Times New Roman" panose="02020603050405020304" pitchFamily="18" charset="0"/>
              </a:rPr>
              <a:t>iến </a:t>
            </a:r>
            <a:r>
              <a:rPr lang="vi-VN" sz="2800" dirty="0">
                <a:latin typeface="Times New Roman" panose="02020603050405020304" pitchFamily="18" charset="0"/>
                <a:ea typeface="Cambria" panose="02040503050406030204" pitchFamily="18" charset="0"/>
                <a:cs typeface="Times New Roman" panose="02020603050405020304" pitchFamily="18" charset="0"/>
              </a:rPr>
              <a:t>đổi thức ăn thành các chất dinh dưỡng mà cơ thể có thể hấp thụ được và loại chất thải ra khỏi cơ thể.</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79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775" y="1020536"/>
            <a:ext cx="4518116" cy="4518116"/>
          </a:xfrm>
          <a:prstGeom prst="rect">
            <a:avLst/>
          </a:prstGeom>
        </p:spPr>
      </p:pic>
      <p:pic>
        <p:nvPicPr>
          <p:cNvPr id="1030" name="Picture 6" descr="Hóa học là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59" y="1136469"/>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49004" y="5829879"/>
            <a:ext cx="2226892" cy="584775"/>
          </a:xfrm>
          <a:prstGeom prst="rect">
            <a:avLst/>
          </a:prstGeom>
        </p:spPr>
        <p:txBody>
          <a:bodyPr wrap="non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TIÊU HÓA</a:t>
            </a:r>
          </a:p>
        </p:txBody>
      </p:sp>
    </p:spTree>
    <p:extLst>
      <p:ext uri="{BB962C8B-B14F-4D97-AF65-F5344CB8AC3E}">
        <p14:creationId xmlns:p14="http://schemas.microsoft.com/office/powerpoint/2010/main" val="55357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2398" y="343406"/>
            <a:ext cx="11908136" cy="2200089"/>
          </a:xfrm>
          <a:prstGeom prst="rect">
            <a:avLst/>
          </a:prstGeom>
        </p:spPr>
        <p:txBody>
          <a:bodyPr wrap="square">
            <a:spAutoFit/>
          </a:bodyPr>
          <a:lstStyle/>
          <a:p>
            <a:pPr algn="just">
              <a:lnSpc>
                <a:spcPct val="107000"/>
              </a:lnSpc>
              <a:spcAft>
                <a:spcPts val="0"/>
              </a:spcAft>
              <a:tabLst>
                <a:tab pos="476250" algn="l"/>
              </a:tabLst>
            </a:pP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32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0"/>
              </a:spcAft>
              <a:buAutoNum type="alphaUcPeriod"/>
              <a:tabLst>
                <a:tab pos="476250" algn="l"/>
              </a:tabLst>
            </a:pP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Miệng</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Thực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a:t>
            </a:r>
            <a:endPar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tabLst>
                <a:tab pos="476250" algn="l"/>
              </a:tabLs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Dạ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dày</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Ruột non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0"/>
              </a:spcAft>
              <a:buAutoNum type="alphaUcPeriod"/>
              <a:tabLst>
                <a:tab pos="476250" algn="l"/>
              </a:tabLst>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452398" y="2090058"/>
            <a:ext cx="11608525" cy="4031873"/>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i="1" dirty="0" err="1">
                <a:solidFill>
                  <a:srgbClr val="FF0000"/>
                </a:solidFill>
                <a:latin typeface="Times New Roman" panose="02020603050405020304" pitchFamily="18" charset="0"/>
                <a:cs typeface="Times New Roman" panose="02020603050405020304" pitchFamily="18" charset="0"/>
              </a:rPr>
              <a:t>Cơ</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quan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tiết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dịch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mật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tiêu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hóa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lipit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cơ</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quan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nào</a:t>
            </a:r>
            <a:r>
              <a:rPr lang="en-US" sz="3200" b="1" i="1" dirty="0" smtClean="0">
                <a:solidFill>
                  <a:srgbClr val="FF0000"/>
                </a:solidFill>
                <a:latin typeface="Times New Roman" panose="02020603050405020304" pitchFamily="18" charset="0"/>
                <a:cs typeface="Times New Roman" panose="02020603050405020304" pitchFamily="18" charset="0"/>
              </a:rPr>
              <a:t>?</a:t>
            </a:r>
          </a:p>
          <a:p>
            <a:pPr fontAlgn="t"/>
            <a:r>
              <a:rPr lang="vi-VN" sz="3200" dirty="0">
                <a:latin typeface="Times New Roman" panose="02020603050405020304" pitchFamily="18" charset="0"/>
                <a:cs typeface="Times New Roman" panose="02020603050405020304" pitchFamily="18" charset="0"/>
              </a:rPr>
              <a:t>A. </a:t>
            </a:r>
            <a:r>
              <a:rPr lang="vi-VN" sz="3200" dirty="0" smtClean="0">
                <a:latin typeface="Times New Roman" panose="02020603050405020304" pitchFamily="18" charset="0"/>
                <a:cs typeface="Times New Roman" panose="02020603050405020304" pitchFamily="18" charset="0"/>
              </a:rPr>
              <a:t>Gan</a:t>
            </a:r>
            <a:r>
              <a:rPr lang="en-US" sz="3200" dirty="0" smtClean="0">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Ruột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fontAlgn="t"/>
            <a:r>
              <a:rPr lang="vi-VN" sz="3200" dirty="0" smtClean="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Tụy</a:t>
            </a:r>
            <a:r>
              <a:rPr lang="en-US" sz="3200" dirty="0" smtClean="0">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khoang miệng</a:t>
            </a:r>
            <a:endParaRPr lang="en-US" sz="3200" dirty="0">
              <a:latin typeface="Times New Roman" panose="02020603050405020304" pitchFamily="18" charset="0"/>
              <a:cs typeface="Times New Roman" panose="02020603050405020304" pitchFamily="18" charset="0"/>
            </a:endParaRPr>
          </a:p>
          <a:p>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3. </a:t>
            </a:r>
            <a:r>
              <a:rPr lang="en-US" sz="3200" b="1" i="1" dirty="0" err="1">
                <a:solidFill>
                  <a:srgbClr val="FF0000"/>
                </a:solidFill>
                <a:latin typeface="Times New Roman" panose="02020603050405020304" pitchFamily="18" charset="0"/>
                <a:cs typeface="Times New Roman" panose="02020603050405020304" pitchFamily="18" charset="0"/>
              </a:rPr>
              <a:t>Bộ</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phận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trong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ống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tiêu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hóa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dài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nhất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a:t>
            </a:r>
            <a:r>
              <a:rPr lang="en-US" sz="3200" b="1" i="1" dirty="0">
                <a:solidFill>
                  <a:srgbClr val="FF0000"/>
                </a:solidFill>
                <a:latin typeface="Times New Roman" panose="02020603050405020304" pitchFamily="18" charset="0"/>
                <a:cs typeface="Times New Roman" panose="02020603050405020304" pitchFamily="18" charset="0"/>
              </a:rPr>
              <a:t> </a:t>
            </a:r>
            <a:endPar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ạ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dày. </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uột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hực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 </a:t>
            </a:r>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Ruột già.</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4" name="图片 46124" descr="png-0730"/>
          <p:cNvPicPr>
            <a:picLocks noChangeAspect="1"/>
          </p:cNvPicPr>
          <p:nvPr/>
        </p:nvPicPr>
        <p:blipFill>
          <a:blip r:embed="rId2"/>
          <a:stretch>
            <a:fillRect/>
          </a:stretch>
        </p:blipFill>
        <p:spPr>
          <a:xfrm>
            <a:off x="5457750" y="793094"/>
            <a:ext cx="650356" cy="650356"/>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307252" y="2539747"/>
            <a:ext cx="650356" cy="650356"/>
          </a:xfrm>
          <a:prstGeom prst="rect">
            <a:avLst/>
          </a:prstGeom>
          <a:noFill/>
          <a:ln w="9525">
            <a:noFill/>
          </a:ln>
        </p:spPr>
      </p:pic>
      <p:pic>
        <p:nvPicPr>
          <p:cNvPr id="8" name="图片 46124" descr="png-0730"/>
          <p:cNvPicPr>
            <a:picLocks noChangeAspect="1"/>
          </p:cNvPicPr>
          <p:nvPr/>
        </p:nvPicPr>
        <p:blipFill>
          <a:blip r:embed="rId2"/>
          <a:stretch>
            <a:fillRect/>
          </a:stretch>
        </p:blipFill>
        <p:spPr>
          <a:xfrm>
            <a:off x="4807394" y="3964969"/>
            <a:ext cx="650356" cy="650356"/>
          </a:xfrm>
          <a:prstGeom prst="rect">
            <a:avLst/>
          </a:prstGeom>
          <a:noFill/>
          <a:ln w="9525">
            <a:noFill/>
          </a:ln>
        </p:spPr>
      </p:pic>
    </p:spTree>
    <p:extLst>
      <p:ext uri="{BB962C8B-B14F-4D97-AF65-F5344CB8AC3E}">
        <p14:creationId xmlns:p14="http://schemas.microsoft.com/office/powerpoint/2010/main" val="40849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6387" y="438167"/>
            <a:ext cx="10641875" cy="5078313"/>
          </a:xfrm>
          <a:prstGeom prst="rect">
            <a:avLst/>
          </a:prstGeom>
        </p:spPr>
        <p:txBody>
          <a:bodyPr wrap="square">
            <a:spAutoFit/>
          </a:bodyPr>
          <a:lstStyle/>
          <a:p>
            <a:r>
              <a:rPr lang="vi-VN" sz="3600" b="1" dirty="0">
                <a:solidFill>
                  <a:srgbClr val="FF0000"/>
                </a:solidFill>
                <a:latin typeface="Times New Roman" panose="02020603050405020304" pitchFamily="18" charset="0"/>
                <a:cs typeface="Times New Roman" panose="02020603050405020304" pitchFamily="18" charset="0"/>
              </a:rPr>
              <a:t>Câu 4</a:t>
            </a:r>
            <a:r>
              <a:rPr lang="vi-VN" sz="3600" dirty="0">
                <a:solidFill>
                  <a:srgbClr val="FF0000"/>
                </a:solidFill>
                <a:latin typeface="Times New Roman" panose="02020603050405020304" pitchFamily="18" charset="0"/>
                <a:cs typeface="Times New Roman" panose="02020603050405020304" pitchFamily="18" charset="0"/>
              </a:rPr>
              <a:t>. </a:t>
            </a:r>
            <a:r>
              <a:rPr lang="vi-VN" sz="3600" b="1" i="1" dirty="0">
                <a:solidFill>
                  <a:srgbClr val="FF0000"/>
                </a:solidFill>
                <a:latin typeface="Times New Roman" panose="02020603050405020304" pitchFamily="18" charset="0"/>
                <a:cs typeface="Times New Roman" panose="02020603050405020304" pitchFamily="18" charset="0"/>
              </a:rPr>
              <a:t>Tuyến tiêu hoá nào dưới đây không nằm trong ống tiêu hoá?</a:t>
            </a:r>
          </a:p>
          <a:p>
            <a:r>
              <a:rPr lang="vi-VN" sz="3600" dirty="0">
                <a:latin typeface="Times New Roman" panose="02020603050405020304" pitchFamily="18" charset="0"/>
                <a:cs typeface="Times New Roman" panose="02020603050405020304" pitchFamily="18" charset="0"/>
              </a:rPr>
              <a:t>A. Tuyến ruột      	</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B</a:t>
            </a:r>
            <a:r>
              <a:rPr lang="vi-VN" sz="3600" dirty="0">
                <a:latin typeface="Times New Roman" panose="02020603050405020304" pitchFamily="18" charset="0"/>
                <a:cs typeface="Times New Roman" panose="02020603050405020304" pitchFamily="18" charset="0"/>
              </a:rPr>
              <a:t>. Tuyến vị	</a:t>
            </a:r>
          </a:p>
          <a:p>
            <a:r>
              <a:rPr lang="vi-VN" sz="3600" dirty="0">
                <a:latin typeface="Times New Roman" panose="02020603050405020304" pitchFamily="18" charset="0"/>
                <a:cs typeface="Times New Roman" panose="02020603050405020304" pitchFamily="18" charset="0"/>
              </a:rPr>
              <a:t>C. Tuyến tuỵ 	</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D</a:t>
            </a:r>
            <a:r>
              <a:rPr lang="vi-VN" sz="3600" dirty="0">
                <a:latin typeface="Times New Roman" panose="02020603050405020304" pitchFamily="18" charset="0"/>
                <a:cs typeface="Times New Roman" panose="02020603050405020304" pitchFamily="18" charset="0"/>
              </a:rPr>
              <a:t>. Tuyến nước bọt</a:t>
            </a:r>
          </a:p>
          <a:p>
            <a:r>
              <a:rPr lang="vi-VN" sz="3600" b="1" dirty="0">
                <a:solidFill>
                  <a:srgbClr val="FF0000"/>
                </a:solidFill>
                <a:latin typeface="Times New Roman" panose="02020603050405020304" pitchFamily="18" charset="0"/>
                <a:cs typeface="Times New Roman" panose="02020603050405020304" pitchFamily="18" charset="0"/>
              </a:rPr>
              <a:t>Câu 5</a:t>
            </a:r>
            <a:r>
              <a:rPr lang="vi-VN" sz="3600" dirty="0">
                <a:solidFill>
                  <a:srgbClr val="FF0000"/>
                </a:solidFill>
                <a:latin typeface="Times New Roman" panose="02020603050405020304" pitchFamily="18" charset="0"/>
                <a:cs typeface="Times New Roman" panose="02020603050405020304" pitchFamily="18" charset="0"/>
              </a:rPr>
              <a:t>. </a:t>
            </a:r>
            <a:r>
              <a:rPr lang="vi-VN" sz="3600" b="1" i="1" dirty="0">
                <a:solidFill>
                  <a:srgbClr val="FF0000"/>
                </a:solidFill>
                <a:latin typeface="Times New Roman" panose="02020603050405020304" pitchFamily="18" charset="0"/>
                <a:cs typeface="Times New Roman" panose="02020603050405020304" pitchFamily="18" charset="0"/>
              </a:rPr>
              <a:t>Thế nào là sự tiêu hoá thức ăn?</a:t>
            </a:r>
          </a:p>
          <a:p>
            <a:r>
              <a:rPr lang="vi-VN" sz="3600" dirty="0">
                <a:latin typeface="Times New Roman" panose="02020603050405020304" pitchFamily="18" charset="0"/>
                <a:cs typeface="Times New Roman" panose="02020603050405020304" pitchFamily="18" charset="0"/>
              </a:rPr>
              <a:t>A. Biến đổi thức ăn thành các chất dinh dưỡng  </a:t>
            </a:r>
          </a:p>
          <a:p>
            <a:r>
              <a:rPr lang="vi-VN" sz="3600" dirty="0">
                <a:latin typeface="Times New Roman" panose="02020603050405020304" pitchFamily="18" charset="0"/>
                <a:cs typeface="Times New Roman" panose="02020603050405020304" pitchFamily="18" charset="0"/>
              </a:rPr>
              <a:t>B. Cơ thể hấp thụ chất dinh dưỡng qua thành ruột</a:t>
            </a:r>
          </a:p>
          <a:p>
            <a:r>
              <a:rPr lang="vi-VN" sz="3600" dirty="0">
                <a:latin typeface="Times New Roman" panose="02020603050405020304" pitchFamily="18" charset="0"/>
                <a:cs typeface="Times New Roman" panose="02020603050405020304" pitchFamily="18" charset="0"/>
              </a:rPr>
              <a:t>C. Thải bỏ các chất thừa không hấp thụ được</a:t>
            </a:r>
          </a:p>
          <a:p>
            <a:r>
              <a:rPr lang="vi-VN" sz="3600" dirty="0">
                <a:latin typeface="Times New Roman" panose="02020603050405020304" pitchFamily="18" charset="0"/>
                <a:cs typeface="Times New Roman" panose="02020603050405020304" pitchFamily="18" charset="0"/>
              </a:rPr>
              <a:t>D. Cả A, B và C.</a:t>
            </a:r>
          </a:p>
        </p:txBody>
      </p:sp>
      <p:pic>
        <p:nvPicPr>
          <p:cNvPr id="3" name="图片 46124" descr="png-0730"/>
          <p:cNvPicPr>
            <a:picLocks noChangeAspect="1"/>
          </p:cNvPicPr>
          <p:nvPr/>
        </p:nvPicPr>
        <p:blipFill>
          <a:blip r:embed="rId2"/>
          <a:stretch>
            <a:fillRect/>
          </a:stretch>
        </p:blipFill>
        <p:spPr>
          <a:xfrm>
            <a:off x="4310084" y="2141502"/>
            <a:ext cx="650356" cy="650356"/>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325913" y="4866124"/>
            <a:ext cx="650356" cy="650356"/>
          </a:xfrm>
          <a:prstGeom prst="rect">
            <a:avLst/>
          </a:prstGeom>
          <a:noFill/>
          <a:ln w="9525">
            <a:noFill/>
          </a:ln>
        </p:spPr>
      </p:pic>
    </p:spTree>
    <p:extLst>
      <p:ext uri="{BB962C8B-B14F-4D97-AF65-F5344CB8AC3E}">
        <p14:creationId xmlns:p14="http://schemas.microsoft.com/office/powerpoint/2010/main" val="259107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775" y="372292"/>
            <a:ext cx="11393065" cy="1077218"/>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Câu</a:t>
            </a:r>
            <a:r>
              <a:rPr lang="en-US" sz="3200" b="1" dirty="0" smtClean="0">
                <a:solidFill>
                  <a:srgbClr val="FF0000"/>
                </a:solidFill>
                <a:latin typeface="Times New Roman" panose="02020603050405020304" pitchFamily="18" charset="0"/>
                <a:cs typeface="Times New Roman" panose="02020603050405020304" pitchFamily="18" charset="0"/>
              </a:rPr>
              <a:t> 6</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Vậy</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thức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ăn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sau</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khi</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nhai</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sẽ</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lần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lượt</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đi</a:t>
            </a:r>
            <a:r>
              <a:rPr lang="en-US" sz="3200" b="1" i="1" dirty="0" smtClean="0">
                <a:solidFill>
                  <a:srgbClr val="FF0000"/>
                </a:solidFill>
                <a:latin typeface="Times New Roman" panose="02020603050405020304" pitchFamily="18" charset="0"/>
                <a:cs typeface="Times New Roman" panose="02020603050405020304" pitchFamily="18" charset="0"/>
              </a:rPr>
              <a:t> qua </a:t>
            </a:r>
            <a:r>
              <a:rPr lang="en-US" sz="3200" b="1" i="1" dirty="0" err="1" smtClean="0">
                <a:solidFill>
                  <a:srgbClr val="FF0000"/>
                </a:solidFill>
                <a:latin typeface="Times New Roman" panose="02020603050405020304" pitchFamily="18" charset="0"/>
                <a:cs typeface="Times New Roman" panose="02020603050405020304" pitchFamily="18" charset="0"/>
              </a:rPr>
              <a:t>những</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bộ</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phận</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nào</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tiếp</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theo</a:t>
            </a:r>
            <a:r>
              <a:rPr lang="en-US" sz="3200" b="1" i="1" dirty="0" smtClean="0">
                <a:solidFill>
                  <a:srgbClr val="FF0000"/>
                </a:solidFill>
                <a:latin typeface="Times New Roman" panose="02020603050405020304" pitchFamily="18" charset="0"/>
                <a:cs typeface="Times New Roman" panose="02020603050405020304" pitchFamily="18" charset="0"/>
              </a:rPr>
              <a:t>? </a:t>
            </a: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83774" y="1449510"/>
            <a:ext cx="11393065" cy="1077218"/>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Miệng</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hầu</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thực</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quản</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dạ</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dày</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ruột</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non 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ruột</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già</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trực</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tràng</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ruột</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thẳng</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hậu</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smtClean="0">
                <a:latin typeface="Times New Roman" panose="02020603050405020304" pitchFamily="18" charset="0"/>
                <a:cs typeface="Times New Roman" panose="02020603050405020304" pitchFamily="18" charset="0"/>
                <a:sym typeface="Wingdings" panose="05000000000000000000" pitchFamily="2" charset="2"/>
              </a:rPr>
              <a:t>môn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1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232694" y="316139"/>
            <a:ext cx="7933055" cy="583565"/>
          </a:xfrm>
          <a:prstGeom prst="rect">
            <a:avLst/>
          </a:prstGeom>
          <a:noFill/>
        </p:spPr>
        <p:txBody>
          <a:bodyPr wrap="square" rtlCol="0">
            <a:spAutoFit/>
          </a:bodyPr>
          <a:lstStyle/>
          <a:p>
            <a:r>
              <a:rPr lang="en-US" sz="3200" b="1" dirty="0" smtClean="0">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HƯỚNG DẪN TỰ HỌC</a:t>
            </a:r>
            <a:endParaRPr lang="en-US" sz="3200" b="1" dirty="0">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endParaRPr>
          </a:p>
        </p:txBody>
      </p:sp>
      <p:sp>
        <p:nvSpPr>
          <p:cNvPr id="2" name="Text Box 1"/>
          <p:cNvSpPr txBox="1"/>
          <p:nvPr/>
        </p:nvSpPr>
        <p:spPr>
          <a:xfrm>
            <a:off x="590686" y="989330"/>
            <a:ext cx="10242641" cy="1815882"/>
          </a:xfrm>
          <a:prstGeom prst="rect">
            <a:avLst/>
          </a:prstGeom>
          <a:noFill/>
          <a:ln w="9525">
            <a:noFill/>
          </a:ln>
        </p:spPr>
        <p:txBody>
          <a:bodyPr wrap="square">
            <a:spAutoFit/>
          </a:bodyPr>
          <a:lstStyle/>
          <a:p>
            <a:pPr indent="457200"/>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vừa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a:t>
            </a:r>
          </a:p>
          <a:p>
            <a:pPr indent="457200"/>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Học</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bài</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làm</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bài</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tập</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32.1;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trang</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85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Sbt</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a:t>
            </a:r>
          </a:p>
          <a:p>
            <a:r>
              <a:rPr lang="en-US" sz="2800" b="1" dirty="0" smtClean="0">
                <a:solidFill>
                  <a:srgbClr val="FF0000"/>
                </a:solidFill>
                <a:latin typeface="Times New Roman" panose="02020603050405020304" pitchFamily="18" charset="0"/>
                <a:cs typeface="Times New Roman" panose="02020603050405020304" pitchFamily="18" charset="0"/>
              </a:rPr>
              <a:t>     2.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sắp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học</a:t>
            </a:r>
            <a:r>
              <a:rPr lang="en-US" sz="2800" b="1" dirty="0" smtClean="0">
                <a:solidFill>
                  <a:srgbClr val="FF0000"/>
                </a:solidFill>
                <a:latin typeface="Times New Roman" panose="02020603050405020304" pitchFamily="18" charset="0"/>
                <a:cs typeface="Times New Roman" panose="02020603050405020304" pitchFamily="18" charset="0"/>
              </a:rPr>
              <a:t>:</a:t>
            </a:r>
          </a:p>
          <a:p>
            <a:pPr indent="457200"/>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Đọc</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trước</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và</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chuẩn</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bị</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nội</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dung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tiếp</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theo.</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3787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A48088C8-885D-FA53-4109-849E23FAEED5}"/>
              </a:ext>
            </a:extLst>
          </p:cNvPr>
          <p:cNvGraphicFramePr>
            <a:graphicFrameLocks noGrp="1"/>
          </p:cNvGraphicFramePr>
          <p:nvPr>
            <p:extLst>
              <p:ext uri="{D42A27DB-BD31-4B8C-83A1-F6EECF244321}">
                <p14:modId xmlns:p14="http://schemas.microsoft.com/office/powerpoint/2010/main" val="1873839962"/>
              </p:ext>
            </p:extLst>
          </p:nvPr>
        </p:nvGraphicFramePr>
        <p:xfrm>
          <a:off x="172853" y="1248398"/>
          <a:ext cx="11914093" cy="4865131"/>
        </p:xfrm>
        <a:graphic>
          <a:graphicData uri="http://schemas.openxmlformats.org/drawingml/2006/table">
            <a:tbl>
              <a:tblPr/>
              <a:tblGrid>
                <a:gridCol w="3558988">
                  <a:extLst>
                    <a:ext uri="{9D8B030D-6E8A-4147-A177-3AD203B41FA5}">
                      <a16:colId xmlns="" xmlns:a16="http://schemas.microsoft.com/office/drawing/2014/main" val="3435630983"/>
                    </a:ext>
                  </a:extLst>
                </a:gridCol>
                <a:gridCol w="4410636">
                  <a:extLst>
                    <a:ext uri="{9D8B030D-6E8A-4147-A177-3AD203B41FA5}">
                      <a16:colId xmlns="" xmlns:a16="http://schemas.microsoft.com/office/drawing/2014/main" val="1958733438"/>
                    </a:ext>
                  </a:extLst>
                </a:gridCol>
                <a:gridCol w="3944469">
                  <a:extLst>
                    <a:ext uri="{9D8B030D-6E8A-4147-A177-3AD203B41FA5}">
                      <a16:colId xmlns="" xmlns:a16="http://schemas.microsoft.com/office/drawing/2014/main" val="1381273693"/>
                    </a:ext>
                  </a:extLst>
                </a:gridCol>
              </a:tblGrid>
              <a:tr h="1271287">
                <a:tc>
                  <a:txBody>
                    <a:bodyPr/>
                    <a:lstStyle/>
                    <a:p>
                      <a:pPr algn="ctr">
                        <a:lnSpc>
                          <a:spcPct val="107000"/>
                        </a:lnSpc>
                        <a:spcBef>
                          <a:spcPts val="600"/>
                        </a:spcBef>
                        <a:spcAft>
                          <a:spcPts val="600"/>
                        </a:spcAft>
                      </a:pPr>
                      <a:r>
                        <a:rPr lang="en-US" sz="2800" b="1" dirty="0" err="1">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Quá</a:t>
                      </a:r>
                      <a:r>
                        <a:rPr lang="en-US" sz="2800" b="1" dirty="0">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trình</a:t>
                      </a:r>
                      <a:r>
                        <a:rPr lang="en-US" sz="2800" b="1" dirty="0">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tiêu</a:t>
                      </a:r>
                      <a:r>
                        <a:rPr lang="en-US" sz="2800" b="1" dirty="0">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hóa</a:t>
                      </a:r>
                      <a:endParaRPr lang="en-US" sz="2800" b="1" dirty="0">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Hoạt động tiêu hóa chính</a:t>
                      </a:r>
                    </a:p>
                  </a:txBody>
                  <a:tcPr marL="36306" marR="36306" marT="24204" marB="242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vi-VN" sz="2800" b="1">
                          <a:solidFill>
                            <a:srgbClr val="7030A0"/>
                          </a:solidFill>
                          <a:effectLst/>
                          <a:latin typeface="Times New Roman" panose="02020603050405020304" pitchFamily="18" charset="0"/>
                          <a:ea typeface="Cambria" panose="02040503050406030204" pitchFamily="18" charset="0"/>
                          <a:cs typeface="Times New Roman" panose="02020603050405020304" pitchFamily="18" charset="0"/>
                        </a:rPr>
                        <a:t>Loại thức ăn được biến đổi về mặt hóa học</a:t>
                      </a:r>
                    </a:p>
                  </a:txBody>
                  <a:tcPr marL="36306" marR="36306" marT="24204" marB="2420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94895682"/>
                  </a:ext>
                </a:extLst>
              </a:tr>
              <a:tr h="852156">
                <a:tc>
                  <a:txBody>
                    <a:bodyPr/>
                    <a:lstStyle/>
                    <a:p>
                      <a:pPr>
                        <a:lnSpc>
                          <a:spcPct val="107000"/>
                        </a:lnSpc>
                        <a:spcBef>
                          <a:spcPts val="600"/>
                        </a:spcBef>
                        <a:spcAft>
                          <a:spcPts val="600"/>
                        </a:spcAft>
                      </a:pP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Tiêu</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hóa</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ở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khoang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miệng</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Bef>
                          <a:spcPts val="600"/>
                        </a:spcBef>
                        <a:spcAft>
                          <a:spcPts val="600"/>
                        </a:spcAft>
                        <a:buFont typeface="Times New Roman" panose="02020603050405020304" pitchFamily="18" charset="0"/>
                        <a:buChar char="-"/>
                      </a:pPr>
                      <a:endParaRPr lang="vi-VN" sz="2800">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endParaRPr lang="en-US" sz="2800">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36228087"/>
                  </a:ext>
                </a:extLst>
              </a:tr>
              <a:tr h="805536">
                <a:tc>
                  <a:txBody>
                    <a:bodyPr/>
                    <a:lstStyle/>
                    <a:p>
                      <a:pPr>
                        <a:lnSpc>
                          <a:spcPct val="107000"/>
                        </a:lnSpc>
                        <a:spcBef>
                          <a:spcPts val="600"/>
                        </a:spcBef>
                        <a:spcAft>
                          <a:spcPts val="600"/>
                        </a:spcAft>
                      </a:pPr>
                      <a:r>
                        <a:rPr lang="en-US" sz="2800">
                          <a:effectLst/>
                          <a:latin typeface="Times New Roman" panose="02020603050405020304" pitchFamily="18" charset="0"/>
                          <a:ea typeface="Cambria" panose="02040503050406030204" pitchFamily="18" charset="0"/>
                          <a:cs typeface="Times New Roman" panose="02020603050405020304" pitchFamily="18" charset="0"/>
                        </a:rPr>
                        <a:t>Tiêu hóa ở dạ dày</a:t>
                      </a: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Bef>
                          <a:spcPts val="600"/>
                        </a:spcBef>
                        <a:spcAft>
                          <a:spcPts val="600"/>
                        </a:spcAft>
                        <a:buFont typeface="Times New Roman" panose="02020603050405020304" pitchFamily="18" charset="0"/>
                        <a:buChar char="-"/>
                      </a:pPr>
                      <a:endParaRPr lang="vi-VN"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endParaRPr lang="en-US" sz="2800">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25668362"/>
                  </a:ext>
                </a:extLst>
              </a:tr>
              <a:tr h="926826">
                <a:tc>
                  <a:txBody>
                    <a:bodyPr/>
                    <a:lstStyle/>
                    <a:p>
                      <a:pPr>
                        <a:lnSpc>
                          <a:spcPct val="107000"/>
                        </a:lnSpc>
                        <a:spcBef>
                          <a:spcPts val="600"/>
                        </a:spcBef>
                        <a:spcAft>
                          <a:spcPts val="600"/>
                        </a:spcAft>
                      </a:pPr>
                      <a:r>
                        <a:rPr lang="en-US" sz="2800">
                          <a:effectLst/>
                          <a:latin typeface="Times New Roman" panose="02020603050405020304" pitchFamily="18" charset="0"/>
                          <a:ea typeface="Cambria" panose="02040503050406030204" pitchFamily="18" charset="0"/>
                          <a:cs typeface="Times New Roman" panose="02020603050405020304" pitchFamily="18" charset="0"/>
                        </a:rPr>
                        <a:t>Tiêu hóa ở ruột non</a:t>
                      </a: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Bef>
                          <a:spcPts val="600"/>
                        </a:spcBef>
                        <a:spcAft>
                          <a:spcPts val="600"/>
                        </a:spcAft>
                        <a:buFont typeface="Times New Roman" panose="02020603050405020304" pitchFamily="18" charset="0"/>
                        <a:buChar char="-"/>
                      </a:pPr>
                      <a:endParaRPr lang="vi-VN"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3027199"/>
                  </a:ext>
                </a:extLst>
              </a:tr>
              <a:tr h="852156">
                <a:tc>
                  <a:txBody>
                    <a:bodyPr/>
                    <a:lstStyle/>
                    <a:p>
                      <a:pPr>
                        <a:lnSpc>
                          <a:spcPct val="107000"/>
                        </a:lnSpc>
                        <a:spcBef>
                          <a:spcPts val="600"/>
                        </a:spcBef>
                        <a:spcAft>
                          <a:spcPts val="600"/>
                        </a:spcAft>
                      </a:pPr>
                      <a:r>
                        <a:rPr lang="en-US" sz="2800">
                          <a:effectLst/>
                          <a:latin typeface="Times New Roman" panose="02020603050405020304" pitchFamily="18" charset="0"/>
                          <a:ea typeface="Cambria" panose="02040503050406030204" pitchFamily="18" charset="0"/>
                          <a:cs typeface="Times New Roman" panose="02020603050405020304" pitchFamily="18" charset="0"/>
                        </a:rPr>
                        <a:t>Tiêu hóa ở ruột già và trực tràng</a:t>
                      </a: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Bef>
                          <a:spcPts val="600"/>
                        </a:spcBef>
                        <a:spcAft>
                          <a:spcPts val="600"/>
                        </a:spcAft>
                        <a:buFont typeface="Times New Roman" panose="02020603050405020304" pitchFamily="18" charset="0"/>
                        <a:buChar char="-"/>
                      </a:pPr>
                      <a:endParaRPr lang="vi-VN"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a:txBody>
                  <a:tcPr marL="36306" marR="36306" marT="24204" marB="2420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1303496"/>
                  </a:ext>
                </a:extLst>
              </a:tr>
            </a:tbl>
          </a:graphicData>
        </a:graphic>
      </p:graphicFrame>
      <p:sp>
        <p:nvSpPr>
          <p:cNvPr id="9" name="TextBox 8">
            <a:extLst>
              <a:ext uri="{FF2B5EF4-FFF2-40B4-BE49-F238E27FC236}">
                <a16:creationId xmlns="" xmlns:a16="http://schemas.microsoft.com/office/drawing/2014/main" id="{DB8CCC4F-7E7F-6988-47B5-20EC135584B4}"/>
              </a:ext>
            </a:extLst>
          </p:cNvPr>
          <p:cNvSpPr txBox="1"/>
          <p:nvPr/>
        </p:nvSpPr>
        <p:spPr>
          <a:xfrm>
            <a:off x="3913376" y="249276"/>
            <a:ext cx="2921378" cy="619272"/>
          </a:xfrm>
          <a:prstGeom prst="rect">
            <a:avLst/>
          </a:prstGeom>
          <a:noFill/>
        </p:spPr>
        <p:txBody>
          <a:bodyPr wrap="square">
            <a:spAutoFit/>
          </a:bodyPr>
          <a:lstStyle/>
          <a:p>
            <a:pPr>
              <a:lnSpc>
                <a:spcPct val="107000"/>
              </a:lnSpc>
              <a:spcAft>
                <a:spcPts val="800"/>
              </a:spcAft>
            </a:pPr>
            <a:r>
              <a:rPr lang="vi-VN" sz="3200" b="1" dirty="0">
                <a:solidFill>
                  <a:srgbClr val="FF0000"/>
                </a:solidFill>
                <a:effectLst/>
                <a:latin typeface="+mj-lt"/>
                <a:ea typeface="Cambria" panose="02040503050406030204" pitchFamily="18" charset="0"/>
              </a:rPr>
              <a:t>Phiếu học </a:t>
            </a:r>
            <a:r>
              <a:rPr lang="vi-VN" sz="3200" b="1" dirty="0" smtClean="0">
                <a:solidFill>
                  <a:srgbClr val="FF0000"/>
                </a:solidFill>
                <a:effectLst/>
                <a:latin typeface="+mj-lt"/>
                <a:ea typeface="Cambria" panose="02040503050406030204" pitchFamily="18" charset="0"/>
              </a:rPr>
              <a:t>tập</a:t>
            </a:r>
            <a:endParaRPr lang="vi-VN" sz="3200" b="1" dirty="0">
              <a:solidFill>
                <a:srgbClr val="FF0000"/>
              </a:solidFill>
              <a:effectLst/>
              <a:latin typeface="+mj-lt"/>
              <a:ea typeface="Cambria" panose="02040503050406030204" pitchFamily="18" charset="0"/>
            </a:endParaRPr>
          </a:p>
        </p:txBody>
      </p:sp>
    </p:spTree>
    <p:extLst>
      <p:ext uri="{BB962C8B-B14F-4D97-AF65-F5344CB8AC3E}">
        <p14:creationId xmlns:p14="http://schemas.microsoft.com/office/powerpoint/2010/main" val="53795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xmlns="" id="{0A3CF3D9-E9C1-0782-FA24-37F1CA4AA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028" y="480235"/>
            <a:ext cx="5591992" cy="4791744"/>
          </a:xfrm>
          <a:prstGeom prst="rect">
            <a:avLst/>
          </a:prstGeom>
        </p:spPr>
      </p:pic>
      <p:pic>
        <p:nvPicPr>
          <p:cNvPr id="5" name="Picture 4" descr="A large white building with a lawn in front of it&#10;&#10;Description automatically generated with low confidence">
            <a:extLst>
              <a:ext uri="{FF2B5EF4-FFF2-40B4-BE49-F238E27FC236}">
                <a16:creationId xmlns:a16="http://schemas.microsoft.com/office/drawing/2014/main" xmlns="" id="{C810600B-6C06-51EE-526D-D4AFEA391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811" y="535415"/>
            <a:ext cx="5148107" cy="4791744"/>
          </a:xfrm>
          <a:prstGeom prst="rect">
            <a:avLst/>
          </a:prstGeom>
        </p:spPr>
      </p:pic>
      <p:sp>
        <p:nvSpPr>
          <p:cNvPr id="2" name="Rectangle 1"/>
          <p:cNvSpPr/>
          <p:nvPr/>
        </p:nvSpPr>
        <p:spPr>
          <a:xfrm>
            <a:off x="4124728" y="5648575"/>
            <a:ext cx="2917786" cy="584775"/>
          </a:xfrm>
          <a:prstGeom prst="rect">
            <a:avLst/>
          </a:prstGeom>
        </p:spPr>
        <p:txBody>
          <a:bodyPr wrap="non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DINH DƯỠNG</a:t>
            </a:r>
          </a:p>
        </p:txBody>
      </p:sp>
    </p:spTree>
    <p:extLst>
      <p:ext uri="{BB962C8B-B14F-4D97-AF65-F5344CB8AC3E}">
        <p14:creationId xmlns:p14="http://schemas.microsoft.com/office/powerpoint/2010/main" val="36189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ột tuần có bao nhiêu ngày, giờ, phút, giây? Đổi 1 tuần chính xác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 y="1182189"/>
            <a:ext cx="5265511"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Đại tràng hoàn PH - Thuốc điều trị bệnh đại tràng từ đông 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00654"/>
            <a:ext cx="5657396" cy="40873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31735" y="5877176"/>
            <a:ext cx="2682145" cy="584775"/>
          </a:xfrm>
          <a:prstGeom prst="rect">
            <a:avLst/>
          </a:prstGeom>
        </p:spPr>
        <p:txBody>
          <a:bodyPr wrap="non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TUẦN HOÀN</a:t>
            </a:r>
          </a:p>
        </p:txBody>
      </p:sp>
    </p:spTree>
    <p:extLst>
      <p:ext uri="{BB962C8B-B14F-4D97-AF65-F5344CB8AC3E}">
        <p14:creationId xmlns:p14="http://schemas.microsoft.com/office/powerpoint/2010/main" val="329484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ộ bài tây - loại đẹp - Đồ chơi trong phòng | BiBiOne.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2406"/>
            <a:ext cx="5381625" cy="53816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ướng dẫn cách đánh tiết canh dê ngon chuẩn không cần chỉ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382406"/>
            <a:ext cx="6583952" cy="53816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247947" y="6074244"/>
            <a:ext cx="1993431" cy="584775"/>
          </a:xfrm>
          <a:prstGeom prst="rect">
            <a:avLst/>
          </a:prstGeom>
        </p:spPr>
        <p:txBody>
          <a:bodyPr wrap="non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BÀI TIẾT</a:t>
            </a:r>
          </a:p>
        </p:txBody>
      </p:sp>
    </p:spTree>
    <p:extLst>
      <p:ext uri="{BB962C8B-B14F-4D97-AF65-F5344CB8AC3E}">
        <p14:creationId xmlns:p14="http://schemas.microsoft.com/office/powerpoint/2010/main" val="191469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indoor, child, floor&#10;&#10;Description automatically generated">
            <a:extLst>
              <a:ext uri="{FF2B5EF4-FFF2-40B4-BE49-F238E27FC236}">
                <a16:creationId xmlns:a16="http://schemas.microsoft.com/office/drawing/2014/main" xmlns="" id="{2D27DF71-80E3-CBFD-2E04-21BDBACCA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772" y="584791"/>
            <a:ext cx="5518298" cy="4859079"/>
          </a:xfrm>
          <a:prstGeom prst="rect">
            <a:avLst/>
          </a:prstGeom>
        </p:spPr>
      </p:pic>
      <p:pic>
        <p:nvPicPr>
          <p:cNvPr id="5" name="Picture 4" descr="A table full of fruits and vegetables&#10;&#10;Description automatically generated with medium confidence">
            <a:extLst>
              <a:ext uri="{FF2B5EF4-FFF2-40B4-BE49-F238E27FC236}">
                <a16:creationId xmlns:a16="http://schemas.microsoft.com/office/drawing/2014/main" xmlns="" id="{B1116FF8-E294-F974-3DF1-922AE37DB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364" y="584790"/>
            <a:ext cx="5518298" cy="4859079"/>
          </a:xfrm>
          <a:prstGeom prst="rect">
            <a:avLst/>
          </a:prstGeom>
        </p:spPr>
      </p:pic>
      <p:sp>
        <p:nvSpPr>
          <p:cNvPr id="2" name="Rectangle 1"/>
          <p:cNvSpPr/>
          <p:nvPr/>
        </p:nvSpPr>
        <p:spPr>
          <a:xfrm>
            <a:off x="3339513" y="5853527"/>
            <a:ext cx="3983719" cy="523220"/>
          </a:xfrm>
          <a:prstGeom prst="rect">
            <a:avLst/>
          </a:prstGeom>
        </p:spPr>
        <p:txBody>
          <a:bodyPr wrap="none">
            <a:spAutoFit/>
          </a:bodyPr>
          <a:lstStyle/>
          <a:p>
            <a:pPr lvl="0" algn="ctr">
              <a:defRPr/>
            </a:pPr>
            <a:r>
              <a:rPr lang="en-US" sz="2800" b="1" dirty="0">
                <a:solidFill>
                  <a:srgbClr val="FF0000"/>
                </a:solidFill>
                <a:latin typeface="Times New Roman" panose="02020603050405020304" pitchFamily="18" charset="0"/>
                <a:cs typeface="Times New Roman" panose="02020603050405020304" pitchFamily="18" charset="0"/>
              </a:rPr>
              <a:t>VỆ SINH THỰC PHẨM</a:t>
            </a:r>
          </a:p>
        </p:txBody>
      </p:sp>
    </p:spTree>
    <p:extLst>
      <p:ext uri="{BB962C8B-B14F-4D97-AF65-F5344CB8AC3E}">
        <p14:creationId xmlns:p14="http://schemas.microsoft.com/office/powerpoint/2010/main" val="38157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ánh Mì Tuấn - Xô Viết Nghệ Tĩnh ở Quận Bình Thạnh, TP. HCM | Foody.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160" y="512854"/>
            <a:ext cx="478159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2 cách làm pizza hải sản phô mai bằng lò nướng và nồi chiên không d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404" y="512854"/>
            <a:ext cx="6283234"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40652" y="5356122"/>
            <a:ext cx="8967952" cy="584775"/>
          </a:xfrm>
          <a:prstGeom prst="rect">
            <a:avLst/>
          </a:prstGeom>
        </p:spPr>
        <p:txBody>
          <a:bodyPr wrap="square">
            <a:spAutoFit/>
          </a:bodyPr>
          <a:lstStyle/>
          <a:p>
            <a:pPr marL="342265" algn="ctr">
              <a:spcBef>
                <a:spcPts val="390"/>
              </a:spcBef>
              <a:spcAft>
                <a:spcPts val="0"/>
              </a:spcAft>
            </a:pPr>
            <a:r>
              <a:rPr lang="en-US" sz="3200" b="1" kern="0" dirty="0" smtClean="0">
                <a:solidFill>
                  <a:srgbClr val="C00000"/>
                </a:solidFill>
                <a:latin typeface="Times New Roman" panose="02020603050405020304" pitchFamily="18" charset="0"/>
                <a:ea typeface="Times New Roman" panose="02020603050405020304" pitchFamily="18" charset="0"/>
              </a:rPr>
              <a:t>DINH </a:t>
            </a:r>
            <a:r>
              <a:rPr lang="en-US" sz="3200" b="1" kern="0" dirty="0">
                <a:solidFill>
                  <a:srgbClr val="C00000"/>
                </a:solidFill>
                <a:latin typeface="Times New Roman" panose="02020603050405020304" pitchFamily="18" charset="0"/>
                <a:ea typeface="Times New Roman" panose="02020603050405020304" pitchFamily="18" charset="0"/>
              </a:rPr>
              <a:t>DƯỠNG VÀ TIÊU HOÁ Ở NGƯỜI</a:t>
            </a:r>
            <a:endParaRPr lang="en-US" sz="3200" b="1" kern="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72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7970704-444F-5471-ED71-AC8898BFDEBE}"/>
              </a:ext>
            </a:extLst>
          </p:cNvPr>
          <p:cNvPicPr>
            <a:picLocks noChangeAspect="1"/>
          </p:cNvPicPr>
          <p:nvPr/>
        </p:nvPicPr>
        <p:blipFill>
          <a:blip r:embed="rId2"/>
          <a:stretch>
            <a:fillRect/>
          </a:stretch>
        </p:blipFill>
        <p:spPr>
          <a:xfrm>
            <a:off x="-1270" y="-1270"/>
            <a:ext cx="12193270" cy="6859270"/>
          </a:xfrm>
          <a:prstGeom prst="rect">
            <a:avLst/>
          </a:prstGeom>
        </p:spPr>
      </p:pic>
      <p:sp>
        <p:nvSpPr>
          <p:cNvPr id="7" name="Rectangles 5">
            <a:extLst>
              <a:ext uri="{FF2B5EF4-FFF2-40B4-BE49-F238E27FC236}">
                <a16:creationId xmlns:a16="http://schemas.microsoft.com/office/drawing/2014/main" xmlns="" id="{3C445303-898D-2260-D895-91753C65D60B}"/>
              </a:ext>
            </a:extLst>
          </p:cNvPr>
          <p:cNvSpPr/>
          <p:nvPr/>
        </p:nvSpPr>
        <p:spPr>
          <a:xfrm>
            <a:off x="1763619" y="2363470"/>
            <a:ext cx="8729121" cy="195834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xmlns="" id="{89B1BBC6-6D70-B6ED-EA91-EA3E310056EA}"/>
              </a:ext>
            </a:extLst>
          </p:cNvPr>
          <p:cNvSpPr txBox="1"/>
          <p:nvPr/>
        </p:nvSpPr>
        <p:spPr>
          <a:xfrm>
            <a:off x="610402" y="2222750"/>
            <a:ext cx="11035553" cy="2400657"/>
          </a:xfrm>
          <a:prstGeom prst="rect">
            <a:avLst/>
          </a:prstGeom>
          <a:noFill/>
        </p:spPr>
        <p:txBody>
          <a:bodyPr wrap="square">
            <a:spAutoFit/>
          </a:bodyPr>
          <a:lstStyle/>
          <a:p>
            <a:pPr algn="ctr">
              <a:lnSpc>
                <a:spcPct val="150000"/>
              </a:lnSpc>
            </a:pPr>
            <a:r>
              <a:rPr kumimoji="0" lang="en-US" altLang="en-US" sz="3600" b="1" i="0" u="none" strike="noStrike" kern="1200" cap="none" spc="0" normalizeH="0" baseline="0" noProof="0" dirty="0">
                <a:ln>
                  <a:noFill/>
                </a:ln>
                <a:solidFill>
                  <a:srgbClr val="E20000"/>
                </a:solidFill>
                <a:effectLst/>
                <a:uLnTx/>
                <a:uFillTx/>
                <a:latin typeface="Times New Roman" panose="02020603050405020304" pitchFamily="18" charset="0"/>
                <a:ea typeface="Cambria" panose="02040503050406030204" pitchFamily="18" charset="0"/>
                <a:cs typeface="Times New Roman" panose="02020603050405020304" pitchFamily="18" charset="0"/>
              </a:rPr>
              <a:t>KHOA HỌC TỰ NHIÊN 8</a:t>
            </a:r>
          </a:p>
          <a:p>
            <a:pPr marL="30480" marR="30480" algn="ctr">
              <a:lnSpc>
                <a:spcPct val="150000"/>
              </a:lnSpc>
              <a:spcAft>
                <a:spcPts val="0"/>
              </a:spcAft>
            </a:pPr>
            <a:r>
              <a:rPr lang="vi-VN" sz="3600" b="1" dirty="0">
                <a:solidFill>
                  <a:srgbClr val="0070C0"/>
                </a:solidFill>
                <a:effectLst/>
                <a:latin typeface="+mj-lt"/>
                <a:ea typeface="Cambria" panose="02040503050406030204" pitchFamily="18" charset="0"/>
                <a:cs typeface="Times New Roman" panose="02020603050405020304" pitchFamily="18" charset="0"/>
              </a:rPr>
              <a:t>BÀI 32: DINH DƯỠNG VÀ TIÊU HOÁ Ở NGƯỜI</a:t>
            </a:r>
            <a:endParaRPr lang="vi-VN" sz="3600" dirty="0">
              <a:solidFill>
                <a:srgbClr val="0070C0"/>
              </a:solidFill>
              <a:effectLst/>
              <a:latin typeface="+mj-lt"/>
              <a:ea typeface="Cambria" panose="02040503050406030204" pitchFamily="18" charset="0"/>
              <a:cs typeface="Times New Roman" panose="02020603050405020304" pitchFamily="18" charset="0"/>
            </a:endParaRPr>
          </a:p>
          <a:p>
            <a:pPr algn="ctr">
              <a:lnSpc>
                <a:spcPct val="150000"/>
              </a:lnSpc>
            </a:pPr>
            <a:r>
              <a:rPr lang="en-US" sz="2800" b="1" i="1"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800" b="1" i="1" dirty="0" err="1">
                <a:effectLst/>
                <a:latin typeface="Times New Roman" panose="02020603050405020304" pitchFamily="18" charset="0"/>
                <a:ea typeface="Cambria" panose="02040503050406030204" pitchFamily="18" charset="0"/>
                <a:cs typeface="Times New Roman" panose="02020603050405020304" pitchFamily="18" charset="0"/>
              </a:rPr>
              <a:t>Thời</a:t>
            </a:r>
            <a:r>
              <a:rPr lang="en-US" sz="2800" b="1" i="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effectLst/>
                <a:latin typeface="Times New Roman" panose="02020603050405020304" pitchFamily="18" charset="0"/>
                <a:ea typeface="Cambria" panose="02040503050406030204" pitchFamily="18" charset="0"/>
                <a:cs typeface="Times New Roman" panose="02020603050405020304" pitchFamily="18" charset="0"/>
              </a:rPr>
              <a:t>gian</a:t>
            </a:r>
            <a:r>
              <a:rPr lang="en-US" sz="2800" b="1" i="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effectLst/>
                <a:latin typeface="Times New Roman" panose="02020603050405020304" pitchFamily="18" charset="0"/>
                <a:ea typeface="Cambria" panose="02040503050406030204" pitchFamily="18" charset="0"/>
                <a:cs typeface="Times New Roman" panose="02020603050405020304" pitchFamily="18" charset="0"/>
              </a:rPr>
              <a:t>thực</a:t>
            </a:r>
            <a:r>
              <a:rPr lang="en-US" sz="2800" b="1" i="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effectLst/>
                <a:latin typeface="Times New Roman" panose="02020603050405020304" pitchFamily="18" charset="0"/>
                <a:ea typeface="Cambria" panose="02040503050406030204" pitchFamily="18" charset="0"/>
                <a:cs typeface="Times New Roman" panose="02020603050405020304" pitchFamily="18" charset="0"/>
              </a:rPr>
              <a:t>hiện</a:t>
            </a:r>
            <a:r>
              <a:rPr lang="en-US" sz="2800" b="1" i="1" dirty="0">
                <a:effectLst/>
                <a:latin typeface="Times New Roman" panose="02020603050405020304" pitchFamily="18" charset="0"/>
                <a:ea typeface="Cambria" panose="02040503050406030204" pitchFamily="18" charset="0"/>
                <a:cs typeface="Times New Roman" panose="02020603050405020304" pitchFamily="18" charset="0"/>
              </a:rPr>
              <a:t>: 4 </a:t>
            </a:r>
            <a:r>
              <a:rPr lang="en-US" sz="2800" b="1" i="1" dirty="0" err="1">
                <a:effectLst/>
                <a:latin typeface="Times New Roman" panose="02020603050405020304" pitchFamily="18" charset="0"/>
                <a:ea typeface="Cambria" panose="02040503050406030204" pitchFamily="18" charset="0"/>
                <a:cs typeface="Times New Roman" panose="02020603050405020304" pitchFamily="18" charset="0"/>
              </a:rPr>
              <a:t>tiết</a:t>
            </a:r>
            <a:r>
              <a:rPr lang="en-US" sz="2800" b="1" i="1" dirty="0">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13292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4BCC4A0-926F-A08C-78F5-7EB89DEB4443}"/>
              </a:ext>
            </a:extLst>
          </p:cNvPr>
          <p:cNvSpPr txBox="1"/>
          <p:nvPr/>
        </p:nvSpPr>
        <p:spPr>
          <a:xfrm>
            <a:off x="122139" y="837012"/>
            <a:ext cx="8708600" cy="741934"/>
          </a:xfrm>
          <a:prstGeom prst="rect">
            <a:avLst/>
          </a:prstGeom>
          <a:noFill/>
        </p:spPr>
        <p:txBody>
          <a:bodyPr wrap="square" rtlCol="0">
            <a:spAutoFit/>
          </a:bodyPr>
          <a:lstStyle/>
          <a:p>
            <a:pPr fontAlgn="base">
              <a:lnSpc>
                <a:spcPct val="150000"/>
              </a:lnSpc>
              <a:spcBef>
                <a:spcPct val="0"/>
              </a:spcBef>
              <a:spcAft>
                <a:spcPct val="0"/>
              </a:spcAft>
            </a:pP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I</a:t>
            </a:r>
            <a:r>
              <a:rPr lang="vi-VN" sz="3200" b="1" dirty="0" smtClean="0">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K</a:t>
            </a:r>
            <a:r>
              <a:rPr lang="vi-VN" sz="3200" b="1" u="sng"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hái niệm chất dinh dưỡng và dinh dưỡng</a:t>
            </a:r>
          </a:p>
        </p:txBody>
      </p:sp>
      <p:sp>
        <p:nvSpPr>
          <p:cNvPr id="11" name="Rectangle 10"/>
          <p:cNvSpPr/>
          <p:nvPr/>
        </p:nvSpPr>
        <p:spPr>
          <a:xfrm>
            <a:off x="1413766" y="77439"/>
            <a:ext cx="9193992" cy="661207"/>
          </a:xfrm>
          <a:prstGeom prst="rect">
            <a:avLst/>
          </a:prstGeom>
        </p:spPr>
        <p:txBody>
          <a:bodyPr wrap="none">
            <a:spAutoFit/>
          </a:bodyPr>
          <a:lstStyle/>
          <a:p>
            <a:pPr marL="30480" marR="30480" lvl="0" algn="ctr">
              <a:lnSpc>
                <a:spcPct val="150000"/>
              </a:lnSpc>
              <a:defRPr/>
            </a:pPr>
            <a:r>
              <a:rPr lang="en-US" sz="28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5- </a:t>
            </a:r>
            <a:r>
              <a:rPr lang="vi-VN" sz="2800" b="1" dirty="0" smtClean="0">
                <a:solidFill>
                  <a:srgbClr val="FF0000"/>
                </a:solidFill>
                <a:latin typeface="+mj-lt"/>
                <a:ea typeface="Cambria" panose="02040503050406030204" pitchFamily="18" charset="0"/>
              </a:rPr>
              <a:t>BÀI </a:t>
            </a:r>
            <a:r>
              <a:rPr lang="vi-VN" sz="2800" b="1" dirty="0">
                <a:solidFill>
                  <a:srgbClr val="FF0000"/>
                </a:solidFill>
                <a:latin typeface="+mj-lt"/>
                <a:ea typeface="Cambria" panose="02040503050406030204" pitchFamily="18" charset="0"/>
              </a:rPr>
              <a:t>32: DINH DƯỠNG VÀ TIÊU HOÁ Ở NGƯỜI</a:t>
            </a:r>
            <a:endParaRPr lang="vi-VN" sz="2800" dirty="0">
              <a:solidFill>
                <a:srgbClr val="FF0000"/>
              </a:solidFill>
              <a:latin typeface="+mj-lt"/>
              <a:ea typeface="Cambria" panose="02040503050406030204" pitchFamily="18" charset="0"/>
            </a:endParaRPr>
          </a:p>
        </p:txBody>
      </p:sp>
    </p:spTree>
    <p:extLst>
      <p:ext uri="{BB962C8B-B14F-4D97-AF65-F5344CB8AC3E}">
        <p14:creationId xmlns:p14="http://schemas.microsoft.com/office/powerpoint/2010/main" val="232277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913</Words>
  <Application>Microsoft Office PowerPoint</Application>
  <PresentationFormat>Widescreen</PresentationFormat>
  <Paragraphs>111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vt:lpstr>
      <vt:lpstr>Times New Roman</vt:lpstr>
      <vt:lpstr>Wingdings</vt:lpstr>
      <vt:lpstr>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Thơm</dc:creator>
  <cp:lastModifiedBy>DELL</cp:lastModifiedBy>
  <cp:revision>167</cp:revision>
  <dcterms:created xsi:type="dcterms:W3CDTF">2023-07-22T07:34:43Z</dcterms:created>
  <dcterms:modified xsi:type="dcterms:W3CDTF">2023-09-20T03:10:09Z</dcterms:modified>
</cp:coreProperties>
</file>