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86" r:id="rId2"/>
    <p:sldId id="587" r:id="rId3"/>
    <p:sldId id="588" r:id="rId4"/>
    <p:sldId id="305" r:id="rId5"/>
    <p:sldId id="301" r:id="rId6"/>
    <p:sldId id="300" r:id="rId7"/>
    <p:sldId id="589" r:id="rId8"/>
    <p:sldId id="302" r:id="rId9"/>
    <p:sldId id="303" r:id="rId10"/>
    <p:sldId id="309" r:id="rId11"/>
    <p:sldId id="262" r:id="rId12"/>
    <p:sldId id="579" r:id="rId13"/>
    <p:sldId id="580" r:id="rId14"/>
    <p:sldId id="581" r:id="rId15"/>
    <p:sldId id="266" r:id="rId16"/>
    <p:sldId id="582" r:id="rId17"/>
    <p:sldId id="583" r:id="rId18"/>
    <p:sldId id="584" r:id="rId19"/>
    <p:sldId id="263" r:id="rId20"/>
    <p:sldId id="5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660"/>
  </p:normalViewPr>
  <p:slideViewPr>
    <p:cSldViewPr snapToGrid="0">
      <p:cViewPr varScale="1">
        <p:scale>
          <a:sx n="99" d="100"/>
          <a:sy n="99" d="100"/>
        </p:scale>
        <p:origin x="2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276859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5" name="Footer Placeholder 4">
            <a:extLst>
              <a:ext uri="{FF2B5EF4-FFF2-40B4-BE49-F238E27FC236}">
                <a16:creationId xmlns=""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5" name="Footer Placeholder 4">
            <a:extLst>
              <a:ext uri="{FF2B5EF4-FFF2-40B4-BE49-F238E27FC236}">
                <a16:creationId xmlns=""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5" name="Footer Placeholder 4">
            <a:extLst>
              <a:ext uri="{FF2B5EF4-FFF2-40B4-BE49-F238E27FC236}">
                <a16:creationId xmlns=""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5" name="Footer Placeholder 4">
            <a:extLst>
              <a:ext uri="{FF2B5EF4-FFF2-40B4-BE49-F238E27FC236}">
                <a16:creationId xmlns=""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5" name="Footer Placeholder 4">
            <a:extLst>
              <a:ext uri="{FF2B5EF4-FFF2-40B4-BE49-F238E27FC236}">
                <a16:creationId xmlns=""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6" name="Footer Placeholder 5">
            <a:extLst>
              <a:ext uri="{FF2B5EF4-FFF2-40B4-BE49-F238E27FC236}">
                <a16:creationId xmlns=""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8" name="Footer Placeholder 7">
            <a:extLst>
              <a:ext uri="{FF2B5EF4-FFF2-40B4-BE49-F238E27FC236}">
                <a16:creationId xmlns=""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4" name="Footer Placeholder 3">
            <a:extLst>
              <a:ext uri="{FF2B5EF4-FFF2-40B4-BE49-F238E27FC236}">
                <a16:creationId xmlns=""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3" name="Footer Placeholder 2">
            <a:extLst>
              <a:ext uri="{FF2B5EF4-FFF2-40B4-BE49-F238E27FC236}">
                <a16:creationId xmlns=""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6" name="Footer Placeholder 5">
            <a:extLst>
              <a:ext uri="{FF2B5EF4-FFF2-40B4-BE49-F238E27FC236}">
                <a16:creationId xmlns=""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9/27/2023</a:t>
            </a:fld>
            <a:endParaRPr lang="en-US"/>
          </a:p>
        </p:txBody>
      </p:sp>
      <p:sp>
        <p:nvSpPr>
          <p:cNvPr id="6" name="Footer Placeholder 5">
            <a:extLst>
              <a:ext uri="{FF2B5EF4-FFF2-40B4-BE49-F238E27FC236}">
                <a16:creationId xmlns=""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9/27/2023</a:t>
            </a:fld>
            <a:endParaRPr lang="en-US"/>
          </a:p>
        </p:txBody>
      </p:sp>
      <p:sp>
        <p:nvSpPr>
          <p:cNvPr id="5" name="Footer Placeholder 4">
            <a:extLst>
              <a:ext uri="{FF2B5EF4-FFF2-40B4-BE49-F238E27FC236}">
                <a16:creationId xmlns=""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mp3"/><Relationship Id="rId7" Type="http://schemas.openxmlformats.org/officeDocument/2006/relationships/image" Target="../media/image21.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mp3"/><Relationship Id="rId7" Type="http://schemas.openxmlformats.org/officeDocument/2006/relationships/image" Target="../media/image24.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mp3"/><Relationship Id="rId7" Type="http://schemas.openxmlformats.org/officeDocument/2006/relationships/image" Target="../media/image27.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2.GIF"/><Relationship Id="rId17" Type="http://schemas.openxmlformats.org/officeDocument/2006/relationships/image" Target="../media/image10.GIF"/><Relationship Id="rId2" Type="http://schemas.openxmlformats.org/officeDocument/2006/relationships/audio" Target="../media/media3.mp3"/><Relationship Id="rId16" Type="http://schemas.openxmlformats.org/officeDocument/2006/relationships/image" Target="../media/image1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4.GIF"/><Relationship Id="rId5" Type="http://schemas.microsoft.com/office/2007/relationships/media" Target="../media/media1.mp3"/><Relationship Id="rId1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audio" Target="../media/media4.mp3"/><Relationship Id="rId9" Type="http://schemas.openxmlformats.org/officeDocument/2006/relationships/image" Target="../media/image30.png"/><Relationship Id="rId14" Type="http://schemas.openxmlformats.org/officeDocument/2006/relationships/image" Target="../media/image11.GIF"/></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F674177-582D-3F9C-B265-3C5D4F535AAA}"/>
              </a:ext>
            </a:extLst>
          </p:cNvPr>
          <p:cNvSpPr txBox="1"/>
          <p:nvPr/>
        </p:nvSpPr>
        <p:spPr>
          <a:xfrm>
            <a:off x="261033" y="635844"/>
            <a:ext cx="557883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V</a:t>
            </a:r>
            <a:r>
              <a:rPr lang="vi-VN" sz="3200" b="1" dirty="0" smtClean="0">
                <a:solidFill>
                  <a:srgbClr val="0070C0"/>
                </a:solidFill>
                <a:latin typeface="Cambria" panose="02040503050406030204" pitchFamily="18" charset="0"/>
                <a:ea typeface="Cambria" panose="02040503050406030204" pitchFamily="18" charset="0"/>
                <a:cs typeface="Arial" panose="020B0604020202020204" pitchFamily="34" charset="0"/>
              </a:rPr>
              <a:t>/</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Chế</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độ</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dinh</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Rectangle 9"/>
          <p:cNvSpPr/>
          <p:nvPr/>
        </p:nvSpPr>
        <p:spPr>
          <a:xfrm>
            <a:off x="566057" y="1413602"/>
            <a:ext cx="11059886" cy="1014380"/>
          </a:xfrm>
          <a:prstGeom prst="rect">
            <a:avLst/>
          </a:prstGeom>
        </p:spPr>
        <p:txBody>
          <a:bodyPr wrap="square">
            <a:spAutoFit/>
          </a:bodyPr>
          <a:lstStyle/>
          <a:p>
            <a:pPr marL="18415" indent="228600" algn="just">
              <a:lnSpc>
                <a:spcPct val="107000"/>
              </a:lnSpc>
              <a:spcBef>
                <a:spcPts val="600"/>
              </a:spcBef>
              <a:spcAft>
                <a:spcPts val="600"/>
              </a:spcAft>
            </a:pPr>
            <a:r>
              <a:rPr lang="vi-VN" sz="2800" b="1" i="1" dirty="0">
                <a:solidFill>
                  <a:srgbClr val="FF0000"/>
                </a:solidFill>
                <a:latin typeface="+mj-lt"/>
                <a:ea typeface="Cambria" panose="02040503050406030204" pitchFamily="18" charset="0"/>
              </a:rPr>
              <a:t>Chế độ dinh dưỡng của cơ thể người phụ thuộc vào những yếu tố nào? Cho ví dụ.</a:t>
            </a:r>
          </a:p>
        </p:txBody>
      </p:sp>
      <p:sp>
        <p:nvSpPr>
          <p:cNvPr id="11" name="Rectangle 10"/>
          <p:cNvSpPr/>
          <p:nvPr/>
        </p:nvSpPr>
        <p:spPr>
          <a:xfrm>
            <a:off x="566057" y="2579413"/>
            <a:ext cx="11006098" cy="2548455"/>
          </a:xfrm>
          <a:prstGeom prst="rect">
            <a:avLst/>
          </a:prstGeom>
        </p:spPr>
        <p:txBody>
          <a:bodyPr wrap="square">
            <a:spAutoFit/>
          </a:bodyPr>
          <a:lstStyle/>
          <a:p>
            <a:pPr marL="90170" marR="30480" indent="228600" algn="just">
              <a:lnSpc>
                <a:spcPct val="114000"/>
              </a:lnSpc>
              <a:spcAft>
                <a:spcPts val="0"/>
              </a:spcAft>
            </a:pPr>
            <a:r>
              <a:rPr lang="vi-VN" sz="2800" dirty="0">
                <a:latin typeface="+mj-lt"/>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dirty="0">
                <a:latin typeface="+mj-lt"/>
                <a:ea typeface="Cambria" panose="02040503050406030204" pitchFamily="18" charset="0"/>
              </a:rPr>
              <a:t>   </a:t>
            </a:r>
            <a:r>
              <a:rPr lang="vi-VN" sz="2800" dirty="0">
                <a:latin typeface="+mj-lt"/>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dirty="0">
                <a:latin typeface="+mj-lt"/>
                <a:ea typeface="Cambria" panose="02040503050406030204" pitchFamily="18" charset="0"/>
              </a:rPr>
              <a:t>     </a:t>
            </a:r>
            <a:r>
              <a:rPr lang="vi-VN" sz="2800" dirty="0">
                <a:latin typeface="+mj-lt"/>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314947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F674177-582D-3F9C-B265-3C5D4F535AAA}"/>
              </a:ext>
            </a:extLst>
          </p:cNvPr>
          <p:cNvSpPr txBox="1"/>
          <p:nvPr/>
        </p:nvSpPr>
        <p:spPr>
          <a:xfrm>
            <a:off x="261033" y="635844"/>
            <a:ext cx="557883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V</a:t>
            </a:r>
            <a:r>
              <a:rPr lang="vi-VN" sz="3200" b="1" dirty="0" smtClean="0">
                <a:solidFill>
                  <a:srgbClr val="0070C0"/>
                </a:solidFill>
                <a:latin typeface="Cambria" panose="02040503050406030204" pitchFamily="18" charset="0"/>
                <a:ea typeface="Cambria" panose="02040503050406030204" pitchFamily="18" charset="0"/>
                <a:cs typeface="Arial" panose="020B0604020202020204" pitchFamily="34" charset="0"/>
              </a:rPr>
              <a:t>/</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Chế</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độ</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dinh</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Rectangle 9"/>
          <p:cNvSpPr/>
          <p:nvPr/>
        </p:nvSpPr>
        <p:spPr>
          <a:xfrm>
            <a:off x="566056" y="1413602"/>
            <a:ext cx="11313459" cy="1475404"/>
          </a:xfrm>
          <a:prstGeom prst="rect">
            <a:avLst/>
          </a:prstGeom>
        </p:spPr>
        <p:txBody>
          <a:bodyPr wrap="square">
            <a:spAutoFit/>
          </a:bodyPr>
          <a:lstStyle/>
          <a:p>
            <a:pPr marL="18415" indent="228600" algn="just">
              <a:lnSpc>
                <a:spcPct val="107000"/>
              </a:lnSpc>
              <a:spcBef>
                <a:spcPts val="600"/>
              </a:spcBef>
              <a:spcAft>
                <a:spcPts val="600"/>
              </a:spcAft>
            </a:pPr>
            <a:r>
              <a:rPr lang="vi-VN" sz="2800" b="1" i="1" dirty="0" smtClean="0">
                <a:solidFill>
                  <a:srgbClr val="FF0000"/>
                </a:solidFill>
                <a:latin typeface="+mj-lt"/>
                <a:ea typeface="Cambria" panose="02040503050406030204" pitchFamily="18" charset="0"/>
              </a:rPr>
              <a:t>Theo </a:t>
            </a:r>
            <a:r>
              <a:rPr lang="vi-VN" sz="2800" b="1" i="1" dirty="0">
                <a:solidFill>
                  <a:srgbClr val="FF0000"/>
                </a:solidFill>
                <a:latin typeface="+mj-lt"/>
                <a:ea typeface="Cambria" panose="02040503050406030204" pitchFamily="18" charset="0"/>
              </a:rPr>
              <a:t>bảng Nhu cầu dinh dưỡng khuyến nghị cho người Việt Nam, ở lứa tuổi học sinh trung học cơ sơ (12 – 14 tuổi) cần lượng chất dinh dưỡng thiết yếu và năng lượng là bao nhiêu?</a:t>
            </a:r>
          </a:p>
        </p:txBody>
      </p:sp>
      <p:pic>
        <p:nvPicPr>
          <p:cNvPr id="6" name="Picture 5">
            <a:extLst>
              <a:ext uri="{FF2B5EF4-FFF2-40B4-BE49-F238E27FC236}">
                <a16:creationId xmlns="" xmlns:a16="http://schemas.microsoft.com/office/drawing/2014/main" id="{288EBD2B-B425-11F2-A007-4D1336E6E9B8}"/>
              </a:ext>
            </a:extLst>
          </p:cNvPr>
          <p:cNvPicPr>
            <a:picLocks noChangeAspect="1"/>
          </p:cNvPicPr>
          <p:nvPr/>
        </p:nvPicPr>
        <p:blipFill>
          <a:blip r:embed="rId2"/>
          <a:stretch>
            <a:fillRect/>
          </a:stretch>
        </p:blipFill>
        <p:spPr>
          <a:xfrm>
            <a:off x="1148192" y="4126499"/>
            <a:ext cx="8172734" cy="954300"/>
          </a:xfrm>
          <a:prstGeom prst="rect">
            <a:avLst/>
          </a:prstGeom>
        </p:spPr>
      </p:pic>
      <p:pic>
        <p:nvPicPr>
          <p:cNvPr id="7" name="Picture 6" descr="A picture containing text, font, line, screenshot&#10;&#10;Description automatically generated">
            <a:extLst>
              <a:ext uri="{FF2B5EF4-FFF2-40B4-BE49-F238E27FC236}">
                <a16:creationId xmlns="" xmlns:a16="http://schemas.microsoft.com/office/drawing/2014/main" id="{4AD37E45-9D0A-8EEA-88AE-7ADB26031EB6}"/>
              </a:ext>
            </a:extLst>
          </p:cNvPr>
          <p:cNvPicPr>
            <a:picLocks noChangeAspect="1"/>
          </p:cNvPicPr>
          <p:nvPr/>
        </p:nvPicPr>
        <p:blipFill>
          <a:blip r:embed="rId3"/>
          <a:stretch>
            <a:fillRect/>
          </a:stretch>
        </p:blipFill>
        <p:spPr>
          <a:xfrm>
            <a:off x="1148197" y="2993647"/>
            <a:ext cx="8172729" cy="1132852"/>
          </a:xfrm>
          <a:prstGeom prst="rect">
            <a:avLst/>
          </a:prstGeom>
        </p:spPr>
      </p:pic>
      <p:sp>
        <p:nvSpPr>
          <p:cNvPr id="12" name="Rectangle 11"/>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0166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F674177-582D-3F9C-B265-3C5D4F535AAA}"/>
              </a:ext>
            </a:extLst>
          </p:cNvPr>
          <p:cNvSpPr txBox="1"/>
          <p:nvPr/>
        </p:nvSpPr>
        <p:spPr>
          <a:xfrm>
            <a:off x="261033" y="635844"/>
            <a:ext cx="557883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V</a:t>
            </a:r>
            <a:r>
              <a:rPr lang="vi-VN" sz="3200" b="1" dirty="0" smtClean="0">
                <a:solidFill>
                  <a:srgbClr val="0070C0"/>
                </a:solidFill>
                <a:latin typeface="Cambria" panose="02040503050406030204" pitchFamily="18" charset="0"/>
                <a:ea typeface="Cambria" panose="02040503050406030204" pitchFamily="18" charset="0"/>
                <a:cs typeface="Arial" panose="020B0604020202020204" pitchFamily="34" charset="0"/>
              </a:rPr>
              <a:t>/</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Chế</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độ</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dinh</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Rectangle 9"/>
          <p:cNvSpPr/>
          <p:nvPr/>
        </p:nvSpPr>
        <p:spPr>
          <a:xfrm>
            <a:off x="566056" y="1413602"/>
            <a:ext cx="11344195" cy="1014380"/>
          </a:xfrm>
          <a:prstGeom prst="rect">
            <a:avLst/>
          </a:prstGeom>
        </p:spPr>
        <p:txBody>
          <a:bodyPr wrap="square">
            <a:spAutoFit/>
          </a:bodyPr>
          <a:lstStyle/>
          <a:p>
            <a:pPr marL="18415" indent="228600" algn="just">
              <a:lnSpc>
                <a:spcPct val="107000"/>
              </a:lnSpc>
              <a:spcBef>
                <a:spcPts val="600"/>
              </a:spcBef>
              <a:spcAft>
                <a:spcPts val="600"/>
              </a:spcAft>
            </a:pPr>
            <a:r>
              <a:rPr lang="vi-VN" sz="2800" b="1" i="1" dirty="0">
                <a:solidFill>
                  <a:srgbClr val="FF0000"/>
                </a:solidFill>
                <a:latin typeface="+mj-lt"/>
                <a:ea typeface="Cambria" panose="02040503050406030204" pitchFamily="18" charset="0"/>
              </a:rPr>
              <a:t>Thế nào là khẩu phần ăn? Khi lập khẩu phần ăn cần đảm bảo nguyên tắc nào?</a:t>
            </a:r>
          </a:p>
        </p:txBody>
      </p:sp>
      <p:sp>
        <p:nvSpPr>
          <p:cNvPr id="11" name="Rectangle 10"/>
          <p:cNvSpPr/>
          <p:nvPr/>
        </p:nvSpPr>
        <p:spPr>
          <a:xfrm>
            <a:off x="566056" y="2427982"/>
            <a:ext cx="11006098" cy="2057230"/>
          </a:xfrm>
          <a:prstGeom prst="rect">
            <a:avLst/>
          </a:prstGeom>
        </p:spPr>
        <p:txBody>
          <a:bodyPr wrap="square">
            <a:spAutoFit/>
          </a:bodyPr>
          <a:lstStyle/>
          <a:p>
            <a:pPr marL="90170" marR="30480" algn="just">
              <a:lnSpc>
                <a:spcPct val="114000"/>
              </a:lnSpc>
              <a:spcAft>
                <a:spcPts val="0"/>
              </a:spcAft>
            </a:pPr>
            <a:r>
              <a:rPr lang="en-US" sz="28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latin typeface="Times New Roman" panose="02020603050405020304" pitchFamily="18" charset="0"/>
                <a:ea typeface="Cambria" panose="02040503050406030204" pitchFamily="18" charset="0"/>
                <a:cs typeface="Times New Roman" panose="02020603050405020304" pitchFamily="18" charset="0"/>
              </a:rPr>
              <a:t>Khẩu </a:t>
            </a:r>
            <a:r>
              <a:rPr lang="vi-VN" sz="2800" dirty="0">
                <a:latin typeface="Times New Roman" panose="02020603050405020304" pitchFamily="18" charset="0"/>
                <a:ea typeface="Cambria" panose="02040503050406030204" pitchFamily="18" charset="0"/>
                <a:cs typeface="Times New Roman" panose="02020603050405020304" pitchFamily="18" charset="0"/>
              </a:rPr>
              <a:t>phần ăn là lượng thức ăn cần cung cấp cho cơ thể trong một ngày.</a:t>
            </a:r>
          </a:p>
          <a:p>
            <a:pPr marL="90170" marR="30480" algn="just">
              <a:lnSpc>
                <a:spcPct val="114000"/>
              </a:lnSpc>
              <a:spcAft>
                <a:spcPts val="0"/>
              </a:spcAft>
            </a:pPr>
            <a:r>
              <a:rPr lang="vi-VN" sz="2800" dirty="0">
                <a:latin typeface="Times New Roman" panose="02020603050405020304" pitchFamily="18" charset="0"/>
                <a:ea typeface="Cambria" panose="02040503050406030204" pitchFamily="18" charset="0"/>
                <a:cs typeface="Times New Roman" panose="02020603050405020304" pitchFamily="18" charset="0"/>
              </a:rPr>
              <a:t>- Nguyên tắc lập khẩu phần: Đảm bảo đủ lượng thức ăn phù hợp với nhu cầu dinh dưỡng của cơ thể; cân đối các thành phần dinh dưỡng, cung cấp đủ năng lượng.</a:t>
            </a:r>
          </a:p>
        </p:txBody>
      </p:sp>
      <p:sp>
        <p:nvSpPr>
          <p:cNvPr id="6" name="Rectangle 5"/>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0600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5" descr="viet3">
            <a:extLst>
              <a:ext uri="{FF2B5EF4-FFF2-40B4-BE49-F238E27FC236}">
                <a16:creationId xmlns="" xmlns:a16="http://schemas.microsoft.com/office/drawing/2014/main" id="{E397F614-7C2E-F5EA-BE12-40AC47508C6C}"/>
              </a:ext>
            </a:extLst>
          </p:cNvPr>
          <p:cNvPicPr>
            <a:picLocks noChangeAspect="1" noChangeArrowheads="1" noCrop="1"/>
          </p:cNvPicPr>
          <p:nvPr/>
        </p:nvPicPr>
        <p:blipFill>
          <a:blip r:embed="rId2"/>
          <a:srcRect/>
          <a:stretch>
            <a:fillRect/>
          </a:stretch>
        </p:blipFill>
        <p:spPr bwMode="auto">
          <a:xfrm>
            <a:off x="6060329" y="671607"/>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F3D8C182-07AA-D5D7-7D3D-4F87E5B51447}"/>
              </a:ext>
            </a:extLst>
          </p:cNvPr>
          <p:cNvSpPr txBox="1"/>
          <p:nvPr/>
        </p:nvSpPr>
        <p:spPr>
          <a:xfrm>
            <a:off x="340660" y="1466841"/>
            <a:ext cx="11631064" cy="3530903"/>
          </a:xfrm>
          <a:prstGeom prst="rect">
            <a:avLst/>
          </a:prstGeom>
          <a:noFill/>
        </p:spPr>
        <p:txBody>
          <a:bodyPr wrap="square">
            <a:spAutoFit/>
          </a:bodyPr>
          <a:lstStyle/>
          <a:p>
            <a:pPr marL="90170" marR="30480" indent="228600" algn="just">
              <a:lnSpc>
                <a:spcPct val="114000"/>
              </a:lnSpc>
              <a:spcAft>
                <a:spcPts val="0"/>
              </a:spcAft>
            </a:pP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Nhu cầu dinh dưỡng của mỗi người phụ thuộc vào: lứa tuổi, giới tính, cường độ lao động, tình trạng sức khỏe…</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p>
            <a:pPr marL="90170" marR="30480" algn="just">
              <a:lnSpc>
                <a:spcPct val="114000"/>
              </a:lnSpc>
              <a:spcAft>
                <a:spcPts val="0"/>
              </a:spcAft>
            </a:pP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Khẩu phần ăn là lượng thức ăn cần cung cấp cho cơ thể trong một ngày.</a:t>
            </a:r>
          </a:p>
          <a:p>
            <a:pPr marL="90170" marR="30480" algn="just">
              <a:lnSpc>
                <a:spcPct val="114000"/>
              </a:lnSpc>
              <a:spcAft>
                <a:spcPts val="0"/>
              </a:spcAft>
            </a:pP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 Nguyên tắc lập khẩu phần: </a:t>
            </a:r>
            <a:endParaRPr lang="en-US" sz="2800" dirty="0" smtClean="0">
              <a:effectLst/>
              <a:latin typeface="Times New Roman" panose="02020603050405020304" pitchFamily="18" charset="0"/>
              <a:ea typeface="Cambria" panose="02040503050406030204" pitchFamily="18" charset="0"/>
              <a:cs typeface="Times New Roman" panose="02020603050405020304" pitchFamily="18" charset="0"/>
            </a:endParaRPr>
          </a:p>
          <a:p>
            <a:pPr marL="90170" marR="30480" algn="just">
              <a:lnSpc>
                <a:spcPct val="114000"/>
              </a:lnSpc>
              <a:spcAft>
                <a:spcPts val="0"/>
              </a:spcAft>
            </a:pPr>
            <a:r>
              <a:rPr lang="en-US" sz="2800" dirty="0">
                <a:latin typeface="Times New Roman" panose="02020603050405020304" pitchFamily="18" charset="0"/>
                <a:ea typeface="Cambria" panose="02040503050406030204" pitchFamily="18" charset="0"/>
                <a:cs typeface="Times New Roman" panose="02020603050405020304" pitchFamily="18" charset="0"/>
              </a:rPr>
              <a:t>+</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Đảm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bảo đủ lượng thức ăn phù hợp với nhu cầu dinh dưỡng của cơ </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thể</a:t>
            </a:r>
            <a:r>
              <a:rPr lang="en-US" sz="2800" dirty="0" smtClean="0">
                <a:effectLst/>
                <a:latin typeface="Times New Roman" panose="02020603050405020304" pitchFamily="18" charset="0"/>
                <a:ea typeface="Cambria" panose="02040503050406030204" pitchFamily="18" charset="0"/>
                <a:cs typeface="Times New Roman" panose="02020603050405020304" pitchFamily="18" charset="0"/>
              </a:rPr>
              <a:t>.</a:t>
            </a:r>
          </a:p>
          <a:p>
            <a:pPr marL="90170" marR="30480" algn="just">
              <a:lnSpc>
                <a:spcPct val="114000"/>
              </a:lnSpc>
              <a:spcAft>
                <a:spcPts val="0"/>
              </a:spcAft>
            </a:pPr>
            <a:r>
              <a:rPr lang="en-US" sz="2800" dirty="0">
                <a:latin typeface="Times New Roman" panose="02020603050405020304" pitchFamily="18" charset="0"/>
                <a:ea typeface="Cambria" panose="02040503050406030204" pitchFamily="18" charset="0"/>
                <a:cs typeface="Times New Roman" panose="02020603050405020304" pitchFamily="18" charset="0"/>
              </a:rPr>
              <a:t>+</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a:latin typeface="Times New Roman" panose="02020603050405020304" pitchFamily="18" charset="0"/>
                <a:ea typeface="Cambria" panose="02040503050406030204" pitchFamily="18" charset="0"/>
                <a:cs typeface="Times New Roman" panose="02020603050405020304" pitchFamily="18" charset="0"/>
              </a:rPr>
              <a:t>C</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ân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đối các thành phần dinh </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dưỡng</a:t>
            </a:r>
            <a:r>
              <a:rPr lang="en-US" sz="2800" dirty="0" smtClean="0">
                <a:effectLst/>
                <a:latin typeface="Times New Roman" panose="02020603050405020304" pitchFamily="18" charset="0"/>
                <a:ea typeface="Cambria" panose="02040503050406030204" pitchFamily="18" charset="0"/>
                <a:cs typeface="Times New Roman" panose="02020603050405020304" pitchFamily="18" charset="0"/>
              </a:rPr>
              <a:t>.</a:t>
            </a:r>
          </a:p>
          <a:p>
            <a:pPr marL="90170" marR="30480" algn="just">
              <a:lnSpc>
                <a:spcPct val="114000"/>
              </a:lnSpc>
              <a:spcAft>
                <a:spcPts val="0"/>
              </a:spcAft>
            </a:pPr>
            <a:r>
              <a:rPr lang="en-US" sz="2800" dirty="0" smtClean="0">
                <a:latin typeface="Times New Roman" panose="02020603050405020304" pitchFamily="18" charset="0"/>
                <a:ea typeface="Cambria" panose="02040503050406030204" pitchFamily="18" charset="0"/>
                <a:cs typeface="Times New Roman" panose="02020603050405020304" pitchFamily="18" charset="0"/>
              </a:rPr>
              <a:t>+ C</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ung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cấp đủ năng lượng</a:t>
            </a:r>
            <a:r>
              <a:rPr lang="vi-VN" sz="2800" dirty="0" smtClean="0">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F674177-582D-3F9C-B265-3C5D4F535AAA}"/>
              </a:ext>
            </a:extLst>
          </p:cNvPr>
          <p:cNvSpPr txBox="1"/>
          <p:nvPr/>
        </p:nvSpPr>
        <p:spPr>
          <a:xfrm>
            <a:off x="261033" y="635844"/>
            <a:ext cx="557883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V</a:t>
            </a:r>
            <a:r>
              <a:rPr lang="vi-VN" sz="3200" b="1" dirty="0" smtClean="0">
                <a:solidFill>
                  <a:srgbClr val="0070C0"/>
                </a:solidFill>
                <a:latin typeface="Cambria" panose="02040503050406030204" pitchFamily="18" charset="0"/>
                <a:ea typeface="Cambria" panose="02040503050406030204" pitchFamily="18" charset="0"/>
                <a:cs typeface="Arial" panose="020B0604020202020204" pitchFamily="34" charset="0"/>
              </a:rPr>
              <a:t>/</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Chế</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độ</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dinh</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82C50EC-8C14-2999-15E1-38F3A82FC6E7}"/>
              </a:ext>
            </a:extLst>
          </p:cNvPr>
          <p:cNvSpPr txBox="1"/>
          <p:nvPr/>
        </p:nvSpPr>
        <p:spPr>
          <a:xfrm>
            <a:off x="473335" y="1479532"/>
            <a:ext cx="11550015" cy="954107"/>
          </a:xfrm>
          <a:prstGeom prst="rect">
            <a:avLst/>
          </a:prstGeom>
          <a:noFill/>
        </p:spPr>
        <p:txBody>
          <a:bodyPr wrap="square">
            <a:spAutoFit/>
          </a:bodyPr>
          <a:lstStyle/>
          <a:p>
            <a:pPr marL="30480" marR="30480" algn="just">
              <a:spcAft>
                <a:spcPts val="1200"/>
              </a:spcAft>
            </a:pP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Hãy</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xây</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dựng</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khẩu</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phần</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ăn</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1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bạn</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học</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sinh</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lớp</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8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gồm</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400gam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gạo</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tẻ</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200gam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thịt</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gà</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ta; 300g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rau</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dền</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đỏ</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200g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xoài</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chín</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70g </a:t>
            </a:r>
            <a:r>
              <a:rPr lang="en-US" sz="2800" dirty="0" err="1">
                <a:effectLst/>
                <a:latin typeface="Times New Roman" panose="02020603050405020304" pitchFamily="18" charset="0"/>
                <a:ea typeface="Cambria" panose="02040503050406030204" pitchFamily="18" charset="0"/>
                <a:cs typeface="Times New Roman" panose="02020603050405020304" pitchFamily="18" charset="0"/>
              </a:rPr>
              <a:t>bơ</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ách nấu cơm bằng nồi cơm điện tử Toshiba mềm deo thơm ngon khó cưỡng">
            <a:extLst>
              <a:ext uri="{FF2B5EF4-FFF2-40B4-BE49-F238E27FC236}">
                <a16:creationId xmlns="" xmlns:a16="http://schemas.microsoft.com/office/drawing/2014/main" id="{13ADBD52-45D3-D7E4-3220-B22C039CF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95" y="2463901"/>
            <a:ext cx="3081286" cy="2164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 xmlns:a16="http://schemas.microsoft.com/office/drawing/2014/main" id="{AAA2CA89-F50C-7975-C915-4F7C11EEA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677" y="2463901"/>
            <a:ext cx="2619375" cy="21713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A7B98E9C-BBDC-F3B7-76E5-14B10C93F710}"/>
              </a:ext>
            </a:extLst>
          </p:cNvPr>
          <p:cNvPicPr>
            <a:picLocks noChangeAspect="1"/>
          </p:cNvPicPr>
          <p:nvPr/>
        </p:nvPicPr>
        <p:blipFill>
          <a:blip r:embed="rId4"/>
          <a:stretch>
            <a:fillRect/>
          </a:stretch>
        </p:blipFill>
        <p:spPr>
          <a:xfrm>
            <a:off x="6202548" y="2463900"/>
            <a:ext cx="2667000" cy="2142783"/>
          </a:xfrm>
          <a:prstGeom prst="rect">
            <a:avLst/>
          </a:prstGeom>
        </p:spPr>
      </p:pic>
      <p:pic>
        <p:nvPicPr>
          <p:cNvPr id="8" name="Picture 7">
            <a:extLst>
              <a:ext uri="{FF2B5EF4-FFF2-40B4-BE49-F238E27FC236}">
                <a16:creationId xmlns="" xmlns:a16="http://schemas.microsoft.com/office/drawing/2014/main" id="{EEB0EE4B-FF56-941F-7D53-18BB1A234342}"/>
              </a:ext>
            </a:extLst>
          </p:cNvPr>
          <p:cNvPicPr>
            <a:picLocks noChangeAspect="1"/>
          </p:cNvPicPr>
          <p:nvPr/>
        </p:nvPicPr>
        <p:blipFill>
          <a:blip r:embed="rId5"/>
          <a:stretch>
            <a:fillRect/>
          </a:stretch>
        </p:blipFill>
        <p:spPr>
          <a:xfrm>
            <a:off x="8953044" y="2463901"/>
            <a:ext cx="2809875" cy="2171358"/>
          </a:xfrm>
          <a:prstGeom prst="rect">
            <a:avLst/>
          </a:prstGeom>
        </p:spPr>
      </p:pic>
      <p:pic>
        <p:nvPicPr>
          <p:cNvPr id="9" name="Picture 8">
            <a:extLst>
              <a:ext uri="{FF2B5EF4-FFF2-40B4-BE49-F238E27FC236}">
                <a16:creationId xmlns="" xmlns:a16="http://schemas.microsoft.com/office/drawing/2014/main" id="{9FD0DD83-FE59-C257-3711-A0A4028360E7}"/>
              </a:ext>
            </a:extLst>
          </p:cNvPr>
          <p:cNvPicPr>
            <a:picLocks noChangeAspect="1"/>
          </p:cNvPicPr>
          <p:nvPr/>
        </p:nvPicPr>
        <p:blipFill>
          <a:blip r:embed="rId6"/>
          <a:stretch>
            <a:fillRect/>
          </a:stretch>
        </p:blipFill>
        <p:spPr>
          <a:xfrm>
            <a:off x="473335" y="4929826"/>
            <a:ext cx="2771775" cy="1647825"/>
          </a:xfrm>
          <a:prstGeom prst="rect">
            <a:avLst/>
          </a:prstGeom>
        </p:spPr>
      </p:pic>
      <p:sp>
        <p:nvSpPr>
          <p:cNvPr id="10" name="Rectangle 9"/>
          <p:cNvSpPr/>
          <p:nvPr/>
        </p:nvSpPr>
        <p:spPr>
          <a:xfrm>
            <a:off x="219635" y="926051"/>
            <a:ext cx="11144411" cy="523220"/>
          </a:xfrm>
          <a:prstGeom prst="rect">
            <a:avLst/>
          </a:prstGeom>
        </p:spPr>
        <p:txBody>
          <a:bodyPr wrap="square">
            <a:spAutoFit/>
          </a:bodyPr>
          <a:lstStyle/>
          <a:p>
            <a:pPr algn="ctr"/>
            <a:r>
              <a:rPr lang="en-US" sz="28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r>
              <a:rPr lang="vi-VN" sz="28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hực </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hành xây dựng khẩu phần ăn theo hướng dẫn SGK trang </a:t>
            </a:r>
            <a:r>
              <a:rPr lang="vi-VN" sz="28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131,132</a:t>
            </a:r>
            <a:r>
              <a:rPr lang="en-US" sz="28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12"/>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2826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216" y="1466841"/>
            <a:ext cx="11805237" cy="5201424"/>
          </a:xfrm>
          <a:prstGeom prst="rect">
            <a:avLst/>
          </a:prstGeom>
        </p:spPr>
        <p:txBody>
          <a:bodyPr wrap="square">
            <a:spAutoFit/>
          </a:bodyPr>
          <a:lstStyle/>
          <a:p>
            <a:pPr marL="457200" indent="0" algn="just">
              <a:spcBef>
                <a:spcPts val="600"/>
              </a:spcBef>
              <a:spcAft>
                <a:spcPts val="600"/>
              </a:spcAft>
            </a:pPr>
            <a:r>
              <a:rPr lang="en-US" sz="28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Hướng</a:t>
            </a: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dẫn</a:t>
            </a: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p>
          <a:p>
            <a:pPr marL="457200" indent="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Bước 1: </a:t>
            </a:r>
            <a:r>
              <a:rPr lang="en-US" sz="28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lập</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bảng 32.2 </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marL="457200" indent="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Bước 2: Điền tên thực phẩm và xác định lượng thực phẩm ăn được</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marL="457200" indent="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Ví dụ: Ngô tươi</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marL="457200" indent="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Khối lượng cung cấp: X = 500g</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marL="457200" indent="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Lượng thải bỏ: Y = 500 x 45% = 225g</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marL="457200" indent="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Lượng ăn được: Z = 500 – 225 = 275 g</a:t>
            </a:r>
            <a:endParaRPr lang="vi-VN" sz="2800" dirty="0">
              <a:latin typeface="Times New Roman" panose="02020603050405020304" pitchFamily="18" charset="0"/>
              <a:ea typeface="Cambria" panose="02040503050406030204" pitchFamily="18" charset="0"/>
              <a:cs typeface="Times New Roman" panose="02020603050405020304" pitchFamily="18" charset="0"/>
            </a:endParaRPr>
          </a:p>
          <a:p>
            <a:pPr marL="45720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Bước 3: Xác định giá trị dinh dưỡng của loại thực phẩm</a:t>
            </a:r>
            <a:endPar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marL="457200" algn="just">
              <a:spcBef>
                <a:spcPts val="600"/>
              </a:spcBef>
              <a:spcAft>
                <a:spcPts val="600"/>
              </a:spcAft>
            </a:pP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Ví dụ: </a:t>
            </a:r>
            <a:endPar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F674177-582D-3F9C-B265-3C5D4F535AAA}"/>
              </a:ext>
            </a:extLst>
          </p:cNvPr>
          <p:cNvSpPr txBox="1"/>
          <p:nvPr/>
        </p:nvSpPr>
        <p:spPr>
          <a:xfrm>
            <a:off x="261033" y="635844"/>
            <a:ext cx="557883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V</a:t>
            </a:r>
            <a:r>
              <a:rPr lang="vi-VN" sz="3200" b="1" dirty="0" smtClean="0">
                <a:solidFill>
                  <a:srgbClr val="0070C0"/>
                </a:solidFill>
                <a:latin typeface="Cambria" panose="02040503050406030204" pitchFamily="18" charset="0"/>
                <a:ea typeface="Cambria" panose="02040503050406030204" pitchFamily="18" charset="0"/>
                <a:cs typeface="Arial" panose="020B0604020202020204" pitchFamily="34" charset="0"/>
              </a:rPr>
              <a:t>/</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Chế</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độ</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dinh</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89021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630B7DE-8A83-E76C-1156-54F7C4E4AA56}"/>
              </a:ext>
            </a:extLst>
          </p:cNvPr>
          <p:cNvSpPr txBox="1"/>
          <p:nvPr/>
        </p:nvSpPr>
        <p:spPr>
          <a:xfrm>
            <a:off x="545566" y="1466841"/>
            <a:ext cx="11487631" cy="4231928"/>
          </a:xfrm>
          <a:prstGeom prst="rect">
            <a:avLst/>
          </a:prstGeom>
          <a:noFill/>
        </p:spPr>
        <p:txBody>
          <a:bodyPr wrap="square" rtlCol="0">
            <a:spAutoFit/>
          </a:bodyPr>
          <a:lstStyle/>
          <a:p>
            <a:pPr marL="457200" algn="just">
              <a:spcBef>
                <a:spcPts val="600"/>
              </a:spcBef>
              <a:spcAft>
                <a:spcPts val="600"/>
              </a:spcAft>
            </a:pPr>
            <a:r>
              <a:rPr lang="vi-VN" sz="2800" dirty="0">
                <a:solidFill>
                  <a:srgbClr val="000000"/>
                </a:solidFill>
                <a:effectLst/>
                <a:latin typeface="+mj-lt"/>
                <a:ea typeface="Cambria" panose="02040503050406030204" pitchFamily="18" charset="0"/>
              </a:rPr>
              <a:t>Protein trong ngô tươi = (4.1 x 275):100 = 11,275g</a:t>
            </a:r>
            <a:endParaRPr lang="vi-VN" sz="2800" dirty="0">
              <a:effectLst/>
              <a:latin typeface="+mj-lt"/>
              <a:ea typeface="Cambria" panose="02040503050406030204" pitchFamily="18" charset="0"/>
            </a:endParaRPr>
          </a:p>
          <a:p>
            <a:pPr marL="457200" indent="0" algn="just">
              <a:spcBef>
                <a:spcPts val="600"/>
              </a:spcBef>
              <a:spcAft>
                <a:spcPts val="600"/>
              </a:spcAft>
            </a:pPr>
            <a:r>
              <a:rPr lang="vi-VN" sz="2800" dirty="0">
                <a:solidFill>
                  <a:srgbClr val="000000"/>
                </a:solidFill>
                <a:effectLst/>
                <a:latin typeface="+mj-lt"/>
                <a:ea typeface="Cambria" panose="02040503050406030204" pitchFamily="18" charset="0"/>
              </a:rPr>
              <a:t>Lượng năng lượng từ ngô tươi </a:t>
            </a:r>
            <a:endParaRPr lang="en-US" sz="2800" dirty="0">
              <a:solidFill>
                <a:srgbClr val="000000"/>
              </a:solidFill>
              <a:effectLst/>
              <a:latin typeface="+mj-lt"/>
              <a:ea typeface="Cambria" panose="02040503050406030204" pitchFamily="18" charset="0"/>
            </a:endParaRPr>
          </a:p>
          <a:p>
            <a:pPr marL="457200" indent="0" algn="just">
              <a:spcBef>
                <a:spcPts val="600"/>
              </a:spcBef>
              <a:spcAft>
                <a:spcPts val="600"/>
              </a:spcAft>
            </a:pPr>
            <a:r>
              <a:rPr lang="vi-VN" sz="2800" dirty="0">
                <a:solidFill>
                  <a:srgbClr val="000000"/>
                </a:solidFill>
                <a:effectLst/>
                <a:latin typeface="+mj-lt"/>
                <a:ea typeface="Cambria" panose="02040503050406030204" pitchFamily="18" charset="0"/>
              </a:rPr>
              <a:t>= (196x275):100 = 539 kcal.</a:t>
            </a:r>
            <a:endParaRPr lang="vi-VN" sz="2800" dirty="0">
              <a:effectLst/>
              <a:latin typeface="+mj-lt"/>
              <a:ea typeface="Cambria" panose="02040503050406030204" pitchFamily="18" charset="0"/>
            </a:endParaRPr>
          </a:p>
          <a:p>
            <a:pPr marL="457200" indent="0" algn="just">
              <a:spcBef>
                <a:spcPts val="600"/>
              </a:spcBef>
              <a:spcAft>
                <a:spcPts val="600"/>
              </a:spcAft>
            </a:pPr>
            <a:r>
              <a:rPr lang="vi-VN" sz="2800" dirty="0">
                <a:solidFill>
                  <a:srgbClr val="000000"/>
                </a:solidFill>
                <a:effectLst/>
                <a:latin typeface="+mj-lt"/>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800" dirty="0">
              <a:effectLst/>
              <a:latin typeface="+mj-lt"/>
              <a:ea typeface="Cambria" panose="02040503050406030204" pitchFamily="18" charset="0"/>
            </a:endParaRPr>
          </a:p>
          <a:p>
            <a:pPr marL="457200" indent="0" algn="just">
              <a:spcBef>
                <a:spcPts val="600"/>
              </a:spcBef>
              <a:spcAft>
                <a:spcPts val="600"/>
              </a:spcAft>
            </a:pPr>
            <a:r>
              <a:rPr lang="vi-VN" sz="2800" dirty="0">
                <a:solidFill>
                  <a:srgbClr val="000000"/>
                </a:solidFill>
                <a:effectLst/>
                <a:latin typeface="+mj-lt"/>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800" dirty="0">
              <a:effectLst/>
              <a:latin typeface="+mj-lt"/>
              <a:ea typeface="Cambria" panose="02040503050406030204" pitchFamily="18" charset="0"/>
            </a:endParaRPr>
          </a:p>
          <a:p>
            <a:pPr marL="30480" marR="30480" indent="426720" algn="just">
              <a:spcAft>
                <a:spcPts val="0"/>
              </a:spcAft>
            </a:pPr>
            <a:r>
              <a:rPr lang="vi-VN" sz="2800" dirty="0">
                <a:solidFill>
                  <a:srgbClr val="000000"/>
                </a:solidFill>
                <a:effectLst/>
                <a:latin typeface="+mj-lt"/>
                <a:ea typeface="Cambria" panose="02040503050406030204" pitchFamily="18" charset="0"/>
              </a:rPr>
              <a:t>+ Bước 5: Báo cáo kết quả.</a:t>
            </a:r>
            <a:endParaRPr lang="en-US" sz="2800" dirty="0">
              <a:latin typeface="+mj-lt"/>
            </a:endParaRPr>
          </a:p>
        </p:txBody>
      </p:sp>
      <p:sp>
        <p:nvSpPr>
          <p:cNvPr id="5" name="Rectangle 4"/>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F674177-582D-3F9C-B265-3C5D4F535AAA}"/>
              </a:ext>
            </a:extLst>
          </p:cNvPr>
          <p:cNvSpPr txBox="1"/>
          <p:nvPr/>
        </p:nvSpPr>
        <p:spPr>
          <a:xfrm>
            <a:off x="261033" y="635844"/>
            <a:ext cx="557883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V</a:t>
            </a:r>
            <a:r>
              <a:rPr lang="vi-VN" sz="3200" b="1" dirty="0" smtClean="0">
                <a:solidFill>
                  <a:srgbClr val="0070C0"/>
                </a:solidFill>
                <a:latin typeface="Cambria" panose="02040503050406030204" pitchFamily="18" charset="0"/>
                <a:ea typeface="Cambria" panose="02040503050406030204" pitchFamily="18" charset="0"/>
                <a:cs typeface="Arial" panose="020B0604020202020204" pitchFamily="34" charset="0"/>
              </a:rPr>
              <a:t>/</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Chế</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độ</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dinh</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u="sng"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200" b="1" u="sng"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2707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 xmlns:a16="http://schemas.microsoft.com/office/drawing/2014/main" val="2794151170"/>
                    </a:ext>
                  </a:extLst>
                </a:gridCol>
                <a:gridCol w="524465">
                  <a:extLst>
                    <a:ext uri="{9D8B030D-6E8A-4147-A177-3AD203B41FA5}">
                      <a16:colId xmlns="" xmlns:a16="http://schemas.microsoft.com/office/drawing/2014/main" val="2195527556"/>
                    </a:ext>
                  </a:extLst>
                </a:gridCol>
                <a:gridCol w="651252">
                  <a:extLst>
                    <a:ext uri="{9D8B030D-6E8A-4147-A177-3AD203B41FA5}">
                      <a16:colId xmlns="" xmlns:a16="http://schemas.microsoft.com/office/drawing/2014/main" val="1321804329"/>
                    </a:ext>
                  </a:extLst>
                </a:gridCol>
                <a:gridCol w="856622">
                  <a:extLst>
                    <a:ext uri="{9D8B030D-6E8A-4147-A177-3AD203B41FA5}">
                      <a16:colId xmlns="" xmlns:a16="http://schemas.microsoft.com/office/drawing/2014/main" val="3500541475"/>
                    </a:ext>
                  </a:extLst>
                </a:gridCol>
                <a:gridCol w="1078414">
                  <a:extLst>
                    <a:ext uri="{9D8B030D-6E8A-4147-A177-3AD203B41FA5}">
                      <a16:colId xmlns="" xmlns:a16="http://schemas.microsoft.com/office/drawing/2014/main" val="3515150575"/>
                    </a:ext>
                  </a:extLst>
                </a:gridCol>
                <a:gridCol w="1092794">
                  <a:extLst>
                    <a:ext uri="{9D8B030D-6E8A-4147-A177-3AD203B41FA5}">
                      <a16:colId xmlns="" xmlns:a16="http://schemas.microsoft.com/office/drawing/2014/main" val="3238520539"/>
                    </a:ext>
                  </a:extLst>
                </a:gridCol>
                <a:gridCol w="1314586">
                  <a:extLst>
                    <a:ext uri="{9D8B030D-6E8A-4147-A177-3AD203B41FA5}">
                      <a16:colId xmlns="" xmlns:a16="http://schemas.microsoft.com/office/drawing/2014/main" val="1786704856"/>
                    </a:ext>
                  </a:extLst>
                </a:gridCol>
                <a:gridCol w="938989">
                  <a:extLst>
                    <a:ext uri="{9D8B030D-6E8A-4147-A177-3AD203B41FA5}">
                      <a16:colId xmlns="" xmlns:a16="http://schemas.microsoft.com/office/drawing/2014/main" val="3977634270"/>
                    </a:ext>
                  </a:extLst>
                </a:gridCol>
                <a:gridCol w="938989">
                  <a:extLst>
                    <a:ext uri="{9D8B030D-6E8A-4147-A177-3AD203B41FA5}">
                      <a16:colId xmlns="" xmlns:a16="http://schemas.microsoft.com/office/drawing/2014/main" val="1382625691"/>
                    </a:ext>
                  </a:extLst>
                </a:gridCol>
                <a:gridCol w="651252">
                  <a:extLst>
                    <a:ext uri="{9D8B030D-6E8A-4147-A177-3AD203B41FA5}">
                      <a16:colId xmlns="" xmlns:a16="http://schemas.microsoft.com/office/drawing/2014/main" val="3496724404"/>
                    </a:ext>
                  </a:extLst>
                </a:gridCol>
                <a:gridCol w="651252">
                  <a:extLst>
                    <a:ext uri="{9D8B030D-6E8A-4147-A177-3AD203B41FA5}">
                      <a16:colId xmlns="" xmlns:a16="http://schemas.microsoft.com/office/drawing/2014/main" val="780361873"/>
                    </a:ext>
                  </a:extLst>
                </a:gridCol>
                <a:gridCol w="651252">
                  <a:extLst>
                    <a:ext uri="{9D8B030D-6E8A-4147-A177-3AD203B41FA5}">
                      <a16:colId xmlns="" xmlns:a16="http://schemas.microsoft.com/office/drawing/2014/main" val="3706504798"/>
                    </a:ext>
                  </a:extLst>
                </a:gridCol>
                <a:gridCol w="651252">
                  <a:extLst>
                    <a:ext uri="{9D8B030D-6E8A-4147-A177-3AD203B41FA5}">
                      <a16:colId xmlns="" xmlns:a16="http://schemas.microsoft.com/office/drawing/2014/main" val="2245610792"/>
                    </a:ext>
                  </a:extLst>
                </a:gridCol>
                <a:gridCol w="651252">
                  <a:extLst>
                    <a:ext uri="{9D8B030D-6E8A-4147-A177-3AD203B41FA5}">
                      <a16:colId xmlns="" xmlns:a16="http://schemas.microsoft.com/office/drawing/2014/main" val="3031280466"/>
                    </a:ext>
                  </a:extLst>
                </a:gridCol>
                <a:gridCol w="553510">
                  <a:extLst>
                    <a:ext uri="{9D8B030D-6E8A-4147-A177-3AD203B41FA5}">
                      <a16:colId xmlns=""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dirty="0" err="1">
                          <a:solidFill>
                            <a:srgbClr val="000000"/>
                          </a:solidFill>
                          <a:effectLst/>
                          <a:latin typeface="Cambria" panose="02040503050406030204" pitchFamily="18" charset="0"/>
                          <a:ea typeface="Cambria" panose="02040503050406030204" pitchFamily="18" charset="0"/>
                        </a:rPr>
                        <a:t>Tên</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thực</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phẩm</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Lipid</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7379459"/>
                  </a:ext>
                </a:extLst>
              </a:tr>
            </a:tbl>
          </a:graphicData>
        </a:graphic>
      </p:graphicFrame>
      <p:sp>
        <p:nvSpPr>
          <p:cNvPr id="3" name="TextBox 2">
            <a:extLst>
              <a:ext uri="{FF2B5EF4-FFF2-40B4-BE49-F238E27FC236}">
                <a16:creationId xmlns="" xmlns:a16="http://schemas.microsoft.com/office/drawing/2014/main" id="{4D30F2FE-5E8A-214C-FBBA-ACEE7F4F3DF5}"/>
              </a:ext>
            </a:extLst>
          </p:cNvPr>
          <p:cNvSpPr txBox="1"/>
          <p:nvPr/>
        </p:nvSpPr>
        <p:spPr>
          <a:xfrm>
            <a:off x="2881512" y="631682"/>
            <a:ext cx="4958763" cy="461665"/>
          </a:xfrm>
          <a:prstGeom prst="rect">
            <a:avLst/>
          </a:prstGeom>
          <a:noFill/>
        </p:spPr>
        <p:txBody>
          <a:bodyPr wrap="square" rtlCol="0">
            <a:spAutoFit/>
          </a:bodyPr>
          <a:lstStyle/>
          <a:p>
            <a:pPr algn="ctr"/>
            <a:r>
              <a:rPr lang="en-US" sz="2400" dirty="0" err="1">
                <a:latin typeface="Times New Roman" panose="02020603050405020304" pitchFamily="18" charset="0"/>
                <a:ea typeface="Cambria" panose="02040503050406030204" pitchFamily="18" charset="0"/>
                <a:cs typeface="Times New Roman" panose="02020603050405020304" pitchFamily="18" charset="0"/>
              </a:rPr>
              <a:t>Bảng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dinh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dưỡng</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1004059" y="69556"/>
            <a:ext cx="9934579" cy="669542"/>
          </a:xfrm>
          <a:prstGeom prst="rect">
            <a:avLst/>
          </a:prstGeom>
        </p:spPr>
        <p:txBody>
          <a:bodyPr wrap="none">
            <a:spAutoFit/>
          </a:bodyPr>
          <a:lstStyle/>
          <a:p>
            <a:pPr marL="30480" marR="30480" lvl="0" algn="ctr">
              <a:lnSpc>
                <a:spcPct val="150000"/>
              </a:lnSpc>
              <a:defRPr/>
            </a:pP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8 - </a:t>
            </a:r>
            <a:r>
              <a:rPr lang="vi-VN" sz="2800" b="1" dirty="0" smtClean="0">
                <a:solidFill>
                  <a:srgbClr val="FF0000"/>
                </a:solidFill>
                <a:latin typeface="+mj-lt"/>
                <a:ea typeface="Cambria" panose="02040503050406030204" pitchFamily="18" charset="0"/>
              </a:rPr>
              <a:t>BÀI </a:t>
            </a:r>
            <a:r>
              <a:rPr lang="vi-VN" sz="2800" b="1" dirty="0">
                <a:solidFill>
                  <a:srgbClr val="FF0000"/>
                </a:solidFill>
                <a:latin typeface="+mj-lt"/>
                <a:ea typeface="Cambria" panose="02040503050406030204" pitchFamily="18" charset="0"/>
              </a:rPr>
              <a:t>32: DINH DƯỠNG VÀ TIÊU HOÁ Ở </a:t>
            </a:r>
            <a:r>
              <a:rPr lang="vi-VN" sz="2800" b="1" dirty="0" smtClean="0">
                <a:solidFill>
                  <a:srgbClr val="FF0000"/>
                </a:solidFill>
                <a:latin typeface="+mj-lt"/>
                <a:ea typeface="Cambria" panose="02040503050406030204" pitchFamily="18" charset="0"/>
              </a:rPr>
              <a:t>NGƯỜI</a:t>
            </a:r>
            <a:r>
              <a:rPr lang="en-US" sz="2800" b="1" dirty="0" smtClean="0">
                <a:solidFill>
                  <a:srgbClr val="FF0000"/>
                </a:solidFill>
                <a:latin typeface="+mj-lt"/>
                <a:ea typeface="Cambria" panose="02040503050406030204" pitchFamily="18" charset="0"/>
              </a:rPr>
              <a:t> </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tt</a:t>
            </a:r>
            <a:r>
              <a:rPr lang="en-US" sz="2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1842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b="1" dirty="0">
                <a:solidFill>
                  <a:srgbClr val="00B050"/>
                </a:solidFill>
                <a:effectLst/>
                <a:latin typeface="+mj-lt"/>
                <a:ea typeface="Cambria" panose="02040503050406030204" pitchFamily="18" charset="0"/>
              </a:rPr>
              <a:t>*  Đánh giá chất lượng khẩu phần ăn:</a:t>
            </a:r>
          </a:p>
          <a:p>
            <a:pPr marL="30480" marR="30480" algn="just">
              <a:spcAft>
                <a:spcPts val="1200"/>
              </a:spcAft>
            </a:pPr>
            <a:r>
              <a:rPr lang="vi-VN" sz="2800" dirty="0">
                <a:solidFill>
                  <a:srgbClr val="000000"/>
                </a:solidFill>
                <a:effectLst/>
                <a:latin typeface="+mj-lt"/>
                <a:ea typeface="Cambria" panose="02040503050406030204" pitchFamily="18" charset="0"/>
              </a:rPr>
              <a:t>- Protein: 31,29 + 22,4 + 6,1 + 0,96 + 0,35 = 61,1 (g)</a:t>
            </a:r>
            <a:endParaRPr lang="vi-VN" sz="2800" dirty="0">
              <a:effectLst/>
              <a:latin typeface="+mj-lt"/>
              <a:ea typeface="Cambria" panose="02040503050406030204" pitchFamily="18" charset="0"/>
            </a:endParaRPr>
          </a:p>
          <a:p>
            <a:pPr marL="30480" marR="30480" algn="just">
              <a:spcAft>
                <a:spcPts val="1200"/>
              </a:spcAft>
            </a:pPr>
            <a:r>
              <a:rPr lang="vi-VN" sz="2800" dirty="0">
                <a:solidFill>
                  <a:srgbClr val="000000"/>
                </a:solidFill>
                <a:effectLst/>
                <a:latin typeface="+mj-lt"/>
                <a:ea typeface="Cambria" panose="02040503050406030204" pitchFamily="18" charset="0"/>
              </a:rPr>
              <a:t>- Lipid: 3,96 + 12, 6 + 0,56 + 0,5 + 58,45 = 76,07 (g)</a:t>
            </a:r>
            <a:endParaRPr lang="vi-VN" sz="2800" dirty="0">
              <a:effectLst/>
              <a:latin typeface="+mj-lt"/>
              <a:ea typeface="Cambria" panose="02040503050406030204" pitchFamily="18" charset="0"/>
            </a:endParaRPr>
          </a:p>
          <a:p>
            <a:pPr marL="30480" marR="30480" algn="just">
              <a:spcAft>
                <a:spcPts val="1200"/>
              </a:spcAft>
            </a:pPr>
            <a:r>
              <a:rPr lang="vi-VN" sz="2800" dirty="0">
                <a:solidFill>
                  <a:srgbClr val="000000"/>
                </a:solidFill>
                <a:effectLst/>
                <a:latin typeface="+mj-lt"/>
                <a:ea typeface="Cambria" panose="02040503050406030204" pitchFamily="18" charset="0"/>
              </a:rPr>
              <a:t>- Carbohydrate: 300,57 + 11,5 + 22,6 + 0,35 = 335 (g)</a:t>
            </a:r>
            <a:endParaRPr lang="vi-VN" sz="2800" dirty="0">
              <a:effectLst/>
              <a:latin typeface="+mj-lt"/>
              <a:ea typeface="Cambria" panose="02040503050406030204" pitchFamily="18" charset="0"/>
            </a:endParaRPr>
          </a:p>
          <a:p>
            <a:pPr marL="30480" marR="30480" algn="just">
              <a:spcAft>
                <a:spcPts val="1200"/>
              </a:spcAft>
            </a:pPr>
            <a:r>
              <a:rPr lang="vi-VN" sz="2800" dirty="0">
                <a:solidFill>
                  <a:srgbClr val="000000"/>
                </a:solidFill>
                <a:effectLst/>
                <a:latin typeface="+mj-lt"/>
                <a:ea typeface="Cambria" panose="02040503050406030204" pitchFamily="18" charset="0"/>
              </a:rPr>
              <a:t>- Năng lượng: 1362 + 191 + 76 + 99 + 529 = 2257 (Kcal)</a:t>
            </a:r>
            <a:endParaRPr lang="vi-VN" sz="2800" dirty="0">
              <a:effectLst/>
              <a:latin typeface="+mj-lt"/>
              <a:ea typeface="Cambria" panose="02040503050406030204" pitchFamily="18" charset="0"/>
            </a:endParaRPr>
          </a:p>
          <a:p>
            <a:pPr marL="30480" marR="30480" algn="just">
              <a:spcAft>
                <a:spcPts val="1200"/>
              </a:spcAft>
            </a:pPr>
            <a:r>
              <a:rPr lang="vi-VN" sz="2800" dirty="0">
                <a:solidFill>
                  <a:srgbClr val="000000"/>
                </a:solidFill>
                <a:effectLst/>
                <a:latin typeface="+mj-lt"/>
                <a:ea typeface="Cambria" panose="02040503050406030204" pitchFamily="18" charset="0"/>
              </a:rPr>
              <a:t>- Chất khoáng: Calcium = 845,5 (mg), sắt = 22,51 (mg).</a:t>
            </a:r>
            <a:endParaRPr lang="vi-VN" sz="2800" dirty="0">
              <a:effectLst/>
              <a:latin typeface="+mj-lt"/>
              <a:ea typeface="Cambria" panose="02040503050406030204" pitchFamily="18" charset="0"/>
            </a:endParaRPr>
          </a:p>
          <a:p>
            <a:pPr marL="30480" marR="30480" algn="just">
              <a:spcAft>
                <a:spcPts val="1200"/>
              </a:spcAft>
            </a:pPr>
            <a:r>
              <a:rPr lang="vi-VN" sz="2800" dirty="0">
                <a:solidFill>
                  <a:srgbClr val="000000"/>
                </a:solidFill>
                <a:effectLst/>
                <a:latin typeface="+mj-lt"/>
                <a:ea typeface="Cambria" panose="02040503050406030204" pitchFamily="18" charset="0"/>
              </a:rPr>
              <a:t>- Vitamin: A = 0,52 (mg), B1 = 3,06 (mg), B2 = 2,56 (mg), PP = 23,6 (mg), C = 217,8 (mg).</a:t>
            </a:r>
            <a:endParaRPr lang="vi-VN" sz="2800" dirty="0">
              <a:effectLst/>
              <a:latin typeface="+mj-lt"/>
              <a:ea typeface="Cambria" panose="02040503050406030204" pitchFamily="18" charset="0"/>
            </a:endParaRPr>
          </a:p>
        </p:txBody>
      </p:sp>
      <p:sp>
        <p:nvSpPr>
          <p:cNvPr id="5" name="TextBox 4">
            <a:extLst>
              <a:ext uri="{FF2B5EF4-FFF2-40B4-BE49-F238E27FC236}">
                <a16:creationId xmlns="" xmlns:a16="http://schemas.microsoft.com/office/drawing/2014/main" id="{05A6827F-C867-3EBF-86D7-BB29D533C0DB}"/>
              </a:ext>
            </a:extLst>
          </p:cNvPr>
          <p:cNvSpPr txBox="1"/>
          <p:nvPr/>
        </p:nvSpPr>
        <p:spPr>
          <a:xfrm>
            <a:off x="358587" y="4712481"/>
            <a:ext cx="11241742" cy="954107"/>
          </a:xfrm>
          <a:prstGeom prst="rect">
            <a:avLst/>
          </a:prstGeom>
          <a:noFill/>
        </p:spPr>
        <p:txBody>
          <a:bodyPr wrap="square">
            <a:spAutoFit/>
          </a:bodyPr>
          <a:lstStyle/>
          <a:p>
            <a:pPr marL="30480" marR="30480" algn="just">
              <a:spcAft>
                <a:spcPts val="1200"/>
              </a:spcAft>
            </a:pPr>
            <a:r>
              <a:rPr lang="en-US" sz="2800" i="1" dirty="0">
                <a:solidFill>
                  <a:srgbClr val="F60000"/>
                </a:solidFill>
                <a:effectLst/>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2800" i="1" dirty="0">
                <a:solidFill>
                  <a:srgbClr val="F60000"/>
                </a:solidFill>
                <a:effectLst/>
                <a:latin typeface="Times New Roman" panose="02020603050405020304" pitchFamily="18" charset="0"/>
                <a:ea typeface="Cambria" panose="02040503050406030204" pitchFamily="18" charset="0"/>
                <a:cs typeface="Times New Roman" panose="020206030504050203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1735</Words>
  <Application>Microsoft Office PowerPoint</Application>
  <PresentationFormat>Widescreen</PresentationFormat>
  <Paragraphs>199</Paragraphs>
  <Slides>20</Slides>
  <Notes>1</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Broadway</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DELL</cp:lastModifiedBy>
  <cp:revision>153</cp:revision>
  <dcterms:created xsi:type="dcterms:W3CDTF">2023-07-22T07:34:43Z</dcterms:created>
  <dcterms:modified xsi:type="dcterms:W3CDTF">2023-09-27T03:36:50Z</dcterms:modified>
</cp:coreProperties>
</file>