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365" r:id="rId2"/>
    <p:sldId id="386" r:id="rId3"/>
    <p:sldId id="389" r:id="rId4"/>
    <p:sldId id="264" r:id="rId5"/>
    <p:sldId id="391" r:id="rId6"/>
    <p:sldId id="387" r:id="rId7"/>
    <p:sldId id="393" r:id="rId8"/>
    <p:sldId id="401" r:id="rId9"/>
    <p:sldId id="267" r:id="rId10"/>
    <p:sldId id="394" r:id="rId11"/>
    <p:sldId id="371" r:id="rId12"/>
    <p:sldId id="372" r:id="rId13"/>
    <p:sldId id="369" r:id="rId14"/>
    <p:sldId id="395" r:id="rId15"/>
    <p:sldId id="396" r:id="rId16"/>
    <p:sldId id="397" r:id="rId17"/>
    <p:sldId id="374" r:id="rId18"/>
    <p:sldId id="383" r:id="rId19"/>
    <p:sldId id="400" r:id="rId20"/>
    <p:sldId id="384" r:id="rId21"/>
    <p:sldId id="398" r:id="rId22"/>
    <p:sldId id="399" r:id="rId23"/>
    <p:sldId id="359" r:id="rId24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uli Regular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00E845-F9AC-48EB-B6B5-224C39E78326}">
  <a:tblStyle styleId="{C700E845-F9AC-48EB-B6B5-224C39E783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8199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7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52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92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00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93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00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78423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47976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7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529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34635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90932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26965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868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32955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2989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AFFC-E7CE-4537-B67D-FBC564F70BF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69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BE2637-AAA9-4EC8-B462-ECFE31934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182"/>
            <a:ext cx="9144000" cy="3827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98154C-38EA-4435-8139-BD85046EBCD4}"/>
              </a:ext>
            </a:extLst>
          </p:cNvPr>
          <p:cNvSpPr txBox="1"/>
          <p:nvPr/>
        </p:nvSpPr>
        <p:spPr>
          <a:xfrm>
            <a:off x="-75570" y="1162121"/>
            <a:ext cx="9219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err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sz="4400" b="1" i="1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4400" b="1" i="1" err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GB" sz="4400" b="1" i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4 – Bài 12</a:t>
            </a:r>
            <a:endParaRPr lang="en-GB" sz="4400" b="1" i="1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endParaRPr lang="en-GB" sz="2400" b="1" i="1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en-GB" sz="4400" b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Nhiên </a:t>
            </a: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an </a:t>
            </a: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ninh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C4AA06-8317-4AED-9D7B-7425CB871216}"/>
              </a:ext>
            </a:extLst>
          </p:cNvPr>
          <p:cNvSpPr txBox="1"/>
          <p:nvPr/>
        </p:nvSpPr>
        <p:spPr>
          <a:xfrm>
            <a:off x="8492837" y="4872446"/>
            <a:ext cx="27234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75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17">
        <p:split orient="vert"/>
      </p:transition>
    </mc:Choice>
    <mc:Fallback xmlns="">
      <p:transition spd="slow" advTm="314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74" y="992013"/>
            <a:ext cx="820657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Bởi vì hóa thạch là loại nhiên liệu mất hàng trăm triệu năm mới tái tạo lại được.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vi-VN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74" y="3565025"/>
            <a:ext cx="8206576" cy="119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74" y="70694"/>
            <a:ext cx="89641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an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32746" y="83822"/>
            <a:ext cx="863903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805" y="1285655"/>
            <a:ext cx="8639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nhiên liệu hóa thạch cháy tạo thành chất có tên là carbon dioxit, cùng với đó là một số axit như sulfuric, cacbonic và nitric,…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hại với môi trường: carbon dioxit là một trong những khí gây hiệu ứng nhà kính, làm tăng lực phóng xạ, khiến cho trái đất bị nóng dần lên; ngoài ra còn gây mưa axit, gây ô nhiễm không khí, ô nhiễm nguồn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118476"/>
      </p:ext>
    </p:extLst>
  </p:cSld>
  <p:clrMapOvr>
    <a:masterClrMapping/>
  </p:clrMapOvr>
  <p:transition advTm="345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11688" y="0"/>
            <a:ext cx="8639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687" y="1877040"/>
            <a:ext cx="86390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Để nguồn tài nguyên nhiên liệu không bị cạn kiệt và bảo vệ môi trường, một số nguồn nhiên liệu thay thế như: khí bioga, dầu diezel sinh học, xăng sinh học, các phế phẩm thực vật,…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Ưu điểm: thân thiện với môi trường, giá thành rẻ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973862"/>
      </p:ext>
    </p:extLst>
  </p:cSld>
  <p:clrMapOvr>
    <a:masterClrMapping/>
  </p:clrMapOvr>
  <p:transition advTm="345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050" name="Picture 2" descr="Sử dụng nhiên liệu sinh học: Giảm dần sự lệ... | HỆ THỜI SỰ CHÍNH TRỊ TỔNG  HỢP - V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82" y="27118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1530B1-C72A-47F0-BE7E-698C680B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43" y="229085"/>
            <a:ext cx="7942841" cy="47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F1AE4D-628B-4284-A98A-5FBF94141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97" y="196849"/>
            <a:ext cx="7976185" cy="4295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FBCA4E-FD52-47FF-9368-0ADDC3E8C13B}"/>
              </a:ext>
            </a:extLst>
          </p:cNvPr>
          <p:cNvSpPr/>
          <p:nvPr/>
        </p:nvSpPr>
        <p:spPr>
          <a:xfrm>
            <a:off x="1389647" y="4712613"/>
            <a:ext cx="6364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12.5. </a:t>
            </a:r>
            <a:r>
              <a:rPr lang="en-US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biogas – nhiên liệu sinh học</a:t>
            </a:r>
          </a:p>
        </p:txBody>
      </p:sp>
    </p:spTree>
    <p:extLst>
      <p:ext uri="{BB962C8B-B14F-4D97-AF65-F5344CB8AC3E}">
        <p14:creationId xmlns:p14="http://schemas.microsoft.com/office/powerpoint/2010/main" val="3600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90" y="1211308"/>
            <a:ext cx="8839117" cy="2872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rẻ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4637" y="123321"/>
            <a:ext cx="89641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an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E25F443-E02E-4248-B3F2-31D308406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16" t="7786" r="20026" b="5797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17</a:t>
            </a:fld>
            <a:endParaRPr sz="2000"/>
          </a:p>
        </p:txBody>
      </p:sp>
      <p:sp>
        <p:nvSpPr>
          <p:cNvPr id="32" name="Google Shape;226;p20">
            <a:extLst>
              <a:ext uri="{FF2B5EF4-FFF2-40B4-BE49-F238E27FC236}">
                <a16:creationId xmlns:a16="http://schemas.microsoft.com/office/drawing/2014/main" xmlns="" id="{C7F04BCF-A79D-430D-ADA0-CC301D53AA14}"/>
              </a:ext>
            </a:extLst>
          </p:cNvPr>
          <p:cNvSpPr txBox="1">
            <a:spLocks/>
          </p:cNvSpPr>
          <p:nvPr/>
        </p:nvSpPr>
        <p:spPr>
          <a:xfrm>
            <a:off x="5824482" y="884298"/>
            <a:ext cx="3163307" cy="1376051"/>
          </a:xfrm>
          <a:prstGeom prst="rect">
            <a:avLst/>
          </a:prstGeom>
          <a:solidFill>
            <a:srgbClr val="EBD7B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42265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>
                <a:latin typeface="Times New Roman" panose="02020603050405020304" pitchFamily="18" charset="0"/>
                <a:ea typeface="Calibri" panose="020F0502020204030204" pitchFamily="34" charset="0"/>
              </a:rPr>
              <a:t>1. Sơ </a:t>
            </a:r>
            <a:r>
              <a:rPr lang="en-US" sz="2000" i="1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i="1">
                <a:latin typeface="Times New Roman" panose="02020603050405020304" pitchFamily="18" charset="0"/>
                <a:ea typeface="Calibri" panose="020F0502020204030204" pitchFamily="34" charset="0"/>
              </a:rPr>
              <a:t> bên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i="1">
                <a:latin typeface="Times New Roman" panose="02020603050405020304" pitchFamily="18" charset="0"/>
                <a:ea typeface="Calibri" panose="020F0502020204030204" pitchFamily="34" charset="0"/>
              </a:rPr>
              <a:t>. Hãy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i="1">
                <a:latin typeface="Times New Roman" panose="02020603050405020304" pitchFamily="18" charset="0"/>
                <a:ea typeface="Calibri" panose="020F0502020204030204" pitchFamily="34" charset="0"/>
              </a:rPr>
              <a:t> 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D962B8-6240-4438-9B91-E5043968C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6" t="18034" r="6035" b="18370"/>
          <a:stretch/>
        </p:blipFill>
        <p:spPr>
          <a:xfrm>
            <a:off x="5577840" y="2572202"/>
            <a:ext cx="3566160" cy="2365811"/>
          </a:xfrm>
          <a:prstGeom prst="rect">
            <a:avLst/>
          </a:prstGeom>
        </p:spPr>
      </p:pic>
      <p:sp>
        <p:nvSpPr>
          <p:cNvPr id="41" name="Google Shape;226;p20">
            <a:extLst>
              <a:ext uri="{FF2B5EF4-FFF2-40B4-BE49-F238E27FC236}">
                <a16:creationId xmlns:a16="http://schemas.microsoft.com/office/drawing/2014/main" xmlns="" id="{D5F18249-DDC6-4F21-B03A-E9CE1594E8B4}"/>
              </a:ext>
            </a:extLst>
          </p:cNvPr>
          <p:cNvSpPr txBox="1">
            <a:spLocks/>
          </p:cNvSpPr>
          <p:nvPr/>
        </p:nvSpPr>
        <p:spPr>
          <a:xfrm>
            <a:off x="5824482" y="3102897"/>
            <a:ext cx="2778497" cy="1375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42265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454" y="342396"/>
            <a:ext cx="33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4100" name="Picture 4" descr="Trong sơ đồ trên, hãy cho biết đầu là vật liệu, nguyên liệu, nhiên liệu?  câu hỏi 1802616 - hoidap247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6753" r="2345" b="12920"/>
          <a:stretch/>
        </p:blipFill>
        <p:spPr bwMode="auto">
          <a:xfrm>
            <a:off x="0" y="1065629"/>
            <a:ext cx="5722786" cy="35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276889"/>
      </p:ext>
    </p:extLst>
  </p:cSld>
  <p:clrMapOvr>
    <a:masterClrMapping/>
  </p:clrMapOvr>
  <p:transition advTm="927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CA80575-E81B-4DC2-B6E6-B8371636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737F60-AB50-4F03-855C-9B27E12A7F8A}"/>
              </a:ext>
            </a:extLst>
          </p:cNvPr>
          <p:cNvSpPr/>
          <p:nvPr/>
        </p:nvSpPr>
        <p:spPr>
          <a:xfrm>
            <a:off x="164460" y="440728"/>
            <a:ext cx="89795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288848-B464-40FE-847F-CB8BEE82BAFC}"/>
              </a:ext>
            </a:extLst>
          </p:cNvPr>
          <p:cNvSpPr/>
          <p:nvPr/>
        </p:nvSpPr>
        <p:spPr>
          <a:xfrm>
            <a:off x="731667" y="1050126"/>
            <a:ext cx="3075092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Ethanol.</a:t>
            </a:r>
          </a:p>
        </p:txBody>
      </p:sp>
    </p:spTree>
    <p:extLst>
      <p:ext uri="{BB962C8B-B14F-4D97-AF65-F5344CB8AC3E}">
        <p14:creationId xmlns:p14="http://schemas.microsoft.com/office/powerpoint/2010/main" val="325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879A131-1219-4E94-8F0C-3A3A6AB3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D42A16-90FF-470F-9E12-A65DFA042B23}"/>
              </a:ext>
            </a:extLst>
          </p:cNvPr>
          <p:cNvSpPr/>
          <p:nvPr/>
        </p:nvSpPr>
        <p:spPr>
          <a:xfrm>
            <a:off x="96510" y="217485"/>
            <a:ext cx="896197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ED1339-00FB-4F17-A203-41BEA86239FE}"/>
              </a:ext>
            </a:extLst>
          </p:cNvPr>
          <p:cNvSpPr/>
          <p:nvPr/>
        </p:nvSpPr>
        <p:spPr>
          <a:xfrm>
            <a:off x="681760" y="826883"/>
            <a:ext cx="2755231" cy="329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2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FBC860-3A4F-4F5D-B607-B8FE4A9D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Google Shape;644;p16">
            <a:extLst>
              <a:ext uri="{FF2B5EF4-FFF2-40B4-BE49-F238E27FC236}">
                <a16:creationId xmlns:a16="http://schemas.microsoft.com/office/drawing/2014/main" xmlns="" id="{680E6C83-6996-41DC-992D-56051114423C}"/>
              </a:ext>
            </a:extLst>
          </p:cNvPr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algn="r"/>
            <a:fld id="{00000000-1234-1234-1234-123412341234}" type="slidenum">
              <a:rPr lang="en" smtClean="0">
                <a:solidFill>
                  <a:schemeClr val="lt1"/>
                </a:solidFill>
              </a:rPr>
              <a:pPr algn="r"/>
              <a:t>2</a:t>
            </a:fld>
            <a:endParaRPr lang="en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A151EA-9886-45AF-BCAC-55886AD1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1" y="564257"/>
            <a:ext cx="7446769" cy="4579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242" y="0"/>
            <a:ext cx="653255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AD53537-7894-4826-A8A6-C445ACCA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10B774-E7FF-4B7B-B165-31C6607AA754}"/>
              </a:ext>
            </a:extLst>
          </p:cNvPr>
          <p:cNvSpPr/>
          <p:nvPr/>
        </p:nvSpPr>
        <p:spPr>
          <a:xfrm>
            <a:off x="336883" y="374142"/>
            <a:ext cx="774799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982222-BF94-42BA-9BEC-289F242BAC0D}"/>
              </a:ext>
            </a:extLst>
          </p:cNvPr>
          <p:cNvSpPr/>
          <p:nvPr/>
        </p:nvSpPr>
        <p:spPr>
          <a:xfrm>
            <a:off x="501951" y="983540"/>
            <a:ext cx="2755231" cy="273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diesel.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9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14E02D5-CB20-4186-9D88-8FD18143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65C8E9-24AB-4D14-BE56-2EFC3E7A009F}"/>
              </a:ext>
            </a:extLst>
          </p:cNvPr>
          <p:cNvSpPr/>
          <p:nvPr/>
        </p:nvSpPr>
        <p:spPr>
          <a:xfrm>
            <a:off x="302715" y="216538"/>
            <a:ext cx="858472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củi dễ cháy khi đun nấu, người ta không dùng biện pháp nào sau đây?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62C094-C245-4BC7-A8C3-573A552D8614}"/>
              </a:ext>
            </a:extLst>
          </p:cNvPr>
          <p:cNvSpPr/>
          <p:nvPr/>
        </p:nvSpPr>
        <p:spPr>
          <a:xfrm>
            <a:off x="375985" y="1406976"/>
            <a:ext cx="7873349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Phơi củi cho thật khô.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Cung cấp đầy đủ oxygen cho quá trình cháy.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Xếp củi chồng lên nhau, càng sít nhau càng tốt.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Chẻ nhỏ củi.</a:t>
            </a:r>
          </a:p>
        </p:txBody>
      </p:sp>
    </p:spTree>
    <p:extLst>
      <p:ext uri="{BB962C8B-B14F-4D97-AF65-F5344CB8AC3E}">
        <p14:creationId xmlns:p14="http://schemas.microsoft.com/office/powerpoint/2010/main" val="14695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A3D561-6AB7-43A5-99FB-0A549A14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7B942FD-6521-4AA0-BA39-C99E48D2D6EF}"/>
              </a:ext>
            </a:extLst>
          </p:cNvPr>
          <p:cNvSpPr/>
          <p:nvPr/>
        </p:nvSpPr>
        <p:spPr>
          <a:xfrm>
            <a:off x="387463" y="194332"/>
            <a:ext cx="812788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sử dụng gas tiết kiệm, hiệu quả người ta sử dụng biện pháp nào sau đây?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20AAB5-DAAF-43E3-BDB7-4A96CEFD6D4C}"/>
              </a:ext>
            </a:extLst>
          </p:cNvPr>
          <p:cNvSpPr/>
          <p:nvPr/>
        </p:nvSpPr>
        <p:spPr>
          <a:xfrm>
            <a:off x="387463" y="1320794"/>
            <a:ext cx="8375269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Tuỳ nhiệt độ cần thiết để điều chính lượng gas.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Tốt nhất nên để gas ở mức độ lớn nhất</a:t>
            </a: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Tốt nhất nên để gas ở mức độ nhỏ nhất.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Ngăn không cho khí gas tiếp xúc với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21839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F689DE-CF10-4C4E-B83D-D43CE056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8B1299-931B-452D-B580-BD84314E8604}"/>
              </a:ext>
            </a:extLst>
          </p:cNvPr>
          <p:cNvSpPr txBox="1"/>
          <p:nvPr/>
        </p:nvSpPr>
        <p:spPr>
          <a:xfrm>
            <a:off x="2279276" y="1369171"/>
            <a:ext cx="5143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POSTER TUYÊN TRUYỀN MỌI NGƯỜI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NHIÊN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 HIỆU QUẢ ĐẢM BẢO SỰ PHÁT TRIỂN BỀN VỮNG</a:t>
            </a:r>
          </a:p>
        </p:txBody>
      </p:sp>
    </p:spTree>
    <p:extLst>
      <p:ext uri="{BB962C8B-B14F-4D97-AF65-F5344CB8AC3E}">
        <p14:creationId xmlns:p14="http://schemas.microsoft.com/office/powerpoint/2010/main" val="1566161503"/>
      </p:ext>
    </p:extLst>
  </p:cSld>
  <p:clrMapOvr>
    <a:masterClrMapping/>
  </p:clrMapOvr>
  <p:transition advTm="23047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5F5A63-B5DB-40F5-99ED-AE3A6BA7695C}"/>
              </a:ext>
            </a:extLst>
          </p:cNvPr>
          <p:cNvSpPr txBox="1"/>
          <p:nvPr/>
        </p:nvSpPr>
        <p:spPr>
          <a:xfrm>
            <a:off x="411151" y="-82967"/>
            <a:ext cx="8248650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5721350" algn="l"/>
              </a:tabLst>
            </a:pP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xmlns="" id="{2AB9C78B-AEC2-47E7-A7B9-4CFDC750C1BC}"/>
              </a:ext>
            </a:extLst>
          </p:cNvPr>
          <p:cNvSpPr/>
          <p:nvPr/>
        </p:nvSpPr>
        <p:spPr>
          <a:xfrm>
            <a:off x="293403" y="1193241"/>
            <a:ext cx="8568225" cy="826560"/>
          </a:xfrm>
          <a:custGeom>
            <a:avLst/>
            <a:gdLst>
              <a:gd name="connsiteX0" fmla="*/ 0 w 4733224"/>
              <a:gd name="connsiteY0" fmla="*/ 137763 h 826560"/>
              <a:gd name="connsiteX1" fmla="*/ 137763 w 4733224"/>
              <a:gd name="connsiteY1" fmla="*/ 0 h 826560"/>
              <a:gd name="connsiteX2" fmla="*/ 4595461 w 4733224"/>
              <a:gd name="connsiteY2" fmla="*/ 0 h 826560"/>
              <a:gd name="connsiteX3" fmla="*/ 4733224 w 4733224"/>
              <a:gd name="connsiteY3" fmla="*/ 137763 h 826560"/>
              <a:gd name="connsiteX4" fmla="*/ 4733224 w 4733224"/>
              <a:gd name="connsiteY4" fmla="*/ 688797 h 826560"/>
              <a:gd name="connsiteX5" fmla="*/ 4595461 w 4733224"/>
              <a:gd name="connsiteY5" fmla="*/ 826560 h 826560"/>
              <a:gd name="connsiteX6" fmla="*/ 137763 w 4733224"/>
              <a:gd name="connsiteY6" fmla="*/ 826560 h 826560"/>
              <a:gd name="connsiteX7" fmla="*/ 0 w 4733224"/>
              <a:gd name="connsiteY7" fmla="*/ 688797 h 826560"/>
              <a:gd name="connsiteX8" fmla="*/ 0 w 4733224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224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4595461" y="0"/>
                </a:lnTo>
                <a:cubicBezTo>
                  <a:pt x="4671545" y="0"/>
                  <a:pt x="4733224" y="61679"/>
                  <a:pt x="4733224" y="137763"/>
                </a:cubicBezTo>
                <a:lnTo>
                  <a:pt x="4733224" y="688797"/>
                </a:lnTo>
                <a:cubicBezTo>
                  <a:pt x="4733224" y="764881"/>
                  <a:pt x="4671545" y="826560"/>
                  <a:pt x="4595461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9254" tIns="40349" rIns="219254" bIns="40349" numCol="1" spcCol="1270" anchor="ctr" anchorCtr="0">
            <a:noAutofit/>
          </a:bodyPr>
          <a:lstStyle/>
          <a:p>
            <a:pPr lvl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xmlns="" id="{4B6A9141-6374-4658-B4D4-95A6D87D9828}"/>
              </a:ext>
            </a:extLst>
          </p:cNvPr>
          <p:cNvSpPr/>
          <p:nvPr/>
        </p:nvSpPr>
        <p:spPr>
          <a:xfrm>
            <a:off x="293403" y="2160057"/>
            <a:ext cx="7408831" cy="826560"/>
          </a:xfrm>
          <a:custGeom>
            <a:avLst/>
            <a:gdLst>
              <a:gd name="connsiteX0" fmla="*/ 0 w 4733224"/>
              <a:gd name="connsiteY0" fmla="*/ 137763 h 826560"/>
              <a:gd name="connsiteX1" fmla="*/ 137763 w 4733224"/>
              <a:gd name="connsiteY1" fmla="*/ 0 h 826560"/>
              <a:gd name="connsiteX2" fmla="*/ 4595461 w 4733224"/>
              <a:gd name="connsiteY2" fmla="*/ 0 h 826560"/>
              <a:gd name="connsiteX3" fmla="*/ 4733224 w 4733224"/>
              <a:gd name="connsiteY3" fmla="*/ 137763 h 826560"/>
              <a:gd name="connsiteX4" fmla="*/ 4733224 w 4733224"/>
              <a:gd name="connsiteY4" fmla="*/ 688797 h 826560"/>
              <a:gd name="connsiteX5" fmla="*/ 4595461 w 4733224"/>
              <a:gd name="connsiteY5" fmla="*/ 826560 h 826560"/>
              <a:gd name="connsiteX6" fmla="*/ 137763 w 4733224"/>
              <a:gd name="connsiteY6" fmla="*/ 826560 h 826560"/>
              <a:gd name="connsiteX7" fmla="*/ 0 w 4733224"/>
              <a:gd name="connsiteY7" fmla="*/ 688797 h 826560"/>
              <a:gd name="connsiteX8" fmla="*/ 0 w 4733224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224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4595461" y="0"/>
                </a:lnTo>
                <a:cubicBezTo>
                  <a:pt x="4671545" y="0"/>
                  <a:pt x="4733224" y="61679"/>
                  <a:pt x="4733224" y="137763"/>
                </a:cubicBezTo>
                <a:lnTo>
                  <a:pt x="4733224" y="688797"/>
                </a:lnTo>
                <a:cubicBezTo>
                  <a:pt x="4733224" y="764881"/>
                  <a:pt x="4671545" y="826560"/>
                  <a:pt x="4595461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1157650"/>
              <a:satOff val="4640"/>
              <a:lumOff val="-5981"/>
              <a:alphaOff val="0"/>
            </a:schemeClr>
          </a:fillRef>
          <a:effectRef idx="1">
            <a:schemeClr val="accent2">
              <a:hueOff val="1157650"/>
              <a:satOff val="4640"/>
              <a:lumOff val="-598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9254" tIns="40349" rIns="219254" bIns="40349" numCol="1" spcCol="1270" anchor="ctr" anchorCtr="0">
            <a:noAutofit/>
          </a:bodyPr>
          <a:lstStyle/>
          <a:p>
            <a:pPr lvl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2EAB11B9-E03A-481F-BD03-42024506B6E5}"/>
              </a:ext>
            </a:extLst>
          </p:cNvPr>
          <p:cNvSpPr/>
          <p:nvPr/>
        </p:nvSpPr>
        <p:spPr>
          <a:xfrm>
            <a:off x="411151" y="3179170"/>
            <a:ext cx="7408829" cy="826560"/>
          </a:xfrm>
          <a:custGeom>
            <a:avLst/>
            <a:gdLst>
              <a:gd name="connsiteX0" fmla="*/ 0 w 4733224"/>
              <a:gd name="connsiteY0" fmla="*/ 137763 h 826560"/>
              <a:gd name="connsiteX1" fmla="*/ 137763 w 4733224"/>
              <a:gd name="connsiteY1" fmla="*/ 0 h 826560"/>
              <a:gd name="connsiteX2" fmla="*/ 4595461 w 4733224"/>
              <a:gd name="connsiteY2" fmla="*/ 0 h 826560"/>
              <a:gd name="connsiteX3" fmla="*/ 4733224 w 4733224"/>
              <a:gd name="connsiteY3" fmla="*/ 137763 h 826560"/>
              <a:gd name="connsiteX4" fmla="*/ 4733224 w 4733224"/>
              <a:gd name="connsiteY4" fmla="*/ 688797 h 826560"/>
              <a:gd name="connsiteX5" fmla="*/ 4595461 w 4733224"/>
              <a:gd name="connsiteY5" fmla="*/ 826560 h 826560"/>
              <a:gd name="connsiteX6" fmla="*/ 137763 w 4733224"/>
              <a:gd name="connsiteY6" fmla="*/ 826560 h 826560"/>
              <a:gd name="connsiteX7" fmla="*/ 0 w 4733224"/>
              <a:gd name="connsiteY7" fmla="*/ 688797 h 826560"/>
              <a:gd name="connsiteX8" fmla="*/ 0 w 4733224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224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4595461" y="0"/>
                </a:lnTo>
                <a:cubicBezTo>
                  <a:pt x="4671545" y="0"/>
                  <a:pt x="4733224" y="61679"/>
                  <a:pt x="4733224" y="137763"/>
                </a:cubicBezTo>
                <a:lnTo>
                  <a:pt x="4733224" y="688797"/>
                </a:lnTo>
                <a:cubicBezTo>
                  <a:pt x="4733224" y="764881"/>
                  <a:pt x="4671545" y="826560"/>
                  <a:pt x="4595461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2315301"/>
              <a:satOff val="9279"/>
              <a:lumOff val="-11961"/>
              <a:alphaOff val="0"/>
            </a:schemeClr>
          </a:fillRef>
          <a:effectRef idx="1">
            <a:schemeClr val="accent2">
              <a:hueOff val="2315301"/>
              <a:satOff val="9279"/>
              <a:lumOff val="-1196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9254" tIns="40349" rIns="219254" bIns="40349" numCol="1" spcCol="1270" anchor="ctr" anchorCtr="0">
            <a:noAutofit/>
          </a:bodyPr>
          <a:lstStyle/>
          <a:p>
            <a:pPr lvl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151" y="529765"/>
            <a:ext cx="833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2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1" y="2796423"/>
            <a:ext cx="3365569" cy="22360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98254" y="2777995"/>
            <a:ext cx="3687903" cy="2307121"/>
            <a:chOff x="6205714" y="2909870"/>
            <a:chExt cx="2407709" cy="20697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5714" y="2909870"/>
              <a:ext cx="2407709" cy="15762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05714" y="4456440"/>
              <a:ext cx="2407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Hình</a:t>
              </a:r>
              <a:r>
                <a:rPr lang="en-US" dirty="0"/>
                <a:t> 12.3 </a:t>
              </a:r>
              <a:r>
                <a:rPr lang="en-US" dirty="0" err="1"/>
                <a:t>Vệ</a:t>
              </a:r>
              <a:r>
                <a:rPr lang="en-US" dirty="0"/>
                <a:t> </a:t>
              </a:r>
              <a:r>
                <a:rPr lang="en-US" dirty="0" err="1"/>
                <a:t>sinh</a:t>
              </a:r>
              <a:r>
                <a:rPr lang="en-US" dirty="0"/>
                <a:t> </a:t>
              </a:r>
              <a:r>
                <a:rPr lang="en-US" dirty="0" err="1"/>
                <a:t>bếp</a:t>
              </a:r>
              <a:r>
                <a:rPr lang="en-US" dirty="0"/>
                <a:t> gas </a:t>
              </a:r>
              <a:r>
                <a:rPr lang="en-US" dirty="0" err="1"/>
                <a:t>thường</a:t>
              </a:r>
              <a:r>
                <a:rPr lang="en-US" dirty="0"/>
                <a:t> </a:t>
              </a:r>
              <a:r>
                <a:rPr lang="en-US" dirty="0" err="1"/>
                <a:t>xuyên</a:t>
              </a:r>
              <a:r>
                <a:rPr lang="en-US" dirty="0"/>
                <a:t>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35396" y="145130"/>
            <a:ext cx="8221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cung cấp đủ ox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cho quá trình cháy?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4E911C-8FCE-4951-BBB6-A39FAA00AD87}"/>
              </a:ext>
            </a:extLst>
          </p:cNvPr>
          <p:cNvSpPr txBox="1"/>
          <p:nvPr/>
        </p:nvSpPr>
        <p:spPr>
          <a:xfrm>
            <a:off x="289687" y="668350"/>
            <a:ext cx="84732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oxygen. </a:t>
            </a:r>
          </a:p>
        </p:txBody>
      </p:sp>
    </p:spTree>
    <p:custDataLst>
      <p:tags r:id="rId1"/>
    </p:custDataLst>
  </p:cSld>
  <p:clrMapOvr>
    <a:masterClrMapping/>
  </p:clrMapOvr>
  <p:transition advTm="397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27892" y="0"/>
            <a:ext cx="822151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tiếp xúc của nhiên liệu với ox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bằng cách nào?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4E911C-8FCE-4951-BBB6-A39FAA00AD87}"/>
              </a:ext>
            </a:extLst>
          </p:cNvPr>
          <p:cNvSpPr txBox="1"/>
          <p:nvPr/>
        </p:nvSpPr>
        <p:spPr>
          <a:xfrm>
            <a:off x="327892" y="1007642"/>
            <a:ext cx="84732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Nhiệt trị của củi gỗ [Chi tiết chất]">
            <a:extLst>
              <a:ext uri="{FF2B5EF4-FFF2-40B4-BE49-F238E27FC236}">
                <a16:creationId xmlns:a16="http://schemas.microsoft.com/office/drawing/2014/main" xmlns="" id="{43EDB97B-AF38-4AE6-AF08-EC3A7012A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85" y="298692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an tổ ong: Tác hại và các biện pháp ngăn chặn - Aqualife">
            <a:extLst>
              <a:ext uri="{FF2B5EF4-FFF2-40B4-BE49-F238E27FC236}">
                <a16:creationId xmlns:a16="http://schemas.microsoft.com/office/drawing/2014/main" xmlns="" id="{2944A8C3-F244-4065-9828-FAFE2EB6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6" y="2877059"/>
            <a:ext cx="3718393" cy="20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068171"/>
      </p:ext>
    </p:extLst>
  </p:cSld>
  <p:clrMapOvr>
    <a:masterClrMapping/>
  </p:clrMapOvr>
  <p:transition advTm="397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6722ACE2-8F47-4247-A9D3-0F00E468A8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4" y="503560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049A2E-FB5F-46F6-A1BF-C751D83EBF8A}"/>
              </a:ext>
            </a:extLst>
          </p:cNvPr>
          <p:cNvSpPr/>
          <p:nvPr/>
        </p:nvSpPr>
        <p:spPr>
          <a:xfrm>
            <a:off x="403737" y="251210"/>
            <a:ext cx="8509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4B1AF27-C94A-46C0-9890-6012717D40EC}"/>
              </a:ext>
            </a:extLst>
          </p:cNvPr>
          <p:cNvGrpSpPr/>
          <p:nvPr/>
        </p:nvGrpSpPr>
        <p:grpSpPr>
          <a:xfrm>
            <a:off x="854208" y="1276090"/>
            <a:ext cx="7516629" cy="701176"/>
            <a:chOff x="998586" y="1904109"/>
            <a:chExt cx="7516629" cy="701176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xmlns="" id="{12691230-680D-4BDC-AC76-7800FB5351AA}"/>
                </a:ext>
              </a:extLst>
            </p:cNvPr>
            <p:cNvSpPr/>
            <p:nvPr/>
          </p:nvSpPr>
          <p:spPr>
            <a:xfrm>
              <a:off x="998586" y="1904109"/>
              <a:ext cx="814535" cy="701176"/>
            </a:xfrm>
            <a:prstGeom prst="roundRect">
              <a:avLst>
                <a:gd name="adj" fmla="val 1667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388B4A1-CB7D-4851-A95C-19D8EAAEED89}"/>
                </a:ext>
              </a:extLst>
            </p:cNvPr>
            <p:cNvSpPr/>
            <p:nvPr/>
          </p:nvSpPr>
          <p:spPr>
            <a:xfrm>
              <a:off x="1868458" y="1904109"/>
              <a:ext cx="6646757" cy="70117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oxygen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B0BE600-9393-46FB-95DC-C067F6D3BB8E}"/>
                </a:ext>
              </a:extLst>
            </p:cNvPr>
            <p:cNvSpPr txBox="1"/>
            <p:nvPr/>
          </p:nvSpPr>
          <p:spPr>
            <a:xfrm>
              <a:off x="1202972" y="2030699"/>
              <a:ext cx="361156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3D8B53E-B17A-414C-9E36-6597BB56D149}"/>
              </a:ext>
            </a:extLst>
          </p:cNvPr>
          <p:cNvGrpSpPr/>
          <p:nvPr/>
        </p:nvGrpSpPr>
        <p:grpSpPr>
          <a:xfrm>
            <a:off x="854208" y="2209347"/>
            <a:ext cx="7516629" cy="733226"/>
            <a:chOff x="998586" y="2702173"/>
            <a:chExt cx="7516629" cy="733226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xmlns="" id="{433DE028-5496-4ED8-9967-739E4D4E5908}"/>
                </a:ext>
              </a:extLst>
            </p:cNvPr>
            <p:cNvSpPr/>
            <p:nvPr/>
          </p:nvSpPr>
          <p:spPr>
            <a:xfrm>
              <a:off x="998586" y="2702173"/>
              <a:ext cx="814535" cy="733226"/>
            </a:xfrm>
            <a:prstGeom prst="roundRect">
              <a:avLst>
                <a:gd name="adj" fmla="val 1667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00681A3F-9AE1-4903-BAC2-452FAA8D9A6B}"/>
                </a:ext>
              </a:extLst>
            </p:cNvPr>
            <p:cNvSpPr/>
            <p:nvPr/>
          </p:nvSpPr>
          <p:spPr>
            <a:xfrm>
              <a:off x="1868458" y="2702173"/>
              <a:ext cx="6646757" cy="73322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9BC67B8-CBEB-47DC-AACB-CAD279853E22}"/>
                </a:ext>
              </a:extLst>
            </p:cNvPr>
            <p:cNvSpPr txBox="1"/>
            <p:nvPr/>
          </p:nvSpPr>
          <p:spPr>
            <a:xfrm>
              <a:off x="1194359" y="2840945"/>
              <a:ext cx="361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86929FC-1EF1-4C26-AD72-AA5183247A7D}"/>
              </a:ext>
            </a:extLst>
          </p:cNvPr>
          <p:cNvGrpSpPr/>
          <p:nvPr/>
        </p:nvGrpSpPr>
        <p:grpSpPr>
          <a:xfrm>
            <a:off x="854173" y="3233767"/>
            <a:ext cx="7516629" cy="733226"/>
            <a:chOff x="998586" y="3546537"/>
            <a:chExt cx="7516629" cy="733226"/>
          </a:xfrm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xmlns="" id="{C072A637-3B63-462F-8B01-A2E57F7FF5BD}"/>
                </a:ext>
              </a:extLst>
            </p:cNvPr>
            <p:cNvSpPr/>
            <p:nvPr/>
          </p:nvSpPr>
          <p:spPr>
            <a:xfrm>
              <a:off x="998586" y="3546537"/>
              <a:ext cx="814535" cy="733226"/>
            </a:xfrm>
            <a:prstGeom prst="roundRect">
              <a:avLst>
                <a:gd name="adj" fmla="val 166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FCA09633-BD61-47A2-BAAA-711DF37FF845}"/>
                </a:ext>
              </a:extLst>
            </p:cNvPr>
            <p:cNvSpPr/>
            <p:nvPr/>
          </p:nvSpPr>
          <p:spPr>
            <a:xfrm>
              <a:off x="1868458" y="3546537"/>
              <a:ext cx="6646757" cy="73322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GB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BBF0832-B0F7-4BE9-91A7-AE309DE60A47}"/>
                </a:ext>
              </a:extLst>
            </p:cNvPr>
            <p:cNvSpPr txBox="1"/>
            <p:nvPr/>
          </p:nvSpPr>
          <p:spPr>
            <a:xfrm>
              <a:off x="1191719" y="3713216"/>
              <a:ext cx="361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55EE5B-7780-4B50-BDD5-41DFFDF37F6D}"/>
              </a:ext>
            </a:extLst>
          </p:cNvPr>
          <p:cNvSpPr txBox="1"/>
          <p:nvPr/>
        </p:nvSpPr>
        <p:spPr>
          <a:xfrm>
            <a:off x="106112" y="2593369"/>
            <a:ext cx="86554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gas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oxygen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dễ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88" y="777487"/>
            <a:ext cx="8328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030" y="168089"/>
            <a:ext cx="653255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FBC860-3A4F-4F5D-B607-B8FE4A9D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Google Shape;644;p16">
            <a:extLst>
              <a:ext uri="{FF2B5EF4-FFF2-40B4-BE49-F238E27FC236}">
                <a16:creationId xmlns:a16="http://schemas.microsoft.com/office/drawing/2014/main" xmlns="" id="{680E6C83-6996-41DC-992D-56051114423C}"/>
              </a:ext>
            </a:extLst>
          </p:cNvPr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algn="r"/>
            <a:fld id="{00000000-1234-1234-1234-123412341234}" type="slidenum">
              <a:rPr lang="en" smtClean="0">
                <a:solidFill>
                  <a:schemeClr val="lt1"/>
                </a:solidFill>
              </a:rPr>
              <a:pPr algn="r"/>
              <a:t>8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30" y="168089"/>
            <a:ext cx="653255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788" y="692261"/>
            <a:ext cx="8371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4572001" y="1355155"/>
            <a:ext cx="4466744" cy="3553396"/>
            <a:chOff x="4572000" y="1613062"/>
            <a:chExt cx="5305275" cy="2956175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>
            <a:xfrm>
              <a:off x="4572000" y="1613062"/>
              <a:ext cx="4106969" cy="2581605"/>
              <a:chOff x="0" y="0"/>
              <a:chExt cx="4514850" cy="2447544"/>
            </a:xfrm>
          </p:grpSpPr>
          <p:pic>
            <p:nvPicPr>
              <p:cNvPr id="20" name="Picture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514850" cy="23717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981200" y="2262188"/>
                <a:ext cx="240697" cy="17102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>
                    <a:effectLst/>
                    <a:latin typeface="Calibri"/>
                    <a:ea typeface="Calibri"/>
                    <a:cs typeface="Times New Roman"/>
                  </a:rPr>
                  <a:t>vät 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9550" y="2295525"/>
                <a:ext cx="506730" cy="15201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effectLst/>
                    <a:latin typeface="Calibri"/>
                    <a:ea typeface="Calibri"/>
                    <a:cs typeface="Times New Roman"/>
                  </a:rPr>
                  <a:t>Truðng 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0550" y="2295525"/>
                <a:ext cx="63341" cy="1330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effectLst/>
                    <a:latin typeface="Calibri"/>
                    <a:ea typeface="Calibri"/>
                    <a:cs typeface="Times New Roman"/>
                  </a:rPr>
                  <a:t>h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47700" y="2266950"/>
                <a:ext cx="152019" cy="17735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pc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72000" y="4253766"/>
              <a:ext cx="5305275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/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12.5.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biogas –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684" y="1307700"/>
            <a:ext cx="4256677" cy="3785127"/>
            <a:chOff x="31734" y="1307700"/>
            <a:chExt cx="4256677" cy="3785127"/>
          </a:xfrm>
        </p:grpSpPr>
        <p:grpSp>
          <p:nvGrpSpPr>
            <p:cNvPr id="26" name="Group 1225848"/>
            <p:cNvGrpSpPr>
              <a:grpSpLocks/>
            </p:cNvGrpSpPr>
            <p:nvPr/>
          </p:nvGrpSpPr>
          <p:grpSpPr bwMode="auto">
            <a:xfrm>
              <a:off x="126735" y="1456267"/>
              <a:ext cx="4161676" cy="3636560"/>
              <a:chOff x="0" y="0"/>
              <a:chExt cx="38862" cy="26440"/>
            </a:xfrm>
          </p:grpSpPr>
          <p:pic>
            <p:nvPicPr>
              <p:cNvPr id="27" name="Picture 12745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0"/>
                <a:ext cx="38862" cy="24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41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40" cy="2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bén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1734" y="1307700"/>
              <a:ext cx="878381" cy="447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4637" y="123321"/>
            <a:ext cx="89641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an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99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3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3|1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7|6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1046</Words>
  <Application>Microsoft Office PowerPoint</Application>
  <PresentationFormat>On-screen Show (16:9)</PresentationFormat>
  <Paragraphs>96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 Light</vt:lpstr>
      <vt:lpstr>Calibri</vt:lpstr>
      <vt:lpstr>Times New Roman</vt:lpstr>
      <vt:lpstr>Wingdings</vt:lpstr>
      <vt:lpstr>Muli 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119</cp:revision>
  <dcterms:modified xsi:type="dcterms:W3CDTF">2024-02-19T03:00:27Z</dcterms:modified>
</cp:coreProperties>
</file>