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5" r:id="rId4"/>
    <p:sldMasterId id="2147483685" r:id="rId5"/>
    <p:sldMasterId id="2147483767" r:id="rId6"/>
  </p:sldMasterIdLst>
  <p:notesMasterIdLst>
    <p:notesMasterId r:id="rId39"/>
  </p:notesMasterIdLst>
  <p:handoutMasterIdLst>
    <p:handoutMasterId r:id="rId40"/>
  </p:handoutMasterIdLst>
  <p:sldIdLst>
    <p:sldId id="316" r:id="rId7"/>
    <p:sldId id="256" r:id="rId8"/>
    <p:sldId id="303" r:id="rId9"/>
    <p:sldId id="308" r:id="rId10"/>
    <p:sldId id="310" r:id="rId11"/>
    <p:sldId id="311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6" r:id="rId20"/>
    <p:sldId id="348" r:id="rId21"/>
    <p:sldId id="349" r:id="rId22"/>
    <p:sldId id="350" r:id="rId23"/>
    <p:sldId id="351" r:id="rId24"/>
    <p:sldId id="352" r:id="rId25"/>
    <p:sldId id="356" r:id="rId26"/>
    <p:sldId id="359" r:id="rId27"/>
    <p:sldId id="360" r:id="rId28"/>
    <p:sldId id="361" r:id="rId29"/>
    <p:sldId id="362" r:id="rId30"/>
    <p:sldId id="287" r:id="rId31"/>
    <p:sldId id="364" r:id="rId32"/>
    <p:sldId id="358" r:id="rId33"/>
    <p:sldId id="279" r:id="rId34"/>
    <p:sldId id="280" r:id="rId35"/>
    <p:sldId id="281" r:id="rId36"/>
    <p:sldId id="282" r:id="rId37"/>
    <p:sldId id="3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CC00"/>
    <a:srgbClr val="FFCCFF"/>
    <a:srgbClr val="FF9966"/>
    <a:srgbClr val="FFCC99"/>
    <a:srgbClr val="FF9999"/>
    <a:srgbClr val="EBCFE7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lệ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5 </a:t>
            </a:r>
            <a:r>
              <a:rPr lang="en-US" baseline="0" dirty="0" err="1"/>
              <a:t>hôp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5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, 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hội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  <a:p>
            <a:r>
              <a:rPr lang="en-US" baseline="0" dirty="0"/>
              <a:t>“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thôi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”</a:t>
            </a:r>
          </a:p>
          <a:p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……..</a:t>
            </a:r>
          </a:p>
          <a:p>
            <a:r>
              <a:rPr lang="en-US" dirty="0"/>
              <a:t>*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qua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,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.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nay. </a:t>
            </a:r>
            <a:r>
              <a:rPr lang="en-US" baseline="0" dirty="0" err="1"/>
              <a:t>Tiết</a:t>
            </a:r>
            <a:r>
              <a:rPr lang="en-US" baseline="0" dirty="0"/>
              <a:t> 22: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/>
              <a:t>, sô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thiện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C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 ?.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hạn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tuần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4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8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1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24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9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78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4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slide" Target="slide31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1.gif"/><Relationship Id="rId7" Type="http://schemas.openxmlformats.org/officeDocument/2006/relationships/image" Target="../media/image31.png"/><Relationship Id="rId12" Type="http://schemas.openxmlformats.org/officeDocument/2006/relationships/slide" Target="slide29.xml"/><Relationship Id="rId17" Type="http://schemas.openxmlformats.org/officeDocument/2006/relationships/image" Target="../media/image38.png"/><Relationship Id="rId2" Type="http://schemas.openxmlformats.org/officeDocument/2006/relationships/audio" Target="../media/media1.m4a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microsoft.com/office/2007/relationships/media" Target="../media/media1.m4a"/><Relationship Id="rId6" Type="http://schemas.openxmlformats.org/officeDocument/2006/relationships/slide" Target="slide27.xml"/><Relationship Id="rId11" Type="http://schemas.openxmlformats.org/officeDocument/2006/relationships/image" Target="../media/image34.png"/><Relationship Id="rId5" Type="http://schemas.openxmlformats.org/officeDocument/2006/relationships/image" Target="../media/image10.jpeg"/><Relationship Id="rId15" Type="http://schemas.openxmlformats.org/officeDocument/2006/relationships/slide" Target="slide30.xml"/><Relationship Id="rId23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2.xml"/><Relationship Id="rId9" Type="http://schemas.openxmlformats.org/officeDocument/2006/relationships/slide" Target="slide28.xml"/><Relationship Id="rId14" Type="http://schemas.openxmlformats.org/officeDocument/2006/relationships/image" Target="../media/image36.png"/><Relationship Id="rId22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gif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6.gif"/><Relationship Id="rId2" Type="http://schemas.openxmlformats.org/officeDocument/2006/relationships/audio" Target="../media/audio1.wav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gif"/><Relationship Id="rId11" Type="http://schemas.openxmlformats.org/officeDocument/2006/relationships/image" Target="../media/image45.gif"/><Relationship Id="rId5" Type="http://schemas.openxmlformats.org/officeDocument/2006/relationships/audio" Target="../media/audio3.wav"/><Relationship Id="rId15" Type="http://schemas.openxmlformats.org/officeDocument/2006/relationships/image" Target="../media/image49.gif"/><Relationship Id="rId28" Type="http://schemas.openxmlformats.org/officeDocument/2006/relationships/audio" Target="NULL"/><Relationship Id="rId10" Type="http://schemas.openxmlformats.org/officeDocument/2006/relationships/slide" Target="slide25.xml"/><Relationship Id="rId4" Type="http://schemas.openxmlformats.org/officeDocument/2006/relationships/audio" Target="../media/audio4.wav"/><Relationship Id="rId9" Type="http://schemas.openxmlformats.org/officeDocument/2006/relationships/image" Target="../media/image44.jpeg"/><Relationship Id="rId1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gif"/><Relationship Id="rId29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5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31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9"/>
          <p:cNvSpPr txBox="1">
            <a:spLocks/>
          </p:cNvSpPr>
          <p:nvPr/>
        </p:nvSpPr>
        <p:spPr>
          <a:xfrm>
            <a:off x="1021976" y="643436"/>
            <a:ext cx="10291483" cy="997105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2105362" y="1861379"/>
            <a:ext cx="7056567" cy="4647749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Bình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DC6E93-5403-7CF1-BCBE-7BC8CE379D37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FA0895-66C2-FDBE-9C1E-83D885453211}"/>
                  </a:ext>
                </a:extLst>
              </p:cNvPr>
              <p:cNvSpPr txBox="1"/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FA0895-66C2-FDBE-9C1E-83D88545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blipFill rotWithShape="1">
                <a:blip r:embed="rId2"/>
                <a:stretch>
                  <a:fillRect l="-1235" t="-2113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03D28-6359-C00A-72E6-0170018F245D}"/>
                  </a:ext>
                </a:extLst>
              </p:cNvPr>
              <p:cNvSpPr txBox="1"/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9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99−1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99+1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=98.100=9800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203D28-6359-C00A-72E6-0170018F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blipFill rotWithShape="1">
                <a:blip r:embed="rId3"/>
                <a:stretch>
                  <a:fillRect t="-295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BE25E-1E86-3D6A-5C63-2BE843D4998E}"/>
                  </a:ext>
                </a:extLst>
              </p:cNvPr>
              <p:cNvSpPr txBox="1"/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fName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−9=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CBE25E-1E86-3D6A-5C63-2BE843D4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blipFill rotWithShape="1">
                <a:blip r:embed="rId4"/>
                <a:stretch>
                  <a:fillRect l="-1996" t="-3261" r="-1996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497F6-4D71-C0D4-98CF-57F100CC7073}"/>
                  </a:ext>
                </a:extLst>
              </p:cNvPr>
              <p:cNvSpPr txBox="1"/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endParaRPr lang="en-US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“ 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chơi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trí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người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dẫn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chương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yêu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198.202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ấy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1497F6-4D71-C0D4-98CF-57F100CC7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blipFill rotWithShape="1">
                <a:blip r:embed="rId2"/>
                <a:stretch>
                  <a:fillRect l="-1141" t="-1382" r="-1957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B2F5A-7FAC-610D-2E44-65255ADEC45E}"/>
                  </a:ext>
                </a:extLst>
              </p:cNvPr>
              <p:cNvSpPr txBox="1"/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198.202=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200−2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200+2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=20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=40000−4</m:t>
                      </m:r>
                      <m:r>
                        <a:rPr lang="en-US" sz="2800" b="0" i="1" kern="100" smtClean="0">
                          <a:effectLst/>
                          <a:latin typeface="Cambria Math"/>
                          <a:ea typeface="Calibri" panose="020F0502020204030204" pitchFamily="34" charset="0"/>
                        </a:rPr>
                        <m:t>  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=39996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FB2F5A-7FAC-610D-2E44-65255ADE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blipFill rotWithShape="1">
                <a:blip r:embed="rId3"/>
                <a:stretch>
                  <a:fillRect l="-1345" t="-2206" b="-6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Với hai số a, b bất kì, thực hiện phép tính:  (a + b)(a + b)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Từ đó rút ra liên hệ giữa (a +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020" y="3353701"/>
            <a:ext cx="941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b)(a + b)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ab +ab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 a 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20" y="2558862"/>
            <a:ext cx="1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165" y="4094339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Vậy: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020" y="3931870"/>
            <a:ext cx="10233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 quát: Với A, B là hai biểu thức tùy ý, ta có: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2329" y="4641225"/>
            <a:ext cx="449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7" y="1313298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127" y="1898073"/>
            <a:ext cx="428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Tính nhanh: 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Khai triển: 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27" y="3190871"/>
            <a:ext cx="468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865" y="4067520"/>
            <a:ext cx="8494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+ 2.100.1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= 10 000 + 200 + 1 = 10 201 </a:t>
            </a:r>
            <a:endParaRPr lang="en-US" sz="3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763" y="5627316"/>
            <a:ext cx="8441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+ 2.2x.y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63" y="1191491"/>
            <a:ext cx="11375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5: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310" y="267880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310" y="3704075"/>
            <a:ext cx="7951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+ 2.x.2y + (2y)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(x + 2y)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038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2048" y="1233055"/>
            <a:ext cx="117421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3: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215" y="5003532"/>
            <a:ext cx="8334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+ 2.3y.x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 + 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427215" y="4003450"/>
            <a:ext cx="8089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+ 2.2b.1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+ 4b + 1</a:t>
            </a:r>
          </a:p>
        </p:txBody>
      </p:sp>
    </p:spTree>
    <p:extLst>
      <p:ext uri="{BB962C8B-B14F-4D97-AF65-F5344CB8AC3E}">
        <p14:creationId xmlns:p14="http://schemas.microsoft.com/office/powerpoint/2010/main" val="3052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– b = a + (-b)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HĐT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 – b)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10" y="4119356"/>
            <a:ext cx="9179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[a + (-b)]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+ 2a(-b)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141" y="1830599"/>
            <a:ext cx="7736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ý, ta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91AB7D9-9D7C-6EBC-EEF0-315E7786D76B}"/>
              </a:ext>
            </a:extLst>
          </p:cNvPr>
          <p:cNvSpPr/>
          <p:nvPr/>
        </p:nvSpPr>
        <p:spPr>
          <a:xfrm>
            <a:off x="6247574" y="2907817"/>
            <a:ext cx="5240116" cy="22719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(A-B). (A-B)</a:t>
            </a:r>
          </a:p>
        </p:txBody>
      </p:sp>
    </p:spTree>
    <p:extLst>
      <p:ext uri="{BB962C8B-B14F-4D97-AF65-F5344CB8AC3E}">
        <p14:creationId xmlns:p14="http://schemas.microsoft.com/office/powerpoint/2010/main" val="13741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 dụ 6: </a:t>
                </a: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a) Tính nhanh: 99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Khai triển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  <a:blipFill rotWithShape="1">
                <a:blip r:embed="rId2"/>
                <a:stretch>
                  <a:fillRect l="-2600" t="-4698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945" y="4158729"/>
            <a:ext cx="1118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 99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–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2.100.1 + 1 = 10 000 – 200 + 1 = 9 801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2.x.</a:t>
                </a:r>
                <a:r>
                  <a:rPr lang="en-US" sz="32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2340" r="-27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8764" y="12924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4: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(3x –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5" y="4158780"/>
            <a:ext cx="1138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(3x – 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(3x)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2.3x.2y + (2y)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= 9x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12xy + 4y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477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hiệu: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2762" y="1235425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164" y="1911927"/>
            <a:ext cx="11042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Trong trò chơi “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thông minh hơn học sinh lớp 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”, người dẫn chương trình yêu cầu các bạn học sinh cho biết kết quả của phép tính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Chỉ vài giây sau, Nam đã tính ra kết quả chính xác và giành được điểm. Em hãy giải thích xem Nam đã tính nhanh như thế nào?   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889" y="4460393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164" y="5336463"/>
            <a:ext cx="10133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(1 000 + 2)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+ 2.1 000.2 + 2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1 004 004</a:t>
            </a:r>
          </a:p>
        </p:txBody>
      </p:sp>
    </p:spTree>
    <p:extLst>
      <p:ext uri="{BB962C8B-B14F-4D97-AF65-F5344CB8AC3E}">
        <p14:creationId xmlns:p14="http://schemas.microsoft.com/office/powerpoint/2010/main" val="556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94" y="382066"/>
            <a:ext cx="10605247" cy="1469366"/>
          </a:xfrm>
        </p:spPr>
        <p:txBody>
          <a:bodyPr>
            <a:noAutofit/>
          </a:bodyPr>
          <a:lstStyle/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8894" y="2821751"/>
            <a:ext cx="10408023" cy="12144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3200" b="1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BÌNH PHƯƠNG. BÌNH PHƯƠNG CỦA MỘT HIỆU HAY MỘT TỔNG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2E84D8-06CA-9665-2D85-3E84E7EB2AEC}"/>
              </a:ext>
            </a:extLst>
          </p:cNvPr>
          <p:cNvSpPr/>
          <p:nvPr/>
        </p:nvSpPr>
        <p:spPr>
          <a:xfrm>
            <a:off x="3352800" y="842682"/>
            <a:ext cx="5468471" cy="1488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B99B990-57BF-18F1-BB76-E42DE6EB1860}"/>
              </a:ext>
            </a:extLst>
          </p:cNvPr>
          <p:cNvCxnSpPr>
            <a:cxnSpLocks/>
          </p:cNvCxnSpPr>
          <p:nvPr/>
        </p:nvCxnSpPr>
        <p:spPr>
          <a:xfrm rot="5400000">
            <a:off x="3729318" y="995643"/>
            <a:ext cx="1013011" cy="3702424"/>
          </a:xfrm>
          <a:prstGeom prst="bentConnector2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2F6B8CB-B723-7475-8AD1-CAB1E3B67240}"/>
                  </a:ext>
                </a:extLst>
              </p:cNvPr>
              <p:cNvSpPr/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HAI BÌNH PHƯƠNG</a:t>
                </a:r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2F6B8CB-B723-7475-8AD1-CAB1E3B67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29660FD-2FE3-8964-892F-AECA03E5FBC9}"/>
                  </a:ext>
                </a:extLst>
              </p:cNvPr>
              <p:cNvSpPr/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PHƯƠNG CỦA MỘT TỔNG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29660FD-2FE3-8964-892F-AECA03E5F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DD5EF7-35AB-6DDA-9B0D-D81E44CA226E}"/>
                  </a:ext>
                </a:extLst>
              </p:cNvPr>
              <p:cNvSpPr/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 PHƯƠNG CỦA MỘT HIỆU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  <a:tabLst>
                    <a:tab pos="1288415" algn="l"/>
                  </a:tabLst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DD5EF7-35AB-6DDA-9B0D-D81E44CA2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D93635-4F3A-AE43-DBEC-E89688EE4EDD}"/>
              </a:ext>
            </a:extLst>
          </p:cNvPr>
          <p:cNvCxnSpPr/>
          <p:nvPr/>
        </p:nvCxnSpPr>
        <p:spPr>
          <a:xfrm>
            <a:off x="9897035" y="33628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7C8923-6DDE-12D4-CB8C-E42CC2CC2477}"/>
              </a:ext>
            </a:extLst>
          </p:cNvPr>
          <p:cNvCxnSpPr/>
          <p:nvPr/>
        </p:nvCxnSpPr>
        <p:spPr>
          <a:xfrm>
            <a:off x="6087035" y="3350185"/>
            <a:ext cx="3810000" cy="1270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4F70C5-1C28-19EA-0746-E36ECFCFF15C}"/>
              </a:ext>
            </a:extLst>
          </p:cNvPr>
          <p:cNvCxnSpPr/>
          <p:nvPr/>
        </p:nvCxnSpPr>
        <p:spPr>
          <a:xfrm flipH="1">
            <a:off x="6073590" y="3337485"/>
            <a:ext cx="8965" cy="69924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9E8314-53DA-5180-03AA-F3BBDBA1C453}"/>
              </a:ext>
            </a:extLst>
          </p:cNvPr>
          <p:cNvCxnSpPr/>
          <p:nvPr/>
        </p:nvCxnSpPr>
        <p:spPr>
          <a:xfrm>
            <a:off x="2384612" y="33501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C26BC2-3E14-00E8-85F8-AAA2B17E52D2}"/>
              </a:ext>
            </a:extLst>
          </p:cNvPr>
          <p:cNvSpPr txBox="1"/>
          <p:nvPr/>
        </p:nvSpPr>
        <p:spPr>
          <a:xfrm>
            <a:off x="632010" y="1057896"/>
            <a:ext cx="927398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2.1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D8CFF-BE81-B99A-ABB8-80D5B141AE17}"/>
                  </a:ext>
                </a:extLst>
              </p:cNvPr>
              <p:cNvSpPr txBox="1"/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+2=3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−2=2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D8CFF-BE81-B99A-ABB8-80D5B141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44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5BFBD9-9DC6-4B3B-0E4B-739A5D9C7A24}"/>
              </a:ext>
            </a:extLst>
          </p:cNvPr>
          <p:cNvSpPr txBox="1"/>
          <p:nvPr/>
        </p:nvSpPr>
        <p:spPr>
          <a:xfrm>
            <a:off x="434788" y="232193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2.3.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7023F-A2FA-2E6A-92F6-7053A55B570C}"/>
                  </a:ext>
                </a:extLst>
              </p:cNvPr>
              <p:cNvSpPr txBox="1"/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54.66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20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7023F-A2FA-2E6A-92F6-7053A55B5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7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C0B45-BE5D-879D-A245-82953A58A7AD}"/>
                  </a:ext>
                </a:extLst>
              </p:cNvPr>
              <p:cNvSpPr txBox="1"/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16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−16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C0B45-BE5D-879D-A245-82953A58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8CD676-9BFE-29F5-8916-4B865658C175}"/>
              </a:ext>
            </a:extLst>
          </p:cNvPr>
          <p:cNvSpPr txBox="1"/>
          <p:nvPr/>
        </p:nvSpPr>
        <p:spPr>
          <a:xfrm>
            <a:off x="748552" y="501134"/>
            <a:ext cx="9892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2.4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122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33A474-3FC1-00F3-9169-78C05F52A79A}"/>
                  </a:ext>
                </a:extLst>
              </p:cNvPr>
              <p:cNvSpPr txBox="1"/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33A474-3FC1-00F3-9169-78C05F52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21D9C3-BDA1-7865-9E92-973D3FD5F3F8}"/>
              </a:ext>
            </a:extLst>
          </p:cNvPr>
          <p:cNvSpPr txBox="1"/>
          <p:nvPr/>
        </p:nvSpPr>
        <p:spPr>
          <a:xfrm>
            <a:off x="497541" y="680428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2.5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26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24000" y="183935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517466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3" y="930652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9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0" y="930651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9" y="930648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3" y="418540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55" y="930649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61" y="418539"/>
            <a:ext cx="1545470" cy="1383912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18" y="930648"/>
            <a:ext cx="1476884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4" y="418538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6308767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7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8" y="2946651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31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0033577" y="5351577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657913" y="3902844"/>
            <a:ext cx="6727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20" name="Intro_mở_màn_2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116668" y="6154396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7037E-7 L 3.12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9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1224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338DEC-3EB1-240C-E78D-1AD9C2E62ECB}"/>
              </a:ext>
            </a:extLst>
          </p:cNvPr>
          <p:cNvSpPr txBox="1"/>
          <p:nvPr/>
        </p:nvSpPr>
        <p:spPr>
          <a:xfrm>
            <a:off x="717176" y="995082"/>
            <a:ext cx="10336306" cy="1384995"/>
          </a:xfrm>
          <a:prstGeom prst="rect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76766" y="3928311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4" y="275772"/>
            <a:ext cx="6561202" cy="629201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1" y="5066114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28" y="3869034"/>
            <a:ext cx="371475" cy="438150"/>
          </a:xfrm>
          <a:prstGeom prst="rect">
            <a:avLst/>
          </a:prstGeom>
          <a:solidFill>
            <a:srgbClr val="CC00FF"/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71893" y="25414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208551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618927" y="2635250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81343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37" y="351160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03" y="4763744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05" y="4251636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792914" y="4417348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20234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50" y="3739180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268941" y="2634108"/>
            <a:ext cx="3830038" cy="1056828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B)(A +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91409" y="4300077"/>
            <a:ext cx="3593641" cy="1046543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71776" y="2698030"/>
            <a:ext cx="3830038" cy="105682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69352" y="4228781"/>
            <a:ext cx="3732462" cy="1117839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88230" y="522759"/>
            <a:ext cx="5232702" cy="861774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2.</a:t>
            </a:r>
            <a:r>
              <a:rPr lang="sv-SE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3463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449300" y="84016"/>
            <a:ext cx="5211476" cy="1009677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87235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5142000" y="295066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/>
          </a:p>
          <a:p>
            <a:pPr algn="ctr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495580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865329" y="292678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 (x – 2y)(x + 2y) 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472" y="1658471"/>
            <a:ext cx="6009748" cy="3183503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 algn="just">
              <a:lnSpc>
                <a:spcPct val="91400"/>
              </a:lnSpc>
              <a:spcBef>
                <a:spcPts val="363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198 . 202.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EED074-4DAB-1D81-4F87-3F33806C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66" y="1866386"/>
            <a:ext cx="4877469" cy="29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35" y="4340919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39739" y="304800"/>
            <a:ext cx="6572416" cy="768642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/>
              <a:t>.</a:t>
            </a:r>
            <a:endParaRPr lang="en-US" dirty="0"/>
          </a:p>
          <a:p>
            <a:pPr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872351" y="208202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+ y)   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92309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y)(x + y) =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39661" y="20763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– y)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565322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(-x –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(-x)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2(-x)y +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3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22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Đ_hoàn_thà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3" y="275772"/>
            <a:ext cx="7528946" cy="867228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4x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25y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76823" y="3790874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196296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5y)(4x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156969" y="3323452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22079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5y)(2x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441364" y="3292726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D72CCF-CB2F-E83E-B72B-BE388B76BC57}"/>
              </a:ext>
            </a:extLst>
          </p:cNvPr>
          <p:cNvSpPr txBox="1"/>
          <p:nvPr/>
        </p:nvSpPr>
        <p:spPr>
          <a:xfrm>
            <a:off x="1030941" y="519953"/>
            <a:ext cx="10936941" cy="325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ebdings" panose="05030102010509060703" pitchFamily="18" charset="2"/>
              </a:rPr>
              <a:t>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2.2; 2.6 – SGK tr33.</a:t>
            </a:r>
          </a:p>
        </p:txBody>
      </p:sp>
    </p:spTree>
    <p:extLst>
      <p:ext uri="{BB962C8B-B14F-4D97-AF65-F5344CB8AC3E}">
        <p14:creationId xmlns:p14="http://schemas.microsoft.com/office/powerpoint/2010/main" val="19557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208F3-EA4C-41EF-E8C9-F3AB5C3965E6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44A86-8654-1644-6C3F-22DB9E37D345}"/>
              </a:ext>
            </a:extLst>
          </p:cNvPr>
          <p:cNvSpPr/>
          <p:nvPr/>
        </p:nvSpPr>
        <p:spPr>
          <a:xfrm>
            <a:off x="1396865" y="3416852"/>
            <a:ext cx="9492808" cy="27158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4BA72-3ED9-C137-C069-B3B019CDC766}"/>
              </a:ext>
            </a:extLst>
          </p:cNvPr>
          <p:cNvSpPr/>
          <p:nvPr/>
        </p:nvSpPr>
        <p:spPr>
          <a:xfrm>
            <a:off x="654424" y="1237129"/>
            <a:ext cx="4437529" cy="65697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2D465-02E7-B758-447C-9F2E30499C2A}"/>
                  </a:ext>
                </a:extLst>
              </p:cNvPr>
              <p:cNvSpPr txBox="1"/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E2D465-02E7-B758-447C-9F2E3049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CA9F68-D30C-1AAC-C197-C060360BB56B}"/>
                  </a:ext>
                </a:extLst>
              </p:cNvPr>
              <p:cNvSpPr txBox="1"/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CA9F68-D30C-1AAC-C197-C060360BB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blipFill>
                <a:blip r:embed="rId2"/>
                <a:stretch>
                  <a:fillRect l="-1505" t="-7865" r="-1354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2CAD88-BCDD-5A6C-1494-0775349E3695}"/>
                  </a:ext>
                </a:extLst>
              </p:cNvPr>
              <p:cNvSpPr txBox="1"/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𝑉𝑇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=2+1=3;</m:t>
                    </m:r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𝑉𝑃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3.2−1=5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2CAD88-BCDD-5A6C-1494-0775349E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blipFill>
                <a:blip r:embed="rId3"/>
                <a:stretch>
                  <a:fillRect l="-1303" t="-380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A2ECB-0205-EE1F-9356-C994E28A81F8}"/>
                  </a:ext>
                </a:extLst>
              </p:cNvPr>
              <p:cNvSpPr txBox="1"/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</a:t>
                </a:r>
                <a:endParaRPr lang="en-US" sz="28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A2ECB-0205-EE1F-9356-C994E28A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blipFill>
                <a:blip r:embed="rId4"/>
                <a:stretch>
                  <a:fillRect l="-141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1AC3051-F7FF-2627-9B1B-5299DC1E7148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BB00F-EF0A-685C-2500-A32D21E26758}"/>
              </a:ext>
            </a:extLst>
          </p:cNvPr>
          <p:cNvSpPr txBox="1"/>
          <p:nvPr/>
        </p:nvSpPr>
        <p:spPr>
          <a:xfrm>
            <a:off x="1098175" y="3163173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21ECF7-70AC-9C99-0DF7-48B8692E1764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499E4-C7D3-68A7-05DF-833260FE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9967"/>
            <a:ext cx="5736691" cy="2749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DED850-20CA-0F9B-7CDB-262E79A686C6}"/>
                  </a:ext>
                </a:extLst>
              </p:cNvPr>
              <p:cNvSpPr txBox="1"/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r>
                  <a:rPr lang="en-US" sz="2800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về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ED850-20CA-0F9B-7CDB-262E79A68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blipFill rotWithShape="1">
                <a:blip r:embed="rId3"/>
                <a:stretch>
                  <a:fillRect l="-2346" t="-1931" r="-4022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AC449-68DB-761E-D09B-8431945981E0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64C4C-81FA-AB39-B03E-3EDAF765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09" y="915367"/>
            <a:ext cx="5736691" cy="2749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FCA7D-2DA0-27C7-7EE4-83C48D6BA607}"/>
              </a:ext>
            </a:extLst>
          </p:cNvPr>
          <p:cNvSpPr txBox="1"/>
          <p:nvPr/>
        </p:nvSpPr>
        <p:spPr>
          <a:xfrm>
            <a:off x="242047" y="1013072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HĐ1: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7FB8A-2616-7110-702B-E2AD89E6EEEB}"/>
                  </a:ext>
                </a:extLst>
              </p:cNvPr>
              <p:cNvSpPr txBox="1"/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7FB8A-2616-7110-702B-E2AD89E6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blipFill>
                <a:blip r:embed="rId3"/>
                <a:stretch>
                  <a:fillRect t="-3488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AE046-E19C-3B43-DF83-C33124E87399}"/>
                  </a:ext>
                </a:extLst>
              </p:cNvPr>
              <p:cNvSpPr txBox="1"/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AE046-E19C-3B43-DF83-C33124E87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blipFill>
                <a:blip r:embed="rId4"/>
                <a:stretch>
                  <a:fillRect l="-2098" t="-40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F84E9-B4C9-4C36-F2D0-8BEB80D54DB0}"/>
                  </a:ext>
                </a:extLst>
              </p:cNvPr>
              <p:cNvSpPr txBox="1"/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Do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CFF84E9-B4C9-4C36-F2D0-8BEB80D5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blipFill rotWithShape="1">
                <a:blip r:embed="rId5"/>
                <a:stretch>
                  <a:fillRect l="-1963" t="-1402" r="-3533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EFECC-AE9F-3BA1-2813-ECBDB39F27ED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5C9360-29A2-F225-14D9-A580DB0311C0}"/>
                  </a:ext>
                </a:extLst>
              </p:cNvPr>
              <p:cNvSpPr txBox="1"/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 2: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C9360-29A2-F225-14D9-A580DB03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blipFill rotWithShape="1">
                <a:blip r:embed="rId3"/>
                <a:stretch>
                  <a:fillRect l="-1333" t="-3158" r="-19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0789CF-5FD7-E9EC-A3BA-3567319A1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2066"/>
              </p:ext>
            </p:extLst>
          </p:nvPr>
        </p:nvGraphicFramePr>
        <p:xfrm>
          <a:off x="2261159" y="3310802"/>
          <a:ext cx="6479047" cy="6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253800" progId="Equation.DSMT4">
                  <p:embed/>
                </p:oleObj>
              </mc:Choice>
              <mc:Fallback>
                <p:oleObj name="Equation" r:id="rId4" imgW="26031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159" y="3310802"/>
                        <a:ext cx="6479047" cy="62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73A35F-9787-834E-9CBB-F02B2749F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45141"/>
              </p:ext>
            </p:extLst>
          </p:nvPr>
        </p:nvGraphicFramePr>
        <p:xfrm>
          <a:off x="2374260" y="3988159"/>
          <a:ext cx="4008611" cy="6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172" imgH="253890" progId="Equation.DSMT4">
                  <p:embed/>
                </p:oleObj>
              </mc:Choice>
              <mc:Fallback>
                <p:oleObj name="Equation" r:id="rId6" imgW="1447172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260" y="3988159"/>
                        <a:ext cx="4008611" cy="694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AD44A8C-2855-E4A3-6959-5604A0EF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80229"/>
            <a:ext cx="11550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5ABA30-9D59-2D9B-1A0C-5C9DA822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8254"/>
            <a:ext cx="9717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D7C9F-03CB-D91F-A4C0-99019EEB9C34}"/>
              </a:ext>
            </a:extLst>
          </p:cNvPr>
          <p:cNvSpPr txBox="1"/>
          <p:nvPr/>
        </p:nvSpPr>
        <p:spPr>
          <a:xfrm>
            <a:off x="4128246" y="2688844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069255-8AB2-D280-8D96-A9957340C89A}"/>
                  </a:ext>
                </a:extLst>
              </p:cNvPr>
              <p:cNvSpPr txBox="1"/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đẳng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tùy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ý, ta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 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069255-8AB2-D280-8D96-A9957340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blipFill rotWithShape="1">
                <a:blip r:embed="rId8"/>
                <a:stretch>
                  <a:fillRect l="-1272" t="-2098" b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1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4FAE24-0EC6-AE39-2C5A-FCE64925A31F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67833-5C5C-29F0-32DB-10F1254A6BD4}"/>
                  </a:ext>
                </a:extLst>
              </p:cNvPr>
              <p:cNvSpPr txBox="1"/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101−99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101+99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=2.200=400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867833-5C5C-29F0-32DB-10F1254A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27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599A87-F07C-0310-44F5-8A528E5AD443}"/>
                  </a:ext>
                </a:extLst>
              </p:cNvPr>
              <p:cNvSpPr txBox="1"/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−4=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599A87-F07C-0310-44F5-8A528E5A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74B51E-AB94-3E4E-4590-A4644A362015}"/>
                  </a:ext>
                </a:extLst>
              </p:cNvPr>
              <p:cNvSpPr txBox="1"/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4B51E-AB94-3E4E-4590-A4644A36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blipFill rotWithShape="1">
                <a:blip r:embed="rId4"/>
                <a:stretch>
                  <a:fillRect l="-1084" t="-210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1792</TotalTime>
  <Words>2212</Words>
  <Application>Microsoft Office PowerPoint</Application>
  <PresentationFormat>Widescreen</PresentationFormat>
  <Paragraphs>205</Paragraphs>
  <Slides>32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微软雅黑</vt:lpstr>
      <vt:lpstr>Arial</vt:lpstr>
      <vt:lpstr>Arial Black</vt:lpstr>
      <vt:lpstr>Calibri</vt:lpstr>
      <vt:lpstr>Cambria</vt:lpstr>
      <vt:lpstr>Cambria Math</vt:lpstr>
      <vt:lpstr>Century Gothic</vt:lpstr>
      <vt:lpstr>Tahoma</vt:lpstr>
      <vt:lpstr>Times New Roman</vt:lpstr>
      <vt:lpstr>Wingdings</vt:lpstr>
      <vt:lpstr>Wingdings 3</vt:lpstr>
      <vt:lpstr>Theme1</vt:lpstr>
      <vt:lpstr>1_Custom Design</vt:lpstr>
      <vt:lpstr>Slice</vt:lpstr>
      <vt:lpstr>Equation</vt:lpstr>
      <vt:lpstr>PowerPoint Presentation</vt:lpstr>
      <vt:lpstr>CHƯƠNG II: HẰNG ĐẲNG THỨC ĐÁNG NHỚ VÀ ỨNG DỤNG 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Vu Thi Trang GV</cp:lastModifiedBy>
  <cp:revision>134</cp:revision>
  <dcterms:created xsi:type="dcterms:W3CDTF">2021-08-05T13:58:37Z</dcterms:created>
  <dcterms:modified xsi:type="dcterms:W3CDTF">2023-06-20T09:08:09Z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