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91" r:id="rId8"/>
    <p:sldId id="285" r:id="rId9"/>
    <p:sldId id="288" r:id="rId10"/>
    <p:sldId id="289" r:id="rId11"/>
    <p:sldId id="290" r:id="rId12"/>
    <p:sldId id="265" r:id="rId13"/>
    <p:sldId id="266" r:id="rId14"/>
    <p:sldId id="264" r:id="rId15"/>
    <p:sldId id="267" r:id="rId16"/>
    <p:sldId id="268" r:id="rId17"/>
    <p:sldId id="270" r:id="rId18"/>
    <p:sldId id="272" r:id="rId19"/>
    <p:sldId id="273" r:id="rId20"/>
    <p:sldId id="276" r:id="rId21"/>
    <p:sldId id="277" r:id="rId22"/>
    <p:sldId id="278" r:id="rId23"/>
    <p:sldId id="275" r:id="rId24"/>
    <p:sldId id="279" r:id="rId25"/>
    <p:sldId id="280" r:id="rId26"/>
    <p:sldId id="281" r:id="rId27"/>
    <p:sldId id="282" r:id="rId28"/>
    <p:sldId id="292" r:id="rId29"/>
    <p:sldId id="293" r:id="rId30"/>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F77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8" autoAdjust="0"/>
    <p:restoredTop sz="94660"/>
  </p:normalViewPr>
  <p:slideViewPr>
    <p:cSldViewPr snapToGrid="0">
      <p:cViewPr varScale="1">
        <p:scale>
          <a:sx n="88" d="100"/>
          <a:sy n="88" d="100"/>
        </p:scale>
        <p:origin x="49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981140-DD6B-4218-88C4-6A0DF076B45A}"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389199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81140-DD6B-4218-88C4-6A0DF076B45A}"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133534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81140-DD6B-4218-88C4-6A0DF076B45A}"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81324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81140-DD6B-4218-88C4-6A0DF076B45A}"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260236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981140-DD6B-4218-88C4-6A0DF076B45A}"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43145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981140-DD6B-4218-88C4-6A0DF076B45A}"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42261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981140-DD6B-4218-88C4-6A0DF076B45A}" type="datetimeFigureOut">
              <a:rPr lang="en-US" smtClean="0"/>
              <a:pPr/>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190450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981140-DD6B-4218-88C4-6A0DF076B45A}" type="datetimeFigureOut">
              <a:rPr lang="en-US" smtClean="0"/>
              <a:pPr/>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248923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81140-DD6B-4218-88C4-6A0DF076B45A}" type="datetimeFigureOut">
              <a:rPr lang="en-US" smtClean="0"/>
              <a:pPr/>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380351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981140-DD6B-4218-88C4-6A0DF076B45A}"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2274951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981140-DD6B-4218-88C4-6A0DF076B45A}"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3178825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81140-DD6B-4218-88C4-6A0DF076B45A}" type="datetimeFigureOut">
              <a:rPr lang="en-US" smtClean="0"/>
              <a:pPr/>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2B6F9-8ECA-463C-96B9-FD6CB9E1D2C7}" type="slidenum">
              <a:rPr lang="en-US" smtClean="0"/>
              <a:pPr/>
              <a:t>‹#›</a:t>
            </a:fld>
            <a:endParaRPr lang="en-US"/>
          </a:p>
        </p:txBody>
      </p:sp>
    </p:spTree>
    <p:extLst>
      <p:ext uri="{BB962C8B-B14F-4D97-AF65-F5344CB8AC3E}">
        <p14:creationId xmlns:p14="http://schemas.microsoft.com/office/powerpoint/2010/main" val="813450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1.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96602" y="658041"/>
            <a:ext cx="6464590" cy="165474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50000"/>
              </a:lnSpc>
            </a:pPr>
            <a:r>
              <a:rPr lang="en-US" sz="3600" b="1" dirty="0">
                <a:solidFill>
                  <a:srgbClr val="00B050"/>
                </a:solidFill>
                <a:latin typeface="Times New Roman" panose="02020603050405020304" pitchFamily="18" charset="0"/>
                <a:cs typeface="Times New Roman" panose="02020603050405020304" pitchFamily="18" charset="0"/>
              </a:rPr>
              <a:t>TIẾT 27, 28- NHIÊN LIỆU VÀ </a:t>
            </a:r>
          </a:p>
          <a:p>
            <a:pPr algn="ctr">
              <a:lnSpc>
                <a:spcPct val="150000"/>
              </a:lnSpc>
            </a:pPr>
            <a:r>
              <a:rPr lang="en-US" sz="3600" b="1" dirty="0">
                <a:solidFill>
                  <a:srgbClr val="00B050"/>
                </a:solidFill>
                <a:latin typeface="Times New Roman" panose="02020603050405020304" pitchFamily="18" charset="0"/>
                <a:cs typeface="Times New Roman" panose="02020603050405020304" pitchFamily="18" charset="0"/>
              </a:rPr>
              <a:t>AN NINH NĂNG LƯỢNG</a:t>
            </a:r>
          </a:p>
        </p:txBody>
      </p:sp>
      <p:sp>
        <p:nvSpPr>
          <p:cNvPr id="5" name="Flowchart: Connector 4"/>
          <p:cNvSpPr/>
          <p:nvPr/>
        </p:nvSpPr>
        <p:spPr>
          <a:xfrm>
            <a:off x="4352481" y="437420"/>
            <a:ext cx="597877" cy="597877"/>
          </a:xfrm>
          <a:prstGeom prst="flowChartConnector">
            <a:avLst/>
          </a:prstGeom>
          <a:solidFill>
            <a:schemeClr val="accent6">
              <a:lumMod val="50000"/>
            </a:schemeClr>
          </a:solidFill>
          <a:ln>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682310" y="1088052"/>
            <a:ext cx="472831" cy="472831"/>
          </a:xfrm>
          <a:prstGeom prst="flowChartConnector">
            <a:avLst/>
          </a:prstGeom>
          <a:solidFill>
            <a:schemeClr val="accent6">
              <a:lumMod val="50000"/>
            </a:schemeClr>
          </a:solidFill>
          <a:ln>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807349" y="1857862"/>
            <a:ext cx="422031" cy="422031"/>
          </a:xfrm>
          <a:prstGeom prst="flowChartConnector">
            <a:avLst/>
          </a:prstGeom>
          <a:solidFill>
            <a:schemeClr val="accent6"/>
          </a:solidFill>
          <a:ln>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4352481" y="2279893"/>
            <a:ext cx="351693" cy="351693"/>
          </a:xfrm>
          <a:prstGeom prst="flowChartConnector">
            <a:avLst/>
          </a:prstGeom>
          <a:solidFill>
            <a:schemeClr val="accent6"/>
          </a:solidFill>
          <a:ln>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094413" y="2201741"/>
            <a:ext cx="281353" cy="281353"/>
          </a:xfrm>
          <a:prstGeom prst="flowChartConnector">
            <a:avLst/>
          </a:prstGeom>
          <a:solidFill>
            <a:schemeClr val="accent6"/>
          </a:solidFill>
          <a:ln>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4352481" y="1193554"/>
            <a:ext cx="875323" cy="875323"/>
          </a:xfrm>
          <a:prstGeom prst="flowChartConnector">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50"/>
                </a:solidFill>
                <a:latin typeface="Times New Roman" panose="02020603050405020304" pitchFamily="18" charset="0"/>
                <a:cs typeface="Times New Roman" panose="02020603050405020304" pitchFamily="18" charset="0"/>
              </a:rPr>
              <a:t>12</a:t>
            </a:r>
          </a:p>
        </p:txBody>
      </p:sp>
      <p:sp>
        <p:nvSpPr>
          <p:cNvPr id="13" name="Hexagon 12"/>
          <p:cNvSpPr/>
          <p:nvPr/>
        </p:nvSpPr>
        <p:spPr>
          <a:xfrm>
            <a:off x="8246465" y="5039221"/>
            <a:ext cx="2164860" cy="1680307"/>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p:nvSpPr>
        <p:spPr>
          <a:xfrm>
            <a:off x="8517884" y="3877240"/>
            <a:ext cx="939106" cy="856602"/>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rot="10800000">
            <a:off x="10129999" y="4048619"/>
            <a:ext cx="2062001" cy="1047262"/>
          </a:xfrm>
          <a:prstGeom prst="homePlat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a:off x="6361458" y="4399978"/>
            <a:ext cx="1772133" cy="1098062"/>
          </a:xfrm>
          <a:prstGeom prst="homePlat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33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5735" y="354552"/>
            <a:ext cx="4581269" cy="67181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Nhiên liệu tái tạo</a:t>
            </a:r>
          </a:p>
        </p:txBody>
      </p:sp>
      <p:sp>
        <p:nvSpPr>
          <p:cNvPr id="5" name="TextBox 4"/>
          <p:cNvSpPr txBox="1"/>
          <p:nvPr/>
        </p:nvSpPr>
        <p:spPr>
          <a:xfrm>
            <a:off x="2397967" y="1129005"/>
            <a:ext cx="699101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Là nhiên liệu chỉ mất thời gian ngắn có thể tái tạo được</a:t>
            </a:r>
          </a:p>
        </p:txBody>
      </p:sp>
      <p:sp>
        <p:nvSpPr>
          <p:cNvPr id="6" name="Rounded Rectangle 5"/>
          <p:cNvSpPr/>
          <p:nvPr/>
        </p:nvSpPr>
        <p:spPr>
          <a:xfrm>
            <a:off x="6948072" y="4108525"/>
            <a:ext cx="3868040" cy="232026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057" y="1719988"/>
            <a:ext cx="3863482" cy="217492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771" y="1693308"/>
            <a:ext cx="3512392" cy="216147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256" y="4034682"/>
            <a:ext cx="3490907" cy="2238544"/>
          </a:xfrm>
          <a:prstGeom prst="rect">
            <a:avLst/>
          </a:prstGeom>
        </p:spPr>
      </p:pic>
      <p:sp>
        <p:nvSpPr>
          <p:cNvPr id="10" name="Right Arrow 9"/>
          <p:cNvSpPr/>
          <p:nvPr/>
        </p:nvSpPr>
        <p:spPr>
          <a:xfrm>
            <a:off x="4870579" y="2332653"/>
            <a:ext cx="1576873" cy="80367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837144" y="4509796"/>
            <a:ext cx="1576873" cy="803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9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34331" y="477915"/>
            <a:ext cx="4581269" cy="67181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Nhiên liệu không tái tạo</a:t>
            </a:r>
          </a:p>
        </p:txBody>
      </p:sp>
      <p:sp>
        <p:nvSpPr>
          <p:cNvPr id="5" name="TextBox 4"/>
          <p:cNvSpPr txBox="1"/>
          <p:nvPr/>
        </p:nvSpPr>
        <p:spPr>
          <a:xfrm>
            <a:off x="1828800" y="1317393"/>
            <a:ext cx="4516017"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Là nhiên liệu mất hàng trăm triệu năm mới tạo ra được. Nhiên liệu hóa thạch thuộc loại nhiên liệu không tái tạo.</a:t>
            </a:r>
          </a:p>
        </p:txBody>
      </p:sp>
      <p:sp>
        <p:nvSpPr>
          <p:cNvPr id="12" name="TextBox 11"/>
          <p:cNvSpPr txBox="1"/>
          <p:nvPr/>
        </p:nvSpPr>
        <p:spPr>
          <a:xfrm>
            <a:off x="4994988" y="3054716"/>
            <a:ext cx="4516017"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Nếu chúng ta tận thu nhiên liệu hóa thạch này thì nguồn nhiên liệu này sẽ cạn kiệt trong tương lai</a:t>
            </a:r>
          </a:p>
        </p:txBody>
      </p:sp>
      <p:sp>
        <p:nvSpPr>
          <p:cNvPr id="13" name="Flowchart: Connector 12"/>
          <p:cNvSpPr/>
          <p:nvPr/>
        </p:nvSpPr>
        <p:spPr>
          <a:xfrm>
            <a:off x="255444" y="2222406"/>
            <a:ext cx="2063685" cy="2018289"/>
          </a:xfrm>
          <a:prstGeom prst="flowChartConnector">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4868619" y="4426226"/>
            <a:ext cx="2194790" cy="2073514"/>
          </a:xfrm>
          <a:prstGeom prst="flowChartConnector">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052733" y="4002157"/>
            <a:ext cx="2161457" cy="2087032"/>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7880547" y="4267200"/>
            <a:ext cx="2138096" cy="2072182"/>
          </a:xfrm>
          <a:prstGeom prst="flowChartConnector">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9723443" y="2107096"/>
            <a:ext cx="2230018" cy="2209275"/>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65194" y="4215288"/>
            <a:ext cx="101822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Than đá</a:t>
            </a:r>
          </a:p>
        </p:txBody>
      </p:sp>
      <p:sp>
        <p:nvSpPr>
          <p:cNvPr id="19" name="TextBox 18"/>
          <p:cNvSpPr txBox="1"/>
          <p:nvPr/>
        </p:nvSpPr>
        <p:spPr>
          <a:xfrm>
            <a:off x="10358768" y="4357590"/>
            <a:ext cx="117532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Dầu nặng</a:t>
            </a:r>
          </a:p>
        </p:txBody>
      </p:sp>
      <p:sp>
        <p:nvSpPr>
          <p:cNvPr id="20" name="TextBox 19"/>
          <p:cNvSpPr txBox="1"/>
          <p:nvPr/>
        </p:nvSpPr>
        <p:spPr>
          <a:xfrm>
            <a:off x="5633949" y="6457890"/>
            <a:ext cx="97494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Cát dầu</a:t>
            </a:r>
          </a:p>
        </p:txBody>
      </p:sp>
      <p:sp>
        <p:nvSpPr>
          <p:cNvPr id="21" name="TextBox 20"/>
          <p:cNvSpPr txBox="1"/>
          <p:nvPr/>
        </p:nvSpPr>
        <p:spPr>
          <a:xfrm>
            <a:off x="8201736" y="6307209"/>
            <a:ext cx="147668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Nhựa đường</a:t>
            </a:r>
          </a:p>
        </p:txBody>
      </p:sp>
      <p:sp>
        <p:nvSpPr>
          <p:cNvPr id="22" name="TextBox 21"/>
          <p:cNvSpPr txBox="1"/>
          <p:nvPr/>
        </p:nvSpPr>
        <p:spPr>
          <a:xfrm>
            <a:off x="2284432" y="6143660"/>
            <a:ext cx="155202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Đá phiến dầu</a:t>
            </a:r>
          </a:p>
        </p:txBody>
      </p:sp>
    </p:spTree>
    <p:extLst>
      <p:ext uri="{BB962C8B-B14F-4D97-AF65-F5344CB8AC3E}">
        <p14:creationId xmlns:p14="http://schemas.microsoft.com/office/powerpoint/2010/main" val="50596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linds(horizontal)">
                                      <p:cBhvr>
                                        <p:cTn id="29" dur="500"/>
                                        <p:tgtEl>
                                          <p:spTgt spid="2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p:bldP spid="13" grpId="0" animBg="1"/>
      <p:bldP spid="14" grpId="0" animBg="1"/>
      <p:bldP spid="15" grpId="0" animBg="1"/>
      <p:bldP spid="16" grpId="0" animBg="1"/>
      <p:bldP spid="17" grpId="0" animBg="1"/>
      <p:bldP spid="18" grpId="0"/>
      <p:bldP spid="19" grpId="0"/>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207665" y="259024"/>
            <a:ext cx="814357" cy="484632"/>
          </a:xfrm>
          <a:prstGeom prst="homePlate">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2.</a:t>
            </a:r>
          </a:p>
        </p:txBody>
      </p:sp>
      <p:sp>
        <p:nvSpPr>
          <p:cNvPr id="10" name="Chevron 9"/>
          <p:cNvSpPr/>
          <p:nvPr/>
        </p:nvSpPr>
        <p:spPr>
          <a:xfrm>
            <a:off x="957942" y="259024"/>
            <a:ext cx="9492344" cy="484632"/>
          </a:xfrm>
          <a:prstGeom prst="chevron">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MỘT SỐ TÍNH CHẤT VÀ ỨNG DỤNG CỦA NHIÊN LIỆU</a:t>
            </a:r>
          </a:p>
        </p:txBody>
      </p:sp>
    </p:spTree>
    <p:extLst>
      <p:ext uri="{BB962C8B-B14F-4D97-AF65-F5344CB8AC3E}">
        <p14:creationId xmlns:p14="http://schemas.microsoft.com/office/powerpoint/2010/main" val="428867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89781930"/>
              </p:ext>
            </p:extLst>
          </p:nvPr>
        </p:nvGraphicFramePr>
        <p:xfrm>
          <a:off x="1500776" y="524691"/>
          <a:ext cx="9428480" cy="5538652"/>
        </p:xfrm>
        <a:graphic>
          <a:graphicData uri="http://schemas.openxmlformats.org/drawingml/2006/table">
            <a:tbl>
              <a:tblPr firstRow="1" bandRow="1">
                <a:tableStyleId>{5C22544A-7EE6-4342-B048-85BDC9FD1C3A}</a:tableStyleId>
              </a:tblPr>
              <a:tblGrid>
                <a:gridCol w="2008778">
                  <a:extLst>
                    <a:ext uri="{9D8B030D-6E8A-4147-A177-3AD203B41FA5}">
                      <a16:colId xmlns="" xmlns:a16="http://schemas.microsoft.com/office/drawing/2014/main" val="4065584782"/>
                    </a:ext>
                  </a:extLst>
                </a:gridCol>
                <a:gridCol w="1785257">
                  <a:extLst>
                    <a:ext uri="{9D8B030D-6E8A-4147-A177-3AD203B41FA5}">
                      <a16:colId xmlns="" xmlns:a16="http://schemas.microsoft.com/office/drawing/2014/main" val="328292086"/>
                    </a:ext>
                  </a:extLst>
                </a:gridCol>
                <a:gridCol w="2194560">
                  <a:extLst>
                    <a:ext uri="{9D8B030D-6E8A-4147-A177-3AD203B41FA5}">
                      <a16:colId xmlns="" xmlns:a16="http://schemas.microsoft.com/office/drawing/2014/main" val="4183345216"/>
                    </a:ext>
                  </a:extLst>
                </a:gridCol>
                <a:gridCol w="1776548">
                  <a:extLst>
                    <a:ext uri="{9D8B030D-6E8A-4147-A177-3AD203B41FA5}">
                      <a16:colId xmlns="" xmlns:a16="http://schemas.microsoft.com/office/drawing/2014/main" val="2657350029"/>
                    </a:ext>
                  </a:extLst>
                </a:gridCol>
                <a:gridCol w="1663337">
                  <a:extLst>
                    <a:ext uri="{9D8B030D-6E8A-4147-A177-3AD203B41FA5}">
                      <a16:colId xmlns="" xmlns:a16="http://schemas.microsoft.com/office/drawing/2014/main" val="3137329984"/>
                    </a:ext>
                  </a:extLst>
                </a:gridCol>
              </a:tblGrid>
              <a:tr h="1004347">
                <a:tc>
                  <a:txBody>
                    <a:bodyPr/>
                    <a:lstStyle/>
                    <a:p>
                      <a:r>
                        <a:rPr lang="en-US" sz="2000" b="0"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Nhiên</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liệu</a:t>
                      </a:r>
                      <a:endParaRPr lang="en-US" sz="2000" b="1" baseline="0" dirty="0">
                        <a:solidFill>
                          <a:schemeClr val="tx1"/>
                        </a:solidFill>
                        <a:latin typeface="Times New Roman" panose="02020603050405020304" pitchFamily="18" charset="0"/>
                        <a:cs typeface="Times New Roman" panose="02020603050405020304" pitchFamily="18" charset="0"/>
                      </a:endParaRPr>
                    </a:p>
                    <a:p>
                      <a:endParaRPr lang="en-US" sz="2000" b="1" baseline="0" dirty="0">
                        <a:solidFill>
                          <a:schemeClr val="tx1"/>
                        </a:solidFill>
                        <a:latin typeface="Times New Roman" panose="02020603050405020304" pitchFamily="18" charset="0"/>
                        <a:cs typeface="Times New Roman" panose="02020603050405020304" pitchFamily="18" charset="0"/>
                      </a:endParaRPr>
                    </a:p>
                    <a:p>
                      <a:r>
                        <a:rPr lang="en-US" sz="2000" b="1" baseline="0" dirty="0" err="1">
                          <a:solidFill>
                            <a:schemeClr val="tx1"/>
                          </a:solidFill>
                          <a:latin typeface="Times New Roman" panose="02020603050405020304" pitchFamily="18" charset="0"/>
                          <a:cs typeface="Times New Roman" panose="02020603050405020304" pitchFamily="18" charset="0"/>
                        </a:rPr>
                        <a:t>Đặc</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điểm</a:t>
                      </a:r>
                      <a:endParaRPr lang="en-US"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000" b="1" dirty="0" err="1">
                          <a:solidFill>
                            <a:schemeClr val="tx1"/>
                          </a:solidFill>
                          <a:latin typeface="Times New Roman" panose="02020603050405020304" pitchFamily="18" charset="0"/>
                          <a:cs typeface="Times New Roman" panose="02020603050405020304" pitchFamily="18" charset="0"/>
                        </a:rPr>
                        <a:t>Củi</a:t>
                      </a:r>
                      <a:endParaRPr lang="en-US"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000" b="1" dirty="0">
                          <a:solidFill>
                            <a:schemeClr val="tx1"/>
                          </a:solidFill>
                          <a:latin typeface="Times New Roman" panose="02020603050405020304" pitchFamily="18" charset="0"/>
                          <a:cs typeface="Times New Roman" panose="02020603050405020304" pitchFamily="18" charset="0"/>
                        </a:rPr>
                        <a:t>Than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000" b="1" dirty="0" err="1">
                          <a:solidFill>
                            <a:schemeClr val="tx1"/>
                          </a:solidFill>
                          <a:latin typeface="Times New Roman" panose="02020603050405020304" pitchFamily="18" charset="0"/>
                          <a:cs typeface="Times New Roman" panose="02020603050405020304" pitchFamily="18" charset="0"/>
                        </a:rPr>
                        <a:t>Xăng</a:t>
                      </a:r>
                      <a:endParaRPr lang="en-US"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000" b="1" dirty="0">
                          <a:solidFill>
                            <a:schemeClr val="tx1"/>
                          </a:solidFill>
                          <a:latin typeface="Times New Roman" panose="02020603050405020304" pitchFamily="18" charset="0"/>
                          <a:cs typeface="Times New Roman" panose="02020603050405020304" pitchFamily="18" charset="0"/>
                        </a:rPr>
                        <a:t>Gas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 xmlns:a16="http://schemas.microsoft.com/office/drawing/2014/main" val="574582242"/>
                  </a:ext>
                </a:extLst>
              </a:tr>
              <a:tr h="631372">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Trạng</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thái</a:t>
                      </a:r>
                      <a:endParaRPr lang="en-US"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065295015"/>
                  </a:ext>
                </a:extLst>
              </a:tr>
              <a:tr h="1976846">
                <a:tc>
                  <a:txBody>
                    <a:bodyP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000" b="1" dirty="0" err="1">
                          <a:solidFill>
                            <a:schemeClr val="tx1"/>
                          </a:solidFill>
                          <a:latin typeface="Times New Roman" panose="02020603050405020304" pitchFamily="18" charset="0"/>
                          <a:cs typeface="Times New Roman" panose="02020603050405020304" pitchFamily="18" charset="0"/>
                        </a:rPr>
                        <a:t>Khả</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năng</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cháy</a:t>
                      </a:r>
                      <a:endParaRPr lang="en-US"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273210872"/>
                  </a:ext>
                </a:extLst>
              </a:tr>
              <a:tr h="1924594">
                <a:tc>
                  <a:txBody>
                    <a:bodyP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000" b="1" dirty="0" err="1">
                          <a:solidFill>
                            <a:schemeClr val="tx1"/>
                          </a:solidFill>
                          <a:latin typeface="Times New Roman" panose="02020603050405020304" pitchFamily="18" charset="0"/>
                          <a:cs typeface="Times New Roman" panose="02020603050405020304" pitchFamily="18" charset="0"/>
                        </a:rPr>
                        <a:t>Ứng</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dụng</a:t>
                      </a:r>
                      <a:endParaRPr lang="en-US"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326749376"/>
                  </a:ext>
                </a:extLst>
              </a:tr>
            </a:tbl>
          </a:graphicData>
        </a:graphic>
      </p:graphicFrame>
      <p:cxnSp>
        <p:nvCxnSpPr>
          <p:cNvPr id="6" name="Straight Connector 5"/>
          <p:cNvCxnSpPr/>
          <p:nvPr/>
        </p:nvCxnSpPr>
        <p:spPr>
          <a:xfrm>
            <a:off x="1500776" y="524691"/>
            <a:ext cx="2043612" cy="10189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38374" y="6198088"/>
            <a:ext cx="131318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BẢNG 12.1</a:t>
            </a:r>
          </a:p>
        </p:txBody>
      </p:sp>
      <p:sp>
        <p:nvSpPr>
          <p:cNvPr id="9" name="Rectangle 8"/>
          <p:cNvSpPr/>
          <p:nvPr/>
        </p:nvSpPr>
        <p:spPr>
          <a:xfrm>
            <a:off x="4009628" y="1569721"/>
            <a:ext cx="658165" cy="400110"/>
          </a:xfrm>
          <a:prstGeom prst="rect">
            <a:avLst/>
          </a:prstGeom>
        </p:spPr>
        <p:txBody>
          <a:bodyPr wrap="square">
            <a:spAutoFit/>
          </a:bodyPr>
          <a:lstStyle/>
          <a:p>
            <a:pPr algn="ctr"/>
            <a:r>
              <a:rPr lang="en-US" sz="2000" dirty="0" err="1">
                <a:latin typeface="Times New Roman" panose="02020603050405020304" pitchFamily="18" charset="0"/>
                <a:cs typeface="Times New Roman" panose="02020603050405020304" pitchFamily="18" charset="0"/>
              </a:rPr>
              <a:t>Rắn</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5842782" y="1543594"/>
            <a:ext cx="658165" cy="400110"/>
          </a:xfrm>
          <a:prstGeom prst="rect">
            <a:avLst/>
          </a:prstGeom>
        </p:spPr>
        <p:txBody>
          <a:bodyPr wrap="square">
            <a:spAutoFit/>
          </a:bodyPr>
          <a:lstStyle/>
          <a:p>
            <a:pPr algn="ctr"/>
            <a:r>
              <a:rPr lang="en-US" sz="2000" dirty="0" err="1">
                <a:latin typeface="Times New Roman" panose="02020603050405020304" pitchFamily="18" charset="0"/>
                <a:cs typeface="Times New Roman" panose="02020603050405020304" pitchFamily="18" charset="0"/>
              </a:rPr>
              <a:t>Rắn</a:t>
            </a:r>
            <a:endParaRPr lang="en-US" sz="2000" dirty="0">
              <a:latin typeface="Times New Roman" panose="02020603050405020304" pitchFamily="18" charset="0"/>
              <a:cs typeface="Times New Roman" panose="02020603050405020304" pitchFamily="18" charset="0"/>
            </a:endParaRPr>
          </a:p>
        </p:txBody>
      </p:sp>
      <p:sp>
        <p:nvSpPr>
          <p:cNvPr id="11" name="Rectangle 10"/>
          <p:cNvSpPr/>
          <p:nvPr/>
        </p:nvSpPr>
        <p:spPr>
          <a:xfrm>
            <a:off x="7763022" y="1543594"/>
            <a:ext cx="753960" cy="400110"/>
          </a:xfrm>
          <a:prstGeom prst="rect">
            <a:avLst/>
          </a:prstGeom>
        </p:spPr>
        <p:txBody>
          <a:bodyPr wrap="square">
            <a:spAutoFit/>
          </a:bodyPr>
          <a:lstStyle/>
          <a:p>
            <a:pPr algn="ctr"/>
            <a:r>
              <a:rPr lang="en-US" sz="2000" dirty="0" err="1">
                <a:latin typeface="Times New Roman" panose="02020603050405020304" pitchFamily="18" charset="0"/>
                <a:cs typeface="Times New Roman" panose="02020603050405020304" pitchFamily="18" charset="0"/>
              </a:rPr>
              <a:t>Lỏng</a:t>
            </a:r>
            <a:endParaRPr lang="en-US" sz="2000" dirty="0">
              <a:latin typeface="Times New Roman" panose="02020603050405020304" pitchFamily="18" charset="0"/>
              <a:cs typeface="Times New Roman" panose="02020603050405020304" pitchFamily="18" charset="0"/>
            </a:endParaRPr>
          </a:p>
        </p:txBody>
      </p:sp>
      <p:sp>
        <p:nvSpPr>
          <p:cNvPr id="12" name="Rectangle 11"/>
          <p:cNvSpPr/>
          <p:nvPr/>
        </p:nvSpPr>
        <p:spPr>
          <a:xfrm>
            <a:off x="9596176" y="1543594"/>
            <a:ext cx="658165" cy="400110"/>
          </a:xfrm>
          <a:prstGeom prst="rect">
            <a:avLst/>
          </a:prstGeom>
        </p:spPr>
        <p:txBody>
          <a:bodyPr wrap="square">
            <a:spAutoFit/>
          </a:bodyPr>
          <a:lstStyle/>
          <a:p>
            <a:pPr algn="ctr"/>
            <a:r>
              <a:rPr lang="en-US" sz="2000" dirty="0" err="1">
                <a:latin typeface="Times New Roman" panose="02020603050405020304" pitchFamily="18" charset="0"/>
                <a:cs typeface="Times New Roman" panose="02020603050405020304" pitchFamily="18" charset="0"/>
              </a:rPr>
              <a:t>Khí</a:t>
            </a:r>
            <a:endParaRPr lang="en-US"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3643085" y="2280175"/>
            <a:ext cx="1595289" cy="1569660"/>
          </a:xfrm>
          <a:prstGeom prst="rect">
            <a:avLst/>
          </a:prstGeom>
        </p:spPr>
        <p:txBody>
          <a:bodyPr wrap="square">
            <a:spAutoFit/>
          </a:bodyPr>
          <a:lstStyle/>
          <a:p>
            <a:pPr algn="ctr">
              <a:lnSpc>
                <a:spcPct val="120000"/>
              </a:lnSpc>
            </a:pPr>
            <a:r>
              <a:rPr lang="en-US" sz="2000" dirty="0" err="1">
                <a:solidFill>
                  <a:schemeClr val="dk1"/>
                </a:solidFill>
                <a:latin typeface="Times New Roman" panose="02020603050405020304" pitchFamily="18" charset="0"/>
                <a:cs typeface="Times New Roman" panose="02020603050405020304" pitchFamily="18" charset="0"/>
              </a:rPr>
              <a:t>Củi</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khô</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dễ</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cháy</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nhiều</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khói</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tương</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đối</a:t>
            </a:r>
            <a:r>
              <a:rPr lang="en-US" sz="2000" dirty="0">
                <a:solidFill>
                  <a:schemeClr val="dk1"/>
                </a:solidFill>
                <a:latin typeface="Times New Roman" panose="02020603050405020304" pitchFamily="18" charset="0"/>
                <a:cs typeface="Times New Roman" panose="02020603050405020304" pitchFamily="18" charset="0"/>
              </a:rPr>
              <a:t> an </a:t>
            </a:r>
            <a:r>
              <a:rPr lang="en-US" sz="2000" dirty="0" err="1">
                <a:solidFill>
                  <a:schemeClr val="dk1"/>
                </a:solidFill>
                <a:latin typeface="Times New Roman" panose="02020603050405020304" pitchFamily="18" charset="0"/>
                <a:cs typeface="Times New Roman" panose="02020603050405020304" pitchFamily="18" charset="0"/>
              </a:rPr>
              <a:t>toàn</a:t>
            </a:r>
            <a:r>
              <a:rPr lang="en-US" sz="2000" dirty="0">
                <a:solidFill>
                  <a:schemeClr val="dk1"/>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4" name="Rectangle 13"/>
          <p:cNvSpPr/>
          <p:nvPr/>
        </p:nvSpPr>
        <p:spPr>
          <a:xfrm>
            <a:off x="5238374" y="2185184"/>
            <a:ext cx="2321715" cy="1938992"/>
          </a:xfrm>
          <a:prstGeom prst="rect">
            <a:avLst/>
          </a:prstGeom>
        </p:spPr>
        <p:txBody>
          <a:bodyPr wrap="square">
            <a:spAutoFit/>
          </a:bodyPr>
          <a:lstStyle/>
          <a:p>
            <a:pPr algn="ctr">
              <a:lnSpc>
                <a:spcPct val="120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Cháy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khói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000" dirty="0">
                <a:latin typeface="Times New Roman" panose="02020603050405020304" pitchFamily="18" charset="0"/>
                <a:ea typeface="Calibri" panose="020F0502020204030204" pitchFamily="34" charset="0"/>
                <a:cs typeface="Times New Roman" panose="02020603050405020304" pitchFamily="18" charset="0"/>
              </a:rPr>
              <a:t> ô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carbon monoxide, carbon dioxide.</a:t>
            </a:r>
          </a:p>
        </p:txBody>
      </p:sp>
      <p:sp>
        <p:nvSpPr>
          <p:cNvPr id="15" name="Rectangle 14"/>
          <p:cNvSpPr/>
          <p:nvPr/>
        </p:nvSpPr>
        <p:spPr>
          <a:xfrm>
            <a:off x="7459415" y="2193086"/>
            <a:ext cx="1785257" cy="1906740"/>
          </a:xfrm>
          <a:prstGeom prst="rect">
            <a:avLst/>
          </a:prstGeom>
        </p:spPr>
        <p:txBody>
          <a:bodyPr wrap="square">
            <a:spAutoFit/>
          </a:bodyPr>
          <a:lstStyle/>
          <a:p>
            <a:pPr algn="ctr">
              <a:lnSpc>
                <a:spcPct val="120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Dễ</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cháy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nổ</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dễ</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hiểm</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6" name="Rectangle 15"/>
          <p:cNvSpPr/>
          <p:nvPr/>
        </p:nvSpPr>
        <p:spPr>
          <a:xfrm>
            <a:off x="9351981" y="2280175"/>
            <a:ext cx="1469966" cy="1569660"/>
          </a:xfrm>
          <a:prstGeom prst="rect">
            <a:avLst/>
          </a:prstGeom>
        </p:spPr>
        <p:txBody>
          <a:bodyPr wrap="square">
            <a:spAutoFit/>
          </a:bodyPr>
          <a:lstStyle/>
          <a:p>
            <a:pPr algn="ctr">
              <a:lnSpc>
                <a:spcPct val="120000"/>
              </a:lnSpc>
            </a:pPr>
            <a:r>
              <a:rPr lang="en-US" sz="2000" dirty="0" err="1">
                <a:solidFill>
                  <a:schemeClr val="dk1"/>
                </a:solidFill>
                <a:latin typeface="Times New Roman" panose="02020603050405020304" pitchFamily="18" charset="0"/>
                <a:cs typeface="Times New Roman" panose="02020603050405020304" pitchFamily="18" charset="0"/>
              </a:rPr>
              <a:t>Rất</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dễ</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cháy</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ngọn</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lửa</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không</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có</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khói</a:t>
            </a:r>
            <a:r>
              <a:rPr lang="en-US" sz="2000" dirty="0">
                <a:solidFill>
                  <a:schemeClr val="dk1"/>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3466007" y="4191724"/>
            <a:ext cx="1872343" cy="1938992"/>
          </a:xfrm>
          <a:prstGeom prst="rect">
            <a:avLst/>
          </a:prstGeom>
        </p:spPr>
        <p:txBody>
          <a:bodyPr wrap="square">
            <a:spAutoFit/>
          </a:bodyPr>
          <a:lstStyle/>
          <a:p>
            <a:pPr algn="ctr">
              <a:lnSpc>
                <a:spcPct val="120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đun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nấu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9" name="Rectangle 18"/>
          <p:cNvSpPr/>
          <p:nvPr/>
        </p:nvSpPr>
        <p:spPr>
          <a:xfrm>
            <a:off x="5338350" y="4308929"/>
            <a:ext cx="2038000" cy="1569660"/>
          </a:xfrm>
          <a:prstGeom prst="rect">
            <a:avLst/>
          </a:prstGeom>
        </p:spPr>
        <p:txBody>
          <a:bodyPr wrap="square">
            <a:spAutoFit/>
          </a:bodyPr>
          <a:lstStyle/>
          <a:p>
            <a:pPr algn="ctr">
              <a:lnSpc>
                <a:spcPct val="120000"/>
              </a:lnSpc>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cháy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lò</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nung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0" name="Rectangle 19"/>
          <p:cNvSpPr/>
          <p:nvPr/>
        </p:nvSpPr>
        <p:spPr>
          <a:xfrm>
            <a:off x="7459415" y="4196442"/>
            <a:ext cx="1785257" cy="1938992"/>
          </a:xfrm>
          <a:prstGeom prst="rect">
            <a:avLst/>
          </a:prstGeom>
        </p:spPr>
        <p:txBody>
          <a:bodyPr wrap="square">
            <a:spAutoFit/>
          </a:bodyPr>
          <a:lstStyle/>
          <a:p>
            <a:pPr algn="ctr">
              <a:lnSpc>
                <a:spcPct val="120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000" dirty="0">
                <a:latin typeface="Times New Roman" panose="02020603050405020304" pitchFamily="18" charset="0"/>
                <a:ea typeface="Calibri" panose="020F0502020204030204" pitchFamily="34" charset="0"/>
                <a:cs typeface="Times New Roman" panose="02020603050405020304" pitchFamily="18" charset="0"/>
              </a:rPr>
              <a:t>, ô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tô</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2000" dirty="0">
                <a:latin typeface="Times New Roman" panose="02020603050405020304" pitchFamily="18" charset="0"/>
                <a:ea typeface="Calibri" panose="020F0502020204030204" pitchFamily="34" charset="0"/>
                <a:cs typeface="Times New Roman" panose="02020603050405020304" pitchFamily="18" charset="0"/>
              </a:rPr>
              <a:t> bay.</a:t>
            </a:r>
          </a:p>
        </p:txBody>
      </p:sp>
      <p:sp>
        <p:nvSpPr>
          <p:cNvPr id="21" name="Rectangle 20"/>
          <p:cNvSpPr/>
          <p:nvPr/>
        </p:nvSpPr>
        <p:spPr>
          <a:xfrm>
            <a:off x="9163396" y="4285650"/>
            <a:ext cx="1848926" cy="1569660"/>
          </a:xfrm>
          <a:prstGeom prst="rect">
            <a:avLst/>
          </a:prstGeom>
        </p:spPr>
        <p:txBody>
          <a:bodyPr wrap="square">
            <a:spAutoFit/>
          </a:bodyPr>
          <a:lstStyle/>
          <a:p>
            <a:pPr algn="ctr">
              <a:lnSpc>
                <a:spcPct val="120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đun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nấu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lògas</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bếp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gas,đèn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lửa</a:t>
            </a:r>
            <a:r>
              <a:rPr lang="en-US" sz="2000" dirty="0">
                <a:latin typeface="Times New Roman" panose="02020603050405020304" pitchFamily="18" charset="0"/>
                <a:ea typeface="Calibri" panose="020F0502020204030204" pitchFamily="34" charset="0"/>
                <a:cs typeface="Times New Roman" panose="02020603050405020304" pitchFamily="18" charset="0"/>
              </a:rPr>
              <a:t> gas,...</a:t>
            </a:r>
          </a:p>
        </p:txBody>
      </p:sp>
    </p:spTree>
    <p:extLst>
      <p:ext uri="{BB962C8B-B14F-4D97-AF65-F5344CB8AC3E}">
        <p14:creationId xmlns:p14="http://schemas.microsoft.com/office/powerpoint/2010/main" val="332757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07665" y="259024"/>
            <a:ext cx="807633" cy="484632"/>
          </a:xfrm>
          <a:prstGeom prst="homePlate">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2.</a:t>
            </a:r>
          </a:p>
        </p:txBody>
      </p:sp>
      <p:sp>
        <p:nvSpPr>
          <p:cNvPr id="5" name="Chevron 4"/>
          <p:cNvSpPr/>
          <p:nvPr/>
        </p:nvSpPr>
        <p:spPr>
          <a:xfrm>
            <a:off x="957941" y="259024"/>
            <a:ext cx="9413967" cy="484632"/>
          </a:xfrm>
          <a:prstGeom prst="chevron">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MỘT SỐ TÍNH CHẤT VÀ ỨNG DỤNG CỦA NHIÊN LIỆU</a:t>
            </a:r>
          </a:p>
        </p:txBody>
      </p:sp>
      <p:sp>
        <p:nvSpPr>
          <p:cNvPr id="7" name="TextBox 6"/>
          <p:cNvSpPr txBox="1"/>
          <p:nvPr/>
        </p:nvSpPr>
        <p:spPr>
          <a:xfrm>
            <a:off x="2780436" y="805538"/>
            <a:ext cx="6682022" cy="492443"/>
          </a:xfrm>
          <a:prstGeom prst="rect">
            <a:avLst/>
          </a:prstGeom>
          <a:noFill/>
        </p:spPr>
        <p:txBody>
          <a:bodyPr wrap="none" rtlCol="0">
            <a:spAutoFit/>
          </a:bodyPr>
          <a:lstStyle/>
          <a:p>
            <a:r>
              <a:rPr lang="en-US" sz="2600" b="1" dirty="0" err="1">
                <a:latin typeface="Times New Roman" panose="02020603050405020304" pitchFamily="18" charset="0"/>
                <a:cs typeface="Times New Roman" panose="02020603050405020304" pitchFamily="18" charset="0"/>
              </a:rPr>
              <a:t>Nhiên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liệu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nhiều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cuộc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sống</a:t>
            </a:r>
            <a:endParaRPr lang="en-US" sz="26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1513113" y="1331765"/>
            <a:ext cx="3672841" cy="566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Đốt</a:t>
            </a:r>
            <a:r>
              <a:rPr lang="en-US" sz="2400" b="1" dirty="0">
                <a:solidFill>
                  <a:srgbClr val="002060"/>
                </a:solidFill>
                <a:latin typeface="Times New Roman" panose="02020603050405020304" pitchFamily="18" charset="0"/>
                <a:cs typeface="Times New Roman" panose="02020603050405020304" pitchFamily="18" charset="0"/>
              </a:rPr>
              <a:t> than, </a:t>
            </a:r>
            <a:r>
              <a:rPr lang="en-US" sz="2400" b="1" dirty="0" err="1">
                <a:solidFill>
                  <a:srgbClr val="002060"/>
                </a:solidFill>
                <a:latin typeface="Times New Roman" panose="02020603050405020304" pitchFamily="18" charset="0"/>
                <a:cs typeface="Times New Roman" panose="02020603050405020304" pitchFamily="18" charset="0"/>
              </a:rPr>
              <a:t>củi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nhiên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7760255" y="1362058"/>
            <a:ext cx="3672841" cy="566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Sử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xăng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dầu</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273827" y="4061958"/>
            <a:ext cx="3672841" cy="566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Sử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nhiệt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7869112" y="4084710"/>
            <a:ext cx="3672841" cy="8292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Sử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năng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lượng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hạt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thành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điện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năng</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552" y="2008648"/>
            <a:ext cx="2623393" cy="175012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650" y="2019535"/>
            <a:ext cx="2617711" cy="1750127"/>
          </a:xfrm>
          <a:prstGeom prst="rect">
            <a:avLst/>
          </a:prstGeom>
        </p:spPr>
      </p:pic>
      <p:sp>
        <p:nvSpPr>
          <p:cNvPr id="14" name="TextBox 13"/>
          <p:cNvSpPr txBox="1"/>
          <p:nvPr/>
        </p:nvSpPr>
        <p:spPr>
          <a:xfrm>
            <a:off x="938157" y="3735558"/>
            <a:ext cx="896399"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Nấu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endParaRPr 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328928" y="3769145"/>
            <a:ext cx="1008609"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Sưởi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ấm</a:t>
            </a:r>
            <a:endParaRPr lang="en-US" b="1" dirty="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485" y="2038879"/>
            <a:ext cx="2622767" cy="1677290"/>
          </a:xfrm>
          <a:prstGeom prst="rect">
            <a:avLst/>
          </a:prstGeom>
        </p:spPr>
      </p:pic>
      <p:sp>
        <p:nvSpPr>
          <p:cNvPr id="17" name="TextBox 16"/>
          <p:cNvSpPr txBox="1"/>
          <p:nvPr/>
        </p:nvSpPr>
        <p:spPr>
          <a:xfrm>
            <a:off x="8959563" y="3715378"/>
            <a:ext cx="1675780"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Chạy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endParaRPr lang="en-US" b="1"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119" y="4800845"/>
            <a:ext cx="2707751" cy="1709751"/>
          </a:xfrm>
          <a:prstGeom prst="rect">
            <a:avLst/>
          </a:prstGeom>
        </p:spPr>
      </p:pic>
      <p:sp>
        <p:nvSpPr>
          <p:cNvPr id="19" name="TextBox 18"/>
          <p:cNvSpPr txBox="1"/>
          <p:nvPr/>
        </p:nvSpPr>
        <p:spPr>
          <a:xfrm>
            <a:off x="1064913" y="6488668"/>
            <a:ext cx="1467068"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Hàn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endParaRPr lang="en-US" b="1"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8065" y="4800109"/>
            <a:ext cx="2465296" cy="1688559"/>
          </a:xfrm>
          <a:prstGeom prst="rect">
            <a:avLst/>
          </a:prstGeom>
        </p:spPr>
      </p:pic>
      <p:sp>
        <p:nvSpPr>
          <p:cNvPr id="21" name="TextBox 20"/>
          <p:cNvSpPr txBox="1"/>
          <p:nvPr/>
        </p:nvSpPr>
        <p:spPr>
          <a:xfrm>
            <a:off x="3969094" y="6488668"/>
            <a:ext cx="1204176"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Nung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gốm</a:t>
            </a:r>
            <a:endParaRPr lang="en-US" b="1"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5172" y="5016970"/>
            <a:ext cx="2774598" cy="1471698"/>
          </a:xfrm>
          <a:prstGeom prst="rect">
            <a:avLst/>
          </a:prstGeom>
        </p:spPr>
      </p:pic>
    </p:spTree>
    <p:extLst>
      <p:ext uri="{BB962C8B-B14F-4D97-AF65-F5344CB8AC3E}">
        <p14:creationId xmlns:p14="http://schemas.microsoft.com/office/powerpoint/2010/main" val="323622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par>
                                <p:cTn id="41" presetID="3" presetClass="entr" presetSubtype="1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par>
                                <p:cTn id="44" presetID="3" presetClass="entr" presetSubtype="1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linds(horizontal)">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4" grpId="0"/>
      <p:bldP spid="15" grpId="0"/>
      <p:bldP spid="17" grpId="0"/>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1543159" y="697318"/>
            <a:ext cx="1627632" cy="1627632"/>
          </a:xfrm>
          <a:prstGeom prst="flowChartConnector">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1675964" y="4204302"/>
            <a:ext cx="1627632" cy="1627632"/>
          </a:xfrm>
          <a:prstGeom prst="flowChartConnector">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603504" y="2212848"/>
            <a:ext cx="1627632" cy="1627632"/>
          </a:xfrm>
          <a:prstGeom prst="flowChartConnector">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99412" y="1388780"/>
            <a:ext cx="7340471" cy="580031"/>
          </a:xfrm>
          <a:prstGeom prst="rect">
            <a:avLst/>
          </a:prstGeom>
          <a:solidFill>
            <a:schemeClr val="accent2">
              <a:lumMod val="40000"/>
              <a:lumOff val="60000"/>
            </a:schemeClr>
          </a:solidFill>
        </p:spPr>
        <p:txBody>
          <a:bodyPr wrap="none">
            <a:spAutoFit/>
          </a:bodyPr>
          <a:lstStyle/>
          <a:p>
            <a:pPr algn="just">
              <a:lnSpc>
                <a:spcPct val="106000"/>
              </a:lnSpc>
              <a:spcAft>
                <a:spcPts val="80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ounded Rectangle 8"/>
          <p:cNvSpPr/>
          <p:nvPr/>
        </p:nvSpPr>
        <p:spPr>
          <a:xfrm>
            <a:off x="4110445" y="2508069"/>
            <a:ext cx="7633063" cy="1959428"/>
          </a:xfrm>
          <a:prstGeom prst="roundRect">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Tính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chất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đặc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trưng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nhiên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liệu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khả</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năng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cháy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tỏa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nhiệt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Dựa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tính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chất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nhiên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liệu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người</a:t>
            </a:r>
            <a:r>
              <a:rPr lang="en-US" sz="2600" dirty="0">
                <a:solidFill>
                  <a:schemeClr val="tx1"/>
                </a:solidFill>
                <a:latin typeface="Times New Roman" panose="02020603050405020304" pitchFamily="18" charset="0"/>
                <a:cs typeface="Times New Roman" panose="02020603050405020304" pitchFamily="18" charset="0"/>
              </a:rPr>
              <a:t> ta </a:t>
            </a:r>
            <a:r>
              <a:rPr lang="en-US" sz="2600" dirty="0" err="1">
                <a:solidFill>
                  <a:schemeClr val="tx1"/>
                </a:solidFill>
                <a:latin typeface="Times New Roman" panose="02020603050405020304" pitchFamily="18" charset="0"/>
                <a:cs typeface="Times New Roman" panose="02020603050405020304" pitchFamily="18" charset="0"/>
              </a:rPr>
              <a:t>sử</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dụng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chúng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những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mục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đích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khác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nhau</a:t>
            </a:r>
            <a:r>
              <a:rPr lang="en-US" sz="2600" dirty="0">
                <a:solidFill>
                  <a:schemeClr val="tx1"/>
                </a:solidFill>
                <a:latin typeface="Times New Roman" panose="02020603050405020304" pitchFamily="18" charset="0"/>
                <a:cs typeface="Times New Roman" panose="02020603050405020304" pitchFamily="18" charset="0"/>
              </a:rPr>
              <a:t>.</a:t>
            </a:r>
          </a:p>
        </p:txBody>
      </p:sp>
      <p:sp>
        <p:nvSpPr>
          <p:cNvPr id="10" name="Flowchart: Connector 9"/>
          <p:cNvSpPr/>
          <p:nvPr/>
        </p:nvSpPr>
        <p:spPr>
          <a:xfrm>
            <a:off x="3756442" y="4725033"/>
            <a:ext cx="1627632" cy="1627632"/>
          </a:xfrm>
          <a:prstGeom prst="flowChartConnector">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170791" y="99443"/>
            <a:ext cx="7971826" cy="656492"/>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BÀI 12: NHIÊN LIỆU VÀ AN NINH NĂNG LƯỢNG</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6735" y="2332633"/>
            <a:ext cx="1110935" cy="635889"/>
          </a:xfrm>
          <a:prstGeom prst="rect">
            <a:avLst/>
          </a:prstGeom>
        </p:spPr>
      </p:pic>
    </p:spTree>
    <p:extLst>
      <p:ext uri="{BB962C8B-B14F-4D97-AF65-F5344CB8AC3E}">
        <p14:creationId xmlns:p14="http://schemas.microsoft.com/office/powerpoint/2010/main" val="5626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2" presetClass="exit" presetSubtype="4" fill="hold" grpId="1" nodeType="with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par>
                                <p:cTn id="19" presetID="4"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4286" y="990544"/>
            <a:ext cx="813151" cy="484632"/>
          </a:xfrm>
          <a:prstGeom prst="homePlate">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p>
        </p:txBody>
      </p:sp>
      <p:sp>
        <p:nvSpPr>
          <p:cNvPr id="5" name="Chevron 4"/>
          <p:cNvSpPr/>
          <p:nvPr/>
        </p:nvSpPr>
        <p:spPr>
          <a:xfrm>
            <a:off x="1024562" y="990544"/>
            <a:ext cx="7878203" cy="484632"/>
          </a:xfrm>
          <a:prstGeom prst="chevron">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SỬ DỤNG NHIÊN LIỆU AN TOÀN, HIỆU QUẢ</a:t>
            </a:r>
          </a:p>
        </p:txBody>
      </p:sp>
      <p:sp>
        <p:nvSpPr>
          <p:cNvPr id="6" name="Rounded Rectangle 5"/>
          <p:cNvSpPr/>
          <p:nvPr/>
        </p:nvSpPr>
        <p:spPr>
          <a:xfrm>
            <a:off x="2479708" y="238088"/>
            <a:ext cx="7970578" cy="656492"/>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BÀI 12: NHIÊN LIỆU VÀ AN NINH NĂNG LƯỢNG</a:t>
            </a:r>
          </a:p>
        </p:txBody>
      </p:sp>
      <p:sp>
        <p:nvSpPr>
          <p:cNvPr id="7" name="TextBox 6"/>
          <p:cNvSpPr txBox="1"/>
          <p:nvPr/>
        </p:nvSpPr>
        <p:spPr>
          <a:xfrm>
            <a:off x="1755648" y="1523187"/>
            <a:ext cx="9205662"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Trình</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bày</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lợi</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ích</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an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toàn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quả</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Cloud Callout 7"/>
          <p:cNvSpPr/>
          <p:nvPr/>
        </p:nvSpPr>
        <p:spPr>
          <a:xfrm>
            <a:off x="2679192" y="2469543"/>
            <a:ext cx="6611112" cy="181965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083" y="3566423"/>
            <a:ext cx="4109840" cy="291873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641" y="3569855"/>
            <a:ext cx="4388623" cy="2915299"/>
          </a:xfrm>
          <a:prstGeom prst="rect">
            <a:avLst/>
          </a:prstGeom>
        </p:spPr>
      </p:pic>
      <p:sp>
        <p:nvSpPr>
          <p:cNvPr id="11" name="TextBox 10"/>
          <p:cNvSpPr txBox="1"/>
          <p:nvPr/>
        </p:nvSpPr>
        <p:spPr>
          <a:xfrm>
            <a:off x="1755648" y="1928545"/>
            <a:ext cx="768659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Tránh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cháy</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nổ</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gây</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hiểm</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sản</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p:cNvSpPr txBox="1"/>
          <p:nvPr/>
        </p:nvSpPr>
        <p:spPr>
          <a:xfrm>
            <a:off x="1755647" y="2305356"/>
            <a:ext cx="663502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Tránh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lãng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phí</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gây</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ô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nhiễm</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1755647" y="2646782"/>
            <a:ext cx="860450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cháy</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nhiệt</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do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quá</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cháy</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2466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2" presetClass="exit" presetSubtype="4" fill="hold" grpId="1" nodeType="withEffect">
                                  <p:stCondLst>
                                    <p:cond delay="0"/>
                                  </p:stCondLst>
                                  <p:childTnLst>
                                    <p:anim calcmode="lin" valueType="num">
                                      <p:cBhvr additive="base">
                                        <p:cTn id="27" dur="500"/>
                                        <p:tgtEl>
                                          <p:spTgt spid="8"/>
                                        </p:tgtEl>
                                        <p:attrNameLst>
                                          <p:attrName>ppt_x</p:attrName>
                                        </p:attrNameLst>
                                      </p:cBhvr>
                                      <p:tavLst>
                                        <p:tav tm="0">
                                          <p:val>
                                            <p:strVal val="ppt_x"/>
                                          </p:val>
                                        </p:tav>
                                        <p:tav tm="100000">
                                          <p:val>
                                            <p:strVal val="ppt_x"/>
                                          </p:val>
                                        </p:tav>
                                      </p:tavLst>
                                    </p:anim>
                                    <p:anim calcmode="lin" valueType="num">
                                      <p:cBhvr additive="base">
                                        <p:cTn id="28" dur="500"/>
                                        <p:tgtEl>
                                          <p:spTgt spid="8"/>
                                        </p:tgtEl>
                                        <p:attrNameLst>
                                          <p:attrName>ppt_y</p:attrName>
                                        </p:attrNameLst>
                                      </p:cBhvr>
                                      <p:tavLst>
                                        <p:tav tm="0">
                                          <p:val>
                                            <p:strVal val="ppt_y"/>
                                          </p:val>
                                        </p:tav>
                                        <p:tav tm="100000">
                                          <p:val>
                                            <p:strVal val="1+ppt_h/2"/>
                                          </p:val>
                                        </p:tav>
                                      </p:tavLst>
                                    </p:anim>
                                    <p:set>
                                      <p:cBhvr>
                                        <p:cTn id="29" dur="1" fill="hold">
                                          <p:stCondLst>
                                            <p:cond delay="499"/>
                                          </p:stCondLst>
                                        </p:cTn>
                                        <p:tgtEl>
                                          <p:spTgt spid="8"/>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8" grpId="1" animBg="1"/>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472" y="215595"/>
            <a:ext cx="9417963"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biện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pháp</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an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toàn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quả</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descr="tải xuống (1).jpg"/>
          <p:cNvPicPr>
            <a:picLocks noChangeAspect="1"/>
          </p:cNvPicPr>
          <p:nvPr/>
        </p:nvPicPr>
        <p:blipFill>
          <a:blip r:embed="rId2"/>
          <a:stretch>
            <a:fillRect/>
          </a:stretch>
        </p:blipFill>
        <p:spPr>
          <a:xfrm>
            <a:off x="4383353" y="1346451"/>
            <a:ext cx="3861445" cy="2892356"/>
          </a:xfrm>
          <a:prstGeom prst="rect">
            <a:avLst/>
          </a:prstGeom>
        </p:spPr>
      </p:pic>
      <p:pic>
        <p:nvPicPr>
          <p:cNvPr id="27" name="Picture 26" descr="than-cui.jpg"/>
          <p:cNvPicPr>
            <a:picLocks noChangeAspect="1"/>
          </p:cNvPicPr>
          <p:nvPr/>
        </p:nvPicPr>
        <p:blipFill>
          <a:blip r:embed="rId3"/>
          <a:stretch>
            <a:fillRect/>
          </a:stretch>
        </p:blipFill>
        <p:spPr>
          <a:xfrm>
            <a:off x="8388582" y="1346451"/>
            <a:ext cx="3697403" cy="2935739"/>
          </a:xfrm>
          <a:prstGeom prst="rect">
            <a:avLst/>
          </a:prstGeom>
        </p:spPr>
      </p:pic>
      <p:pic>
        <p:nvPicPr>
          <p:cNvPr id="28" name="Picture 27" descr="tải xuống.jpg"/>
          <p:cNvPicPr>
            <a:picLocks noChangeAspect="1"/>
          </p:cNvPicPr>
          <p:nvPr/>
        </p:nvPicPr>
        <p:blipFill>
          <a:blip r:embed="rId4"/>
          <a:stretch>
            <a:fillRect/>
          </a:stretch>
        </p:blipFill>
        <p:spPr>
          <a:xfrm>
            <a:off x="381902" y="1346451"/>
            <a:ext cx="3861445" cy="2892356"/>
          </a:xfrm>
          <a:prstGeom prst="rect">
            <a:avLst/>
          </a:prstGeom>
        </p:spPr>
      </p:pic>
      <p:sp>
        <p:nvSpPr>
          <p:cNvPr id="30" name="TextBox 29"/>
          <p:cNvSpPr txBox="1"/>
          <p:nvPr/>
        </p:nvSpPr>
        <p:spPr>
          <a:xfrm>
            <a:off x="1363805" y="854008"/>
            <a:ext cx="9900543"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Nêu</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một</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số</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biện</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pháp</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sử</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dụng</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nhiên</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liệu</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an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toàn</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hiệu</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quả</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endPar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4694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37253" y="437321"/>
            <a:ext cx="7915950"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biện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an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toàn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a:t>
            </a:r>
            <a:endPar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p:nvPr/>
        </p:nvSpPr>
        <p:spPr>
          <a:xfrm>
            <a:off x="1345098" y="1119808"/>
            <a:ext cx="5681363"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cấp</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đủ</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oxygen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quá</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trình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cháy</a:t>
            </a:r>
            <a:endPar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TextBox 9"/>
          <p:cNvSpPr txBox="1"/>
          <p:nvPr/>
        </p:nvSpPr>
        <p:spPr>
          <a:xfrm>
            <a:off x="1378230" y="1616765"/>
            <a:ext cx="734887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Tăng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diện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tích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tiếp</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xúc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giữa</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endPar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p:nvPr/>
        </p:nvSpPr>
        <p:spPr>
          <a:xfrm>
            <a:off x="1411360" y="2126975"/>
            <a:ext cx="10927992" cy="8925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Điều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chỉnh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duy</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trì</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cháy</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mức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thiết</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nhằm</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cấp</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nhiệt</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vừa</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đủ</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lãng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phí</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13" name="Rounded Rectangle 12"/>
          <p:cNvSpPr/>
          <p:nvPr/>
        </p:nvSpPr>
        <p:spPr>
          <a:xfrm>
            <a:off x="2115823" y="3697838"/>
            <a:ext cx="7690786" cy="1762058"/>
          </a:xfrm>
          <a:prstGeom prst="roundRect">
            <a:avLst/>
          </a:prstGeom>
          <a:solidFill>
            <a:schemeClr val="bg1"/>
          </a:solidFill>
          <a:ln w="5715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an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toàn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sẽ</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giúp</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giảm</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thiểu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cơ</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cháy</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nổ</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tiết</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kiệm</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chi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phí</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cuộc</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sản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xuất</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165" y="3551625"/>
            <a:ext cx="804863" cy="460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4286" y="990543"/>
            <a:ext cx="750277" cy="904517"/>
          </a:xfrm>
          <a:prstGeom prst="homePlate">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p>
        </p:txBody>
      </p:sp>
      <p:sp>
        <p:nvSpPr>
          <p:cNvPr id="5" name="Chevron 4"/>
          <p:cNvSpPr/>
          <p:nvPr/>
        </p:nvSpPr>
        <p:spPr>
          <a:xfrm>
            <a:off x="1024562" y="990544"/>
            <a:ext cx="8530255" cy="864760"/>
          </a:xfrm>
          <a:prstGeom prst="chevron">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SỬ DỤNG NHIÊN LIỆU BẢO ĐẢM SỰ PHÁT TRIỂN BỀN VỮNG – AN NINH NĂNG LƯỢNG</a:t>
            </a:r>
          </a:p>
        </p:txBody>
      </p:sp>
      <p:sp>
        <p:nvSpPr>
          <p:cNvPr id="6" name="Rounded Rectangle 5"/>
          <p:cNvSpPr/>
          <p:nvPr/>
        </p:nvSpPr>
        <p:spPr>
          <a:xfrm>
            <a:off x="2479708" y="238088"/>
            <a:ext cx="8088143" cy="656492"/>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BÀI 12: NHIÊN LIỆU VÀ AN NINH NĂNG LƯỢNG</a:t>
            </a:r>
          </a:p>
        </p:txBody>
      </p:sp>
      <p:sp>
        <p:nvSpPr>
          <p:cNvPr id="7" name="TextBox 6"/>
          <p:cNvSpPr txBox="1"/>
          <p:nvPr/>
        </p:nvSpPr>
        <p:spPr>
          <a:xfrm>
            <a:off x="1089593" y="1925126"/>
            <a:ext cx="961994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phát</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triển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bền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vững</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Rounded Rectangle 7"/>
          <p:cNvSpPr/>
          <p:nvPr/>
        </p:nvSpPr>
        <p:spPr>
          <a:xfrm>
            <a:off x="3869633" y="2557670"/>
            <a:ext cx="4373029" cy="55659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ninh</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gì</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9" name="TextBox 8"/>
          <p:cNvSpPr txBox="1"/>
          <p:nvPr/>
        </p:nvSpPr>
        <p:spPr>
          <a:xfrm>
            <a:off x="1523999" y="3273286"/>
            <a:ext cx="8189844"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đảm</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bảo</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nhiều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dạng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nhau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ưu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tiên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nguồn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sạch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rẻ</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338294" y="1173424"/>
            <a:ext cx="804595" cy="484632"/>
          </a:xfrm>
          <a:prstGeom prst="homePlate">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1.</a:t>
            </a:r>
          </a:p>
        </p:txBody>
      </p:sp>
      <p:sp>
        <p:nvSpPr>
          <p:cNvPr id="5" name="Chevron 4"/>
          <p:cNvSpPr/>
          <p:nvPr/>
        </p:nvSpPr>
        <p:spPr>
          <a:xfrm>
            <a:off x="1088570" y="1173424"/>
            <a:ext cx="6540139" cy="484632"/>
          </a:xfrm>
          <a:prstGeom prst="chevron">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MỘT SỐ NHIÊN LIỆU THÔNG DỤNG</a:t>
            </a:r>
          </a:p>
        </p:txBody>
      </p:sp>
      <p:sp>
        <p:nvSpPr>
          <p:cNvPr id="6" name="Rounded Rectangle 5"/>
          <p:cNvSpPr/>
          <p:nvPr/>
        </p:nvSpPr>
        <p:spPr>
          <a:xfrm>
            <a:off x="2479708" y="238088"/>
            <a:ext cx="7354277" cy="656492"/>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BÀI 12: NHIÊN LIỆU VÀ AN NINH NĂNG LƯỢNG</a:t>
            </a:r>
          </a:p>
        </p:txBody>
      </p:sp>
    </p:spTree>
    <p:extLst>
      <p:ext uri="{BB962C8B-B14F-4D97-AF65-F5344CB8AC3E}">
        <p14:creationId xmlns:p14="http://schemas.microsoft.com/office/powerpoint/2010/main" val="392093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472" y="215595"/>
            <a:ext cx="961994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phát</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triển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bền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vững</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1317812" y="712693"/>
            <a:ext cx="9157447" cy="115586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sao</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hoá</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thuộc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loại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tạo</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GB"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28"/>
          <p:cNvSpPr txBox="1"/>
          <p:nvPr/>
        </p:nvSpPr>
        <p:spPr>
          <a:xfrm>
            <a:off x="602586" y="2454772"/>
            <a:ext cx="2591188" cy="2893100"/>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Bởi vì hóa thạch là loại nhiên liệu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tạo</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ra</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thời</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vô</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cùng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lâu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trăm</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triệu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năm</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bổ</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sung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vi-VN"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pic>
        <p:nvPicPr>
          <p:cNvPr id="10" name="Picture 9" descr="tải xuống (3).jpg"/>
          <p:cNvPicPr>
            <a:picLocks noChangeAspect="1"/>
          </p:cNvPicPr>
          <p:nvPr/>
        </p:nvPicPr>
        <p:blipFill>
          <a:blip r:embed="rId2"/>
          <a:stretch>
            <a:fillRect/>
          </a:stretch>
        </p:blipFill>
        <p:spPr>
          <a:xfrm>
            <a:off x="3483664" y="2114134"/>
            <a:ext cx="4385760" cy="3783083"/>
          </a:xfrm>
          <a:prstGeom prst="rect">
            <a:avLst/>
          </a:prstGeom>
        </p:spPr>
      </p:pic>
      <p:pic>
        <p:nvPicPr>
          <p:cNvPr id="11" name="Picture 10" descr="2303-than-da-dat-nhat-the-gioi.jpg"/>
          <p:cNvPicPr>
            <a:picLocks noChangeAspect="1"/>
          </p:cNvPicPr>
          <p:nvPr/>
        </p:nvPicPr>
        <p:blipFill>
          <a:blip r:embed="rId3"/>
          <a:stretch>
            <a:fillRect/>
          </a:stretch>
        </p:blipFill>
        <p:spPr>
          <a:xfrm>
            <a:off x="8059806" y="2120347"/>
            <a:ext cx="3840645" cy="3776870"/>
          </a:xfrm>
          <a:prstGeom prst="rect">
            <a:avLst/>
          </a:prstGeom>
        </p:spPr>
      </p:pic>
    </p:spTree>
    <p:extLst>
      <p:ext uri="{BB962C8B-B14F-4D97-AF65-F5344CB8AC3E}">
        <p14:creationId xmlns:p14="http://schemas.microsoft.com/office/powerpoint/2010/main" val="90780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17812" y="712693"/>
            <a:ext cx="9157447" cy="115586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hoá</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đốt</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cháy</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tạo</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ra</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sản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phẩm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gì</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môi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thế</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GB"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347472" y="215595"/>
            <a:ext cx="961994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phát</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triển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bền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vững</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1151615" y="1497979"/>
            <a:ext cx="9295247" cy="13247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Khi</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được</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đốt</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cháy</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nguyên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tử</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carbon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kết</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hợp</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với</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oxygen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để</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tạo</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ra</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carbon dioxide CO</a:t>
            </a:r>
            <a:r>
              <a:rPr kumimoji="0" lang="en-GB" sz="2600" b="0" i="0" u="none" strike="noStrike" kern="1200" cap="none" spc="0" normalizeH="0" baseline="-25000" noProof="0" dirty="0">
                <a:ln>
                  <a:noFill/>
                </a:ln>
                <a:solidFill>
                  <a:srgbClr val="002060"/>
                </a:solidFill>
                <a:effectLst/>
                <a:uLnTx/>
                <a:uFillTx/>
                <a:latin typeface="Times New Roman" pitchFamily="18" charset="0"/>
                <a:ea typeface="+mn-ea"/>
                <a:cs typeface="Times New Roman" pitchFamily="18" charset="0"/>
              </a:rPr>
              <a:t>2</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gây</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hiệu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ứng</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nhà</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kính</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nguyên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nhân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làm</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cho</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nhiệt</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độ</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bầu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quyển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Trái</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đất</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ngày</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càng</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tăng</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pic>
        <p:nvPicPr>
          <p:cNvPr id="10" name="Picture 9" descr="1.jpg"/>
          <p:cNvPicPr>
            <a:picLocks noChangeAspect="1"/>
          </p:cNvPicPr>
          <p:nvPr/>
        </p:nvPicPr>
        <p:blipFill>
          <a:blip r:embed="rId2" cstate="print"/>
          <a:stretch>
            <a:fillRect/>
          </a:stretch>
        </p:blipFill>
        <p:spPr>
          <a:xfrm>
            <a:off x="571531" y="3696787"/>
            <a:ext cx="3130855" cy="2585129"/>
          </a:xfrm>
          <a:prstGeom prst="rect">
            <a:avLst/>
          </a:prstGeom>
        </p:spPr>
      </p:pic>
      <p:pic>
        <p:nvPicPr>
          <p:cNvPr id="14" name="Picture 13" descr="6.png"/>
          <p:cNvPicPr>
            <a:picLocks noChangeAspect="1"/>
          </p:cNvPicPr>
          <p:nvPr/>
        </p:nvPicPr>
        <p:blipFill>
          <a:blip r:embed="rId3"/>
          <a:stretch>
            <a:fillRect/>
          </a:stretch>
        </p:blipFill>
        <p:spPr>
          <a:xfrm>
            <a:off x="3968644" y="3579223"/>
            <a:ext cx="3947448" cy="2872434"/>
          </a:xfrm>
          <a:prstGeom prst="rect">
            <a:avLst/>
          </a:prstGeom>
        </p:spPr>
      </p:pic>
      <p:pic>
        <p:nvPicPr>
          <p:cNvPr id="15" name="Picture 14" descr="5.jpg"/>
          <p:cNvPicPr>
            <a:picLocks noChangeAspect="1"/>
          </p:cNvPicPr>
          <p:nvPr/>
        </p:nvPicPr>
        <p:blipFill>
          <a:blip r:embed="rId4"/>
          <a:stretch>
            <a:fillRect/>
          </a:stretch>
        </p:blipFill>
        <p:spPr>
          <a:xfrm>
            <a:off x="8520112" y="3341098"/>
            <a:ext cx="3471591" cy="2942136"/>
          </a:xfrm>
          <a:prstGeom prst="rect">
            <a:avLst/>
          </a:prstGeom>
        </p:spPr>
      </p:pic>
      <p:sp>
        <p:nvSpPr>
          <p:cNvPr id="16" name="Rectangle 15"/>
          <p:cNvSpPr/>
          <p:nvPr/>
        </p:nvSpPr>
        <p:spPr>
          <a:xfrm>
            <a:off x="1245703" y="760200"/>
            <a:ext cx="934278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Tất</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cả</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những</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nguyên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hóa</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thạch</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đều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chứa</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carbon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như</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than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đá</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dầu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và</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thiên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7" name="Rectangle 16"/>
          <p:cNvSpPr/>
          <p:nvPr/>
        </p:nvSpPr>
        <p:spPr>
          <a:xfrm>
            <a:off x="1192696" y="2708272"/>
            <a:ext cx="873318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Nếu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cháy</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không</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hết</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có</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thể</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tạo</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ra</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carbon monoxide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làm</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ô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nhiễm</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không</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a:t>
            </a:r>
            <a:endParaRPr kumimoji="0" lang="vi-VN"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par>
                                <p:cTn id="35" presetID="3"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472" y="215595"/>
            <a:ext cx="961994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phát</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triển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bền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vững</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1317812" y="712692"/>
            <a:ext cx="9157447" cy="140765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3. </a:t>
            </a:r>
            <a:r>
              <a:rPr kumimoji="0" lang="vi-VN"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Để nguồn tài nguyên nhiên liệu không bị cạn kiệt và bảo vệ môi trường, em đã quan tâm đến nguồn nhiên liệu thay thế nào? Nêu ưu điểm của các loại nhiên liệu này.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7" name="Rectangle 6"/>
          <p:cNvSpPr/>
          <p:nvPr/>
        </p:nvSpPr>
        <p:spPr>
          <a:xfrm>
            <a:off x="1060172" y="1038496"/>
            <a:ext cx="9342783"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Sử</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dụng</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tái</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tạo</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như</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sinh</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học</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xanh</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thay</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thế</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hóa</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thạch</a:t>
            </a:r>
            <a:endPar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8" name="TextBox 7"/>
          <p:cNvSpPr txBox="1"/>
          <p:nvPr/>
        </p:nvSpPr>
        <p:spPr>
          <a:xfrm>
            <a:off x="3935896" y="2186609"/>
            <a:ext cx="5878532"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thiện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môi</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endPar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p:nvPr/>
        </p:nvSpPr>
        <p:spPr>
          <a:xfrm>
            <a:off x="2789581" y="6248400"/>
            <a:ext cx="1130438"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Biogas</a:t>
            </a:r>
          </a:p>
        </p:txBody>
      </p:sp>
      <p:sp>
        <p:nvSpPr>
          <p:cNvPr id="13" name="TextBox 12"/>
          <p:cNvSpPr txBox="1"/>
          <p:nvPr/>
        </p:nvSpPr>
        <p:spPr>
          <a:xfrm>
            <a:off x="8415131" y="6188766"/>
            <a:ext cx="2206053"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Xăng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endPar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4" name="Picture 13" descr="7.jpg"/>
          <p:cNvPicPr>
            <a:picLocks noChangeAspect="1"/>
          </p:cNvPicPr>
          <p:nvPr/>
        </p:nvPicPr>
        <p:blipFill>
          <a:blip r:embed="rId2"/>
          <a:stretch>
            <a:fillRect/>
          </a:stretch>
        </p:blipFill>
        <p:spPr>
          <a:xfrm>
            <a:off x="573951" y="2703443"/>
            <a:ext cx="5349943" cy="3472069"/>
          </a:xfrm>
          <a:prstGeom prst="rect">
            <a:avLst/>
          </a:prstGeom>
        </p:spPr>
      </p:pic>
      <p:pic>
        <p:nvPicPr>
          <p:cNvPr id="15" name="Picture 14" descr="8.jpg"/>
          <p:cNvPicPr>
            <a:picLocks noChangeAspect="1"/>
          </p:cNvPicPr>
          <p:nvPr/>
        </p:nvPicPr>
        <p:blipFill>
          <a:blip r:embed="rId3"/>
          <a:stretch>
            <a:fillRect/>
          </a:stretch>
        </p:blipFill>
        <p:spPr>
          <a:xfrm>
            <a:off x="6361044" y="2676940"/>
            <a:ext cx="5473147" cy="3485321"/>
          </a:xfrm>
          <a:prstGeom prst="rect">
            <a:avLst/>
          </a:prstGeom>
        </p:spPr>
      </p:pic>
    </p:spTree>
    <p:extLst>
      <p:ext uri="{BB962C8B-B14F-4D97-AF65-F5344CB8AC3E}">
        <p14:creationId xmlns:p14="http://schemas.microsoft.com/office/powerpoint/2010/main" val="273557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9"/>
                                        </p:tgtEl>
                                        <p:attrNameLst>
                                          <p:attrName>ppt_x</p:attrName>
                                        </p:attrNameLst>
                                      </p:cBhvr>
                                      <p:tavLst>
                                        <p:tav tm="0">
                                          <p:val>
                                            <p:strVal val="ppt_x"/>
                                          </p:val>
                                        </p:tav>
                                        <p:tav tm="100000">
                                          <p:val>
                                            <p:strVal val="ppt_x"/>
                                          </p:val>
                                        </p:tav>
                                      </p:tavLst>
                                    </p:anim>
                                    <p:anim calcmode="lin" valueType="num">
                                      <p:cBhvr additive="base">
                                        <p:cTn id="12" dur="500"/>
                                        <p:tgtEl>
                                          <p:spTgt spid="9"/>
                                        </p:tgtEl>
                                        <p:attrNameLst>
                                          <p:attrName>ppt_y</p:attrName>
                                        </p:attrNameLst>
                                      </p:cBhvr>
                                      <p:tavLst>
                                        <p:tav tm="0">
                                          <p:val>
                                            <p:strVal val="ppt_y"/>
                                          </p:val>
                                        </p:tav>
                                        <p:tav tm="100000">
                                          <p:val>
                                            <p:strVal val="1+ppt_h/2"/>
                                          </p:val>
                                        </p:tav>
                                      </p:tavLst>
                                    </p:anim>
                                    <p:set>
                                      <p:cBhvr>
                                        <p:cTn id="13" dur="1" fill="hold">
                                          <p:stCondLst>
                                            <p:cond delay="499"/>
                                          </p:stCondLst>
                                        </p:cTn>
                                        <p:tgtEl>
                                          <p:spTgt spid="9"/>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p:bldP spid="7" grpId="1"/>
      <p:bldP spid="8"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8276" y="5665304"/>
            <a:ext cx="384592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Sản</a:t>
            </a:r>
            <a:r>
              <a:rPr kumimoji="0" lang="en-GB"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xuất</a:t>
            </a:r>
            <a:r>
              <a:rPr kumimoji="0" lang="en-GB"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biogas – </a:t>
            </a:r>
            <a:r>
              <a:rPr kumimoji="0" lang="en-GB"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GB"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GB"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GB"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endParaRPr kumimoji="0" lang="en-GB"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3" name="Picture 2" descr="ham-biogas-la-gi-co-che-hoat-dong-ham-biogas (1).jpg"/>
          <p:cNvPicPr>
            <a:picLocks noChangeAspect="1"/>
          </p:cNvPicPr>
          <p:nvPr/>
        </p:nvPicPr>
        <p:blipFill>
          <a:blip r:embed="rId2"/>
          <a:stretch>
            <a:fillRect/>
          </a:stretch>
        </p:blipFill>
        <p:spPr>
          <a:xfrm>
            <a:off x="385692" y="490330"/>
            <a:ext cx="7830655" cy="4993878"/>
          </a:xfrm>
          <a:prstGeom prst="rect">
            <a:avLst/>
          </a:prstGeom>
        </p:spPr>
      </p:pic>
      <p:sp>
        <p:nvSpPr>
          <p:cNvPr id="4" name="TextBox 3"/>
          <p:cNvSpPr txBox="1"/>
          <p:nvPr/>
        </p:nvSpPr>
        <p:spPr>
          <a:xfrm>
            <a:off x="7918397" y="1013589"/>
            <a:ext cx="3881718" cy="4046557"/>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Biogas</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60 -70%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methane</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Ưu</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Tiết</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kiệm</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chi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phí</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chi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tiêu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đình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giảm</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thiểu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rác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thải</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môi</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gây</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ô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nhiễm</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endPar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linds(horizont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linds(horizontal)">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5010_185730-xang-e5.jpg"/>
          <p:cNvPicPr>
            <a:picLocks noChangeAspect="1"/>
          </p:cNvPicPr>
          <p:nvPr/>
        </p:nvPicPr>
        <p:blipFill>
          <a:blip r:embed="rId2"/>
          <a:stretch>
            <a:fillRect/>
          </a:stretch>
        </p:blipFill>
        <p:spPr>
          <a:xfrm>
            <a:off x="376518" y="2518893"/>
            <a:ext cx="5486400" cy="3752697"/>
          </a:xfrm>
          <a:prstGeom prst="rect">
            <a:avLst/>
          </a:prstGeom>
        </p:spPr>
      </p:pic>
      <p:pic>
        <p:nvPicPr>
          <p:cNvPr id="5" name="Picture 4" descr="8.jpg"/>
          <p:cNvPicPr>
            <a:picLocks noChangeAspect="1"/>
          </p:cNvPicPr>
          <p:nvPr/>
        </p:nvPicPr>
        <p:blipFill>
          <a:blip r:embed="rId3"/>
          <a:stretch>
            <a:fillRect/>
          </a:stretch>
        </p:blipFill>
        <p:spPr>
          <a:xfrm>
            <a:off x="6507403" y="2522425"/>
            <a:ext cx="5245326" cy="3669264"/>
          </a:xfrm>
          <a:prstGeom prst="rect">
            <a:avLst/>
          </a:prstGeom>
        </p:spPr>
      </p:pic>
      <p:sp>
        <p:nvSpPr>
          <p:cNvPr id="6" name="TextBox 5"/>
          <p:cNvSpPr txBox="1"/>
          <p:nvPr/>
        </p:nvSpPr>
        <p:spPr>
          <a:xfrm>
            <a:off x="5168349" y="6215270"/>
            <a:ext cx="2206053"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Xăng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endPar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1089212" y="112253"/>
            <a:ext cx="9034502"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Xăng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E5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95%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tích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xăng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khoáng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cồn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ethanol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Ưu</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Giảm</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thiểu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kể</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loại</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thải</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hại</a:t>
            </a:r>
            <a:endPar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Giảm</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thiểu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phát</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thải</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carbon dioxide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gây</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ứng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kính</a:t>
            </a:r>
            <a:endPar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linds(horizont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linds(horizont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linds(horizont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linds(horizont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linds(horizont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00066" y="2625634"/>
            <a:ext cx="8221820" cy="3853543"/>
          </a:xfrm>
          <a:prstGeom prst="roundRect">
            <a:avLst/>
          </a:prstGeom>
          <a:solidFill>
            <a:schemeClr val="bg1"/>
          </a:solidFill>
          <a:ln w="5715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ninh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đảm</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bảo</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đầy</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đủ</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nhiều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dạng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khác</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nhau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ưu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tiên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nguồn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sạch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rẻ</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tái</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tạo</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xanh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thay</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thế</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hóa</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thạch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giải</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thiện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môi</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bền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vững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đảm</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bảo</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an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ninh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9660" y="2584216"/>
            <a:ext cx="804863" cy="460696"/>
          </a:xfrm>
          <a:prstGeom prst="rect">
            <a:avLst/>
          </a:prstGeom>
        </p:spPr>
      </p:pic>
      <p:sp>
        <p:nvSpPr>
          <p:cNvPr id="6" name="Pentagon 5"/>
          <p:cNvSpPr/>
          <p:nvPr/>
        </p:nvSpPr>
        <p:spPr>
          <a:xfrm>
            <a:off x="274286" y="990543"/>
            <a:ext cx="750277" cy="904517"/>
          </a:xfrm>
          <a:prstGeom prst="homePlate">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p>
        </p:txBody>
      </p:sp>
      <p:sp>
        <p:nvSpPr>
          <p:cNvPr id="7" name="Chevron 6"/>
          <p:cNvSpPr/>
          <p:nvPr/>
        </p:nvSpPr>
        <p:spPr>
          <a:xfrm>
            <a:off x="1024562" y="990544"/>
            <a:ext cx="8530255" cy="864760"/>
          </a:xfrm>
          <a:prstGeom prst="chevron">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SỬ DỤNG NHIÊN LIỆU BẢO ĐẢM SỰ PHÁT TRIỂN BỀN VỮNG – AN NINH NĂNG LƯỢNG</a:t>
            </a:r>
          </a:p>
        </p:txBody>
      </p:sp>
      <p:sp>
        <p:nvSpPr>
          <p:cNvPr id="8" name="Rounded Rectangle 7"/>
          <p:cNvSpPr/>
          <p:nvPr/>
        </p:nvSpPr>
        <p:spPr>
          <a:xfrm>
            <a:off x="2479708" y="238088"/>
            <a:ext cx="8048955" cy="656492"/>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BÀI 12: NHIÊN LIỆU VÀ AN NINH NĂNG LƯỢNG</a:t>
            </a:r>
          </a:p>
        </p:txBody>
      </p:sp>
      <p:sp>
        <p:nvSpPr>
          <p:cNvPr id="9" name="TextBox 8"/>
          <p:cNvSpPr txBox="1"/>
          <p:nvPr/>
        </p:nvSpPr>
        <p:spPr>
          <a:xfrm>
            <a:off x="254707" y="2031143"/>
            <a:ext cx="961994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phát</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triển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bền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vững</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descr="7.jpg"/>
          <p:cNvPicPr>
            <a:picLocks noChangeAspect="1"/>
          </p:cNvPicPr>
          <p:nvPr/>
        </p:nvPicPr>
        <p:blipFill>
          <a:blip r:embed="rId3"/>
          <a:stretch>
            <a:fillRect/>
          </a:stretch>
        </p:blipFill>
        <p:spPr>
          <a:xfrm>
            <a:off x="689113" y="3220278"/>
            <a:ext cx="2385393" cy="1433627"/>
          </a:xfrm>
          <a:prstGeom prst="rect">
            <a:avLst/>
          </a:prstGeom>
        </p:spPr>
      </p:pic>
      <p:pic>
        <p:nvPicPr>
          <p:cNvPr id="13" name="Picture 12" descr="8.jpg"/>
          <p:cNvPicPr>
            <a:picLocks noChangeAspect="1"/>
          </p:cNvPicPr>
          <p:nvPr/>
        </p:nvPicPr>
        <p:blipFill>
          <a:blip r:embed="rId4"/>
          <a:stretch>
            <a:fillRect/>
          </a:stretch>
        </p:blipFill>
        <p:spPr>
          <a:xfrm>
            <a:off x="652086" y="4946637"/>
            <a:ext cx="2342906" cy="14919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240695" y="795130"/>
            <a:ext cx="3697357" cy="492443"/>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NHÓM</a:t>
            </a:r>
          </a:p>
        </p:txBody>
      </p:sp>
      <p:sp>
        <p:nvSpPr>
          <p:cNvPr id="5" name="Rectangle 4"/>
          <p:cNvSpPr/>
          <p:nvPr/>
        </p:nvSpPr>
        <p:spPr>
          <a:xfrm>
            <a:off x="3617843" y="1356548"/>
            <a:ext cx="4956313" cy="2046009"/>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Thiết</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kế</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poster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tuyên</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truyền</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việc</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bảo</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đảm</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phát</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triển</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bền</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vững</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an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ninh</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ounded Rectangle 5"/>
          <p:cNvSpPr/>
          <p:nvPr/>
        </p:nvSpPr>
        <p:spPr>
          <a:xfrm>
            <a:off x="3525077" y="3644349"/>
            <a:ext cx="5141844" cy="914400"/>
          </a:xfrm>
          <a:prstGeom prst="roundRect">
            <a:avLst/>
          </a:prstGeom>
          <a:solidFill>
            <a:srgbClr val="39F7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Khẩu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ngắn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gọn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xúc</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tích</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ảnh</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đặc</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sắc</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2047" y="374915"/>
          <a:ext cx="8128000" cy="6156960"/>
        </p:xfrm>
        <a:graphic>
          <a:graphicData uri="http://schemas.openxmlformats.org/drawingml/2006/table">
            <a:tbl>
              <a:tblPr firstRow="1" bandRow="1">
                <a:tableStyleId>{5C22544A-7EE6-4342-B048-85BDC9FD1C3A}</a:tableStyleId>
              </a:tblPr>
              <a:tblGrid>
                <a:gridCol w="8128000">
                  <a:extLst>
                    <a:ext uri="{9D8B030D-6E8A-4147-A177-3AD203B41FA5}">
                      <a16:colId xmlns="" xmlns:a16="http://schemas.microsoft.com/office/drawing/2014/main" val="20000"/>
                    </a:ext>
                  </a:extLst>
                </a:gridCol>
              </a:tblGrid>
              <a:tr h="748405">
                <a:tc>
                  <a:txBody>
                    <a:bodyPr/>
                    <a:lstStyle/>
                    <a:p>
                      <a:pPr algn="ctr"/>
                      <a:r>
                        <a:rPr lang="en-GB" sz="2600" b="1" dirty="0">
                          <a:solidFill>
                            <a:schemeClr val="tx1"/>
                          </a:solidFill>
                          <a:latin typeface="Times New Roman" pitchFamily="18" charset="0"/>
                          <a:cs typeface="Times New Roman" pitchFamily="18" charset="0"/>
                        </a:rPr>
                        <a:t>PHIẾU</a:t>
                      </a:r>
                      <a:r>
                        <a:rPr lang="en-GB" sz="2600" b="1" baseline="0" dirty="0">
                          <a:solidFill>
                            <a:schemeClr val="tx1"/>
                          </a:solidFill>
                          <a:latin typeface="Times New Roman" pitchFamily="18" charset="0"/>
                          <a:cs typeface="Times New Roman" pitchFamily="18" charset="0"/>
                        </a:rPr>
                        <a:t> HỌC TẬP SỐ 2</a:t>
                      </a:r>
                    </a:p>
                    <a:p>
                      <a:pPr algn="ctr"/>
                      <a:r>
                        <a:rPr lang="en-GB" sz="2600" b="1" baseline="0" dirty="0">
                          <a:solidFill>
                            <a:schemeClr val="tx1"/>
                          </a:solidFill>
                          <a:latin typeface="Times New Roman" pitchFamily="18" charset="0"/>
                          <a:cs typeface="Times New Roman" pitchFamily="18" charset="0"/>
                        </a:rPr>
                        <a:t>NHÓM…………….</a:t>
                      </a:r>
                      <a:endParaRPr lang="en-GB" sz="2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0261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u="none" strike="noStrike" kern="1200" dirty="0">
                          <a:solidFill>
                            <a:schemeClr val="dk1"/>
                          </a:solidFill>
                          <a:latin typeface="Times New Roman" pitchFamily="18" charset="0"/>
                          <a:ea typeface="+mn-ea"/>
                          <a:cs typeface="Times New Roman" pitchFamily="18" charset="0"/>
                        </a:rPr>
                        <a:t>1. </a:t>
                      </a:r>
                      <a:r>
                        <a:rPr lang="en-US" sz="2600" b="0" u="none" strike="noStrike" kern="1200" dirty="0" err="1">
                          <a:solidFill>
                            <a:schemeClr val="dk1"/>
                          </a:solidFill>
                          <a:latin typeface="Times New Roman" pitchFamily="18" charset="0"/>
                          <a:ea typeface="+mn-ea"/>
                          <a:cs typeface="Times New Roman" pitchFamily="18" charset="0"/>
                        </a:rPr>
                        <a:t>Hãy</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nối</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tên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nhiên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liệu</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tương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ứng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với</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tên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ứng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dụng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chính</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của</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nó</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sao</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cho</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phù</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hợp</a:t>
                      </a:r>
                      <a:r>
                        <a:rPr lang="en-US" sz="2600" b="0" u="none" strike="noStrike" kern="1200" dirty="0">
                          <a:solidFill>
                            <a:schemeClr val="dk1"/>
                          </a:solidFill>
                          <a:latin typeface="Times New Roman" pitchFamily="18" charset="0"/>
                          <a:ea typeface="+mn-ea"/>
                          <a:cs typeface="Times New Roman" pitchFamily="18" charset="0"/>
                        </a:rPr>
                        <a:t>:</a:t>
                      </a:r>
                      <a:endParaRPr lang="en-GB" sz="2600" b="1" kern="1200" dirty="0">
                        <a:solidFill>
                          <a:schemeClr val="dk1"/>
                        </a:solidFill>
                        <a:latin typeface="Times New Roman" pitchFamily="18" charset="0"/>
                        <a:ea typeface="+mn-ea"/>
                        <a:cs typeface="Times New Roman" pitchFamily="18" charset="0"/>
                      </a:endParaRPr>
                    </a:p>
                    <a:p>
                      <a:pPr algn="ctr"/>
                      <a:endParaRPr lang="en-GB" sz="2600" b="1" dirty="0">
                        <a:solidFill>
                          <a:schemeClr val="tx1"/>
                        </a:solidFill>
                        <a:latin typeface="Times New Roman" pitchFamily="18" charset="0"/>
                        <a:cs typeface="Times New Roman" pitchFamily="18" charset="0"/>
                      </a:endParaRPr>
                    </a:p>
                    <a:p>
                      <a:pPr algn="ctr"/>
                      <a:endParaRPr lang="en-GB" sz="2600" b="1" dirty="0">
                        <a:solidFill>
                          <a:schemeClr val="tx1"/>
                        </a:solidFill>
                        <a:latin typeface="Times New Roman" pitchFamily="18" charset="0"/>
                        <a:cs typeface="Times New Roman" pitchFamily="18" charset="0"/>
                      </a:endParaRPr>
                    </a:p>
                    <a:p>
                      <a:pPr algn="ctr"/>
                      <a:endParaRPr lang="en-GB" sz="2000" b="1" dirty="0">
                        <a:solidFill>
                          <a:schemeClr val="tx1"/>
                        </a:solidFill>
                        <a:latin typeface="Times New Roman" pitchFamily="18" charset="0"/>
                        <a:cs typeface="Times New Roman" pitchFamily="18" charset="0"/>
                      </a:endParaRPr>
                    </a:p>
                    <a:p>
                      <a:pPr algn="ctr"/>
                      <a:endParaRPr lang="en-GB" sz="2000" b="1" dirty="0">
                        <a:solidFill>
                          <a:schemeClr val="tx1"/>
                        </a:solidFill>
                        <a:latin typeface="Times New Roman" pitchFamily="18" charset="0"/>
                        <a:cs typeface="Times New Roman" pitchFamily="18" charset="0"/>
                      </a:endParaRPr>
                    </a:p>
                    <a:p>
                      <a:pPr algn="ctr"/>
                      <a:endParaRPr lang="en-GB" sz="2000" b="1" dirty="0">
                        <a:solidFill>
                          <a:schemeClr val="tx1"/>
                        </a:solidFill>
                        <a:latin typeface="Times New Roman" pitchFamily="18" charset="0"/>
                        <a:cs typeface="Times New Roman" pitchFamily="18" charset="0"/>
                      </a:endParaRPr>
                    </a:p>
                    <a:p>
                      <a:pPr algn="ctr"/>
                      <a:endParaRPr lang="en-GB" sz="2000" b="1" dirty="0">
                        <a:solidFill>
                          <a:schemeClr val="tx1"/>
                        </a:solidFill>
                        <a:latin typeface="Times New Roman" pitchFamily="18" charset="0"/>
                        <a:cs typeface="Times New Roman" pitchFamily="18" charset="0"/>
                      </a:endParaRPr>
                    </a:p>
                    <a:p>
                      <a:pPr algn="ctr"/>
                      <a:endParaRPr lang="en-GB"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919822">
                <a:tc>
                  <a:txBody>
                    <a:bodyPr/>
                    <a:lstStyle/>
                    <a:p>
                      <a:pPr lvl="0"/>
                      <a:r>
                        <a:rPr lang="en-US" sz="2600" b="0" u="none" strike="noStrike" kern="1200" dirty="0">
                          <a:solidFill>
                            <a:schemeClr val="dk1"/>
                          </a:solidFill>
                          <a:latin typeface="Times New Roman" pitchFamily="18" charset="0"/>
                          <a:ea typeface="+mn-ea"/>
                          <a:cs typeface="Times New Roman" pitchFamily="18" charset="0"/>
                        </a:rPr>
                        <a:t> 2. </a:t>
                      </a:r>
                      <a:r>
                        <a:rPr lang="en-US" sz="2600" b="0" u="none" strike="noStrike" kern="1200" dirty="0" err="1">
                          <a:solidFill>
                            <a:schemeClr val="dk1"/>
                          </a:solidFill>
                          <a:latin typeface="Times New Roman" pitchFamily="18" charset="0"/>
                          <a:ea typeface="+mn-ea"/>
                          <a:cs typeface="Times New Roman" pitchFamily="18" charset="0"/>
                        </a:rPr>
                        <a:t>Trong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gia</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đình</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em</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thường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sử</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dụng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nguồn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nhiên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liệu</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nào</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để</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đun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nấu</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Em</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hãy</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đề</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xuất</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biện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pháp</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để</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sử</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dụng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nhiên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liệu</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đó</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một</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cách</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hiệu</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quả</a:t>
                      </a:r>
                      <a:r>
                        <a:rPr lang="en-US" sz="2600" b="0" u="none" strike="noStrike" kern="1200" dirty="0">
                          <a:solidFill>
                            <a:schemeClr val="dk1"/>
                          </a:solidFill>
                          <a:latin typeface="Times New Roman" pitchFamily="18" charset="0"/>
                          <a:ea typeface="+mn-ea"/>
                          <a:cs typeface="Times New Roman" pitchFamily="18" charset="0"/>
                        </a:rPr>
                        <a:t>.</a:t>
                      </a:r>
                      <a:endParaRPr lang="en-GB" sz="2600" b="1" kern="1200" dirty="0">
                        <a:solidFill>
                          <a:schemeClr val="dk1"/>
                        </a:solidFill>
                        <a:latin typeface="Times New Roman" pitchFamily="18" charset="0"/>
                        <a:ea typeface="+mn-ea"/>
                        <a:cs typeface="Times New Roman" pitchFamily="18" charset="0"/>
                      </a:endParaRPr>
                    </a:p>
                    <a:p>
                      <a:r>
                        <a:rPr lang="en-US" sz="2600" kern="1200" dirty="0">
                          <a:solidFill>
                            <a:schemeClr val="dk1"/>
                          </a:solidFill>
                          <a:latin typeface="Times New Roman" pitchFamily="18" charset="0"/>
                          <a:ea typeface="+mn-ea"/>
                          <a:cs typeface="Times New Roman" pitchFamily="18" charset="0"/>
                        </a:rPr>
                        <a:t>………………………………………………………………………………………………………………………………</a:t>
                      </a:r>
                      <a:endParaRPr lang="en-GB" sz="2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graphicFrame>
        <p:nvGraphicFramePr>
          <p:cNvPr id="6" name="Table 5"/>
          <p:cNvGraphicFramePr>
            <a:graphicFrameLocks noGrp="1"/>
          </p:cNvGraphicFramePr>
          <p:nvPr/>
        </p:nvGraphicFramePr>
        <p:xfrm>
          <a:off x="1422399" y="2305876"/>
          <a:ext cx="6250610" cy="1950720"/>
        </p:xfrm>
        <a:graphic>
          <a:graphicData uri="http://schemas.openxmlformats.org/drawingml/2006/table">
            <a:tbl>
              <a:tblPr firstRow="1" bandRow="1">
                <a:tableStyleId>{5C22544A-7EE6-4342-B048-85BDC9FD1C3A}</a:tableStyleId>
              </a:tblPr>
              <a:tblGrid>
                <a:gridCol w="3125305">
                  <a:extLst>
                    <a:ext uri="{9D8B030D-6E8A-4147-A177-3AD203B41FA5}">
                      <a16:colId xmlns="" xmlns:a16="http://schemas.microsoft.com/office/drawing/2014/main" val="20000"/>
                    </a:ext>
                  </a:extLst>
                </a:gridCol>
                <a:gridCol w="3125305">
                  <a:extLst>
                    <a:ext uri="{9D8B030D-6E8A-4147-A177-3AD203B41FA5}">
                      <a16:colId xmlns="" xmlns:a16="http://schemas.microsoft.com/office/drawing/2014/main" val="20001"/>
                    </a:ext>
                  </a:extLst>
                </a:gridCol>
              </a:tblGrid>
              <a:tr h="430696">
                <a:tc>
                  <a:txBody>
                    <a:bodyPr/>
                    <a:lstStyle/>
                    <a:p>
                      <a:pPr algn="ctr"/>
                      <a:r>
                        <a:rPr lang="en-GB" sz="2600" b="1" dirty="0" err="1">
                          <a:solidFill>
                            <a:schemeClr val="tx1"/>
                          </a:solidFill>
                          <a:latin typeface="Times New Roman" pitchFamily="18" charset="0"/>
                          <a:cs typeface="Times New Roman" pitchFamily="18" charset="0"/>
                        </a:rPr>
                        <a:t>Nhiên</a:t>
                      </a:r>
                      <a:r>
                        <a:rPr lang="en-GB" sz="2600" b="1" baseline="0" dirty="0">
                          <a:solidFill>
                            <a:schemeClr val="tx1"/>
                          </a:solidFill>
                          <a:latin typeface="Times New Roman" pitchFamily="18" charset="0"/>
                          <a:cs typeface="Times New Roman" pitchFamily="18" charset="0"/>
                        </a:rPr>
                        <a:t> </a:t>
                      </a:r>
                      <a:r>
                        <a:rPr lang="en-GB" sz="2600" b="1" baseline="0" dirty="0" err="1">
                          <a:solidFill>
                            <a:schemeClr val="tx1"/>
                          </a:solidFill>
                          <a:latin typeface="Times New Roman" pitchFamily="18" charset="0"/>
                          <a:cs typeface="Times New Roman" pitchFamily="18" charset="0"/>
                        </a:rPr>
                        <a:t>liệu</a:t>
                      </a:r>
                      <a:endParaRPr lang="en-GB" sz="2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err="1">
                          <a:solidFill>
                            <a:schemeClr val="tx1"/>
                          </a:solidFill>
                          <a:latin typeface="Times New Roman" pitchFamily="18" charset="0"/>
                          <a:cs typeface="Times New Roman" pitchFamily="18" charset="0"/>
                        </a:rPr>
                        <a:t>Ứng</a:t>
                      </a:r>
                      <a:r>
                        <a:rPr lang="en-GB" sz="2600" b="1" baseline="0" dirty="0">
                          <a:solidFill>
                            <a:schemeClr val="tx1"/>
                          </a:solidFill>
                          <a:latin typeface="Times New Roman" pitchFamily="18" charset="0"/>
                          <a:cs typeface="Times New Roman" pitchFamily="18" charset="0"/>
                        </a:rPr>
                        <a:t> </a:t>
                      </a:r>
                      <a:r>
                        <a:rPr lang="en-GB" sz="2600" b="1" baseline="0" dirty="0" err="1">
                          <a:solidFill>
                            <a:schemeClr val="tx1"/>
                          </a:solidFill>
                          <a:latin typeface="Times New Roman" pitchFamily="18" charset="0"/>
                          <a:cs typeface="Times New Roman" pitchFamily="18" charset="0"/>
                        </a:rPr>
                        <a:t>dụng</a:t>
                      </a:r>
                      <a:r>
                        <a:rPr lang="en-GB" sz="2600" b="1" baseline="0" dirty="0">
                          <a:solidFill>
                            <a:schemeClr val="tx1"/>
                          </a:solidFill>
                          <a:latin typeface="Times New Roman" pitchFamily="18" charset="0"/>
                          <a:cs typeface="Times New Roman" pitchFamily="18" charset="0"/>
                        </a:rPr>
                        <a:t> </a:t>
                      </a:r>
                      <a:r>
                        <a:rPr lang="en-GB" sz="2600" b="1" baseline="0" dirty="0" err="1">
                          <a:solidFill>
                            <a:schemeClr val="tx1"/>
                          </a:solidFill>
                          <a:latin typeface="Times New Roman" pitchFamily="18" charset="0"/>
                          <a:cs typeface="Times New Roman" pitchFamily="18" charset="0"/>
                        </a:rPr>
                        <a:t>chính</a:t>
                      </a:r>
                      <a:endParaRPr lang="en-GB" sz="2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430696">
                <a:tc>
                  <a:txBody>
                    <a:bodyPr/>
                    <a:lstStyle/>
                    <a:p>
                      <a:pPr algn="ctr"/>
                      <a:r>
                        <a:rPr lang="en-GB" sz="2600" b="0" dirty="0" err="1">
                          <a:solidFill>
                            <a:schemeClr val="tx1"/>
                          </a:solidFill>
                          <a:latin typeface="Times New Roman" pitchFamily="18" charset="0"/>
                          <a:cs typeface="Times New Roman" pitchFamily="18" charset="0"/>
                        </a:rPr>
                        <a:t>Xăng</a:t>
                      </a:r>
                      <a:r>
                        <a:rPr lang="en-GB" sz="2600" b="0" dirty="0">
                          <a:solidFill>
                            <a:schemeClr val="tx1"/>
                          </a:solidFill>
                          <a:latin typeface="Times New Roman" pitchFamily="18" charset="0"/>
                          <a:cs typeface="Times New Roman" pitchFamily="18" charset="0"/>
                        </a:rPr>
                        <a:t>,</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dầu</a:t>
                      </a:r>
                      <a:endParaRPr lang="en-GB" sz="2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0" dirty="0" err="1">
                          <a:solidFill>
                            <a:schemeClr val="tx1"/>
                          </a:solidFill>
                          <a:latin typeface="Times New Roman" pitchFamily="18" charset="0"/>
                          <a:cs typeface="Times New Roman" pitchFamily="18" charset="0"/>
                        </a:rPr>
                        <a:t>Đun</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nấu</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sưởi</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ấm</a:t>
                      </a:r>
                      <a:endParaRPr lang="en-GB" sz="2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30696">
                <a:tc>
                  <a:txBody>
                    <a:bodyPr/>
                    <a:lstStyle/>
                    <a:p>
                      <a:pPr algn="ctr"/>
                      <a:r>
                        <a:rPr lang="en-GB" sz="2600" b="0" dirty="0" err="1">
                          <a:solidFill>
                            <a:schemeClr val="tx1"/>
                          </a:solidFill>
                          <a:latin typeface="Times New Roman" pitchFamily="18" charset="0"/>
                          <a:cs typeface="Times New Roman" pitchFamily="18" charset="0"/>
                        </a:rPr>
                        <a:t>Củi</a:t>
                      </a:r>
                      <a:endParaRPr lang="en-GB" sz="2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0" dirty="0" err="1">
                          <a:solidFill>
                            <a:schemeClr val="tx1"/>
                          </a:solidFill>
                          <a:latin typeface="Times New Roman" pitchFamily="18" charset="0"/>
                          <a:cs typeface="Times New Roman" pitchFamily="18" charset="0"/>
                        </a:rPr>
                        <a:t>Thắp</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sáng</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đun</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nấu</a:t>
                      </a:r>
                      <a:endParaRPr lang="en-GB" sz="2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30696">
                <a:tc>
                  <a:txBody>
                    <a:bodyPr/>
                    <a:lstStyle/>
                    <a:p>
                      <a:pPr algn="ctr"/>
                      <a:r>
                        <a:rPr lang="en-GB" sz="2600" b="0" dirty="0">
                          <a:solidFill>
                            <a:schemeClr val="tx1"/>
                          </a:solidFill>
                          <a:latin typeface="Times New Roman" pitchFamily="18" charset="0"/>
                          <a:cs typeface="Times New Roman" pitchFamily="18" charset="0"/>
                        </a:rPr>
                        <a:t>Gas,</a:t>
                      </a:r>
                      <a:r>
                        <a:rPr lang="en-GB" sz="2600" b="0" baseline="0" dirty="0">
                          <a:solidFill>
                            <a:schemeClr val="tx1"/>
                          </a:solidFill>
                          <a:latin typeface="Times New Roman" pitchFamily="18" charset="0"/>
                          <a:cs typeface="Times New Roman" pitchFamily="18" charset="0"/>
                        </a:rPr>
                        <a:t> Biogas</a:t>
                      </a:r>
                      <a:endParaRPr lang="en-GB" sz="2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0" dirty="0" err="1">
                          <a:solidFill>
                            <a:schemeClr val="tx1"/>
                          </a:solidFill>
                          <a:latin typeface="Times New Roman" pitchFamily="18" charset="0"/>
                          <a:cs typeface="Times New Roman" pitchFamily="18" charset="0"/>
                        </a:rPr>
                        <a:t>Chạy</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động</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cơ</a:t>
                      </a:r>
                      <a:endParaRPr lang="en-GB" sz="2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7" name="Rounded Rectangular Callout 6"/>
          <p:cNvSpPr/>
          <p:nvPr/>
        </p:nvSpPr>
        <p:spPr>
          <a:xfrm>
            <a:off x="8848165" y="161365"/>
            <a:ext cx="2568388" cy="1573306"/>
          </a:xfrm>
          <a:prstGeom prst="wedgeRoundRectCallou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HOÀN THÀNH PHIẾU HỌC TẬP SỐ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95931" y="450574"/>
            <a:ext cx="4333460" cy="7553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Times New Roman" pitchFamily="18" charset="0"/>
                <a:cs typeface="Times New Roman" pitchFamily="18" charset="0"/>
              </a:rPr>
              <a:t>CỦNG CỐ</a:t>
            </a:r>
          </a:p>
        </p:txBody>
      </p:sp>
      <p:sp>
        <p:nvSpPr>
          <p:cNvPr id="1026" name="Rectangle 2"/>
          <p:cNvSpPr>
            <a:spLocks noChangeArrowheads="1"/>
          </p:cNvSpPr>
          <p:nvPr/>
        </p:nvSpPr>
        <p:spPr bwMode="auto">
          <a:xfrm>
            <a:off x="755373" y="1152940"/>
            <a:ext cx="5247861"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n-GB" sz="3200" b="1" dirty="0" err="1">
                <a:solidFill>
                  <a:srgbClr val="000000"/>
                </a:solidFill>
                <a:latin typeface="Times New Roman" pitchFamily="18" charset="0"/>
                <a:ea typeface="Arial Unicode MS" pitchFamily="34" charset="-128"/>
                <a:cs typeface="Times New Roman" pitchFamily="18" charset="0"/>
              </a:rPr>
              <a:t>Câu</a:t>
            </a:r>
            <a:r>
              <a:rPr lang="en-GB" sz="3200" b="1" dirty="0">
                <a:solidFill>
                  <a:srgbClr val="000000"/>
                </a:solidFill>
                <a:latin typeface="Times New Roman" pitchFamily="18" charset="0"/>
                <a:ea typeface="Arial Unicode MS" pitchFamily="34" charset="-128"/>
                <a:cs typeface="Times New Roman" pitchFamily="18" charset="0"/>
              </a:rPr>
              <a:t> 1. </a:t>
            </a:r>
            <a:r>
              <a:rPr kumimoji="0" lang="vi-VN" sz="32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Thế nào là nhiên liệu?</a:t>
            </a:r>
            <a:endParaRPr kumimoji="0" lang="vi-VN" sz="4000" b="0" i="0" u="none" strike="noStrike" cap="none" normalizeH="0" baseline="0" dirty="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6135756" y="1798399"/>
            <a:ext cx="5818679"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7500" defTabSz="914400" rtl="0" eaLnBrk="1" fontAlgn="base" latinLnBrk="0" hangingPunct="1">
              <a:lnSpc>
                <a:spcPct val="100000"/>
              </a:lnSpc>
              <a:spcBef>
                <a:spcPct val="0"/>
              </a:spcBef>
              <a:spcAft>
                <a:spcPct val="0"/>
              </a:spcAft>
              <a:buClrTx/>
              <a:buSzTx/>
              <a:tabLst/>
            </a:pPr>
            <a:r>
              <a:rPr lang="en-GB" sz="2400" dirty="0">
                <a:solidFill>
                  <a:srgbClr val="000000"/>
                </a:solidFill>
                <a:latin typeface="Times New Roman" pitchFamily="18" charset="0"/>
                <a:ea typeface="Arial Unicode MS" pitchFamily="34" charset="-128"/>
                <a:cs typeface="Times New Roman" pitchFamily="18" charset="0"/>
              </a:rPr>
              <a:t>A. </a:t>
            </a:r>
            <a:r>
              <a:rPr kumimoji="0" lang="vi-VN" sz="24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Nhiên liệu là một số chất hoặc hỗn hợp chất được dùng làm nguyên liệu đầu vào cho các quá trình sản xuất hoặc chế tạo.</a:t>
            </a:r>
            <a:endParaRPr kumimoji="0" lang="vi-VN" sz="32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6207474" y="2945881"/>
            <a:ext cx="5818679"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17500" fontAlgn="base">
              <a:spcBef>
                <a:spcPct val="0"/>
              </a:spcBef>
              <a:spcAft>
                <a:spcPct val="0"/>
              </a:spcAft>
            </a:pPr>
            <a:r>
              <a:rPr lang="en-GB" sz="2400" dirty="0">
                <a:solidFill>
                  <a:srgbClr val="000000"/>
                </a:solidFill>
                <a:latin typeface="Times New Roman" pitchFamily="18" charset="0"/>
                <a:ea typeface="Arial Unicode MS" pitchFamily="34" charset="-128"/>
                <a:cs typeface="Times New Roman" pitchFamily="18" charset="0"/>
              </a:rPr>
              <a:t>B.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oxi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a:t>
            </a:r>
            <a:endParaRPr kumimoji="0" lang="vi-VN" sz="3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1" name="Rectangle 3"/>
          <p:cNvSpPr>
            <a:spLocks noChangeArrowheads="1"/>
          </p:cNvSpPr>
          <p:nvPr/>
        </p:nvSpPr>
        <p:spPr bwMode="auto">
          <a:xfrm>
            <a:off x="6225404" y="4927083"/>
            <a:ext cx="5818679"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17500" fontAlgn="base">
              <a:spcBef>
                <a:spcPct val="0"/>
              </a:spcBef>
              <a:spcAft>
                <a:spcPct val="0"/>
              </a:spcAft>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2" name="Rectangle 3"/>
          <p:cNvSpPr>
            <a:spLocks noChangeArrowheads="1"/>
          </p:cNvSpPr>
          <p:nvPr/>
        </p:nvSpPr>
        <p:spPr bwMode="auto">
          <a:xfrm>
            <a:off x="6198509" y="4120258"/>
            <a:ext cx="5818679"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17500" fontAlgn="base">
              <a:spcBef>
                <a:spcPct val="0"/>
              </a:spcBef>
              <a:spcAft>
                <a:spcPct val="0"/>
              </a:spcAft>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a:t>
            </a:r>
            <a:endParaRPr kumimoji="0" lang="vi-VN" sz="32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034" y="1966040"/>
            <a:ext cx="2297062" cy="15325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634" y="2114028"/>
            <a:ext cx="2421070" cy="178517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408" y="3938738"/>
            <a:ext cx="3066827" cy="2045952"/>
          </a:xfrm>
          <a:prstGeom prst="rect">
            <a:avLst/>
          </a:prstGeom>
        </p:spPr>
      </p:pic>
      <p:sp>
        <p:nvSpPr>
          <p:cNvPr id="16" name="Oval 15"/>
          <p:cNvSpPr/>
          <p:nvPr/>
        </p:nvSpPr>
        <p:spPr>
          <a:xfrm>
            <a:off x="6467061" y="4890053"/>
            <a:ext cx="569843" cy="5698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blinds(horizontal)">
                                      <p:cBhvr>
                                        <p:cTn id="21" dur="500"/>
                                        <p:tgtEl>
                                          <p:spTgt spid="102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7" grpId="0" animBg="1"/>
      <p:bldP spid="10" grpId="0" animBg="1"/>
      <p:bldP spid="11" grpId="0" animBg="1"/>
      <p:bldP spid="12"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95931" y="450574"/>
            <a:ext cx="4333460" cy="7553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Times New Roman" pitchFamily="18" charset="0"/>
                <a:cs typeface="Times New Roman" pitchFamily="18" charset="0"/>
              </a:rPr>
              <a:t>CỦNG CỐ</a:t>
            </a:r>
          </a:p>
        </p:txBody>
      </p:sp>
      <p:sp>
        <p:nvSpPr>
          <p:cNvPr id="1026" name="Rectangle 2"/>
          <p:cNvSpPr>
            <a:spLocks noChangeArrowheads="1"/>
          </p:cNvSpPr>
          <p:nvPr/>
        </p:nvSpPr>
        <p:spPr bwMode="auto">
          <a:xfrm>
            <a:off x="1166191" y="1404730"/>
            <a:ext cx="4625010"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GB" sz="3200" b="1" dirty="0" err="1">
                <a:solidFill>
                  <a:srgbClr val="000000"/>
                </a:solidFill>
                <a:latin typeface="Times New Roman" pitchFamily="18" charset="0"/>
                <a:ea typeface="Arial Unicode MS" pitchFamily="34" charset="-128"/>
                <a:cs typeface="Times New Roman" pitchFamily="18" charset="0"/>
              </a:rPr>
              <a:t>Câu</a:t>
            </a:r>
            <a:r>
              <a:rPr lang="en-GB" sz="3200" b="1" dirty="0">
                <a:solidFill>
                  <a:srgbClr val="000000"/>
                </a:solidFill>
                <a:latin typeface="Times New Roman" pitchFamily="18" charset="0"/>
                <a:ea typeface="Arial Unicode MS" pitchFamily="34" charset="-128"/>
                <a:cs typeface="Times New Roman" pitchFamily="18" charset="0"/>
              </a:rPr>
              <a:t> 2.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thạch</a:t>
            </a:r>
            <a:r>
              <a:rPr lang="en-US" sz="3200" dirty="0">
                <a:latin typeface="Times New Roman" pitchFamily="18" charset="0"/>
                <a:cs typeface="Times New Roman" pitchFamily="18" charset="0"/>
              </a:rPr>
              <a:t>?</a:t>
            </a:r>
            <a:endParaRPr kumimoji="0" lang="vi-VN" sz="4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7" name="Rectangle 3"/>
          <p:cNvSpPr>
            <a:spLocks noChangeArrowheads="1"/>
          </p:cNvSpPr>
          <p:nvPr/>
        </p:nvSpPr>
        <p:spPr bwMode="auto">
          <a:xfrm>
            <a:off x="7500730" y="2063442"/>
            <a:ext cx="2319131"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7500" defTabSz="914400" rtl="0" eaLnBrk="1" fontAlgn="base" latinLnBrk="0" hangingPunct="1">
              <a:lnSpc>
                <a:spcPct val="100000"/>
              </a:lnSpc>
              <a:spcBef>
                <a:spcPct val="0"/>
              </a:spcBef>
              <a:spcAft>
                <a:spcPct val="0"/>
              </a:spcAft>
              <a:buClrTx/>
              <a:buSzTx/>
              <a:tabLst/>
            </a:pPr>
            <a:r>
              <a:rPr lang="en-GB" sz="2800" dirty="0">
                <a:solidFill>
                  <a:srgbClr val="000000"/>
                </a:solidFill>
                <a:latin typeface="Times New Roman" pitchFamily="18" charset="0"/>
                <a:ea typeface="Arial Unicode MS" pitchFamily="34" charset="-128"/>
                <a:cs typeface="Times New Roman" pitchFamily="18" charset="0"/>
              </a:rPr>
              <a:t>A. Than </a:t>
            </a:r>
            <a:r>
              <a:rPr lang="en-GB" sz="2800" dirty="0" err="1">
                <a:solidFill>
                  <a:srgbClr val="000000"/>
                </a:solidFill>
                <a:latin typeface="Times New Roman" pitchFamily="18" charset="0"/>
                <a:ea typeface="Arial Unicode MS" pitchFamily="34" charset="-128"/>
                <a:cs typeface="Times New Roman" pitchFamily="18" charset="0"/>
              </a:rPr>
              <a:t>đá</a:t>
            </a:r>
            <a:endParaRPr kumimoji="0" lang="vi-VN" sz="36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7532693" y="2641081"/>
            <a:ext cx="2075135"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17500" fontAlgn="base">
              <a:spcBef>
                <a:spcPct val="0"/>
              </a:spcBef>
              <a:spcAft>
                <a:spcPct val="0"/>
              </a:spcAft>
            </a:pPr>
            <a:r>
              <a:rPr lang="en-GB" sz="2800" dirty="0">
                <a:solidFill>
                  <a:srgbClr val="000000"/>
                </a:solidFill>
                <a:latin typeface="Times New Roman" pitchFamily="18" charset="0"/>
                <a:ea typeface="Arial Unicode MS" pitchFamily="34" charset="-128"/>
                <a:cs typeface="Times New Roman" pitchFamily="18" charset="0"/>
              </a:rPr>
              <a:t>B. </a:t>
            </a:r>
            <a:r>
              <a:rPr lang="en-US" sz="2800" dirty="0" err="1">
                <a:latin typeface="Times New Roman" pitchFamily="18" charset="0"/>
                <a:cs typeface="Times New Roman" pitchFamily="18" charset="0"/>
              </a:rPr>
              <a:t>Dầu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endParaRPr kumimoji="0" lang="vi-VN" sz="3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1" name="Rectangle 3"/>
          <p:cNvSpPr>
            <a:spLocks noChangeArrowheads="1"/>
          </p:cNvSpPr>
          <p:nvPr/>
        </p:nvSpPr>
        <p:spPr bwMode="auto">
          <a:xfrm>
            <a:off x="7563874" y="3853657"/>
            <a:ext cx="3289656"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17500" fontAlgn="base">
              <a:spcBef>
                <a:spcPct val="0"/>
              </a:spcBef>
              <a:spcAft>
                <a:spcPct val="0"/>
              </a:spcAft>
            </a:pPr>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Xăng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2" name="Rectangle 3"/>
          <p:cNvSpPr>
            <a:spLocks noChangeArrowheads="1"/>
          </p:cNvSpPr>
          <p:nvPr/>
        </p:nvSpPr>
        <p:spPr bwMode="auto">
          <a:xfrm>
            <a:off x="7536981" y="3245618"/>
            <a:ext cx="2759960"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17500" fontAlgn="base">
              <a:spcBef>
                <a:spcPct val="0"/>
              </a:spcBef>
              <a:spcAft>
                <a:spcPct val="0"/>
              </a:spcAft>
            </a:pPr>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endParaRPr kumimoji="0" lang="vi-VN" sz="3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6" name="Oval 15"/>
          <p:cNvSpPr/>
          <p:nvPr/>
        </p:nvSpPr>
        <p:spPr>
          <a:xfrm>
            <a:off x="7739270" y="3843131"/>
            <a:ext cx="569843" cy="5698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7" grpId="0" animBg="1"/>
      <p:bldP spid="10" grpId="0" animBg="1"/>
      <p:bldP spid="11" grpId="0" animBg="1"/>
      <p:bldP spid="1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23357" y="168869"/>
            <a:ext cx="3438771" cy="679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PHIẾU HỌC TẬP SỐ 1</a:t>
            </a:r>
          </a:p>
        </p:txBody>
      </p:sp>
      <p:sp>
        <p:nvSpPr>
          <p:cNvPr id="10" name="TextBox 9"/>
          <p:cNvSpPr txBox="1"/>
          <p:nvPr/>
        </p:nvSpPr>
        <p:spPr>
          <a:xfrm>
            <a:off x="1312816" y="838748"/>
            <a:ext cx="9462847" cy="492443"/>
          </a:xfrm>
          <a:prstGeom prst="rect">
            <a:avLst/>
          </a:prstGeom>
          <a:noFill/>
        </p:spPr>
        <p:txBody>
          <a:bodyPr wrap="none" rtlCol="0">
            <a:spAutoFit/>
          </a:bodyPr>
          <a:lstStyle/>
          <a:p>
            <a:pPr lvl="0">
              <a:defRPr/>
            </a:pPr>
            <a:r>
              <a:rPr lang="en-US" sz="2600" b="1" dirty="0">
                <a:latin typeface="Times New Roman" panose="02020603050405020304" pitchFamily="18" charset="0"/>
                <a:cs typeface="Times New Roman" panose="02020603050405020304" pitchFamily="18" charset="0"/>
              </a:rPr>
              <a:t>1.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đ</a:t>
            </a:r>
            <a:r>
              <a:rPr lang="vi-VN" sz="2600" dirty="0">
                <a:latin typeface="Times New Roman" panose="02020603050405020304" pitchFamily="18" charset="0"/>
                <a:cs typeface="Times New Roman" panose="02020603050405020304" pitchFamily="18" charset="0"/>
              </a:rPr>
              <a:t>ư</a:t>
            </a:r>
            <a:r>
              <a:rPr lang="en-US" sz="2600" dirty="0" err="1">
                <a:latin typeface="Times New Roman" panose="02020603050405020304" pitchFamily="18" charset="0"/>
                <a:cs typeface="Times New Roman" panose="02020603050405020304" pitchFamily="18" charset="0"/>
              </a:rPr>
              <a:t>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p>
        </p:txBody>
      </p:sp>
      <p:sp>
        <p:nvSpPr>
          <p:cNvPr id="12" name="TextBox 11"/>
          <p:cNvSpPr txBox="1"/>
          <p:nvPr/>
        </p:nvSpPr>
        <p:spPr>
          <a:xfrm>
            <a:off x="1324427" y="2371860"/>
            <a:ext cx="10036630" cy="1692771"/>
          </a:xfrm>
          <a:prstGeom prst="rect">
            <a:avLst/>
          </a:prstGeom>
          <a:noFill/>
        </p:spPr>
        <p:txBody>
          <a:bodyPr wrap="square" rtlCol="0">
            <a:spAutoFit/>
          </a:bodyPr>
          <a:lstStyle/>
          <a:p>
            <a:pPr lvl="0"/>
            <a:r>
              <a:rPr lang="en-US" sz="2600" b="1" dirty="0">
                <a:latin typeface="Times New Roman" panose="02020603050405020304" pitchFamily="18" charset="0"/>
                <a:cs typeface="Times New Roman" panose="02020603050405020304" pitchFamily="18" charset="0"/>
              </a:rPr>
              <a:t>2. </a:t>
            </a:r>
            <a:r>
              <a:rPr lang="en-US" sz="2600" dirty="0">
                <a:latin typeface="Times New Roman" panose="02020603050405020304" pitchFamily="18" charset="0"/>
                <a:cs typeface="Times New Roman" panose="02020603050405020304" pitchFamily="18" charset="0"/>
              </a:rPr>
              <a:t>Ở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nuôi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bò</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hầm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chuồng</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huỷ</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biogas (</a:t>
            </a:r>
            <a:r>
              <a:rPr lang="en-US" sz="2600" dirty="0" err="1">
                <a:latin typeface="Times New Roman" panose="02020603050405020304" pitchFamily="18" charset="0"/>
                <a:cs typeface="Times New Roman" panose="02020603050405020304" pitchFamily="18" charset="0"/>
              </a:rPr>
              <a:t>khí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Biogas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nấu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biogas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5861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22990" y="2754085"/>
            <a:ext cx="1433605" cy="429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Lợn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Heo</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762295" y="6127976"/>
            <a:ext cx="1433605" cy="475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Bò</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638042" y="544286"/>
            <a:ext cx="3115716" cy="220979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35240" y="3918177"/>
            <a:ext cx="3115716" cy="2209799"/>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979714" y="3031293"/>
            <a:ext cx="2797531" cy="768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PHÂN GIA SÚC</a:t>
            </a:r>
          </a:p>
        </p:txBody>
      </p:sp>
      <p:sp>
        <p:nvSpPr>
          <p:cNvPr id="13" name="Rectangle 12"/>
          <p:cNvSpPr/>
          <p:nvPr/>
        </p:nvSpPr>
        <p:spPr>
          <a:xfrm>
            <a:off x="4432437" y="4566556"/>
            <a:ext cx="1955300" cy="475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Hầm</a:t>
            </a:r>
            <a:r>
              <a:rPr lang="en-US" sz="2400" b="1" dirty="0">
                <a:solidFill>
                  <a:schemeClr val="tx1"/>
                </a:solidFill>
                <a:latin typeface="Times New Roman" panose="02020603050405020304" pitchFamily="18" charset="0"/>
                <a:cs typeface="Times New Roman" panose="02020603050405020304" pitchFamily="18" charset="0"/>
              </a:rPr>
              <a:t> Biogas</a:t>
            </a:r>
          </a:p>
        </p:txBody>
      </p:sp>
      <p:sp>
        <p:nvSpPr>
          <p:cNvPr id="14" name="Rounded Rectangle 13"/>
          <p:cNvSpPr/>
          <p:nvPr/>
        </p:nvSpPr>
        <p:spPr>
          <a:xfrm>
            <a:off x="3941231" y="1898167"/>
            <a:ext cx="3115716" cy="2668389"/>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244420" y="2539287"/>
            <a:ext cx="1815552" cy="1497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KHÍ BIOGAS</a:t>
            </a:r>
          </a:p>
        </p:txBody>
      </p:sp>
      <p:sp>
        <p:nvSpPr>
          <p:cNvPr id="16" name="Rounded Rectangle 15"/>
          <p:cNvSpPr/>
          <p:nvPr/>
        </p:nvSpPr>
        <p:spPr>
          <a:xfrm>
            <a:off x="9159427" y="1898166"/>
            <a:ext cx="2501123" cy="2401691"/>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571935" y="4328961"/>
            <a:ext cx="1955300" cy="475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Đun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nấu</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644994" y="248194"/>
            <a:ext cx="7124640" cy="492443"/>
          </a:xfrm>
          <a:prstGeom prst="rect">
            <a:avLst/>
          </a:prstGeom>
        </p:spPr>
        <p:txBody>
          <a:bodyPr wrap="square">
            <a:spAutoFit/>
          </a:bodyPr>
          <a:lstStyle/>
          <a:p>
            <a:pPr lvl="0" algn="ctr"/>
            <a:r>
              <a:rPr lang="en-US" sz="2600" b="1" dirty="0" err="1">
                <a:solidFill>
                  <a:srgbClr val="002060"/>
                </a:solidFill>
                <a:latin typeface="Times New Roman" panose="02020603050405020304" pitchFamily="18" charset="0"/>
                <a:cs typeface="Times New Roman" panose="02020603050405020304" pitchFamily="18" charset="0"/>
              </a:rPr>
              <a:t>Vậy</a:t>
            </a:r>
            <a:r>
              <a:rPr lang="en-US" sz="2600" b="1" dirty="0">
                <a:solidFill>
                  <a:srgbClr val="002060"/>
                </a:solidFill>
                <a:latin typeface="Times New Roman" panose="02020603050405020304" pitchFamily="18" charset="0"/>
                <a:cs typeface="Times New Roman" panose="02020603050405020304" pitchFamily="18" charset="0"/>
              </a:rPr>
              <a:t> biogas </a:t>
            </a:r>
            <a:r>
              <a:rPr lang="en-US" sz="2600" b="1" dirty="0" err="1">
                <a:solidFill>
                  <a:srgbClr val="002060"/>
                </a:solidFill>
                <a:latin typeface="Times New Roman" panose="02020603050405020304" pitchFamily="18" charset="0"/>
                <a:cs typeface="Times New Roman" panose="02020603050405020304" pitchFamily="18" charset="0"/>
              </a:rPr>
              <a:t>có</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phải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nhiên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liệu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không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Tại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sao</a:t>
            </a:r>
            <a:r>
              <a:rPr lang="en-US" sz="2600" b="1" dirty="0">
                <a:solidFill>
                  <a:srgbClr val="002060"/>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4232366" y="762147"/>
            <a:ext cx="7959634"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Biogas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a:t>
            </a:r>
          </a:p>
        </p:txBody>
      </p:sp>
      <p:sp>
        <p:nvSpPr>
          <p:cNvPr id="21" name="TextBox 20"/>
          <p:cNvSpPr txBox="1"/>
          <p:nvPr/>
        </p:nvSpPr>
        <p:spPr>
          <a:xfrm>
            <a:off x="4434386" y="5341094"/>
            <a:ext cx="7106420" cy="892552"/>
          </a:xfrm>
          <a:prstGeom prst="rect">
            <a:avLst/>
          </a:prstGeom>
          <a:noFill/>
        </p:spPr>
        <p:txBody>
          <a:bodyPr wrap="square" rtlCol="0">
            <a:spAutoFit/>
          </a:bodyPr>
          <a:lstStyle/>
          <a:p>
            <a:r>
              <a:rPr lang="en-US" sz="2600" dirty="0" err="1">
                <a:latin typeface="Times New Roman" panose="02020603050405020304" pitchFamily="18" charset="0"/>
                <a:cs typeface="Times New Roman" panose="02020603050405020304" pitchFamily="18" charset="0"/>
              </a:rPr>
              <a:t>Ngoài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khí</a:t>
            </a:r>
            <a:r>
              <a:rPr lang="en-US" sz="2600" dirty="0">
                <a:latin typeface="Times New Roman" panose="02020603050405020304" pitchFamily="18" charset="0"/>
                <a:cs typeface="Times New Roman" panose="02020603050405020304" pitchFamily="18" charset="0"/>
              </a:rPr>
              <a:t> biogas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27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animBg="1"/>
      <p:bldP spid="13" grpId="0"/>
      <p:bldP spid="14" grpId="0" animBg="1"/>
      <p:bldP spid="15" grpId="0" animBg="1"/>
      <p:bldP spid="16" grpId="0" animBg="1"/>
      <p:bldP spid="17"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886095" y="2534629"/>
            <a:ext cx="3460353" cy="3317531"/>
          </a:xfrm>
          <a:prstGeom prst="flowChartConnector">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4888721" y="4268941"/>
            <a:ext cx="2493535" cy="2506763"/>
          </a:xfrm>
          <a:prstGeom prst="flowChartConnector">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8033655" y="3272245"/>
            <a:ext cx="3460353" cy="3317531"/>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825353" y="1444968"/>
            <a:ext cx="7505035" cy="1371600"/>
          </a:xfrm>
          <a:prstGeom prst="roundRect">
            <a:avLst/>
          </a:prstGeom>
          <a:solidFill>
            <a:schemeClr val="bg1"/>
          </a:solidFill>
          <a:ln w="5715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p:cNvSpPr txBox="1"/>
          <p:nvPr/>
        </p:nvSpPr>
        <p:spPr>
          <a:xfrm>
            <a:off x="4182942" y="1653715"/>
            <a:ext cx="6789858"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tỏa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p>
        </p:txBody>
      </p:sp>
      <p:sp>
        <p:nvSpPr>
          <p:cNvPr id="8" name="Rounded Rectangle 7"/>
          <p:cNvSpPr/>
          <p:nvPr/>
        </p:nvSpPr>
        <p:spPr>
          <a:xfrm>
            <a:off x="2479708" y="238088"/>
            <a:ext cx="7354277" cy="656492"/>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BÀI 12: NHIÊN LIỆU VÀ AN NINH NĂNG LƯỢNG</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1695" y="1298755"/>
            <a:ext cx="804863" cy="460696"/>
          </a:xfrm>
          <a:prstGeom prst="rect">
            <a:avLst/>
          </a:prstGeom>
        </p:spPr>
      </p:pic>
    </p:spTree>
    <p:extLst>
      <p:ext uri="{BB962C8B-B14F-4D97-AF65-F5344CB8AC3E}">
        <p14:creationId xmlns:p14="http://schemas.microsoft.com/office/powerpoint/2010/main" val="216887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12768" y="224540"/>
            <a:ext cx="4199712" cy="8636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cs typeface="Times New Roman" panose="02020603050405020304" pitchFamily="18" charset="0"/>
              </a:rPr>
              <a:t>DỰA VÀO TRẠNG THÁI</a:t>
            </a:r>
          </a:p>
          <a:p>
            <a:pPr algn="ctr"/>
            <a:r>
              <a:rPr lang="en-US" sz="2600" b="1" dirty="0">
                <a:solidFill>
                  <a:schemeClr val="tx1"/>
                </a:solidFill>
                <a:latin typeface="Times New Roman" panose="02020603050405020304" pitchFamily="18" charset="0"/>
                <a:cs typeface="Times New Roman" panose="02020603050405020304" pitchFamily="18" charset="0"/>
              </a:rPr>
              <a:t>NHIÊN LIỆU</a:t>
            </a:r>
          </a:p>
        </p:txBody>
      </p:sp>
      <p:sp>
        <p:nvSpPr>
          <p:cNvPr id="5" name="Rounded Rectangle 4"/>
          <p:cNvSpPr/>
          <p:nvPr/>
        </p:nvSpPr>
        <p:spPr>
          <a:xfrm>
            <a:off x="522514" y="2100942"/>
            <a:ext cx="2604954" cy="6422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atin typeface="Times New Roman" panose="02020603050405020304" pitchFamily="18" charset="0"/>
                <a:cs typeface="Times New Roman" panose="02020603050405020304" pitchFamily="18" charset="0"/>
              </a:rPr>
              <a:t>Nhiên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liệu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endParaRPr lang="en-US" sz="26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5023755" y="2122459"/>
            <a:ext cx="2604954" cy="64225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atin typeface="Times New Roman" panose="02020603050405020304" pitchFamily="18" charset="0"/>
                <a:cs typeface="Times New Roman" panose="02020603050405020304" pitchFamily="18" charset="0"/>
              </a:rPr>
              <a:t>Nhiên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liệu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lỏng</a:t>
            </a:r>
            <a:endParaRPr lang="en-US" sz="2600"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9144000" y="2100940"/>
            <a:ext cx="2604954" cy="64225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atin typeface="Times New Roman" panose="02020603050405020304" pitchFamily="18" charset="0"/>
                <a:cs typeface="Times New Roman" panose="02020603050405020304" pitchFamily="18" charset="0"/>
              </a:rPr>
              <a:t>Nhiên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liệu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rắn</a:t>
            </a:r>
            <a:endParaRPr lang="en-US" sz="2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66652" y="2830285"/>
            <a:ext cx="321754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(gas, biogas,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than…)</a:t>
            </a:r>
          </a:p>
        </p:txBody>
      </p:sp>
      <p:sp>
        <p:nvSpPr>
          <p:cNvPr id="9" name="Rectangle 8"/>
          <p:cNvSpPr/>
          <p:nvPr/>
        </p:nvSpPr>
        <p:spPr>
          <a:xfrm>
            <a:off x="5088691" y="2784080"/>
            <a:ext cx="249138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cồn</a:t>
            </a:r>
            <a:r>
              <a:rPr lang="en-US" sz="2400" dirty="0">
                <a:latin typeface="Times New Roman" panose="02020603050405020304" pitchFamily="18" charset="0"/>
                <a:cs typeface="Times New Roman" panose="02020603050405020304" pitchFamily="18" charset="0"/>
              </a:rPr>
              <a:t>…)</a:t>
            </a:r>
          </a:p>
        </p:txBody>
      </p:sp>
      <p:sp>
        <p:nvSpPr>
          <p:cNvPr id="10" name="Rectangle 9"/>
          <p:cNvSpPr/>
          <p:nvPr/>
        </p:nvSpPr>
        <p:spPr>
          <a:xfrm>
            <a:off x="8712444" y="2848000"/>
            <a:ext cx="3284874"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củi</a:t>
            </a:r>
            <a:r>
              <a:rPr lang="en-US" sz="2400" dirty="0">
                <a:latin typeface="Times New Roman" panose="02020603050405020304" pitchFamily="18" charset="0"/>
                <a:cs typeface="Times New Roman" panose="02020603050405020304" pitchFamily="18" charset="0"/>
              </a:rPr>
              <a:t>, than </a:t>
            </a:r>
            <a:r>
              <a:rPr lang="en-US" sz="2400" dirty="0" err="1">
                <a:latin typeface="Times New Roman" panose="02020603050405020304" pitchFamily="18" charset="0"/>
                <a:cs typeface="Times New Roman" panose="02020603050405020304" pitchFamily="18" charset="0"/>
              </a:rPr>
              <a:t>đá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sáp</a:t>
            </a:r>
            <a:r>
              <a:rPr lang="en-US" sz="2400" dirty="0">
                <a:latin typeface="Times New Roman" panose="02020603050405020304" pitchFamily="18" charset="0"/>
                <a:cs typeface="Times New Roman" panose="02020603050405020304" pitchFamily="18" charset="0"/>
              </a:rPr>
              <a:t>…)</a:t>
            </a:r>
          </a:p>
        </p:txBody>
      </p:sp>
      <p:sp>
        <p:nvSpPr>
          <p:cNvPr id="12" name="Flowchart: Connector 11"/>
          <p:cNvSpPr/>
          <p:nvPr/>
        </p:nvSpPr>
        <p:spPr>
          <a:xfrm>
            <a:off x="4203708" y="3494059"/>
            <a:ext cx="1733181" cy="1733181"/>
          </a:xfrm>
          <a:prstGeom prst="flowChartConnector">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6074594" y="3607896"/>
            <a:ext cx="1793478" cy="1793478"/>
          </a:xfrm>
          <a:prstGeom prst="flowChartConnector">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045501" y="4655402"/>
            <a:ext cx="1753814" cy="1753814"/>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8502443" y="3607896"/>
            <a:ext cx="1733181" cy="1733181"/>
          </a:xfrm>
          <a:prstGeom prst="flowChartConnector">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10254343" y="3607896"/>
            <a:ext cx="1793478" cy="1793478"/>
          </a:xfrm>
          <a:prstGeom prst="flowChartConnector">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9551368" y="4706247"/>
            <a:ext cx="1753814" cy="1753814"/>
          </a:xfrm>
          <a:prstGeom prst="flowChartConnector">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07148" y="3849020"/>
            <a:ext cx="1331006" cy="1960929"/>
          </a:xfrm>
          <a:prstGeom prst="round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68214" y="3849020"/>
            <a:ext cx="1331006" cy="1960929"/>
          </a:xfrm>
          <a:prstGeom prst="roundRect">
            <a:avLst/>
          </a:prstGeom>
          <a:blipFill dpi="0" rotWithShape="1">
            <a:blip r:embed="rId9"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4" idx="2"/>
            <a:endCxn id="5" idx="0"/>
          </p:cNvCxnSpPr>
          <p:nvPr/>
        </p:nvCxnSpPr>
        <p:spPr>
          <a:xfrm rot="5400000">
            <a:off x="3562408" y="-649275"/>
            <a:ext cx="1012801" cy="44876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2"/>
            <a:endCxn id="6" idx="0"/>
          </p:cNvCxnSpPr>
          <p:nvPr/>
        </p:nvCxnSpPr>
        <p:spPr>
          <a:xfrm rot="16200000" flipH="1">
            <a:off x="5802269" y="1598496"/>
            <a:ext cx="1034318" cy="1360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7" idx="0"/>
          </p:cNvCxnSpPr>
          <p:nvPr/>
        </p:nvCxnSpPr>
        <p:spPr>
          <a:xfrm rot="16200000" flipH="1">
            <a:off x="7873151" y="-472387"/>
            <a:ext cx="1012799" cy="4133853"/>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72460" y="248194"/>
            <a:ext cx="7531862" cy="1077218"/>
          </a:xfrm>
          <a:prstGeom prst="rect">
            <a:avLst/>
          </a:prstGeom>
          <a:solidFill>
            <a:schemeClr val="accent6">
              <a:lumMod val="40000"/>
              <a:lumOff val="60000"/>
            </a:schemeClr>
          </a:solidFill>
        </p:spPr>
        <p:txBody>
          <a:bodyPr wrap="square">
            <a:spAutoFit/>
          </a:bodyPr>
          <a:lstStyle/>
          <a:p>
            <a:pPr algn="ctr"/>
            <a:r>
              <a:rPr lang="en-US" sz="3200" dirty="0">
                <a:latin typeface="Times New Roman" panose="02020603050405020304" pitchFamily="18" charset="0"/>
                <a:ea typeface="Calibri" panose="020F0502020204030204" pitchFamily="34" charset="0"/>
              </a:rPr>
              <a:t>Dựa theo trạng thái người ta chia nhiên liệu thành mấy loại là những loại nào?</a:t>
            </a:r>
            <a:endParaRPr lang="en-US" sz="3200" dirty="0"/>
          </a:p>
        </p:txBody>
      </p:sp>
    </p:spTree>
    <p:extLst>
      <p:ext uri="{BB962C8B-B14F-4D97-AF65-F5344CB8AC3E}">
        <p14:creationId xmlns:p14="http://schemas.microsoft.com/office/powerpoint/2010/main" val="218579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linds(horizont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linds(horizontal)">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linds(horizontal)">
                                      <p:cBhvr>
                                        <p:cTn id="70" dur="500"/>
                                        <p:tgtEl>
                                          <p:spTgt spid="1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linds(horizontal)">
                                      <p:cBhvr>
                                        <p:cTn id="73" dur="500"/>
                                        <p:tgtEl>
                                          <p:spTgt spid="14"/>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linds(horizontal)">
                                      <p:cBhvr>
                                        <p:cTn id="76" dur="500"/>
                                        <p:tgtEl>
                                          <p:spTgt spid="16"/>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linds(horizontal)">
                                      <p:cBhvr>
                                        <p:cTn id="7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2" grpId="0" animBg="1"/>
      <p:bldP spid="13" grpId="0" animBg="1"/>
      <p:bldP spid="11" grpId="0" animBg="1"/>
      <p:bldP spid="14" grpId="0" animBg="1"/>
      <p:bldP spid="15" grpId="0" animBg="1"/>
      <p:bldP spid="16" grpId="0" animBg="1"/>
      <p:bldP spid="17" grpId="0" animBg="1"/>
      <p:bldP spid="21" grpId="0" animBg="1"/>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31090" y="167940"/>
            <a:ext cx="5606015" cy="12035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DỰA VÀO NGUỒN GỐC VÀ MỤC ĐÍCH SỬ DỤNG</a:t>
            </a:r>
          </a:p>
          <a:p>
            <a:pPr algn="ctr"/>
            <a:r>
              <a:rPr lang="en-US" sz="2400" b="1" dirty="0">
                <a:solidFill>
                  <a:schemeClr val="tx1"/>
                </a:solidFill>
                <a:latin typeface="Times New Roman" panose="02020603050405020304" pitchFamily="18" charset="0"/>
                <a:cs typeface="Times New Roman" panose="02020603050405020304" pitchFamily="18" charset="0"/>
              </a:rPr>
              <a:t>NHIÊN LIỆU</a:t>
            </a:r>
          </a:p>
        </p:txBody>
      </p:sp>
      <p:sp>
        <p:nvSpPr>
          <p:cNvPr id="5" name="Rounded Rectangle 4"/>
          <p:cNvSpPr/>
          <p:nvPr/>
        </p:nvSpPr>
        <p:spPr>
          <a:xfrm>
            <a:off x="522513" y="2100942"/>
            <a:ext cx="2425959" cy="7467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cs typeface="Times New Roman" panose="02020603050405020304" pitchFamily="18" charset="0"/>
              </a:rPr>
              <a:t>Nhiên liệu hạt nhân</a:t>
            </a:r>
          </a:p>
        </p:txBody>
      </p:sp>
      <p:sp>
        <p:nvSpPr>
          <p:cNvPr id="7" name="Rounded Rectangle 6"/>
          <p:cNvSpPr/>
          <p:nvPr/>
        </p:nvSpPr>
        <p:spPr>
          <a:xfrm>
            <a:off x="8696131" y="2100940"/>
            <a:ext cx="2668555" cy="79901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cs typeface="Times New Roman" panose="02020603050405020304" pitchFamily="18" charset="0"/>
              </a:rPr>
              <a:t>Nhiên liệu hóa thạch</a:t>
            </a:r>
          </a:p>
        </p:txBody>
      </p:sp>
      <p:sp>
        <p:nvSpPr>
          <p:cNvPr id="8" name="TextBox 7"/>
          <p:cNvSpPr txBox="1"/>
          <p:nvPr/>
        </p:nvSpPr>
        <p:spPr>
          <a:xfrm>
            <a:off x="366652" y="2830285"/>
            <a:ext cx="5767446"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là các chất phóng xạ được sử dụng trong các nhà máy </a:t>
            </a:r>
          </a:p>
          <a:p>
            <a:r>
              <a:rPr lang="en-US" sz="2000" dirty="0">
                <a:latin typeface="Times New Roman" panose="02020603050405020304" pitchFamily="18" charset="0"/>
                <a:cs typeface="Times New Roman" panose="02020603050405020304" pitchFamily="18" charset="0"/>
              </a:rPr>
              <a:t>năng lượng hạt nhân để tạo ra nhiệt cung cấp cho các tuabin chạy máy phát điện.</a:t>
            </a:r>
          </a:p>
        </p:txBody>
      </p:sp>
      <p:sp>
        <p:nvSpPr>
          <p:cNvPr id="10" name="Rectangle 9"/>
          <p:cNvSpPr/>
          <p:nvPr/>
        </p:nvSpPr>
        <p:spPr>
          <a:xfrm>
            <a:off x="6823026" y="2854418"/>
            <a:ext cx="5022217"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Trong điều kiện nhiệt độ và áp suất cao thì các chất hữu cơ bị biến đổi hóa học tạo thành nhiên liệu hóa thạch</a:t>
            </a:r>
          </a:p>
        </p:txBody>
      </p:sp>
      <p:sp>
        <p:nvSpPr>
          <p:cNvPr id="17" name="Rounded Rectangle 16"/>
          <p:cNvSpPr/>
          <p:nvPr/>
        </p:nvSpPr>
        <p:spPr>
          <a:xfrm>
            <a:off x="307148" y="3877013"/>
            <a:ext cx="5272558" cy="277571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4" idx="2"/>
            <a:endCxn id="5" idx="0"/>
          </p:cNvCxnSpPr>
          <p:nvPr/>
        </p:nvCxnSpPr>
        <p:spPr>
          <a:xfrm rot="5400000">
            <a:off x="3570057" y="-463099"/>
            <a:ext cx="729478" cy="43986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7" idx="0"/>
          </p:cNvCxnSpPr>
          <p:nvPr/>
        </p:nvCxnSpPr>
        <p:spPr>
          <a:xfrm rot="16200000" flipH="1">
            <a:off x="7717515" y="-211954"/>
            <a:ext cx="729476" cy="3896311"/>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420029" y="270244"/>
            <a:ext cx="8047197" cy="1077218"/>
          </a:xfrm>
          <a:prstGeom prst="rect">
            <a:avLst/>
          </a:prstGeom>
          <a:solidFill>
            <a:schemeClr val="accent6">
              <a:lumMod val="40000"/>
              <a:lumOff val="60000"/>
            </a:schemeClr>
          </a:solidFill>
        </p:spPr>
        <p:txBody>
          <a:bodyPr wrap="square">
            <a:spAutoFit/>
          </a:bodyPr>
          <a:lstStyle/>
          <a:p>
            <a:pPr lvl="0" algn="ctr"/>
            <a:r>
              <a:rPr lang="en-US" sz="3200" dirty="0">
                <a:latin typeface="Times New Roman" panose="02020603050405020304" pitchFamily="18" charset="0"/>
                <a:cs typeface="Times New Roman" panose="02020603050405020304" pitchFamily="18" charset="0"/>
              </a:rPr>
              <a:t>Nếu dựa vào nguồn gốc và mục đích sử dụng thì ta còn có những loại nhiên liệu nào nữa?</a:t>
            </a:r>
          </a:p>
        </p:txBody>
      </p:sp>
      <p:sp>
        <p:nvSpPr>
          <p:cNvPr id="47" name="Rounded Rectangle 46"/>
          <p:cNvSpPr/>
          <p:nvPr/>
        </p:nvSpPr>
        <p:spPr>
          <a:xfrm>
            <a:off x="6823026" y="3845948"/>
            <a:ext cx="5272558" cy="277571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886619" y="2845504"/>
            <a:ext cx="5022217"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Với điều kiện thiếu oxygen và trải qua thời gian địa chất kéo dài, các hợp chất hữu cơ này trộn với bùn và bị chôn vùi dưới các lớp trầm tích nặng. </a:t>
            </a:r>
          </a:p>
        </p:txBody>
      </p:sp>
    </p:spTree>
    <p:extLst>
      <p:ext uri="{BB962C8B-B14F-4D97-AF65-F5344CB8AC3E}">
        <p14:creationId xmlns:p14="http://schemas.microsoft.com/office/powerpoint/2010/main" val="32504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48"/>
                                        </p:tgtEl>
                                        <p:attrNameLst>
                                          <p:attrName>ppt_x</p:attrName>
                                        </p:attrNameLst>
                                      </p:cBhvr>
                                      <p:tavLst>
                                        <p:tav tm="0">
                                          <p:val>
                                            <p:strVal val="ppt_x"/>
                                          </p:val>
                                        </p:tav>
                                        <p:tav tm="100000">
                                          <p:val>
                                            <p:strVal val="ppt_x"/>
                                          </p:val>
                                        </p:tav>
                                      </p:tavLst>
                                    </p:anim>
                                    <p:anim calcmode="lin" valueType="num">
                                      <p:cBhvr additive="base">
                                        <p:cTn id="53" dur="500"/>
                                        <p:tgtEl>
                                          <p:spTgt spid="48"/>
                                        </p:tgtEl>
                                        <p:attrNameLst>
                                          <p:attrName>ppt_y</p:attrName>
                                        </p:attrNameLst>
                                      </p:cBhvr>
                                      <p:tavLst>
                                        <p:tav tm="0">
                                          <p:val>
                                            <p:strVal val="ppt_y"/>
                                          </p:val>
                                        </p:tav>
                                        <p:tav tm="100000">
                                          <p:val>
                                            <p:strVal val="1+ppt_h/2"/>
                                          </p:val>
                                        </p:tav>
                                      </p:tavLst>
                                    </p:anim>
                                    <p:set>
                                      <p:cBhvr>
                                        <p:cTn id="54" dur="1" fill="hold">
                                          <p:stCondLst>
                                            <p:cond delay="499"/>
                                          </p:stCondLst>
                                        </p:cTn>
                                        <p:tgtEl>
                                          <p:spTgt spid="48"/>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P spid="10" grpId="0"/>
      <p:bldP spid="17" grpId="0" animBg="1"/>
      <p:bldP spid="2" grpId="0" animBg="1"/>
      <p:bldP spid="2" grpId="1" animBg="1"/>
      <p:bldP spid="47" grpId="0" animBg="1"/>
      <p:bldP spid="48" grpId="0"/>
      <p:bldP spid="4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09118" y="2715208"/>
            <a:ext cx="2099388" cy="117565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Nhiên liệu hóa thạch</a:t>
            </a:r>
          </a:p>
        </p:txBody>
      </p:sp>
      <p:sp>
        <p:nvSpPr>
          <p:cNvPr id="14" name="Flowchart: Connector 13"/>
          <p:cNvSpPr/>
          <p:nvPr/>
        </p:nvSpPr>
        <p:spPr>
          <a:xfrm>
            <a:off x="1567543" y="2286000"/>
            <a:ext cx="2034078" cy="2065173"/>
          </a:xfrm>
          <a:prstGeom prst="flowChartConnector">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5661813" y="4349932"/>
            <a:ext cx="1966895" cy="2019307"/>
          </a:xfrm>
          <a:prstGeom prst="flowChartConnector">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8505854" y="1423881"/>
            <a:ext cx="2101185" cy="2037775"/>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6358811" y="169817"/>
            <a:ext cx="2027543" cy="1947063"/>
          </a:xfrm>
          <a:prstGeom prst="flowChartConnector">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3239589" y="235132"/>
            <a:ext cx="2069529" cy="2044060"/>
          </a:xfrm>
          <a:prstGeom prst="flowChartConnector">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8197786" y="4033932"/>
            <a:ext cx="2082683" cy="2092548"/>
          </a:xfrm>
          <a:prstGeom prst="flowChartConnector">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08721" y="4422711"/>
            <a:ext cx="118333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Than đá</a:t>
            </a:r>
          </a:p>
        </p:txBody>
      </p:sp>
      <p:sp>
        <p:nvSpPr>
          <p:cNvPr id="22" name="TextBox 21"/>
          <p:cNvSpPr txBox="1"/>
          <p:nvPr/>
        </p:nvSpPr>
        <p:spPr>
          <a:xfrm>
            <a:off x="4055859" y="2309507"/>
            <a:ext cx="116730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Dầu khí</a:t>
            </a:r>
          </a:p>
        </p:txBody>
      </p:sp>
      <p:sp>
        <p:nvSpPr>
          <p:cNvPr id="23" name="TextBox 22"/>
          <p:cNvSpPr txBox="1"/>
          <p:nvPr/>
        </p:nvSpPr>
        <p:spPr>
          <a:xfrm>
            <a:off x="6751542" y="2148753"/>
            <a:ext cx="1734770"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Khí tự nhiên</a:t>
            </a:r>
          </a:p>
        </p:txBody>
      </p:sp>
      <p:sp>
        <p:nvSpPr>
          <p:cNvPr id="24" name="TextBox 23"/>
          <p:cNvSpPr txBox="1"/>
          <p:nvPr/>
        </p:nvSpPr>
        <p:spPr>
          <a:xfrm>
            <a:off x="8801944" y="3407729"/>
            <a:ext cx="182453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Đá phiến dầu</a:t>
            </a:r>
          </a:p>
        </p:txBody>
      </p:sp>
      <p:sp>
        <p:nvSpPr>
          <p:cNvPr id="25" name="TextBox 24"/>
          <p:cNvSpPr txBox="1"/>
          <p:nvPr/>
        </p:nvSpPr>
        <p:spPr>
          <a:xfrm>
            <a:off x="8441625" y="6115904"/>
            <a:ext cx="173316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Nhựa đường</a:t>
            </a:r>
          </a:p>
        </p:txBody>
      </p:sp>
      <p:sp>
        <p:nvSpPr>
          <p:cNvPr id="26" name="TextBox 25"/>
          <p:cNvSpPr txBox="1"/>
          <p:nvPr/>
        </p:nvSpPr>
        <p:spPr>
          <a:xfrm>
            <a:off x="6138782" y="6328482"/>
            <a:ext cx="113204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Cát dầu</a:t>
            </a:r>
          </a:p>
        </p:txBody>
      </p:sp>
      <p:sp>
        <p:nvSpPr>
          <p:cNvPr id="27" name="Flowchart: Connector 26"/>
          <p:cNvSpPr/>
          <p:nvPr/>
        </p:nvSpPr>
        <p:spPr>
          <a:xfrm>
            <a:off x="3024835" y="4193177"/>
            <a:ext cx="2108868" cy="2071559"/>
          </a:xfrm>
          <a:prstGeom prst="flowChartConnector">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315149" y="6328482"/>
            <a:ext cx="1372492"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Dầu nặng</a:t>
            </a:r>
          </a:p>
        </p:txBody>
      </p:sp>
      <p:cxnSp>
        <p:nvCxnSpPr>
          <p:cNvPr id="29" name="Curved Connector 28"/>
          <p:cNvCxnSpPr/>
          <p:nvPr/>
        </p:nvCxnSpPr>
        <p:spPr>
          <a:xfrm rot="16200000" flipV="1">
            <a:off x="4892040" y="2188029"/>
            <a:ext cx="548640" cy="457200"/>
          </a:xfrm>
          <a:prstGeom prst="curvedConnector3">
            <a:avLst>
              <a:gd name="adj1" fmla="val 50000"/>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6" idx="0"/>
          </p:cNvCxnSpPr>
          <p:nvPr/>
        </p:nvCxnSpPr>
        <p:spPr>
          <a:xfrm rot="5400000" flipH="1" flipV="1">
            <a:off x="6184797" y="2133445"/>
            <a:ext cx="755779" cy="407748"/>
          </a:xfrm>
          <a:prstGeom prst="curvedConnector3">
            <a:avLst>
              <a:gd name="adj1" fmla="val 50000"/>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7445829" y="2782389"/>
            <a:ext cx="1136468" cy="39188"/>
          </a:xfrm>
          <a:prstGeom prst="bentConnector3">
            <a:avLst>
              <a:gd name="adj1" fmla="val 50000"/>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a:endCxn id="19" idx="1"/>
          </p:cNvCxnSpPr>
          <p:nvPr/>
        </p:nvCxnSpPr>
        <p:spPr>
          <a:xfrm rot="16200000" flipH="1">
            <a:off x="7476165" y="3313755"/>
            <a:ext cx="1048538" cy="1004708"/>
          </a:xfrm>
          <a:prstGeom prst="curvedConnector3">
            <a:avLst>
              <a:gd name="adj1" fmla="val 50000"/>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a:endCxn id="15" idx="0"/>
          </p:cNvCxnSpPr>
          <p:nvPr/>
        </p:nvCxnSpPr>
        <p:spPr>
          <a:xfrm rot="5400000">
            <a:off x="6457716" y="4145591"/>
            <a:ext cx="391886" cy="16796"/>
          </a:xfrm>
          <a:prstGeom prst="curvedConnector3">
            <a:avLst>
              <a:gd name="adj1" fmla="val 50000"/>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rot="10800000" flipV="1">
            <a:off x="4702629" y="3971109"/>
            <a:ext cx="731520" cy="339634"/>
          </a:xfrm>
          <a:prstGeom prst="curvedConnector3">
            <a:avLst>
              <a:gd name="adj1" fmla="val 50000"/>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6" idx="1"/>
          </p:cNvCxnSpPr>
          <p:nvPr/>
        </p:nvCxnSpPr>
        <p:spPr>
          <a:xfrm rot="10800000" flipV="1">
            <a:off x="3722914" y="3303037"/>
            <a:ext cx="1586204" cy="210872"/>
          </a:xfrm>
          <a:prstGeom prst="curvedConnector3">
            <a:avLst>
              <a:gd name="adj1" fmla="val 50000"/>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28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linds(horizontal)">
                                      <p:cBhvr>
                                        <p:cTn id="34" dur="500"/>
                                        <p:tgtEl>
                                          <p:spTgt spid="3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linds(horizontal)">
                                      <p:cBhvr>
                                        <p:cTn id="45" dur="500"/>
                                        <p:tgtEl>
                                          <p:spTgt spid="3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blinds(horizontal)">
                                      <p:cBhvr>
                                        <p:cTn id="56" dur="500"/>
                                        <p:tgtEl>
                                          <p:spTgt spid="37"/>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linds(horizontal)">
                                      <p:cBhvr>
                                        <p:cTn id="59" dur="500"/>
                                        <p:tgtEl>
                                          <p:spTgt spid="1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linds(horizont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linds(horizontal)">
                                      <p:cBhvr>
                                        <p:cTn id="70" dur="500"/>
                                        <p:tgtEl>
                                          <p:spTgt spid="1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linds(horizontal)">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blinds(horizontal)">
                                      <p:cBhvr>
                                        <p:cTn id="78" dur="500"/>
                                        <p:tgtEl>
                                          <p:spTgt spid="41"/>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blinds(horizontal)">
                                      <p:cBhvr>
                                        <p:cTn id="81" dur="500"/>
                                        <p:tgtEl>
                                          <p:spTgt spid="27"/>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blinds(horizontal)">
                                      <p:cBhvr>
                                        <p:cTn id="8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P spid="19" grpId="0" animBg="1"/>
      <p:bldP spid="21" grpId="0"/>
      <p:bldP spid="22" grpId="0"/>
      <p:bldP spid="23" grpId="0"/>
      <p:bldP spid="24" grpId="0"/>
      <p:bldP spid="25" grpId="0"/>
      <p:bldP spid="26" grpId="0"/>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31090" y="167940"/>
            <a:ext cx="4581269" cy="67181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Nhiên liệu sinh học</a:t>
            </a:r>
          </a:p>
        </p:txBody>
      </p:sp>
      <p:sp>
        <p:nvSpPr>
          <p:cNvPr id="5" name="Rounded Rectangle 4"/>
          <p:cNvSpPr/>
          <p:nvPr/>
        </p:nvSpPr>
        <p:spPr>
          <a:xfrm>
            <a:off x="177279" y="2001078"/>
            <a:ext cx="2194860" cy="1022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Từ chất béo động, thực vật</a:t>
            </a:r>
          </a:p>
        </p:txBody>
      </p:sp>
      <p:sp>
        <p:nvSpPr>
          <p:cNvPr id="7" name="Rounded Rectangle 6"/>
          <p:cNvSpPr/>
          <p:nvPr/>
        </p:nvSpPr>
        <p:spPr>
          <a:xfrm>
            <a:off x="3205681" y="1948070"/>
            <a:ext cx="2240962" cy="93726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Từ ngũ cốc</a:t>
            </a:r>
          </a:p>
        </p:txBody>
      </p:sp>
      <p:cxnSp>
        <p:nvCxnSpPr>
          <p:cNvPr id="23" name="Straight Arrow Connector 22"/>
          <p:cNvCxnSpPr>
            <a:stCxn id="4" idx="2"/>
            <a:endCxn id="5" idx="0"/>
          </p:cNvCxnSpPr>
          <p:nvPr/>
        </p:nvCxnSpPr>
        <p:spPr>
          <a:xfrm rot="5400000">
            <a:off x="2867556" y="-753092"/>
            <a:ext cx="1161323" cy="43470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7" idx="0"/>
          </p:cNvCxnSpPr>
          <p:nvPr/>
        </p:nvCxnSpPr>
        <p:spPr>
          <a:xfrm rot="5400000">
            <a:off x="4419787" y="746131"/>
            <a:ext cx="1108315" cy="1295563"/>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Alternate Process 8"/>
          <p:cNvSpPr/>
          <p:nvPr/>
        </p:nvSpPr>
        <p:spPr>
          <a:xfrm>
            <a:off x="261253" y="3144416"/>
            <a:ext cx="1604868" cy="1735494"/>
          </a:xfrm>
          <a:prstGeom prst="flowChartAlternateProcess">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312602" y="5021431"/>
            <a:ext cx="1478875" cy="1659287"/>
          </a:xfrm>
          <a:prstGeom prst="flowChartAlternateProcess">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834473" y="3131676"/>
            <a:ext cx="1587925" cy="1587925"/>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3254618" y="4745872"/>
            <a:ext cx="1894112" cy="1894112"/>
          </a:xfrm>
          <a:prstGeom prst="flowChartConnector">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4127090" y="3437863"/>
            <a:ext cx="1830521" cy="1830521"/>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123359" y="1908314"/>
            <a:ext cx="2464049" cy="94841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Từ sản phẩm thải công nghiệp</a:t>
            </a:r>
          </a:p>
        </p:txBody>
      </p:sp>
      <p:cxnSp>
        <p:nvCxnSpPr>
          <p:cNvPr id="25" name="Straight Arrow Connector 24"/>
          <p:cNvCxnSpPr>
            <a:stCxn id="4" idx="2"/>
            <a:endCxn id="24" idx="0"/>
          </p:cNvCxnSpPr>
          <p:nvPr/>
        </p:nvCxnSpPr>
        <p:spPr>
          <a:xfrm rot="16200000" flipH="1">
            <a:off x="5954275" y="507204"/>
            <a:ext cx="1068559" cy="1733659"/>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Flowchart: Alternate Process 26"/>
          <p:cNvSpPr/>
          <p:nvPr/>
        </p:nvSpPr>
        <p:spPr>
          <a:xfrm>
            <a:off x="6581572" y="3057031"/>
            <a:ext cx="1604868" cy="1735494"/>
          </a:xfrm>
          <a:prstGeom prst="flowChartAlternateProcess">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Alternate Process 28"/>
          <p:cNvSpPr/>
          <p:nvPr/>
        </p:nvSpPr>
        <p:spPr>
          <a:xfrm>
            <a:off x="6581572" y="4992827"/>
            <a:ext cx="1604868" cy="1735494"/>
          </a:xfrm>
          <a:prstGeom prst="flowChartAlternateProcess">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9660290" y="1855304"/>
            <a:ext cx="2067883" cy="10300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Từ chất thải nông nghiệp</a:t>
            </a:r>
          </a:p>
        </p:txBody>
      </p:sp>
      <p:cxnSp>
        <p:nvCxnSpPr>
          <p:cNvPr id="33" name="Straight Arrow Connector 32"/>
          <p:cNvCxnSpPr>
            <a:stCxn id="4" idx="2"/>
            <a:endCxn id="32" idx="0"/>
          </p:cNvCxnSpPr>
          <p:nvPr/>
        </p:nvCxnSpPr>
        <p:spPr>
          <a:xfrm rot="16200000" flipH="1">
            <a:off x="7650204" y="-1188725"/>
            <a:ext cx="1015549" cy="50725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7" name="Flowchart: Connector 36"/>
          <p:cNvSpPr/>
          <p:nvPr/>
        </p:nvSpPr>
        <p:spPr>
          <a:xfrm>
            <a:off x="9336681" y="4935813"/>
            <a:ext cx="2539648" cy="1830521"/>
          </a:xfrm>
          <a:prstGeom prst="flowChartConnector">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9216954" y="3049389"/>
            <a:ext cx="2659375" cy="1830521"/>
          </a:xfrm>
          <a:prstGeom prst="flowChartConnector">
            <a:avLst/>
          </a:prstGeom>
          <a:blipFill dpi="0" rotWithShape="1">
            <a:blip r:embed="rId10"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6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linds(horizontal)">
                                      <p:cBhvr>
                                        <p:cTn id="49" dur="500"/>
                                        <p:tgtEl>
                                          <p:spTgt spid="29"/>
                                        </p:tgtEl>
                                      </p:cBhvr>
                                    </p:animEffect>
                                  </p:childTnLst>
                                </p:cTn>
                              </p:par>
                              <p:par>
                                <p:cTn id="50" presetID="3" presetClass="entr" presetSubtype="1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linds(horizontal)">
                                      <p:cBhvr>
                                        <p:cTn id="57" dur="500"/>
                                        <p:tgtEl>
                                          <p:spTgt spid="3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linds(horizontal)">
                                      <p:cBhvr>
                                        <p:cTn id="60" dur="500"/>
                                        <p:tgtEl>
                                          <p:spTgt spid="3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linds(horizontal)">
                                      <p:cBhvr>
                                        <p:cTn id="63" dur="500"/>
                                        <p:tgtEl>
                                          <p:spTgt spid="3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linds(horizontal)">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6" grpId="0" animBg="1"/>
      <p:bldP spid="11" grpId="0" animBg="1"/>
      <p:bldP spid="18" grpId="0" animBg="1"/>
      <p:bldP spid="19" grpId="0" animBg="1"/>
      <p:bldP spid="24" grpId="0" animBg="1"/>
      <p:bldP spid="27" grpId="0" animBg="1"/>
      <p:bldP spid="29" grpId="0" animBg="1"/>
      <p:bldP spid="32" grpId="0" animBg="1"/>
      <p:bldP spid="37" grpId="0" animBg="1"/>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16&quot;/&gt;&lt;property id=&quot;20307&quot; value=&quot;264&quot;/&gt;&lt;/object&gt;&lt;object type=&quot;3&quot; unique_id=&quot;10012&quot;&gt;&lt;property id=&quot;20148&quot; value=&quot;5&quot;/&gt;&lt;property id=&quot;20300&quot; value=&quot;Slide 14&quot;/&gt;&lt;property id=&quot;20307&quot; value=&quot;265&quot;/&gt;&lt;/object&gt;&lt;object type=&quot;3&quot; unique_id=&quot;10013&quot;&gt;&lt;property id=&quot;20148&quot; value=&quot;5&quot;/&gt;&lt;property id=&quot;20300&quot; value=&quot;Slide 15&quot;/&gt;&lt;property id=&quot;20307&quot; value=&quot;266&quot;/&gt;&lt;/object&gt;&lt;object type=&quot;3&quot; unique_id=&quot;10014&quot;&gt;&lt;property id=&quot;20148&quot; value=&quot;5&quot;/&gt;&lt;property id=&quot;20300&quot; value=&quot;Slide 17&quot;/&gt;&lt;property id=&quot;20307&quot; value=&quot;267&quot;/&gt;&lt;/object&gt;&lt;object type=&quot;3&quot; unique_id=&quot;10015&quot;&gt;&lt;property id=&quot;20148&quot; value=&quot;5&quot;/&gt;&lt;property id=&quot;20300&quot; value=&quot;Slide 18&quot;/&gt;&lt;property id=&quot;20307&quot; value=&quot;268&quot;/&gt;&lt;/object&gt;&lt;object type=&quot;3&quot; unique_id=&quot;10016&quot;&gt;&lt;property id=&quot;20148&quot; value=&quot;5&quot;/&gt;&lt;property id=&quot;20300&quot; value=&quot;Slide 19&quot;/&gt;&lt;property id=&quot;20307&quot; value=&quot;269&quot;/&gt;&lt;/object&gt;&lt;object type=&quot;3&quot; unique_id=&quot;10017&quot;&gt;&lt;property id=&quot;20148&quot; value=&quot;5&quot;/&gt;&lt;property id=&quot;20300&quot; value=&quot;Slide 20&quot;/&gt;&lt;property id=&quot;20307&quot; value=&quot;270&quot;/&gt;&lt;/object&gt;&lt;object type=&quot;3&quot; unique_id=&quot;10018&quot;&gt;&lt;property id=&quot;20148&quot; value=&quot;5&quot;/&gt;&lt;property id=&quot;20300&quot; value=&quot;Slide 21&quot;/&gt;&lt;property id=&quot;20307&quot; value=&quot;271&quot;/&gt;&lt;/object&gt;&lt;object type=&quot;3&quot; unique_id=&quot;10019&quot;&gt;&lt;property id=&quot;20148&quot; value=&quot;5&quot;/&gt;&lt;property id=&quot;20300&quot; value=&quot;Slide 22&quot;/&gt;&lt;property id=&quot;20307&quot; value=&quot;272&quot;/&gt;&lt;/object&gt;&lt;object type=&quot;3&quot; unique_id=&quot;10020&quot;&gt;&lt;property id=&quot;20148&quot; value=&quot;5&quot;/&gt;&lt;property id=&quot;20300&quot; value=&quot;Slide 23&quot;/&gt;&lt;property id=&quot;20307&quot; value=&quot;273&quot;/&gt;&lt;/object&gt;&lt;object type=&quot;3&quot; unique_id=&quot;10021&quot;&gt;&lt;property id=&quot;20148&quot; value=&quot;5&quot;/&gt;&lt;property id=&quot;20300&quot; value=&quot;Slide 24&quot;/&gt;&lt;property id=&quot;20307&quot; value=&quot;274&quot;/&gt;&lt;/object&gt;&lt;object type=&quot;3&quot; unique_id=&quot;10022&quot;&gt;&lt;property id=&quot;20148&quot; value=&quot;5&quot;/&gt;&lt;property id=&quot;20300&quot; value=&quot;Slide 25&quot;/&gt;&lt;property id=&quot;20307&quot; value=&quot;276&quot;/&gt;&lt;/object&gt;&lt;object type=&quot;3&quot; unique_id=&quot;10023&quot;&gt;&lt;property id=&quot;20148&quot; value=&quot;5&quot;/&gt;&lt;property id=&quot;20300&quot; value=&quot;Slide 26&quot;/&gt;&lt;property id=&quot;20307&quot; value=&quot;277&quot;/&gt;&lt;/object&gt;&lt;object type=&quot;3&quot; unique_id=&quot;10024&quot;&gt;&lt;property id=&quot;20148&quot; value=&quot;5&quot;/&gt;&lt;property id=&quot;20300&quot; value=&quot;Slide 27&quot;/&gt;&lt;property id=&quot;20307&quot; value=&quot;278&quot;/&gt;&lt;/object&gt;&lt;object type=&quot;3&quot; unique_id=&quot;10025&quot;&gt;&lt;property id=&quot;20148&quot; value=&quot;5&quot;/&gt;&lt;property id=&quot;20300&quot; value=&quot;Slide 28&quot;/&gt;&lt;property id=&quot;20307&quot; value=&quot;275&quot;/&gt;&lt;/object&gt;&lt;object type=&quot;3&quot; unique_id=&quot;10026&quot;&gt;&lt;property id=&quot;20148&quot; value=&quot;5&quot;/&gt;&lt;property id=&quot;20300&quot; value=&quot;Slide 29&quot;/&gt;&lt;property id=&quot;20307&quot; value=&quot;279&quot;/&gt;&lt;/object&gt;&lt;object type=&quot;3&quot; unique_id=&quot;10027&quot;&gt;&lt;property id=&quot;20148&quot; value=&quot;5&quot;/&gt;&lt;property id=&quot;20300&quot; value=&quot;Slide 30&quot;/&gt;&lt;property id=&quot;20307&quot; value=&quot;280&quot;/&gt;&lt;/object&gt;&lt;object type=&quot;3&quot; unique_id=&quot;10028&quot;&gt;&lt;property id=&quot;20148&quot; value=&quot;5&quot;/&gt;&lt;property id=&quot;20300&quot; value=&quot;Slide 31&quot;/&gt;&lt;property id=&quot;20307&quot; value=&quot;281&quot;/&gt;&lt;/object&gt;&lt;object type=&quot;3&quot; unique_id=&quot;10029&quot;&gt;&lt;property id=&quot;20148&quot; value=&quot;5&quot;/&gt;&lt;property id=&quot;20300&quot; value=&quot;Slide 32&quot;/&gt;&lt;property id=&quot;20307&quot; value=&quot;282&quot;/&gt;&lt;/object&gt;&lt;object type=&quot;3&quot; unique_id=&quot;10407&quot;&gt;&lt;property id=&quot;20148&quot; value=&quot;5&quot;/&gt;&lt;property id=&quot;20300&quot; value=&quot;Slide 9&quot;/&gt;&lt;property id=&quot;20307&quot; value=&quot;284&quot;/&gt;&lt;/object&gt;&lt;object type=&quot;3&quot; unique_id=&quot;10408&quot;&gt;&lt;property id=&quot;20148&quot; value=&quot;5&quot;/&gt;&lt;property id=&quot;20300&quot; value=&quot;Slide 10&quot;/&gt;&lt;property id=&quot;20307&quot; value=&quot;285&quot;/&gt;&lt;/object&gt;&lt;object type=&quot;3&quot; unique_id=&quot;10409&quot;&gt;&lt;property id=&quot;20148&quot; value=&quot;5&quot;/&gt;&lt;property id=&quot;20300&quot; value=&quot;Slide 11&quot;/&gt;&lt;property id=&quot;20307&quot; value=&quot;288&quot;/&gt;&lt;/object&gt;&lt;object type=&quot;3&quot; unique_id=&quot;10410&quot;&gt;&lt;property id=&quot;20148&quot; value=&quot;5&quot;/&gt;&lt;property id=&quot;20300&quot; value=&quot;Slide 12&quot;/&gt;&lt;property id=&quot;20307&quot; value=&quot;289&quot;/&gt;&lt;/object&gt;&lt;object type=&quot;3&quot; unique_id=&quot;10411&quot;&gt;&lt;property id=&quot;20148&quot; value=&quot;5&quot;/&gt;&lt;property id=&quot;20300&quot; value=&quot;Slide 13&quot;/&gt;&lt;property id=&quot;20307&quot; value=&quot;290&quot;/&gt;&lt;/object&gt;&lt;/object&gt;&lt;object type=&quot;8&quot; unique_id=&quot;1005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TotalTime>
  <Words>1865</Words>
  <Application>Microsoft Office PowerPoint</Application>
  <PresentationFormat>Widescreen</PresentationFormat>
  <Paragraphs>198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 Unicode MS</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88</cp:revision>
  <dcterms:created xsi:type="dcterms:W3CDTF">2021-08-01T15:20:28Z</dcterms:created>
  <dcterms:modified xsi:type="dcterms:W3CDTF">2025-02-11T05:24:10Z</dcterms:modified>
</cp:coreProperties>
</file>