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</p:sldMasterIdLst>
  <p:notesMasterIdLst>
    <p:notesMasterId r:id="rId31"/>
  </p:notesMasterIdLst>
  <p:sldIdLst>
    <p:sldId id="292" r:id="rId4"/>
    <p:sldId id="291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2" r:id="rId13"/>
    <p:sldId id="267" r:id="rId14"/>
    <p:sldId id="269" r:id="rId15"/>
    <p:sldId id="270" r:id="rId16"/>
    <p:sldId id="271" r:id="rId17"/>
    <p:sldId id="273" r:id="rId18"/>
    <p:sldId id="274" r:id="rId19"/>
    <p:sldId id="275" r:id="rId20"/>
    <p:sldId id="279" r:id="rId21"/>
    <p:sldId id="281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</p:sldIdLst>
  <p:sldSz cx="9144000" cy="5715000" type="screen16x10"/>
  <p:notesSz cx="6858000" cy="9144000"/>
  <p:defaultTextStyle>
    <a:defPPr>
      <a:defRPr lang="en-US"/>
    </a:defPPr>
    <a:lvl1pPr marL="0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3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8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0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54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17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80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44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08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B17"/>
    <a:srgbClr val="F79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38" autoAdjust="0"/>
  </p:normalViewPr>
  <p:slideViewPr>
    <p:cSldViewPr>
      <p:cViewPr varScale="1">
        <p:scale>
          <a:sx n="98" d="100"/>
          <a:sy n="98" d="100"/>
        </p:scale>
        <p:origin x="994" y="5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6AD1D-E1BE-4665-BFDB-5F0844F36E95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39D7C-FFF8-4AE9-932D-3251A6A4B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33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3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8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0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54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17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80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44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08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39D7C-FFF8-4AE9-932D-3251A6A4B62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6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9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037F-1F2D-4104-A663-B7AE1F109BF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E1F-6A31-48E7-BEBD-6AB29BD55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59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037F-1F2D-4104-A663-B7AE1F109BF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E1F-6A31-48E7-BEBD-6AB29BD55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71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9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9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037F-1F2D-4104-A663-B7AE1F109BF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E1F-6A31-48E7-BEBD-6AB29BD55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37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603502"/>
            <a:ext cx="6172200" cy="1578635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4169435"/>
            <a:ext cx="6172200" cy="11430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163" indent="0" algn="ctr">
              <a:buNone/>
            </a:lvl2pPr>
            <a:lvl3pPr marL="914328" indent="0" algn="ctr">
              <a:buNone/>
            </a:lvl3pPr>
            <a:lvl4pPr marL="1371490" indent="0" algn="ctr">
              <a:buNone/>
            </a:lvl4pPr>
            <a:lvl5pPr marL="1828654" indent="0" algn="ctr">
              <a:buNone/>
            </a:lvl5pPr>
            <a:lvl6pPr marL="2285817" indent="0" algn="ctr">
              <a:buNone/>
            </a:lvl6pPr>
            <a:lvl7pPr marL="2742980" indent="0" algn="ctr">
              <a:buNone/>
            </a:lvl7pPr>
            <a:lvl8pPr marL="3200144" indent="0" algn="ctr">
              <a:buNone/>
            </a:lvl8pPr>
            <a:lvl9pPr marL="3657308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955121" y="946664"/>
            <a:ext cx="1905000" cy="381000"/>
          </a:xfrm>
        </p:spPr>
        <p:txBody>
          <a:bodyPr/>
          <a:lstStyle/>
          <a:p>
            <a:fld id="{9FE9DB9E-4FD9-440F-864F-F9E08C8BCC91}" type="datetimeFigureOut">
              <a:rPr lang="en-US" smtClean="0">
                <a:solidFill>
                  <a:srgbClr val="575F6D"/>
                </a:solidFill>
              </a:rPr>
              <a:pPr/>
              <a:t>2/18/2025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382069" y="3452720"/>
            <a:ext cx="30480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5715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5715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5715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5715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715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5715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5715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2857500"/>
            <a:ext cx="1295400" cy="10795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055627"/>
            <a:ext cx="641424" cy="5345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4583860"/>
            <a:ext cx="137160" cy="1143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4823460"/>
            <a:ext cx="274320" cy="2286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3746500"/>
            <a:ext cx="365760" cy="30480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107252"/>
            <a:ext cx="609600" cy="431270"/>
          </a:xfrm>
        </p:spPr>
        <p:txBody>
          <a:bodyPr/>
          <a:lstStyle/>
          <a:p>
            <a:fld id="{E173368A-C3DE-46E7-AF51-F4E6BCCD2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64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333500"/>
            <a:ext cx="7467600" cy="40614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FE9DB9E-4FD9-440F-864F-F9E08C8BCC91}" type="datetimeFigureOut">
              <a:rPr lang="en-US" smtClean="0">
                <a:solidFill>
                  <a:srgbClr val="575F6D"/>
                </a:solidFill>
              </a:rPr>
              <a:pPr/>
              <a:t>2/18/2025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173368A-C3DE-46E7-AF51-F4E6BCCD2C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90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413002"/>
            <a:ext cx="6172200" cy="1711325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175125"/>
            <a:ext cx="6172200" cy="11430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953756" y="943610"/>
            <a:ext cx="1905000" cy="381000"/>
          </a:xfrm>
        </p:spPr>
        <p:txBody>
          <a:bodyPr/>
          <a:lstStyle/>
          <a:p>
            <a:fld id="{9FE9DB9E-4FD9-440F-864F-F9E08C8BCC91}" type="datetimeFigureOut">
              <a:rPr lang="en-US" smtClean="0">
                <a:solidFill>
                  <a:srgbClr val="FFF39D"/>
                </a:solidFill>
              </a:rPr>
              <a:pPr/>
              <a:t>2/18/2025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382256" y="3450336"/>
            <a:ext cx="3048000" cy="384048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5715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5715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5715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5715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715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5715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2857500"/>
            <a:ext cx="1295400" cy="10795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055627"/>
            <a:ext cx="641424" cy="5345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4583860"/>
            <a:ext cx="137160" cy="1143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4826000"/>
            <a:ext cx="274320" cy="2286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3733240"/>
            <a:ext cx="365760" cy="30480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5715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107252"/>
            <a:ext cx="609600" cy="431270"/>
          </a:xfrm>
        </p:spPr>
        <p:txBody>
          <a:bodyPr/>
          <a:lstStyle/>
          <a:p>
            <a:fld id="{E173368A-C3DE-46E7-AF51-F4E6BCCD2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42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DB9E-4FD9-440F-864F-F9E08C8BCC91}" type="datetimeFigureOut">
              <a:rPr lang="en-US" smtClean="0">
                <a:solidFill>
                  <a:srgbClr val="575F6D"/>
                </a:solidFill>
              </a:rPr>
              <a:pPr/>
              <a:t>2/18/2025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368A-C3DE-46E7-AF51-F4E6BCCD2C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333500"/>
            <a:ext cx="3657600" cy="3810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333500"/>
            <a:ext cx="3657600" cy="3810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68264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7543800" cy="9525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DB9E-4FD9-440F-864F-F9E08C8BCC91}" type="datetimeFigureOut">
              <a:rPr lang="en-US" smtClean="0">
                <a:solidFill>
                  <a:srgbClr val="575F6D"/>
                </a:solidFill>
              </a:rPr>
              <a:pPr/>
              <a:t>2/18/2025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368A-C3DE-46E7-AF51-F4E6BCCD2C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968500"/>
            <a:ext cx="3657600" cy="32385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1968500"/>
            <a:ext cx="3657600" cy="32385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308100"/>
            <a:ext cx="3657600" cy="5486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308100"/>
            <a:ext cx="3657600" cy="5486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757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FE9DB9E-4FD9-440F-864F-F9E08C8BCC91}" type="datetimeFigureOut">
              <a:rPr lang="en-US" smtClean="0">
                <a:solidFill>
                  <a:srgbClr val="575F6D"/>
                </a:solidFill>
              </a:rPr>
              <a:pPr/>
              <a:t>2/18/2025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173368A-C3DE-46E7-AF51-F4E6BCCD2C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58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DB9E-4FD9-440F-864F-F9E08C8BCC91}" type="datetimeFigureOut">
              <a:rPr lang="en-US" smtClean="0">
                <a:solidFill>
                  <a:srgbClr val="575F6D"/>
                </a:solidFill>
              </a:rPr>
              <a:pPr/>
              <a:t>2/18/2025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368A-C3DE-46E7-AF51-F4E6BCCD2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08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897630" y="2628900"/>
            <a:ext cx="525780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28600"/>
            <a:ext cx="1527048" cy="415290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5715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5715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5715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4762500"/>
            <a:ext cx="548640" cy="45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5638800" cy="527304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FE9DB9E-4FD9-440F-864F-F9E08C8BCC91}" type="datetimeFigureOut">
              <a:rPr lang="en-US" smtClean="0">
                <a:solidFill>
                  <a:srgbClr val="575F6D"/>
                </a:solidFill>
              </a:rPr>
              <a:pPr/>
              <a:t>2/18/2025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173368A-C3DE-46E7-AF51-F4E6BCCD2C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42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037F-1F2D-4104-A663-B7AE1F109BF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E1F-6A31-48E7-BEBD-6AB29BD55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98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4762500"/>
            <a:ext cx="548640" cy="45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875913" y="2628900"/>
            <a:ext cx="525780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715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20663"/>
            <a:ext cx="1524000" cy="4130040"/>
          </a:xfrm>
        </p:spPr>
        <p:txBody>
          <a:bodyPr rot="0" spcFirstLastPara="0" vertOverflow="overflow" horzOverflow="overflow" vert="horz" wrap="square" lIns="91432" tIns="45716" rIns="91432" bIns="45716" numCol="1" spcCol="274298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5715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5715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FE9DB9E-4FD9-440F-864F-F9E08C8BCC91}" type="datetimeFigureOut">
              <a:rPr lang="en-US" smtClean="0">
                <a:solidFill>
                  <a:srgbClr val="575F6D"/>
                </a:solidFill>
              </a:rPr>
              <a:pPr/>
              <a:t>2/18/2025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173368A-C3DE-46E7-AF51-F4E6BCCD2C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5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DB9E-4FD9-440F-864F-F9E08C8BCC91}" type="datetimeFigureOut">
              <a:rPr lang="en-US" smtClean="0">
                <a:solidFill>
                  <a:srgbClr val="575F6D"/>
                </a:solidFill>
              </a:rPr>
              <a:pPr/>
              <a:t>2/18/2025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368A-C3DE-46E7-AF51-F4E6BCCD2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29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8"/>
            <a:ext cx="1676400" cy="487627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DB9E-4FD9-440F-864F-F9E08C8BCC91}" type="datetimeFigureOut">
              <a:rPr lang="en-US" smtClean="0">
                <a:solidFill>
                  <a:srgbClr val="575F6D"/>
                </a:solidFill>
              </a:rPr>
              <a:pPr/>
              <a:t>2/18/2025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368A-C3DE-46E7-AF51-F4E6BCCD2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62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3"/>
          </a:xfrm>
        </p:spPr>
        <p:txBody>
          <a:bodyPr/>
          <a:lstStyle>
            <a:lvl1pPr marL="0" indent="0" algn="ctr">
              <a:buNone/>
              <a:defRPr sz="1900"/>
            </a:lvl1pPr>
            <a:lvl2pPr marL="356607" indent="0" algn="ctr">
              <a:buNone/>
              <a:defRPr sz="1600"/>
            </a:lvl2pPr>
            <a:lvl3pPr marL="713214" indent="0" algn="ctr">
              <a:buNone/>
              <a:defRPr sz="1500"/>
            </a:lvl3pPr>
            <a:lvl4pPr marL="1069821" indent="0" algn="ctr">
              <a:buNone/>
              <a:defRPr sz="1200"/>
            </a:lvl4pPr>
            <a:lvl5pPr marL="1426428" indent="0" algn="ctr">
              <a:buNone/>
              <a:defRPr sz="1200"/>
            </a:lvl5pPr>
            <a:lvl6pPr marL="1783036" indent="0" algn="ctr">
              <a:buNone/>
              <a:defRPr sz="1200"/>
            </a:lvl6pPr>
            <a:lvl7pPr marL="2139642" indent="0" algn="ctr">
              <a:buNone/>
              <a:defRPr sz="1200"/>
            </a:lvl7pPr>
            <a:lvl8pPr marL="2496250" indent="0" algn="ctr">
              <a:buNone/>
              <a:defRPr sz="1200"/>
            </a:lvl8pPr>
            <a:lvl9pPr marL="285285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49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85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4"/>
            <a:ext cx="7886700" cy="2377281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4"/>
            <a:ext cx="7886700" cy="1250156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566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13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0698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4264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830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1396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962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8528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424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6068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07" indent="0">
              <a:buNone/>
              <a:defRPr sz="1600" b="1"/>
            </a:lvl2pPr>
            <a:lvl3pPr marL="713214" indent="0">
              <a:buNone/>
              <a:defRPr sz="1500" b="1"/>
            </a:lvl3pPr>
            <a:lvl4pPr marL="1069821" indent="0">
              <a:buNone/>
              <a:defRPr sz="1200" b="1"/>
            </a:lvl4pPr>
            <a:lvl5pPr marL="1426428" indent="0">
              <a:buNone/>
              <a:defRPr sz="1200" b="1"/>
            </a:lvl5pPr>
            <a:lvl6pPr marL="1783036" indent="0">
              <a:buNone/>
              <a:defRPr sz="1200" b="1"/>
            </a:lvl6pPr>
            <a:lvl7pPr marL="2139642" indent="0">
              <a:buNone/>
              <a:defRPr sz="1200" b="1"/>
            </a:lvl7pPr>
            <a:lvl8pPr marL="2496250" indent="0">
              <a:buNone/>
              <a:defRPr sz="1200" b="1"/>
            </a:lvl8pPr>
            <a:lvl9pPr marL="285285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400969"/>
            <a:ext cx="3887391" cy="686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07" indent="0">
              <a:buNone/>
              <a:defRPr sz="1600" b="1"/>
            </a:lvl2pPr>
            <a:lvl3pPr marL="713214" indent="0">
              <a:buNone/>
              <a:defRPr sz="1500" b="1"/>
            </a:lvl3pPr>
            <a:lvl4pPr marL="1069821" indent="0">
              <a:buNone/>
              <a:defRPr sz="1200" b="1"/>
            </a:lvl4pPr>
            <a:lvl5pPr marL="1426428" indent="0">
              <a:buNone/>
              <a:defRPr sz="1200" b="1"/>
            </a:lvl5pPr>
            <a:lvl6pPr marL="1783036" indent="0">
              <a:buNone/>
              <a:defRPr sz="1200" b="1"/>
            </a:lvl6pPr>
            <a:lvl7pPr marL="2139642" indent="0">
              <a:buNone/>
              <a:defRPr sz="1200" b="1"/>
            </a:lvl7pPr>
            <a:lvl8pPr marL="2496250" indent="0">
              <a:buNone/>
              <a:defRPr sz="1200" b="1"/>
            </a:lvl8pPr>
            <a:lvl9pPr marL="285285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238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18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30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037F-1F2D-4104-A663-B7AE1F109BF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E1F-6A31-48E7-BEBD-6AB29BD55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078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1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56607" indent="0">
              <a:buNone/>
              <a:defRPr sz="1200"/>
            </a:lvl2pPr>
            <a:lvl3pPr marL="713214" indent="0">
              <a:buNone/>
              <a:defRPr sz="900"/>
            </a:lvl3pPr>
            <a:lvl4pPr marL="1069821" indent="0">
              <a:buNone/>
              <a:defRPr sz="900"/>
            </a:lvl4pPr>
            <a:lvl5pPr marL="1426428" indent="0">
              <a:buNone/>
              <a:defRPr sz="900"/>
            </a:lvl5pPr>
            <a:lvl6pPr marL="1783036" indent="0">
              <a:buNone/>
              <a:defRPr sz="900"/>
            </a:lvl6pPr>
            <a:lvl7pPr marL="2139642" indent="0">
              <a:buNone/>
              <a:defRPr sz="900"/>
            </a:lvl7pPr>
            <a:lvl8pPr marL="2496250" indent="0">
              <a:buNone/>
              <a:defRPr sz="900"/>
            </a:lvl8pPr>
            <a:lvl9pPr marL="285285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43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 marL="0" indent="0">
              <a:buNone/>
              <a:defRPr sz="2500"/>
            </a:lvl1pPr>
            <a:lvl2pPr marL="356607" indent="0">
              <a:buNone/>
              <a:defRPr sz="2200"/>
            </a:lvl2pPr>
            <a:lvl3pPr marL="713214" indent="0">
              <a:buNone/>
              <a:defRPr sz="1900"/>
            </a:lvl3pPr>
            <a:lvl4pPr marL="1069821" indent="0">
              <a:buNone/>
              <a:defRPr sz="1600"/>
            </a:lvl4pPr>
            <a:lvl5pPr marL="1426428" indent="0">
              <a:buNone/>
              <a:defRPr sz="1600"/>
            </a:lvl5pPr>
            <a:lvl6pPr marL="1783036" indent="0">
              <a:buNone/>
              <a:defRPr sz="1600"/>
            </a:lvl6pPr>
            <a:lvl7pPr marL="2139642" indent="0">
              <a:buNone/>
              <a:defRPr sz="1600"/>
            </a:lvl7pPr>
            <a:lvl8pPr marL="2496250" indent="0">
              <a:buNone/>
              <a:defRPr sz="1600"/>
            </a:lvl8pPr>
            <a:lvl9pPr marL="2852857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1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56607" indent="0">
              <a:buNone/>
              <a:defRPr sz="1200"/>
            </a:lvl2pPr>
            <a:lvl3pPr marL="713214" indent="0">
              <a:buNone/>
              <a:defRPr sz="900"/>
            </a:lvl3pPr>
            <a:lvl4pPr marL="1069821" indent="0">
              <a:buNone/>
              <a:defRPr sz="900"/>
            </a:lvl4pPr>
            <a:lvl5pPr marL="1426428" indent="0">
              <a:buNone/>
              <a:defRPr sz="900"/>
            </a:lvl5pPr>
            <a:lvl6pPr marL="1783036" indent="0">
              <a:buNone/>
              <a:defRPr sz="900"/>
            </a:lvl6pPr>
            <a:lvl7pPr marL="2139642" indent="0">
              <a:buNone/>
              <a:defRPr sz="900"/>
            </a:lvl7pPr>
            <a:lvl8pPr marL="2496250" indent="0">
              <a:buNone/>
              <a:defRPr sz="900"/>
            </a:lvl8pPr>
            <a:lvl9pPr marL="285285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13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30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2"/>
            <a:ext cx="1971675" cy="4843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04272"/>
            <a:ext cx="5800725" cy="48431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7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037F-1F2D-4104-A663-B7AE1F109BF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E1F-6A31-48E7-BEBD-6AB29BD55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29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3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0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7" indent="0">
              <a:buNone/>
              <a:defRPr sz="1600" b="1"/>
            </a:lvl6pPr>
            <a:lvl7pPr marL="2742980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3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0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7" indent="0">
              <a:buNone/>
              <a:defRPr sz="1600" b="1"/>
            </a:lvl6pPr>
            <a:lvl7pPr marL="2742980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037F-1F2D-4104-A663-B7AE1F109BF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E1F-6A31-48E7-BEBD-6AB29BD55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037F-1F2D-4104-A663-B7AE1F109BF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E1F-6A31-48E7-BEBD-6AB29BD55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4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037F-1F2D-4104-A663-B7AE1F109BF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E1F-6A31-48E7-BEBD-6AB29BD55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4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63" indent="0">
              <a:buNone/>
              <a:defRPr sz="1200"/>
            </a:lvl2pPr>
            <a:lvl3pPr marL="914328" indent="0">
              <a:buNone/>
              <a:defRPr sz="1000"/>
            </a:lvl3pPr>
            <a:lvl4pPr marL="1371490" indent="0">
              <a:buNone/>
              <a:defRPr sz="900"/>
            </a:lvl4pPr>
            <a:lvl5pPr marL="1828654" indent="0">
              <a:buNone/>
              <a:defRPr sz="900"/>
            </a:lvl5pPr>
            <a:lvl6pPr marL="2285817" indent="0">
              <a:buNone/>
              <a:defRPr sz="900"/>
            </a:lvl6pPr>
            <a:lvl7pPr marL="2742980" indent="0">
              <a:buNone/>
              <a:defRPr sz="900"/>
            </a:lvl7pPr>
            <a:lvl8pPr marL="3200144" indent="0">
              <a:buNone/>
              <a:defRPr sz="900"/>
            </a:lvl8pPr>
            <a:lvl9pPr marL="365730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037F-1F2D-4104-A663-B7AE1F109BF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E1F-6A31-48E7-BEBD-6AB29BD55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84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3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63" indent="0">
              <a:buNone/>
              <a:defRPr sz="2800"/>
            </a:lvl2pPr>
            <a:lvl3pPr marL="914328" indent="0">
              <a:buNone/>
              <a:defRPr sz="2400"/>
            </a:lvl3pPr>
            <a:lvl4pPr marL="1371490" indent="0">
              <a:buNone/>
              <a:defRPr sz="2000"/>
            </a:lvl4pPr>
            <a:lvl5pPr marL="1828654" indent="0">
              <a:buNone/>
              <a:defRPr sz="2000"/>
            </a:lvl5pPr>
            <a:lvl6pPr marL="2285817" indent="0">
              <a:buNone/>
              <a:defRPr sz="2000"/>
            </a:lvl6pPr>
            <a:lvl7pPr marL="2742980" indent="0">
              <a:buNone/>
              <a:defRPr sz="2000"/>
            </a:lvl7pPr>
            <a:lvl8pPr marL="3200144" indent="0">
              <a:buNone/>
              <a:defRPr sz="2000"/>
            </a:lvl8pPr>
            <a:lvl9pPr marL="365730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5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63" indent="0">
              <a:buNone/>
              <a:defRPr sz="1200"/>
            </a:lvl2pPr>
            <a:lvl3pPr marL="914328" indent="0">
              <a:buNone/>
              <a:defRPr sz="1000"/>
            </a:lvl3pPr>
            <a:lvl4pPr marL="1371490" indent="0">
              <a:buNone/>
              <a:defRPr sz="900"/>
            </a:lvl4pPr>
            <a:lvl5pPr marL="1828654" indent="0">
              <a:buNone/>
              <a:defRPr sz="900"/>
            </a:lvl5pPr>
            <a:lvl6pPr marL="2285817" indent="0">
              <a:buNone/>
              <a:defRPr sz="900"/>
            </a:lvl6pPr>
            <a:lvl7pPr marL="2742980" indent="0">
              <a:buNone/>
              <a:defRPr sz="900"/>
            </a:lvl7pPr>
            <a:lvl8pPr marL="3200144" indent="0">
              <a:buNone/>
              <a:defRPr sz="900"/>
            </a:lvl8pPr>
            <a:lvl9pPr marL="365730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037F-1F2D-4104-A663-B7AE1F109BF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E1F-6A31-48E7-BEBD-6AB29BD55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63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2"/>
            <a:ext cx="2133600" cy="304271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A037F-1F2D-4104-A663-B7AE1F109BF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2"/>
            <a:ext cx="2895600" cy="304271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2"/>
            <a:ext cx="2133600" cy="304271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44E1F-6A31-48E7-BEBD-6AB29BD55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8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2" indent="-342872" algn="l" defTabSz="9143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0" indent="-285727" algn="l" defTabSz="91432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8" indent="-228582" algn="l" defTabSz="91432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72" indent="-228582" algn="l" defTabSz="91432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36" indent="-228582" algn="l" defTabSz="91432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9" indent="-228582" algn="l" defTabSz="9143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2" indent="-228582" algn="l" defTabSz="9143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6" indent="-228582" algn="l" defTabSz="9143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88" indent="-228582" algn="l" defTabSz="9143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3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0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7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0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8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865"/>
            <a:ext cx="7467600" cy="952500"/>
          </a:xfrm>
          <a:prstGeom prst="rect">
            <a:avLst/>
          </a:prstGeom>
        </p:spPr>
        <p:txBody>
          <a:bodyPr vert="horz" lIns="91432" tIns="45716" rIns="91432" bIns="45716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7467600" cy="4061460"/>
          </a:xfrm>
          <a:prstGeom prst="rect">
            <a:avLst/>
          </a:prstGeom>
        </p:spPr>
        <p:txBody>
          <a:bodyPr vert="horz" lIns="91432" tIns="45716" rIns="91432" bIns="45716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757160" y="869539"/>
            <a:ext cx="1676400" cy="384048"/>
          </a:xfrm>
          <a:prstGeom prst="rect">
            <a:avLst/>
          </a:prstGeom>
        </p:spPr>
        <p:txBody>
          <a:bodyPr vert="horz" lIns="91432" tIns="45716" rIns="91432" bIns="45716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FE9DB9E-4FD9-440F-864F-F9E08C8BCC91}" type="datetimeFigureOut">
              <a:rPr lang="en-US" smtClean="0">
                <a:solidFill>
                  <a:srgbClr val="575F6D"/>
                </a:solidFill>
              </a:rPr>
              <a:pPr/>
              <a:t>2/18/2025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256886" y="3083887"/>
            <a:ext cx="2667000" cy="365760"/>
          </a:xfrm>
          <a:prstGeom prst="rect">
            <a:avLst/>
          </a:prstGeom>
        </p:spPr>
        <p:txBody>
          <a:bodyPr vert="horz" lIns="91432" tIns="45716" rIns="91432" bIns="45716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5715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5715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5715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4762500"/>
            <a:ext cx="548640" cy="45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4778375"/>
            <a:ext cx="609600" cy="434340"/>
          </a:xfrm>
          <a:prstGeom prst="rect">
            <a:avLst/>
          </a:prstGeom>
        </p:spPr>
        <p:txBody>
          <a:bodyPr vert="horz" lIns="91432" tIns="45716" rIns="91432" bIns="45716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173368A-C3DE-46E7-AF51-F4E6BCCD2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5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298" indent="-274298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30" indent="-27429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indent="-182866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25" indent="-182866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923" indent="-182866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221" indent="-182866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519" indent="-182866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5817" indent="-182866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114" indent="-182866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71322" tIns="35661" rIns="71322" bIns="3566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6"/>
          </a:xfrm>
          <a:prstGeom prst="rect">
            <a:avLst/>
          </a:prstGeom>
        </p:spPr>
        <p:txBody>
          <a:bodyPr vert="horz" lIns="71322" tIns="35661" rIns="71322" bIns="3566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 vert="horz" lIns="71322" tIns="35661" rIns="71322" bIns="3566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3214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3214"/>
              <a:t>2/18/2025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 vert="horz" lIns="71322" tIns="35661" rIns="71322" bIns="3566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321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 vert="horz" lIns="71322" tIns="35661" rIns="71322" bIns="3566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3214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321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6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13214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303" indent="-178303" algn="l" defTabSz="713214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11" indent="-178303" algn="l" defTabSz="71321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17" indent="-178303" algn="l" defTabSz="71321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25" indent="-178303" algn="l" defTabSz="71321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32" indent="-178303" algn="l" defTabSz="71321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39" indent="-178303" algn="l" defTabSz="71321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17946" indent="-178303" algn="l" defTabSz="71321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553" indent="-178303" algn="l" defTabSz="71321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160" indent="-178303" algn="l" defTabSz="71321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07" algn="l" defTabSz="713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14" algn="l" defTabSz="713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21" algn="l" defTabSz="713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28" algn="l" defTabSz="713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36" algn="l" defTabSz="713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42" algn="l" defTabSz="713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250" algn="l" defTabSz="713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857" algn="l" defTabSz="713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8.png"/><Relationship Id="rId4" Type="http://schemas.openxmlformats.org/officeDocument/2006/relationships/image" Target="../media/image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12617"/>
            <a:ext cx="6858000" cy="1989667"/>
          </a:xfrm>
        </p:spPr>
        <p:txBody>
          <a:bodyPr>
            <a:prstTxWarp prst="textDoubleWave1">
              <a:avLst/>
            </a:prstTxWarp>
            <a:normAutofit/>
          </a:bodyPr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CHÀO MỪNG CÁC THẦY CÔ VÀ CÁC EM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676400" y="3131243"/>
            <a:ext cx="6166960" cy="564457"/>
          </a:xfrm>
          <a:prstGeom prst="rect">
            <a:avLst/>
          </a:prstGeom>
          <a:noFill/>
        </p:spPr>
        <p:txBody>
          <a:bodyPr wrap="square" lIns="71319" tIns="35659" rIns="71319" bIns="35659" rtlCol="0">
            <a:spAutoFit/>
          </a:bodyPr>
          <a:lstStyle/>
          <a:p>
            <a:pPr defTabSz="713185"/>
            <a:r>
              <a:rPr lang="en-US" sz="32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MÔN: KHOA HỌC TỰ NHIÊN 6</a:t>
            </a:r>
          </a:p>
        </p:txBody>
      </p:sp>
    </p:spTree>
    <p:extLst>
      <p:ext uri="{BB962C8B-B14F-4D97-AF65-F5344CB8AC3E}">
        <p14:creationId xmlns:p14="http://schemas.microsoft.com/office/powerpoint/2010/main" val="14646832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876" y="479732"/>
            <a:ext cx="7004632" cy="548968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15" y="0"/>
            <a:ext cx="4664851" cy="5232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BÀI 13: MỘT SỐ NGUYÊN LIỆU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876300"/>
            <a:ext cx="8668212" cy="548968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2" y="1333500"/>
            <a:ext cx="8572963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liệu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05552" y="1480832"/>
            <a:ext cx="580255" cy="212969"/>
          </a:xfrm>
          <a:prstGeom prst="homePlate">
            <a:avLst/>
          </a:prstGeom>
          <a:solidFill>
            <a:srgbClr val="C198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415818" y="1483081"/>
            <a:ext cx="269989" cy="198318"/>
          </a:xfrm>
          <a:prstGeom prst="chevron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475209"/>
              </p:ext>
            </p:extLst>
          </p:nvPr>
        </p:nvGraphicFramePr>
        <p:xfrm>
          <a:off x="382976" y="2383386"/>
          <a:ext cx="8380023" cy="3146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98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26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46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23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904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652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Đá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vôi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Quặng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Cát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B="1828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6998">
                <a:tc>
                  <a:txBody>
                    <a:bodyPr/>
                    <a:lstStyle/>
                    <a:p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b="1" dirty="0" err="1">
                          <a:latin typeface="Times New Roman" pitchFamily="18" charset="0"/>
                          <a:cs typeface="Times New Roman" pitchFamily="18" charset="0"/>
                        </a:rPr>
                        <a:t>Trạng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6998">
                <a:tc>
                  <a:txBody>
                    <a:bodyPr/>
                    <a:lstStyle/>
                    <a:p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b="1" dirty="0" err="1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6998">
                <a:tc>
                  <a:txBody>
                    <a:bodyPr/>
                    <a:lstStyle/>
                    <a:p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b="1" dirty="0" err="1"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304800" y="1790700"/>
            <a:ext cx="8763000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13.1.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phổ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Isosceles Triangle 11"/>
          <p:cNvSpPr/>
          <p:nvPr/>
        </p:nvSpPr>
        <p:spPr>
          <a:xfrm>
            <a:off x="107527" y="1866900"/>
            <a:ext cx="288152" cy="240238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9100"/>
            <a:ext cx="2438400" cy="214992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73017" y="2584685"/>
            <a:ext cx="1336785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vôi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52798" y="419101"/>
            <a:ext cx="795394" cy="4001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endParaRPr lang="en-US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3289" y="1257301"/>
            <a:ext cx="3504469" cy="4001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endParaRPr lang="en-US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93280" y="2171700"/>
            <a:ext cx="3504485" cy="7078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2" tIns="45716" rIns="91432" bIns="45716">
            <a:spAutoFit/>
          </a:bodyPr>
          <a:lstStyle/>
          <a:p>
            <a:pPr algn="ctr"/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nhủ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hang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4" idx="3"/>
          </p:cNvCxnSpPr>
          <p:nvPr/>
        </p:nvCxnSpPr>
        <p:spPr>
          <a:xfrm flipV="1">
            <a:off x="2590800" y="800101"/>
            <a:ext cx="1202478" cy="6939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7" idx="1"/>
          </p:cNvCxnSpPr>
          <p:nvPr/>
        </p:nvCxnSpPr>
        <p:spPr>
          <a:xfrm flipV="1">
            <a:off x="2578101" y="1457352"/>
            <a:ext cx="1215188" cy="558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90800" y="1536700"/>
            <a:ext cx="1202478" cy="863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093" y="799398"/>
            <a:ext cx="1357057" cy="80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7603418" y="1615025"/>
            <a:ext cx="1336785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 err="1">
                <a:latin typeface="Times New Roman" pitchFamily="18" charset="0"/>
                <a:cs typeface="Times New Roman" panose="02020603050405020304" pitchFamily="18" charset="0"/>
              </a:rPr>
              <a:t>Vôi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093" y="2095501"/>
            <a:ext cx="1541437" cy="1156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7615610" y="3250056"/>
            <a:ext cx="1336785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 err="1">
                <a:latin typeface="Times New Roman" pitchFamily="18" charset="0"/>
                <a:cs typeface="Times New Roman" panose="02020603050405020304" pitchFamily="18" charset="0"/>
              </a:rPr>
              <a:t>Thạch</a:t>
            </a:r>
            <a:r>
              <a:rPr lang="en-US" sz="1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anose="02020603050405020304" pitchFamily="18" charset="0"/>
              </a:rPr>
              <a:t>nhủ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42900" y="3222532"/>
            <a:ext cx="1981200" cy="44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sz="120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71500" y="3136900"/>
            <a:ext cx="1600200" cy="635000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145" y="3702086"/>
            <a:ext cx="3143250" cy="176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133356" y="4584702"/>
            <a:ext cx="1695444" cy="442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61957" y="4457700"/>
            <a:ext cx="1369397" cy="631950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09802" y="4366302"/>
            <a:ext cx="3338291" cy="7078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2" tIns="45716" rIns="91432" bIns="45716">
            <a:spAutoFit/>
          </a:bodyPr>
          <a:lstStyle/>
          <a:p>
            <a:pPr algn="ctr"/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dựng:vôi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xi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măng</a:t>
            </a:r>
            <a:endParaRPr lang="en-US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0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8" grpId="0"/>
      <p:bldP spid="20" grpId="0"/>
      <p:bldP spid="21" grpId="0" animBg="1"/>
      <p:bldP spid="22" grpId="0"/>
      <p:bldP spid="29" grpId="0" animBg="1"/>
      <p:bldP spid="30" grpId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2900"/>
            <a:ext cx="3155308" cy="212126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75691" y="1996025"/>
            <a:ext cx="2261126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Quặng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bauxite</a:t>
            </a:r>
          </a:p>
        </p:txBody>
      </p:sp>
      <p:sp>
        <p:nvSpPr>
          <p:cNvPr id="6" name="Rectangle 5"/>
          <p:cNvSpPr/>
          <p:nvPr/>
        </p:nvSpPr>
        <p:spPr>
          <a:xfrm>
            <a:off x="3602060" y="3314701"/>
            <a:ext cx="2084209" cy="4001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6035" y="1104901"/>
            <a:ext cx="1260265" cy="4001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6517" y="2019301"/>
            <a:ext cx="1447085" cy="4001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2" tIns="45716" rIns="91432" bIns="45716">
            <a:spAutoFit/>
          </a:bodyPr>
          <a:lstStyle/>
          <a:p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endParaRPr lang="en-US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294037" y="647701"/>
            <a:ext cx="1202478" cy="6939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294038" y="1311126"/>
            <a:ext cx="1261989" cy="492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94037" y="1384300"/>
            <a:ext cx="1202478" cy="863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85800" y="2832100"/>
            <a:ext cx="1981200" cy="44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14400" y="2755900"/>
            <a:ext cx="1600200" cy="635000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0556" y="4279902"/>
            <a:ext cx="1695444" cy="442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90559" y="4152900"/>
            <a:ext cx="1597996" cy="631950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02059" y="4922321"/>
            <a:ext cx="2244509" cy="4001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endParaRPr lang="en-US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6" idx="1"/>
          </p:cNvCxnSpPr>
          <p:nvPr/>
        </p:nvCxnSpPr>
        <p:spPr>
          <a:xfrm flipV="1">
            <a:off x="2286000" y="3514752"/>
            <a:ext cx="1316060" cy="9863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3"/>
            <a:endCxn id="18" idx="1"/>
          </p:cNvCxnSpPr>
          <p:nvPr/>
        </p:nvCxnSpPr>
        <p:spPr>
          <a:xfrm>
            <a:off x="2286000" y="4501085"/>
            <a:ext cx="1316059" cy="6212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556087" y="447646"/>
            <a:ext cx="795394" cy="4001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endParaRPr lang="en-US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81" y="2562876"/>
            <a:ext cx="2381036" cy="1633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83" y="4175762"/>
            <a:ext cx="2331719" cy="145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42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2" grpId="0" animBg="1"/>
      <p:bldP spid="13" grpId="0"/>
      <p:bldP spid="14" grpId="0" animBg="1"/>
      <p:bldP spid="15" grpId="0"/>
      <p:bldP spid="18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áo giá cát vàng xây dựng - Nhà Máy Sắt Th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419102"/>
            <a:ext cx="2916293" cy="175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18355" y="2171880"/>
            <a:ext cx="1336785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Cát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2679700"/>
            <a:ext cx="1981200" cy="44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2603500"/>
            <a:ext cx="1600200" cy="635000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9" y="272636"/>
            <a:ext cx="1856582" cy="4001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endParaRPr lang="en-US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17669" y="1739339"/>
            <a:ext cx="4600923" cy="4001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dính</a:t>
            </a:r>
            <a:endParaRPr lang="en-US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4" idx="3"/>
            <a:endCxn id="8" idx="1"/>
          </p:cNvCxnSpPr>
          <p:nvPr/>
        </p:nvCxnSpPr>
        <p:spPr>
          <a:xfrm flipV="1">
            <a:off x="3144895" y="472687"/>
            <a:ext cx="1274714" cy="82280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44893" y="1270181"/>
            <a:ext cx="1372767" cy="6439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724400" y="2682752"/>
            <a:ext cx="1695444" cy="442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953001" y="2555750"/>
            <a:ext cx="1369397" cy="631950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38611" y="3219391"/>
            <a:ext cx="3190281" cy="4001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Xản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endParaRPr lang="en-US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877" y="3695702"/>
            <a:ext cx="3306124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3429002" y="5234525"/>
            <a:ext cx="1336785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Bê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tông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1" y="3695702"/>
            <a:ext cx="304165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6781800" y="5272625"/>
            <a:ext cx="1752600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Thủy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tinh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44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 animBg="1"/>
      <p:bldP spid="16" grpId="0" animBg="1"/>
      <p:bldP spid="17" grpId="0"/>
      <p:bldP spid="18" grpId="0" animBg="1"/>
      <p:bldP spid="20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3588"/>
            <a:ext cx="3227788" cy="179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51894" y="2031754"/>
            <a:ext cx="1676400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biển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2" y="2596586"/>
            <a:ext cx="1679247" cy="424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2469586"/>
            <a:ext cx="1600200" cy="635000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2" y="682086"/>
            <a:ext cx="2350969" cy="10156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2" tIns="45716" rIns="91432" bIns="45716">
            <a:spAutoFit/>
          </a:bodyPr>
          <a:lstStyle/>
          <a:p>
            <a:pPr algn="ctr"/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2"/>
            <a:ext cx="3124200" cy="208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0"/>
            <a:ext cx="30480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581400" y="5141130"/>
            <a:ext cx="1676400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Muối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ăn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75" y="3021474"/>
            <a:ext cx="2830027" cy="211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705600" y="5177105"/>
            <a:ext cx="2209800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Xút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xút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da)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90851" y="3521047"/>
            <a:ext cx="1695444" cy="442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19452" y="3394045"/>
            <a:ext cx="1369397" cy="631950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5700" y="4207014"/>
            <a:ext cx="2585749" cy="4001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2" tIns="45716" rIns="91432" bIns="45716">
            <a:spAutoFit/>
          </a:bodyPr>
          <a:lstStyle/>
          <a:p>
            <a:pPr algn="ctr"/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xút</a:t>
            </a:r>
            <a:endParaRPr lang="en-US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35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11" grpId="0"/>
      <p:bldP spid="13" grpId="0"/>
      <p:bldP spid="14" grpId="0" animBg="1"/>
      <p:bldP spid="15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552296"/>
              </p:ext>
            </p:extLst>
          </p:nvPr>
        </p:nvGraphicFramePr>
        <p:xfrm>
          <a:off x="381000" y="723902"/>
          <a:ext cx="8229600" cy="49530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52956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Đá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vôi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Quặng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cát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61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Trạng</a:t>
                      </a: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05854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7996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90750" y="1485903"/>
            <a:ext cx="876300" cy="6463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Rắn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1485903"/>
            <a:ext cx="876300" cy="6463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Rắn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0814" y="1490623"/>
            <a:ext cx="876300" cy="6463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Rắn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4250" y="1485903"/>
            <a:ext cx="876300" cy="6463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Lỏng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0111" y="2144927"/>
            <a:ext cx="2076450" cy="193898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-</a:t>
            </a:r>
            <a:r>
              <a:rPr lang="en-US" sz="2000" dirty="0" err="1">
                <a:solidFill>
                  <a:prstClr val="black"/>
                </a:solidFill>
              </a:rPr>
              <a:t>Cứng</a:t>
            </a:r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-</a:t>
            </a:r>
            <a:r>
              <a:rPr lang="en-US" sz="2000" dirty="0" err="1">
                <a:solidFill>
                  <a:prstClr val="black"/>
                </a:solidFill>
              </a:rPr>
              <a:t>Tạo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thành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vôi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khi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bị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phân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hủy</a:t>
            </a:r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-</a:t>
            </a:r>
            <a:r>
              <a:rPr lang="en-US" sz="2000" dirty="0" err="1">
                <a:solidFill>
                  <a:prstClr val="black"/>
                </a:solidFill>
              </a:rPr>
              <a:t>Ăn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mòn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tạo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thành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thạch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nhũ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trong</a:t>
            </a:r>
            <a:r>
              <a:rPr lang="en-US" sz="2000" dirty="0">
                <a:solidFill>
                  <a:prstClr val="black"/>
                </a:solidFill>
              </a:rPr>
              <a:t> hang </a:t>
            </a:r>
            <a:r>
              <a:rPr lang="en-US" sz="2000" dirty="0" err="1">
                <a:solidFill>
                  <a:prstClr val="black"/>
                </a:solidFill>
              </a:rPr>
              <a:t>động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0950" y="2705519"/>
            <a:ext cx="1847850" cy="101565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-</a:t>
            </a:r>
            <a:r>
              <a:rPr lang="en-US" sz="2000" dirty="0" err="1">
                <a:solidFill>
                  <a:prstClr val="black"/>
                </a:solidFill>
              </a:rPr>
              <a:t>Cứng</a:t>
            </a:r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-</a:t>
            </a:r>
            <a:r>
              <a:rPr lang="en-US" sz="2000" dirty="0" err="1">
                <a:solidFill>
                  <a:prstClr val="black"/>
                </a:solidFill>
              </a:rPr>
              <a:t>Dẫn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nhiệt</a:t>
            </a:r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-</a:t>
            </a:r>
            <a:r>
              <a:rPr lang="en-US" sz="2000" dirty="0" err="1">
                <a:solidFill>
                  <a:prstClr val="black"/>
                </a:solidFill>
              </a:rPr>
              <a:t>Bị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ăn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mòn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6100" y="2240992"/>
            <a:ext cx="1584960" cy="221598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-</a:t>
            </a:r>
            <a:r>
              <a:rPr lang="en-US" sz="2000" dirty="0" err="1">
                <a:solidFill>
                  <a:prstClr val="black"/>
                </a:solidFill>
              </a:rPr>
              <a:t>Dạng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hạt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cứng</a:t>
            </a:r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-</a:t>
            </a:r>
            <a:r>
              <a:rPr lang="en-US" sz="2000" dirty="0" err="1">
                <a:solidFill>
                  <a:prstClr val="black"/>
                </a:solidFill>
              </a:rPr>
              <a:t>Tạo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với</a:t>
            </a:r>
            <a:r>
              <a:rPr lang="en-US" sz="2000" dirty="0">
                <a:solidFill>
                  <a:prstClr val="black"/>
                </a:solidFill>
              </a:rPr>
              <a:t> xi </a:t>
            </a:r>
            <a:r>
              <a:rPr lang="en-US" sz="2000" dirty="0" err="1">
                <a:solidFill>
                  <a:prstClr val="black"/>
                </a:solidFill>
              </a:rPr>
              <a:t>măng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thành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hỗn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hợp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dạng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cứng</a:t>
            </a:r>
            <a:r>
              <a:rPr lang="en-US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56526" y="2551563"/>
            <a:ext cx="1536192" cy="163120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-</a:t>
            </a:r>
            <a:r>
              <a:rPr lang="en-US" sz="2000" dirty="0" err="1">
                <a:solidFill>
                  <a:prstClr val="black"/>
                </a:solidFill>
              </a:rPr>
              <a:t>Khi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làm</a:t>
            </a:r>
            <a:r>
              <a:rPr lang="en-US" sz="2000" dirty="0">
                <a:solidFill>
                  <a:prstClr val="black"/>
                </a:solidFill>
              </a:rPr>
              <a:t> bay </a:t>
            </a:r>
            <a:r>
              <a:rPr lang="en-US" sz="2000" dirty="0" err="1">
                <a:solidFill>
                  <a:prstClr val="black"/>
                </a:solidFill>
              </a:rPr>
              <a:t>hơi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nước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sẽ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thu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được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muối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ăn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272" y="4394201"/>
            <a:ext cx="1786128" cy="132343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2000" dirty="0" err="1">
                <a:solidFill>
                  <a:prstClr val="black"/>
                </a:solidFill>
              </a:rPr>
              <a:t>Sản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xuất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vật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liệu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xây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dựng</a:t>
            </a:r>
            <a:r>
              <a:rPr lang="en-US" sz="2000" dirty="0">
                <a:solidFill>
                  <a:prstClr val="black"/>
                </a:solidFill>
              </a:rPr>
              <a:t>: </a:t>
            </a:r>
            <a:r>
              <a:rPr lang="en-US" sz="2000" dirty="0" err="1">
                <a:solidFill>
                  <a:prstClr val="black"/>
                </a:solidFill>
              </a:rPr>
              <a:t>vôi</a:t>
            </a:r>
            <a:r>
              <a:rPr lang="en-US" sz="2000" dirty="0">
                <a:solidFill>
                  <a:prstClr val="black"/>
                </a:solidFill>
              </a:rPr>
              <a:t>, xi </a:t>
            </a:r>
            <a:r>
              <a:rPr lang="en-US" sz="2000" dirty="0" err="1">
                <a:solidFill>
                  <a:prstClr val="black"/>
                </a:solidFill>
              </a:rPr>
              <a:t>măng</a:t>
            </a:r>
            <a:r>
              <a:rPr lang="en-US" sz="2000" dirty="0">
                <a:solidFill>
                  <a:prstClr val="black"/>
                </a:solidFill>
              </a:rPr>
              <a:t>,…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06190" y="4394201"/>
            <a:ext cx="1619250" cy="132343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2000" dirty="0" err="1">
                <a:solidFill>
                  <a:prstClr val="black"/>
                </a:solidFill>
              </a:rPr>
              <a:t>Điều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chế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kim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loại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dirty="0" err="1">
                <a:solidFill>
                  <a:prstClr val="black"/>
                </a:solidFill>
              </a:rPr>
              <a:t>sản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xuất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phân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bón</a:t>
            </a:r>
            <a:r>
              <a:rPr lang="en-US" sz="2000" dirty="0">
                <a:solidFill>
                  <a:prstClr val="black"/>
                </a:solidFill>
              </a:rPr>
              <a:t>,…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68874" y="4521538"/>
            <a:ext cx="1504950" cy="101565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2000" dirty="0" err="1">
                <a:solidFill>
                  <a:prstClr val="black"/>
                </a:solidFill>
              </a:rPr>
              <a:t>Sản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xuất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thủy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tinh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dirty="0" err="1">
                <a:solidFill>
                  <a:prstClr val="black"/>
                </a:solidFill>
              </a:rPr>
              <a:t>bê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tông</a:t>
            </a:r>
            <a:r>
              <a:rPr lang="en-US" sz="2000" dirty="0">
                <a:solidFill>
                  <a:prstClr val="black"/>
                </a:solidFill>
              </a:rPr>
              <a:t>,…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62800" y="4508839"/>
            <a:ext cx="1371600" cy="101565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2000" dirty="0" err="1">
                <a:solidFill>
                  <a:prstClr val="black"/>
                </a:solidFill>
              </a:rPr>
              <a:t>Sản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xuất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muối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ăn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dirty="0" err="1">
                <a:solidFill>
                  <a:prstClr val="black"/>
                </a:solidFill>
              </a:rPr>
              <a:t>xút</a:t>
            </a:r>
            <a:r>
              <a:rPr lang="en-US" sz="2000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04800" y="114300"/>
            <a:ext cx="8763000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13.1.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phổ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Isosceles Triangle 25"/>
          <p:cNvSpPr/>
          <p:nvPr/>
        </p:nvSpPr>
        <p:spPr>
          <a:xfrm>
            <a:off x="107527" y="190500"/>
            <a:ext cx="288152" cy="240238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4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876" y="479732"/>
            <a:ext cx="7004632" cy="548968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15" y="0"/>
            <a:ext cx="4664851" cy="5232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BÀI 13: MỘT SỐ NGUYÊN LIỆU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952500"/>
            <a:ext cx="8668212" cy="548968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485902"/>
            <a:ext cx="8229600" cy="2246761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indent="292076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tan,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indent="292076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8" descr="Book-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8" y="1485900"/>
            <a:ext cx="87085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6200" y="3729692"/>
            <a:ext cx="9067800" cy="880408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98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15" y="0"/>
            <a:ext cx="4664851" cy="5232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BÀI 13: MỘT SỐ NGUYÊN LIỆU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1932" y="574020"/>
            <a:ext cx="8668212" cy="880408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2" y="1386425"/>
            <a:ext cx="8572963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thác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khoáng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sản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05552" y="1533756"/>
            <a:ext cx="580255" cy="212969"/>
          </a:xfrm>
          <a:prstGeom prst="homePlate">
            <a:avLst/>
          </a:prstGeom>
          <a:solidFill>
            <a:srgbClr val="C198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15818" y="1536005"/>
            <a:ext cx="269989" cy="198318"/>
          </a:xfrm>
          <a:prstGeom prst="chevron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0" y="2171700"/>
            <a:ext cx="2971800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" y="3572827"/>
            <a:ext cx="8915400" cy="1815874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just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Khoáng sản là khoáng vật, khoáng chất có ích được tích tụ tự nhiên ở thể rắn, thể lỏng, thể khí tồn tại trong lòng đất, trên mặt đất, bao gồm cả khoáng vật, khoáng chất ở bãi thải của mỏ.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3020080"/>
            <a:ext cx="8915400" cy="523212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hoáng sản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- 2010</a:t>
            </a:r>
          </a:p>
        </p:txBody>
      </p:sp>
    </p:spTree>
    <p:extLst>
      <p:ext uri="{BB962C8B-B14F-4D97-AF65-F5344CB8AC3E}">
        <p14:creationId xmlns:p14="http://schemas.microsoft.com/office/powerpoint/2010/main" val="113632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2" y="38100"/>
            <a:ext cx="8572963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thác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khoáng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sản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05552" y="185432"/>
            <a:ext cx="580255" cy="212969"/>
          </a:xfrm>
          <a:prstGeom prst="homePlate">
            <a:avLst/>
          </a:prstGeom>
          <a:solidFill>
            <a:srgbClr val="C198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15818" y="187681"/>
            <a:ext cx="269989" cy="198318"/>
          </a:xfrm>
          <a:prstGeom prst="chevron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1302" y="813017"/>
            <a:ext cx="8839199" cy="18158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32" tIns="45716" rIns="91432" bIns="45716">
            <a:spAutoFit/>
          </a:bodyPr>
          <a:lstStyle/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27" y="419101"/>
            <a:ext cx="610165" cy="64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04800" y="1145442"/>
            <a:ext cx="8839200" cy="1200321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13.2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13.3,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62" y="2781300"/>
            <a:ext cx="4648200" cy="28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1"/>
            <a:ext cx="4648200" cy="297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17499" y="584417"/>
            <a:ext cx="8763000" cy="1815874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lún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28902"/>
            <a:ext cx="4344066" cy="2578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4" y="2654299"/>
            <a:ext cx="441960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3936539" y="5219700"/>
            <a:ext cx="1321263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Sập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mỏ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37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/>
      <p:bldP spid="14" grpId="1"/>
      <p:bldP spid="16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2" y="91025"/>
            <a:ext cx="8572963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thác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khoáng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sản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05552" y="238356"/>
            <a:ext cx="580255" cy="212969"/>
          </a:xfrm>
          <a:prstGeom prst="homePlate">
            <a:avLst/>
          </a:prstGeom>
          <a:solidFill>
            <a:srgbClr val="C198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15818" y="240605"/>
            <a:ext cx="269989" cy="198318"/>
          </a:xfrm>
          <a:prstGeom prst="chevron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2" y="777357"/>
            <a:ext cx="8839199" cy="18158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32" tIns="45716" rIns="91432" bIns="45716">
            <a:spAutoFit/>
          </a:bodyPr>
          <a:lstStyle/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27" y="419101"/>
            <a:ext cx="610165" cy="64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44500" y="1217593"/>
            <a:ext cx="8229600" cy="954099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324082" y="3009901"/>
            <a:ext cx="8667518" cy="1384986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vi-VN" sz="2800" dirty="0">
                <a:latin typeface="+mj-lt"/>
              </a:rPr>
              <a:t>- Cần phải thu hồi và tái sử dụng các nguồn nguyên liệu</a:t>
            </a:r>
          </a:p>
          <a:p>
            <a:r>
              <a:rPr lang="vi-VN" sz="2800" dirty="0">
                <a:latin typeface="+mj-lt"/>
              </a:rPr>
              <a:t>- Khai thác theo công nghệ hiện đại và quy trình khép kín</a:t>
            </a:r>
          </a:p>
          <a:p>
            <a:r>
              <a:rPr lang="vi-VN" sz="2800" dirty="0">
                <a:latin typeface="+mj-lt"/>
              </a:rPr>
              <a:t>- Không nên khai thác nguyên liệu từ các nguồn bừa bãi. 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2852" y="889225"/>
            <a:ext cx="8839199" cy="18158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32" tIns="45716" rIns="91432" bIns="45716">
            <a:spAutoFit/>
          </a:bodyPr>
          <a:lstStyle/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9100" y="1226942"/>
            <a:ext cx="8229600" cy="954099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/>
                <a:ea typeface="Segoe UI"/>
              </a:rPr>
              <a:t>Tại sao phải sử dụng nguyên liệu an toàn, hiệu quả và bảo đảm sự phát triển bền vững?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1" y="3022601"/>
            <a:ext cx="8667518" cy="1384986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en-US" sz="2800" dirty="0"/>
              <a:t>	</a:t>
            </a:r>
            <a:r>
              <a:rPr lang="vi-VN" sz="2800" dirty="0">
                <a:latin typeface="+mj-lt"/>
              </a:rPr>
              <a:t>Nguyên liệu là tài sản quốc gia, của chung loài người. Sử dụng an toàn, hiệu quả sẽ giúp đảm bảo lợi ích kinh tế, xã hội và môi trường.</a:t>
            </a:r>
          </a:p>
        </p:txBody>
      </p:sp>
    </p:spTree>
    <p:extLst>
      <p:ext uri="{BB962C8B-B14F-4D97-AF65-F5344CB8AC3E}">
        <p14:creationId xmlns:p14="http://schemas.microsoft.com/office/powerpoint/2010/main" val="140443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6" grpId="0"/>
      <p:bldP spid="16" grpId="1"/>
      <p:bldP spid="2" grpId="0"/>
      <p:bldP spid="2" grpId="1"/>
      <p:bldP spid="17" grpId="0" animBg="1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933702"/>
            <a:ext cx="8839200" cy="761999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Những mẫu nhà nông thôn năm 2020, nhìn là muốn xây ng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8415"/>
            <a:ext cx="4640618" cy="28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018" y="84122"/>
            <a:ext cx="4191000" cy="284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0736" y="3695702"/>
            <a:ext cx="8839200" cy="761999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2636" y="4686302"/>
            <a:ext cx="8839200" cy="761999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8260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2" y="114300"/>
            <a:ext cx="8572963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liệu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05552" y="261632"/>
            <a:ext cx="580255" cy="212969"/>
          </a:xfrm>
          <a:prstGeom prst="homePlate">
            <a:avLst/>
          </a:prstGeom>
          <a:solidFill>
            <a:srgbClr val="C198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15818" y="263881"/>
            <a:ext cx="269989" cy="198318"/>
          </a:xfrm>
          <a:prstGeom prst="chevron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3" y="800102"/>
            <a:ext cx="8839199" cy="9540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32" tIns="45716" rIns="91432" bIns="45716">
            <a:spAutoFit/>
          </a:bodyPr>
          <a:lstStyle/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442376"/>
            <a:ext cx="610165" cy="64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81000" y="876302"/>
            <a:ext cx="8763000" cy="830989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vi-VN" sz="2400" b="1" dirty="0">
                <a:latin typeface="+mj-lt"/>
              </a:rPr>
              <a:t>Em hãy nêu một số biện pháp sử dụng nguyên liệu an toàn, hiệu quả và bảo đảm sự phát triển bền vững</a:t>
            </a:r>
            <a:endParaRPr lang="en-US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6200" y="1943100"/>
            <a:ext cx="9067800" cy="3810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Sử dụng tối đa các chất thải công nghiệp và dân dụng để làm nguyên liệu để sản xuất vật liệu xây dựng thay cho nguyên liệu tự nhiên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Thu gom và tái chế các nguyên liệu đã qua sử dụng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Hạn chế xuất khẩu nguyên liệu thô mà nên đầu tư công nghệ sản xuất những sản phẩm có giá trị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Quy hoạch, khai thác nguyên liệu quặng, đá vôi theo công nghệ hiện đại, quy trình khép kín để tăng hiệu suất khai thác bảo vệ tài nguyên môi trường</a:t>
            </a:r>
          </a:p>
        </p:txBody>
      </p:sp>
    </p:spTree>
    <p:extLst>
      <p:ext uri="{BB962C8B-B14F-4D97-AF65-F5344CB8AC3E}">
        <p14:creationId xmlns:p14="http://schemas.microsoft.com/office/powerpoint/2010/main" val="363927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0" grpId="0" animBg="1"/>
      <p:bldP spid="12" grpId="0"/>
      <p:bldP spid="1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" y="1257301"/>
            <a:ext cx="4165600" cy="294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4381500"/>
            <a:ext cx="4267200" cy="685800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chuyền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gạch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nung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đại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267200" y="533400"/>
            <a:ext cx="4953000" cy="4991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04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Callout 3"/>
          <p:cNvSpPr/>
          <p:nvPr/>
        </p:nvSpPr>
        <p:spPr>
          <a:xfrm>
            <a:off x="152400" y="495300"/>
            <a:ext cx="2286000" cy="1562100"/>
          </a:xfrm>
          <a:prstGeom prst="rightArrowCallou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spcCol="0" rtlCol="0" anchor="ctr"/>
          <a:lstStyle/>
          <a:p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CUNG CẤP NGUYÊN LIỆU</a:t>
            </a:r>
          </a:p>
        </p:txBody>
      </p:sp>
      <p:sp>
        <p:nvSpPr>
          <p:cNvPr id="5" name="Right Arrow Callout 4"/>
          <p:cNvSpPr/>
          <p:nvPr/>
        </p:nvSpPr>
        <p:spPr>
          <a:xfrm>
            <a:off x="2667000" y="508000"/>
            <a:ext cx="2286000" cy="1562100"/>
          </a:xfrm>
          <a:prstGeom prst="rightArrowCallou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spcCol="0"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 XUẤT</a:t>
            </a:r>
          </a:p>
        </p:txBody>
      </p:sp>
      <p:sp>
        <p:nvSpPr>
          <p:cNvPr id="6" name="Right Arrow Callout 5"/>
          <p:cNvSpPr/>
          <p:nvPr/>
        </p:nvSpPr>
        <p:spPr>
          <a:xfrm>
            <a:off x="5257800" y="508000"/>
            <a:ext cx="2286000" cy="1562100"/>
          </a:xfrm>
          <a:prstGeom prst="rightArrowCallou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spcCol="0"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 PHỐI</a:t>
            </a:r>
          </a:p>
        </p:txBody>
      </p:sp>
      <p:sp>
        <p:nvSpPr>
          <p:cNvPr id="7" name="Oval 6"/>
          <p:cNvSpPr/>
          <p:nvPr/>
        </p:nvSpPr>
        <p:spPr>
          <a:xfrm>
            <a:off x="7620000" y="571500"/>
            <a:ext cx="1371600" cy="2133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spcCol="0"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 DÙNG</a:t>
            </a:r>
          </a:p>
        </p:txBody>
      </p:sp>
      <p:sp>
        <p:nvSpPr>
          <p:cNvPr id="9" name="Curved Down Arrow 8"/>
          <p:cNvSpPr/>
          <p:nvPr/>
        </p:nvSpPr>
        <p:spPr>
          <a:xfrm rot="7871040">
            <a:off x="7724727" y="3045742"/>
            <a:ext cx="1648723" cy="745915"/>
          </a:xfrm>
          <a:prstGeom prst="curved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spcCol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Left Arrow Callout 10"/>
          <p:cNvSpPr/>
          <p:nvPr/>
        </p:nvSpPr>
        <p:spPr>
          <a:xfrm>
            <a:off x="5867400" y="3086100"/>
            <a:ext cx="1905000" cy="1143000"/>
          </a:xfrm>
          <a:prstGeom prst="leftArrowCallou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spcCol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 HỒI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0" y="3086100"/>
            <a:ext cx="152400" cy="1143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spcCol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638800" y="3086100"/>
            <a:ext cx="76200" cy="1143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spcCol="0"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1981200" y="2488223"/>
            <a:ext cx="3200400" cy="2198077"/>
          </a:xfrm>
          <a:prstGeom prst="lef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spcCol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TÁI SỬ DỤNG</a:t>
            </a:r>
          </a:p>
        </p:txBody>
      </p:sp>
      <p:sp>
        <p:nvSpPr>
          <p:cNvPr id="16" name="Up Arrow Callout 15"/>
          <p:cNvSpPr/>
          <p:nvPr/>
        </p:nvSpPr>
        <p:spPr>
          <a:xfrm>
            <a:off x="177801" y="2283069"/>
            <a:ext cx="1574800" cy="2022231"/>
          </a:xfrm>
          <a:prstGeom prst="upArrowCallou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spcCol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TÁI SINH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" y="4914900"/>
            <a:ext cx="9100473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13.4.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chuỗi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cung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33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ÀI 11: Một số vật liệu thông dụng - Hoc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939800"/>
            <a:ext cx="8559800" cy="410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90500"/>
            <a:ext cx="9144000" cy="5334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spcCol="0"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070100"/>
            <a:ext cx="7315200" cy="698500"/>
          </a:xfrm>
        </p:spPr>
        <p:txBody>
          <a:bodyPr>
            <a:noAutofit/>
          </a:bodyPr>
          <a:lstStyle/>
          <a:p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33600" y="3454400"/>
            <a:ext cx="6946900" cy="698500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4749800"/>
            <a:ext cx="7162800" cy="698500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87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002" y="38101"/>
            <a:ext cx="8839199" cy="13849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32" tIns="45716" rIns="91432" bIns="45716">
            <a:spAutoFit/>
          </a:bodyPr>
          <a:lstStyle/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" y="240388"/>
            <a:ext cx="8229600" cy="954099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2800" dirty="0"/>
              <a:t>Em hãy kể tên một số đồ vật trong gia đình và cho biết chúng được tạo ra từ nguyên liệu nào?</a:t>
            </a:r>
            <a:endParaRPr lang="vi-VN" sz="2800" dirty="0">
              <a:solidFill>
                <a:srgbClr val="000000"/>
              </a:solidFill>
              <a:latin typeface="Times New Roman"/>
              <a:ea typeface="Segoe UI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90700"/>
            <a:ext cx="3048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4322765"/>
            <a:ext cx="3124200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ghế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gỗ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48000" y="4358225"/>
            <a:ext cx="3124200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Nồi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nhôm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5" name="Picture 7" descr="86+ Mẫu bàn ăn tròn đẹp theo xu hướng dành cho gia đình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607" y="1702497"/>
            <a:ext cx="3470407" cy="260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790702"/>
            <a:ext cx="3209925" cy="272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510338" y="4290755"/>
            <a:ext cx="2633663" cy="744538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Muống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thìa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inox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49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15" y="0"/>
            <a:ext cx="4664851" cy="5232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BÀI 13: MỘT SỐ NGUYÊN LIỆU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1932" y="574020"/>
            <a:ext cx="8668212" cy="880408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</a:pP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endParaRPr lang="en-US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8458200" cy="4229100"/>
          </a:xfrm>
        </p:spPr>
        <p:txBody>
          <a:bodyPr>
            <a:noAutofit/>
          </a:bodyPr>
          <a:lstStyle/>
          <a:p>
            <a:pPr marL="0" indent="457163">
              <a:lnSpc>
                <a:spcPct val="134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7163">
              <a:lnSpc>
                <a:spcPct val="134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7163">
              <a:lnSpc>
                <a:spcPct val="134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7163">
              <a:lnSpc>
                <a:spcPct val="134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 descr="Book-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6" y="1485900"/>
            <a:ext cx="953724" cy="58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57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0" y="1790700"/>
            <a:ext cx="1905000" cy="1447800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spcCol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 SỐ NGUYÊN LIỆU</a:t>
            </a:r>
          </a:p>
        </p:txBody>
      </p:sp>
      <p:sp>
        <p:nvSpPr>
          <p:cNvPr id="7" name="Left Brace 6"/>
          <p:cNvSpPr/>
          <p:nvPr/>
        </p:nvSpPr>
        <p:spPr>
          <a:xfrm>
            <a:off x="1905000" y="1066801"/>
            <a:ext cx="533400" cy="352424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spcCol="0"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095499" y="2828923"/>
            <a:ext cx="381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lded Corner 10"/>
          <p:cNvSpPr/>
          <p:nvPr/>
        </p:nvSpPr>
        <p:spPr>
          <a:xfrm rot="10800000" flipH="1">
            <a:off x="2438400" y="819150"/>
            <a:ext cx="1524000" cy="495300"/>
          </a:xfrm>
          <a:prstGeom prst="foldedCorner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spcCol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67472" y="882134"/>
            <a:ext cx="1486288" cy="369324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KHÁI NIỆM</a:t>
            </a:r>
          </a:p>
        </p:txBody>
      </p:sp>
      <p:sp>
        <p:nvSpPr>
          <p:cNvPr id="13" name="Folded Corner 12"/>
          <p:cNvSpPr/>
          <p:nvPr/>
        </p:nvSpPr>
        <p:spPr>
          <a:xfrm rot="10800000" flipH="1">
            <a:off x="2505935" y="2400300"/>
            <a:ext cx="1561899" cy="914399"/>
          </a:xfrm>
          <a:prstGeom prst="foldedCorner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spcCol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84761" y="2592177"/>
            <a:ext cx="1706239" cy="646323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TÍNH CHẤT - ỨNG DỤNG</a:t>
            </a:r>
          </a:p>
        </p:txBody>
      </p:sp>
      <p:sp>
        <p:nvSpPr>
          <p:cNvPr id="15" name="Folded Corner 14"/>
          <p:cNvSpPr/>
          <p:nvPr/>
        </p:nvSpPr>
        <p:spPr>
          <a:xfrm rot="10800000" flipH="1">
            <a:off x="2476500" y="4343399"/>
            <a:ext cx="1524000" cy="495300"/>
          </a:xfrm>
          <a:prstGeom prst="foldedCorner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spcCol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31408" y="4406383"/>
            <a:ext cx="1234617" cy="369324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SỬ DỤNG</a:t>
            </a:r>
          </a:p>
        </p:txBody>
      </p:sp>
      <p:sp>
        <p:nvSpPr>
          <p:cNvPr id="18" name="Left Bracket 17"/>
          <p:cNvSpPr/>
          <p:nvPr/>
        </p:nvSpPr>
        <p:spPr>
          <a:xfrm>
            <a:off x="4114800" y="542925"/>
            <a:ext cx="76200" cy="1047751"/>
          </a:xfrm>
          <a:prstGeom prst="leftBracke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spcCol="0"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4191000" y="542923"/>
            <a:ext cx="2248044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962400" y="1047810"/>
            <a:ext cx="2971800" cy="18988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31948" y="1590674"/>
            <a:ext cx="20193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099435" y="202167"/>
            <a:ext cx="2377558" cy="369324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thô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lí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67834" y="659368"/>
            <a:ext cx="3018760" cy="369324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phẩm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06362" y="1192768"/>
            <a:ext cx="2332674" cy="369324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quặng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29" name="Picture 4" descr="Hình ảnh cây tre đẹp nhất - kiên cường, dẻo da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447" y="1137903"/>
            <a:ext cx="922555" cy="57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033" y="438388"/>
            <a:ext cx="908066" cy="54051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747" y="380526"/>
            <a:ext cx="964138" cy="648174"/>
          </a:xfrm>
          <a:prstGeom prst="rect">
            <a:avLst/>
          </a:prstGeom>
        </p:spPr>
      </p:pic>
      <p:pic>
        <p:nvPicPr>
          <p:cNvPr id="32" name="Picture 2" descr="Báo giá cát vàng xây dựng - Nhà Máy Sắt Thé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034" y="1178921"/>
            <a:ext cx="891105" cy="53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urved Down Arrow 36"/>
          <p:cNvSpPr/>
          <p:nvPr/>
        </p:nvSpPr>
        <p:spPr>
          <a:xfrm rot="2560066">
            <a:off x="6505939" y="416171"/>
            <a:ext cx="752558" cy="236394"/>
          </a:xfrm>
          <a:prstGeom prst="curved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spcCol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676900" y="2247900"/>
            <a:ext cx="3414388" cy="707878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8229600" y="2479814"/>
            <a:ext cx="304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910333" y="2321344"/>
            <a:ext cx="127564" cy="3522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8910333" y="2673630"/>
            <a:ext cx="127564" cy="3014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9007485" y="2321344"/>
            <a:ext cx="128548" cy="3522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9007485" y="2670314"/>
            <a:ext cx="128548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5445453" y="2327415"/>
            <a:ext cx="172397" cy="3522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5445449" y="2676388"/>
            <a:ext cx="172401" cy="304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5542605" y="2327415"/>
            <a:ext cx="172397" cy="3522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5542601" y="2676388"/>
            <a:ext cx="172401" cy="304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Left Bracket 76"/>
          <p:cNvSpPr/>
          <p:nvPr/>
        </p:nvSpPr>
        <p:spPr>
          <a:xfrm>
            <a:off x="4221482" y="3867149"/>
            <a:ext cx="49111" cy="1335645"/>
          </a:xfrm>
          <a:prstGeom prst="leftBracke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spcCol="0"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>
            <a:off x="3962401" y="4629088"/>
            <a:ext cx="243212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229101" y="5214898"/>
            <a:ext cx="4453622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5461009" y="4864240"/>
            <a:ext cx="3241577" cy="338546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thô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132206" y="4480362"/>
            <a:ext cx="4137655" cy="307768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270599" y="3478768"/>
            <a:ext cx="1520593" cy="369324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KHAI THÁC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4228956" y="3848100"/>
            <a:ext cx="3695844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4191009" y="4838700"/>
            <a:ext cx="1234617" cy="369324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SỬ DỤNG</a:t>
            </a:r>
          </a:p>
        </p:txBody>
      </p:sp>
      <p:sp>
        <p:nvSpPr>
          <p:cNvPr id="95" name="Left Bracket 94"/>
          <p:cNvSpPr/>
          <p:nvPr/>
        </p:nvSpPr>
        <p:spPr>
          <a:xfrm>
            <a:off x="5772154" y="3333751"/>
            <a:ext cx="76200" cy="1047751"/>
          </a:xfrm>
          <a:prstGeom prst="leftBracke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spcCol="0"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/>
          <p:cNvCxnSpPr/>
          <p:nvPr/>
        </p:nvCxnSpPr>
        <p:spPr>
          <a:xfrm>
            <a:off x="5791200" y="3333749"/>
            <a:ext cx="2248044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5789302" y="4381500"/>
            <a:ext cx="2249942" cy="12422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5786941" y="4024590"/>
            <a:ext cx="2214053" cy="369324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757709" y="3478768"/>
            <a:ext cx="2287791" cy="369324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5733935" y="2964418"/>
            <a:ext cx="2114665" cy="369324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Left Bracket 104"/>
          <p:cNvSpPr/>
          <p:nvPr/>
        </p:nvSpPr>
        <p:spPr>
          <a:xfrm>
            <a:off x="5352912" y="4832869"/>
            <a:ext cx="45719" cy="755411"/>
          </a:xfrm>
          <a:prstGeom prst="leftBracke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spcCol="0"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/>
          <p:cNvCxnSpPr/>
          <p:nvPr/>
        </p:nvCxnSpPr>
        <p:spPr>
          <a:xfrm>
            <a:off x="5371958" y="4832866"/>
            <a:ext cx="3764075" cy="5834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5370058" y="5585538"/>
            <a:ext cx="3773942" cy="274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5281309" y="5277763"/>
            <a:ext cx="3938884" cy="307768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khép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kín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404660" y="1805580"/>
            <a:ext cx="3445158" cy="369324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cxnSp>
        <p:nvCxnSpPr>
          <p:cNvPr id="4" name="Straight Arrow Connector 3"/>
          <p:cNvCxnSpPr>
            <a:stCxn id="13" idx="3"/>
          </p:cNvCxnSpPr>
          <p:nvPr/>
        </p:nvCxnSpPr>
        <p:spPr>
          <a:xfrm flipV="1">
            <a:off x="4067834" y="1990242"/>
            <a:ext cx="1463815" cy="867257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3" idx="3"/>
          </p:cNvCxnSpPr>
          <p:nvPr/>
        </p:nvCxnSpPr>
        <p:spPr>
          <a:xfrm flipV="1">
            <a:off x="4067834" y="2603501"/>
            <a:ext cx="1330797" cy="253998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8" grpId="0" animBg="1"/>
      <p:bldP spid="24" grpId="0"/>
      <p:bldP spid="26" grpId="0"/>
      <p:bldP spid="28" grpId="0"/>
      <p:bldP spid="37" grpId="0" animBg="1"/>
      <p:bldP spid="38" grpId="0"/>
      <p:bldP spid="77" grpId="0" animBg="1"/>
      <p:bldP spid="80" grpId="0"/>
      <p:bldP spid="81" grpId="0"/>
      <p:bldP spid="82" grpId="0"/>
      <p:bldP spid="90" grpId="0"/>
      <p:bldP spid="95" grpId="0" animBg="1"/>
      <p:bldP spid="98" grpId="0"/>
      <p:bldP spid="103" grpId="0"/>
      <p:bldP spid="104" grpId="0"/>
      <p:bldP spid="105" grpId="0" animBg="1"/>
      <p:bldP spid="112" grpId="0"/>
      <p:bldP spid="5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333500"/>
            <a:ext cx="9396755" cy="3771636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1 → 6 SGK/ 67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10" y="20935"/>
            <a:ext cx="2542475" cy="923322"/>
          </a:xfrm>
          <a:prstGeom prst="rect">
            <a:avLst/>
          </a:prstGeom>
          <a:noFill/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27216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ây tre đẹp nhất - kiên cường, dẻo d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047" y="3238500"/>
            <a:ext cx="3019219" cy="188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36" y="1322745"/>
            <a:ext cx="2971800" cy="1768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009" y="419100"/>
            <a:ext cx="5220929" cy="548968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97504" y="0"/>
            <a:ext cx="4337070" cy="4924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2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BÀI 13: MỘT SỐ NGUYÊN LIỆU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7" y="853025"/>
            <a:ext cx="8572963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xung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7" name="Pentagon 6"/>
          <p:cNvSpPr/>
          <p:nvPr/>
        </p:nvSpPr>
        <p:spPr>
          <a:xfrm>
            <a:off x="105552" y="1000357"/>
            <a:ext cx="580255" cy="212969"/>
          </a:xfrm>
          <a:prstGeom prst="homePlate">
            <a:avLst/>
          </a:prstGeom>
          <a:solidFill>
            <a:srgbClr val="C198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15818" y="1002606"/>
            <a:ext cx="269989" cy="198318"/>
          </a:xfrm>
          <a:prstGeom prst="chevron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985905" y="2667000"/>
            <a:ext cx="382587" cy="254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91432"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Oval 15"/>
          <p:cNvSpPr/>
          <p:nvPr/>
        </p:nvSpPr>
        <p:spPr>
          <a:xfrm>
            <a:off x="6371641" y="4762500"/>
            <a:ext cx="382587" cy="254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91432"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9" name="Rectangle 8"/>
          <p:cNvSpPr/>
          <p:nvPr/>
        </p:nvSpPr>
        <p:spPr>
          <a:xfrm>
            <a:off x="415817" y="5334000"/>
            <a:ext cx="5179293" cy="543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13.1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nhiên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liệu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sẵn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nhiên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65310" y="390346"/>
            <a:ext cx="2044486" cy="61247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32" tIns="45716" rIns="91432" bIns="45716">
            <a:spAutoFit/>
          </a:bodyPr>
          <a:lstStyle/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311" y="114301"/>
            <a:ext cx="610165" cy="64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1464041" y="2986625"/>
            <a:ext cx="1336785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vôi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321338" y="5044025"/>
            <a:ext cx="787099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Tre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827" y="1259245"/>
            <a:ext cx="3155308" cy="2121260"/>
          </a:xfrm>
          <a:prstGeom prst="rect">
            <a:avLst/>
          </a:prstGeom>
        </p:spPr>
      </p:pic>
      <p:pic>
        <p:nvPicPr>
          <p:cNvPr id="1026" name="Picture 2" descr="Báo giá cát vàng xây dựng - Nhà Máy Sắt Thé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45" y="3367447"/>
            <a:ext cx="2916293" cy="175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6299728" y="2667000"/>
            <a:ext cx="382587" cy="254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91432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919575" y="4699000"/>
            <a:ext cx="382587" cy="254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91432"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443301" y="2910245"/>
            <a:ext cx="2261126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Quặng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bauxite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105551" y="5397501"/>
            <a:ext cx="290127" cy="178794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2261704">
            <a:off x="3954129" y="2003537"/>
            <a:ext cx="980692" cy="301859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 rot="2261704">
            <a:off x="1018122" y="4123051"/>
            <a:ext cx="980692" cy="301859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 rot="2261704">
            <a:off x="4398564" y="4223855"/>
            <a:ext cx="980692" cy="301859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55271" y="723902"/>
            <a:ext cx="2112531" cy="507830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13.1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quặng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bauxite,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31286" y="1079501"/>
            <a:ext cx="2112531" cy="310853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13.1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775592" y="4914900"/>
            <a:ext cx="815208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Cát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 rot="2261704">
            <a:off x="770403" y="1869355"/>
            <a:ext cx="980692" cy="301859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1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8" grpId="0" animBg="1"/>
      <p:bldP spid="13" grpId="0" animBg="1"/>
      <p:bldP spid="16" grpId="0" animBg="1"/>
      <p:bldP spid="9" grpId="0" animBg="1"/>
      <p:bldP spid="18" grpId="0" animBg="1"/>
      <p:bldP spid="21" grpId="0"/>
      <p:bldP spid="23" grpId="0"/>
      <p:bldP spid="14" grpId="0" animBg="1"/>
      <p:bldP spid="15" grpId="0" animBg="1"/>
      <p:bldP spid="20" grpId="0"/>
      <p:bldP spid="5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10" grpId="0"/>
      <p:bldP spid="10" grpId="1"/>
      <p:bldP spid="32" grpId="0"/>
      <p:bldP spid="22" grpId="0"/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85" y="444502"/>
            <a:ext cx="2840417" cy="201407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39" y="952500"/>
            <a:ext cx="3429000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379839" y="1079500"/>
            <a:ext cx="1828800" cy="825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143000"/>
            <a:ext cx="1600200" cy="635000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00800" y="317500"/>
            <a:ext cx="1981200" cy="44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629400" y="190500"/>
            <a:ext cx="1600200" cy="635000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25417" y="2413000"/>
            <a:ext cx="1336785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vôi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086600" y="2933700"/>
            <a:ext cx="668392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Vôi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ent Arrow 6"/>
          <p:cNvSpPr/>
          <p:nvPr/>
        </p:nvSpPr>
        <p:spPr>
          <a:xfrm rot="10800000">
            <a:off x="6259463" y="3390902"/>
            <a:ext cx="1360539" cy="137364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5315" y="4203700"/>
            <a:ext cx="2362200" cy="44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4802" y="4076700"/>
            <a:ext cx="2136885" cy="635000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Bộ sưu tập hình ảnh ngôi nhà đẹp nhất Việt Nam! - QuaT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502" y="3390901"/>
            <a:ext cx="3466698" cy="191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847470" y="5272625"/>
            <a:ext cx="1638930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Ngôi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nhà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87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6" grpId="0" animBg="1"/>
      <p:bldP spid="8" grpId="0"/>
      <p:bldP spid="9" grpId="0"/>
      <p:bldP spid="10" grpId="0"/>
      <p:bldP spid="7" grpId="0" animBg="1"/>
      <p:bldP spid="12" grpId="0" animBg="1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"/>
            <a:ext cx="2971800" cy="1768928"/>
          </a:xfrm>
          <a:prstGeom prst="rect">
            <a:avLst/>
          </a:prstGeom>
        </p:spPr>
      </p:pic>
      <p:pic>
        <p:nvPicPr>
          <p:cNvPr id="5" name="Picture 2" descr="Báo giá cát vàng xây dựng - Nhà Máy Sắt Th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08" y="2171702"/>
            <a:ext cx="2860785" cy="175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Brace 5"/>
          <p:cNvSpPr/>
          <p:nvPr/>
        </p:nvSpPr>
        <p:spPr>
          <a:xfrm>
            <a:off x="3352800" y="1028700"/>
            <a:ext cx="304800" cy="215083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038600" y="1733551"/>
            <a:ext cx="1828800" cy="825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8" name="Bent Arrow 7"/>
          <p:cNvSpPr/>
          <p:nvPr/>
        </p:nvSpPr>
        <p:spPr>
          <a:xfrm rot="10800000">
            <a:off x="6716663" y="3771902"/>
            <a:ext cx="1360539" cy="137364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242" y="998765"/>
            <a:ext cx="2623358" cy="202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629400" y="292100"/>
            <a:ext cx="1981200" cy="44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00" y="165100"/>
            <a:ext cx="1600200" cy="635000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219202" y="1790700"/>
            <a:ext cx="1336785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vôi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330217" y="3901025"/>
            <a:ext cx="1336785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Cát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048265" y="2981481"/>
            <a:ext cx="1336785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Xi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măng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79630" y="3060700"/>
            <a:ext cx="2362200" cy="44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035317" y="2933700"/>
            <a:ext cx="2136885" cy="635000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37712"/>
            <a:ext cx="3048000" cy="202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066801" y="5145550"/>
            <a:ext cx="2209800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bê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tông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6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7700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279400"/>
            <a:ext cx="3157537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1" y="2019300"/>
            <a:ext cx="2261126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Quặng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bauxite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733800" y="1073150"/>
            <a:ext cx="1828800" cy="825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82418" y="2453225"/>
            <a:ext cx="2261126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Nhôm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ent Arrow 8"/>
          <p:cNvSpPr/>
          <p:nvPr/>
        </p:nvSpPr>
        <p:spPr>
          <a:xfrm rot="10800000">
            <a:off x="6282416" y="3085077"/>
            <a:ext cx="1360539" cy="13726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540" y="2857502"/>
            <a:ext cx="4094988" cy="238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352801" y="5222750"/>
            <a:ext cx="2261126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Xoong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nồi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24600" y="63500"/>
            <a:ext cx="1981200" cy="44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553200" y="-63500"/>
            <a:ext cx="1600200" cy="635000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94881" y="3212075"/>
            <a:ext cx="2362200" cy="44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50567" y="3085075"/>
            <a:ext cx="2136885" cy="635000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1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38300"/>
            <a:ext cx="3352800" cy="210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794760" y="2323306"/>
            <a:ext cx="1463040" cy="610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2" y="1600200"/>
            <a:ext cx="3461657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371602" y="3771985"/>
            <a:ext cx="787099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Tre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867400" y="3881555"/>
            <a:ext cx="2743200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Đan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lát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rổ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rá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01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878" y="555932"/>
            <a:ext cx="5220929" cy="548968"/>
          </a:xfrm>
          <a:prstGeom prst="rect">
            <a:avLst/>
          </a:prstGeom>
        </p:spPr>
        <p:txBody>
          <a:bodyPr vert="horz" lIns="91432" tIns="45716" rIns="91432" bIns="45716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15" y="0"/>
            <a:ext cx="4664851" cy="5232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BÀI 13: MỘT SỐ NGUYÊN LIỆU</a:t>
            </a:r>
          </a:p>
        </p:txBody>
      </p:sp>
      <p:sp>
        <p:nvSpPr>
          <p:cNvPr id="7" name="Rectangle 6"/>
          <p:cNvSpPr/>
          <p:nvPr/>
        </p:nvSpPr>
        <p:spPr>
          <a:xfrm>
            <a:off x="673614" y="1126712"/>
            <a:ext cx="8241787" cy="1384986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>
              <a:tabLst>
                <a:tab pos="463513" algn="l"/>
              </a:tabLst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tabLst>
                <a:tab pos="463513" algn="l"/>
              </a:tabLs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quặng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pic>
        <p:nvPicPr>
          <p:cNvPr id="8" name="Picture 7" descr="Book-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8" y="1104900"/>
            <a:ext cx="121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8588" y="2511707"/>
            <a:ext cx="8668212" cy="548968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72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15" y="0"/>
            <a:ext cx="4664851" cy="5232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BÀI 13: MỘT SỐ NGUYÊN LIỆU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479732"/>
            <a:ext cx="8668212" cy="548968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09700"/>
            <a:ext cx="2971800" cy="17689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333500"/>
            <a:ext cx="3155308" cy="2121260"/>
          </a:xfrm>
          <a:prstGeom prst="rect">
            <a:avLst/>
          </a:prstGeom>
        </p:spPr>
      </p:pic>
      <p:pic>
        <p:nvPicPr>
          <p:cNvPr id="13" name="Picture 2" descr="Báo giá cát vàng xây dựng - Nhà Máy Sắt Th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815" y="3819854"/>
            <a:ext cx="2916293" cy="175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213" y="3819854"/>
            <a:ext cx="3227788" cy="179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873017" y="3194285"/>
            <a:ext cx="1336785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vôi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68217" y="4533900"/>
            <a:ext cx="1336785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Cát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33291" y="2986625"/>
            <a:ext cx="2261126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Quặng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bauxite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343400" y="4456005"/>
            <a:ext cx="1676400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biển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7391400" y="929892"/>
            <a:ext cx="1752600" cy="2232408"/>
          </a:xfrm>
          <a:prstGeom prst="cloudCallout">
            <a:avLst>
              <a:gd name="adj1" fmla="val -79412"/>
              <a:gd name="adj2" fmla="val 5956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9602" y="952500"/>
            <a:ext cx="8572963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liệu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105552" y="1099832"/>
            <a:ext cx="580255" cy="212969"/>
          </a:xfrm>
          <a:prstGeom prst="homePlate">
            <a:avLst/>
          </a:prstGeom>
          <a:solidFill>
            <a:srgbClr val="C198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415818" y="1102081"/>
            <a:ext cx="269989" cy="198318"/>
          </a:xfrm>
          <a:prstGeom prst="chevron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02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3" grpId="0" animBg="1"/>
      <p:bldP spid="18" grpId="0"/>
      <p:bldP spid="19" grpId="0" animBg="1"/>
      <p:bldP spid="2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1320</Words>
  <Application>Microsoft Office PowerPoint</Application>
  <PresentationFormat>On-screen Show (16:10)</PresentationFormat>
  <Paragraphs>221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Calibri Light</vt:lpstr>
      <vt:lpstr>Century Schoolbook</vt:lpstr>
      <vt:lpstr>Segoe UI</vt:lpstr>
      <vt:lpstr>Times New Roman</vt:lpstr>
      <vt:lpstr>Wingdings</vt:lpstr>
      <vt:lpstr>Wingdings 2</vt:lpstr>
      <vt:lpstr>Office Theme</vt:lpstr>
      <vt:lpstr>Oriel</vt:lpstr>
      <vt:lpstr>2_Office Theme</vt:lpstr>
      <vt:lpstr>CHÀO MỪNG CÁC THẦY CÔ VÀ CÁC EM</vt:lpstr>
      <vt:lpstr>Các công trình xây dựng, đồ dùng trong nhà</vt:lpstr>
      <vt:lpstr>1. Một số nguyên liệu thông dụng</vt:lpstr>
      <vt:lpstr>Nung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Giảm thiểu tối đa sử dụng vật liệu nhằm tiết kiệm tiền bạc, tránh lãng phí vật liệu, giảm rác thải vật liệu cho môi trường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THCS</dc:creator>
  <cp:lastModifiedBy>DELL</cp:lastModifiedBy>
  <cp:revision>65</cp:revision>
  <dcterms:created xsi:type="dcterms:W3CDTF">2021-12-05T11:03:02Z</dcterms:created>
  <dcterms:modified xsi:type="dcterms:W3CDTF">2025-02-18T04:33:26Z</dcterms:modified>
</cp:coreProperties>
</file>