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258" r:id="rId6"/>
    <p:sldId id="269" r:id="rId7"/>
    <p:sldId id="288" r:id="rId8"/>
    <p:sldId id="257" r:id="rId9"/>
    <p:sldId id="289" r:id="rId10"/>
    <p:sldId id="290" r:id="rId11"/>
    <p:sldId id="291" r:id="rId12"/>
    <p:sldId id="259" r:id="rId13"/>
    <p:sldId id="260" r:id="rId14"/>
    <p:sldId id="261" r:id="rId15"/>
    <p:sldId id="270" r:id="rId16"/>
    <p:sldId id="272" r:id="rId17"/>
    <p:sldId id="273" r:id="rId18"/>
    <p:sldId id="274" r:id="rId19"/>
    <p:sldId id="275" r:id="rId20"/>
    <p:sldId id="276" r:id="rId21"/>
    <p:sldId id="277" r:id="rId22"/>
    <p:sldId id="271" r:id="rId23"/>
    <p:sldId id="278" r:id="rId24"/>
    <p:sldId id="262" r:id="rId25"/>
    <p:sldId id="263" r:id="rId26"/>
    <p:sldId id="264" r:id="rId27"/>
    <p:sldId id="279" r:id="rId28"/>
    <p:sldId id="265" r:id="rId29"/>
    <p:sldId id="266" r:id="rId30"/>
    <p:sldId id="280" r:id="rId31"/>
    <p:sldId id="267" r:id="rId32"/>
    <p:sldId id="283" r:id="rId33"/>
    <p:sldId id="285" r:id="rId34"/>
    <p:sldId id="281" r:id="rId35"/>
    <p:sldId id="284" r:id="rId36"/>
    <p:sldId id="282" r:id="rId37"/>
    <p:sldId id="286" r:id="rId38"/>
    <p:sldId id="287" r:id="rId39"/>
    <p:sldId id="268"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6678" autoAdjust="0"/>
  </p:normalViewPr>
  <p:slideViewPr>
    <p:cSldViewPr>
      <p:cViewPr varScale="1">
        <p:scale>
          <a:sx n="85" d="100"/>
          <a:sy n="85" d="100"/>
        </p:scale>
        <p:origin x="99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48EB6E-5566-49F0-AA4C-178361FC833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242129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48EB6E-5566-49F0-AA4C-178361FC833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2459912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48EB6E-5566-49F0-AA4C-178361FC833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1364828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391400" cy="557213"/>
          </a:xfrm>
        </p:spPr>
        <p:txBody>
          <a:bodyPr/>
          <a:lstStyle/>
          <a:p>
            <a:r>
              <a:rPr lang="en-US"/>
              <a:t>Click to edit Master title style</a:t>
            </a:r>
          </a:p>
        </p:txBody>
      </p:sp>
      <p:sp>
        <p:nvSpPr>
          <p:cNvPr id="3" name="Table Placeholder 2"/>
          <p:cNvSpPr>
            <a:spLocks noGrp="1"/>
          </p:cNvSpPr>
          <p:nvPr>
            <p:ph type="tbl" idx="1"/>
          </p:nvPr>
        </p:nvSpPr>
        <p:spPr>
          <a:xfrm>
            <a:off x="533400" y="971550"/>
            <a:ext cx="8229600" cy="3737372"/>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a:defRPr/>
            </a:pPr>
            <a:fld id="{DF954D7C-304A-4BE7-AB76-B33DAC2D682B}" type="datetime1">
              <a:rPr lang="en-US">
                <a:solidFill>
                  <a:srgbClr val="FFFFFF"/>
                </a:solidFill>
              </a:rPr>
              <a:pPr>
                <a:defRPr/>
              </a:pPr>
              <a:t>12/12/2022</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fld id="{65D39F35-C337-4ABF-9E33-D5A73589BA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52595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269923"/>
            <a:ext cx="7406640" cy="1104138"/>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387548"/>
            <a:ext cx="7406640" cy="131445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2248EB6E-5566-49F0-AA4C-178361FC8332}" type="datetimeFigureOut">
              <a:rPr lang="en-US" smtClean="0"/>
              <a:t>12/12/2022</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327EE1E-A06E-4D80-A612-FD9BA2CCC11A}" type="slidenum">
              <a:rPr lang="en-US" smtClean="0"/>
              <a:t>‹#›</a:t>
            </a:fld>
            <a:endParaRPr lang="en-US"/>
          </a:p>
        </p:txBody>
      </p:sp>
      <p:sp>
        <p:nvSpPr>
          <p:cNvPr id="8" name="Oval 7"/>
          <p:cNvSpPr/>
          <p:nvPr/>
        </p:nvSpPr>
        <p:spPr>
          <a:xfrm>
            <a:off x="921433" y="106035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008762"/>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41"/>
            <a:ext cx="6858000"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1950244"/>
            <a:ext cx="6400800" cy="17145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800100"/>
            <a:ext cx="6400800" cy="1132284"/>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248EB6E-5566-49F0-AA4C-178361FC833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
        <p:nvSpPr>
          <p:cNvPr id="10" name="Rectangle 9"/>
          <p:cNvSpPr/>
          <p:nvPr/>
        </p:nvSpPr>
        <p:spPr bwMode="invGray">
          <a:xfrm>
            <a:off x="2286000" y="0"/>
            <a:ext cx="76200"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11099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059403"/>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lstStyle/>
          <a:p>
            <a:r>
              <a:rPr kumimoji="0" lang="en-US"/>
              <a:t>Click to edit Master title style</a:t>
            </a:r>
          </a:p>
        </p:txBody>
      </p:sp>
      <p:sp>
        <p:nvSpPr>
          <p:cNvPr id="3" name="Content Placeholder 2"/>
          <p:cNvSpPr>
            <a:spLocks noGrp="1"/>
          </p:cNvSpPr>
          <p:nvPr>
            <p:ph sz="half" idx="1"/>
          </p:nvPr>
        </p:nvSpPr>
        <p:spPr>
          <a:xfrm>
            <a:off x="143560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248EB6E-5566-49F0-AA4C-178361FC8332}"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7EE1E-A06E-4D80-A612-FD9BA2CCC11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70252"/>
            <a:ext cx="8229600" cy="85725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248EB6E-5566-49F0-AA4C-178361FC8332}"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27EE1E-A06E-4D80-A612-FD9BA2CCC11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2248EB6E-5566-49F0-AA4C-178361FC8332}"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27EE1E-A06E-4D80-A612-FD9BA2CCC11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51435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2248EB6E-5566-49F0-AA4C-178361FC8332}"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27EE1E-A06E-4D80-A612-FD9BA2CCC11A}" type="slidenum">
              <a:rPr lang="en-US" smtClean="0"/>
              <a:t>‹#›</a:t>
            </a:fld>
            <a:endParaRPr lang="en-US"/>
          </a:p>
        </p:txBody>
      </p:sp>
      <p:sp>
        <p:nvSpPr>
          <p:cNvPr id="6" name="Rectangle 5"/>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48EB6E-5566-49F0-AA4C-178361FC833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1836167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2583"/>
            <a:ext cx="3810000" cy="871538"/>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055223"/>
            <a:ext cx="3810000" cy="523875"/>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600201"/>
            <a:ext cx="8153400" cy="299442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248EB6E-5566-49F0-AA4C-178361FC8332}"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7EE1E-A06E-4D80-A612-FD9BA2CCC11A}"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800100"/>
            <a:ext cx="2743200" cy="14859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2248EB6E-5566-49F0-AA4C-178361FC8332}"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7EE1E-A06E-4D80-A612-FD9BA2CCC11A}" type="slidenum">
              <a:rPr lang="en-US" smtClean="0"/>
              <a:t>‹#›</a:t>
            </a:fld>
            <a:endParaRPr lang="en-US"/>
          </a:p>
        </p:txBody>
      </p:sp>
      <p:sp>
        <p:nvSpPr>
          <p:cNvPr id="8" name="Rectangle 7"/>
          <p:cNvSpPr/>
          <p:nvPr/>
        </p:nvSpPr>
        <p:spPr>
          <a:xfrm>
            <a:off x="762000" y="800100"/>
            <a:ext cx="4572000" cy="3429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857253"/>
            <a:ext cx="4419600" cy="2635898"/>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715756"/>
            <a:ext cx="685800"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702589"/>
            <a:ext cx="649224"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3600450"/>
            <a:ext cx="4419600" cy="5715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05980"/>
            <a:ext cx="182880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05980"/>
            <a:ext cx="55626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269923"/>
            <a:ext cx="7406640" cy="1104138"/>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387548"/>
            <a:ext cx="7406640" cy="131445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06035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Oval 8"/>
          <p:cNvSpPr/>
          <p:nvPr/>
        </p:nvSpPr>
        <p:spPr>
          <a:xfrm>
            <a:off x="1157176" y="1008762"/>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52562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41833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41"/>
            <a:ext cx="6858000"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2578392" y="1950244"/>
            <a:ext cx="6400800" cy="17145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800100"/>
            <a:ext cx="6400800" cy="1132284"/>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Oval 7"/>
          <p:cNvSpPr/>
          <p:nvPr/>
        </p:nvSpPr>
        <p:spPr>
          <a:xfrm>
            <a:off x="2172321" y="211099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Oval 8"/>
          <p:cNvSpPr/>
          <p:nvPr/>
        </p:nvSpPr>
        <p:spPr>
          <a:xfrm>
            <a:off x="2408064" y="2059403"/>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169917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lstStyle/>
          <a:p>
            <a:r>
              <a:rPr kumimoji="0" lang="en-US"/>
              <a:t>Click to edit Master title style</a:t>
            </a:r>
          </a:p>
        </p:txBody>
      </p:sp>
      <p:sp>
        <p:nvSpPr>
          <p:cNvPr id="3" name="Content Placeholder 2"/>
          <p:cNvSpPr>
            <a:spLocks noGrp="1"/>
          </p:cNvSpPr>
          <p:nvPr>
            <p:ph sz="half" idx="1"/>
          </p:nvPr>
        </p:nvSpPr>
        <p:spPr>
          <a:xfrm>
            <a:off x="143560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48555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70252"/>
            <a:ext cx="8229600" cy="85725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72812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3367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48EB6E-5566-49F0-AA4C-178361FC833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3160302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51435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867880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2583"/>
            <a:ext cx="3810000" cy="871538"/>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055223"/>
            <a:ext cx="3810000" cy="523875"/>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600201"/>
            <a:ext cx="8153400" cy="299442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67300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800100"/>
            <a:ext cx="2743200" cy="14859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800100"/>
            <a:ext cx="4572000" cy="3429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857253"/>
            <a:ext cx="4419600" cy="2635898"/>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715756"/>
            <a:ext cx="685800"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Flowchart: Process 9"/>
          <p:cNvSpPr/>
          <p:nvPr/>
        </p:nvSpPr>
        <p:spPr>
          <a:xfrm rot="2103354" flipH="1">
            <a:off x="5003667" y="702589"/>
            <a:ext cx="649224"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Text Placeholder 3"/>
          <p:cNvSpPr>
            <a:spLocks noGrp="1"/>
          </p:cNvSpPr>
          <p:nvPr>
            <p:ph type="body" sz="half" idx="2"/>
          </p:nvPr>
        </p:nvSpPr>
        <p:spPr>
          <a:xfrm>
            <a:off x="838200" y="3600450"/>
            <a:ext cx="4419600" cy="5715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2426802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89448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05980"/>
            <a:ext cx="182880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05980"/>
            <a:ext cx="55626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57577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269923"/>
            <a:ext cx="7406640" cy="1104138"/>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387548"/>
            <a:ext cx="7406640" cy="131445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06035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Oval 8"/>
          <p:cNvSpPr/>
          <p:nvPr/>
        </p:nvSpPr>
        <p:spPr>
          <a:xfrm>
            <a:off x="1157176" y="1008762"/>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486156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79905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41"/>
            <a:ext cx="6858000"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2578392" y="1950244"/>
            <a:ext cx="6400800" cy="17145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800100"/>
            <a:ext cx="6400800" cy="1132284"/>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Oval 7"/>
          <p:cNvSpPr/>
          <p:nvPr/>
        </p:nvSpPr>
        <p:spPr>
          <a:xfrm>
            <a:off x="2172321" y="211099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Oval 8"/>
          <p:cNvSpPr/>
          <p:nvPr/>
        </p:nvSpPr>
        <p:spPr>
          <a:xfrm>
            <a:off x="2408064" y="2059403"/>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546354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lstStyle/>
          <a:p>
            <a:r>
              <a:rPr kumimoji="0" lang="en-US"/>
              <a:t>Click to edit Master title style</a:t>
            </a:r>
          </a:p>
        </p:txBody>
      </p:sp>
      <p:sp>
        <p:nvSpPr>
          <p:cNvPr id="3" name="Content Placeholder 2"/>
          <p:cNvSpPr>
            <a:spLocks noGrp="1"/>
          </p:cNvSpPr>
          <p:nvPr>
            <p:ph sz="half" idx="1"/>
          </p:nvPr>
        </p:nvSpPr>
        <p:spPr>
          <a:xfrm>
            <a:off x="143560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42098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70252"/>
            <a:ext cx="8229600" cy="85725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31285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48EB6E-5566-49F0-AA4C-178361FC8332}"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2202582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03800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51435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7674903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2583"/>
            <a:ext cx="3810000" cy="871538"/>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055223"/>
            <a:ext cx="3810000" cy="523875"/>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600201"/>
            <a:ext cx="8153400" cy="299442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16594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800100"/>
            <a:ext cx="2743200" cy="14859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800100"/>
            <a:ext cx="4572000" cy="3429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857253"/>
            <a:ext cx="4419600" cy="2635898"/>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715756"/>
            <a:ext cx="685800"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Flowchart: Process 9"/>
          <p:cNvSpPr/>
          <p:nvPr/>
        </p:nvSpPr>
        <p:spPr>
          <a:xfrm rot="2103354" flipH="1">
            <a:off x="5003667" y="702589"/>
            <a:ext cx="649224"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Text Placeholder 3"/>
          <p:cNvSpPr>
            <a:spLocks noGrp="1"/>
          </p:cNvSpPr>
          <p:nvPr>
            <p:ph type="body" sz="half" idx="2"/>
          </p:nvPr>
        </p:nvSpPr>
        <p:spPr>
          <a:xfrm>
            <a:off x="838200" y="3600450"/>
            <a:ext cx="4419600" cy="5715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3137776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73886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05980"/>
            <a:ext cx="182880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05980"/>
            <a:ext cx="55626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1447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48EB6E-5566-49F0-AA4C-178361FC8332}"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4022566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48EB6E-5566-49F0-AA4C-178361FC8332}"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1886857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8EB6E-5566-49F0-AA4C-178361FC8332}"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4091299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48EB6E-5566-49F0-AA4C-178361FC8332}"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73025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48EB6E-5566-49F0-AA4C-178361FC8332}"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63038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48EB6E-5566-49F0-AA4C-178361FC8332}" type="datetimeFigureOut">
              <a:rPr lang="en-US" smtClean="0"/>
              <a:t>12/12/2022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327EE1E-A06E-4D80-A612-FD9BA2CCC11A}" type="slidenum">
              <a:rPr lang="en-US" smtClean="0"/>
              <a:t>‹#›</a:t>
            </a:fld>
            <a:endParaRPr lang="en-US"/>
          </a:p>
        </p:txBody>
      </p:sp>
    </p:spTree>
    <p:extLst>
      <p:ext uri="{BB962C8B-B14F-4D97-AF65-F5344CB8AC3E}">
        <p14:creationId xmlns:p14="http://schemas.microsoft.com/office/powerpoint/2010/main" val="279043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611941"/>
            <a:ext cx="1638887" cy="1229165"/>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7" y="15827"/>
            <a:ext cx="1702191" cy="1276643"/>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2" y="791308"/>
            <a:ext cx="1125717" cy="826968"/>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4" y="-41"/>
            <a:ext cx="8131127"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05979"/>
            <a:ext cx="7498080" cy="85725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085850"/>
            <a:ext cx="7498080" cy="360045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4729162"/>
            <a:ext cx="2133600" cy="357188"/>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248EB6E-5566-49F0-AA4C-178361FC8332}" type="datetimeFigureOut">
              <a:rPr lang="en-US" smtClean="0"/>
              <a:t>12/12/2022</a:t>
            </a:fld>
            <a:endParaRPr lang="en-US"/>
          </a:p>
        </p:txBody>
      </p:sp>
      <p:sp>
        <p:nvSpPr>
          <p:cNvPr id="10" name="Footer Placeholder 9"/>
          <p:cNvSpPr>
            <a:spLocks noGrp="1"/>
          </p:cNvSpPr>
          <p:nvPr>
            <p:ph type="ftr" sz="quarter" idx="3"/>
          </p:nvPr>
        </p:nvSpPr>
        <p:spPr>
          <a:xfrm>
            <a:off x="5715000" y="4729162"/>
            <a:ext cx="2895600" cy="357188"/>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4729162"/>
            <a:ext cx="457200" cy="357188"/>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327EE1E-A06E-4D80-A612-FD9BA2CCC11A}" type="slidenum">
              <a:rPr lang="en-US" smtClean="0"/>
              <a:t>‹#›</a:t>
            </a:fld>
            <a:endParaRPr lang="en-US"/>
          </a:p>
        </p:txBody>
      </p:sp>
      <p:sp>
        <p:nvSpPr>
          <p:cNvPr id="15" name="Rectangle 14"/>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611941"/>
            <a:ext cx="1638887" cy="1229165"/>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Oval 7"/>
          <p:cNvSpPr/>
          <p:nvPr/>
        </p:nvSpPr>
        <p:spPr>
          <a:xfrm>
            <a:off x="168817" y="15827"/>
            <a:ext cx="1702191" cy="1276643"/>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Donut 10"/>
          <p:cNvSpPr/>
          <p:nvPr/>
        </p:nvSpPr>
        <p:spPr>
          <a:xfrm rot="2315675">
            <a:off x="182882" y="791308"/>
            <a:ext cx="1125717" cy="826968"/>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1012874" y="-41"/>
            <a:ext cx="8131127"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Title Placeholder 4"/>
          <p:cNvSpPr>
            <a:spLocks noGrp="1"/>
          </p:cNvSpPr>
          <p:nvPr>
            <p:ph type="title"/>
          </p:nvPr>
        </p:nvSpPr>
        <p:spPr>
          <a:xfrm>
            <a:off x="1435608" y="205979"/>
            <a:ext cx="7498080" cy="85725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085850"/>
            <a:ext cx="7498080" cy="360045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4729162"/>
            <a:ext cx="2133600" cy="357188"/>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4729162"/>
            <a:ext cx="2895600" cy="357188"/>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4729162"/>
            <a:ext cx="457200" cy="357188"/>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5585438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611941"/>
            <a:ext cx="1638887" cy="1229165"/>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Oval 7"/>
          <p:cNvSpPr/>
          <p:nvPr/>
        </p:nvSpPr>
        <p:spPr>
          <a:xfrm>
            <a:off x="168817" y="15827"/>
            <a:ext cx="1702191" cy="1276643"/>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Donut 10"/>
          <p:cNvSpPr/>
          <p:nvPr/>
        </p:nvSpPr>
        <p:spPr>
          <a:xfrm rot="2315675">
            <a:off x="182882" y="791308"/>
            <a:ext cx="1125717" cy="826968"/>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1012874" y="-41"/>
            <a:ext cx="8131127"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Title Placeholder 4"/>
          <p:cNvSpPr>
            <a:spLocks noGrp="1"/>
          </p:cNvSpPr>
          <p:nvPr>
            <p:ph type="title"/>
          </p:nvPr>
        </p:nvSpPr>
        <p:spPr>
          <a:xfrm>
            <a:off x="1435608" y="205979"/>
            <a:ext cx="7498080" cy="85725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085850"/>
            <a:ext cx="7498080" cy="360045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4729162"/>
            <a:ext cx="2133600" cy="357188"/>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248EB6E-5566-49F0-AA4C-178361FC8332}" type="datetimeFigureOut">
              <a:rPr lang="en-US" smtClean="0">
                <a:solidFill>
                  <a:srgbClr val="E7DEC9">
                    <a:shade val="50000"/>
                    <a:satMod val="200000"/>
                  </a:srgbClr>
                </a:solidFill>
              </a:rPr>
              <a:pPr/>
              <a:t>12/12/2022</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4729162"/>
            <a:ext cx="2895600" cy="357188"/>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4729162"/>
            <a:ext cx="457200" cy="357188"/>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8635503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tmp"/></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7.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1.wdp"/><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7.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33"/>
            <a:ext cx="9211734" cy="518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0670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5000" y="57150"/>
            <a:ext cx="533400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vi-VN" sz="2000" b="1" dirty="0">
                <a:latin typeface="Times New Roman" pitchFamily="18" charset="0"/>
                <a:cs typeface="Times New Roman" pitchFamily="18" charset="0"/>
              </a:rPr>
              <a:t>Quan sát hình ảnh 11.1 </a:t>
            </a:r>
            <a:endParaRPr lang="en-US" sz="2000" b="1" dirty="0">
              <a:latin typeface="Times New Roman" pitchFamily="18" charset="0"/>
              <a:cs typeface="Times New Roman" pitchFamily="18" charset="0"/>
            </a:endParaRPr>
          </a:p>
          <a:p>
            <a:pPr algn="ctr"/>
            <a:r>
              <a:rPr lang="en-US" sz="2000" dirty="0">
                <a:latin typeface="Times New Roman" pitchFamily="18" charset="0"/>
                <a:cs typeface="Times New Roman" pitchFamily="18" charset="0"/>
              </a:rPr>
              <a:t>H</a:t>
            </a:r>
            <a:r>
              <a:rPr lang="vi-VN" sz="2000" dirty="0">
                <a:latin typeface="Times New Roman" pitchFamily="18" charset="0"/>
                <a:cs typeface="Times New Roman" pitchFamily="18" charset="0"/>
              </a:rPr>
              <a:t>oạt động cặp đôi hoàn thành phiếu học tập số 1</a:t>
            </a:r>
            <a:endParaRPr lang="en-US" sz="2000" dirty="0">
              <a:latin typeface="Times New Roman" pitchFamily="18" charset="0"/>
              <a:cs typeface="Times New Roman" pitchFamily="18" charset="0"/>
            </a:endParaRPr>
          </a:p>
        </p:txBody>
      </p:sp>
      <p:sp>
        <p:nvSpPr>
          <p:cNvPr id="8" name="Rounded Rectangle 7"/>
          <p:cNvSpPr/>
          <p:nvPr/>
        </p:nvSpPr>
        <p:spPr>
          <a:xfrm>
            <a:off x="1219200" y="1200150"/>
            <a:ext cx="6858000" cy="3200400"/>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vi-VN" sz="2000" b="1" dirty="0">
                <a:solidFill>
                  <a:schemeClr val="tx2">
                    <a:lumMod val="60000"/>
                    <a:lumOff val="40000"/>
                  </a:schemeClr>
                </a:solidFill>
                <a:latin typeface="Times New Roman" pitchFamily="18" charset="0"/>
                <a:cs typeface="Times New Roman" pitchFamily="18" charset="0"/>
              </a:rPr>
              <a:t>PHIẾU HỌC TẬP SỐ 1</a:t>
            </a:r>
          </a:p>
          <a:p>
            <a:pPr algn="ctr"/>
            <a:r>
              <a:rPr lang="vi-VN" sz="2000" dirty="0">
                <a:latin typeface="Times New Roman" pitchFamily="18" charset="0"/>
                <a:cs typeface="Times New Roman" pitchFamily="18" charset="0"/>
              </a:rPr>
              <a:t>NHÓM:……..</a:t>
            </a:r>
          </a:p>
          <a:p>
            <a:pPr marL="457200" indent="-457200" algn="just">
              <a:buAutoNum type="arabicPeriod"/>
            </a:pPr>
            <a:r>
              <a:rPr lang="vi-VN" sz="2000" dirty="0">
                <a:latin typeface="Times New Roman" pitchFamily="18" charset="0"/>
                <a:cs typeface="Times New Roman" pitchFamily="18" charset="0"/>
              </a:rPr>
              <a:t>Em hãy cho biết khí oxi tồn tại ở đâu?</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a:p>
            <a:pPr algn="just"/>
            <a:r>
              <a:rPr lang="vi-VN" sz="2000" dirty="0">
                <a:latin typeface="Times New Roman" pitchFamily="18" charset="0"/>
                <a:cs typeface="Times New Roman" pitchFamily="18" charset="0"/>
              </a:rPr>
              <a:t>2. Thường xuyên hít khí oxi trong không khí, em có cảm nhận được màu, mùi, vị của oxi không?</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a:p>
            <a:pPr algn="just"/>
            <a:r>
              <a:rPr lang="vi-VN" sz="2000" dirty="0">
                <a:latin typeface="Times New Roman" pitchFamily="18" charset="0"/>
                <a:cs typeface="Times New Roman" pitchFamily="18" charset="0"/>
              </a:rPr>
              <a:t>3. Tại sao ở đám nuôi tôm thường lắp đặt hệ thống quạt khí ?</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p:txBody>
      </p:sp>
    </p:spTree>
    <p:extLst>
      <p:ext uri="{BB962C8B-B14F-4D97-AF65-F5344CB8AC3E}">
        <p14:creationId xmlns:p14="http://schemas.microsoft.com/office/powerpoint/2010/main" val="3239847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Điều gì sẽ xảy ra nếu toàn bộ khí quyển là Oxy? | Báo Dân tr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Điều gì sẽ xảy ra nếu toàn bộ khí quyển là Oxy? | Báo Dân tr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8" descr="Điều gì sẽ xảy ra nếu toàn bộ khí quyển là Oxy? - Đài Phát thanh và Truyền  hình Thanh Hó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85" y="7938"/>
            <a:ext cx="2470315" cy="1801812"/>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7" name="AutoShape 6" descr="Tìm hiểu về nồng độ Oxy hòa tan trong nước DO (Dissolved Oxygen), Ảnh hưởng  của hàm lượng Oxy trong nước DO đến tôm, cá và chất lượng nước sô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b="7268"/>
          <a:stretch/>
        </p:blipFill>
        <p:spPr bwMode="auto">
          <a:xfrm>
            <a:off x="2781300" y="7938"/>
            <a:ext cx="2705100" cy="1801812"/>
          </a:xfrm>
          <a:prstGeom prst="flowChartAlternateProcess">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descr="Em hãy cho biết oxygen tồn tại ở đâu Thường xuyên hít thở khí oxygen trong  không khí, em có cảm nhận được màu, mùi, vị của oxygen không? - Giải sách"/>
          <p:cNvPicPr>
            <a:picLocks noChangeAspect="1" noChangeArrowheads="1"/>
          </p:cNvPicPr>
          <p:nvPr/>
        </p:nvPicPr>
        <p:blipFill rotWithShape="1">
          <a:blip r:embed="rId4">
            <a:extLst>
              <a:ext uri="{28A0092B-C50C-407E-A947-70E740481C1C}">
                <a14:useLocalDpi xmlns:a14="http://schemas.microsoft.com/office/drawing/2010/main" val="0"/>
              </a:ext>
            </a:extLst>
          </a:blip>
          <a:srcRect l="4131" t="2984" r="2067" b="9662"/>
          <a:stretch/>
        </p:blipFill>
        <p:spPr bwMode="auto">
          <a:xfrm>
            <a:off x="3962400" y="1962150"/>
            <a:ext cx="2971800" cy="2744437"/>
          </a:xfrm>
          <a:prstGeom prst="teardrop">
            <a:avLst/>
          </a:prstGeom>
          <a:noFill/>
          <a:extLst>
            <a:ext uri="{909E8E84-426E-40DD-AFC4-6F175D3DCCD1}">
              <a14:hiddenFill xmlns:a14="http://schemas.microsoft.com/office/drawing/2010/main">
                <a:solidFill>
                  <a:srgbClr val="FFFFFF"/>
                </a:solidFill>
              </a14:hiddenFill>
            </a:ext>
          </a:extLst>
        </p:spPr>
      </p:pic>
      <p:pic>
        <p:nvPicPr>
          <p:cNvPr id="6155" name="Picture 11" descr="Hình ảnh Cậu Bé đứng Trên Cỏ Hít Thở Không Khí Trong Lành Vùng Ngoại ô Du  Lịch, Rừng, Mái Xanh, Cậu Bé Nhỏ Vector và PNG với nền trong suốt để"/>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72" t="24318" r="7123" b="10204"/>
          <a:stretch/>
        </p:blipFill>
        <p:spPr bwMode="auto">
          <a:xfrm>
            <a:off x="289023" y="1809750"/>
            <a:ext cx="3063777" cy="2439637"/>
          </a:xfrm>
          <a:prstGeom prst="teardrop">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6864184" y="3535805"/>
            <a:ext cx="2279816" cy="1474345"/>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vi-VN" sz="2000" dirty="0">
                <a:latin typeface="Times New Roman" pitchFamily="18" charset="0"/>
                <a:cs typeface="Times New Roman" pitchFamily="18" charset="0"/>
              </a:rPr>
              <a:t>3. Tại sao ở đám nuôi tôm thường lắp đặt hệ thống quạt khí ?</a:t>
            </a:r>
            <a:endParaRPr lang="en-US" sz="2000" dirty="0">
              <a:latin typeface="Times New Roman" pitchFamily="18" charset="0"/>
              <a:cs typeface="Times New Roman" pitchFamily="18" charset="0"/>
            </a:endParaRPr>
          </a:p>
        </p:txBody>
      </p:sp>
      <p:sp>
        <p:nvSpPr>
          <p:cNvPr id="12" name="Rounded Rectangle 11"/>
          <p:cNvSpPr/>
          <p:nvPr/>
        </p:nvSpPr>
        <p:spPr>
          <a:xfrm>
            <a:off x="5791200" y="429770"/>
            <a:ext cx="3137066" cy="859723"/>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en-US" sz="2000" dirty="0">
                <a:latin typeface="Times New Roman" pitchFamily="18" charset="0"/>
                <a:cs typeface="Times New Roman" pitchFamily="18" charset="0"/>
              </a:rPr>
              <a:t>1 </a:t>
            </a:r>
            <a:r>
              <a:rPr lang="vi-VN" sz="2000" dirty="0">
                <a:latin typeface="Times New Roman" pitchFamily="18" charset="0"/>
                <a:cs typeface="Times New Roman" pitchFamily="18" charset="0"/>
              </a:rPr>
              <a:t>Em hãy cho biết khí </a:t>
            </a:r>
            <a:r>
              <a:rPr lang="en-US" sz="2000" dirty="0">
                <a:solidFill>
                  <a:schemeClr val="tx1"/>
                </a:solidFill>
                <a:latin typeface="Times New Roman" pitchFamily="18" charset="0"/>
                <a:cs typeface="Times New Roman" pitchFamily="18" charset="0"/>
              </a:rPr>
              <a:t>oxygen</a:t>
            </a:r>
            <a:r>
              <a:rPr lang="vi-VN" sz="2000" dirty="0">
                <a:solidFill>
                  <a:schemeClr val="tx1"/>
                </a:solidFill>
                <a:latin typeface="Times New Roman" pitchFamily="18" charset="0"/>
                <a:cs typeface="Times New Roman" pitchFamily="18" charset="0"/>
              </a:rPr>
              <a:t> </a:t>
            </a:r>
            <a:r>
              <a:rPr lang="vi-VN" sz="2000" dirty="0">
                <a:latin typeface="Times New Roman" pitchFamily="18" charset="0"/>
                <a:cs typeface="Times New Roman" pitchFamily="18" charset="0"/>
              </a:rPr>
              <a:t>tồn tại ở đâu?</a:t>
            </a:r>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p:txBody>
      </p:sp>
      <p:sp>
        <p:nvSpPr>
          <p:cNvPr id="13" name="Rounded Rectangle 12"/>
          <p:cNvSpPr/>
          <p:nvPr/>
        </p:nvSpPr>
        <p:spPr>
          <a:xfrm>
            <a:off x="0" y="4084029"/>
            <a:ext cx="4343400" cy="965458"/>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vi-VN" sz="2000" dirty="0">
                <a:latin typeface="Times New Roman" pitchFamily="18" charset="0"/>
                <a:cs typeface="Times New Roman" pitchFamily="18" charset="0"/>
              </a:rPr>
              <a:t>2. Thường xuyên hít khí </a:t>
            </a:r>
            <a:r>
              <a:rPr lang="en-US" sz="2000" dirty="0">
                <a:solidFill>
                  <a:schemeClr val="tx1"/>
                </a:solidFill>
                <a:latin typeface="Times New Roman" pitchFamily="18" charset="0"/>
                <a:cs typeface="Times New Roman" pitchFamily="18" charset="0"/>
              </a:rPr>
              <a:t>oxygen</a:t>
            </a:r>
            <a:r>
              <a:rPr lang="vi-VN" sz="2000" dirty="0">
                <a:latin typeface="Times New Roman" pitchFamily="18" charset="0"/>
                <a:cs typeface="Times New Roman" pitchFamily="18" charset="0"/>
              </a:rPr>
              <a:t> trong không khí, em có cảm nhận được màu, mùi, vị của </a:t>
            </a:r>
            <a:r>
              <a:rPr lang="en-US" sz="2000" dirty="0">
                <a:solidFill>
                  <a:schemeClr val="tx1"/>
                </a:solidFill>
                <a:latin typeface="Times New Roman" pitchFamily="18" charset="0"/>
                <a:cs typeface="Times New Roman" pitchFamily="18" charset="0"/>
              </a:rPr>
              <a:t>oxygen</a:t>
            </a:r>
            <a:r>
              <a:rPr lang="vi-VN" sz="2000" dirty="0">
                <a:latin typeface="Times New Roman" pitchFamily="18" charset="0"/>
                <a:cs typeface="Times New Roman" pitchFamily="18" charset="0"/>
              </a:rPr>
              <a:t> không?</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3620407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5000" y="57150"/>
            <a:ext cx="53340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vi-VN" sz="2000" b="1" dirty="0">
                <a:latin typeface="Times New Roman" pitchFamily="18" charset="0"/>
                <a:cs typeface="Times New Roman" pitchFamily="18" charset="0"/>
              </a:rPr>
              <a:t>Quan sát hình ảnh 11.1 </a:t>
            </a:r>
            <a:endParaRPr lang="en-US" sz="2000" b="1" dirty="0">
              <a:latin typeface="Times New Roman" pitchFamily="18" charset="0"/>
              <a:cs typeface="Times New Roman" pitchFamily="18" charset="0"/>
            </a:endParaRPr>
          </a:p>
          <a:p>
            <a:pPr algn="ctr"/>
            <a:r>
              <a:rPr lang="en-US" sz="2000" dirty="0">
                <a:latin typeface="Times New Roman" pitchFamily="18" charset="0"/>
                <a:cs typeface="Times New Roman" pitchFamily="18" charset="0"/>
              </a:rPr>
              <a:t>H</a:t>
            </a:r>
            <a:r>
              <a:rPr lang="vi-VN" sz="2000" dirty="0">
                <a:latin typeface="Times New Roman" pitchFamily="18" charset="0"/>
                <a:cs typeface="Times New Roman" pitchFamily="18" charset="0"/>
              </a:rPr>
              <a:t>oạt động cặp đôi hoàn thành phiếu học tập số 1</a:t>
            </a:r>
            <a:endParaRPr lang="en-US" sz="2000" dirty="0">
              <a:latin typeface="Times New Roman" pitchFamily="18" charset="0"/>
              <a:cs typeface="Times New Roman" pitchFamily="18" charset="0"/>
            </a:endParaRPr>
          </a:p>
        </p:txBody>
      </p:sp>
      <p:sp>
        <p:nvSpPr>
          <p:cNvPr id="9" name="Rounded Rectangle 8"/>
          <p:cNvSpPr/>
          <p:nvPr/>
        </p:nvSpPr>
        <p:spPr>
          <a:xfrm>
            <a:off x="1155510" y="895350"/>
            <a:ext cx="6858000" cy="396240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vi-VN" sz="2000" b="1" dirty="0">
                <a:solidFill>
                  <a:srgbClr val="0070C0"/>
                </a:solidFill>
                <a:latin typeface="Times New Roman" pitchFamily="18" charset="0"/>
                <a:cs typeface="Times New Roman" pitchFamily="18" charset="0"/>
              </a:rPr>
              <a:t>PHIẾU HỌC TẬP SỐ 1</a:t>
            </a:r>
          </a:p>
          <a:p>
            <a:pPr algn="just"/>
            <a:r>
              <a:rPr lang="en-US" sz="2000" dirty="0">
                <a:latin typeface="Times New Roman" pitchFamily="18" charset="0"/>
                <a:cs typeface="Times New Roman" pitchFamily="18" charset="0"/>
              </a:rPr>
              <a:t>1. </a:t>
            </a:r>
            <a:r>
              <a:rPr lang="vi-VN" sz="2000" dirty="0">
                <a:latin typeface="Times New Roman" pitchFamily="18" charset="0"/>
                <a:cs typeface="Times New Roman" pitchFamily="18" charset="0"/>
              </a:rPr>
              <a:t>Em hãy cho biết khí </a:t>
            </a:r>
            <a:r>
              <a:rPr lang="en-US" sz="2000" dirty="0">
                <a:solidFill>
                  <a:schemeClr val="tx1"/>
                </a:solidFill>
                <a:latin typeface="Times New Roman" pitchFamily="18" charset="0"/>
                <a:cs typeface="Times New Roman" pitchFamily="18" charset="0"/>
              </a:rPr>
              <a:t>oxygen</a:t>
            </a:r>
            <a:r>
              <a:rPr lang="vi-VN" sz="2000" dirty="0">
                <a:solidFill>
                  <a:schemeClr val="tx1"/>
                </a:solidFill>
                <a:latin typeface="Times New Roman" pitchFamily="18" charset="0"/>
                <a:cs typeface="Times New Roman" pitchFamily="18" charset="0"/>
              </a:rPr>
              <a:t> </a:t>
            </a:r>
            <a:r>
              <a:rPr lang="vi-VN" sz="2000" dirty="0">
                <a:latin typeface="Times New Roman" pitchFamily="18" charset="0"/>
                <a:cs typeface="Times New Roman" pitchFamily="18" charset="0"/>
              </a:rPr>
              <a:t>tồn tại ở đâu?</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vi-VN" sz="2000" dirty="0">
                <a:solidFill>
                  <a:srgbClr val="0070C0"/>
                </a:solidFill>
                <a:latin typeface="Times New Roman" pitchFamily="18" charset="0"/>
                <a:cs typeface="Times New Roman" pitchFamily="18" charset="0"/>
              </a:rPr>
              <a:t>Trong không khí, trong nước</a:t>
            </a:r>
            <a:endParaRPr lang="en-US" sz="2000" dirty="0">
              <a:solidFill>
                <a:srgbClr val="0070C0"/>
              </a:solidFill>
              <a:latin typeface="Times New Roman" pitchFamily="18" charset="0"/>
              <a:cs typeface="Times New Roman" pitchFamily="18" charset="0"/>
            </a:endParaRPr>
          </a:p>
          <a:p>
            <a:pPr algn="just"/>
            <a:r>
              <a:rPr lang="vi-VN" sz="2000" dirty="0">
                <a:latin typeface="Times New Roman" pitchFamily="18" charset="0"/>
                <a:cs typeface="Times New Roman" pitchFamily="18" charset="0"/>
              </a:rPr>
              <a:t>2.Thường xuyên hít khí </a:t>
            </a:r>
            <a:r>
              <a:rPr lang="en-US" sz="2000" dirty="0">
                <a:solidFill>
                  <a:schemeClr val="tx1"/>
                </a:solidFill>
                <a:latin typeface="Times New Roman" pitchFamily="18" charset="0"/>
                <a:cs typeface="Times New Roman" pitchFamily="18" charset="0"/>
              </a:rPr>
              <a:t>oxygen</a:t>
            </a:r>
            <a:r>
              <a:rPr lang="vi-VN" sz="2000" dirty="0">
                <a:latin typeface="Times New Roman" pitchFamily="18" charset="0"/>
                <a:cs typeface="Times New Roman" pitchFamily="18" charset="0"/>
              </a:rPr>
              <a:t> trong không khí, em có cảm nhận được màu, mùi, vị của oxi không?</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cảm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nhận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màu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mùi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vị</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oxygen</a:t>
            </a:r>
          </a:p>
          <a:p>
            <a:pPr algn="just"/>
            <a:r>
              <a:rPr lang="vi-VN" sz="2000" dirty="0">
                <a:latin typeface="Times New Roman" pitchFamily="18" charset="0"/>
                <a:cs typeface="Times New Roman" pitchFamily="18" charset="0"/>
              </a:rPr>
              <a:t>3. Tại sao ở đám nuôi tôm thường lắp đặt hệ thống quạt khí ?</a:t>
            </a:r>
            <a:endParaRPr lang="en-US" sz="2000" dirty="0">
              <a:latin typeface="Times New Roman" pitchFamily="18" charset="0"/>
              <a:cs typeface="Times New Roman" pitchFamily="18" charset="0"/>
            </a:endParaRPr>
          </a:p>
          <a:p>
            <a:pPr algn="just"/>
            <a:r>
              <a:rPr lang="en-US" sz="2000" dirty="0">
                <a:solidFill>
                  <a:srgbClr val="0070C0"/>
                </a:solidFill>
                <a:latin typeface="Times New Roman" pitchFamily="18" charset="0"/>
                <a:cs typeface="Times New Roman" pitchFamily="18" charset="0"/>
              </a:rPr>
              <a:t>      </a:t>
            </a:r>
            <a:r>
              <a:rPr lang="vi-VN" sz="2000" dirty="0">
                <a:solidFill>
                  <a:srgbClr val="0070C0"/>
                </a:solidFill>
                <a:latin typeface="Times New Roman" pitchFamily="18" charset="0"/>
                <a:cs typeface="Times New Roman" pitchFamily="18" charset="0"/>
              </a:rPr>
              <a:t>Do oxygen ít tan trong nước và việc nuôi tôm, cá số lượng lớn làm cho lượng oxygen trong ao đầm nuôi rất ít. </a:t>
            </a:r>
            <a:endParaRPr lang="en-US" sz="2000" dirty="0">
              <a:solidFill>
                <a:srgbClr val="0070C0"/>
              </a:solidFill>
              <a:latin typeface="Times New Roman" pitchFamily="18" charset="0"/>
              <a:cs typeface="Times New Roman" pitchFamily="18" charset="0"/>
            </a:endParaRPr>
          </a:p>
          <a:p>
            <a:pPr algn="just"/>
            <a:r>
              <a:rPr lang="en-US" sz="2000" dirty="0">
                <a:solidFill>
                  <a:srgbClr val="0070C0"/>
                </a:solidFill>
                <a:latin typeface="Times New Roman" pitchFamily="18" charset="0"/>
                <a:cs typeface="Times New Roman" pitchFamily="18" charset="0"/>
              </a:rPr>
              <a:t>      </a:t>
            </a:r>
            <a:r>
              <a:rPr lang="vi-VN" sz="2000" dirty="0">
                <a:solidFill>
                  <a:srgbClr val="0070C0"/>
                </a:solidFill>
                <a:latin typeface="Times New Roman" pitchFamily="18" charset="0"/>
                <a:cs typeface="Times New Roman" pitchFamily="18" charset="0"/>
              </a:rPr>
              <a:t>Chính vì vậy người ta phải dùng giải pháp quạt để sục khí liên tục vào nước giúp cho oxygen tan nhiều hơn trong nước, từ đó cá tôm có đủ oxygen để hô hấp.</a:t>
            </a:r>
          </a:p>
        </p:txBody>
      </p:sp>
      <p:sp>
        <p:nvSpPr>
          <p:cNvPr id="6" name="Rounded Rectangle 5"/>
          <p:cNvSpPr/>
          <p:nvPr/>
        </p:nvSpPr>
        <p:spPr>
          <a:xfrm>
            <a:off x="1905000" y="895350"/>
            <a:ext cx="48768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dirty="0" err="1">
                <a:latin typeface="Times New Roman" pitchFamily="18" charset="0"/>
                <a:cs typeface="Times New Roman" pitchFamily="18" charset="0"/>
              </a:rPr>
              <a:t>Em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rút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kết luận về tính chất của ox</a:t>
            </a:r>
            <a:r>
              <a:rPr lang="en-US" sz="2000" dirty="0" err="1">
                <a:latin typeface="Times New Roman" pitchFamily="18" charset="0"/>
                <a:cs typeface="Times New Roman" pitchFamily="18" charset="0"/>
              </a:rPr>
              <a:t>ygen</a:t>
            </a:r>
            <a:r>
              <a:rPr lang="en-US" sz="2000" dirty="0">
                <a:latin typeface="Times New Roman" pitchFamily="18" charset="0"/>
                <a:cs typeface="Times New Roman" pitchFamily="18" charset="0"/>
              </a:rPr>
              <a:t> ?</a:t>
            </a:r>
          </a:p>
        </p:txBody>
      </p:sp>
    </p:spTree>
    <p:extLst>
      <p:ext uri="{BB962C8B-B14F-4D97-AF65-F5344CB8AC3E}">
        <p14:creationId xmlns:p14="http://schemas.microsoft.com/office/powerpoint/2010/main" val="166177332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9" grpId="1"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29000" y="43180"/>
            <a:ext cx="2286000" cy="5715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9. OXYGEN</a:t>
            </a:r>
          </a:p>
        </p:txBody>
      </p:sp>
      <p:sp>
        <p:nvSpPr>
          <p:cNvPr id="5" name="Rounded Rectangle 4"/>
          <p:cNvSpPr/>
          <p:nvPr/>
        </p:nvSpPr>
        <p:spPr>
          <a:xfrm>
            <a:off x="990600" y="8953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000" b="1" dirty="0">
                <a:solidFill>
                  <a:prstClr val="black"/>
                </a:solidFill>
                <a:latin typeface="Times New Roman" pitchFamily="18" charset="0"/>
                <a:cs typeface="Times New Roman" pitchFamily="18" charset="0"/>
              </a:rPr>
              <a:t>1. </a:t>
            </a:r>
            <a:r>
              <a:rPr lang="en-US" sz="2000" b="1" dirty="0" err="1">
                <a:solidFill>
                  <a:prstClr val="black"/>
                </a:solidFill>
                <a:latin typeface="Times New Roman" pitchFamily="18" charset="0"/>
                <a:cs typeface="Times New Roman" pitchFamily="18" charset="0"/>
              </a:rPr>
              <a:t>Một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số</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tính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p>
        </p:txBody>
      </p:sp>
      <p:sp>
        <p:nvSpPr>
          <p:cNvPr id="6" name="Rounded Rectangle 5"/>
          <p:cNvSpPr/>
          <p:nvPr/>
        </p:nvSpPr>
        <p:spPr>
          <a:xfrm>
            <a:off x="1676400" y="1581150"/>
            <a:ext cx="6553200" cy="1057275"/>
          </a:xfrm>
          <a:prstGeom prst="roundRect">
            <a:avLst/>
          </a:prstGeom>
        </p:spPr>
        <p:style>
          <a:lnRef idx="2">
            <a:schemeClr val="accent1"/>
          </a:lnRef>
          <a:fillRef idx="1">
            <a:schemeClr val="lt1"/>
          </a:fillRef>
          <a:effectRef idx="0">
            <a:schemeClr val="accent1"/>
          </a:effectRef>
          <a:fontRef idx="minor">
            <a:schemeClr val="dk1"/>
          </a:fontRef>
        </p:style>
        <p:txBody>
          <a:bodyPr tIns="0" rtlCol="0" anchor="t"/>
          <a:lstStyle/>
          <a:p>
            <a:pPr algn="just"/>
            <a:r>
              <a:rPr lang="en-US" sz="2000" dirty="0">
                <a:ln>
                  <a:solidFill>
                    <a:schemeClr val="accent1">
                      <a:lumMod val="60000"/>
                      <a:lumOff val="40000"/>
                    </a:schemeClr>
                  </a:solidFill>
                </a:ln>
                <a:solidFill>
                  <a:schemeClr val="tx1"/>
                </a:solidFill>
                <a:latin typeface="Times New Roman" pitchFamily="18" charset="0"/>
                <a:cs typeface="Times New Roman" pitchFamily="18" charset="0"/>
              </a:rPr>
              <a:t>   </a:t>
            </a:r>
            <a:r>
              <a:rPr lang="vi-VN" sz="2000" dirty="0">
                <a:solidFill>
                  <a:schemeClr val="tx1"/>
                </a:solidFill>
                <a:latin typeface="Times New Roman" pitchFamily="18" charset="0"/>
                <a:cs typeface="Times New Roman" pitchFamily="18" charset="0"/>
              </a:rPr>
              <a:t>Ox</a:t>
            </a:r>
            <a:r>
              <a:rPr lang="en-US" sz="2000" dirty="0" err="1">
                <a:solidFill>
                  <a:schemeClr val="tx1"/>
                </a:solidFill>
                <a:latin typeface="Times New Roman" pitchFamily="18" charset="0"/>
                <a:cs typeface="Times New Roman" pitchFamily="18" charset="0"/>
              </a:rPr>
              <a:t>ygen</a:t>
            </a:r>
            <a:r>
              <a:rPr lang="vi-VN" sz="2000" dirty="0">
                <a:solidFill>
                  <a:schemeClr val="tx1"/>
                </a:solidFill>
                <a:latin typeface="Times New Roman" pitchFamily="18" charset="0"/>
                <a:cs typeface="Times New Roman" pitchFamily="18" charset="0"/>
              </a:rPr>
              <a:t> là chất khí, không màu, không mùi, không vị, nặng hơn không khí, tan ít trong nước (1 lít nước ở 20</a:t>
            </a:r>
            <a:r>
              <a:rPr lang="vi-VN" sz="2000" baseline="30000" dirty="0">
                <a:solidFill>
                  <a:schemeClr val="tx1"/>
                </a:solidFill>
                <a:latin typeface="Times New Roman" pitchFamily="18" charset="0"/>
                <a:cs typeface="Times New Roman" pitchFamily="18" charset="0"/>
              </a:rPr>
              <a:t>o</a:t>
            </a:r>
            <a:r>
              <a:rPr lang="vi-VN" sz="2000" dirty="0">
                <a:solidFill>
                  <a:schemeClr val="tx1"/>
                </a:solidFill>
                <a:latin typeface="Times New Roman" pitchFamily="18" charset="0"/>
                <a:cs typeface="Times New Roman" pitchFamily="18" charset="0"/>
              </a:rPr>
              <a:t>C,1 atm hòa tan được 31 ml khí oxi)</a:t>
            </a:r>
          </a:p>
        </p:txBody>
      </p:sp>
      <p:sp>
        <p:nvSpPr>
          <p:cNvPr id="7" name="Rounded Rectangle 6"/>
          <p:cNvSpPr/>
          <p:nvPr/>
        </p:nvSpPr>
        <p:spPr>
          <a:xfrm>
            <a:off x="990600" y="28765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schemeClr val="tx1"/>
                </a:solidFill>
                <a:latin typeface="Times New Roman" pitchFamily="18" charset="0"/>
                <a:cs typeface="Times New Roman" pitchFamily="18" charset="0"/>
              </a:rPr>
              <a:t>2</a:t>
            </a:r>
            <a:r>
              <a:rPr lang="vi-VN"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Tầm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quan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trọng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Oxygen</a:t>
            </a:r>
            <a:endParaRPr lang="vi-VN" sz="2000" b="1" dirty="0">
              <a:solidFill>
                <a:schemeClr val="tx1"/>
              </a:solidFill>
              <a:latin typeface="Times New Roman" pitchFamily="18" charset="0"/>
              <a:cs typeface="Times New Roman" pitchFamily="18" charset="0"/>
            </a:endParaRPr>
          </a:p>
        </p:txBody>
      </p:sp>
      <p:sp>
        <p:nvSpPr>
          <p:cNvPr id="8" name="Rounded Rectangle 7"/>
          <p:cNvSpPr/>
          <p:nvPr/>
        </p:nvSpPr>
        <p:spPr>
          <a:xfrm>
            <a:off x="990600" y="34099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schemeClr val="tx1"/>
                </a:solidFill>
                <a:latin typeface="Times New Roman" pitchFamily="18" charset="0"/>
                <a:cs typeface="Times New Roman" pitchFamily="18" charset="0"/>
              </a:rPr>
              <a:t>a</a:t>
            </a:r>
            <a:r>
              <a:rPr lang="vi-VN"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Vai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trò</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Oxygen </a:t>
            </a:r>
            <a:r>
              <a:rPr lang="en-US" sz="2000" b="1" dirty="0" err="1">
                <a:solidFill>
                  <a:schemeClr val="tx1"/>
                </a:solidFill>
                <a:latin typeface="Times New Roman" pitchFamily="18" charset="0"/>
                <a:cs typeface="Times New Roman" pitchFamily="18" charset="0"/>
              </a:rPr>
              <a:t>với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sự</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sống</a:t>
            </a:r>
            <a:endParaRPr lang="vi-VN" sz="2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679710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95400" y="-25589"/>
            <a:ext cx="6096000" cy="10540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vi-VN" sz="2000" b="1" dirty="0">
                <a:effectLst>
                  <a:outerShdw blurRad="38100" dist="38100" dir="2700000" algn="tl">
                    <a:srgbClr val="000000">
                      <a:alpha val="43137"/>
                    </a:srgbClr>
                  </a:outerShdw>
                </a:effectLst>
                <a:latin typeface="Times New Roman" pitchFamily="18" charset="0"/>
                <a:cs typeface="Times New Roman" pitchFamily="18" charset="0"/>
              </a:rPr>
              <a:t>Quan sát hình ảnh </a:t>
            </a:r>
            <a:endParaRPr lang="en-US" sz="2000" b="1" dirty="0">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latin typeface="Times New Roman" pitchFamily="18" charset="0"/>
                <a:cs typeface="Times New Roman" pitchFamily="18" charset="0"/>
              </a:rPr>
              <a:t>H</a:t>
            </a:r>
            <a:r>
              <a:rPr lang="vi-VN" sz="2000" dirty="0">
                <a:latin typeface="Times New Roman" pitchFamily="18" charset="0"/>
                <a:cs typeface="Times New Roman" pitchFamily="18" charset="0"/>
              </a:rPr>
              <a:t>oạt động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6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hoàn thành phiếu học tập số 1</a:t>
            </a:r>
            <a:endParaRPr lang="en-US" sz="2000" dirty="0">
              <a:latin typeface="Times New Roman" pitchFamily="18" charset="0"/>
              <a:cs typeface="Times New Roman" pitchFamily="18" charset="0"/>
            </a:endParaRPr>
          </a:p>
          <a:p>
            <a:pPr algn="ctr"/>
            <a:r>
              <a:rPr lang="en-US" sz="2000" dirty="0" err="1">
                <a:latin typeface="Times New Roman" pitchFamily="18" charset="0"/>
                <a:cs typeface="Times New Roman" pitchFamily="18" charset="0"/>
              </a:rPr>
              <a:t>Thời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gian</a:t>
            </a:r>
            <a:r>
              <a:rPr lang="en-US" sz="2000" dirty="0">
                <a:latin typeface="Times New Roman" pitchFamily="18" charset="0"/>
                <a:cs typeface="Times New Roman" pitchFamily="18" charset="0"/>
              </a:rPr>
              <a:t>: 5 </a:t>
            </a:r>
            <a:r>
              <a:rPr lang="en-US" sz="2000" dirty="0" err="1">
                <a:latin typeface="Times New Roman" pitchFamily="18" charset="0"/>
                <a:cs typeface="Times New Roman" pitchFamily="18" charset="0"/>
              </a:rPr>
              <a:t>phút</a:t>
            </a:r>
            <a:endParaRPr lang="en-US" sz="2000" dirty="0">
              <a:latin typeface="Times New Roman" pitchFamily="18" charset="0"/>
              <a:cs typeface="Times New Roman" pitchFamily="18" charset="0"/>
            </a:endParaRPr>
          </a:p>
        </p:txBody>
      </p:sp>
      <p:sp>
        <p:nvSpPr>
          <p:cNvPr id="9" name="Rounded Rectangle 8"/>
          <p:cNvSpPr/>
          <p:nvPr/>
        </p:nvSpPr>
        <p:spPr>
          <a:xfrm>
            <a:off x="76200" y="1123950"/>
            <a:ext cx="3657600" cy="393055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vi-VN" sz="2000" dirty="0">
                <a:solidFill>
                  <a:srgbClr val="0070C0"/>
                </a:solidFill>
                <a:latin typeface="Times New Roman" pitchFamily="18" charset="0"/>
                <a:cs typeface="Times New Roman" pitchFamily="18" charset="0"/>
              </a:rPr>
              <a:t> </a:t>
            </a:r>
            <a:r>
              <a:rPr lang="vi-VN" sz="2000" b="1" dirty="0">
                <a:solidFill>
                  <a:srgbClr val="0070C0"/>
                </a:solidFill>
                <a:latin typeface="Times New Roman" pitchFamily="18" charset="0"/>
                <a:cs typeface="Times New Roman" pitchFamily="18" charset="0"/>
              </a:rPr>
              <a:t>PHIẾU HỌC TẬP SỐ 2</a:t>
            </a:r>
          </a:p>
          <a:p>
            <a:pPr algn="ctr"/>
            <a:r>
              <a:rPr lang="vi-VN" sz="2000" dirty="0">
                <a:solidFill>
                  <a:schemeClr val="tx1"/>
                </a:solidFill>
                <a:latin typeface="Times New Roman" pitchFamily="18" charset="0"/>
                <a:cs typeface="Times New Roman" pitchFamily="18" charset="0"/>
              </a:rPr>
              <a:t>NHÓM: ……</a:t>
            </a:r>
          </a:p>
          <a:p>
            <a:pPr algn="just"/>
            <a:r>
              <a:rPr lang="vi-VN" sz="2000" b="1" dirty="0">
                <a:solidFill>
                  <a:schemeClr val="tx1"/>
                </a:solidFill>
                <a:latin typeface="Times New Roman" pitchFamily="18" charset="0"/>
                <a:cs typeface="Times New Roman" pitchFamily="18" charset="0"/>
              </a:rPr>
              <a:t>1. </a:t>
            </a:r>
            <a:r>
              <a:rPr lang="vi-VN" sz="2000" dirty="0">
                <a:solidFill>
                  <a:schemeClr val="tx1"/>
                </a:solidFill>
                <a:latin typeface="Times New Roman" pitchFamily="18" charset="0"/>
                <a:cs typeface="Times New Roman" pitchFamily="18" charset="0"/>
              </a:rPr>
              <a:t>Con người có thể ngừng hoạt động hô hấp không ? Vì sao ?</a:t>
            </a:r>
          </a:p>
          <a:p>
            <a:pPr algn="just"/>
            <a:r>
              <a:rPr lang="vi-VN" sz="2000" b="1" dirty="0">
                <a:solidFill>
                  <a:schemeClr val="tx1"/>
                </a:solidFill>
                <a:latin typeface="Times New Roman" pitchFamily="18" charset="0"/>
                <a:cs typeface="Times New Roman" pitchFamily="18" charset="0"/>
              </a:rPr>
              <a:t>2. </a:t>
            </a:r>
            <a:r>
              <a:rPr lang="vi-VN" sz="2000" dirty="0">
                <a:solidFill>
                  <a:schemeClr val="tx1"/>
                </a:solidFill>
                <a:latin typeface="Times New Roman" pitchFamily="18" charset="0"/>
                <a:cs typeface="Times New Roman" pitchFamily="18" charset="0"/>
              </a:rPr>
              <a:t>Em hãy tìm hiểu và cho biết bệnh nhân nào phải sử dụng bình khí ox</a:t>
            </a:r>
            <a:r>
              <a:rPr lang="en-US" sz="2000" dirty="0" err="1">
                <a:solidFill>
                  <a:schemeClr val="tx1"/>
                </a:solidFill>
                <a:latin typeface="Times New Roman" pitchFamily="18" charset="0"/>
                <a:cs typeface="Times New Roman" pitchFamily="18" charset="0"/>
              </a:rPr>
              <a:t>ygen</a:t>
            </a:r>
            <a:r>
              <a:rPr lang="vi-VN" sz="2000" dirty="0">
                <a:solidFill>
                  <a:schemeClr val="tx1"/>
                </a:solidFill>
                <a:latin typeface="Times New Roman" pitchFamily="18" charset="0"/>
                <a:cs typeface="Times New Roman" pitchFamily="18" charset="0"/>
              </a:rPr>
              <a:t> để thở ?</a:t>
            </a:r>
          </a:p>
          <a:p>
            <a:pPr algn="just"/>
            <a:r>
              <a:rPr lang="vi-VN" sz="2000" b="1" dirty="0">
                <a:solidFill>
                  <a:schemeClr val="tx1"/>
                </a:solidFill>
                <a:latin typeface="Times New Roman" pitchFamily="18" charset="0"/>
                <a:cs typeface="Times New Roman" pitchFamily="18" charset="0"/>
              </a:rPr>
              <a:t>3. </a:t>
            </a:r>
            <a:r>
              <a:rPr lang="vi-VN" sz="2000" dirty="0">
                <a:solidFill>
                  <a:schemeClr val="tx1"/>
                </a:solidFill>
                <a:latin typeface="Times New Roman" pitchFamily="18" charset="0"/>
                <a:cs typeface="Times New Roman" pitchFamily="18" charset="0"/>
              </a:rPr>
              <a:t>Bình khí nén là bình tích trữ không khí được nén ở một áp suất nhất định. Tại sao thợ lặn cần sử dụng bình khí nén ?</a:t>
            </a:r>
          </a:p>
        </p:txBody>
      </p:sp>
      <p:pic>
        <p:nvPicPr>
          <p:cNvPr id="7" name="Picture 6" descr="https://baivan.net/sites/default/files/styles/giua_bai/public/12_59.png?itok=B5soiIW8"/>
          <p:cNvPicPr/>
          <p:nvPr/>
        </p:nvPicPr>
        <p:blipFill rotWithShape="1">
          <a:blip r:embed="rId2"/>
          <a:srcRect l="3400" t="5793" r="3400" b="11932"/>
          <a:stretch/>
        </p:blipFill>
        <p:spPr bwMode="auto">
          <a:xfrm>
            <a:off x="3886200" y="1123950"/>
            <a:ext cx="2273491" cy="1927135"/>
          </a:xfrm>
          <a:prstGeom prst="rect">
            <a:avLst/>
          </a:prstGeom>
          <a:noFill/>
          <a:ln w="9525">
            <a:noFill/>
            <a:miter lim="800000"/>
            <a:headEnd/>
            <a:tailEnd/>
          </a:ln>
        </p:spPr>
      </p:pic>
      <p:pic>
        <p:nvPicPr>
          <p:cNvPr id="8" name="Picture 4" descr="Khí Oxy y t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1294"/>
            <a:ext cx="2819400" cy="19391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e Most Important Scuba Diving Ru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5891" y="3145033"/>
            <a:ext cx="2831909" cy="1828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creen Clipping"/>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86200" y="3087556"/>
            <a:ext cx="2286000" cy="1922594"/>
          </a:xfrm>
          <a:prstGeom prst="rect">
            <a:avLst/>
          </a:prstGeom>
        </p:spPr>
      </p:pic>
    </p:spTree>
    <p:extLst>
      <p:ext uri="{BB962C8B-B14F-4D97-AF65-F5344CB8AC3E}">
        <p14:creationId xmlns:p14="http://schemas.microsoft.com/office/powerpoint/2010/main" val="169832388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33400" y="570664"/>
            <a:ext cx="3657600" cy="11430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vi-VN" sz="2000" dirty="0">
                <a:solidFill>
                  <a:srgbClr val="0070C0"/>
                </a:solidFill>
                <a:latin typeface="Times New Roman" pitchFamily="18" charset="0"/>
                <a:cs typeface="Times New Roman" pitchFamily="18" charset="0"/>
              </a:rPr>
              <a:t> </a:t>
            </a:r>
            <a:r>
              <a:rPr lang="vi-VN" sz="2000" b="1" dirty="0">
                <a:solidFill>
                  <a:srgbClr val="0070C0"/>
                </a:solidFill>
                <a:latin typeface="Times New Roman" pitchFamily="18" charset="0"/>
                <a:cs typeface="Times New Roman" pitchFamily="18" charset="0"/>
              </a:rPr>
              <a:t>PHIẾU HỌC TẬP SỐ 2</a:t>
            </a:r>
          </a:p>
          <a:p>
            <a:pPr algn="just"/>
            <a:r>
              <a:rPr lang="vi-VN" sz="2000" b="1" dirty="0">
                <a:solidFill>
                  <a:schemeClr val="tx1"/>
                </a:solidFill>
                <a:latin typeface="Times New Roman" pitchFamily="18" charset="0"/>
                <a:cs typeface="Times New Roman" pitchFamily="18" charset="0"/>
              </a:rPr>
              <a:t>1. </a:t>
            </a:r>
            <a:r>
              <a:rPr lang="vi-VN" sz="2000" dirty="0">
                <a:solidFill>
                  <a:schemeClr val="tx1"/>
                </a:solidFill>
                <a:latin typeface="Times New Roman" pitchFamily="18" charset="0"/>
                <a:cs typeface="Times New Roman" pitchFamily="18" charset="0"/>
              </a:rPr>
              <a:t>Con người có thể ngừng hoạt động hô hấp không ? Vì sao ?</a:t>
            </a:r>
          </a:p>
        </p:txBody>
      </p:sp>
      <p:pic>
        <p:nvPicPr>
          <p:cNvPr id="6" name="Picture 5" descr="Screen Clipping"/>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070" t="-1" r="9154" b="3905"/>
          <a:stretch/>
        </p:blipFill>
        <p:spPr>
          <a:xfrm>
            <a:off x="5257800" y="0"/>
            <a:ext cx="3393591" cy="2788923"/>
          </a:xfrm>
          <a:prstGeom prst="ellipse">
            <a:avLst/>
          </a:prstGeom>
          <a:ln>
            <a:solidFill>
              <a:srgbClr val="FF0000"/>
            </a:solidFill>
          </a:ln>
        </p:spPr>
      </p:pic>
      <p:sp>
        <p:nvSpPr>
          <p:cNvPr id="7" name="Rounded Rectangle 6"/>
          <p:cNvSpPr/>
          <p:nvPr/>
        </p:nvSpPr>
        <p:spPr>
          <a:xfrm>
            <a:off x="561833" y="2114282"/>
            <a:ext cx="3657600" cy="1371867"/>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a:solidFill>
                  <a:schemeClr val="tx1"/>
                </a:solidFill>
                <a:latin typeface="Times New Roman" pitchFamily="18" charset="0"/>
                <a:cs typeface="Times New Roman" pitchFamily="18" charset="0"/>
              </a:rPr>
              <a:t>Con </a:t>
            </a:r>
            <a:r>
              <a:rPr lang="en-US" sz="2000" dirty="0" err="1">
                <a:solidFill>
                  <a:schemeClr val="tx1"/>
                </a:solidFill>
                <a:latin typeface="Times New Roman" pitchFamily="18" charset="0"/>
                <a:cs typeface="Times New Roman" pitchFamily="18" charset="0"/>
              </a:rPr>
              <a:t>người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không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ngừng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hoạt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động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hô</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hấp</a:t>
            </a:r>
            <a:r>
              <a:rPr lang="en-US" sz="2000" dirty="0">
                <a:solidFill>
                  <a:schemeClr val="tx1"/>
                </a:solidFill>
                <a:latin typeface="Times New Roman" pitchFamily="18" charset="0"/>
                <a:cs typeface="Times New Roman" pitchFamily="18" charset="0"/>
              </a:rPr>
              <a:t>.</a:t>
            </a:r>
            <a:r>
              <a:rPr lang="vi-VN" sz="2000" dirty="0">
                <a:solidFill>
                  <a:schemeClr val="tx1"/>
                </a:solidFill>
                <a:latin typeface="Times New Roman" pitchFamily="18" charset="0"/>
                <a:cs typeface="Times New Roman" pitchFamily="18" charset="0"/>
              </a:rPr>
              <a:t> </a:t>
            </a:r>
            <a:r>
              <a:rPr lang="en-US" sz="2000" dirty="0">
                <a:solidFill>
                  <a:schemeClr val="tx1"/>
                </a:solidFill>
                <a:latin typeface="Times New Roman" pitchFamily="18" charset="0"/>
                <a:cs typeface="Times New Roman" pitchFamily="18" charset="0"/>
              </a:rPr>
              <a:t>V</a:t>
            </a:r>
            <a:r>
              <a:rPr lang="vi-VN" sz="2000" dirty="0">
                <a:solidFill>
                  <a:schemeClr val="tx1"/>
                </a:solidFill>
                <a:latin typeface="Times New Roman" pitchFamily="18" charset="0"/>
                <a:cs typeface="Times New Roman" pitchFamily="18" charset="0"/>
              </a:rPr>
              <a:t>ì cơ thể người cần có oxygen để duy trì mọi hoạt động của tế bào.</a:t>
            </a:r>
          </a:p>
        </p:txBody>
      </p:sp>
      <p:sp>
        <p:nvSpPr>
          <p:cNvPr id="10" name="AutoShape 2" descr="Tại sao uống nhiều nước lại giúp giảm c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90"/>
          <a:stretch/>
        </p:blipFill>
        <p:spPr bwMode="auto">
          <a:xfrm>
            <a:off x="5385108" y="2808461"/>
            <a:ext cx="3215055" cy="2335039"/>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descr="Quán ăn Gành Hào ở Vũng Tà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376" y="-3128"/>
            <a:ext cx="3131224" cy="2335039"/>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descr="Screen Clipping"/>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070" t="-1" r="9154" b="3905"/>
          <a:stretch/>
        </p:blipFill>
        <p:spPr>
          <a:xfrm>
            <a:off x="1143000" y="2297427"/>
            <a:ext cx="3393591" cy="2788923"/>
          </a:xfrm>
          <a:prstGeom prst="ellipse">
            <a:avLst/>
          </a:prstGeom>
          <a:ln>
            <a:solidFill>
              <a:srgbClr val="FF0000"/>
            </a:solidFill>
          </a:ln>
        </p:spPr>
      </p:pic>
      <p:sp>
        <p:nvSpPr>
          <p:cNvPr id="11" name="Multiply 10"/>
          <p:cNvSpPr/>
          <p:nvPr/>
        </p:nvSpPr>
        <p:spPr>
          <a:xfrm>
            <a:off x="5257800" y="160338"/>
            <a:ext cx="3581400" cy="462121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orizontal Scroll 14"/>
          <p:cNvSpPr/>
          <p:nvPr/>
        </p:nvSpPr>
        <p:spPr>
          <a:xfrm>
            <a:off x="304800" y="178575"/>
            <a:ext cx="4067033" cy="23622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ta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nhịn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nhịn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nhịn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thở</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thì</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phút</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56847857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11269"/>
                                        </p:tgtEl>
                                        <p:attrNameLst>
                                          <p:attrName>style.visibility</p:attrName>
                                        </p:attrNameLst>
                                      </p:cBhvr>
                                      <p:to>
                                        <p:strVal val="visible"/>
                                      </p:to>
                                    </p:set>
                                    <p:animEffect transition="in" filter="wipe(left)">
                                      <p:cBhvr>
                                        <p:cTn id="33" dur="500"/>
                                        <p:tgtEl>
                                          <p:spTgt spid="11269"/>
                                        </p:tgtEl>
                                      </p:cBhvr>
                                    </p:animEffect>
                                  </p:childTnLst>
                                </p:cTn>
                              </p:par>
                              <p:par>
                                <p:cTn id="34" presetID="22" presetClass="entr" presetSubtype="8" fill="hold" nodeType="withEffect">
                                  <p:stCondLst>
                                    <p:cond delay="0"/>
                                  </p:stCondLst>
                                  <p:childTnLst>
                                    <p:set>
                                      <p:cBhvr>
                                        <p:cTn id="35" dur="1" fill="hold">
                                          <p:stCondLst>
                                            <p:cond delay="0"/>
                                          </p:stCondLst>
                                        </p:cTn>
                                        <p:tgtEl>
                                          <p:spTgt spid="11267"/>
                                        </p:tgtEl>
                                        <p:attrNameLst>
                                          <p:attrName>style.visibility</p:attrName>
                                        </p:attrNameLst>
                                      </p:cBhvr>
                                      <p:to>
                                        <p:strVal val="visible"/>
                                      </p:to>
                                    </p:set>
                                    <p:animEffect transition="in" filter="wipe(left)">
                                      <p:cBhvr>
                                        <p:cTn id="36" dur="500"/>
                                        <p:tgtEl>
                                          <p:spTgt spid="11267"/>
                                        </p:tgtEl>
                                      </p:cBhvr>
                                    </p:animEffec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par>
                          <p:cTn id="41" fill="hold">
                            <p:stCondLst>
                              <p:cond delay="2500"/>
                            </p:stCondLst>
                            <p:childTnLst>
                              <p:par>
                                <p:cTn id="42" presetID="6" presetClass="entr" presetSubtype="16"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ircle(in)">
                                      <p:cBhvr>
                                        <p:cTn id="4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29570" y="1347662"/>
            <a:ext cx="3345976" cy="1182380"/>
          </a:xfrm>
          <a:prstGeom prst="horizontalScroll">
            <a:avLst/>
          </a:prstGeom>
          <a:ln>
            <a:noFill/>
          </a:ln>
        </p:spPr>
        <p:style>
          <a:lnRef idx="2">
            <a:schemeClr val="accent2"/>
          </a:lnRef>
          <a:fillRef idx="1">
            <a:schemeClr val="lt1"/>
          </a:fillRef>
          <a:effectRef idx="0">
            <a:schemeClr val="accent2"/>
          </a:effectRef>
          <a:fontRef idx="minor">
            <a:schemeClr val="dk1"/>
          </a:fontRef>
        </p:style>
        <p:txBody>
          <a:bodyPr rtlCol="0" anchor="t"/>
          <a:lstStyle/>
          <a:p>
            <a:pPr algn="just"/>
            <a:r>
              <a:rPr lang="en-US" sz="2000" dirty="0" err="1">
                <a:latin typeface="Times New Roman" pitchFamily="18" charset="0"/>
                <a:cs typeface="Times New Roman" pitchFamily="18" charset="0"/>
              </a:rPr>
              <a:t>Nếu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não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cung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cấp</a:t>
            </a:r>
            <a:r>
              <a:rPr lang="en-US" sz="2000" dirty="0">
                <a:latin typeface="Times New Roman" pitchFamily="18" charset="0"/>
                <a:cs typeface="Times New Roman" pitchFamily="18" charset="0"/>
              </a:rPr>
              <a:t> oxygen </a:t>
            </a:r>
            <a:r>
              <a:rPr lang="en-US" sz="2000" dirty="0" err="1">
                <a:latin typeface="Times New Roman" pitchFamily="18" charset="0"/>
                <a:cs typeface="Times New Roman" pitchFamily="18" charset="0"/>
              </a:rPr>
              <a:t>thì</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sau</a:t>
            </a:r>
            <a:r>
              <a:rPr lang="en-US" sz="2000" dirty="0">
                <a:latin typeface="Times New Roman" pitchFamily="18" charset="0"/>
                <a:cs typeface="Times New Roman" pitchFamily="18" charset="0"/>
              </a:rPr>
              <a:t> 4-5 </a:t>
            </a:r>
            <a:r>
              <a:rPr lang="en-US" sz="2000" dirty="0" err="1">
                <a:latin typeface="Times New Roman" pitchFamily="18" charset="0"/>
                <a:cs typeface="Times New Roman" pitchFamily="18" charset="0"/>
              </a:rPr>
              <a:t>phút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bắt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đầu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tổn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thương</a:t>
            </a:r>
            <a:endParaRPr lang="en-US" sz="2000" dirty="0">
              <a:latin typeface="Times New Roman" pitchFamily="18" charset="0"/>
              <a:cs typeface="Times New Roman" pitchFamily="18" charset="0"/>
            </a:endParaRPr>
          </a:p>
        </p:txBody>
      </p:sp>
      <p:pic>
        <p:nvPicPr>
          <p:cNvPr id="12290" name="Picture 2" descr="Triệu chứng thiếu oxy não – những dấu hiệu cảnh báo nguy hiểm"/>
          <p:cNvPicPr>
            <a:picLocks noChangeAspect="1" noChangeArrowheads="1"/>
          </p:cNvPicPr>
          <p:nvPr/>
        </p:nvPicPr>
        <p:blipFill rotWithShape="1">
          <a:blip r:embed="rId2">
            <a:extLst>
              <a:ext uri="{28A0092B-C50C-407E-A947-70E740481C1C}">
                <a14:useLocalDpi xmlns:a14="http://schemas.microsoft.com/office/drawing/2010/main" val="0"/>
              </a:ext>
            </a:extLst>
          </a:blip>
          <a:srcRect l="5188" t="5711" r="13343" b="-1547"/>
          <a:stretch/>
        </p:blipFill>
        <p:spPr bwMode="auto">
          <a:xfrm>
            <a:off x="3200400" y="1576262"/>
            <a:ext cx="2859206" cy="3129088"/>
          </a:xfrm>
          <a:prstGeom prst="roundRect">
            <a:avLst/>
          </a:prstGeom>
          <a:noFill/>
          <a:extLst>
            <a:ext uri="{909E8E84-426E-40DD-AFC4-6F175D3DCCD1}">
              <a14:hiddenFill xmlns:a14="http://schemas.microsoft.com/office/drawing/2010/main">
                <a:solidFill>
                  <a:srgbClr val="FFFFFF"/>
                </a:solidFill>
              </a14:hiddenFill>
            </a:ext>
          </a:extLst>
        </p:spPr>
      </p:pic>
      <p:sp>
        <p:nvSpPr>
          <p:cNvPr id="6" name="Horizontal Scroll 5"/>
          <p:cNvSpPr/>
          <p:nvPr/>
        </p:nvSpPr>
        <p:spPr>
          <a:xfrm>
            <a:off x="895919" y="-19050"/>
            <a:ext cx="7028881" cy="1295400"/>
          </a:xfrm>
          <a:prstGeom prst="horizontalScroll">
            <a:avLst/>
          </a:prstGeom>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just"/>
            <a:r>
              <a:rPr lang="en-US" sz="2000" dirty="0">
                <a:latin typeface="Times New Roman" pitchFamily="18" charset="0"/>
                <a:cs typeface="Times New Roman" pitchFamily="18" charset="0"/>
              </a:rPr>
              <a:t>Oxygen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trò</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trọng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đối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thiếu</a:t>
            </a:r>
            <a:r>
              <a:rPr lang="en-US" sz="2000" dirty="0">
                <a:latin typeface="Times New Roman" pitchFamily="18" charset="0"/>
                <a:cs typeface="Times New Roman" pitchFamily="18" charset="0"/>
              </a:rPr>
              <a:t> oxygen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nguyên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bệnh</a:t>
            </a:r>
            <a:endParaRPr lang="en-US" sz="2000" dirty="0">
              <a:latin typeface="Times New Roman" pitchFamily="18" charset="0"/>
              <a:cs typeface="Times New Roman" pitchFamily="18" charset="0"/>
            </a:endParaRPr>
          </a:p>
        </p:txBody>
      </p:sp>
      <p:sp>
        <p:nvSpPr>
          <p:cNvPr id="10" name="Curved Down Arrow 9"/>
          <p:cNvSpPr/>
          <p:nvPr/>
        </p:nvSpPr>
        <p:spPr>
          <a:xfrm flipH="1">
            <a:off x="2353670" y="971550"/>
            <a:ext cx="2244488" cy="4350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orizontal Scroll 11"/>
          <p:cNvSpPr/>
          <p:nvPr/>
        </p:nvSpPr>
        <p:spPr>
          <a:xfrm>
            <a:off x="6025487" y="1367281"/>
            <a:ext cx="2994546" cy="1076576"/>
          </a:xfrm>
          <a:prstGeom prst="horizontalScroll">
            <a:avLst/>
          </a:prstGeom>
          <a:ln>
            <a:noFill/>
          </a:ln>
        </p:spPr>
        <p:style>
          <a:lnRef idx="2">
            <a:schemeClr val="accent2"/>
          </a:lnRef>
          <a:fillRef idx="1">
            <a:schemeClr val="lt1"/>
          </a:fillRef>
          <a:effectRef idx="0">
            <a:schemeClr val="accent2"/>
          </a:effectRef>
          <a:fontRef idx="minor">
            <a:schemeClr val="dk1"/>
          </a:fontRef>
        </p:style>
        <p:txBody>
          <a:bodyPr rtlCol="0" anchor="t"/>
          <a:lstStyle/>
          <a:p>
            <a:pPr algn="just"/>
            <a:r>
              <a:rPr lang="en-US" sz="2000" dirty="0" err="1">
                <a:latin typeface="Times New Roman" pitchFamily="18" charset="0"/>
                <a:cs typeface="Times New Roman" pitchFamily="18" charset="0"/>
              </a:rPr>
              <a:t>Sau</a:t>
            </a:r>
            <a:r>
              <a:rPr lang="en-US" sz="2000" dirty="0">
                <a:latin typeface="Times New Roman" pitchFamily="18" charset="0"/>
                <a:cs typeface="Times New Roman" pitchFamily="18" charset="0"/>
              </a:rPr>
              <a:t> 9-10 </a:t>
            </a:r>
            <a:r>
              <a:rPr lang="en-US" sz="2000" dirty="0" err="1">
                <a:latin typeface="Times New Roman" pitchFamily="18" charset="0"/>
                <a:cs typeface="Times New Roman" pitchFamily="18" charset="0"/>
              </a:rPr>
              <a:t>phút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sẽ</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tổn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phục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hồi</a:t>
            </a:r>
            <a:endParaRPr lang="en-US" sz="2000" dirty="0">
              <a:latin typeface="Times New Roman" pitchFamily="18" charset="0"/>
              <a:cs typeface="Times New Roman" pitchFamily="18" charset="0"/>
            </a:endParaRPr>
          </a:p>
        </p:txBody>
      </p:sp>
      <p:sp>
        <p:nvSpPr>
          <p:cNvPr id="13" name="Curved Down Arrow 12"/>
          <p:cNvSpPr/>
          <p:nvPr/>
        </p:nvSpPr>
        <p:spPr>
          <a:xfrm>
            <a:off x="4886752" y="971550"/>
            <a:ext cx="2277470" cy="4350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431143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4" presetClass="entr" presetSubtype="5"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vertical)">
                                      <p:cBhvr>
                                        <p:cTn id="14" dur="500"/>
                                        <p:tgtEl>
                                          <p:spTgt spid="13"/>
                                        </p:tgtEl>
                                      </p:cBhvr>
                                    </p:animEffect>
                                  </p:childTnLst>
                                </p:cTn>
                              </p:par>
                              <p:par>
                                <p:cTn id="15" presetID="14" presetClass="entr" presetSubtype="5"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2" grpId="0" animBg="1"/>
      <p:bldP spid="12" grpId="1"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021" y="2278322"/>
            <a:ext cx="2413379" cy="750628"/>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Bị</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lão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hóa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sạm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khô</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độ</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đàn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hồi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kém</a:t>
            </a:r>
            <a:endParaRPr lang="vi-VN" sz="2000" dirty="0">
              <a:solidFill>
                <a:schemeClr val="tx1"/>
              </a:solidFill>
              <a:latin typeface="Times New Roman" pitchFamily="18" charset="0"/>
              <a:cs typeface="Times New Roman" pitchFamily="18" charset="0"/>
            </a:endParaRPr>
          </a:p>
        </p:txBody>
      </p:sp>
      <p:pic>
        <p:nvPicPr>
          <p:cNvPr id="1331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7778"/>
          <a:stretch/>
        </p:blipFill>
        <p:spPr bwMode="auto">
          <a:xfrm>
            <a:off x="3013313" y="1200150"/>
            <a:ext cx="3352800" cy="2590800"/>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690012" y="209550"/>
            <a:ext cx="2057400" cy="392372"/>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a:solidFill>
                  <a:schemeClr val="tx1"/>
                </a:solidFill>
                <a:latin typeface="Times New Roman" pitchFamily="18" charset="0"/>
                <a:cs typeface="Times New Roman" pitchFamily="18" charset="0"/>
              </a:rPr>
              <a:t>Da </a:t>
            </a:r>
            <a:r>
              <a:rPr lang="en-US" sz="2000" dirty="0" err="1">
                <a:solidFill>
                  <a:schemeClr val="tx1"/>
                </a:solidFill>
                <a:latin typeface="Times New Roman" pitchFamily="18" charset="0"/>
                <a:cs typeface="Times New Roman" pitchFamily="18" charset="0"/>
              </a:rPr>
              <a:t>thiếu</a:t>
            </a:r>
            <a:r>
              <a:rPr lang="en-US" sz="2000" dirty="0">
                <a:solidFill>
                  <a:schemeClr val="tx1"/>
                </a:solidFill>
                <a:latin typeface="Times New Roman" pitchFamily="18" charset="0"/>
                <a:cs typeface="Times New Roman" pitchFamily="18" charset="0"/>
              </a:rPr>
              <a:t> oxygen</a:t>
            </a:r>
            <a:endParaRPr lang="vi-VN" sz="2000" dirty="0">
              <a:solidFill>
                <a:schemeClr val="tx1"/>
              </a:solidFill>
              <a:latin typeface="Times New Roman" pitchFamily="18" charset="0"/>
              <a:cs typeface="Times New Roman" pitchFamily="18" charset="0"/>
            </a:endParaRPr>
          </a:p>
        </p:txBody>
      </p:sp>
      <p:sp>
        <p:nvSpPr>
          <p:cNvPr id="9" name="Rounded Rectangle 8"/>
          <p:cNvSpPr/>
          <p:nvPr/>
        </p:nvSpPr>
        <p:spPr>
          <a:xfrm>
            <a:off x="6565710" y="2273634"/>
            <a:ext cx="2482190" cy="1607166"/>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a:solidFill>
                  <a:schemeClr val="tx1"/>
                </a:solidFill>
                <a:latin typeface="Times New Roman" pitchFamily="18" charset="0"/>
                <a:cs typeface="Times New Roman" pitchFamily="18" charset="0"/>
              </a:rPr>
              <a:t>Mất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cân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bằng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của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bài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tiết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chất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nhờn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trở</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nên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xám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xỉn,dễ</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nổi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mụn</a:t>
            </a:r>
            <a:r>
              <a:rPr lang="en-US" sz="2000" dirty="0">
                <a:solidFill>
                  <a:schemeClr val="tx1"/>
                </a:solidFill>
                <a:latin typeface="Times New Roman" pitchFamily="18" charset="0"/>
                <a:cs typeface="Times New Roman" pitchFamily="18" charset="0"/>
              </a:rPr>
              <a:t>.</a:t>
            </a:r>
            <a:endParaRPr lang="vi-VN" sz="2000" dirty="0">
              <a:solidFill>
                <a:schemeClr val="tx1"/>
              </a:solidFill>
              <a:latin typeface="Times New Roman" pitchFamily="18" charset="0"/>
              <a:cs typeface="Times New Roman" pitchFamily="18" charset="0"/>
            </a:endParaRPr>
          </a:p>
        </p:txBody>
      </p:sp>
      <p:sp>
        <p:nvSpPr>
          <p:cNvPr id="20" name="Rounded Rectangle 19"/>
          <p:cNvSpPr/>
          <p:nvPr/>
        </p:nvSpPr>
        <p:spPr>
          <a:xfrm>
            <a:off x="214952" y="4649338"/>
            <a:ext cx="2798361" cy="513212"/>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a:solidFill>
                  <a:schemeClr val="tx1"/>
                </a:solidFill>
                <a:latin typeface="Times New Roman" pitchFamily="18" charset="0"/>
                <a:cs typeface="Times New Roman" pitchFamily="18" charset="0"/>
              </a:rPr>
              <a:t>Hình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thành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nếp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nhăn</a:t>
            </a:r>
            <a:endParaRPr lang="vi-VN" sz="2000" dirty="0">
              <a:solidFill>
                <a:schemeClr val="tx1"/>
              </a:solidFill>
              <a:latin typeface="Times New Roman" pitchFamily="18" charset="0"/>
              <a:cs typeface="Times New Roman" pitchFamily="18" charset="0"/>
            </a:endParaRPr>
          </a:p>
        </p:txBody>
      </p:sp>
      <p:pic>
        <p:nvPicPr>
          <p:cNvPr id="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23" r="75877" b="70969"/>
          <a:stretch/>
        </p:blipFill>
        <p:spPr bwMode="auto">
          <a:xfrm>
            <a:off x="702765" y="3213765"/>
            <a:ext cx="1507035" cy="1435573"/>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a:endCxn id="21" idx="6"/>
          </p:cNvCxnSpPr>
          <p:nvPr/>
        </p:nvCxnSpPr>
        <p:spPr>
          <a:xfrm flipH="1">
            <a:off x="2209800" y="3213765"/>
            <a:ext cx="1143000" cy="717787"/>
          </a:xfrm>
          <a:prstGeom prst="straightConnector1">
            <a:avLst/>
          </a:prstGeom>
          <a:ln w="28575">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3313" idx="6"/>
          </p:cNvCxnSpPr>
          <p:nvPr/>
        </p:nvCxnSpPr>
        <p:spPr>
          <a:xfrm flipH="1" flipV="1">
            <a:off x="1874799" y="1618357"/>
            <a:ext cx="1138514" cy="507565"/>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pic>
        <p:nvPicPr>
          <p:cNvPr id="2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23" t="36328" r="75877" b="32286"/>
          <a:stretch/>
        </p:blipFill>
        <p:spPr bwMode="auto">
          <a:xfrm>
            <a:off x="7315200" y="831508"/>
            <a:ext cx="1393835" cy="1435442"/>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Arrow Connector 29"/>
          <p:cNvCxnSpPr>
            <a:endCxn id="29" idx="2"/>
          </p:cNvCxnSpPr>
          <p:nvPr/>
        </p:nvCxnSpPr>
        <p:spPr>
          <a:xfrm flipV="1">
            <a:off x="6366113" y="1549229"/>
            <a:ext cx="949087" cy="577679"/>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pic>
        <p:nvPicPr>
          <p:cNvPr id="13313" name="Picture 1331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969763"/>
            <a:ext cx="1417598" cy="1297187"/>
          </a:xfrm>
          <a:prstGeom prst="flowChartConnector">
            <a:avLst/>
          </a:prstGeom>
          <a:ln>
            <a:solidFill>
              <a:srgbClr val="00B0F0"/>
            </a:solidFill>
          </a:ln>
        </p:spPr>
      </p:pic>
    </p:spTree>
    <p:extLst>
      <p:ext uri="{BB962C8B-B14F-4D97-AF65-F5344CB8AC3E}">
        <p14:creationId xmlns:p14="http://schemas.microsoft.com/office/powerpoint/2010/main" val="838710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22" presetClass="entr" presetSubtype="2" fill="hold" nodeType="withEffect">
                                  <p:stCondLst>
                                    <p:cond delay="0"/>
                                  </p:stCondLst>
                                  <p:childTnLst>
                                    <p:set>
                                      <p:cBhvr>
                                        <p:cTn id="9" dur="1" fill="hold">
                                          <p:stCondLst>
                                            <p:cond delay="0"/>
                                          </p:stCondLst>
                                        </p:cTn>
                                        <p:tgtEl>
                                          <p:spTgt spid="13313"/>
                                        </p:tgtEl>
                                        <p:attrNameLst>
                                          <p:attrName>style.visibility</p:attrName>
                                        </p:attrNameLst>
                                      </p:cBhvr>
                                      <p:to>
                                        <p:strVal val="visible"/>
                                      </p:to>
                                    </p:set>
                                    <p:animEffect transition="in" filter="wipe(right)">
                                      <p:cBhvr>
                                        <p:cTn id="10" dur="500"/>
                                        <p:tgtEl>
                                          <p:spTgt spid="1331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par>
                                <p:cTn id="18" presetID="22" presetClass="entr" presetSubtype="2"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500"/>
                                        <p:tgtEl>
                                          <p:spTgt spid="20"/>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22" presetClass="entr" presetSubtype="8"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822" t="12808" r="10956" b="14357"/>
          <a:stretch/>
        </p:blipFill>
        <p:spPr bwMode="auto">
          <a:xfrm>
            <a:off x="3365310" y="586241"/>
            <a:ext cx="2743200" cy="2192073"/>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2313" y="4718148"/>
            <a:ext cx="2413379" cy="375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a:solidFill>
                  <a:schemeClr val="tx1"/>
                </a:solidFill>
                <a:latin typeface="Times New Roman" pitchFamily="18" charset="0"/>
                <a:cs typeface="Times New Roman" pitchFamily="18" charset="0"/>
              </a:rPr>
              <a:t>Cao </a:t>
            </a:r>
            <a:r>
              <a:rPr lang="en-US" sz="2000" dirty="0" err="1">
                <a:solidFill>
                  <a:schemeClr val="tx1"/>
                </a:solidFill>
                <a:latin typeface="Times New Roman" pitchFamily="18" charset="0"/>
                <a:cs typeface="Times New Roman" pitchFamily="18" charset="0"/>
              </a:rPr>
              <a:t>huyết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áp</a:t>
            </a:r>
            <a:endParaRPr lang="vi-VN" sz="2000" dirty="0">
              <a:solidFill>
                <a:schemeClr val="tx1"/>
              </a:solidFill>
              <a:latin typeface="Times New Roman" pitchFamily="18" charset="0"/>
              <a:cs typeface="Times New Roman" pitchFamily="18" charset="0"/>
            </a:endParaRPr>
          </a:p>
        </p:txBody>
      </p:sp>
      <p:sp>
        <p:nvSpPr>
          <p:cNvPr id="10" name="Rounded Rectangle 9"/>
          <p:cNvSpPr/>
          <p:nvPr/>
        </p:nvSpPr>
        <p:spPr>
          <a:xfrm>
            <a:off x="3690012" y="133350"/>
            <a:ext cx="2057400" cy="392372"/>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Não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thiếu</a:t>
            </a:r>
            <a:r>
              <a:rPr lang="en-US" sz="2000" dirty="0">
                <a:solidFill>
                  <a:schemeClr val="tx1"/>
                </a:solidFill>
                <a:latin typeface="Times New Roman" pitchFamily="18" charset="0"/>
                <a:cs typeface="Times New Roman" pitchFamily="18" charset="0"/>
              </a:rPr>
              <a:t> oxygen </a:t>
            </a:r>
            <a:endParaRPr lang="vi-VN" sz="2000" dirty="0">
              <a:solidFill>
                <a:schemeClr val="tx1"/>
              </a:solidFill>
              <a:latin typeface="Times New Roman" pitchFamily="18" charset="0"/>
              <a:cs typeface="Times New Roman" pitchFamily="18" charset="0"/>
            </a:endParaRPr>
          </a:p>
        </p:txBody>
      </p:sp>
      <p:sp>
        <p:nvSpPr>
          <p:cNvPr id="11" name="Rounded Rectangle 10"/>
          <p:cNvSpPr/>
          <p:nvPr/>
        </p:nvSpPr>
        <p:spPr>
          <a:xfrm>
            <a:off x="6883021" y="2208946"/>
            <a:ext cx="2413379" cy="375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Mỏi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mắt</a:t>
            </a:r>
            <a:endParaRPr lang="vi-VN" sz="2000" dirty="0">
              <a:solidFill>
                <a:schemeClr val="tx1"/>
              </a:solidFill>
              <a:latin typeface="Times New Roman" pitchFamily="18" charset="0"/>
              <a:cs typeface="Times New Roman" pitchFamily="18" charset="0"/>
            </a:endParaRPr>
          </a:p>
        </p:txBody>
      </p:sp>
      <p:sp>
        <p:nvSpPr>
          <p:cNvPr id="12" name="Rounded Rectangle 11"/>
          <p:cNvSpPr/>
          <p:nvPr/>
        </p:nvSpPr>
        <p:spPr>
          <a:xfrm>
            <a:off x="228600" y="2196152"/>
            <a:ext cx="2413379" cy="375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Trí</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nhớ</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suy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giảm</a:t>
            </a:r>
            <a:endParaRPr lang="vi-VN" sz="2000" dirty="0">
              <a:solidFill>
                <a:schemeClr val="tx1"/>
              </a:solidFill>
              <a:latin typeface="Times New Roman" pitchFamily="18" charset="0"/>
              <a:cs typeface="Times New Roman" pitchFamily="18" charset="0"/>
            </a:endParaRPr>
          </a:p>
        </p:txBody>
      </p:sp>
      <p:sp>
        <p:nvSpPr>
          <p:cNvPr id="13" name="Rounded Rectangle 12"/>
          <p:cNvSpPr/>
          <p:nvPr/>
        </p:nvSpPr>
        <p:spPr>
          <a:xfrm>
            <a:off x="6710148" y="4787236"/>
            <a:ext cx="2413379" cy="375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Xung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huyết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não</a:t>
            </a:r>
            <a:endParaRPr lang="vi-VN" sz="2000" dirty="0">
              <a:solidFill>
                <a:schemeClr val="tx1"/>
              </a:solidFill>
              <a:latin typeface="Times New Roman" pitchFamily="18" charset="0"/>
              <a:cs typeface="Times New Roman" pitchFamily="18" charset="0"/>
            </a:endParaRPr>
          </a:p>
        </p:txBody>
      </p:sp>
      <p:sp>
        <p:nvSpPr>
          <p:cNvPr id="14" name="Rounded Rectangle 13"/>
          <p:cNvSpPr/>
          <p:nvPr/>
        </p:nvSpPr>
        <p:spPr>
          <a:xfrm>
            <a:off x="3581399" y="4705350"/>
            <a:ext cx="2413379" cy="375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Tắc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nghẽn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máu</a:t>
            </a:r>
            <a:endParaRPr lang="vi-VN" sz="2000" dirty="0">
              <a:solidFill>
                <a:schemeClr val="tx1"/>
              </a:solidFill>
              <a:latin typeface="Times New Roman" pitchFamily="18" charset="0"/>
              <a:cs typeface="Times New Roman" pitchFamily="18" charset="0"/>
            </a:endParaRPr>
          </a:p>
        </p:txBody>
      </p:sp>
      <p:sp>
        <p:nvSpPr>
          <p:cNvPr id="15" name="Rounded Rectangle 14"/>
          <p:cNvSpPr/>
          <p:nvPr/>
        </p:nvSpPr>
        <p:spPr>
          <a:xfrm>
            <a:off x="0" y="5543550"/>
            <a:ext cx="2413379" cy="375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Sơ</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vữa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máu</a:t>
            </a:r>
            <a:endParaRPr lang="vi-VN" sz="2000" dirty="0">
              <a:solidFill>
                <a:schemeClr val="tx1"/>
              </a:solidFill>
              <a:latin typeface="Times New Roman" pitchFamily="18" charset="0"/>
              <a:cs typeface="Times New Roman" pitchFamily="18" charset="0"/>
            </a:endParaRPr>
          </a:p>
        </p:txBody>
      </p:sp>
      <p:pic>
        <p:nvPicPr>
          <p:cNvPr id="16" name="Picture 4" descr="Nếu có 6 dấu hiệu này chắc chắc hệ miễn dịch đang kêu cứu, tuyệt đối không  được phớt lờ : Phụ nữ đương th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148" y="422036"/>
            <a:ext cx="2310027" cy="1743076"/>
          </a:xfrm>
          <a:prstGeom prst="ellipse">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17" name="Picture 2" descr="4 nguyên nhân suy giảm trí nhớ ở người trẻ phổ biến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29927"/>
            <a:ext cx="2318427" cy="1733551"/>
          </a:xfrm>
          <a:prstGeom prst="ellipse">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1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t="6967" b="13711"/>
          <a:stretch/>
        </p:blipFill>
        <p:spPr bwMode="auto">
          <a:xfrm>
            <a:off x="48547" y="3187036"/>
            <a:ext cx="2694653" cy="1518314"/>
          </a:xfrm>
          <a:prstGeom prst="round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009900"/>
            <a:ext cx="2657333" cy="1771650"/>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4947" y="3105150"/>
            <a:ext cx="2685340" cy="1585141"/>
          </a:xfrm>
          <a:prstGeom prst="round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H="1">
            <a:off x="2470827" y="1428750"/>
            <a:ext cx="894483" cy="0"/>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10287" y="1428750"/>
            <a:ext cx="599861" cy="0"/>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340" idx="3"/>
          </p:cNvCxnSpPr>
          <p:nvPr/>
        </p:nvCxnSpPr>
        <p:spPr>
          <a:xfrm flipH="1">
            <a:off x="2133600" y="2457292"/>
            <a:ext cx="1633442" cy="729744"/>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340" idx="4"/>
            <a:endCxn id="20" idx="0"/>
          </p:cNvCxnSpPr>
          <p:nvPr/>
        </p:nvCxnSpPr>
        <p:spPr>
          <a:xfrm>
            <a:off x="4736910" y="2778314"/>
            <a:ext cx="30707" cy="326836"/>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943600" y="2196152"/>
            <a:ext cx="1921561" cy="813748"/>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4590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out)">
                                      <p:cBhvr>
                                        <p:cTn id="13" dur="2000"/>
                                        <p:tgtEl>
                                          <p:spTgt spid="12"/>
                                        </p:tgtEl>
                                      </p:cBhvr>
                                    </p:animEffect>
                                  </p:childTnLst>
                                </p:cTn>
                              </p:par>
                            </p:childTnLst>
                          </p:cTn>
                        </p:par>
                        <p:par>
                          <p:cTn id="14" fill="hold">
                            <p:stCondLst>
                              <p:cond delay="2000"/>
                            </p:stCondLst>
                            <p:childTnLst>
                              <p:par>
                                <p:cTn id="15" presetID="6"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par>
                          <p:cTn id="18" fill="hold">
                            <p:stCondLst>
                              <p:cond delay="4000"/>
                            </p:stCondLst>
                            <p:childTnLst>
                              <p:par>
                                <p:cTn id="19" presetID="6"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par>
                          <p:cTn id="22" fill="hold">
                            <p:stCondLst>
                              <p:cond delay="6000"/>
                            </p:stCondLst>
                            <p:childTnLst>
                              <p:par>
                                <p:cTn id="23" presetID="6"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par>
                          <p:cTn id="26" fill="hold">
                            <p:stCondLst>
                              <p:cond delay="8000"/>
                            </p:stCondLst>
                            <p:childTnLst>
                              <p:par>
                                <p:cTn id="27" presetID="6" presetClass="entr" presetSubtype="16"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par>
                                <p:cTn id="30" presetID="6"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par>
                          <p:cTn id="36" fill="hold">
                            <p:stCondLst>
                              <p:cond delay="10000"/>
                            </p:stCondLst>
                            <p:childTnLst>
                              <p:par>
                                <p:cTn id="37" presetID="6" presetClass="entr" presetSubtype="16"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circle(in)">
                                      <p:cBhvr>
                                        <p:cTn id="39" dur="2000"/>
                                        <p:tgtEl>
                                          <p:spTgt spid="26"/>
                                        </p:tgtEl>
                                      </p:cBhvr>
                                    </p:animEffect>
                                  </p:childTnLst>
                                </p:cTn>
                              </p:par>
                              <p:par>
                                <p:cTn id="40" presetID="6" presetClass="entr" presetSubtype="16"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ircle(in)">
                                      <p:cBhvr>
                                        <p:cTn id="45" dur="2000"/>
                                        <p:tgtEl>
                                          <p:spTgt spid="14"/>
                                        </p:tgtEl>
                                      </p:cBhvr>
                                    </p:animEffect>
                                  </p:childTnLst>
                                </p:cTn>
                              </p:par>
                            </p:childTnLst>
                          </p:cTn>
                        </p:par>
                        <p:par>
                          <p:cTn id="46" fill="hold">
                            <p:stCondLst>
                              <p:cond delay="12000"/>
                            </p:stCondLst>
                            <p:childTnLst>
                              <p:par>
                                <p:cTn id="47" presetID="6" presetClass="entr" presetSubtype="16"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2000"/>
                                        <p:tgtEl>
                                          <p:spTgt spid="30"/>
                                        </p:tgtEl>
                                      </p:cBhvr>
                                    </p:animEffect>
                                  </p:childTnLst>
                                </p:cTn>
                              </p:par>
                              <p:par>
                                <p:cTn id="50" presetID="6" presetClass="entr" presetSubtype="16"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ircle(in)">
                                      <p:cBhvr>
                                        <p:cTn id="52" dur="2000"/>
                                        <p:tgtEl>
                                          <p:spTgt spid="19"/>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38200" y="3979887"/>
            <a:ext cx="5410199" cy="725463"/>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a:solidFill>
                  <a:schemeClr val="tx1"/>
                </a:solidFill>
                <a:latin typeface="Times New Roman" pitchFamily="18" charset="0"/>
                <a:cs typeface="Times New Roman" pitchFamily="18" charset="0"/>
              </a:rPr>
              <a:t>Để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cơ</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khỏe</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mạnh</a:t>
            </a:r>
            <a:r>
              <a:rPr lang="en-US" sz="2000" dirty="0">
                <a:solidFill>
                  <a:schemeClr val="tx1"/>
                </a:solidFill>
                <a:latin typeface="Times New Roman" pitchFamily="18" charset="0"/>
                <a:cs typeface="Times New Roman" pitchFamily="18" charset="0"/>
              </a:rPr>
              <a:t> , </a:t>
            </a:r>
            <a:r>
              <a:rPr lang="en-US" sz="2000" dirty="0" err="1">
                <a:solidFill>
                  <a:schemeClr val="tx1"/>
                </a:solidFill>
                <a:latin typeface="Times New Roman" pitchFamily="18" charset="0"/>
                <a:cs typeface="Times New Roman" pitchFamily="18" charset="0"/>
              </a:rPr>
              <a:t>làm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việc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có</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năng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suất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luôn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luôn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cần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đảm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bảo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đủ</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cầu</a:t>
            </a:r>
            <a:r>
              <a:rPr lang="en-US" sz="2000" dirty="0">
                <a:solidFill>
                  <a:schemeClr val="tx1"/>
                </a:solidFill>
                <a:latin typeface="Times New Roman" pitchFamily="18" charset="0"/>
                <a:cs typeface="Times New Roman" pitchFamily="18" charset="0"/>
              </a:rPr>
              <a:t> oxygen </a:t>
            </a:r>
            <a:r>
              <a:rPr lang="en-US" sz="2000" dirty="0" err="1">
                <a:solidFill>
                  <a:schemeClr val="tx1"/>
                </a:solidFill>
                <a:latin typeface="Times New Roman" pitchFamily="18" charset="0"/>
                <a:cs typeface="Times New Roman" pitchFamily="18" charset="0"/>
              </a:rPr>
              <a:t>cho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cơ</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thể</a:t>
            </a:r>
            <a:endParaRPr lang="vi-VN" sz="2000" dirty="0">
              <a:solidFill>
                <a:schemeClr val="tx1"/>
              </a:solidFill>
              <a:latin typeface="Times New Roman" pitchFamily="18" charset="0"/>
              <a:cs typeface="Times New Roman" pitchFamily="18" charset="0"/>
            </a:endParaRPr>
          </a:p>
        </p:txBody>
      </p:sp>
      <p:pic>
        <p:nvPicPr>
          <p:cNvPr id="15371"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r="4657"/>
          <a:stretch/>
        </p:blipFill>
        <p:spPr bwMode="auto">
          <a:xfrm>
            <a:off x="3266221" y="1331936"/>
            <a:ext cx="2415654" cy="234315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a:off x="1540348" y="438150"/>
            <a:ext cx="5638800" cy="4572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Để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cung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cấp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đủ</a:t>
            </a:r>
            <a:r>
              <a:rPr lang="en-US" sz="2000" dirty="0">
                <a:solidFill>
                  <a:schemeClr val="tx1"/>
                </a:solidFill>
                <a:latin typeface="Times New Roman" pitchFamily="18" charset="0"/>
                <a:cs typeface="Times New Roman" pitchFamily="18" charset="0"/>
              </a:rPr>
              <a:t> oxygen </a:t>
            </a:r>
            <a:r>
              <a:rPr lang="en-US" sz="2000" dirty="0" err="1">
                <a:solidFill>
                  <a:schemeClr val="tx1"/>
                </a:solidFill>
                <a:latin typeface="Times New Roman" pitchFamily="18" charset="0"/>
                <a:cs typeface="Times New Roman" pitchFamily="18" charset="0"/>
              </a:rPr>
              <a:t>cho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cơ</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cần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phải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làm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gì</a:t>
            </a:r>
            <a:r>
              <a:rPr lang="en-US" sz="2000" dirty="0">
                <a:solidFill>
                  <a:schemeClr val="tx1"/>
                </a:solidFill>
                <a:latin typeface="Times New Roman" pitchFamily="18" charset="0"/>
                <a:cs typeface="Times New Roman" pitchFamily="18" charset="0"/>
              </a:rPr>
              <a:t> ?</a:t>
            </a:r>
            <a:endParaRPr lang="vi-VN" sz="2000" dirty="0">
              <a:solidFill>
                <a:schemeClr val="tx1"/>
              </a:solidFill>
              <a:latin typeface="Times New Roman" pitchFamily="18" charset="0"/>
              <a:cs typeface="Times New Roman" pitchFamily="18" charset="0"/>
            </a:endParaRPr>
          </a:p>
        </p:txBody>
      </p:sp>
      <p:pic>
        <p:nvPicPr>
          <p:cNvPr id="1537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57150"/>
            <a:ext cx="3048000" cy="2438400"/>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85725" y="2519860"/>
            <a:ext cx="2657476" cy="96629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Tạo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môi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trường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sống</a:t>
            </a:r>
            <a:r>
              <a:rPr lang="en-US" sz="2000" dirty="0">
                <a:solidFill>
                  <a:schemeClr val="tx1"/>
                </a:solidFill>
                <a:latin typeface="Times New Roman" pitchFamily="18" charset="0"/>
                <a:cs typeface="Times New Roman" pitchFamily="18" charset="0"/>
              </a:rPr>
              <a:t>, </a:t>
            </a:r>
          </a:p>
          <a:p>
            <a:pPr algn="ctr"/>
            <a:r>
              <a:rPr lang="en-US" sz="2000" dirty="0" err="1">
                <a:solidFill>
                  <a:schemeClr val="tx1"/>
                </a:solidFill>
                <a:latin typeface="Times New Roman" pitchFamily="18" charset="0"/>
                <a:cs typeface="Times New Roman" pitchFamily="18" charset="0"/>
              </a:rPr>
              <a:t>làm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việc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nghỉ</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ngơi</a:t>
            </a:r>
            <a:endParaRPr lang="en-US" sz="2000" dirty="0">
              <a:solidFill>
                <a:schemeClr val="tx1"/>
              </a:solidFill>
              <a:latin typeface="Times New Roman" pitchFamily="18" charset="0"/>
              <a:cs typeface="Times New Roman" pitchFamily="18" charset="0"/>
            </a:endParaRPr>
          </a:p>
          <a:p>
            <a:pPr algn="ct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thông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thoáng</a:t>
            </a:r>
            <a:endParaRPr lang="vi-VN" sz="2000" dirty="0">
              <a:solidFill>
                <a:schemeClr val="tx1"/>
              </a:solidFill>
              <a:latin typeface="Times New Roman" pitchFamily="18" charset="0"/>
              <a:cs typeface="Times New Roman" pitchFamily="18" charset="0"/>
            </a:endParaRPr>
          </a:p>
        </p:txBody>
      </p:sp>
      <p:pic>
        <p:nvPicPr>
          <p:cNvPr id="1537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3036627" cy="2471666"/>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5943600" y="2503511"/>
            <a:ext cx="3036627" cy="96629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Có</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nhiều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xanh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biện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pháp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cung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cấp</a:t>
            </a:r>
            <a:r>
              <a:rPr lang="en-US" sz="2000" dirty="0">
                <a:solidFill>
                  <a:schemeClr val="tx1"/>
                </a:solidFill>
                <a:latin typeface="Times New Roman" pitchFamily="18" charset="0"/>
                <a:cs typeface="Times New Roman" pitchFamily="18" charset="0"/>
              </a:rPr>
              <a:t> oxygen </a:t>
            </a:r>
            <a:r>
              <a:rPr lang="en-US" sz="2000" dirty="0" err="1">
                <a:solidFill>
                  <a:schemeClr val="tx1"/>
                </a:solidFill>
                <a:latin typeface="Times New Roman" pitchFamily="18" charset="0"/>
                <a:cs typeface="Times New Roman" pitchFamily="18" charset="0"/>
              </a:rPr>
              <a:t>tự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nhiên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hữu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ích</a:t>
            </a:r>
            <a:endParaRPr lang="vi-VN" sz="2000" dirty="0">
              <a:solidFill>
                <a:schemeClr val="tx1"/>
              </a:solidFill>
              <a:latin typeface="Times New Roman" pitchFamily="18" charset="0"/>
              <a:cs typeface="Times New Roman" pitchFamily="18" charset="0"/>
            </a:endParaRPr>
          </a:p>
        </p:txBody>
      </p:sp>
      <p:sp>
        <p:nvSpPr>
          <p:cNvPr id="18" name="Rounded Rectangle 17"/>
          <p:cNvSpPr/>
          <p:nvPr/>
        </p:nvSpPr>
        <p:spPr>
          <a:xfrm>
            <a:off x="3059373" y="3899136"/>
            <a:ext cx="3036627" cy="653814"/>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Tập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dục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thao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thường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xuyên</a:t>
            </a:r>
            <a:r>
              <a:rPr lang="en-US" sz="2000" dirty="0">
                <a:solidFill>
                  <a:schemeClr val="tx1"/>
                </a:solidFill>
                <a:latin typeface="Times New Roman" pitchFamily="18" charset="0"/>
                <a:cs typeface="Times New Roman" pitchFamily="18" charset="0"/>
              </a:rPr>
              <a:t>…..</a:t>
            </a:r>
            <a:endParaRPr lang="vi-VN"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575081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372"/>
                                        </p:tgtEl>
                                        <p:attrNameLst>
                                          <p:attrName>style.visibility</p:attrName>
                                        </p:attrNameLst>
                                      </p:cBhvr>
                                      <p:to>
                                        <p:strVal val="visible"/>
                                      </p:to>
                                    </p:set>
                                    <p:animEffect transition="in" filter="wipe(left)">
                                      <p:cBhvr>
                                        <p:cTn id="21" dur="500"/>
                                        <p:tgtEl>
                                          <p:spTgt spid="1537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5373"/>
                                        </p:tgtEl>
                                        <p:attrNameLst>
                                          <p:attrName>style.visibility</p:attrName>
                                        </p:attrNameLst>
                                      </p:cBhvr>
                                      <p:to>
                                        <p:strVal val="visible"/>
                                      </p:to>
                                    </p:set>
                                    <p:animEffect transition="in" filter="wipe(left)">
                                      <p:cBhvr>
                                        <p:cTn id="28" dur="500"/>
                                        <p:tgtEl>
                                          <p:spTgt spid="1537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5"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57400" y="66675"/>
            <a:ext cx="4267200" cy="3714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b="1" dirty="0" err="1">
                <a:solidFill>
                  <a:srgbClr val="0070C0"/>
                </a:solidFill>
                <a:latin typeface="Times New Roman" pitchFamily="18" charset="0"/>
                <a:cs typeface="Times New Roman" pitchFamily="18" charset="0"/>
              </a:rPr>
              <a:t>Trò</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chơi</a:t>
            </a:r>
            <a:r>
              <a:rPr lang="en-US" sz="2000" b="1" dirty="0">
                <a:solidFill>
                  <a:srgbClr val="0070C0"/>
                </a:solidFill>
                <a:latin typeface="Times New Roman" pitchFamily="18" charset="0"/>
                <a:cs typeface="Times New Roman" pitchFamily="18" charset="0"/>
              </a:rPr>
              <a:t>: “ </a:t>
            </a:r>
            <a:r>
              <a:rPr lang="en-US" sz="2000" b="1" dirty="0" err="1">
                <a:solidFill>
                  <a:srgbClr val="0070C0"/>
                </a:solidFill>
                <a:latin typeface="Times New Roman" pitchFamily="18" charset="0"/>
                <a:cs typeface="Times New Roman" pitchFamily="18" charset="0"/>
              </a:rPr>
              <a:t>ĐOÁN</a:t>
            </a:r>
            <a:r>
              <a:rPr lang="en-US" sz="2000" b="1" dirty="0">
                <a:solidFill>
                  <a:srgbClr val="0070C0"/>
                </a:solidFill>
                <a:latin typeface="Times New Roman" pitchFamily="18" charset="0"/>
                <a:cs typeface="Times New Roman" pitchFamily="18" charset="0"/>
              </a:rPr>
              <a:t> Ý </a:t>
            </a:r>
            <a:r>
              <a:rPr lang="en-US" sz="2000" b="1" dirty="0" err="1">
                <a:solidFill>
                  <a:srgbClr val="0070C0"/>
                </a:solidFill>
                <a:latin typeface="Times New Roman" pitchFamily="18" charset="0"/>
                <a:cs typeface="Times New Roman" pitchFamily="18" charset="0"/>
              </a:rPr>
              <a:t>ĐỒNG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ĐỘI</a:t>
            </a:r>
            <a:endParaRPr lang="en-US" sz="2000" b="1" dirty="0">
              <a:solidFill>
                <a:srgbClr val="0070C0"/>
              </a:solidFill>
              <a:latin typeface="Times New Roman" pitchFamily="18" charset="0"/>
              <a:cs typeface="Times New Roman" pitchFamily="18" charset="0"/>
            </a:endParaRPr>
          </a:p>
        </p:txBody>
      </p:sp>
      <p:sp>
        <p:nvSpPr>
          <p:cNvPr id="5" name="Rectangle 4"/>
          <p:cNvSpPr/>
          <p:nvPr/>
        </p:nvSpPr>
        <p:spPr>
          <a:xfrm>
            <a:off x="1981200" y="5143500"/>
            <a:ext cx="4038600" cy="938719"/>
          </a:xfrm>
          <a:prstGeom prst="rect">
            <a:avLst/>
          </a:prstGeom>
        </p:spPr>
        <p:txBody>
          <a:bodyPr wrap="square">
            <a:spAutoFit/>
          </a:bodyPr>
          <a:lstStyle/>
          <a:p>
            <a:r>
              <a:rPr lang="en-US" sz="1100" b="1" i="1" dirty="0">
                <a:latin typeface="Times New Roman" pitchFamily="18" charset="0"/>
                <a:cs typeface="Times New Roman" pitchFamily="18" charset="0"/>
              </a:rPr>
              <a:t>- </a:t>
            </a:r>
            <a:r>
              <a:rPr lang="en-US" sz="1100" b="1" i="1" dirty="0" err="1">
                <a:latin typeface="Times New Roman" pitchFamily="18" charset="0"/>
                <a:cs typeface="Times New Roman" pitchFamily="18" charset="0"/>
              </a:rPr>
              <a:t>Giao</a:t>
            </a:r>
            <a:r>
              <a:rPr lang="en-US" sz="1100" b="1" i="1" dirty="0">
                <a:latin typeface="Times New Roman" pitchFamily="18" charset="0"/>
                <a:cs typeface="Times New Roman" pitchFamily="18" charset="0"/>
              </a:rPr>
              <a:t> </a:t>
            </a:r>
            <a:r>
              <a:rPr lang="en-US" sz="1100" b="1" i="1" dirty="0" err="1">
                <a:latin typeface="Times New Roman" pitchFamily="18" charset="0"/>
                <a:cs typeface="Times New Roman" pitchFamily="18" charset="0"/>
              </a:rPr>
              <a:t>nhiệm</a:t>
            </a:r>
            <a:r>
              <a:rPr lang="en-US" sz="1100" b="1" i="1" dirty="0">
                <a:latin typeface="Times New Roman" pitchFamily="18" charset="0"/>
                <a:cs typeface="Times New Roman" pitchFamily="18" charset="0"/>
              </a:rPr>
              <a:t> </a:t>
            </a:r>
            <a:r>
              <a:rPr lang="en-US" sz="1100" b="1" i="1" dirty="0" err="1">
                <a:latin typeface="Times New Roman" pitchFamily="18" charset="0"/>
                <a:cs typeface="Times New Roman" pitchFamily="18" charset="0"/>
              </a:rPr>
              <a:t>vụ</a:t>
            </a:r>
            <a:r>
              <a:rPr lang="en-US" sz="1100" b="1" i="1" dirty="0">
                <a:latin typeface="Times New Roman" pitchFamily="18" charset="0"/>
                <a:cs typeface="Times New Roman" pitchFamily="18" charset="0"/>
              </a:rPr>
              <a:t>:</a:t>
            </a:r>
            <a:endParaRPr lang="en-US" sz="1100" dirty="0">
              <a:latin typeface="Times New Roman" pitchFamily="18" charset="0"/>
              <a:cs typeface="Times New Roman" pitchFamily="18" charset="0"/>
            </a:endParaRPr>
          </a:p>
          <a:p>
            <a:r>
              <a:rPr lang="en-US" sz="1100" b="1" i="1" dirty="0">
                <a:latin typeface="Times New Roman" pitchFamily="18" charset="0"/>
                <a:cs typeface="Times New Roman" pitchFamily="18" charset="0"/>
              </a:rPr>
              <a:t>+ </a:t>
            </a:r>
            <a:r>
              <a:rPr lang="en-US" sz="1100" dirty="0" err="1">
                <a:latin typeface="Times New Roman" pitchFamily="18" charset="0"/>
                <a:cs typeface="Times New Roman" pitchFamily="18" charset="0"/>
              </a:rPr>
              <a:t>Một</a:t>
            </a:r>
            <a:r>
              <a:rPr lang="en-US" sz="1100" dirty="0">
                <a:latin typeface="Times New Roman" pitchFamily="18" charset="0"/>
                <a:cs typeface="Times New Roman" pitchFamily="18" charset="0"/>
              </a:rPr>
              <a:t> HS </a:t>
            </a:r>
            <a:r>
              <a:rPr lang="en-US" sz="1100" dirty="0" err="1">
                <a:latin typeface="Times New Roman" pitchFamily="18" charset="0"/>
                <a:cs typeface="Times New Roman" pitchFamily="18" charset="0"/>
              </a:rPr>
              <a:t>quan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sát</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hình</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ảnh</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và</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từ</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khóa</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trên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màn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hình,ghi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nhớ</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và</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diễn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tả</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lại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cho</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đồng</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đội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của</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mình</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biết</a:t>
            </a:r>
            <a:endParaRPr lang="en-US" sz="1100" dirty="0">
              <a:latin typeface="Times New Roman" pitchFamily="18" charset="0"/>
              <a:cs typeface="Times New Roman" pitchFamily="18" charset="0"/>
            </a:endParaRPr>
          </a:p>
          <a:p>
            <a:r>
              <a:rPr lang="en-US" sz="1100" dirty="0">
                <a:latin typeface="Times New Roman" pitchFamily="18" charset="0"/>
                <a:cs typeface="Times New Roman" pitchFamily="18" charset="0"/>
              </a:rPr>
              <a:t>+ HS </a:t>
            </a:r>
            <a:r>
              <a:rPr lang="en-US" sz="1100" dirty="0" err="1">
                <a:latin typeface="Times New Roman" pitchFamily="18" charset="0"/>
                <a:cs typeface="Times New Roman" pitchFamily="18" charset="0"/>
              </a:rPr>
              <a:t>còn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lại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đoán</a:t>
            </a:r>
            <a:r>
              <a:rPr lang="en-US" sz="1100" dirty="0">
                <a:latin typeface="Times New Roman" pitchFamily="18" charset="0"/>
                <a:cs typeface="Times New Roman" pitchFamily="18" charset="0"/>
              </a:rPr>
              <a:t> ý </a:t>
            </a:r>
            <a:r>
              <a:rPr lang="en-US" sz="1100" dirty="0" err="1">
                <a:latin typeface="Times New Roman" pitchFamily="18" charset="0"/>
                <a:cs typeface="Times New Roman" pitchFamily="18" charset="0"/>
              </a:rPr>
              <a:t>và</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giải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mã</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từ</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khóa</a:t>
            </a:r>
            <a:endParaRPr lang="en-US" sz="1100" dirty="0">
              <a:latin typeface="Times New Roman" pitchFamily="18" charset="0"/>
              <a:cs typeface="Times New Roman" pitchFamily="18" charset="0"/>
            </a:endParaRPr>
          </a:p>
          <a:p>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Thời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gian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thực</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hiện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là</a:t>
            </a:r>
            <a:r>
              <a:rPr lang="en-US" sz="1100" dirty="0">
                <a:latin typeface="Times New Roman" pitchFamily="18" charset="0"/>
                <a:cs typeface="Times New Roman" pitchFamily="18" charset="0"/>
              </a:rPr>
              <a:t> 2 </a:t>
            </a:r>
            <a:r>
              <a:rPr lang="en-US" sz="1100" dirty="0" err="1">
                <a:latin typeface="Times New Roman" pitchFamily="18" charset="0"/>
                <a:cs typeface="Times New Roman" pitchFamily="18" charset="0"/>
              </a:rPr>
              <a:t>phút</a:t>
            </a:r>
            <a:endParaRPr lang="en-US" sz="1100" dirty="0">
              <a:latin typeface="Times New Roman" pitchFamily="18" charset="0"/>
              <a:cs typeface="Times New Roman" pitchFamily="18" charset="0"/>
            </a:endParaRPr>
          </a:p>
        </p:txBody>
      </p:sp>
      <p:pic>
        <p:nvPicPr>
          <p:cNvPr id="3074" name="Picture 2" descr="Hô hấp sáng ở thực vật C3 là gì? Cơ chế hô hấp sáng ở thực vật 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154" y="1200148"/>
            <a:ext cx="3200824" cy="2514601"/>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76" name="Picture 4" descr="O2 - oxi - Chất hoá học"/>
          <p:cNvPicPr>
            <a:picLocks noChangeAspect="1" noChangeArrowheads="1"/>
          </p:cNvPicPr>
          <p:nvPr/>
        </p:nvPicPr>
        <p:blipFill rotWithShape="1">
          <a:blip r:embed="rId3">
            <a:extLst>
              <a:ext uri="{28A0092B-C50C-407E-A947-70E740481C1C}">
                <a14:useLocalDpi xmlns:a14="http://schemas.microsoft.com/office/drawing/2010/main" val="0"/>
              </a:ext>
            </a:extLst>
          </a:blip>
          <a:srcRect r="18582" b="56357"/>
          <a:stretch/>
        </p:blipFill>
        <p:spPr bwMode="auto">
          <a:xfrm>
            <a:off x="2789838" y="1199490"/>
            <a:ext cx="3175492" cy="2514601"/>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78" name="Picture 6" descr="Trạng thái vật chất của lửa, hình dạng, màu sắc của lửa - Vật lí phổ thô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60935" y="1200148"/>
            <a:ext cx="3175492" cy="25146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Điều gì sẽ xảy ra nếu toàn bộ khí quyển là Oxy? - Đài Phát thanh và Truyền  hình Thanh Hó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820" y="1199489"/>
            <a:ext cx="3175492" cy="2514601"/>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82" name="Picture 10" descr="Oxi có những ứng dụng nào trong đời sống"/>
          <p:cNvPicPr>
            <a:picLocks noChangeAspect="1" noChangeArrowheads="1"/>
          </p:cNvPicPr>
          <p:nvPr/>
        </p:nvPicPr>
        <p:blipFill rotWithShape="1">
          <a:blip r:embed="rId6">
            <a:extLst>
              <a:ext uri="{28A0092B-C50C-407E-A947-70E740481C1C}">
                <a14:useLocalDpi xmlns:a14="http://schemas.microsoft.com/office/drawing/2010/main" val="0"/>
              </a:ext>
            </a:extLst>
          </a:blip>
          <a:srcRect l="1554" t="3243" r="53393" b="14388"/>
          <a:stretch/>
        </p:blipFill>
        <p:spPr bwMode="auto">
          <a:xfrm>
            <a:off x="4241978" y="1199491"/>
            <a:ext cx="3175492" cy="2514601"/>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3651428" y="3714749"/>
            <a:ext cx="1181100" cy="533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dirty="0" err="1">
                <a:latin typeface="Times New Roman" pitchFamily="18" charset="0"/>
                <a:cs typeface="Times New Roman" pitchFamily="18" charset="0"/>
              </a:rPr>
              <a:t>Hô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hấp</a:t>
            </a:r>
            <a:endParaRPr lang="en-US" sz="2000" dirty="0">
              <a:latin typeface="Times New Roman" pitchFamily="18" charset="0"/>
              <a:cs typeface="Times New Roman" pitchFamily="18" charset="0"/>
            </a:endParaRPr>
          </a:p>
        </p:txBody>
      </p:sp>
      <p:sp>
        <p:nvSpPr>
          <p:cNvPr id="12" name="Rounded Rectangle 11"/>
          <p:cNvSpPr/>
          <p:nvPr/>
        </p:nvSpPr>
        <p:spPr>
          <a:xfrm>
            <a:off x="825746" y="590550"/>
            <a:ext cx="7543800" cy="3714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en-US" sz="2000" dirty="0">
                <a:latin typeface="Times New Roman" pitchFamily="18" charset="0"/>
                <a:cs typeface="Times New Roman" pitchFamily="18" charset="0"/>
              </a:rPr>
              <a:t>L</a:t>
            </a:r>
            <a:r>
              <a:rPr lang="vi-VN" sz="2000" dirty="0">
                <a:latin typeface="Times New Roman" pitchFamily="18" charset="0"/>
                <a:cs typeface="Times New Roman" pitchFamily="18" charset="0"/>
              </a:rPr>
              <a:t>uật chơi: Quan sát hình ảnh và từ khóa để diễn tả và giải mã từ khóa.</a:t>
            </a:r>
            <a:endParaRPr lang="en-US" sz="2000" dirty="0">
              <a:latin typeface="Times New Roman" pitchFamily="18" charset="0"/>
              <a:cs typeface="Times New Roman" pitchFamily="18" charset="0"/>
            </a:endParaRPr>
          </a:p>
        </p:txBody>
      </p:sp>
      <p:sp>
        <p:nvSpPr>
          <p:cNvPr id="13" name="Rounded Rectangle 12"/>
          <p:cNvSpPr/>
          <p:nvPr/>
        </p:nvSpPr>
        <p:spPr>
          <a:xfrm>
            <a:off x="3652583" y="3714091"/>
            <a:ext cx="1181100" cy="533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dirty="0" err="1">
                <a:latin typeface="Times New Roman" pitchFamily="18" charset="0"/>
                <a:cs typeface="Times New Roman" pitchFamily="18" charset="0"/>
              </a:rPr>
              <a:t>Chất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khí</a:t>
            </a:r>
            <a:endParaRPr lang="en-US" sz="2000" dirty="0">
              <a:latin typeface="Times New Roman" pitchFamily="18" charset="0"/>
              <a:cs typeface="Times New Roman" pitchFamily="18" charset="0"/>
            </a:endParaRPr>
          </a:p>
        </p:txBody>
      </p:sp>
      <p:sp>
        <p:nvSpPr>
          <p:cNvPr id="14" name="Rounded Rectangle 13"/>
          <p:cNvSpPr/>
          <p:nvPr/>
        </p:nvSpPr>
        <p:spPr>
          <a:xfrm>
            <a:off x="3390900" y="3714749"/>
            <a:ext cx="1600200" cy="5334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dirty="0" err="1">
                <a:latin typeface="Times New Roman" pitchFamily="18" charset="0"/>
                <a:cs typeface="Times New Roman" pitchFamily="18" charset="0"/>
              </a:rPr>
              <a:t>Khí</a:t>
            </a:r>
            <a:r>
              <a:rPr lang="en-US" sz="2000" dirty="0">
                <a:latin typeface="Times New Roman" pitchFamily="18" charset="0"/>
                <a:cs typeface="Times New Roman" pitchFamily="18" charset="0"/>
              </a:rPr>
              <a:t> Oxygen</a:t>
            </a:r>
          </a:p>
        </p:txBody>
      </p:sp>
      <p:sp>
        <p:nvSpPr>
          <p:cNvPr id="15" name="Rounded Rectangle 14"/>
          <p:cNvSpPr/>
          <p:nvPr/>
        </p:nvSpPr>
        <p:spPr>
          <a:xfrm>
            <a:off x="3654395" y="3714091"/>
            <a:ext cx="1181100" cy="533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cháy</a:t>
            </a:r>
            <a:endParaRPr lang="en-US" sz="2000" dirty="0">
              <a:latin typeface="Times New Roman" pitchFamily="18" charset="0"/>
              <a:cs typeface="Times New Roman" pitchFamily="18" charset="0"/>
            </a:endParaRPr>
          </a:p>
        </p:txBody>
      </p:sp>
      <p:pic>
        <p:nvPicPr>
          <p:cNvPr id="3084" name="Picture 12" descr="Hàng me cổ thụ với tuổi đời hơn trăm năm vẫn xanh tố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312" y="1212630"/>
            <a:ext cx="3200824" cy="2477814"/>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83426" y="3259788"/>
            <a:ext cx="2292596" cy="369332"/>
          </a:xfrm>
          <a:prstGeom prst="rect">
            <a:avLst/>
          </a:prstGeom>
          <a:noFill/>
        </p:spPr>
        <p:txBody>
          <a:bodyPr wrap="square" rtlCol="0">
            <a:spAutoFit/>
          </a:bodyPr>
          <a:lstStyle/>
          <a:p>
            <a:r>
              <a:rPr lang="en-US" dirty="0" err="1">
                <a:latin typeface="Times New Roman" pitchFamily="18" charset="0"/>
                <a:cs typeface="Times New Roman" pitchFamily="18" charset="0"/>
              </a:rPr>
              <a:t>Bệnh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đồng</a:t>
            </a:r>
            <a:r>
              <a:rPr lang="en-US" dirty="0">
                <a:latin typeface="Times New Roman" pitchFamily="18" charset="0"/>
                <a:cs typeface="Times New Roman" pitchFamily="18" charset="0"/>
              </a:rPr>
              <a:t> 2</a:t>
            </a:r>
          </a:p>
        </p:txBody>
      </p:sp>
    </p:spTree>
    <p:extLst>
      <p:ext uri="{BB962C8B-B14F-4D97-AF65-F5344CB8AC3E}">
        <p14:creationId xmlns:p14="http://schemas.microsoft.com/office/powerpoint/2010/main" val="12580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wipe(down)">
                                      <p:cBhvr>
                                        <p:cTn id="31" dur="500"/>
                                        <p:tgtEl>
                                          <p:spTgt spid="3074"/>
                                        </p:tgtEl>
                                      </p:cBhvr>
                                    </p:animEffect>
                                  </p:childTnLst>
                                </p:cTn>
                              </p:par>
                              <p:par>
                                <p:cTn id="32" presetID="22" presetClass="entr" presetSubtype="4" fill="hold" nodeType="withEffect">
                                  <p:stCondLst>
                                    <p:cond delay="0"/>
                                  </p:stCondLst>
                                  <p:childTnLst>
                                    <p:set>
                                      <p:cBhvr>
                                        <p:cTn id="33" dur="1" fill="hold">
                                          <p:stCondLst>
                                            <p:cond delay="0"/>
                                          </p:stCondLst>
                                        </p:cTn>
                                        <p:tgtEl>
                                          <p:spTgt spid="3082"/>
                                        </p:tgtEl>
                                        <p:attrNameLst>
                                          <p:attrName>style.visibility</p:attrName>
                                        </p:attrNameLst>
                                      </p:cBhvr>
                                      <p:to>
                                        <p:strVal val="visible"/>
                                      </p:to>
                                    </p:set>
                                    <p:animEffect transition="in" filter="wipe(down)">
                                      <p:cBhvr>
                                        <p:cTn id="34" dur="500"/>
                                        <p:tgtEl>
                                          <p:spTgt spid="308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74"/>
                                        </p:tgtEl>
                                      </p:cBhvr>
                                    </p:animEffect>
                                    <p:set>
                                      <p:cBhvr>
                                        <p:cTn id="42" dur="1" fill="hold">
                                          <p:stCondLst>
                                            <p:cond delay="499"/>
                                          </p:stCondLst>
                                        </p:cTn>
                                        <p:tgtEl>
                                          <p:spTgt spid="307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082"/>
                                        </p:tgtEl>
                                      </p:cBhvr>
                                    </p:animEffect>
                                    <p:set>
                                      <p:cBhvr>
                                        <p:cTn id="45" dur="1" fill="hold">
                                          <p:stCondLst>
                                            <p:cond delay="499"/>
                                          </p:stCondLst>
                                        </p:cTn>
                                        <p:tgtEl>
                                          <p:spTgt spid="308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22" presetClass="entr" presetSubtype="4" fill="hold" nodeType="withEffect">
                                  <p:stCondLst>
                                    <p:cond delay="0"/>
                                  </p:stCondLst>
                                  <p:childTnLst>
                                    <p:set>
                                      <p:cBhvr>
                                        <p:cTn id="50" dur="1" fill="hold">
                                          <p:stCondLst>
                                            <p:cond delay="0"/>
                                          </p:stCondLst>
                                        </p:cTn>
                                        <p:tgtEl>
                                          <p:spTgt spid="3078"/>
                                        </p:tgtEl>
                                        <p:attrNameLst>
                                          <p:attrName>style.visibility</p:attrName>
                                        </p:attrNameLst>
                                      </p:cBhvr>
                                      <p:to>
                                        <p:strVal val="visible"/>
                                      </p:to>
                                    </p:set>
                                    <p:animEffect transition="in" filter="wipe(down)">
                                      <p:cBhvr>
                                        <p:cTn id="51" dur="500"/>
                                        <p:tgtEl>
                                          <p:spTgt spid="307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3078"/>
                                        </p:tgtEl>
                                      </p:cBhvr>
                                    </p:animEffect>
                                    <p:set>
                                      <p:cBhvr>
                                        <p:cTn id="59" dur="1" fill="hold">
                                          <p:stCondLst>
                                            <p:cond delay="499"/>
                                          </p:stCondLst>
                                        </p:cTn>
                                        <p:tgtEl>
                                          <p:spTgt spid="307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22" presetClass="entr" presetSubtype="4" fill="hold" nodeType="withEffect">
                                  <p:stCondLst>
                                    <p:cond delay="0"/>
                                  </p:stCondLst>
                                  <p:childTnLst>
                                    <p:set>
                                      <p:cBhvr>
                                        <p:cTn id="64" dur="1" fill="hold">
                                          <p:stCondLst>
                                            <p:cond delay="0"/>
                                          </p:stCondLst>
                                        </p:cTn>
                                        <p:tgtEl>
                                          <p:spTgt spid="3080"/>
                                        </p:tgtEl>
                                        <p:attrNameLst>
                                          <p:attrName>style.visibility</p:attrName>
                                        </p:attrNameLst>
                                      </p:cBhvr>
                                      <p:to>
                                        <p:strVal val="visible"/>
                                      </p:to>
                                    </p:set>
                                    <p:animEffect transition="in" filter="wipe(down)">
                                      <p:cBhvr>
                                        <p:cTn id="65" dur="500"/>
                                        <p:tgtEl>
                                          <p:spTgt spid="3080"/>
                                        </p:tgtEl>
                                      </p:cBhvr>
                                    </p:animEffect>
                                  </p:childTnLst>
                                </p:cTn>
                              </p:par>
                              <p:par>
                                <p:cTn id="66" presetID="22" presetClass="entr" presetSubtype="4" fill="hold" nodeType="withEffect">
                                  <p:stCondLst>
                                    <p:cond delay="0"/>
                                  </p:stCondLst>
                                  <p:childTnLst>
                                    <p:set>
                                      <p:cBhvr>
                                        <p:cTn id="67" dur="1" fill="hold">
                                          <p:stCondLst>
                                            <p:cond delay="0"/>
                                          </p:stCondLst>
                                        </p:cTn>
                                        <p:tgtEl>
                                          <p:spTgt spid="3084"/>
                                        </p:tgtEl>
                                        <p:attrNameLst>
                                          <p:attrName>style.visibility</p:attrName>
                                        </p:attrNameLst>
                                      </p:cBhvr>
                                      <p:to>
                                        <p:strVal val="visible"/>
                                      </p:to>
                                    </p:set>
                                    <p:animEffect transition="in" filter="wipe(down)">
                                      <p:cBhvr>
                                        <p:cTn id="68" dur="500"/>
                                        <p:tgtEl>
                                          <p:spTgt spid="308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barn(inVertical)">
                                      <p:cBhvr>
                                        <p:cTn id="73" dur="500"/>
                                        <p:tgtEl>
                                          <p:spTgt spid="6"/>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down)">
                                      <p:cBhvr>
                                        <p:cTn id="7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1" grpId="1" animBg="1"/>
      <p:bldP spid="12" grpId="0" animBg="1"/>
      <p:bldP spid="13" grpId="0" animBg="1"/>
      <p:bldP spid="13" grpId="1" animBg="1"/>
      <p:bldP spid="14" grpId="0" animBg="1"/>
      <p:bldP spid="15" grpId="0" animBg="1"/>
      <p:bldP spid="15" grpId="1"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ảnh Tai Nạn Xe , Xe Clipart, Xe Bị đâm, Phía Sau miễn phí tải tập tin  PNG PSDComment và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2164" t="7796" r="5373" b="10860"/>
          <a:stretch/>
        </p:blipFill>
        <p:spPr bwMode="auto">
          <a:xfrm>
            <a:off x="2133600" y="514350"/>
            <a:ext cx="4733193" cy="249839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132459" y="3344694"/>
            <a:ext cx="6858000" cy="75105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Nếu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trong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trường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hợp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bị</a:t>
            </a:r>
            <a:r>
              <a:rPr lang="en-US" sz="2000" dirty="0">
                <a:solidFill>
                  <a:schemeClr val="tx1"/>
                </a:solidFill>
                <a:latin typeface="Times New Roman" pitchFamily="18" charset="0"/>
                <a:cs typeface="Times New Roman" pitchFamily="18" charset="0"/>
              </a:rPr>
              <a:t> tai </a:t>
            </a:r>
            <a:r>
              <a:rPr lang="en-US" sz="2000" dirty="0" err="1">
                <a:solidFill>
                  <a:schemeClr val="tx1"/>
                </a:solidFill>
                <a:latin typeface="Times New Roman" pitchFamily="18" charset="0"/>
                <a:cs typeface="Times New Roman" pitchFamily="18" charset="0"/>
              </a:rPr>
              <a:t>nạn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cơ</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không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hít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thở</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cung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cấp</a:t>
            </a:r>
            <a:r>
              <a:rPr lang="en-US" sz="2000" dirty="0">
                <a:solidFill>
                  <a:schemeClr val="tx1"/>
                </a:solidFill>
                <a:latin typeface="Times New Roman" pitchFamily="18" charset="0"/>
                <a:cs typeface="Times New Roman" pitchFamily="18" charset="0"/>
              </a:rPr>
              <a:t> oxygen con </a:t>
            </a:r>
            <a:r>
              <a:rPr lang="en-US" sz="2000" dirty="0" err="1">
                <a:solidFill>
                  <a:schemeClr val="tx1"/>
                </a:solidFill>
                <a:latin typeface="Times New Roman" pitchFamily="18" charset="0"/>
                <a:cs typeface="Times New Roman" pitchFamily="18" charset="0"/>
              </a:rPr>
              <a:t>người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thường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làm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nào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duy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trì</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sống</a:t>
            </a:r>
            <a:r>
              <a:rPr lang="en-US" sz="2000" dirty="0">
                <a:solidFill>
                  <a:schemeClr val="tx1"/>
                </a:solidFill>
                <a:latin typeface="Times New Roman" pitchFamily="18" charset="0"/>
                <a:cs typeface="Times New Roman" pitchFamily="18" charset="0"/>
              </a:rPr>
              <a:t> ?</a:t>
            </a:r>
            <a:endParaRPr lang="vi-VN" sz="2000" dirty="0">
              <a:solidFill>
                <a:schemeClr val="tx1"/>
              </a:solidFill>
              <a:latin typeface="Times New Roman" pitchFamily="18" charset="0"/>
              <a:cs typeface="Times New Roman" pitchFamily="18" charset="0"/>
            </a:endParaRPr>
          </a:p>
        </p:txBody>
      </p:sp>
      <p:sp>
        <p:nvSpPr>
          <p:cNvPr id="7" name="Rounded Rectangle 6"/>
          <p:cNvSpPr/>
          <p:nvPr/>
        </p:nvSpPr>
        <p:spPr>
          <a:xfrm>
            <a:off x="2133600" y="4095750"/>
            <a:ext cx="4191000" cy="75105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ctr"/>
          <a:lstStyle/>
          <a:p>
            <a:pPr algn="ctr"/>
            <a:r>
              <a:rPr lang="en-US" sz="2000" dirty="0" err="1">
                <a:solidFill>
                  <a:schemeClr val="tx1"/>
                </a:solidFill>
                <a:latin typeface="Times New Roman" pitchFamily="18" charset="0"/>
                <a:cs typeface="Times New Roman" pitchFamily="18" charset="0"/>
              </a:rPr>
              <a:t>Sử</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dụng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bình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chứa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khí</a:t>
            </a:r>
            <a:r>
              <a:rPr lang="en-US" sz="2000" dirty="0">
                <a:solidFill>
                  <a:schemeClr val="tx1"/>
                </a:solidFill>
                <a:latin typeface="Times New Roman" pitchFamily="18" charset="0"/>
                <a:cs typeface="Times New Roman" pitchFamily="18" charset="0"/>
              </a:rPr>
              <a:t> oxygen</a:t>
            </a:r>
            <a:endParaRPr lang="vi-VN" sz="2000" dirty="0">
              <a:solidFill>
                <a:schemeClr val="tx1"/>
              </a:solidFill>
              <a:latin typeface="Times New Roman" pitchFamily="18" charset="0"/>
              <a:cs typeface="Times New Roman" pitchFamily="18" charset="0"/>
            </a:endParaRPr>
          </a:p>
        </p:txBody>
      </p:sp>
      <p:pic>
        <p:nvPicPr>
          <p:cNvPr id="8" name="Picture 4" descr="Khí Oxy y tế"/>
          <p:cNvPicPr>
            <a:picLocks noChangeAspect="1" noChangeArrowheads="1"/>
          </p:cNvPicPr>
          <p:nvPr/>
        </p:nvPicPr>
        <p:blipFill rotWithShape="1">
          <a:blip r:embed="rId3">
            <a:extLst>
              <a:ext uri="{28A0092B-C50C-407E-A947-70E740481C1C}">
                <a14:useLocalDpi xmlns:a14="http://schemas.microsoft.com/office/drawing/2010/main" val="0"/>
              </a:ext>
            </a:extLst>
          </a:blip>
          <a:srcRect r="62143"/>
          <a:stretch/>
        </p:blipFill>
        <p:spPr bwMode="auto">
          <a:xfrm>
            <a:off x="1894459" y="365646"/>
            <a:ext cx="5334000" cy="294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4182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6386"/>
                                        </p:tgtEl>
                                      </p:cBhvr>
                                    </p:animEffect>
                                    <p:set>
                                      <p:cBhvr>
                                        <p:cTn id="15" dur="1" fill="hold">
                                          <p:stCondLst>
                                            <p:cond delay="499"/>
                                          </p:stCondLst>
                                        </p:cTn>
                                        <p:tgtEl>
                                          <p:spTgt spid="16386"/>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baivan.net/sites/default/files/styles/giua_bai/public/12_59.png?itok=B5soiIW8"/>
          <p:cNvPicPr/>
          <p:nvPr/>
        </p:nvPicPr>
        <p:blipFill rotWithShape="1">
          <a:blip r:embed="rId2"/>
          <a:srcRect l="3400" t="5793" r="3400" b="11932"/>
          <a:stretch/>
        </p:blipFill>
        <p:spPr bwMode="auto">
          <a:xfrm>
            <a:off x="762000" y="251204"/>
            <a:ext cx="3301621" cy="2423331"/>
          </a:xfrm>
          <a:prstGeom prst="rect">
            <a:avLst/>
          </a:prstGeom>
          <a:noFill/>
          <a:ln w="9525">
            <a:noFill/>
            <a:miter lim="800000"/>
            <a:headEnd/>
            <a:tailEnd/>
          </a:ln>
        </p:spPr>
      </p:pic>
      <p:pic>
        <p:nvPicPr>
          <p:cNvPr id="8196" name="Picture 4" descr="Khí Oxy y t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43669"/>
            <a:ext cx="3301622" cy="24384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Most Important Scuba Diving R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800350"/>
            <a:ext cx="3301621" cy="2299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3400" y="2682094"/>
            <a:ext cx="3530221" cy="2417620"/>
          </a:xfrm>
          <a:prstGeom prst="rect">
            <a:avLst/>
          </a:prstGeom>
        </p:spPr>
      </p:pic>
    </p:spTree>
    <p:extLst>
      <p:ext uri="{BB962C8B-B14F-4D97-AF65-F5344CB8AC3E}">
        <p14:creationId xmlns:p14="http://schemas.microsoft.com/office/powerpoint/2010/main" val="821585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243954"/>
            <a:ext cx="8077200" cy="72759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vi-VN" sz="2000" b="1" dirty="0">
                <a:solidFill>
                  <a:schemeClr val="tx1"/>
                </a:solidFill>
                <a:latin typeface="Times New Roman" pitchFamily="18" charset="0"/>
                <a:cs typeface="Times New Roman" pitchFamily="18" charset="0"/>
              </a:rPr>
              <a:t>2. </a:t>
            </a:r>
            <a:r>
              <a:rPr lang="vi-VN" sz="2000" dirty="0">
                <a:solidFill>
                  <a:schemeClr val="tx1"/>
                </a:solidFill>
                <a:latin typeface="Times New Roman" pitchFamily="18" charset="0"/>
                <a:cs typeface="Times New Roman" pitchFamily="18" charset="0"/>
              </a:rPr>
              <a:t>Em hãy tìm hiểu và cho biết bệnh nhân nào phải sử dụng bình khí ox</a:t>
            </a:r>
            <a:r>
              <a:rPr lang="en-US" sz="2000" dirty="0" err="1">
                <a:solidFill>
                  <a:schemeClr val="tx1"/>
                </a:solidFill>
                <a:latin typeface="Times New Roman" pitchFamily="18" charset="0"/>
                <a:cs typeface="Times New Roman" pitchFamily="18" charset="0"/>
              </a:rPr>
              <a:t>ygen</a:t>
            </a:r>
            <a:r>
              <a:rPr lang="vi-VN" sz="2000" dirty="0">
                <a:solidFill>
                  <a:schemeClr val="tx1"/>
                </a:solidFill>
                <a:latin typeface="Times New Roman" pitchFamily="18" charset="0"/>
                <a:cs typeface="Times New Roman" pitchFamily="18" charset="0"/>
              </a:rPr>
              <a:t> để thở ?</a:t>
            </a:r>
          </a:p>
        </p:txBody>
      </p:sp>
      <p:pic>
        <p:nvPicPr>
          <p:cNvPr id="5" name="Picture 4" descr="https://baivan.net/sites/default/files/styles/giua_bai/public/12_59.png?itok=B5soiIW8"/>
          <p:cNvPicPr/>
          <p:nvPr/>
        </p:nvPicPr>
        <p:blipFill rotWithShape="1">
          <a:blip r:embed="rId2"/>
          <a:srcRect l="3400" t="5793" r="3400" b="11932"/>
          <a:stretch/>
        </p:blipFill>
        <p:spPr bwMode="auto">
          <a:xfrm>
            <a:off x="914400" y="1657350"/>
            <a:ext cx="3301621" cy="2423331"/>
          </a:xfrm>
          <a:prstGeom prst="rect">
            <a:avLst/>
          </a:prstGeom>
          <a:noFill/>
          <a:ln w="9525">
            <a:noFill/>
            <a:miter lim="800000"/>
            <a:headEnd/>
            <a:tailEnd/>
          </a:ln>
        </p:spPr>
      </p:pic>
      <p:pic>
        <p:nvPicPr>
          <p:cNvPr id="6" name="Picture 4" descr="Khí Oxy y t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100" y="1676400"/>
            <a:ext cx="3301622"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33400" y="243955"/>
            <a:ext cx="8077200" cy="81830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vi-VN" sz="2000" dirty="0">
                <a:solidFill>
                  <a:schemeClr val="tx1"/>
                </a:solidFill>
                <a:latin typeface="Times New Roman" pitchFamily="18" charset="0"/>
                <a:cs typeface="Times New Roman" pitchFamily="18" charset="0"/>
              </a:rPr>
              <a:t>Khí oxygen trong bình khí sẽ có tác dụng hỗ trợ cho những bệnh nhân mắc các triệu chứng như suy hô hấp, ngạt thở, bệnh tim, chứng rối loạn thở. </a:t>
            </a:r>
          </a:p>
        </p:txBody>
      </p:sp>
      <p:sp>
        <p:nvSpPr>
          <p:cNvPr id="9" name="Rounded Rectangle 8"/>
          <p:cNvSpPr/>
          <p:nvPr/>
        </p:nvSpPr>
        <p:spPr>
          <a:xfrm>
            <a:off x="533400" y="243955"/>
            <a:ext cx="8077200" cy="1108595"/>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vi-VN" sz="2000" dirty="0">
                <a:solidFill>
                  <a:schemeClr val="tx1"/>
                </a:solidFill>
                <a:latin typeface="Times New Roman" pitchFamily="18" charset="0"/>
                <a:cs typeface="Times New Roman" pitchFamily="18" charset="0"/>
              </a:rPr>
              <a:t>Ngoài ra, trong y tế, các bác sĩ sẽ cho bệnh nhân thở oxygen khi ngộ độc carbon monoxide, đặc biệt khi cần gây mê bệnh nhân để thực hiện phẫu thuật.</a:t>
            </a:r>
          </a:p>
        </p:txBody>
      </p:sp>
      <p:sp>
        <p:nvSpPr>
          <p:cNvPr id="2" name="Rectangle 1"/>
          <p:cNvSpPr/>
          <p:nvPr/>
        </p:nvSpPr>
        <p:spPr>
          <a:xfrm>
            <a:off x="1600200" y="5163456"/>
            <a:ext cx="4572000" cy="1200329"/>
          </a:xfrm>
          <a:prstGeom prst="rect">
            <a:avLst/>
          </a:prstGeom>
        </p:spPr>
        <p:txBody>
          <a:bodyPr>
            <a:spAutoFit/>
          </a:bodyPr>
          <a:lstStyle/>
          <a:p>
            <a:r>
              <a:rPr lang="vi-VN" dirty="0"/>
              <a:t>Khí oxi cần thiết cho bệnh nhân nhiễm covid 19 (đang trong tình trạng ngày càng phức tạp) từ đó giáo dục HSý thức phòng chống dịch covid</a:t>
            </a:r>
            <a:endParaRPr lang="en-US" dirty="0"/>
          </a:p>
        </p:txBody>
      </p:sp>
    </p:spTree>
    <p:extLst>
      <p:ext uri="{BB962C8B-B14F-4D97-AF65-F5344CB8AC3E}">
        <p14:creationId xmlns:p14="http://schemas.microsoft.com/office/powerpoint/2010/main" val="18497245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he Most Important Scuba Diving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872586"/>
            <a:ext cx="4267200" cy="260416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2000" y="210404"/>
            <a:ext cx="7467600" cy="76114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vi-VN" sz="2000" b="1" dirty="0">
                <a:solidFill>
                  <a:schemeClr val="tx1"/>
                </a:solidFill>
                <a:latin typeface="Times New Roman" pitchFamily="18" charset="0"/>
                <a:cs typeface="Times New Roman" pitchFamily="18" charset="0"/>
              </a:rPr>
              <a:t>3. </a:t>
            </a:r>
            <a:r>
              <a:rPr lang="vi-VN" sz="2000" dirty="0">
                <a:solidFill>
                  <a:schemeClr val="tx1"/>
                </a:solidFill>
                <a:latin typeface="Times New Roman" pitchFamily="18" charset="0"/>
                <a:cs typeface="Times New Roman" pitchFamily="18" charset="0"/>
              </a:rPr>
              <a:t>Bình khí nén là bình tích trữ không khí được nén ở một áp suất nhất định. Tại sao thợ lặn cần sử dụng bình khí nén ?</a:t>
            </a:r>
          </a:p>
        </p:txBody>
      </p:sp>
      <p:sp>
        <p:nvSpPr>
          <p:cNvPr id="6" name="Rounded Rectangle 5"/>
          <p:cNvSpPr/>
          <p:nvPr/>
        </p:nvSpPr>
        <p:spPr>
          <a:xfrm>
            <a:off x="762000" y="210403"/>
            <a:ext cx="7467600" cy="1506219"/>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a:solidFill>
                  <a:srgbClr val="0070C0"/>
                </a:solidFill>
                <a:latin typeface="Times New Roman" pitchFamily="18" charset="0"/>
                <a:cs typeface="Times New Roman" pitchFamily="18" charset="0"/>
              </a:rPr>
              <a:t>Vì</a:t>
            </a:r>
            <a:r>
              <a:rPr lang="en-US" sz="2000" dirty="0">
                <a:solidFill>
                  <a:srgbClr val="0070C0"/>
                </a:solidFill>
                <a:latin typeface="Times New Roman" pitchFamily="18" charset="0"/>
                <a:cs typeface="Times New Roman" pitchFamily="18" charset="0"/>
              </a:rPr>
              <a:t> con </a:t>
            </a:r>
            <a:r>
              <a:rPr lang="en-US" sz="2000" dirty="0" err="1">
                <a:solidFill>
                  <a:srgbClr val="0070C0"/>
                </a:solidFill>
                <a:latin typeface="Times New Roman" pitchFamily="18" charset="0"/>
                <a:cs typeface="Times New Roman" pitchFamily="18" charset="0"/>
              </a:rPr>
              <a:t>người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lọc</a:t>
            </a:r>
            <a:r>
              <a:rPr lang="en-US" sz="2000" dirty="0">
                <a:solidFill>
                  <a:srgbClr val="0070C0"/>
                </a:solidFill>
                <a:latin typeface="Times New Roman" pitchFamily="18" charset="0"/>
                <a:cs typeface="Times New Roman" pitchFamily="18" charset="0"/>
              </a:rPr>
              <a:t> oxygen ở </a:t>
            </a:r>
            <a:r>
              <a:rPr lang="en-US" sz="2000" dirty="0" err="1">
                <a:solidFill>
                  <a:srgbClr val="0070C0"/>
                </a:solidFill>
                <a:latin typeface="Times New Roman" pitchFamily="18" charset="0"/>
                <a:cs typeface="Times New Roman" pitchFamily="18" charset="0"/>
              </a:rPr>
              <a:t>dưới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nước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hô</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hấp</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nhịn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thở</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một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thời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gian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quá</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lâu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dưới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nước</a:t>
            </a:r>
            <a:r>
              <a:rPr lang="en-US" sz="2000" dirty="0">
                <a:solidFill>
                  <a:srgbClr val="0070C0"/>
                </a:solidFill>
                <a:latin typeface="Times New Roman" pitchFamily="18" charset="0"/>
                <a:cs typeface="Times New Roman" pitchFamily="18" charset="0"/>
              </a:rPr>
              <a:t>. </a:t>
            </a:r>
          </a:p>
          <a:p>
            <a:pPr algn="just"/>
            <a:r>
              <a:rPr lang="en-US" sz="2000" dirty="0" err="1">
                <a:solidFill>
                  <a:schemeClr val="tx1"/>
                </a:solidFill>
                <a:latin typeface="Times New Roman" pitchFamily="18" charset="0"/>
                <a:cs typeface="Times New Roman" pitchFamily="18" charset="0"/>
              </a:rPr>
              <a:t>Nên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thợ</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lặn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cần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dùng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bình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nén</a:t>
            </a:r>
            <a:r>
              <a:rPr lang="en-US" sz="2000" dirty="0">
                <a:solidFill>
                  <a:schemeClr val="tx1"/>
                </a:solidFill>
                <a:latin typeface="Times New Roman" pitchFamily="18" charset="0"/>
                <a:cs typeface="Times New Roman" pitchFamily="18" charset="0"/>
              </a:rPr>
              <a:t> đ</a:t>
            </a:r>
            <a:r>
              <a:rPr lang="vi-VN" sz="2000" dirty="0">
                <a:solidFill>
                  <a:schemeClr val="tx1"/>
                </a:solidFill>
                <a:latin typeface="Times New Roman" pitchFamily="18" charset="0"/>
                <a:cs typeface="Times New Roman" pitchFamily="18" charset="0"/>
              </a:rPr>
              <a:t>ể cung cấp oxygen cho thợ lặn hô hấp trong môi trường thiếu không khí.</a:t>
            </a:r>
          </a:p>
        </p:txBody>
      </p:sp>
    </p:spTree>
    <p:extLst>
      <p:ext uri="{BB962C8B-B14F-4D97-AF65-F5344CB8AC3E}">
        <p14:creationId xmlns:p14="http://schemas.microsoft.com/office/powerpoint/2010/main" val="711561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29000" y="43180"/>
            <a:ext cx="2286000" cy="5715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9. OXYGEN</a:t>
            </a:r>
          </a:p>
        </p:txBody>
      </p:sp>
      <p:sp>
        <p:nvSpPr>
          <p:cNvPr id="5" name="Rounded Rectangle 4"/>
          <p:cNvSpPr/>
          <p:nvPr/>
        </p:nvSpPr>
        <p:spPr>
          <a:xfrm>
            <a:off x="990600" y="8953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000" b="1" dirty="0">
                <a:solidFill>
                  <a:prstClr val="black"/>
                </a:solidFill>
                <a:latin typeface="Times New Roman" pitchFamily="18" charset="0"/>
                <a:cs typeface="Times New Roman" pitchFamily="18" charset="0"/>
              </a:rPr>
              <a:t>1. </a:t>
            </a:r>
            <a:r>
              <a:rPr lang="en-US" sz="2000" b="1" dirty="0" err="1">
                <a:solidFill>
                  <a:prstClr val="black"/>
                </a:solidFill>
                <a:latin typeface="Times New Roman" pitchFamily="18" charset="0"/>
                <a:cs typeface="Times New Roman" pitchFamily="18" charset="0"/>
              </a:rPr>
              <a:t>Một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số</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tính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p>
        </p:txBody>
      </p:sp>
      <p:sp>
        <p:nvSpPr>
          <p:cNvPr id="7" name="Rounded Rectangle 6"/>
          <p:cNvSpPr/>
          <p:nvPr/>
        </p:nvSpPr>
        <p:spPr>
          <a:xfrm>
            <a:off x="990600" y="14287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prstClr val="black"/>
                </a:solidFill>
                <a:latin typeface="Times New Roman" pitchFamily="18" charset="0"/>
                <a:cs typeface="Times New Roman" pitchFamily="18" charset="0"/>
              </a:rPr>
              <a:t>2</a:t>
            </a:r>
            <a:r>
              <a:rPr lang="vi-VN"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Tầm</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quan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trọng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endParaRPr lang="vi-VN" sz="2000" b="1" dirty="0">
              <a:solidFill>
                <a:prstClr val="black"/>
              </a:solidFill>
              <a:latin typeface="Times New Roman" pitchFamily="18" charset="0"/>
              <a:cs typeface="Times New Roman" pitchFamily="18" charset="0"/>
            </a:endParaRPr>
          </a:p>
        </p:txBody>
      </p:sp>
      <p:sp>
        <p:nvSpPr>
          <p:cNvPr id="8" name="Rounded Rectangle 7"/>
          <p:cNvSpPr/>
          <p:nvPr/>
        </p:nvSpPr>
        <p:spPr>
          <a:xfrm>
            <a:off x="990600" y="19621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prstClr val="black"/>
                </a:solidFill>
                <a:latin typeface="Times New Roman" pitchFamily="18" charset="0"/>
                <a:cs typeface="Times New Roman" pitchFamily="18" charset="0"/>
              </a:rPr>
              <a:t>a</a:t>
            </a:r>
            <a:r>
              <a:rPr lang="vi-VN"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Vai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trò</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 </a:t>
            </a:r>
            <a:r>
              <a:rPr lang="en-US" sz="2000" b="1" dirty="0" err="1">
                <a:solidFill>
                  <a:prstClr val="black"/>
                </a:solidFill>
                <a:latin typeface="Times New Roman" pitchFamily="18" charset="0"/>
                <a:cs typeface="Times New Roman" pitchFamily="18" charset="0"/>
              </a:rPr>
              <a:t>với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sự</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sống</a:t>
            </a:r>
            <a:endParaRPr lang="vi-VN" sz="2000" b="1" dirty="0">
              <a:solidFill>
                <a:prstClr val="black"/>
              </a:solidFill>
              <a:latin typeface="Times New Roman" pitchFamily="18" charset="0"/>
              <a:cs typeface="Times New Roman" pitchFamily="18" charset="0"/>
            </a:endParaRPr>
          </a:p>
        </p:txBody>
      </p:sp>
      <p:sp>
        <p:nvSpPr>
          <p:cNvPr id="9" name="Rounded Rectangle 8"/>
          <p:cNvSpPr/>
          <p:nvPr/>
        </p:nvSpPr>
        <p:spPr>
          <a:xfrm>
            <a:off x="990600" y="2495550"/>
            <a:ext cx="3962400" cy="9906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prstClr val="black"/>
                </a:solidFill>
                <a:latin typeface="Times New Roman" pitchFamily="18" charset="0"/>
                <a:cs typeface="Times New Roman" pitchFamily="18" charset="0"/>
              </a:rPr>
              <a:t>b</a:t>
            </a:r>
            <a:r>
              <a:rPr lang="vi-VN"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Vai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trò</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 </a:t>
            </a:r>
            <a:r>
              <a:rPr lang="en-US" sz="2000" b="1" dirty="0" err="1">
                <a:solidFill>
                  <a:prstClr val="black"/>
                </a:solidFill>
                <a:latin typeface="Times New Roman" pitchFamily="18" charset="0"/>
                <a:cs typeface="Times New Roman" pitchFamily="18" charset="0"/>
              </a:rPr>
              <a:t>đối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với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sự</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cháy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và</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quá</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trình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đốt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cháy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nhiên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liệu</a:t>
            </a:r>
            <a:endParaRPr lang="vi-VN" sz="2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088112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62367" y="188792"/>
            <a:ext cx="4038600" cy="456347"/>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Thí</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nghiệm</a:t>
            </a:r>
            <a:r>
              <a:rPr lang="en-US" sz="2000" dirty="0">
                <a:solidFill>
                  <a:schemeClr val="tx1"/>
                </a:solidFill>
                <a:latin typeface="Times New Roman" pitchFamily="18" charset="0"/>
                <a:cs typeface="Times New Roman" pitchFamily="18" charset="0"/>
              </a:rPr>
              <a:t>: Oxygen </a:t>
            </a:r>
            <a:r>
              <a:rPr lang="en-US" sz="2000" dirty="0" err="1">
                <a:solidFill>
                  <a:schemeClr val="tx1"/>
                </a:solidFill>
                <a:latin typeface="Times New Roman" pitchFamily="18" charset="0"/>
                <a:cs typeface="Times New Roman" pitchFamily="18" charset="0"/>
              </a:rPr>
              <a:t>duy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trì</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endParaRPr lang="vi-VN" sz="2000" dirty="0">
              <a:solidFill>
                <a:schemeClr val="tx1"/>
              </a:solidFill>
              <a:latin typeface="Times New Roman" pitchFamily="18" charset="0"/>
              <a:cs typeface="Times New Roman" pitchFamily="18" charset="0"/>
            </a:endParaRPr>
          </a:p>
        </p:txBody>
      </p:sp>
      <p:sp>
        <p:nvSpPr>
          <p:cNvPr id="3" name="Rounded Rectangle 2"/>
          <p:cNvSpPr/>
          <p:nvPr/>
        </p:nvSpPr>
        <p:spPr>
          <a:xfrm>
            <a:off x="76200" y="819150"/>
            <a:ext cx="2971800" cy="137160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Dụng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cụ</a:t>
            </a:r>
            <a:r>
              <a:rPr lang="en-US" sz="2000" dirty="0">
                <a:solidFill>
                  <a:schemeClr val="tx1"/>
                </a:solidFill>
                <a:latin typeface="Times New Roman" pitchFamily="18" charset="0"/>
                <a:cs typeface="Times New Roman" pitchFamily="18" charset="0"/>
              </a:rPr>
              <a:t>:</a:t>
            </a:r>
          </a:p>
          <a:p>
            <a:pPr algn="ctr"/>
            <a:r>
              <a:rPr lang="en-US" sz="2000" dirty="0" err="1">
                <a:solidFill>
                  <a:schemeClr val="tx1"/>
                </a:solidFill>
                <a:latin typeface="Times New Roman" pitchFamily="18" charset="0"/>
                <a:cs typeface="Times New Roman" pitchFamily="18" charset="0"/>
              </a:rPr>
              <a:t>Bình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chứa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khí</a:t>
            </a:r>
            <a:r>
              <a:rPr lang="en-US" sz="2000" dirty="0">
                <a:solidFill>
                  <a:schemeClr val="tx1"/>
                </a:solidFill>
                <a:latin typeface="Times New Roman" pitchFamily="18" charset="0"/>
                <a:cs typeface="Times New Roman" pitchFamily="18" charset="0"/>
              </a:rPr>
              <a:t> oxygen</a:t>
            </a:r>
          </a:p>
          <a:p>
            <a:pPr algn="ctr"/>
            <a:r>
              <a:rPr lang="en-US" sz="2000" dirty="0" err="1">
                <a:solidFill>
                  <a:schemeClr val="tx1"/>
                </a:solidFill>
                <a:latin typeface="Times New Roman" pitchFamily="18" charset="0"/>
                <a:cs typeface="Times New Roman" pitchFamily="18" charset="0"/>
              </a:rPr>
              <a:t>Đèn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cồn</a:t>
            </a:r>
            <a:endParaRPr lang="en-US" sz="2000" dirty="0">
              <a:solidFill>
                <a:schemeClr val="tx1"/>
              </a:solidFill>
              <a:latin typeface="Times New Roman" pitchFamily="18" charset="0"/>
              <a:cs typeface="Times New Roman" pitchFamily="18" charset="0"/>
            </a:endParaRPr>
          </a:p>
          <a:p>
            <a:pPr algn="ctr"/>
            <a:r>
              <a:rPr lang="en-US" sz="2000" dirty="0" err="1">
                <a:solidFill>
                  <a:schemeClr val="tx1"/>
                </a:solidFill>
                <a:latin typeface="Times New Roman" pitchFamily="18" charset="0"/>
                <a:cs typeface="Times New Roman" pitchFamily="18" charset="0"/>
              </a:rPr>
              <a:t>Que</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đóm</a:t>
            </a:r>
            <a:endParaRPr lang="en-US" sz="2000" dirty="0">
              <a:solidFill>
                <a:schemeClr val="tx1"/>
              </a:solidFill>
              <a:latin typeface="Times New Roman" pitchFamily="18" charset="0"/>
              <a:cs typeface="Times New Roman" pitchFamily="18" charset="0"/>
            </a:endParaRPr>
          </a:p>
          <a:p>
            <a:pPr algn="ctr"/>
            <a:endParaRPr lang="vi-VN" sz="2000" dirty="0">
              <a:solidFill>
                <a:schemeClr val="tx1"/>
              </a:solidFill>
              <a:latin typeface="Times New Roman" pitchFamily="18" charset="0"/>
              <a:cs typeface="Times New Roman" pitchFamily="18" charset="0"/>
            </a:endParaRPr>
          </a:p>
        </p:txBody>
      </p:sp>
      <p:sp>
        <p:nvSpPr>
          <p:cNvPr id="4" name="Rounded Rectangle 3"/>
          <p:cNvSpPr/>
          <p:nvPr/>
        </p:nvSpPr>
        <p:spPr>
          <a:xfrm>
            <a:off x="76200" y="2239939"/>
            <a:ext cx="2971800" cy="198120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Cách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tiến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hành</a:t>
            </a:r>
            <a:endParaRPr lang="en-US" sz="2000" dirty="0">
              <a:solidFill>
                <a:schemeClr val="tx1"/>
              </a:solidFill>
              <a:latin typeface="Times New Roman" pitchFamily="18" charset="0"/>
              <a:cs typeface="Times New Roman" pitchFamily="18" charset="0"/>
            </a:endParaRPr>
          </a:p>
          <a:p>
            <a:pPr algn="just"/>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Đưa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que</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đóm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còn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tàn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đỏ</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bình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chứa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khí</a:t>
            </a:r>
            <a:r>
              <a:rPr lang="en-US" sz="2000" dirty="0">
                <a:solidFill>
                  <a:schemeClr val="tx1"/>
                </a:solidFill>
                <a:latin typeface="Times New Roman" pitchFamily="18" charset="0"/>
                <a:cs typeface="Times New Roman" pitchFamily="18" charset="0"/>
              </a:rPr>
              <a:t> oxygen.</a:t>
            </a:r>
          </a:p>
          <a:p>
            <a:pPr algn="just"/>
            <a:r>
              <a:rPr lang="en-US" sz="2000" dirty="0">
                <a:solidFill>
                  <a:schemeClr val="tx1"/>
                </a:solidFill>
                <a:latin typeface="Times New Roman" pitchFamily="18" charset="0"/>
                <a:cs typeface="Times New Roman" pitchFamily="18" charset="0"/>
              </a:rPr>
              <a:t> - </a:t>
            </a:r>
            <a:r>
              <a:rPr lang="en-US" sz="2000" dirty="0" err="1">
                <a:solidFill>
                  <a:schemeClr val="tx1"/>
                </a:solidFill>
                <a:latin typeface="Times New Roman" pitchFamily="18" charset="0"/>
                <a:cs typeface="Times New Roman" pitchFamily="18" charset="0"/>
              </a:rPr>
              <a:t>Quan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hiện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tượng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giải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thích</a:t>
            </a:r>
            <a:endParaRPr lang="en-US" sz="2000" dirty="0">
              <a:solidFill>
                <a:schemeClr val="tx1"/>
              </a:solidFill>
              <a:latin typeface="Times New Roman" pitchFamily="18" charset="0"/>
              <a:cs typeface="Times New Roman" pitchFamily="18" charset="0"/>
            </a:endParaRPr>
          </a:p>
          <a:p>
            <a:pPr algn="just"/>
            <a:endParaRPr lang="vi-VN" sz="2000" dirty="0">
              <a:solidFill>
                <a:schemeClr val="tx1"/>
              </a:solidFill>
              <a:latin typeface="Times New Roman" pitchFamily="18" charset="0"/>
              <a:cs typeface="Times New Roman" pitchFamily="18" charset="0"/>
            </a:endParaRPr>
          </a:p>
        </p:txBody>
      </p:sp>
      <p:pic>
        <p:nvPicPr>
          <p:cNvPr id="5" name="OXYGEN duy trì sự chá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52800" y="821709"/>
            <a:ext cx="5638800" cy="3429000"/>
          </a:xfrm>
          <a:prstGeom prst="rect">
            <a:avLst/>
          </a:prstGeom>
          <a:ln>
            <a:solidFill>
              <a:schemeClr val="accent3">
                <a:lumMod val="50000"/>
              </a:schemeClr>
            </a:solidFill>
          </a:ln>
        </p:spPr>
      </p:pic>
      <p:sp>
        <p:nvSpPr>
          <p:cNvPr id="6" name="Rounded Rectangle 5"/>
          <p:cNvSpPr/>
          <p:nvPr/>
        </p:nvSpPr>
        <p:spPr>
          <a:xfrm>
            <a:off x="76200" y="1550158"/>
            <a:ext cx="3124200" cy="2856363"/>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Hiện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tượng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que</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đóm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bùng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lên</a:t>
            </a:r>
            <a:endParaRPr lang="en-US" sz="2000" dirty="0">
              <a:solidFill>
                <a:schemeClr val="tx1"/>
              </a:solidFill>
              <a:latin typeface="Times New Roman" pitchFamily="18" charset="0"/>
              <a:cs typeface="Times New Roman" pitchFamily="18" charset="0"/>
            </a:endParaRPr>
          </a:p>
          <a:p>
            <a:pPr algn="just"/>
            <a:r>
              <a:rPr lang="en-US" sz="2000" dirty="0">
                <a:solidFill>
                  <a:schemeClr val="tx1"/>
                </a:solidFill>
                <a:latin typeface="Times New Roman" pitchFamily="18" charset="0"/>
                <a:cs typeface="Times New Roman" pitchFamily="18" charset="0"/>
              </a:rPr>
              <a:t>-</a:t>
            </a:r>
            <a:r>
              <a:rPr lang="en-US" sz="2000" dirty="0" err="1">
                <a:solidFill>
                  <a:schemeClr val="tx1"/>
                </a:solidFill>
                <a:latin typeface="Times New Roman" pitchFamily="18" charset="0"/>
                <a:cs typeface="Times New Roman" pitchFamily="18" charset="0"/>
              </a:rPr>
              <a:t>Giải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thích</a:t>
            </a:r>
            <a:r>
              <a:rPr lang="en-US" sz="2000" dirty="0">
                <a:solidFill>
                  <a:schemeClr val="tx1"/>
                </a:solidFill>
                <a:latin typeface="Times New Roman" pitchFamily="18" charset="0"/>
                <a:cs typeface="Times New Roman" pitchFamily="18" charset="0"/>
              </a:rPr>
              <a:t>: Oxygen </a:t>
            </a:r>
            <a:r>
              <a:rPr lang="en-US" sz="2000" dirty="0" err="1">
                <a:solidFill>
                  <a:schemeClr val="tx1"/>
                </a:solidFill>
                <a:latin typeface="Times New Roman" pitchFamily="18" charset="0"/>
                <a:cs typeface="Times New Roman" pitchFamily="18" charset="0"/>
              </a:rPr>
              <a:t>duy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trì</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r>
              <a:rPr lang="en-US" sz="2000" dirty="0">
                <a:solidFill>
                  <a:schemeClr val="tx1"/>
                </a:solidFill>
                <a:latin typeface="Times New Roman" pitchFamily="18" charset="0"/>
                <a:cs typeface="Times New Roman" pitchFamily="18" charset="0"/>
              </a:rPr>
              <a:t>. </a:t>
            </a:r>
            <a:r>
              <a:rPr lang="vi-VN" sz="2000" dirty="0">
                <a:solidFill>
                  <a:schemeClr val="tx1"/>
                </a:solidFill>
                <a:latin typeface="Times New Roman" pitchFamily="18" charset="0"/>
                <a:cs typeface="Times New Roman" pitchFamily="18" charset="0"/>
              </a:rPr>
              <a:t>Tàn đóm cháy bùng lên do trong ống nghiệm giàu oxygen. Đến khi hết ox</a:t>
            </a:r>
            <a:r>
              <a:rPr lang="en-US" sz="2000" dirty="0" err="1">
                <a:solidFill>
                  <a:schemeClr val="tx1"/>
                </a:solidFill>
                <a:latin typeface="Times New Roman" pitchFamily="18" charset="0"/>
                <a:cs typeface="Times New Roman" pitchFamily="18" charset="0"/>
              </a:rPr>
              <a:t>ygen</a:t>
            </a:r>
            <a:r>
              <a:rPr lang="vi-VN" sz="2000" dirty="0">
                <a:solidFill>
                  <a:schemeClr val="tx1"/>
                </a:solidFill>
                <a:latin typeface="Times New Roman" pitchFamily="18" charset="0"/>
                <a:cs typeface="Times New Roman" pitchFamily="18" charset="0"/>
              </a:rPr>
              <a:t> trong ống nghiệm, que đóm bị tắt.</a:t>
            </a:r>
          </a:p>
        </p:txBody>
      </p:sp>
    </p:spTree>
    <p:extLst>
      <p:ext uri="{BB962C8B-B14F-4D97-AF65-F5344CB8AC3E}">
        <p14:creationId xmlns:p14="http://schemas.microsoft.com/office/powerpoint/2010/main" val="164174216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childTnLst>
        </p:cTn>
      </p:par>
    </p:tnLst>
    <p:bldLst>
      <p:bldP spid="3" grpId="0" animBg="1"/>
      <p:bldP spid="3" grpId="1" animBg="1"/>
      <p:bldP spid="4" grpId="0" animBg="1"/>
      <p:bldP spid="4" grpId="1"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90600" y="-19050"/>
            <a:ext cx="7543800" cy="750631"/>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Khí</a:t>
            </a:r>
            <a:r>
              <a:rPr lang="en-US" sz="2000" dirty="0">
                <a:solidFill>
                  <a:schemeClr val="tx1"/>
                </a:solidFill>
                <a:latin typeface="Times New Roman" pitchFamily="18" charset="0"/>
                <a:cs typeface="Times New Roman" pitchFamily="18" charset="0"/>
              </a:rPr>
              <a:t> Oxygen </a:t>
            </a:r>
            <a:r>
              <a:rPr lang="en-US" sz="2000" dirty="0" err="1">
                <a:solidFill>
                  <a:schemeClr val="tx1"/>
                </a:solidFill>
                <a:latin typeface="Times New Roman" pitchFamily="18" charset="0"/>
                <a:cs typeface="Times New Roman" pitchFamily="18" charset="0"/>
              </a:rPr>
              <a:t>không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chỉ</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có</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vai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trò</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quan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trọng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với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sống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còn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quan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trọng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trong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cháy.Oxygen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cần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quá</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trình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đốt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nhiện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liệu</a:t>
            </a:r>
            <a:endParaRPr lang="vi-VN" sz="2000" dirty="0">
              <a:solidFill>
                <a:schemeClr val="tx1"/>
              </a:solidFill>
              <a:latin typeface="Times New Roman" pitchFamily="18" charset="0"/>
              <a:cs typeface="Times New Roman" pitchFamily="18" charset="0"/>
            </a:endParaRPr>
          </a:p>
        </p:txBody>
      </p:sp>
      <p:pic>
        <p:nvPicPr>
          <p:cNvPr id="1026" name="Picture 2" descr="Hình ảnh bếp lửa trong bài thơ Bếp lửa của Bằng Việt bài 1 | My Alo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60" y="742950"/>
            <a:ext cx="2755710" cy="2004557"/>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 name="AutoShape 4" descr="Than đá được hình thành như thế nào? - Tìm hiểu - Hoa Xương R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759093"/>
            <a:ext cx="2755710" cy="2049933"/>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Thị trường dầu mỏ hồi phục nhanh hơn dự kiến, nửa mừng nửa 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1" y="2964119"/>
            <a:ext cx="2727896" cy="204993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3" name="Picture 9" descr="Bếp gas đôi âm kính Sakura SG2665GB - Hàng chính hãng"/>
          <p:cNvPicPr>
            <a:picLocks noChangeAspect="1" noChangeArrowheads="1"/>
          </p:cNvPicPr>
          <p:nvPr/>
        </p:nvPicPr>
        <p:blipFill rotWithShape="1">
          <a:blip r:embed="rId5">
            <a:extLst>
              <a:ext uri="{28A0092B-C50C-407E-A947-70E740481C1C}">
                <a14:useLocalDpi xmlns:a14="http://schemas.microsoft.com/office/drawing/2010/main" val="0"/>
              </a:ext>
            </a:extLst>
          </a:blip>
          <a:srcRect l="9671" t="29897" r="60001" b="43356"/>
          <a:stretch/>
        </p:blipFill>
        <p:spPr bwMode="auto">
          <a:xfrm>
            <a:off x="4483291" y="2966392"/>
            <a:ext cx="2755709" cy="208171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990600" y="2809026"/>
            <a:ext cx="1117409" cy="375315"/>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b="1" dirty="0" err="1">
                <a:solidFill>
                  <a:schemeClr val="tx1"/>
                </a:solidFill>
                <a:latin typeface="Times New Roman" pitchFamily="18" charset="0"/>
                <a:cs typeface="Times New Roman" pitchFamily="18" charset="0"/>
              </a:rPr>
              <a:t>Củi</a:t>
            </a:r>
            <a:endParaRPr lang="vi-VN" sz="2000" b="1" dirty="0">
              <a:solidFill>
                <a:schemeClr val="tx1"/>
              </a:solidFill>
              <a:latin typeface="Times New Roman" pitchFamily="18" charset="0"/>
              <a:cs typeface="Times New Roman" pitchFamily="18" charset="0"/>
            </a:endParaRPr>
          </a:p>
        </p:txBody>
      </p:sp>
      <p:sp>
        <p:nvSpPr>
          <p:cNvPr id="9" name="Rounded Rectangle 8"/>
          <p:cNvSpPr/>
          <p:nvPr/>
        </p:nvSpPr>
        <p:spPr>
          <a:xfrm>
            <a:off x="6993340" y="2788316"/>
            <a:ext cx="1265830" cy="375315"/>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b="1" dirty="0">
                <a:solidFill>
                  <a:schemeClr val="tx1"/>
                </a:solidFill>
                <a:latin typeface="Times New Roman" pitchFamily="18" charset="0"/>
                <a:cs typeface="Times New Roman" pitchFamily="18" charset="0"/>
              </a:rPr>
              <a:t>Than </a:t>
            </a:r>
            <a:r>
              <a:rPr lang="en-US" sz="2000" b="1" dirty="0" err="1">
                <a:solidFill>
                  <a:schemeClr val="tx1"/>
                </a:solidFill>
                <a:latin typeface="Times New Roman" pitchFamily="18" charset="0"/>
                <a:cs typeface="Times New Roman" pitchFamily="18" charset="0"/>
              </a:rPr>
              <a:t>đá</a:t>
            </a:r>
            <a:endParaRPr lang="vi-VN" sz="2000" b="1" dirty="0">
              <a:solidFill>
                <a:schemeClr val="tx1"/>
              </a:solidFill>
              <a:latin typeface="Times New Roman" pitchFamily="18" charset="0"/>
              <a:cs typeface="Times New Roman" pitchFamily="18" charset="0"/>
            </a:endParaRPr>
          </a:p>
        </p:txBody>
      </p:sp>
      <p:sp>
        <p:nvSpPr>
          <p:cNvPr id="10" name="Rounded Rectangle 9"/>
          <p:cNvSpPr/>
          <p:nvPr/>
        </p:nvSpPr>
        <p:spPr>
          <a:xfrm>
            <a:off x="1994610" y="4638737"/>
            <a:ext cx="1117409" cy="375315"/>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b="1" dirty="0" err="1">
                <a:solidFill>
                  <a:schemeClr val="tx1"/>
                </a:solidFill>
                <a:latin typeface="Times New Roman" pitchFamily="18" charset="0"/>
                <a:cs typeface="Times New Roman" pitchFamily="18" charset="0"/>
              </a:rPr>
              <a:t>Dầu</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mỏ</a:t>
            </a:r>
            <a:endParaRPr lang="vi-VN" sz="2000" b="1" dirty="0">
              <a:solidFill>
                <a:schemeClr val="tx1"/>
              </a:solidFill>
              <a:latin typeface="Times New Roman" pitchFamily="18" charset="0"/>
              <a:cs typeface="Times New Roman" pitchFamily="18" charset="0"/>
            </a:endParaRPr>
          </a:p>
        </p:txBody>
      </p:sp>
      <p:sp>
        <p:nvSpPr>
          <p:cNvPr id="11" name="Rounded Rectangle 10"/>
          <p:cNvSpPr/>
          <p:nvPr/>
        </p:nvSpPr>
        <p:spPr>
          <a:xfrm>
            <a:off x="5302440" y="4638736"/>
            <a:ext cx="1117409" cy="375315"/>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b="1" dirty="0" err="1">
                <a:solidFill>
                  <a:schemeClr val="tx1"/>
                </a:solidFill>
                <a:latin typeface="Times New Roman" pitchFamily="18" charset="0"/>
                <a:cs typeface="Times New Roman" pitchFamily="18" charset="0"/>
              </a:rPr>
              <a:t>Khí</a:t>
            </a:r>
            <a:r>
              <a:rPr lang="en-US" sz="2000" b="1" dirty="0">
                <a:solidFill>
                  <a:schemeClr val="tx1"/>
                </a:solidFill>
                <a:latin typeface="Times New Roman" pitchFamily="18" charset="0"/>
                <a:cs typeface="Times New Roman" pitchFamily="18" charset="0"/>
              </a:rPr>
              <a:t> gas</a:t>
            </a:r>
            <a:endParaRPr lang="vi-VN" sz="2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084418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29"/>
                                        </p:tgtEl>
                                        <p:attrNameLst>
                                          <p:attrName>style.visibility</p:attrName>
                                        </p:attrNameLst>
                                      </p:cBhvr>
                                      <p:to>
                                        <p:strVal val="visible"/>
                                      </p:to>
                                    </p:set>
                                    <p:animEffect transition="in" filter="wipe(left)">
                                      <p:cBhvr>
                                        <p:cTn id="14" dur="500"/>
                                        <p:tgtEl>
                                          <p:spTgt spid="102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031"/>
                                        </p:tgtEl>
                                        <p:attrNameLst>
                                          <p:attrName>style.visibility</p:attrName>
                                        </p:attrNameLst>
                                      </p:cBhvr>
                                      <p:to>
                                        <p:strVal val="visible"/>
                                      </p:to>
                                    </p:set>
                                    <p:animEffect transition="in" filter="wipe(left)">
                                      <p:cBhvr>
                                        <p:cTn id="21" dur="500"/>
                                        <p:tgtEl>
                                          <p:spTgt spid="10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033"/>
                                        </p:tgtEl>
                                        <p:attrNameLst>
                                          <p:attrName>style.visibility</p:attrName>
                                        </p:attrNameLst>
                                      </p:cBhvr>
                                      <p:to>
                                        <p:strVal val="visible"/>
                                      </p:to>
                                    </p:set>
                                    <p:animEffect transition="in" filter="wipe(left)">
                                      <p:cBhvr>
                                        <p:cTn id="28" dur="500"/>
                                        <p:tgtEl>
                                          <p:spTgt spid="103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ồi xổm ảnh hưởng khớp xương không BS?"/>
          <p:cNvPicPr>
            <a:picLocks noChangeAspect="1" noChangeArrowheads="1"/>
          </p:cNvPicPr>
          <p:nvPr/>
        </p:nvPicPr>
        <p:blipFill rotWithShape="1">
          <a:blip r:embed="rId2">
            <a:extLst>
              <a:ext uri="{28A0092B-C50C-407E-A947-70E740481C1C}">
                <a14:useLocalDpi xmlns:a14="http://schemas.microsoft.com/office/drawing/2010/main" val="0"/>
              </a:ext>
            </a:extLst>
          </a:blip>
          <a:srcRect l="11522" t="21776" r="50000"/>
          <a:stretch/>
        </p:blipFill>
        <p:spPr bwMode="auto">
          <a:xfrm>
            <a:off x="1295400" y="209550"/>
            <a:ext cx="2808453"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11" descr="Kinh nghiệm chọn mua bếp ga dương tốt nhất hiện nay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9550"/>
            <a:ext cx="2828925"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2054" name="Picture 6" descr="Dầu đèn ở phố | Tin tức mới nhất 24h - Đọc Báo Lao Động online - Laodong.vn"/>
          <p:cNvPicPr>
            <a:picLocks noChangeAspect="1" noChangeArrowheads="1"/>
          </p:cNvPicPr>
          <p:nvPr/>
        </p:nvPicPr>
        <p:blipFill rotWithShape="1">
          <a:blip r:embed="rId4">
            <a:extLst>
              <a:ext uri="{28A0092B-C50C-407E-A947-70E740481C1C}">
                <a14:useLocalDpi xmlns:a14="http://schemas.microsoft.com/office/drawing/2010/main" val="0"/>
              </a:ext>
            </a:extLst>
          </a:blip>
          <a:srcRect l="26855" t="3644" r="1708" b="3644"/>
          <a:stretch/>
        </p:blipFill>
        <p:spPr bwMode="auto">
          <a:xfrm>
            <a:off x="3261816" y="2773519"/>
            <a:ext cx="2999521" cy="2128623"/>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699626" y="2299899"/>
            <a:ext cx="3929349" cy="414147"/>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Sử</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dụng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củi</a:t>
            </a:r>
            <a:r>
              <a:rPr lang="en-US" sz="2000" dirty="0">
                <a:solidFill>
                  <a:schemeClr val="tx1"/>
                </a:solidFill>
                <a:latin typeface="Times New Roman" pitchFamily="18" charset="0"/>
                <a:cs typeface="Times New Roman" pitchFamily="18" charset="0"/>
              </a:rPr>
              <a:t>, gas </a:t>
            </a:r>
            <a:r>
              <a:rPr lang="en-US" sz="2000" dirty="0" err="1">
                <a:solidFill>
                  <a:schemeClr val="tx1"/>
                </a:solidFill>
                <a:latin typeface="Times New Roman" pitchFamily="18" charset="0"/>
                <a:cs typeface="Times New Roman" pitchFamily="18" charset="0"/>
              </a:rPr>
              <a:t>để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đun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nấu</a:t>
            </a:r>
            <a:endParaRPr lang="vi-VN" sz="2000" dirty="0">
              <a:solidFill>
                <a:schemeClr val="tx1"/>
              </a:solidFill>
              <a:latin typeface="Times New Roman" pitchFamily="18" charset="0"/>
              <a:cs typeface="Times New Roman" pitchFamily="18" charset="0"/>
            </a:endParaRPr>
          </a:p>
        </p:txBody>
      </p:sp>
      <p:sp>
        <p:nvSpPr>
          <p:cNvPr id="8" name="Rounded Rectangle 7"/>
          <p:cNvSpPr/>
          <p:nvPr/>
        </p:nvSpPr>
        <p:spPr>
          <a:xfrm>
            <a:off x="228600" y="4105528"/>
            <a:ext cx="2895600" cy="414147"/>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Đốt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dầu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thắp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sáng</a:t>
            </a:r>
            <a:endParaRPr lang="vi-VN" sz="2000" dirty="0">
              <a:solidFill>
                <a:schemeClr val="tx1"/>
              </a:solidFill>
              <a:latin typeface="Times New Roman" pitchFamily="18" charset="0"/>
              <a:cs typeface="Times New Roman" pitchFamily="18" charset="0"/>
            </a:endParaRPr>
          </a:p>
        </p:txBody>
      </p:sp>
      <p:sp>
        <p:nvSpPr>
          <p:cNvPr id="9" name="Rounded Rectangle 8"/>
          <p:cNvSpPr/>
          <p:nvPr/>
        </p:nvSpPr>
        <p:spPr>
          <a:xfrm>
            <a:off x="2562366" y="188792"/>
            <a:ext cx="4524233" cy="1697158"/>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a:solidFill>
                  <a:schemeClr val="tx1"/>
                </a:solidFill>
                <a:latin typeface="Times New Roman" pitchFamily="18" charset="0"/>
                <a:cs typeface="Times New Roman" pitchFamily="18" charset="0"/>
              </a:rPr>
              <a:t>       </a:t>
            </a:r>
            <a:r>
              <a:rPr lang="vi-VN" sz="2000" dirty="0">
                <a:solidFill>
                  <a:schemeClr val="tx1"/>
                </a:solidFill>
                <a:latin typeface="Times New Roman" pitchFamily="18" charset="0"/>
                <a:cs typeface="Times New Roman" pitchFamily="18" charset="0"/>
              </a:rPr>
              <a:t>Gia đình em sử dụng loại nhiên liệu nào để đun nấu hằng ngày?</a:t>
            </a:r>
            <a:endParaRPr lang="en-US" sz="2000" dirty="0">
              <a:solidFill>
                <a:schemeClr val="tx1"/>
              </a:solidFill>
              <a:latin typeface="Times New Roman" pitchFamily="18" charset="0"/>
              <a:cs typeface="Times New Roman" pitchFamily="18" charset="0"/>
            </a:endParaRPr>
          </a:p>
          <a:p>
            <a:pPr algn="ctr"/>
            <a:r>
              <a:rPr lang="en-US" sz="2000" dirty="0">
                <a:solidFill>
                  <a:schemeClr val="tx1"/>
                </a:solidFill>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Vẽ</a:t>
            </a:r>
            <a:r>
              <a:rPr lang="en-US" sz="2000" dirty="0">
                <a:solidFill>
                  <a:srgbClr val="FF0000"/>
                </a:solidFill>
                <a:latin typeface="Times New Roman" pitchFamily="18" charset="0"/>
                <a:cs typeface="Times New Roman" pitchFamily="18" charset="0"/>
              </a:rPr>
              <a:t> poster </a:t>
            </a:r>
            <a:r>
              <a:rPr lang="en-US" sz="2000" dirty="0" err="1">
                <a:solidFill>
                  <a:srgbClr val="FF0000"/>
                </a:solidFill>
                <a:latin typeface="Times New Roman" pitchFamily="18" charset="0"/>
                <a:cs typeface="Times New Roman" pitchFamily="18" charset="0"/>
              </a:rPr>
              <a:t>hoặc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sơ</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đồ</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tư</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duy</a:t>
            </a:r>
            <a:r>
              <a:rPr lang="en-US" sz="2000" dirty="0">
                <a:solidFill>
                  <a:srgbClr val="FF0000"/>
                </a:solidFill>
                <a:latin typeface="Times New Roman" pitchFamily="18" charset="0"/>
                <a:cs typeface="Times New Roman" pitchFamily="18" charset="0"/>
              </a:rPr>
              <a:t> )</a:t>
            </a:r>
          </a:p>
          <a:p>
            <a:pPr algn="just"/>
            <a:r>
              <a:rPr lang="en-US" sz="2000" dirty="0">
                <a:solidFill>
                  <a:schemeClr val="tx1"/>
                </a:solidFill>
                <a:latin typeface="Times New Roman" pitchFamily="18" charset="0"/>
                <a:cs typeface="Times New Roman" pitchFamily="18" charset="0"/>
              </a:rPr>
              <a:t>        </a:t>
            </a:r>
            <a:r>
              <a:rPr lang="vi-VN" sz="2000" dirty="0">
                <a:solidFill>
                  <a:schemeClr val="tx1"/>
                </a:solidFill>
                <a:latin typeface="Times New Roman" pitchFamily="18" charset="0"/>
                <a:cs typeface="Times New Roman" pitchFamily="18" charset="0"/>
              </a:rPr>
              <a:t>Nhiên liệu đó </a:t>
            </a:r>
            <a:r>
              <a:rPr lang="en-US" sz="2000" dirty="0">
                <a:solidFill>
                  <a:schemeClr val="tx1"/>
                </a:solidFill>
                <a:latin typeface="Times New Roman" pitchFamily="18" charset="0"/>
                <a:cs typeface="Times New Roman" pitchFamily="18" charset="0"/>
              </a:rPr>
              <a:t>c</a:t>
            </a:r>
            <a:r>
              <a:rPr lang="vi-VN" sz="2000" dirty="0">
                <a:solidFill>
                  <a:schemeClr val="tx1"/>
                </a:solidFill>
                <a:latin typeface="Times New Roman" pitchFamily="18" charset="0"/>
                <a:cs typeface="Times New Roman" pitchFamily="18" charset="0"/>
              </a:rPr>
              <a:t>ó cần sử dụng đến oxygen để đốt cháy không?</a:t>
            </a:r>
          </a:p>
        </p:txBody>
      </p:sp>
    </p:spTree>
    <p:extLst>
      <p:ext uri="{BB962C8B-B14F-4D97-AF65-F5344CB8AC3E}">
        <p14:creationId xmlns:p14="http://schemas.microsoft.com/office/powerpoint/2010/main" val="490971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050"/>
                                        </p:tgtEl>
                                      </p:cBhvr>
                                    </p:animEffect>
                                    <p:set>
                                      <p:cBhvr>
                                        <p:cTn id="25" dur="1" fill="hold">
                                          <p:stCondLst>
                                            <p:cond delay="499"/>
                                          </p:stCondLst>
                                        </p:cTn>
                                        <p:tgtEl>
                                          <p:spTgt spid="205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54"/>
                                        </p:tgtEl>
                                      </p:cBhvr>
                                    </p:animEffect>
                                    <p:set>
                                      <p:cBhvr>
                                        <p:cTn id="31" dur="1" fill="hold">
                                          <p:stCondLst>
                                            <p:cond delay="499"/>
                                          </p:stCondLst>
                                        </p:cTn>
                                        <p:tgtEl>
                                          <p:spTgt spid="2054"/>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gồi xổm ảnh hưởng khớp xương không BS?"/>
          <p:cNvPicPr>
            <a:picLocks noChangeAspect="1" noChangeArrowheads="1"/>
          </p:cNvPicPr>
          <p:nvPr/>
        </p:nvPicPr>
        <p:blipFill rotWithShape="1">
          <a:blip r:embed="rId2">
            <a:extLst>
              <a:ext uri="{28A0092B-C50C-407E-A947-70E740481C1C}">
                <a14:useLocalDpi xmlns:a14="http://schemas.microsoft.com/office/drawing/2010/main" val="0"/>
              </a:ext>
            </a:extLst>
          </a:blip>
          <a:srcRect l="11522" t="21776" r="50000"/>
          <a:stretch/>
        </p:blipFill>
        <p:spPr bwMode="auto">
          <a:xfrm>
            <a:off x="381000" y="209550"/>
            <a:ext cx="2808453"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11" descr="Kinh nghiệm chọn mua bếp ga dương tốt nhất hiện nay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281344"/>
            <a:ext cx="2828925"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4" name="Picture 4" descr="Tác hại của bếp than tổ ong: Mỗi bếp than là một lò sinh độc t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528958"/>
            <a:ext cx="2808453"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5" name="Picture 6" descr="Dầu đèn ở phố | Tin tức mới nhất 24h - Đọc Báo Lao Động online - Laodong.vn"/>
          <p:cNvPicPr>
            <a:picLocks noChangeAspect="1" noChangeArrowheads="1"/>
          </p:cNvPicPr>
          <p:nvPr/>
        </p:nvPicPr>
        <p:blipFill rotWithShape="1">
          <a:blip r:embed="rId5">
            <a:extLst>
              <a:ext uri="{28A0092B-C50C-407E-A947-70E740481C1C}">
                <a14:useLocalDpi xmlns:a14="http://schemas.microsoft.com/office/drawing/2010/main" val="0"/>
              </a:ext>
            </a:extLst>
          </a:blip>
          <a:srcRect l="26855" t="3644" r="1708" b="3644"/>
          <a:stretch/>
        </p:blipFill>
        <p:spPr bwMode="auto">
          <a:xfrm>
            <a:off x="5839679" y="2554263"/>
            <a:ext cx="2999521" cy="2128623"/>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6" name="Picture 8" descr="Bếp Điện Từ Midea MI-K1917EF Giá Tốt | Nguyễn Kim"/>
          <p:cNvPicPr>
            <a:picLocks noChangeAspect="1" noChangeArrowheads="1"/>
          </p:cNvPicPr>
          <p:nvPr/>
        </p:nvPicPr>
        <p:blipFill rotWithShape="1">
          <a:blip r:embed="rId6">
            <a:extLst>
              <a:ext uri="{28A0092B-C50C-407E-A947-70E740481C1C}">
                <a14:useLocalDpi xmlns:a14="http://schemas.microsoft.com/office/drawing/2010/main" val="0"/>
              </a:ext>
            </a:extLst>
          </a:blip>
          <a:srcRect l="4736" r="3801"/>
          <a:stretch/>
        </p:blipFill>
        <p:spPr bwMode="auto">
          <a:xfrm>
            <a:off x="3133583" y="515488"/>
            <a:ext cx="2800492" cy="2061806"/>
          </a:xfrm>
          <a:prstGeom prst="flowChartAlternateProcess">
            <a:avLst/>
          </a:prstGeom>
          <a:noFill/>
          <a:ln>
            <a:solidFill>
              <a:schemeClr val="bg2">
                <a:lumMod val="25000"/>
              </a:schemeClr>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276600" y="1680378"/>
            <a:ext cx="2449347" cy="1938195"/>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a:solidFill>
                  <a:schemeClr val="tx1"/>
                </a:solidFill>
                <a:latin typeface="Times New Roman" pitchFamily="18" charset="0"/>
                <a:cs typeface="Times New Roman" pitchFamily="18" charset="0"/>
              </a:rPr>
              <a:t>  </a:t>
            </a:r>
            <a:r>
              <a:rPr lang="vi-VN" sz="2000" dirty="0">
                <a:solidFill>
                  <a:schemeClr val="tx1"/>
                </a:solidFill>
                <a:latin typeface="Times New Roman" pitchFamily="18" charset="0"/>
                <a:cs typeface="Times New Roman" pitchFamily="18" charset="0"/>
              </a:rPr>
              <a:t>Than tổ ong, củi, gas, ... những nhiên liệu này cần phải cung cấp oxygen (không khí) mới cháy được.</a:t>
            </a:r>
          </a:p>
        </p:txBody>
      </p:sp>
      <p:sp>
        <p:nvSpPr>
          <p:cNvPr id="8" name="Rounded Rectangle 7"/>
          <p:cNvSpPr/>
          <p:nvPr/>
        </p:nvSpPr>
        <p:spPr>
          <a:xfrm>
            <a:off x="3309155" y="2970874"/>
            <a:ext cx="2449347" cy="12954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a:solidFill>
                  <a:schemeClr val="tx1"/>
                </a:solidFill>
                <a:latin typeface="Times New Roman" pitchFamily="18" charset="0"/>
                <a:cs typeface="Times New Roman" pitchFamily="18" charset="0"/>
              </a:rPr>
              <a:t>  </a:t>
            </a:r>
            <a:r>
              <a:rPr lang="vi-VN" sz="2000" dirty="0">
                <a:solidFill>
                  <a:schemeClr val="tx1"/>
                </a:solidFill>
                <a:latin typeface="Times New Roman" pitchFamily="18" charset="0"/>
                <a:cs typeface="Times New Roman" pitchFamily="18" charset="0"/>
              </a:rPr>
              <a:t>Nếu dùng bếp điện hoặc bếp từ thì không cần cung cấp oxygen.</a:t>
            </a:r>
          </a:p>
        </p:txBody>
      </p:sp>
    </p:spTree>
    <p:extLst>
      <p:ext uri="{BB962C8B-B14F-4D97-AF65-F5344CB8AC3E}">
        <p14:creationId xmlns:p14="http://schemas.microsoft.com/office/powerpoint/2010/main" val="35713748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2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gồi xổm ảnh hưởng khớp xương không BS?"/>
          <p:cNvPicPr>
            <a:picLocks noChangeAspect="1" noChangeArrowheads="1"/>
          </p:cNvPicPr>
          <p:nvPr/>
        </p:nvPicPr>
        <p:blipFill rotWithShape="1">
          <a:blip r:embed="rId2">
            <a:extLst>
              <a:ext uri="{28A0092B-C50C-407E-A947-70E740481C1C}">
                <a14:useLocalDpi xmlns:a14="http://schemas.microsoft.com/office/drawing/2010/main" val="0"/>
              </a:ext>
            </a:extLst>
          </a:blip>
          <a:srcRect l="11522" t="21776" r="50000"/>
          <a:stretch/>
        </p:blipFill>
        <p:spPr bwMode="auto">
          <a:xfrm>
            <a:off x="381000" y="209550"/>
            <a:ext cx="2808453"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11" descr="Kinh nghiệm chọn mua bếp ga dương tốt nhất hiện nay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281344"/>
            <a:ext cx="2828925"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4" name="Picture 4" descr="Tác hại của bếp than tổ ong: Mỗi bếp than là một lò sinh độc t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528958"/>
            <a:ext cx="2808453"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5" name="Picture 6" descr="Dầu đèn ở phố | Tin tức mới nhất 24h - Đọc Báo Lao Động online - Laodong.vn"/>
          <p:cNvPicPr>
            <a:picLocks noChangeAspect="1" noChangeArrowheads="1"/>
          </p:cNvPicPr>
          <p:nvPr/>
        </p:nvPicPr>
        <p:blipFill rotWithShape="1">
          <a:blip r:embed="rId5">
            <a:extLst>
              <a:ext uri="{28A0092B-C50C-407E-A947-70E740481C1C}">
                <a14:useLocalDpi xmlns:a14="http://schemas.microsoft.com/office/drawing/2010/main" val="0"/>
              </a:ext>
            </a:extLst>
          </a:blip>
          <a:srcRect l="26855" t="3644" r="1708" b="3644"/>
          <a:stretch/>
        </p:blipFill>
        <p:spPr bwMode="auto">
          <a:xfrm>
            <a:off x="5839679" y="2554263"/>
            <a:ext cx="2999521" cy="2128623"/>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358487" y="2347984"/>
            <a:ext cx="2449347" cy="12954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Tầm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quan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trọng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của</a:t>
            </a:r>
            <a:r>
              <a:rPr lang="en-US" sz="2000" dirty="0">
                <a:solidFill>
                  <a:schemeClr val="tx1"/>
                </a:solidFill>
                <a:latin typeface="Times New Roman" pitchFamily="18" charset="0"/>
                <a:cs typeface="Times New Roman" pitchFamily="18" charset="0"/>
              </a:rPr>
              <a:t> oxygen ?</a:t>
            </a:r>
            <a:endParaRPr lang="vi-VN" sz="2000" dirty="0">
              <a:solidFill>
                <a:schemeClr val="tx1"/>
              </a:solidFill>
              <a:latin typeface="Times New Roman" pitchFamily="18" charset="0"/>
              <a:cs typeface="Times New Roman" pitchFamily="18" charset="0"/>
            </a:endParaRPr>
          </a:p>
        </p:txBody>
      </p:sp>
      <p:pic>
        <p:nvPicPr>
          <p:cNvPr id="9" name="Picture 8" descr="Screen Clipping"/>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58273" y="197324"/>
            <a:ext cx="2286000" cy="1922594"/>
          </a:xfrm>
          <a:prstGeom prst="rect">
            <a:avLst/>
          </a:prstGeom>
        </p:spPr>
      </p:pic>
    </p:spTree>
    <p:extLst>
      <p:ext uri="{BB962C8B-B14F-4D97-AF65-F5344CB8AC3E}">
        <p14:creationId xmlns:p14="http://schemas.microsoft.com/office/powerpoint/2010/main" val="24183687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5143500"/>
            <a:ext cx="4038600" cy="938719"/>
          </a:xfrm>
          <a:prstGeom prst="rect">
            <a:avLst/>
          </a:prstGeom>
        </p:spPr>
        <p:txBody>
          <a:bodyPr wrap="square">
            <a:spAutoFit/>
          </a:bodyPr>
          <a:lstStyle/>
          <a:p>
            <a:r>
              <a:rPr lang="en-US" sz="1100" b="1" i="1" dirty="0">
                <a:latin typeface="Times New Roman" pitchFamily="18" charset="0"/>
                <a:cs typeface="Times New Roman" pitchFamily="18" charset="0"/>
              </a:rPr>
              <a:t>- </a:t>
            </a:r>
            <a:r>
              <a:rPr lang="en-US" sz="1100" b="1" i="1" dirty="0" err="1">
                <a:latin typeface="Times New Roman" pitchFamily="18" charset="0"/>
                <a:cs typeface="Times New Roman" pitchFamily="18" charset="0"/>
              </a:rPr>
              <a:t>Giao</a:t>
            </a:r>
            <a:r>
              <a:rPr lang="en-US" sz="1100" b="1" i="1" dirty="0">
                <a:latin typeface="Times New Roman" pitchFamily="18" charset="0"/>
                <a:cs typeface="Times New Roman" pitchFamily="18" charset="0"/>
              </a:rPr>
              <a:t> </a:t>
            </a:r>
            <a:r>
              <a:rPr lang="en-US" sz="1100" b="1" i="1" dirty="0" err="1">
                <a:latin typeface="Times New Roman" pitchFamily="18" charset="0"/>
                <a:cs typeface="Times New Roman" pitchFamily="18" charset="0"/>
              </a:rPr>
              <a:t>nhiệm</a:t>
            </a:r>
            <a:r>
              <a:rPr lang="en-US" sz="1100" b="1" i="1" dirty="0">
                <a:latin typeface="Times New Roman" pitchFamily="18" charset="0"/>
                <a:cs typeface="Times New Roman" pitchFamily="18" charset="0"/>
              </a:rPr>
              <a:t> </a:t>
            </a:r>
            <a:r>
              <a:rPr lang="en-US" sz="1100" b="1" i="1" dirty="0" err="1">
                <a:latin typeface="Times New Roman" pitchFamily="18" charset="0"/>
                <a:cs typeface="Times New Roman" pitchFamily="18" charset="0"/>
              </a:rPr>
              <a:t>vụ</a:t>
            </a:r>
            <a:r>
              <a:rPr lang="en-US" sz="1100" b="1" i="1" dirty="0">
                <a:latin typeface="Times New Roman" pitchFamily="18" charset="0"/>
                <a:cs typeface="Times New Roman" pitchFamily="18" charset="0"/>
              </a:rPr>
              <a:t>:</a:t>
            </a:r>
            <a:endParaRPr lang="en-US" sz="1100" dirty="0">
              <a:latin typeface="Times New Roman" pitchFamily="18" charset="0"/>
              <a:cs typeface="Times New Roman" pitchFamily="18" charset="0"/>
            </a:endParaRPr>
          </a:p>
          <a:p>
            <a:r>
              <a:rPr lang="en-US" sz="1100" b="1" i="1" dirty="0">
                <a:latin typeface="Times New Roman" pitchFamily="18" charset="0"/>
                <a:cs typeface="Times New Roman" pitchFamily="18" charset="0"/>
              </a:rPr>
              <a:t>+ </a:t>
            </a:r>
            <a:r>
              <a:rPr lang="en-US" sz="1100" dirty="0" err="1">
                <a:latin typeface="Times New Roman" pitchFamily="18" charset="0"/>
                <a:cs typeface="Times New Roman" pitchFamily="18" charset="0"/>
              </a:rPr>
              <a:t>Một</a:t>
            </a:r>
            <a:r>
              <a:rPr lang="en-US" sz="1100" dirty="0">
                <a:latin typeface="Times New Roman" pitchFamily="18" charset="0"/>
                <a:cs typeface="Times New Roman" pitchFamily="18" charset="0"/>
              </a:rPr>
              <a:t> HS </a:t>
            </a:r>
            <a:r>
              <a:rPr lang="en-US" sz="1100" dirty="0" err="1">
                <a:latin typeface="Times New Roman" pitchFamily="18" charset="0"/>
                <a:cs typeface="Times New Roman" pitchFamily="18" charset="0"/>
              </a:rPr>
              <a:t>quan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sát</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hình</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ảnh</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và</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từ</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khóa</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trên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màn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hình,ghi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nhớ</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và</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diễn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tả</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lại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cho</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đồng</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đội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của</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mình</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biết</a:t>
            </a:r>
            <a:endParaRPr lang="en-US" sz="1100" dirty="0">
              <a:latin typeface="Times New Roman" pitchFamily="18" charset="0"/>
              <a:cs typeface="Times New Roman" pitchFamily="18" charset="0"/>
            </a:endParaRPr>
          </a:p>
          <a:p>
            <a:r>
              <a:rPr lang="en-US" sz="1100" dirty="0">
                <a:latin typeface="Times New Roman" pitchFamily="18" charset="0"/>
                <a:cs typeface="Times New Roman" pitchFamily="18" charset="0"/>
              </a:rPr>
              <a:t>+ HS </a:t>
            </a:r>
            <a:r>
              <a:rPr lang="en-US" sz="1100" dirty="0" err="1">
                <a:latin typeface="Times New Roman" pitchFamily="18" charset="0"/>
                <a:cs typeface="Times New Roman" pitchFamily="18" charset="0"/>
              </a:rPr>
              <a:t>còn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lại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đoán</a:t>
            </a:r>
            <a:r>
              <a:rPr lang="en-US" sz="1100" dirty="0">
                <a:latin typeface="Times New Roman" pitchFamily="18" charset="0"/>
                <a:cs typeface="Times New Roman" pitchFamily="18" charset="0"/>
              </a:rPr>
              <a:t> ý </a:t>
            </a:r>
            <a:r>
              <a:rPr lang="en-US" sz="1100" dirty="0" err="1">
                <a:latin typeface="Times New Roman" pitchFamily="18" charset="0"/>
                <a:cs typeface="Times New Roman" pitchFamily="18" charset="0"/>
              </a:rPr>
              <a:t>và</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giải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mã</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từ</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khóa</a:t>
            </a:r>
            <a:endParaRPr lang="en-US" sz="1100" dirty="0">
              <a:latin typeface="Times New Roman" pitchFamily="18" charset="0"/>
              <a:cs typeface="Times New Roman" pitchFamily="18" charset="0"/>
            </a:endParaRPr>
          </a:p>
          <a:p>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Thời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gian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thực</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hiện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là</a:t>
            </a:r>
            <a:r>
              <a:rPr lang="en-US" sz="1100" dirty="0">
                <a:latin typeface="Times New Roman" pitchFamily="18" charset="0"/>
                <a:cs typeface="Times New Roman" pitchFamily="18" charset="0"/>
              </a:rPr>
              <a:t> 2 </a:t>
            </a:r>
            <a:r>
              <a:rPr lang="en-US" sz="1100" dirty="0" err="1">
                <a:latin typeface="Times New Roman" pitchFamily="18" charset="0"/>
                <a:cs typeface="Times New Roman" pitchFamily="18" charset="0"/>
              </a:rPr>
              <a:t>phút</a:t>
            </a:r>
            <a:endParaRPr lang="en-US" sz="1100" dirty="0">
              <a:latin typeface="Times New Roman" pitchFamily="18" charset="0"/>
              <a:cs typeface="Times New Roman" pitchFamily="18" charset="0"/>
            </a:endParaRPr>
          </a:p>
        </p:txBody>
      </p:sp>
      <p:pic>
        <p:nvPicPr>
          <p:cNvPr id="3074" name="Picture 2" descr="Hô hấp sáng ở thực vật C3 là gì? Cơ chế hô hấp sáng ở thực vật C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7750" y="133351"/>
            <a:ext cx="2261942" cy="1828799"/>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76" name="Picture 4" descr="O2 - oxi - Chất hoá học"/>
          <p:cNvPicPr>
            <a:picLocks noChangeAspect="1" noChangeArrowheads="1"/>
          </p:cNvPicPr>
          <p:nvPr/>
        </p:nvPicPr>
        <p:blipFill rotWithShape="1">
          <a:blip r:embed="rId3">
            <a:extLst>
              <a:ext uri="{28A0092B-C50C-407E-A947-70E740481C1C}">
                <a14:useLocalDpi xmlns:a14="http://schemas.microsoft.com/office/drawing/2010/main" val="0"/>
              </a:ext>
            </a:extLst>
          </a:blip>
          <a:srcRect r="18582" b="56357"/>
          <a:stretch/>
        </p:blipFill>
        <p:spPr bwMode="auto">
          <a:xfrm>
            <a:off x="152400" y="133352"/>
            <a:ext cx="2204343" cy="1828799"/>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78" name="Picture 6" descr="Trạng thái vật chất của lửa, hình dạng, màu sắc của lửa - Vật lí phổ thô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399" y="2085773"/>
            <a:ext cx="2204343" cy="14962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Điều gì sẽ xảy ra nếu toàn bộ khí quyển là Oxy? - Đài Phát thanh và Truyền  hình Thanh Hó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7749" y="2038350"/>
            <a:ext cx="2309446" cy="1573037"/>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82" name="Picture 10" descr="Oxi có những ứng dụng nào trong đời sống"/>
          <p:cNvPicPr>
            <a:picLocks noChangeAspect="1" noChangeArrowheads="1"/>
          </p:cNvPicPr>
          <p:nvPr/>
        </p:nvPicPr>
        <p:blipFill rotWithShape="1">
          <a:blip r:embed="rId6">
            <a:extLst>
              <a:ext uri="{28A0092B-C50C-407E-A947-70E740481C1C}">
                <a14:useLocalDpi xmlns:a14="http://schemas.microsoft.com/office/drawing/2010/main" val="0"/>
              </a:ext>
            </a:extLst>
          </a:blip>
          <a:srcRect l="1554" t="3243" r="53393" b="14388"/>
          <a:stretch/>
        </p:blipFill>
        <p:spPr bwMode="auto">
          <a:xfrm>
            <a:off x="6629400" y="133350"/>
            <a:ext cx="2133600" cy="1828799"/>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5484299" y="1253992"/>
            <a:ext cx="1071001" cy="387927"/>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US" sz="2000" dirty="0" err="1">
                <a:latin typeface="Times New Roman" pitchFamily="18" charset="0"/>
                <a:cs typeface="Times New Roman" pitchFamily="18" charset="0"/>
              </a:rPr>
              <a:t>Hô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hấp</a:t>
            </a:r>
            <a:endParaRPr lang="en-US" sz="2000" dirty="0">
              <a:latin typeface="Times New Roman" pitchFamily="18" charset="0"/>
              <a:cs typeface="Times New Roman" pitchFamily="18" charset="0"/>
            </a:endParaRPr>
          </a:p>
        </p:txBody>
      </p:sp>
      <p:sp>
        <p:nvSpPr>
          <p:cNvPr id="13" name="Rounded Rectangle 12"/>
          <p:cNvSpPr/>
          <p:nvPr/>
        </p:nvSpPr>
        <p:spPr>
          <a:xfrm>
            <a:off x="258570" y="1498022"/>
            <a:ext cx="1265430" cy="387927"/>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US" sz="2000" dirty="0" err="1">
                <a:latin typeface="Times New Roman" pitchFamily="18" charset="0"/>
                <a:cs typeface="Times New Roman" pitchFamily="18" charset="0"/>
              </a:rPr>
              <a:t>Chất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khí</a:t>
            </a:r>
            <a:endParaRPr lang="en-US" sz="2000" dirty="0">
              <a:latin typeface="Times New Roman" pitchFamily="18" charset="0"/>
              <a:cs typeface="Times New Roman" pitchFamily="18" charset="0"/>
            </a:endParaRPr>
          </a:p>
        </p:txBody>
      </p:sp>
      <p:sp>
        <p:nvSpPr>
          <p:cNvPr id="14" name="Rounded Rectangle 13"/>
          <p:cNvSpPr/>
          <p:nvPr/>
        </p:nvSpPr>
        <p:spPr>
          <a:xfrm>
            <a:off x="5557195" y="2639953"/>
            <a:ext cx="1224606" cy="789708"/>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US" sz="2000" dirty="0" err="1">
                <a:latin typeface="Times New Roman" pitchFamily="18" charset="0"/>
                <a:cs typeface="Times New Roman" pitchFamily="18" charset="0"/>
              </a:rPr>
              <a:t>Khí</a:t>
            </a:r>
            <a:r>
              <a:rPr lang="en-US" sz="2000" dirty="0">
                <a:latin typeface="Times New Roman" pitchFamily="18" charset="0"/>
                <a:cs typeface="Times New Roman" pitchFamily="18" charset="0"/>
              </a:rPr>
              <a:t> Oxygen</a:t>
            </a:r>
          </a:p>
        </p:txBody>
      </p:sp>
      <p:sp>
        <p:nvSpPr>
          <p:cNvPr id="15" name="Rounded Rectangle 14"/>
          <p:cNvSpPr/>
          <p:nvPr/>
        </p:nvSpPr>
        <p:spPr>
          <a:xfrm>
            <a:off x="228599" y="2089093"/>
            <a:ext cx="1295401" cy="387927"/>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cháy</a:t>
            </a:r>
            <a:endParaRPr lang="en-US" sz="2000" dirty="0">
              <a:latin typeface="Times New Roman" pitchFamily="18" charset="0"/>
              <a:cs typeface="Times New Roman" pitchFamily="18" charset="0"/>
            </a:endParaRPr>
          </a:p>
        </p:txBody>
      </p:sp>
      <p:pic>
        <p:nvPicPr>
          <p:cNvPr id="3084" name="Picture 12" descr="Hàng me cổ thụ với tuổi đời hơn trăm năm vẫn xanh tố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2122317"/>
            <a:ext cx="2133600" cy="1593749"/>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2394569" y="3716066"/>
            <a:ext cx="4387232" cy="512256"/>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US" sz="2000" dirty="0" err="1">
                <a:latin typeface="Times New Roman" pitchFamily="18" charset="0"/>
                <a:cs typeface="Times New Roman" pitchFamily="18" charset="0"/>
              </a:rPr>
              <a:t>Đây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tin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Oxygen.</a:t>
            </a:r>
          </a:p>
        </p:txBody>
      </p:sp>
      <p:sp>
        <p:nvSpPr>
          <p:cNvPr id="17" name="Rounded Rectangle 16"/>
          <p:cNvSpPr/>
          <p:nvPr/>
        </p:nvSpPr>
        <p:spPr>
          <a:xfrm>
            <a:off x="152400" y="3694388"/>
            <a:ext cx="8839200" cy="142272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en-US" sz="2000" dirty="0">
                <a:latin typeface="Times New Roman" pitchFamily="18" charset="0"/>
                <a:cs typeface="Times New Roman" pitchFamily="18" charset="0"/>
              </a:rPr>
              <a:t>V</a:t>
            </a:r>
            <a:r>
              <a:rPr lang="vi-VN" sz="2000" dirty="0">
                <a:latin typeface="Times New Roman" pitchFamily="18" charset="0"/>
                <a:cs typeface="Times New Roman" pitchFamily="18" charset="0"/>
              </a:rPr>
              <a:t>iệc trồng cây xanh hai bên đường phố, nơi công sở, trường học, bệnh viện và nơi ở có tác dụng điều hòa không khí ( giảm lượng cacbonic và b</a:t>
            </a:r>
            <a:r>
              <a:rPr lang="en-US" sz="2000" dirty="0">
                <a:latin typeface="Times New Roman" pitchFamily="18" charset="0"/>
                <a:cs typeface="Times New Roman" pitchFamily="18" charset="0"/>
              </a:rPr>
              <a:t>ổ</a:t>
            </a:r>
            <a:r>
              <a:rPr lang="vi-VN" sz="2000" dirty="0">
                <a:latin typeface="Times New Roman" pitchFamily="18" charset="0"/>
                <a:cs typeface="Times New Roman" pitchFamily="18" charset="0"/>
              </a:rPr>
              <a:t> sung  </a:t>
            </a:r>
            <a:r>
              <a:rPr lang="en-US" sz="2000" dirty="0">
                <a:latin typeface="Times New Roman" pitchFamily="18" charset="0"/>
                <a:cs typeface="Times New Roman" pitchFamily="18" charset="0"/>
              </a:rPr>
              <a:t>oxygen</a:t>
            </a:r>
            <a:r>
              <a:rPr lang="vi-VN" sz="2000" dirty="0">
                <a:latin typeface="Times New Roman" pitchFamily="18" charset="0"/>
                <a:cs typeface="Times New Roman" pitchFamily="18" charset="0"/>
              </a:rPr>
              <a:t>). Ngoài ra oxi còn được ứng dụng trong nghành y tế. Bài học hôm nay chúng ta sẽ tìm hiểu kĩ hơn về </a:t>
            </a:r>
            <a:r>
              <a:rPr lang="en-US" sz="2000" dirty="0">
                <a:latin typeface="Times New Roman" pitchFamily="18" charset="0"/>
                <a:cs typeface="Times New Roman" pitchFamily="18" charset="0"/>
              </a:rPr>
              <a:t>oxygen</a:t>
            </a:r>
          </a:p>
        </p:txBody>
      </p:sp>
    </p:spTree>
    <p:extLst>
      <p:ext uri="{BB962C8B-B14F-4D97-AF65-F5344CB8AC3E}">
        <p14:creationId xmlns:p14="http://schemas.microsoft.com/office/powerpoint/2010/main" val="1561202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29000" y="43180"/>
            <a:ext cx="2286000" cy="5715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9. OXYGEN</a:t>
            </a:r>
          </a:p>
        </p:txBody>
      </p:sp>
      <p:sp>
        <p:nvSpPr>
          <p:cNvPr id="5" name="Rounded Rectangle 4"/>
          <p:cNvSpPr/>
          <p:nvPr/>
        </p:nvSpPr>
        <p:spPr>
          <a:xfrm>
            <a:off x="990600" y="8953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000" b="1" dirty="0">
                <a:solidFill>
                  <a:prstClr val="black"/>
                </a:solidFill>
                <a:latin typeface="Times New Roman" pitchFamily="18" charset="0"/>
                <a:cs typeface="Times New Roman" pitchFamily="18" charset="0"/>
              </a:rPr>
              <a:t>1. </a:t>
            </a:r>
            <a:r>
              <a:rPr lang="en-US" sz="2000" b="1" dirty="0" err="1">
                <a:solidFill>
                  <a:prstClr val="black"/>
                </a:solidFill>
                <a:latin typeface="Times New Roman" pitchFamily="18" charset="0"/>
                <a:cs typeface="Times New Roman" pitchFamily="18" charset="0"/>
              </a:rPr>
              <a:t>Một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số</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tính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p>
        </p:txBody>
      </p:sp>
      <p:sp>
        <p:nvSpPr>
          <p:cNvPr id="7" name="Rounded Rectangle 6"/>
          <p:cNvSpPr/>
          <p:nvPr/>
        </p:nvSpPr>
        <p:spPr>
          <a:xfrm>
            <a:off x="990600" y="14287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prstClr val="black"/>
                </a:solidFill>
                <a:latin typeface="Times New Roman" pitchFamily="18" charset="0"/>
                <a:cs typeface="Times New Roman" pitchFamily="18" charset="0"/>
              </a:rPr>
              <a:t>2</a:t>
            </a:r>
            <a:r>
              <a:rPr lang="vi-VN"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Tầm</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quan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trọng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endParaRPr lang="vi-VN" sz="2000" b="1" dirty="0">
              <a:solidFill>
                <a:prstClr val="black"/>
              </a:solidFill>
              <a:latin typeface="Times New Roman" pitchFamily="18" charset="0"/>
              <a:cs typeface="Times New Roman" pitchFamily="18" charset="0"/>
            </a:endParaRPr>
          </a:p>
        </p:txBody>
      </p:sp>
      <p:sp>
        <p:nvSpPr>
          <p:cNvPr id="8" name="Rounded Rectangle 7"/>
          <p:cNvSpPr/>
          <p:nvPr/>
        </p:nvSpPr>
        <p:spPr>
          <a:xfrm>
            <a:off x="990600" y="19621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prstClr val="black"/>
                </a:solidFill>
                <a:latin typeface="Times New Roman" pitchFamily="18" charset="0"/>
                <a:cs typeface="Times New Roman" pitchFamily="18" charset="0"/>
              </a:rPr>
              <a:t>a</a:t>
            </a:r>
            <a:r>
              <a:rPr lang="vi-VN"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Vai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trò</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 </a:t>
            </a:r>
            <a:r>
              <a:rPr lang="en-US" sz="2000" b="1" dirty="0" err="1">
                <a:solidFill>
                  <a:prstClr val="black"/>
                </a:solidFill>
                <a:latin typeface="Times New Roman" pitchFamily="18" charset="0"/>
                <a:cs typeface="Times New Roman" pitchFamily="18" charset="0"/>
              </a:rPr>
              <a:t>với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sự</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sống</a:t>
            </a:r>
            <a:endParaRPr lang="vi-VN" sz="2000" b="1" dirty="0">
              <a:solidFill>
                <a:prstClr val="black"/>
              </a:solidFill>
              <a:latin typeface="Times New Roman" pitchFamily="18" charset="0"/>
              <a:cs typeface="Times New Roman" pitchFamily="18" charset="0"/>
            </a:endParaRPr>
          </a:p>
        </p:txBody>
      </p:sp>
      <p:sp>
        <p:nvSpPr>
          <p:cNvPr id="9" name="Rounded Rectangle 8"/>
          <p:cNvSpPr/>
          <p:nvPr/>
        </p:nvSpPr>
        <p:spPr>
          <a:xfrm>
            <a:off x="990600" y="2495550"/>
            <a:ext cx="3962400" cy="9906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prstClr val="black"/>
                </a:solidFill>
                <a:latin typeface="Times New Roman" pitchFamily="18" charset="0"/>
                <a:cs typeface="Times New Roman" pitchFamily="18" charset="0"/>
              </a:rPr>
              <a:t>b</a:t>
            </a:r>
            <a:r>
              <a:rPr lang="vi-VN"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Vai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trò</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 </a:t>
            </a:r>
            <a:r>
              <a:rPr lang="en-US" sz="2000" b="1" dirty="0" err="1">
                <a:solidFill>
                  <a:prstClr val="black"/>
                </a:solidFill>
                <a:latin typeface="Times New Roman" pitchFamily="18" charset="0"/>
                <a:cs typeface="Times New Roman" pitchFamily="18" charset="0"/>
              </a:rPr>
              <a:t>đối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với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sự</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cháy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và</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quá</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trình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đốt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cháy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nhiên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liệu</a:t>
            </a:r>
            <a:endParaRPr lang="vi-VN" sz="2000" b="1" dirty="0">
              <a:solidFill>
                <a:prstClr val="black"/>
              </a:solidFill>
              <a:latin typeface="Times New Roman" pitchFamily="18" charset="0"/>
              <a:cs typeface="Times New Roman" pitchFamily="18" charset="0"/>
            </a:endParaRPr>
          </a:p>
        </p:txBody>
      </p:sp>
      <p:sp>
        <p:nvSpPr>
          <p:cNvPr id="10" name="Rounded Rectangle 9"/>
          <p:cNvSpPr/>
          <p:nvPr/>
        </p:nvSpPr>
        <p:spPr>
          <a:xfrm>
            <a:off x="990600" y="3562350"/>
            <a:ext cx="4038600" cy="381000"/>
          </a:xfrm>
          <a:prstGeom prst="roundRect">
            <a:avLst/>
          </a:prstGeom>
        </p:spPr>
        <p:style>
          <a:lnRef idx="2">
            <a:schemeClr val="accent1"/>
          </a:lnRef>
          <a:fillRef idx="1">
            <a:schemeClr val="lt1"/>
          </a:fillRef>
          <a:effectRef idx="0">
            <a:schemeClr val="accent1"/>
          </a:effectRef>
          <a:fontRef idx="minor">
            <a:schemeClr val="dk1"/>
          </a:fontRef>
        </p:style>
        <p:txBody>
          <a:bodyPr tIns="0" rtlCol="0" anchor="t"/>
          <a:lstStyle/>
          <a:p>
            <a:pPr algn="just"/>
            <a:r>
              <a:rPr lang="en-US" sz="2000" dirty="0">
                <a:solidFill>
                  <a:schemeClr val="tx1"/>
                </a:solidFill>
                <a:latin typeface="Times New Roman" pitchFamily="18" charset="0"/>
                <a:cs typeface="Times New Roman" pitchFamily="18" charset="0"/>
                <a:sym typeface="Wingdings" pitchFamily="2" charset="2"/>
              </a:rPr>
              <a:t></a:t>
            </a:r>
            <a:r>
              <a:rPr lang="en-US" sz="2000" dirty="0">
                <a:solidFill>
                  <a:schemeClr val="tx1"/>
                </a:solidFill>
                <a:latin typeface="Times New Roman" pitchFamily="18" charset="0"/>
                <a:cs typeface="Times New Roman" pitchFamily="18" charset="0"/>
              </a:rPr>
              <a:t>Oxygen </a:t>
            </a:r>
            <a:r>
              <a:rPr lang="en-US" sz="2000" dirty="0" err="1">
                <a:solidFill>
                  <a:schemeClr val="tx1"/>
                </a:solidFill>
                <a:latin typeface="Times New Roman" pitchFamily="18" charset="0"/>
                <a:cs typeface="Times New Roman" pitchFamily="18" charset="0"/>
              </a:rPr>
              <a:t>duy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trì</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sống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endParaRPr lang="vi-VN"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918286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ướng Dẫn Xử Lý Khi Xảy Ra Sự Cố Cháy Nổ"/>
          <p:cNvPicPr>
            <a:picLocks noChangeAspect="1" noChangeArrowheads="1"/>
          </p:cNvPicPr>
          <p:nvPr/>
        </p:nvPicPr>
        <p:blipFill rotWithShape="1">
          <a:blip r:embed="rId2">
            <a:extLst>
              <a:ext uri="{28A0092B-C50C-407E-A947-70E740481C1C}">
                <a14:useLocalDpi xmlns:a14="http://schemas.microsoft.com/office/drawing/2010/main" val="0"/>
              </a:ext>
            </a:extLst>
          </a:blip>
          <a:srcRect l="3343" t="3828" r="50102" b="16657"/>
          <a:stretch/>
        </p:blipFill>
        <p:spPr bwMode="auto">
          <a:xfrm>
            <a:off x="3317875" y="1501822"/>
            <a:ext cx="1330325" cy="19843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ướng Dẫn Xử Lý Khi Xảy Ra Sự Cố Cháy Nổ"/>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13910" b="19317"/>
          <a:stretch/>
        </p:blipFill>
        <p:spPr bwMode="auto">
          <a:xfrm>
            <a:off x="4544182" y="1330411"/>
            <a:ext cx="1105800" cy="21590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ướng Dẫn Xử Lý Khi Xảy Ra Sự Cố Cháy Nổ"/>
          <p:cNvPicPr>
            <a:picLocks noChangeAspect="1" noChangeArrowheads="1"/>
          </p:cNvPicPr>
          <p:nvPr/>
        </p:nvPicPr>
        <p:blipFill rotWithShape="1">
          <a:blip r:embed="rId2">
            <a:extLst>
              <a:ext uri="{28A0092B-C50C-407E-A947-70E740481C1C}">
                <a14:useLocalDpi xmlns:a14="http://schemas.microsoft.com/office/drawing/2010/main" val="0"/>
              </a:ext>
            </a:extLst>
          </a:blip>
          <a:srcRect t="81964"/>
          <a:stretch/>
        </p:blipFill>
        <p:spPr bwMode="auto">
          <a:xfrm>
            <a:off x="3162300" y="3489704"/>
            <a:ext cx="2857500" cy="45009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038600" y="186515"/>
            <a:ext cx="1104900" cy="401758"/>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Chú</a:t>
            </a: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ý</a:t>
            </a:r>
            <a:endParaRPr lang="vi-VN"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ounded Rectangle 9"/>
          <p:cNvSpPr/>
          <p:nvPr/>
        </p:nvSpPr>
        <p:spPr>
          <a:xfrm>
            <a:off x="2590800" y="631775"/>
            <a:ext cx="4325250" cy="401758"/>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Điều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kiện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cần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xảy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ra</a:t>
            </a:r>
            <a:r>
              <a:rPr lang="en-US" sz="2000" dirty="0">
                <a:solidFill>
                  <a:schemeClr val="tx1"/>
                </a:solidFill>
                <a:latin typeface="Times New Roman" pitchFamily="18" charset="0"/>
                <a:cs typeface="Times New Roman" pitchFamily="18" charset="0"/>
              </a:rPr>
              <a:t> </a:t>
            </a:r>
            <a:endParaRPr lang="vi-VN" sz="2000" dirty="0">
              <a:solidFill>
                <a:schemeClr val="tx1"/>
              </a:solidFill>
              <a:latin typeface="Times New Roman" pitchFamily="18" charset="0"/>
              <a:cs typeface="Times New Roman" pitchFamily="18" charset="0"/>
            </a:endParaRPr>
          </a:p>
        </p:txBody>
      </p:sp>
      <p:sp>
        <p:nvSpPr>
          <p:cNvPr id="11" name="Rounded Rectangle 10"/>
          <p:cNvSpPr/>
          <p:nvPr/>
        </p:nvSpPr>
        <p:spPr>
          <a:xfrm>
            <a:off x="5649982" y="1415986"/>
            <a:ext cx="2214338" cy="1101543"/>
          </a:xfrm>
          <a:prstGeom prst="roundRect">
            <a:avLst/>
          </a:prstGeom>
          <a:noFill/>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Chất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phải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nóng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đến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nhiệt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độ</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endParaRPr lang="vi-VN" sz="2000" dirty="0">
              <a:solidFill>
                <a:schemeClr val="tx1"/>
              </a:solidFill>
              <a:latin typeface="Times New Roman" pitchFamily="18" charset="0"/>
              <a:cs typeface="Times New Roman" pitchFamily="18" charset="0"/>
            </a:endParaRPr>
          </a:p>
        </p:txBody>
      </p:sp>
      <p:sp>
        <p:nvSpPr>
          <p:cNvPr id="12" name="Rounded Rectangle 11"/>
          <p:cNvSpPr/>
          <p:nvPr/>
        </p:nvSpPr>
        <p:spPr>
          <a:xfrm>
            <a:off x="228600" y="1511722"/>
            <a:ext cx="3089275" cy="121242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Phải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tiếp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xúc</a:t>
            </a:r>
            <a:r>
              <a:rPr lang="en-US" sz="2000" dirty="0">
                <a:solidFill>
                  <a:schemeClr val="tx1"/>
                </a:solidFill>
                <a:latin typeface="Times New Roman" pitchFamily="18" charset="0"/>
                <a:cs typeface="Times New Roman" pitchFamily="18" charset="0"/>
              </a:rPr>
              <a:t> </a:t>
            </a:r>
          </a:p>
          <a:p>
            <a:pPr algn="ct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có</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đủ</a:t>
            </a:r>
            <a:r>
              <a:rPr lang="en-US" sz="2000" dirty="0">
                <a:solidFill>
                  <a:schemeClr val="tx1"/>
                </a:solidFill>
                <a:latin typeface="Times New Roman" pitchFamily="18" charset="0"/>
                <a:cs typeface="Times New Roman" pitchFamily="18" charset="0"/>
              </a:rPr>
              <a:t> oxygen </a:t>
            </a:r>
            <a:r>
              <a:rPr lang="en-US" sz="2000" dirty="0" err="1">
                <a:solidFill>
                  <a:schemeClr val="tx1"/>
                </a:solidFill>
                <a:latin typeface="Times New Roman" pitchFamily="18" charset="0"/>
                <a:cs typeface="Times New Roman" pitchFamily="18" charset="0"/>
              </a:rPr>
              <a:t>cho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endParaRPr lang="vi-VN"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3237643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fade">
                                      <p:cBhvr>
                                        <p:cTn id="11" dur="500"/>
                                        <p:tgtEl>
                                          <p:spTgt spid="307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hí co2 không dùng để dập tắt đám cháy nà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669" y="1153947"/>
            <a:ext cx="24409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53947"/>
            <a:ext cx="244091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843" t="4835" r="23391" b="470"/>
          <a:stretch/>
        </p:blipFill>
        <p:spPr bwMode="auto">
          <a:xfrm>
            <a:off x="2147010" y="3181350"/>
            <a:ext cx="244091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424" y="3181350"/>
            <a:ext cx="2440913"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1921491" y="187634"/>
            <a:ext cx="5301018" cy="74295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err="1">
                <a:solidFill>
                  <a:schemeClr val="tx1"/>
                </a:solidFill>
                <a:latin typeface="Times New Roman" pitchFamily="18" charset="0"/>
                <a:cs typeface="Times New Roman" pitchFamily="18" charset="0"/>
              </a:rPr>
              <a:t>Muốn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dập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tắt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cần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thực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hiện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một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hoặc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cả</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hai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biện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pháp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sau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đây</a:t>
            </a:r>
            <a:endParaRPr lang="vi-VN" sz="2000" dirty="0">
              <a:solidFill>
                <a:schemeClr val="tx1"/>
              </a:solidFill>
              <a:latin typeface="Times New Roman" pitchFamily="18" charset="0"/>
              <a:cs typeface="Times New Roman" pitchFamily="18" charset="0"/>
            </a:endParaRPr>
          </a:p>
        </p:txBody>
      </p:sp>
      <p:sp>
        <p:nvSpPr>
          <p:cNvPr id="13" name="Rounded Rectangle 12"/>
          <p:cNvSpPr/>
          <p:nvPr/>
        </p:nvSpPr>
        <p:spPr>
          <a:xfrm>
            <a:off x="-381000" y="5238750"/>
            <a:ext cx="5638800" cy="45720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a:solidFill>
                  <a:schemeClr val="tx1"/>
                </a:solidFill>
                <a:latin typeface="Times New Roman" pitchFamily="18" charset="0"/>
                <a:cs typeface="Times New Roman" pitchFamily="18" charset="0"/>
              </a:rPr>
              <a:t>Hạ</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nhiệt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độ</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của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chất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xuống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dưới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nhiệt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độ</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endParaRPr lang="vi-VN" sz="2000" dirty="0">
              <a:solidFill>
                <a:schemeClr val="tx1"/>
              </a:solidFill>
              <a:latin typeface="Times New Roman" pitchFamily="18" charset="0"/>
              <a:cs typeface="Times New Roman" pitchFamily="18" charset="0"/>
            </a:endParaRPr>
          </a:p>
        </p:txBody>
      </p:sp>
      <p:sp>
        <p:nvSpPr>
          <p:cNvPr id="14" name="Rounded Rectangle 13"/>
          <p:cNvSpPr/>
          <p:nvPr/>
        </p:nvSpPr>
        <p:spPr>
          <a:xfrm>
            <a:off x="6248400" y="5238750"/>
            <a:ext cx="3348132" cy="371475"/>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a:solidFill>
                  <a:schemeClr val="tx1"/>
                </a:solidFill>
                <a:latin typeface="Times New Roman" pitchFamily="18" charset="0"/>
                <a:cs typeface="Times New Roman" pitchFamily="18" charset="0"/>
              </a:rPr>
              <a:t>Cách</a:t>
            </a:r>
            <a:r>
              <a:rPr lang="en-US" sz="2000" dirty="0">
                <a:solidFill>
                  <a:schemeClr val="tx1"/>
                </a:solidFill>
                <a:latin typeface="Times New Roman" pitchFamily="18" charset="0"/>
                <a:cs typeface="Times New Roman" pitchFamily="18" charset="0"/>
              </a:rPr>
              <a:t> li </a:t>
            </a:r>
            <a:r>
              <a:rPr lang="en-US" sz="2000" dirty="0" err="1">
                <a:solidFill>
                  <a:schemeClr val="tx1"/>
                </a:solidFill>
                <a:latin typeface="Times New Roman" pitchFamily="18" charset="0"/>
                <a:cs typeface="Times New Roman" pitchFamily="18" charset="0"/>
              </a:rPr>
              <a:t>chất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với</a:t>
            </a:r>
            <a:r>
              <a:rPr lang="en-US" sz="2000" dirty="0">
                <a:solidFill>
                  <a:schemeClr val="tx1"/>
                </a:solidFill>
                <a:latin typeface="Times New Roman" pitchFamily="18" charset="0"/>
                <a:cs typeface="Times New Roman" pitchFamily="18" charset="0"/>
              </a:rPr>
              <a:t> oxygen</a:t>
            </a:r>
            <a:endParaRPr lang="vi-VN"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918286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grpId="0" nodeType="afterEffect">
                                  <p:stCondLst>
                                    <p:cond delay="0"/>
                                  </p:stCondLst>
                                  <p:childTnLst>
                                    <p:animMotion origin="layout" path="M 0.00347 -0.09071 L 0.23333 -0.97747 " pathEditMode="relative" rAng="0" ptsTypes="AA">
                                      <p:cBhvr>
                                        <p:cTn id="10" dur="2000" fill="hold"/>
                                        <p:tgtEl>
                                          <p:spTgt spid="13"/>
                                        </p:tgtEl>
                                        <p:attrNameLst>
                                          <p:attrName>ppt_x</p:attrName>
                                          <p:attrName>ppt_y</p:attrName>
                                        </p:attrNameLst>
                                      </p:cBhvr>
                                      <p:rCtr x="11493" y="-44338"/>
                                    </p:animMotion>
                                  </p:childTnLst>
                                </p:cTn>
                              </p:par>
                            </p:childTnLst>
                          </p:cTn>
                        </p:par>
                        <p:par>
                          <p:cTn id="11" fill="hold">
                            <p:stCondLst>
                              <p:cond delay="2500"/>
                            </p:stCondLst>
                            <p:childTnLst>
                              <p:par>
                                <p:cTn id="12" presetID="42" presetClass="path" presetSubtype="0" accel="50000" decel="50000" fill="hold" grpId="0" nodeType="afterEffect">
                                  <p:stCondLst>
                                    <p:cond delay="0"/>
                                  </p:stCondLst>
                                  <p:childTnLst>
                                    <p:animMotion origin="layout" path="M -0.09115 -0.17587 L -0.37465 -0.88028 " pathEditMode="relative" rAng="0" ptsTypes="AA">
                                      <p:cBhvr>
                                        <p:cTn id="13" dur="2000" fill="hold"/>
                                        <p:tgtEl>
                                          <p:spTgt spid="14"/>
                                        </p:tgtEl>
                                        <p:attrNameLst>
                                          <p:attrName>ppt_x</p:attrName>
                                          <p:attrName>ppt_y</p:attrName>
                                        </p:attrNameLst>
                                      </p:cBhvr>
                                      <p:rCtr x="-14184" y="-35236"/>
                                    </p:animMotion>
                                  </p:childTnLst>
                                </p:cTn>
                              </p:par>
                            </p:childTnLst>
                          </p:cTn>
                        </p:par>
                        <p:par>
                          <p:cTn id="14" fill="hold">
                            <p:stCondLst>
                              <p:cond delay="4500"/>
                            </p:stCondLst>
                            <p:childTnLst>
                              <p:par>
                                <p:cTn id="15" presetID="10" presetClass="exit" presetSubtype="0" fill="hold" grpId="1" nodeType="after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66800" y="178843"/>
            <a:ext cx="7086600" cy="487907"/>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Em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hãy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lấy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ví</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dụ</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chứng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tỏ</a:t>
            </a:r>
            <a:r>
              <a:rPr lang="en-US" sz="2000" dirty="0">
                <a:solidFill>
                  <a:schemeClr val="tx1"/>
                </a:solidFill>
                <a:latin typeface="Times New Roman" pitchFamily="18" charset="0"/>
                <a:cs typeface="Times New Roman" pitchFamily="18" charset="0"/>
              </a:rPr>
              <a:t> oxygen </a:t>
            </a:r>
            <a:r>
              <a:rPr lang="en-US" sz="2000" dirty="0" err="1">
                <a:solidFill>
                  <a:schemeClr val="tx1"/>
                </a:solidFill>
                <a:latin typeface="Times New Roman" pitchFamily="18" charset="0"/>
                <a:cs typeface="Times New Roman" pitchFamily="18" charset="0"/>
              </a:rPr>
              <a:t>duy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trì</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sống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cháy</a:t>
            </a:r>
            <a:endParaRPr lang="vi-VN" sz="2000" dirty="0">
              <a:solidFill>
                <a:schemeClr val="tx1"/>
              </a:solidFill>
              <a:latin typeface="Times New Roman" pitchFamily="18" charset="0"/>
              <a:cs typeface="Times New Roman" pitchFamily="18" charset="0"/>
            </a:endParaRPr>
          </a:p>
        </p:txBody>
      </p:sp>
      <p:sp>
        <p:nvSpPr>
          <p:cNvPr id="11" name="4-Point Star 10"/>
          <p:cNvSpPr/>
          <p:nvPr/>
        </p:nvSpPr>
        <p:spPr>
          <a:xfrm>
            <a:off x="266700" y="98946"/>
            <a:ext cx="533400" cy="647700"/>
          </a:xfrm>
          <a:prstGeom prst="star4">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3360"/>
            <a:ext cx="33528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33400" y="3181350"/>
            <a:ext cx="3810000" cy="1015663"/>
          </a:xfrm>
          <a:prstGeom prst="rect">
            <a:avLst/>
          </a:prstGeom>
        </p:spPr>
        <p:txBody>
          <a:bodyPr wrap="square">
            <a:spAutoFit/>
          </a:bodyPr>
          <a:lstStyle/>
          <a:p>
            <a:pPr algn="ctr"/>
            <a:r>
              <a:rPr lang="vi-VN" sz="2000" dirty="0">
                <a:latin typeface="+mj-lt"/>
              </a:rPr>
              <a:t>Công nhân làm việc trong các đường hầm phải đeo bình dưỡng khí (chứa oxygen)</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343" y="900661"/>
            <a:ext cx="33528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038600" y="3209835"/>
            <a:ext cx="4572000" cy="707886"/>
          </a:xfrm>
          <a:prstGeom prst="rect">
            <a:avLst/>
          </a:prstGeom>
        </p:spPr>
        <p:txBody>
          <a:bodyPr>
            <a:spAutoFit/>
          </a:bodyPr>
          <a:lstStyle/>
          <a:p>
            <a:pPr algn="ctr"/>
            <a:r>
              <a:rPr lang="vi-VN" sz="2000" dirty="0">
                <a:latin typeface="+mj-lt"/>
              </a:rPr>
              <a:t>Nến cháy được là do trong</a:t>
            </a:r>
          </a:p>
          <a:p>
            <a:pPr algn="ctr"/>
            <a:r>
              <a:rPr lang="vi-VN" sz="2000" dirty="0">
                <a:latin typeface="+mj-lt"/>
              </a:rPr>
              <a:t>không khí có oxyen</a:t>
            </a:r>
          </a:p>
        </p:txBody>
      </p:sp>
    </p:spTree>
    <p:extLst>
      <p:ext uri="{BB962C8B-B14F-4D97-AF65-F5344CB8AC3E}">
        <p14:creationId xmlns:p14="http://schemas.microsoft.com/office/powerpoint/2010/main" val="2253721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fade">
                                      <p:cBhvr>
                                        <p:cTn id="19" dur="500"/>
                                        <p:tgtEl>
                                          <p:spTgt spid="819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3381911"/>
            <a:ext cx="5943600" cy="1323439"/>
          </a:xfrm>
          <a:prstGeom prst="rect">
            <a:avLst/>
          </a:prstGeom>
        </p:spPr>
        <p:txBody>
          <a:bodyPr wrap="square">
            <a:spAutoFit/>
          </a:bodyPr>
          <a:lstStyle/>
          <a:p>
            <a:pPr algn="ctr"/>
            <a:r>
              <a:rPr lang="vi-VN" sz="2000" dirty="0">
                <a:latin typeface="+mj-lt"/>
              </a:rPr>
              <a:t>Một số hộ gia đình sử dụng bếp củi để đun nấu hằng ngày. Khi lửa sắp tàn, người ta thêm củi và thổi hoặc quạt vào bếp thì ngọn lửa cháy bùng lên.</a:t>
            </a:r>
            <a:endParaRPr lang="en-US" sz="2000" dirty="0">
              <a:latin typeface="+mj-lt"/>
            </a:endParaRPr>
          </a:p>
          <a:p>
            <a:pPr algn="ctr"/>
            <a:r>
              <a:rPr lang="vi-VN" sz="2000" dirty="0">
                <a:latin typeface="+mj-lt"/>
              </a:rPr>
              <a:t> Em hãy giải thích cách làm đó.</a:t>
            </a:r>
            <a:endParaRPr lang="en-US" sz="2000" dirty="0">
              <a:latin typeface="+mj-l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20240"/>
            <a:ext cx="3748087"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76400" y="5314949"/>
            <a:ext cx="4572000" cy="1015663"/>
          </a:xfrm>
          <a:prstGeom prst="rect">
            <a:avLst/>
          </a:prstGeom>
        </p:spPr>
        <p:txBody>
          <a:bodyPr>
            <a:spAutoFit/>
          </a:bodyPr>
          <a:lstStyle/>
          <a:p>
            <a:r>
              <a:rPr lang="vi-VN" sz="2000" dirty="0">
                <a:latin typeface="+mj-lt"/>
              </a:rPr>
              <a:t>- Thêm </a:t>
            </a:r>
            <a:r>
              <a:rPr lang="en-US" sz="2000" dirty="0" err="1">
                <a:latin typeface="+mj-lt"/>
              </a:rPr>
              <a:t>củi</a:t>
            </a:r>
            <a:r>
              <a:rPr lang="vi-VN" sz="2000" dirty="0">
                <a:latin typeface="+mj-lt"/>
              </a:rPr>
              <a:t> tức là thêm nhiên liệu, thổi hoặc quạt là tăng hàm lượng khí oxygen để duy trì sự cháy.</a:t>
            </a:r>
          </a:p>
        </p:txBody>
      </p:sp>
    </p:spTree>
    <p:extLst>
      <p:ext uri="{BB962C8B-B14F-4D97-AF65-F5344CB8AC3E}">
        <p14:creationId xmlns:p14="http://schemas.microsoft.com/office/powerpoint/2010/main" val="9566753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600200" y="129085"/>
            <a:ext cx="5867400" cy="31242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2000" b="1" dirty="0" err="1">
                <a:effectLst>
                  <a:outerShdw blurRad="38100" dist="38100" dir="2700000" algn="tl">
                    <a:srgbClr val="000000">
                      <a:alpha val="43137"/>
                    </a:srgbClr>
                  </a:outerShdw>
                </a:effectLst>
                <a:latin typeface="Times New Roman" pitchFamily="18" charset="0"/>
                <a:cs typeface="Times New Roman" pitchFamily="18" charset="0"/>
              </a:rPr>
              <a:t>Hướng</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err="1">
                <a:effectLst>
                  <a:outerShdw blurRad="38100" dist="38100" dir="2700000" algn="tl">
                    <a:srgbClr val="000000">
                      <a:alpha val="43137"/>
                    </a:srgbClr>
                  </a:outerShdw>
                </a:effectLst>
                <a:latin typeface="Times New Roman" pitchFamily="18" charset="0"/>
                <a:cs typeface="Times New Roman" pitchFamily="18" charset="0"/>
              </a:rPr>
              <a:t>dẫn</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err="1">
                <a:effectLst>
                  <a:outerShdw blurRad="38100" dist="38100" dir="2700000" algn="tl">
                    <a:srgbClr val="000000">
                      <a:alpha val="43137"/>
                    </a:srgbClr>
                  </a:outerShdw>
                </a:effectLst>
                <a:latin typeface="Times New Roman" pitchFamily="18" charset="0"/>
                <a:cs typeface="Times New Roman" pitchFamily="18" charset="0"/>
              </a:rPr>
              <a:t>về</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err="1">
                <a:effectLst>
                  <a:outerShdw blurRad="38100" dist="38100" dir="2700000" algn="tl">
                    <a:srgbClr val="000000">
                      <a:alpha val="43137"/>
                    </a:srgbClr>
                  </a:outerShdw>
                </a:effectLst>
                <a:latin typeface="Times New Roman" pitchFamily="18" charset="0"/>
                <a:cs typeface="Times New Roman" pitchFamily="18" charset="0"/>
              </a:rPr>
              <a:t>nhà</a:t>
            </a:r>
            <a:endParaRPr lang="en-US" sz="2000" b="1" dirty="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2000" b="1" dirty="0">
              <a:effectLst>
                <a:outerShdw blurRad="38100" dist="38100" dir="2700000" algn="tl">
                  <a:srgbClr val="000000">
                    <a:alpha val="43137"/>
                  </a:srgbClr>
                </a:outerShdw>
              </a:effectLst>
              <a:latin typeface="Times New Roman" pitchFamily="18" charset="0"/>
              <a:cs typeface="Times New Roman" pitchFamily="18" charset="0"/>
            </a:endParaRPr>
          </a:p>
          <a:p>
            <a:pPr marL="285750" indent="-285750" algn="just">
              <a:buFontTx/>
              <a:buChar char="-"/>
            </a:pP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Chuẩn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sau</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0195949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op 60 Hình nền powerpoint kết thúc đẹp nhất cuối slide | Hình ảnh, Hình  nền, Nề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440" y="57150"/>
            <a:ext cx="7848600" cy="4648201"/>
          </a:xfrm>
          <a:prstGeom prst="horizontalScroll">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0635391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86048" y="4246959"/>
            <a:ext cx="733425" cy="667941"/>
            <a:chOff x="914464" y="1391443"/>
            <a:chExt cx="977900" cy="890588"/>
          </a:xfrm>
        </p:grpSpPr>
        <p:grpSp>
          <p:nvGrpSpPr>
            <p:cNvPr id="39943" name="Group 7"/>
            <p:cNvGrpSpPr>
              <a:grpSpLocks/>
            </p:cNvGrpSpPr>
            <p:nvPr/>
          </p:nvGrpSpPr>
          <p:grpSpPr bwMode="auto">
            <a:xfrm>
              <a:off x="914464" y="1391443"/>
              <a:ext cx="977900" cy="890588"/>
              <a:chOff x="720" y="1488"/>
              <a:chExt cx="806" cy="808"/>
            </a:xfrm>
          </p:grpSpPr>
          <p:sp>
            <p:nvSpPr>
              <p:cNvPr id="39944" name="Oval 8"/>
              <p:cNvSpPr>
                <a:spLocks noChangeArrowheads="1"/>
              </p:cNvSpPr>
              <p:nvPr/>
            </p:nvSpPr>
            <p:spPr bwMode="gray">
              <a:xfrm>
                <a:off x="720" y="1490"/>
                <a:ext cx="806" cy="806"/>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000000"/>
                  </a:solidFill>
                  <a:latin typeface="Arial" panose="020B0604020202020204" pitchFamily="34" charset="0"/>
                </a:endParaRPr>
              </a:p>
            </p:txBody>
          </p:sp>
          <p:pic>
            <p:nvPicPr>
              <p:cNvPr id="39945" name="Picture 9"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721" y="1488"/>
                <a:ext cx="800" cy="800"/>
              </a:xfrm>
              <a:prstGeom prst="rect">
                <a:avLst/>
              </a:prstGeom>
              <a:noFill/>
              <a:extLst>
                <a:ext uri="{909E8E84-426E-40DD-AFC4-6F175D3DCCD1}">
                  <a14:hiddenFill xmlns:a14="http://schemas.microsoft.com/office/drawing/2010/main">
                    <a:solidFill>
                      <a:srgbClr val="FFFFFF"/>
                    </a:solidFill>
                  </a14:hiddenFill>
                </a:ext>
              </a:extLst>
            </p:spPr>
          </p:pic>
        </p:grpSp>
        <p:sp>
          <p:nvSpPr>
            <p:cNvPr id="39946" name="Text Box 10"/>
            <p:cNvSpPr txBox="1">
              <a:spLocks noChangeArrowheads="1"/>
            </p:cNvSpPr>
            <p:nvPr/>
          </p:nvSpPr>
          <p:spPr bwMode="gray">
            <a:xfrm>
              <a:off x="1071055" y="1487559"/>
              <a:ext cx="630239"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i="1" dirty="0">
                  <a:solidFill>
                    <a:srgbClr val="FFFFFF"/>
                  </a:solidFill>
                  <a:latin typeface="Arial" panose="020B0604020202020204" pitchFamily="34" charset="0"/>
                </a:rPr>
                <a:t>1</a:t>
              </a:r>
            </a:p>
          </p:txBody>
        </p:sp>
      </p:grpSp>
      <p:sp>
        <p:nvSpPr>
          <p:cNvPr id="39950" name="Text Box 14"/>
          <p:cNvSpPr txBox="1">
            <a:spLocks noChangeArrowheads="1"/>
          </p:cNvSpPr>
          <p:nvPr/>
        </p:nvSpPr>
        <p:spPr bwMode="gray">
          <a:xfrm>
            <a:off x="1994313" y="2032851"/>
            <a:ext cx="2393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i="1">
                <a:solidFill>
                  <a:srgbClr val="FFFFFF"/>
                </a:solidFill>
                <a:latin typeface="Arial" panose="020B0604020202020204" pitchFamily="34" charset="0"/>
              </a:rPr>
              <a:t>2</a:t>
            </a:r>
          </a:p>
        </p:txBody>
      </p:sp>
      <p:sp>
        <p:nvSpPr>
          <p:cNvPr id="39954" name="Text Box 18"/>
          <p:cNvSpPr txBox="1">
            <a:spLocks noChangeArrowheads="1"/>
          </p:cNvSpPr>
          <p:nvPr/>
        </p:nvSpPr>
        <p:spPr bwMode="gray">
          <a:xfrm>
            <a:off x="2933384" y="3606473"/>
            <a:ext cx="2357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i="1">
                <a:solidFill>
                  <a:srgbClr val="FFFFFF"/>
                </a:solidFill>
                <a:latin typeface="Arial" panose="020B0604020202020204" pitchFamily="34" charset="0"/>
              </a:rPr>
              <a:t>3</a:t>
            </a:r>
          </a:p>
        </p:txBody>
      </p:sp>
      <p:sp>
        <p:nvSpPr>
          <p:cNvPr id="39958" name="Text Box 22"/>
          <p:cNvSpPr txBox="1">
            <a:spLocks noChangeArrowheads="1"/>
          </p:cNvSpPr>
          <p:nvPr/>
        </p:nvSpPr>
        <p:spPr bwMode="gray">
          <a:xfrm>
            <a:off x="2018928" y="3647070"/>
            <a:ext cx="2452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i="1" dirty="0">
                <a:solidFill>
                  <a:srgbClr val="FFFFFF"/>
                </a:solidFill>
                <a:latin typeface="Arial" panose="020B0604020202020204" pitchFamily="34" charset="0"/>
              </a:rPr>
              <a:t>4</a:t>
            </a:r>
          </a:p>
        </p:txBody>
      </p:sp>
      <p:sp>
        <p:nvSpPr>
          <p:cNvPr id="6" name="Flowchart: Alternate Process 5"/>
          <p:cNvSpPr/>
          <p:nvPr/>
        </p:nvSpPr>
        <p:spPr>
          <a:xfrm>
            <a:off x="3109912" y="4319046"/>
            <a:ext cx="3919538" cy="595854"/>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ct val="50000"/>
              </a:spcBef>
              <a:buClr>
                <a:srgbClr val="000000"/>
              </a:buClr>
            </a:pPr>
            <a:r>
              <a:rPr lang="en-US" altLang="en-US" b="1" dirty="0" err="1">
                <a:solidFill>
                  <a:schemeClr val="bg1"/>
                </a:solidFill>
                <a:latin typeface="Times New Roman" pitchFamily="18" charset="0"/>
                <a:cs typeface="Times New Roman" pitchFamily="18" charset="0"/>
              </a:rPr>
              <a:t>Mọi</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sinh</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vật</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sống</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đều</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cần</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đến</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tôi</a:t>
            </a:r>
            <a:endParaRPr lang="en-US" altLang="en-US" b="1" dirty="0">
              <a:solidFill>
                <a:schemeClr val="bg1"/>
              </a:solidFill>
              <a:latin typeface="Times New Roman" pitchFamily="18" charset="0"/>
              <a:cs typeface="Times New Roman" pitchFamily="18" charset="0"/>
            </a:endParaRPr>
          </a:p>
        </p:txBody>
      </p:sp>
      <p:sp>
        <p:nvSpPr>
          <p:cNvPr id="2" name="Rectangle 1"/>
          <p:cNvSpPr/>
          <p:nvPr/>
        </p:nvSpPr>
        <p:spPr>
          <a:xfrm>
            <a:off x="3598398" y="171450"/>
            <a:ext cx="2118209"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pic>
        <p:nvPicPr>
          <p:cNvPr id="24"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63947"/>
            <a:ext cx="6858000" cy="337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19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57401" y="4183688"/>
            <a:ext cx="708422" cy="650985"/>
            <a:chOff x="829725" y="2526421"/>
            <a:chExt cx="944563" cy="867980"/>
          </a:xfrm>
        </p:grpSpPr>
        <p:grpSp>
          <p:nvGrpSpPr>
            <p:cNvPr id="8" name="Group 11"/>
            <p:cNvGrpSpPr>
              <a:grpSpLocks/>
            </p:cNvGrpSpPr>
            <p:nvPr/>
          </p:nvGrpSpPr>
          <p:grpSpPr bwMode="auto">
            <a:xfrm>
              <a:off x="829725" y="2526421"/>
              <a:ext cx="944563" cy="867980"/>
              <a:chOff x="1188" y="1705"/>
              <a:chExt cx="330" cy="332"/>
            </a:xfrm>
          </p:grpSpPr>
          <p:sp>
            <p:nvSpPr>
              <p:cNvPr id="10"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000000"/>
                  </a:solidFill>
                  <a:latin typeface="Arial" panose="020B0604020202020204" pitchFamily="34" charset="0"/>
                </a:endParaRPr>
              </a:p>
            </p:txBody>
          </p:sp>
          <p:pic>
            <p:nvPicPr>
              <p:cNvPr id="11" name="Picture 13"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14"/>
            <p:cNvSpPr txBox="1">
              <a:spLocks noChangeArrowheads="1"/>
            </p:cNvSpPr>
            <p:nvPr/>
          </p:nvSpPr>
          <p:spPr bwMode="gray">
            <a:xfrm>
              <a:off x="1135084" y="2710468"/>
              <a:ext cx="31908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i="1" dirty="0">
                  <a:solidFill>
                    <a:srgbClr val="FFFFFF"/>
                  </a:solidFill>
                  <a:latin typeface="Arial" panose="020B0604020202020204" pitchFamily="34" charset="0"/>
                </a:rPr>
                <a:t>2</a:t>
              </a:r>
            </a:p>
          </p:txBody>
        </p:sp>
      </p:grpSp>
      <p:sp>
        <p:nvSpPr>
          <p:cNvPr id="12" name="Flowchart: Alternate Process 11"/>
          <p:cNvSpPr/>
          <p:nvPr/>
        </p:nvSpPr>
        <p:spPr>
          <a:xfrm>
            <a:off x="2944819" y="4249704"/>
            <a:ext cx="4180795" cy="60804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rgbClr val="000000"/>
              </a:buClr>
            </a:pPr>
            <a:r>
              <a:rPr lang="en-US" altLang="en-US" b="1" dirty="0" err="1">
                <a:solidFill>
                  <a:schemeClr val="bg1"/>
                </a:solidFill>
                <a:latin typeface="Times New Roman" pitchFamily="18" charset="0"/>
                <a:cs typeface="Times New Roman" pitchFamily="18" charset="0"/>
              </a:rPr>
              <a:t>Tôi</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có</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mặt</a:t>
            </a:r>
            <a:r>
              <a:rPr lang="en-US" altLang="en-US" b="1" dirty="0">
                <a:solidFill>
                  <a:schemeClr val="bg1"/>
                </a:solidFill>
                <a:latin typeface="Times New Roman" pitchFamily="18" charset="0"/>
                <a:cs typeface="Times New Roman" pitchFamily="18" charset="0"/>
              </a:rPr>
              <a:t> ở </a:t>
            </a:r>
            <a:r>
              <a:rPr lang="en-US" altLang="en-US" b="1" dirty="0" err="1">
                <a:solidFill>
                  <a:schemeClr val="bg1"/>
                </a:solidFill>
                <a:latin typeface="Times New Roman" pitchFamily="18" charset="0"/>
                <a:cs typeface="Times New Roman" pitchFamily="18" charset="0"/>
              </a:rPr>
              <a:t>khắp</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mọi</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nơi</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trên</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trái</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đất</a:t>
            </a:r>
            <a:r>
              <a:rPr lang="en-US" altLang="en-US" b="1" dirty="0">
                <a:solidFill>
                  <a:schemeClr val="bg1"/>
                </a:solidFill>
                <a:latin typeface="Times New Roman" pitchFamily="18" charset="0"/>
                <a:cs typeface="Times New Roman" pitchFamily="18" charset="0"/>
              </a:rPr>
              <a:t>.</a:t>
            </a:r>
          </a:p>
        </p:txBody>
      </p:sp>
      <p:sp>
        <p:nvSpPr>
          <p:cNvPr id="13" name="Rectangle 12"/>
          <p:cNvSpPr/>
          <p:nvPr/>
        </p:nvSpPr>
        <p:spPr>
          <a:xfrm>
            <a:off x="3598398" y="57150"/>
            <a:ext cx="2118209"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pic>
        <p:nvPicPr>
          <p:cNvPr id="2052" name="Picture 4" descr="D:\moi truo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1" y="749648"/>
            <a:ext cx="5886449" cy="349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6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8253" y="4423173"/>
            <a:ext cx="679316" cy="606028"/>
            <a:chOff x="875796" y="3592999"/>
            <a:chExt cx="905754" cy="808037"/>
          </a:xfrm>
        </p:grpSpPr>
        <p:grpSp>
          <p:nvGrpSpPr>
            <p:cNvPr id="5" name="Group 15"/>
            <p:cNvGrpSpPr>
              <a:grpSpLocks/>
            </p:cNvGrpSpPr>
            <p:nvPr/>
          </p:nvGrpSpPr>
          <p:grpSpPr bwMode="auto">
            <a:xfrm>
              <a:off x="875796" y="3592999"/>
              <a:ext cx="905754" cy="808037"/>
              <a:chOff x="1188" y="2112"/>
              <a:chExt cx="330" cy="332"/>
            </a:xfrm>
          </p:grpSpPr>
          <p:sp>
            <p:nvSpPr>
              <p:cNvPr id="7" name="Oval 16"/>
              <p:cNvSpPr>
                <a:spLocks noChangeArrowheads="1"/>
              </p:cNvSpPr>
              <p:nvPr/>
            </p:nvSpPr>
            <p:spPr bwMode="gray">
              <a:xfrm>
                <a:off x="1188" y="2113"/>
                <a:ext cx="330" cy="33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000000"/>
                  </a:solidFill>
                  <a:latin typeface="Arial" panose="020B0604020202020204" pitchFamily="34" charset="0"/>
                </a:endParaRPr>
              </a:p>
            </p:txBody>
          </p:sp>
          <p:pic>
            <p:nvPicPr>
              <p:cNvPr id="8" name="Picture 17"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2112"/>
                <a:ext cx="328" cy="3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6" name="Text Box 18"/>
            <p:cNvSpPr txBox="1">
              <a:spLocks noChangeArrowheads="1"/>
            </p:cNvSpPr>
            <p:nvPr/>
          </p:nvSpPr>
          <p:spPr bwMode="gray">
            <a:xfrm>
              <a:off x="1135084" y="3652838"/>
              <a:ext cx="3143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i="1" dirty="0">
                  <a:solidFill>
                    <a:srgbClr val="FFFFFF"/>
                  </a:solidFill>
                  <a:latin typeface="Arial" panose="020B0604020202020204" pitchFamily="34" charset="0"/>
                </a:rPr>
                <a:t>3</a:t>
              </a:r>
            </a:p>
          </p:txBody>
        </p:sp>
      </p:grpSp>
      <p:sp>
        <p:nvSpPr>
          <p:cNvPr id="9" name="Flowchart: Alternate Process 8"/>
          <p:cNvSpPr/>
          <p:nvPr/>
        </p:nvSpPr>
        <p:spPr>
          <a:xfrm>
            <a:off x="2962954" y="4375317"/>
            <a:ext cx="4123646" cy="653884"/>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spcBef>
                <a:spcPct val="50000"/>
              </a:spcBef>
              <a:buClr>
                <a:srgbClr val="000000"/>
              </a:buClr>
            </a:pPr>
            <a:r>
              <a:rPr lang="en-US" altLang="en-US" b="1" dirty="0" err="1">
                <a:solidFill>
                  <a:schemeClr val="bg1"/>
                </a:solidFill>
                <a:latin typeface="Times New Roman" pitchFamily="18" charset="0"/>
                <a:cs typeface="Times New Roman" pitchFamily="18" charset="0"/>
              </a:rPr>
              <a:t>Tôi</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là</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một</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thành</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phần</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của</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không</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khí</a:t>
            </a:r>
            <a:r>
              <a:rPr lang="en-US" altLang="en-US" sz="1350" b="1" dirty="0">
                <a:solidFill>
                  <a:srgbClr val="000000"/>
                </a:solidFill>
              </a:rPr>
              <a:t>.</a:t>
            </a:r>
          </a:p>
        </p:txBody>
      </p:sp>
      <p:sp>
        <p:nvSpPr>
          <p:cNvPr id="16" name="Rectangle 15"/>
          <p:cNvSpPr/>
          <p:nvPr/>
        </p:nvSpPr>
        <p:spPr>
          <a:xfrm>
            <a:off x="3598398" y="171450"/>
            <a:ext cx="2118209"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pic>
        <p:nvPicPr>
          <p:cNvPr id="17" name="Picture 3" descr="C:\Users\Public\Documents\khong kh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21469"/>
            <a:ext cx="6858000" cy="378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33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28800" y="4216003"/>
            <a:ext cx="650724" cy="641747"/>
            <a:chOff x="858430" y="4723358"/>
            <a:chExt cx="867632" cy="855663"/>
          </a:xfrm>
        </p:grpSpPr>
        <p:grpSp>
          <p:nvGrpSpPr>
            <p:cNvPr id="5" name="Group 19"/>
            <p:cNvGrpSpPr>
              <a:grpSpLocks/>
            </p:cNvGrpSpPr>
            <p:nvPr/>
          </p:nvGrpSpPr>
          <p:grpSpPr bwMode="auto">
            <a:xfrm>
              <a:off x="858430" y="4723358"/>
              <a:ext cx="867632" cy="855663"/>
              <a:chOff x="1188" y="2532"/>
              <a:chExt cx="330" cy="332"/>
            </a:xfrm>
          </p:grpSpPr>
          <p:sp>
            <p:nvSpPr>
              <p:cNvPr id="7"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000000"/>
                  </a:solidFill>
                  <a:latin typeface="Arial" panose="020B0604020202020204" pitchFamily="34" charset="0"/>
                </a:endParaRPr>
              </a:p>
            </p:txBody>
          </p:sp>
          <p:pic>
            <p:nvPicPr>
              <p:cNvPr id="8" name="Picture 21"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Box 22"/>
            <p:cNvSpPr txBox="1">
              <a:spLocks noChangeArrowheads="1"/>
            </p:cNvSpPr>
            <p:nvPr/>
          </p:nvSpPr>
          <p:spPr bwMode="gray">
            <a:xfrm>
              <a:off x="1167905" y="4862759"/>
              <a:ext cx="327025" cy="61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i="1" dirty="0">
                  <a:solidFill>
                    <a:srgbClr val="FFFFFF"/>
                  </a:solidFill>
                  <a:latin typeface="Arial" panose="020B0604020202020204" pitchFamily="34" charset="0"/>
                </a:rPr>
                <a:t>4</a:t>
              </a:r>
            </a:p>
          </p:txBody>
        </p:sp>
      </p:grpSp>
      <p:sp>
        <p:nvSpPr>
          <p:cNvPr id="9" name="Flowchart: Alternate Process 8"/>
          <p:cNvSpPr/>
          <p:nvPr/>
        </p:nvSpPr>
        <p:spPr>
          <a:xfrm>
            <a:off x="2644220" y="4261324"/>
            <a:ext cx="4515117" cy="596426"/>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Bef>
                <a:spcPct val="50000"/>
              </a:spcBef>
              <a:buClr>
                <a:srgbClr val="000000"/>
              </a:buClr>
            </a:pPr>
            <a:r>
              <a:rPr lang="en-US" altLang="en-US" b="1" dirty="0" err="1">
                <a:solidFill>
                  <a:schemeClr val="bg1"/>
                </a:solidFill>
                <a:latin typeface="Times New Roman" pitchFamily="18" charset="0"/>
                <a:cs typeface="Times New Roman" pitchFamily="18" charset="0"/>
              </a:rPr>
              <a:t>Các</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bệnh</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nhân</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khó</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thở</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không</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thể</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thiếu</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tôi</a:t>
            </a:r>
            <a:r>
              <a:rPr lang="en-US" altLang="en-US" sz="1350" b="1" dirty="0">
                <a:solidFill>
                  <a:srgbClr val="000000"/>
                </a:solidFill>
              </a:rPr>
              <a:t>.</a:t>
            </a:r>
          </a:p>
        </p:txBody>
      </p:sp>
      <p:sp>
        <p:nvSpPr>
          <p:cNvPr id="10" name="Rectangle 9"/>
          <p:cNvSpPr/>
          <p:nvPr/>
        </p:nvSpPr>
        <p:spPr>
          <a:xfrm>
            <a:off x="3314708" y="57150"/>
            <a:ext cx="2118209"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sp>
        <p:nvSpPr>
          <p:cNvPr id="11" name="AutoShape 2" descr="Liệu pháp oxy là gì? | Vinmec"/>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2" name="AutoShape 4" descr="Liệu pháp oxy là gì? | Vinmec"/>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282" y="749647"/>
            <a:ext cx="6226969" cy="336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58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Desktop\1279_cr_542fd7f92d11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9843"/>
            <a:ext cx="6858000" cy="50798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p:cNvGrpSpPr/>
          <p:nvPr/>
        </p:nvGrpSpPr>
        <p:grpSpPr>
          <a:xfrm>
            <a:off x="1485900" y="1085850"/>
            <a:ext cx="733425" cy="667941"/>
            <a:chOff x="914464" y="1391443"/>
            <a:chExt cx="977900" cy="890588"/>
          </a:xfrm>
        </p:grpSpPr>
        <p:grpSp>
          <p:nvGrpSpPr>
            <p:cNvPr id="6" name="Group 7"/>
            <p:cNvGrpSpPr>
              <a:grpSpLocks/>
            </p:cNvGrpSpPr>
            <p:nvPr/>
          </p:nvGrpSpPr>
          <p:grpSpPr bwMode="auto">
            <a:xfrm>
              <a:off x="914464" y="1391443"/>
              <a:ext cx="977900" cy="890588"/>
              <a:chOff x="720" y="1488"/>
              <a:chExt cx="806" cy="808"/>
            </a:xfrm>
          </p:grpSpPr>
          <p:sp>
            <p:nvSpPr>
              <p:cNvPr id="8" name="Oval 8"/>
              <p:cNvSpPr>
                <a:spLocks noChangeArrowheads="1"/>
              </p:cNvSpPr>
              <p:nvPr/>
            </p:nvSpPr>
            <p:spPr bwMode="gray">
              <a:xfrm>
                <a:off x="720" y="1490"/>
                <a:ext cx="806" cy="806"/>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000000"/>
                  </a:solidFill>
                  <a:latin typeface="Arial" panose="020B0604020202020204" pitchFamily="34" charset="0"/>
                </a:endParaRPr>
              </a:p>
            </p:txBody>
          </p:sp>
          <p:pic>
            <p:nvPicPr>
              <p:cNvPr id="9" name="Picture 9"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721" y="1488"/>
                <a:ext cx="800" cy="8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 Box 10"/>
            <p:cNvSpPr txBox="1">
              <a:spLocks noChangeArrowheads="1"/>
            </p:cNvSpPr>
            <p:nvPr/>
          </p:nvSpPr>
          <p:spPr bwMode="gray">
            <a:xfrm>
              <a:off x="1071055" y="1487559"/>
              <a:ext cx="630239"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i="1" dirty="0">
                  <a:solidFill>
                    <a:srgbClr val="FFFFFF"/>
                  </a:solidFill>
                  <a:latin typeface="Arial" panose="020B0604020202020204" pitchFamily="34" charset="0"/>
                </a:rPr>
                <a:t>1</a:t>
              </a:r>
            </a:p>
          </p:txBody>
        </p:sp>
      </p:grpSp>
      <p:sp>
        <p:nvSpPr>
          <p:cNvPr id="10" name="Flowchart: Alternate Process 9"/>
          <p:cNvSpPr/>
          <p:nvPr/>
        </p:nvSpPr>
        <p:spPr>
          <a:xfrm>
            <a:off x="2309764" y="1157937"/>
            <a:ext cx="3919538" cy="595854"/>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ct val="50000"/>
              </a:spcBef>
              <a:buClr>
                <a:srgbClr val="000000"/>
              </a:buClr>
            </a:pPr>
            <a:r>
              <a:rPr lang="en-US" altLang="en-US" b="1" dirty="0" err="1">
                <a:solidFill>
                  <a:schemeClr val="bg1"/>
                </a:solidFill>
                <a:latin typeface="Times New Roman" pitchFamily="18" charset="0"/>
                <a:cs typeface="Times New Roman" pitchFamily="18" charset="0"/>
              </a:rPr>
              <a:t>Mọi</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sinh</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vật</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sống</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đều</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cần</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đến</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tôi</a:t>
            </a:r>
            <a:endParaRPr lang="en-US" altLang="en-US" b="1" dirty="0">
              <a:solidFill>
                <a:schemeClr val="bg1"/>
              </a:solidFill>
              <a:latin typeface="Times New Roman" pitchFamily="18" charset="0"/>
              <a:cs typeface="Times New Roman" pitchFamily="18" charset="0"/>
            </a:endParaRPr>
          </a:p>
        </p:txBody>
      </p:sp>
      <p:grpSp>
        <p:nvGrpSpPr>
          <p:cNvPr id="11" name="Group 10"/>
          <p:cNvGrpSpPr/>
          <p:nvPr/>
        </p:nvGrpSpPr>
        <p:grpSpPr>
          <a:xfrm>
            <a:off x="1618337" y="2011988"/>
            <a:ext cx="708422" cy="650985"/>
            <a:chOff x="829725" y="2526421"/>
            <a:chExt cx="944563" cy="867980"/>
          </a:xfrm>
        </p:grpSpPr>
        <p:grpSp>
          <p:nvGrpSpPr>
            <p:cNvPr id="12" name="Group 11"/>
            <p:cNvGrpSpPr>
              <a:grpSpLocks/>
            </p:cNvGrpSpPr>
            <p:nvPr/>
          </p:nvGrpSpPr>
          <p:grpSpPr bwMode="auto">
            <a:xfrm>
              <a:off x="829725" y="2526421"/>
              <a:ext cx="944563" cy="867980"/>
              <a:chOff x="1188" y="1705"/>
              <a:chExt cx="330" cy="332"/>
            </a:xfrm>
          </p:grpSpPr>
          <p:sp>
            <p:nvSpPr>
              <p:cNvPr id="14"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000000"/>
                  </a:solidFill>
                  <a:latin typeface="Arial" panose="020B0604020202020204" pitchFamily="34" charset="0"/>
                </a:endParaRPr>
              </a:p>
            </p:txBody>
          </p:sp>
          <p:pic>
            <p:nvPicPr>
              <p:cNvPr id="15" name="Picture 13"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 Box 14"/>
            <p:cNvSpPr txBox="1">
              <a:spLocks noChangeArrowheads="1"/>
            </p:cNvSpPr>
            <p:nvPr/>
          </p:nvSpPr>
          <p:spPr bwMode="gray">
            <a:xfrm>
              <a:off x="1135084" y="2710468"/>
              <a:ext cx="31908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i="1" dirty="0">
                  <a:solidFill>
                    <a:srgbClr val="FFFFFF"/>
                  </a:solidFill>
                  <a:latin typeface="Arial" panose="020B0604020202020204" pitchFamily="34" charset="0"/>
                </a:rPr>
                <a:t>2</a:t>
              </a:r>
            </a:p>
          </p:txBody>
        </p:sp>
      </p:grpSp>
      <p:sp>
        <p:nvSpPr>
          <p:cNvPr id="16" name="Flowchart: Alternate Process 15"/>
          <p:cNvSpPr/>
          <p:nvPr/>
        </p:nvSpPr>
        <p:spPr>
          <a:xfrm>
            <a:off x="2505756" y="2078004"/>
            <a:ext cx="4180795" cy="60804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rgbClr val="000000"/>
              </a:buClr>
            </a:pPr>
            <a:r>
              <a:rPr lang="en-US" altLang="en-US" b="1" dirty="0" err="1">
                <a:solidFill>
                  <a:schemeClr val="bg1"/>
                </a:solidFill>
                <a:latin typeface="Times New Roman" pitchFamily="18" charset="0"/>
                <a:cs typeface="Times New Roman" pitchFamily="18" charset="0"/>
              </a:rPr>
              <a:t>Tôi</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có</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mặt</a:t>
            </a:r>
            <a:r>
              <a:rPr lang="en-US" altLang="en-US" b="1" dirty="0">
                <a:solidFill>
                  <a:schemeClr val="bg1"/>
                </a:solidFill>
                <a:latin typeface="Times New Roman" pitchFamily="18" charset="0"/>
                <a:cs typeface="Times New Roman" pitchFamily="18" charset="0"/>
              </a:rPr>
              <a:t> ở </a:t>
            </a:r>
            <a:r>
              <a:rPr lang="en-US" altLang="en-US" b="1" dirty="0" err="1">
                <a:solidFill>
                  <a:schemeClr val="bg1"/>
                </a:solidFill>
                <a:latin typeface="Times New Roman" pitchFamily="18" charset="0"/>
                <a:cs typeface="Times New Roman" pitchFamily="18" charset="0"/>
              </a:rPr>
              <a:t>khắp</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mọi</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nơi</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trên</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trái</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đất</a:t>
            </a:r>
            <a:r>
              <a:rPr lang="en-US" altLang="en-US" b="1" dirty="0">
                <a:solidFill>
                  <a:schemeClr val="bg1"/>
                </a:solidFill>
                <a:latin typeface="Times New Roman" pitchFamily="18" charset="0"/>
                <a:cs typeface="Times New Roman" pitchFamily="18" charset="0"/>
              </a:rPr>
              <a:t>.</a:t>
            </a:r>
          </a:p>
        </p:txBody>
      </p:sp>
      <p:grpSp>
        <p:nvGrpSpPr>
          <p:cNvPr id="17" name="Group 16"/>
          <p:cNvGrpSpPr/>
          <p:nvPr/>
        </p:nvGrpSpPr>
        <p:grpSpPr>
          <a:xfrm>
            <a:off x="2343150" y="3051573"/>
            <a:ext cx="679316" cy="606028"/>
            <a:chOff x="875796" y="3592999"/>
            <a:chExt cx="905754" cy="808037"/>
          </a:xfrm>
        </p:grpSpPr>
        <p:grpSp>
          <p:nvGrpSpPr>
            <p:cNvPr id="18" name="Group 15"/>
            <p:cNvGrpSpPr>
              <a:grpSpLocks/>
            </p:cNvGrpSpPr>
            <p:nvPr/>
          </p:nvGrpSpPr>
          <p:grpSpPr bwMode="auto">
            <a:xfrm>
              <a:off x="875796" y="3592999"/>
              <a:ext cx="905754" cy="808037"/>
              <a:chOff x="1188" y="2112"/>
              <a:chExt cx="330" cy="332"/>
            </a:xfrm>
          </p:grpSpPr>
          <p:sp>
            <p:nvSpPr>
              <p:cNvPr id="20" name="Oval 16"/>
              <p:cNvSpPr>
                <a:spLocks noChangeArrowheads="1"/>
              </p:cNvSpPr>
              <p:nvPr/>
            </p:nvSpPr>
            <p:spPr bwMode="gray">
              <a:xfrm>
                <a:off x="1188" y="2113"/>
                <a:ext cx="330" cy="33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000000"/>
                  </a:solidFill>
                  <a:latin typeface="Arial" panose="020B0604020202020204" pitchFamily="34" charset="0"/>
                </a:endParaRPr>
              </a:p>
            </p:txBody>
          </p:sp>
          <p:pic>
            <p:nvPicPr>
              <p:cNvPr id="21" name="Picture 17"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112"/>
                <a:ext cx="328" cy="3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19" name="Text Box 18"/>
            <p:cNvSpPr txBox="1">
              <a:spLocks noChangeArrowheads="1"/>
            </p:cNvSpPr>
            <p:nvPr/>
          </p:nvSpPr>
          <p:spPr bwMode="gray">
            <a:xfrm>
              <a:off x="1135084" y="3652838"/>
              <a:ext cx="3143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i="1" dirty="0">
                  <a:solidFill>
                    <a:srgbClr val="FFFFFF"/>
                  </a:solidFill>
                  <a:latin typeface="Arial" panose="020B0604020202020204" pitchFamily="34" charset="0"/>
                </a:rPr>
                <a:t>3</a:t>
              </a:r>
            </a:p>
          </p:txBody>
        </p:sp>
      </p:grpSp>
      <p:sp>
        <p:nvSpPr>
          <p:cNvPr id="22" name="Flowchart: Alternate Process 21"/>
          <p:cNvSpPr/>
          <p:nvPr/>
        </p:nvSpPr>
        <p:spPr>
          <a:xfrm>
            <a:off x="3187851" y="3003717"/>
            <a:ext cx="4123646" cy="653884"/>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spcBef>
                <a:spcPct val="50000"/>
              </a:spcBef>
              <a:buClr>
                <a:srgbClr val="000000"/>
              </a:buClr>
            </a:pPr>
            <a:r>
              <a:rPr lang="en-US" altLang="en-US" b="1" dirty="0" err="1">
                <a:solidFill>
                  <a:schemeClr val="bg1"/>
                </a:solidFill>
                <a:latin typeface="Times New Roman" pitchFamily="18" charset="0"/>
                <a:cs typeface="Times New Roman" pitchFamily="18" charset="0"/>
              </a:rPr>
              <a:t>Tôi</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là</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một</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thành</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phần</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của</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không</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khí</a:t>
            </a:r>
            <a:r>
              <a:rPr lang="en-US" altLang="en-US" sz="1350" b="1" dirty="0">
                <a:solidFill>
                  <a:srgbClr val="000000"/>
                </a:solidFill>
              </a:rPr>
              <a:t>.</a:t>
            </a:r>
          </a:p>
        </p:txBody>
      </p:sp>
      <p:grpSp>
        <p:nvGrpSpPr>
          <p:cNvPr id="23" name="Group 22"/>
          <p:cNvGrpSpPr/>
          <p:nvPr/>
        </p:nvGrpSpPr>
        <p:grpSpPr>
          <a:xfrm>
            <a:off x="2384714" y="3943351"/>
            <a:ext cx="650724" cy="641747"/>
            <a:chOff x="858430" y="4723358"/>
            <a:chExt cx="867632" cy="855663"/>
          </a:xfrm>
        </p:grpSpPr>
        <p:grpSp>
          <p:nvGrpSpPr>
            <p:cNvPr id="24" name="Group 19"/>
            <p:cNvGrpSpPr>
              <a:grpSpLocks/>
            </p:cNvGrpSpPr>
            <p:nvPr/>
          </p:nvGrpSpPr>
          <p:grpSpPr bwMode="auto">
            <a:xfrm>
              <a:off x="858430" y="4723358"/>
              <a:ext cx="867632" cy="855663"/>
              <a:chOff x="1188" y="2532"/>
              <a:chExt cx="330" cy="332"/>
            </a:xfrm>
          </p:grpSpPr>
          <p:sp>
            <p:nvSpPr>
              <p:cNvPr id="26"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000000"/>
                  </a:solidFill>
                  <a:latin typeface="Arial" panose="020B0604020202020204" pitchFamily="34" charset="0"/>
                </a:endParaRPr>
              </a:p>
            </p:txBody>
          </p:sp>
          <p:pic>
            <p:nvPicPr>
              <p:cNvPr id="27" name="Picture 21"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2"/>
            <p:cNvSpPr txBox="1">
              <a:spLocks noChangeArrowheads="1"/>
            </p:cNvSpPr>
            <p:nvPr/>
          </p:nvSpPr>
          <p:spPr bwMode="gray">
            <a:xfrm>
              <a:off x="1167905" y="4862759"/>
              <a:ext cx="327025" cy="61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i="1" dirty="0">
                  <a:solidFill>
                    <a:srgbClr val="FFFFFF"/>
                  </a:solidFill>
                  <a:latin typeface="Arial" panose="020B0604020202020204" pitchFamily="34" charset="0"/>
                </a:rPr>
                <a:t>4</a:t>
              </a:r>
            </a:p>
          </p:txBody>
        </p:sp>
      </p:grpSp>
      <p:sp>
        <p:nvSpPr>
          <p:cNvPr id="28" name="Flowchart: Alternate Process 27"/>
          <p:cNvSpPr/>
          <p:nvPr/>
        </p:nvSpPr>
        <p:spPr>
          <a:xfrm>
            <a:off x="3200133" y="3988672"/>
            <a:ext cx="4515117" cy="596426"/>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Bef>
                <a:spcPct val="50000"/>
              </a:spcBef>
              <a:buClr>
                <a:srgbClr val="000000"/>
              </a:buClr>
            </a:pPr>
            <a:r>
              <a:rPr lang="en-US" altLang="en-US" b="1" dirty="0" err="1">
                <a:solidFill>
                  <a:schemeClr val="bg1"/>
                </a:solidFill>
                <a:latin typeface="Times New Roman" pitchFamily="18" charset="0"/>
                <a:cs typeface="Times New Roman" pitchFamily="18" charset="0"/>
              </a:rPr>
              <a:t>Các</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bệnh</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nhân</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khó</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thở</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không</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thể</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thiếu</a:t>
            </a:r>
            <a:r>
              <a:rPr lang="en-US" altLang="en-US" b="1" dirty="0">
                <a:solidFill>
                  <a:schemeClr val="bg1"/>
                </a:solidFill>
                <a:latin typeface="Times New Roman" pitchFamily="18" charset="0"/>
                <a:cs typeface="Times New Roman" pitchFamily="18" charset="0"/>
              </a:rPr>
              <a:t> </a:t>
            </a:r>
            <a:r>
              <a:rPr lang="en-US" altLang="en-US" b="1" dirty="0" err="1">
                <a:solidFill>
                  <a:schemeClr val="bg1"/>
                </a:solidFill>
                <a:latin typeface="Times New Roman" pitchFamily="18" charset="0"/>
                <a:cs typeface="Times New Roman" pitchFamily="18" charset="0"/>
              </a:rPr>
              <a:t>tôi</a:t>
            </a:r>
            <a:r>
              <a:rPr lang="en-US" altLang="en-US" sz="1350" b="1" dirty="0">
                <a:solidFill>
                  <a:srgbClr val="000000"/>
                </a:solidFill>
              </a:rPr>
              <a:t>.</a:t>
            </a:r>
          </a:p>
        </p:txBody>
      </p:sp>
      <p:sp>
        <p:nvSpPr>
          <p:cNvPr id="30" name="Rectangle 29"/>
          <p:cNvSpPr/>
          <p:nvPr/>
        </p:nvSpPr>
        <p:spPr>
          <a:xfrm>
            <a:off x="1306017" y="228600"/>
            <a:ext cx="1931106"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dirty="0">
                <a:ln w="11430"/>
                <a:solidFill>
                  <a:srgbClr val="00B0F0"/>
                </a:solidFill>
                <a:effectLst>
                  <a:outerShdw blurRad="80000" dist="40000" dir="5040000" algn="tl">
                    <a:srgbClr val="000000">
                      <a:alpha val="30000"/>
                    </a:srgbClr>
                  </a:outerShdw>
                </a:effectLst>
              </a:rPr>
              <a:t>OXYGEN</a:t>
            </a:r>
          </a:p>
        </p:txBody>
      </p:sp>
    </p:spTree>
    <p:extLst>
      <p:ext uri="{BB962C8B-B14F-4D97-AF65-F5344CB8AC3E}">
        <p14:creationId xmlns:p14="http://schemas.microsoft.com/office/powerpoint/2010/main" val="79249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2"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29000" y="43180"/>
            <a:ext cx="2286000" cy="5715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9. OXYGEN</a:t>
            </a:r>
          </a:p>
        </p:txBody>
      </p:sp>
      <p:sp>
        <p:nvSpPr>
          <p:cNvPr id="5" name="Rounded Rectangle 4"/>
          <p:cNvSpPr/>
          <p:nvPr/>
        </p:nvSpPr>
        <p:spPr>
          <a:xfrm>
            <a:off x="1066800" y="895350"/>
            <a:ext cx="37338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000" b="1" dirty="0">
                <a:latin typeface="Times New Roman" pitchFamily="18" charset="0"/>
                <a:cs typeface="Times New Roman" pitchFamily="18" charset="0"/>
              </a:rPr>
              <a:t>1. </a:t>
            </a:r>
            <a:r>
              <a:rPr lang="en-US" sz="2000" b="1" dirty="0" err="1">
                <a:latin typeface="Times New Roman" pitchFamily="18" charset="0"/>
                <a:cs typeface="Times New Roman" pitchFamily="18" charset="0"/>
              </a:rPr>
              <a:t>Một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tính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a:t>
            </a:r>
            <a:r>
              <a:rPr lang="en-US" sz="2000" b="1" dirty="0">
                <a:latin typeface="Times New Roman" pitchFamily="18" charset="0"/>
                <a:cs typeface="Times New Roman" pitchFamily="18" charset="0"/>
              </a:rPr>
              <a:t> Oxygen</a:t>
            </a:r>
          </a:p>
        </p:txBody>
      </p:sp>
    </p:spTree>
    <p:extLst>
      <p:ext uri="{BB962C8B-B14F-4D97-AF65-F5344CB8AC3E}">
        <p14:creationId xmlns:p14="http://schemas.microsoft.com/office/powerpoint/2010/main" val="19379202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2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1176</TotalTime>
  <Words>1830</Words>
  <Application>Microsoft Office PowerPoint</Application>
  <PresentationFormat>On-screen Show (16:9)</PresentationFormat>
  <Paragraphs>171</Paragraphs>
  <Slides>36</Slides>
  <Notes>0</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Arial</vt:lpstr>
      <vt:lpstr>Calibri</vt:lpstr>
      <vt:lpstr>Gill Sans MT</vt:lpstr>
      <vt:lpstr>Times New Roman</vt:lpstr>
      <vt:lpstr>Verdana</vt:lpstr>
      <vt:lpstr>Wingdings 2</vt:lpstr>
      <vt:lpstr>Office Theme</vt:lpstr>
      <vt:lpstr>Solstice</vt:lpstr>
      <vt:lpstr>1_Solstice</vt:lpstr>
      <vt:lpstr>2_Solstice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VIETNAM</dc:creator>
  <cp:lastModifiedBy>Administrator</cp:lastModifiedBy>
  <cp:revision>91</cp:revision>
  <dcterms:created xsi:type="dcterms:W3CDTF">2021-07-28T00:40:53Z</dcterms:created>
  <dcterms:modified xsi:type="dcterms:W3CDTF">2022-12-11T23:02:13Z</dcterms:modified>
</cp:coreProperties>
</file>