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  <p:sldMasterId id="2147483672" r:id="rId2"/>
    <p:sldMasterId id="2147483684" r:id="rId3"/>
    <p:sldMasterId id="2147483696" r:id="rId4"/>
  </p:sldMasterIdLst>
  <p:sldIdLst>
    <p:sldId id="777" r:id="rId5"/>
    <p:sldId id="778" r:id="rId6"/>
    <p:sldId id="779" r:id="rId7"/>
    <p:sldId id="780" r:id="rId8"/>
    <p:sldId id="782" r:id="rId9"/>
    <p:sldId id="784" r:id="rId10"/>
    <p:sldId id="787" r:id="rId11"/>
    <p:sldId id="788" r:id="rId12"/>
    <p:sldId id="786" r:id="rId13"/>
    <p:sldId id="790" r:id="rId14"/>
    <p:sldId id="791" r:id="rId15"/>
    <p:sldId id="792" r:id="rId16"/>
    <p:sldId id="794" r:id="rId17"/>
    <p:sldId id="793" r:id="rId18"/>
    <p:sldId id="795" r:id="rId19"/>
    <p:sldId id="798" r:id="rId20"/>
    <p:sldId id="796" r:id="rId21"/>
    <p:sldId id="743" r:id="rId22"/>
    <p:sldId id="741" r:id="rId23"/>
    <p:sldId id="799" r:id="rId24"/>
    <p:sldId id="803" r:id="rId25"/>
    <p:sldId id="776" r:id="rId26"/>
    <p:sldId id="804" r:id="rId27"/>
    <p:sldId id="800" r:id="rId28"/>
    <p:sldId id="801" r:id="rId29"/>
    <p:sldId id="805" r:id="rId30"/>
    <p:sldId id="807" r:id="rId31"/>
    <p:sldId id="806" r:id="rId32"/>
    <p:sldId id="808" r:id="rId33"/>
    <p:sldId id="809" r:id="rId34"/>
    <p:sldId id="810" r:id="rId35"/>
    <p:sldId id="811" r:id="rId36"/>
    <p:sldId id="812" r:id="rId37"/>
    <p:sldId id="813" r:id="rId38"/>
    <p:sldId id="814" r:id="rId39"/>
    <p:sldId id="745" r:id="rId40"/>
    <p:sldId id="815" r:id="rId41"/>
    <p:sldId id="816" r:id="rId42"/>
    <p:sldId id="825" r:id="rId43"/>
    <p:sldId id="817" r:id="rId44"/>
    <p:sldId id="818" r:id="rId45"/>
    <p:sldId id="819" r:id="rId46"/>
    <p:sldId id="826" r:id="rId47"/>
    <p:sldId id="821" r:id="rId48"/>
    <p:sldId id="820" r:id="rId49"/>
    <p:sldId id="822" r:id="rId50"/>
    <p:sldId id="823" r:id="rId51"/>
    <p:sldId id="824" r:id="rId52"/>
    <p:sldId id="827" r:id="rId53"/>
    <p:sldId id="828" r:id="rId54"/>
    <p:sldId id="829" r:id="rId5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9933FF"/>
    <a:srgbClr val="FF99FF"/>
    <a:srgbClr val="66FF33"/>
    <a:srgbClr val="9999FF"/>
    <a:srgbClr val="33CC33"/>
    <a:srgbClr val="526ACE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274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5985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243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9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286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970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9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5619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187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708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729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673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271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28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968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309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21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2772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9359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5639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989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647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4900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860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792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1481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26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65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8147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nhận xét đánh giá SGK Môn KHTN lớp 6 theo CTGDPT 2018 | Hóa Học  TH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53" y="24680"/>
            <a:ext cx="6593607" cy="68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654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21285"/>
            <a:ext cx="3230880" cy="2378075"/>
            <a:chOff x="0" y="121285"/>
            <a:chExt cx="8260080" cy="6660515"/>
          </a:xfrm>
        </p:grpSpPr>
        <p:pic>
          <p:nvPicPr>
            <p:cNvPr id="4" name="Shape 580"/>
            <p:cNvPicPr/>
            <p:nvPr/>
          </p:nvPicPr>
          <p:blipFill>
            <a:blip r:embed="rId2"/>
            <a:stretch/>
          </p:blipFill>
          <p:spPr>
            <a:xfrm>
              <a:off x="0" y="121285"/>
              <a:ext cx="7924800" cy="5928360"/>
            </a:xfrm>
            <a:prstGeom prst="rect">
              <a:avLst/>
            </a:prstGeom>
          </p:spPr>
        </p:pic>
        <p:sp>
          <p:nvSpPr>
            <p:cNvPr id="5" name="Shape 582"/>
            <p:cNvSpPr txBox="1"/>
            <p:nvPr/>
          </p:nvSpPr>
          <p:spPr>
            <a:xfrm>
              <a:off x="0" y="6110605"/>
              <a:ext cx="8260080" cy="671195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r>
                <a:rPr lang="vi-VN" sz="2800" dirty="0">
                  <a:solidFill>
                    <a:srgbClr val="000000"/>
                  </a:solidFill>
                  <a:ea typeface="Arial"/>
                  <a:cs typeface="Times New Roman" pitchFamily="18" charset="0"/>
                </a:rPr>
                <a:t>▲ </a:t>
              </a:r>
              <a:r>
                <a:rPr lang="vi-VN" sz="2800" b="1" dirty="0">
                  <a:solidFill>
                    <a:srgbClr val="0000CC"/>
                  </a:solidFill>
                  <a:ea typeface="Arial"/>
                  <a:cs typeface="Times New Roman" pitchFamily="18" charset="0"/>
                </a:rPr>
                <a:t>Hình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8</a:t>
              </a:r>
              <a:r>
                <a:rPr lang="vi-VN" sz="2800" b="1" dirty="0">
                  <a:solidFill>
                    <a:srgbClr val="0000CC"/>
                  </a:solidFill>
                  <a:ea typeface="Arial"/>
                  <a:cs typeface="Times New Roman" pitchFamily="18" charset="0"/>
                </a:rPr>
                <a:t>.1. Khu du lịch H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ầ</a:t>
              </a:r>
              <a:r>
                <a:rPr lang="vi-VN" sz="2800" b="1" dirty="0">
                  <a:solidFill>
                    <a:srgbClr val="0000CC"/>
                  </a:solidFill>
                  <a:ea typeface="Arial"/>
                  <a:cs typeface="Times New Roman" pitchFamily="18" charset="0"/>
                </a:rPr>
                <a:t>m Hô ở Bình Định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endParaRPr>
            </a:p>
          </p:txBody>
        </p:sp>
      </p:grpSp>
      <p:sp>
        <p:nvSpPr>
          <p:cNvPr id="6" name="Shape 582"/>
          <p:cNvSpPr txBox="1"/>
          <p:nvPr/>
        </p:nvSpPr>
        <p:spPr>
          <a:xfrm>
            <a:off x="3420941" y="350519"/>
            <a:ext cx="6425151" cy="10826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2/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99737" y="2057400"/>
            <a:ext cx="3337258" cy="4603702"/>
            <a:chOff x="3991643" y="121285"/>
            <a:chExt cx="2652008" cy="4170968"/>
          </a:xfrm>
        </p:grpSpPr>
        <p:grpSp>
          <p:nvGrpSpPr>
            <p:cNvPr id="3" name="Group 2"/>
            <p:cNvGrpSpPr/>
            <p:nvPr/>
          </p:nvGrpSpPr>
          <p:grpSpPr>
            <a:xfrm>
              <a:off x="3991643" y="121285"/>
              <a:ext cx="2390140" cy="3657600"/>
              <a:chOff x="3991643" y="121285"/>
              <a:chExt cx="2390140" cy="3657600"/>
            </a:xfrm>
          </p:grpSpPr>
          <p:pic>
            <p:nvPicPr>
              <p:cNvPr id="8194" name="Picture 2" descr="Cảnh quan núi đá vôi Hình ảnh - hình ảnh &amp;amp; hình ảnh đẹp - PxHer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643" y="121285"/>
                <a:ext cx="2390140" cy="22231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Shape 582"/>
              <p:cNvSpPr txBox="1"/>
              <p:nvPr/>
            </p:nvSpPr>
            <p:spPr>
              <a:xfrm>
                <a:off x="3991643" y="2325437"/>
                <a:ext cx="2390139" cy="14534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/>
              <a:lstStyle/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CaCO</a:t>
                </a:r>
                <a:r>
                  <a:rPr lang="en-US" sz="2800" b="1" baseline="-25000" dirty="0">
                    <a:solidFill>
                      <a:srgbClr val="0000CC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3</a:t>
                </a:r>
              </a:p>
              <a:p>
                <a:pPr algn="ctr"/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(Calcium carbonate)</a:t>
                </a:r>
              </a:p>
            </p:txBody>
          </p:sp>
        </p:grpSp>
        <p:sp>
          <p:nvSpPr>
            <p:cNvPr id="15" name="Shape 582"/>
            <p:cNvSpPr txBox="1"/>
            <p:nvPr/>
          </p:nvSpPr>
          <p:spPr>
            <a:xfrm>
              <a:off x="4278911" y="3591213"/>
              <a:ext cx="2364740" cy="70104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Canxi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cacbonat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36995" y="2057400"/>
            <a:ext cx="2899410" cy="4701857"/>
            <a:chOff x="6979920" y="-24094"/>
            <a:chExt cx="2899410" cy="4397338"/>
          </a:xfrm>
        </p:grpSpPr>
        <p:grpSp>
          <p:nvGrpSpPr>
            <p:cNvPr id="18" name="Group 17"/>
            <p:cNvGrpSpPr/>
            <p:nvPr/>
          </p:nvGrpSpPr>
          <p:grpSpPr>
            <a:xfrm>
              <a:off x="6979920" y="-24094"/>
              <a:ext cx="2758440" cy="3788566"/>
              <a:chOff x="6979920" y="-24094"/>
              <a:chExt cx="2758440" cy="3788566"/>
            </a:xfrm>
          </p:grpSpPr>
          <p:pic>
            <p:nvPicPr>
              <p:cNvPr id="10" name="Picture 2" descr="Vai trò của muối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9920" y="-24094"/>
                <a:ext cx="2758440" cy="2259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Shape 582"/>
              <p:cNvSpPr txBox="1"/>
              <p:nvPr/>
            </p:nvSpPr>
            <p:spPr>
              <a:xfrm>
                <a:off x="7636510" y="2325437"/>
                <a:ext cx="1445260" cy="14390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/>
              <a:lstStyle/>
              <a:p>
                <a:pPr algn="ctr"/>
                <a:r>
                  <a:rPr lang="en-US" sz="2800" b="1" dirty="0" err="1">
                    <a:solidFill>
                      <a:srgbClr val="0000CC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NaCl</a:t>
                </a:r>
                <a:endParaRPr lang="en-US" sz="2800" b="1" dirty="0">
                  <a:solidFill>
                    <a:srgbClr val="0000CC"/>
                  </a:solidFill>
                  <a:latin typeface="Times New Roman" pitchFamily="18" charset="0"/>
                  <a:ea typeface="Arial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(Sodium chloride)</a:t>
                </a:r>
              </a:p>
            </p:txBody>
          </p:sp>
        </p:grpSp>
        <p:sp>
          <p:nvSpPr>
            <p:cNvPr id="16" name="Shape 582"/>
            <p:cNvSpPr txBox="1"/>
            <p:nvPr/>
          </p:nvSpPr>
          <p:spPr>
            <a:xfrm>
              <a:off x="7514590" y="3672204"/>
              <a:ext cx="2364740" cy="70104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Natri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clorua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36405" y="2057400"/>
            <a:ext cx="2611756" cy="4351337"/>
            <a:chOff x="10038080" y="68578"/>
            <a:chExt cx="2121535" cy="3710307"/>
          </a:xfrm>
        </p:grpSpPr>
        <p:grpSp>
          <p:nvGrpSpPr>
            <p:cNvPr id="19" name="Group 18"/>
            <p:cNvGrpSpPr/>
            <p:nvPr/>
          </p:nvGrpSpPr>
          <p:grpSpPr>
            <a:xfrm>
              <a:off x="10038080" y="68578"/>
              <a:ext cx="1910080" cy="3268982"/>
              <a:chOff x="10038080" y="68578"/>
              <a:chExt cx="1910080" cy="3268982"/>
            </a:xfrm>
          </p:grpSpPr>
          <p:pic>
            <p:nvPicPr>
              <p:cNvPr id="11" name="Picture 4" descr="Nếu mỗi buổi trưa bạn uống 1 cốc nước lọc để lạnh điều gì sẽ xảy ra với cơ  thể sau 1 tuần?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38080" y="68578"/>
                <a:ext cx="1910080" cy="2167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Shape 582"/>
              <p:cNvSpPr txBox="1"/>
              <p:nvPr/>
            </p:nvSpPr>
            <p:spPr>
              <a:xfrm>
                <a:off x="10452100" y="2221208"/>
                <a:ext cx="1496060" cy="11163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lIns="0" tIns="0" rIns="0" bIns="0"/>
              <a:lstStyle/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H</a:t>
                </a:r>
                <a:r>
                  <a:rPr lang="en-US" sz="2800" b="1" baseline="-25000" dirty="0">
                    <a:solidFill>
                      <a:srgbClr val="0000CC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O</a:t>
                </a:r>
              </a:p>
              <a:p>
                <a:pPr algn="ctr"/>
                <a:r>
                  <a:rPr lang="en-US" sz="2800" b="1" dirty="0">
                    <a:solidFill>
                      <a:prstClr val="black"/>
                    </a:solidFill>
                    <a:latin typeface="Times New Roman" pitchFamily="18" charset="0"/>
                    <a:ea typeface="Arial"/>
                    <a:cs typeface="Times New Roman" pitchFamily="18" charset="0"/>
                  </a:rPr>
                  <a:t>(Water)</a:t>
                </a:r>
              </a:p>
            </p:txBody>
          </p:sp>
        </p:grpSp>
        <p:sp>
          <p:nvSpPr>
            <p:cNvPr id="17" name="Shape 582"/>
            <p:cNvSpPr txBox="1"/>
            <p:nvPr/>
          </p:nvSpPr>
          <p:spPr>
            <a:xfrm>
              <a:off x="10240645" y="3077845"/>
              <a:ext cx="1918970" cy="70104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32707"/>
            <a:ext cx="3322320" cy="3028395"/>
            <a:chOff x="0" y="3632707"/>
            <a:chExt cx="3322320" cy="3028395"/>
          </a:xfrm>
        </p:grpSpPr>
        <p:pic>
          <p:nvPicPr>
            <p:cNvPr id="2050" name="Picture 2" descr="Quá trình hấp thu và vận chuyển chất dinh dưỡng trong cây trồ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6" y="3632707"/>
              <a:ext cx="3064828" cy="22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Shape 582"/>
            <p:cNvSpPr txBox="1"/>
            <p:nvPr/>
          </p:nvSpPr>
          <p:spPr>
            <a:xfrm>
              <a:off x="0" y="5887330"/>
              <a:ext cx="3322320" cy="773772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Xenlulozơ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nước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muối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khoáng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diệp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lục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,...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20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80"/>
          <p:cNvPicPr/>
          <p:nvPr/>
        </p:nvPicPr>
        <p:blipFill>
          <a:blip r:embed="rId2"/>
          <a:stretch/>
        </p:blipFill>
        <p:spPr>
          <a:xfrm>
            <a:off x="0" y="121285"/>
            <a:ext cx="6431280" cy="5928360"/>
          </a:xfrm>
          <a:prstGeom prst="rect">
            <a:avLst/>
          </a:prstGeom>
        </p:spPr>
      </p:pic>
      <p:sp>
        <p:nvSpPr>
          <p:cNvPr id="5" name="Shape 582"/>
          <p:cNvSpPr txBox="1"/>
          <p:nvPr/>
        </p:nvSpPr>
        <p:spPr>
          <a:xfrm>
            <a:off x="0" y="6110605"/>
            <a:ext cx="8260080" cy="6711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800" dirty="0">
                <a:solidFill>
                  <a:srgbClr val="000000"/>
                </a:solidFill>
                <a:ea typeface="Arial"/>
                <a:cs typeface="Times New Roman" pitchFamily="18" charset="0"/>
              </a:rPr>
              <a:t>▲ </a:t>
            </a:r>
            <a:r>
              <a:rPr lang="vi-VN" sz="2800" b="1" dirty="0">
                <a:solidFill>
                  <a:srgbClr val="0000CC"/>
                </a:solidFill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solidFill>
                  <a:srgbClr val="0000CC"/>
                </a:solidFill>
                <a:ea typeface="Arial"/>
                <a:cs typeface="Times New Roman" pitchFamily="18" charset="0"/>
              </a:rPr>
              <a:t>.1. Khu du lịch 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ầ</a:t>
            </a:r>
            <a:r>
              <a:rPr lang="vi-VN" sz="2800" b="1" dirty="0">
                <a:solidFill>
                  <a:srgbClr val="0000CC"/>
                </a:solidFill>
                <a:ea typeface="Arial"/>
                <a:cs typeface="Times New Roman" pitchFamily="18" charset="0"/>
              </a:rPr>
              <a:t>m Hô ở Bình Định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7" name="Shape 582"/>
          <p:cNvSpPr txBox="1"/>
          <p:nvPr/>
        </p:nvSpPr>
        <p:spPr>
          <a:xfrm>
            <a:off x="6431280" y="119699"/>
            <a:ext cx="4808220" cy="139557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3/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</p:txBody>
      </p:sp>
      <p:sp>
        <p:nvSpPr>
          <p:cNvPr id="10" name="Shape 582"/>
          <p:cNvSpPr txBox="1"/>
          <p:nvPr/>
        </p:nvSpPr>
        <p:spPr>
          <a:xfrm>
            <a:off x="6736080" y="1689895"/>
            <a:ext cx="4320540" cy="139557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1" name="Shape 582"/>
          <p:cNvSpPr txBox="1"/>
          <p:nvPr/>
        </p:nvSpPr>
        <p:spPr>
          <a:xfrm>
            <a:off x="6736080" y="3442494"/>
            <a:ext cx="4320540" cy="234870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sẵn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 do con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ra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80"/>
          <p:cNvPicPr/>
          <p:nvPr/>
        </p:nvPicPr>
        <p:blipFill>
          <a:blip r:embed="rId2"/>
          <a:stretch/>
        </p:blipFill>
        <p:spPr>
          <a:xfrm>
            <a:off x="106680" y="121285"/>
            <a:ext cx="4815840" cy="5928360"/>
          </a:xfrm>
          <a:prstGeom prst="rect">
            <a:avLst/>
          </a:prstGeom>
        </p:spPr>
      </p:pic>
      <p:sp>
        <p:nvSpPr>
          <p:cNvPr id="5" name="Shape 582"/>
          <p:cNvSpPr txBox="1"/>
          <p:nvPr/>
        </p:nvSpPr>
        <p:spPr>
          <a:xfrm>
            <a:off x="0" y="5714047"/>
            <a:ext cx="4922520" cy="10220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800" dirty="0">
                <a:solidFill>
                  <a:srgbClr val="000000"/>
                </a:solidFill>
                <a:ea typeface="Arial"/>
                <a:cs typeface="Times New Roman" pitchFamily="18" charset="0"/>
              </a:rPr>
              <a:t>▲ </a:t>
            </a:r>
            <a:r>
              <a:rPr lang="vi-VN" sz="2800" b="1" dirty="0">
                <a:solidFill>
                  <a:srgbClr val="0000CC"/>
                </a:solidFill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solidFill>
                  <a:srgbClr val="0000CC"/>
                </a:solidFill>
                <a:ea typeface="Arial"/>
                <a:cs typeface="Times New Roman" pitchFamily="18" charset="0"/>
              </a:rPr>
              <a:t>.1. Khu du lịch 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ầ</a:t>
            </a:r>
            <a:r>
              <a:rPr lang="vi-VN" sz="2800" b="1" dirty="0">
                <a:solidFill>
                  <a:srgbClr val="0000CC"/>
                </a:solidFill>
                <a:ea typeface="Arial"/>
                <a:cs typeface="Times New Roman" pitchFamily="18" charset="0"/>
              </a:rPr>
              <a:t>m Hô ở Bình Định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8" name="Shape 582"/>
          <p:cNvSpPr txBox="1"/>
          <p:nvPr/>
        </p:nvSpPr>
        <p:spPr>
          <a:xfrm>
            <a:off x="6339840" y="113189"/>
            <a:ext cx="5638800" cy="107489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4/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?</a:t>
            </a:r>
          </a:p>
        </p:txBody>
      </p:sp>
      <p:sp>
        <p:nvSpPr>
          <p:cNvPr id="10" name="Shape 584"/>
          <p:cNvSpPr txBox="1"/>
          <p:nvPr/>
        </p:nvSpPr>
        <p:spPr>
          <a:xfrm>
            <a:off x="9169083" y="2293013"/>
            <a:ext cx="2842260" cy="19437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marL="203200" marR="0" indent="-203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1" name="Shape 584"/>
          <p:cNvSpPr txBox="1"/>
          <p:nvPr/>
        </p:nvSpPr>
        <p:spPr>
          <a:xfrm>
            <a:off x="7433307" y="1127760"/>
            <a:ext cx="2000253" cy="573550"/>
          </a:xfrm>
          <a:prstGeom prst="rect">
            <a:avLst/>
          </a:prstGeom>
          <a:solidFill>
            <a:schemeClr val="accent6"/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endParaRPr lang="en-US" sz="2800" b="1" dirty="0">
              <a:solidFill>
                <a:srgbClr val="FF0000"/>
              </a:solidFill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2" name="Shape 584"/>
          <p:cNvSpPr txBox="1"/>
          <p:nvPr/>
        </p:nvSpPr>
        <p:spPr>
          <a:xfrm>
            <a:off x="5031524" y="2338884"/>
            <a:ext cx="2842260" cy="18825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marL="203200" marR="0" indent="-203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86600" y="1701310"/>
            <a:ext cx="2164080" cy="538970"/>
            <a:chOff x="7239000" y="3316750"/>
            <a:chExt cx="2164080" cy="538970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7239000" y="3316750"/>
              <a:ext cx="11582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8397240" y="3316750"/>
              <a:ext cx="10058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4932047" y="4776787"/>
            <a:ext cx="2992753" cy="18440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17" name="Oval 16"/>
          <p:cNvSpPr/>
          <p:nvPr/>
        </p:nvSpPr>
        <p:spPr>
          <a:xfrm>
            <a:off x="8967574" y="4754880"/>
            <a:ext cx="2992753" cy="18440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345680" y="3611880"/>
            <a:ext cx="2164080" cy="1434392"/>
            <a:chOff x="7345680" y="3611880"/>
            <a:chExt cx="2164080" cy="1434392"/>
          </a:xfrm>
        </p:grpSpPr>
        <p:grpSp>
          <p:nvGrpSpPr>
            <p:cNvPr id="18" name="Group 17"/>
            <p:cNvGrpSpPr/>
            <p:nvPr/>
          </p:nvGrpSpPr>
          <p:grpSpPr>
            <a:xfrm>
              <a:off x="7345680" y="4507302"/>
              <a:ext cx="2164080" cy="538970"/>
              <a:chOff x="7239000" y="3316750"/>
              <a:chExt cx="2164080" cy="538970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7239000" y="3316750"/>
                <a:ext cx="1158240" cy="5389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8397240" y="3316750"/>
                <a:ext cx="1005840" cy="5389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>
              <a:off x="7843304" y="3611880"/>
              <a:ext cx="13768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503920" y="3611880"/>
              <a:ext cx="0" cy="89542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774265" y="4790092"/>
            <a:ext cx="15409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 SỐNG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70720" y="4690182"/>
            <a:ext cx="25755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 KHÔNG SỐNG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2" grpId="0" animBg="1"/>
      <p:bldP spid="17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743575" y="3944938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9" name="Shape 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16"/>
            <a:ext cx="1082040" cy="12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43575" y="3944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hape 582"/>
          <p:cNvSpPr txBox="1"/>
          <p:nvPr/>
        </p:nvSpPr>
        <p:spPr>
          <a:xfrm>
            <a:off x="182880" y="1233907"/>
            <a:ext cx="3499487" cy="360471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lvl="0" algn="just">
              <a:lnSpc>
                <a:spcPct val="110000"/>
              </a:lnSpc>
            </a:pP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Cho các vật thể: </a:t>
            </a:r>
            <a:r>
              <a:rPr lang="vi-VN" sz="2800" b="1" dirty="0">
                <a:latin typeface="Times New Roman" pitchFamily="18" charset="0"/>
                <a:ea typeface="Tahoma"/>
                <a:cs typeface="Times New Roman" pitchFamily="18" charset="0"/>
              </a:rPr>
              <a:t>qu</a:t>
            </a:r>
            <a:r>
              <a:rPr lang="en-US" sz="2800" b="1" dirty="0">
                <a:latin typeface="Times New Roman" pitchFamily="18" charset="0"/>
                <a:ea typeface="Tahoma"/>
                <a:cs typeface="Times New Roman" pitchFamily="18" charset="0"/>
              </a:rPr>
              <a:t>ầ</a:t>
            </a:r>
            <a:r>
              <a:rPr lang="vi-VN" sz="2800" b="1" dirty="0">
                <a:latin typeface="Times New Roman" pitchFamily="18" charset="0"/>
                <a:ea typeface="Tahoma"/>
                <a:cs typeface="Times New Roman" pitchFamily="18" charset="0"/>
              </a:rPr>
              <a:t>n áo, cây cỏ, con cá, xe đạp.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 sắp xếp chúng vào mõi nhóm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 thể tự nhiên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hữu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</a:p>
          <a:p>
            <a:pPr algn="just"/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2" name="Shape 584"/>
          <p:cNvSpPr txBox="1"/>
          <p:nvPr/>
        </p:nvSpPr>
        <p:spPr>
          <a:xfrm>
            <a:off x="9169083" y="2293013"/>
            <a:ext cx="2842260" cy="14865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</a:t>
            </a:r>
          </a:p>
        </p:txBody>
      </p:sp>
      <p:sp>
        <p:nvSpPr>
          <p:cNvPr id="13" name="Shape 584"/>
          <p:cNvSpPr txBox="1"/>
          <p:nvPr/>
        </p:nvSpPr>
        <p:spPr>
          <a:xfrm>
            <a:off x="7433307" y="1127760"/>
            <a:ext cx="2000253" cy="573550"/>
          </a:xfrm>
          <a:prstGeom prst="rect">
            <a:avLst/>
          </a:prstGeom>
          <a:solidFill>
            <a:schemeClr val="accent6"/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endParaRPr lang="en-US" sz="2800" b="1" dirty="0">
              <a:solidFill>
                <a:srgbClr val="FF0000"/>
              </a:solidFill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4" name="Shape 584"/>
          <p:cNvSpPr txBox="1"/>
          <p:nvPr/>
        </p:nvSpPr>
        <p:spPr>
          <a:xfrm>
            <a:off x="5031524" y="2338884"/>
            <a:ext cx="2842260" cy="14406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86600" y="1701310"/>
            <a:ext cx="2164080" cy="538970"/>
            <a:chOff x="7239000" y="3316750"/>
            <a:chExt cx="2164080" cy="538970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7239000" y="3316750"/>
              <a:ext cx="11582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397240" y="3316750"/>
              <a:ext cx="10058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4932046" y="4776787"/>
            <a:ext cx="2992753" cy="18440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67574" y="4754880"/>
            <a:ext cx="2992753" cy="184404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45680" y="3611880"/>
            <a:ext cx="2164080" cy="1434392"/>
            <a:chOff x="7345680" y="3611880"/>
            <a:chExt cx="2164080" cy="1434392"/>
          </a:xfrm>
        </p:grpSpPr>
        <p:grpSp>
          <p:nvGrpSpPr>
            <p:cNvPr id="21" name="Group 20"/>
            <p:cNvGrpSpPr/>
            <p:nvPr/>
          </p:nvGrpSpPr>
          <p:grpSpPr>
            <a:xfrm>
              <a:off x="7345680" y="4507302"/>
              <a:ext cx="2164080" cy="538970"/>
              <a:chOff x="7239000" y="3316750"/>
              <a:chExt cx="2164080" cy="538970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H="1">
                <a:off x="7239000" y="3316750"/>
                <a:ext cx="1158240" cy="5389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8397240" y="3316750"/>
                <a:ext cx="1005840" cy="5389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>
              <a:off x="7843304" y="3611880"/>
              <a:ext cx="13768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503920" y="3611880"/>
              <a:ext cx="0" cy="89542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804745" y="4507302"/>
            <a:ext cx="154093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HỮU SINH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570720" y="4690182"/>
            <a:ext cx="19354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VÔ SINH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Shape 584"/>
          <p:cNvSpPr txBox="1"/>
          <p:nvPr/>
        </p:nvSpPr>
        <p:spPr>
          <a:xfrm>
            <a:off x="5031524" y="2875292"/>
            <a:ext cx="2842260" cy="720318"/>
          </a:xfrm>
          <a:prstGeom prst="rect">
            <a:avLst/>
          </a:prstGeom>
          <a:noFill/>
          <a:ln w="57150">
            <a:noFill/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</a:t>
            </a: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29" name="Shape 584"/>
          <p:cNvSpPr txBox="1"/>
          <p:nvPr/>
        </p:nvSpPr>
        <p:spPr>
          <a:xfrm>
            <a:off x="9255227" y="2851323"/>
            <a:ext cx="2842260" cy="743253"/>
          </a:xfrm>
          <a:prstGeom prst="rect">
            <a:avLst/>
          </a:prstGeom>
          <a:noFill/>
          <a:ln w="57150">
            <a:noFill/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itchFamily="18" charset="0"/>
                <a:ea typeface="Arial Unicode MS"/>
                <a:cs typeface="Times New Roman" pitchFamily="18" charset="0"/>
              </a:rPr>
              <a:t>đạp</a:t>
            </a: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53444" y="5171300"/>
            <a:ext cx="2407920" cy="13190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</a:p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433560" y="5212212"/>
            <a:ext cx="2406015" cy="1219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xe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đạp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38600" y="3357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hape 582"/>
          <p:cNvSpPr txBox="1"/>
          <p:nvPr/>
        </p:nvSpPr>
        <p:spPr>
          <a:xfrm>
            <a:off x="1143000" y="744537"/>
            <a:ext cx="10683240" cy="5717223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txBody>
          <a:bodyPr lIns="0" tIns="0" rIns="0" bIns="0"/>
          <a:lstStyle/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- </a:t>
            </a:r>
            <a:r>
              <a:rPr lang="vi-VN" sz="2800" b="1" dirty="0">
                <a:solidFill>
                  <a:srgbClr val="000000"/>
                </a:solidFill>
                <a:ea typeface="Times New Roman"/>
                <a:cs typeface="Times New Roman"/>
              </a:rPr>
              <a:t>Vật thể tự nhiên </a:t>
            </a: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là những vật thể có sẵn trong tự nhiên.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VD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muỗi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- </a:t>
            </a:r>
            <a:r>
              <a:rPr lang="vi-VN" sz="2800" b="1" dirty="0">
                <a:solidFill>
                  <a:srgbClr val="000000"/>
                </a:solidFill>
                <a:ea typeface="Times New Roman"/>
                <a:cs typeface="Times New Roman"/>
              </a:rPr>
              <a:t>Vật thể nhân tạo </a:t>
            </a: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là những vật thể do con người tạo ra để phục vụ cuộc sống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. </a:t>
            </a: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VD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bi,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- </a:t>
            </a:r>
            <a:r>
              <a:rPr lang="vi-VN" sz="2800" b="1" dirty="0">
                <a:solidFill>
                  <a:srgbClr val="000000"/>
                </a:solidFill>
                <a:ea typeface="Times New Roman"/>
                <a:cs typeface="Times New Roman"/>
              </a:rPr>
              <a:t>Vật hữu sinh (vật sống) </a:t>
            </a: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là vật thể có các đặc trưng sống.</a:t>
            </a:r>
            <a:endParaRPr lang="en-US" sz="28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VD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a typeface="Times New Roman"/>
                <a:cs typeface="Times New Roman"/>
              </a:rPr>
              <a:t>cây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/>
                <a:cs typeface="Times New Roman"/>
              </a:rPr>
              <a:t>cỏ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ea typeface="Times New Roman"/>
                <a:cs typeface="Times New Roman"/>
              </a:rPr>
              <a:t>kiến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,...</a:t>
            </a:r>
            <a:endParaRPr lang="en-US" sz="2800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342900" lvl="0" indent="-342900">
              <a:lnSpc>
                <a:spcPct val="145000"/>
              </a:lnSpc>
              <a:buClr>
                <a:srgbClr val="000000"/>
              </a:buClr>
              <a:buSzPts val="1000"/>
              <a:buFont typeface="Arial"/>
              <a:buChar char="•"/>
              <a:tabLst>
                <a:tab pos="432435" algn="l"/>
              </a:tabLst>
            </a:pP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- </a:t>
            </a:r>
            <a:r>
              <a:rPr lang="vi-VN" sz="2800" b="1" dirty="0">
                <a:solidFill>
                  <a:srgbClr val="000000"/>
                </a:solidFill>
                <a:ea typeface="Times New Roman"/>
                <a:cs typeface="Times New Roman"/>
              </a:rPr>
              <a:t>Vật vô sinh (vật không sống) </a:t>
            </a: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là vật thể không có các đặc trưng sống.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800" b="1" dirty="0">
                <a:solidFill>
                  <a:srgbClr val="000000"/>
                </a:solidFill>
                <a:ea typeface="Times New Roman"/>
                <a:cs typeface="Times New Roman"/>
              </a:rPr>
              <a:t>VD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,...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7" name="Picture 6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7307"/>
            <a:ext cx="114300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5" y="365164"/>
            <a:ext cx="903732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2/ CÁC THỂ CƠ BẢN CỦA CHẤT</a:t>
            </a:r>
          </a:p>
        </p:txBody>
      </p:sp>
      <p:sp>
        <p:nvSpPr>
          <p:cNvPr id="7" name="AutoShape 10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21"/>
            <a:ext cx="684317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8.2.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0880" y="1072373"/>
            <a:ext cx="5029200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ea typeface="Times New Roman"/>
              </a:rPr>
              <a:t>Chất tồn tại ở ba thể (trạng thái) cơ bản: </a:t>
            </a:r>
            <a:r>
              <a:rPr lang="vi-VN" sz="2800" b="1" dirty="0">
                <a:solidFill>
                  <a:srgbClr val="FF0000"/>
                </a:solidFill>
                <a:ea typeface="Times New Roman"/>
              </a:rPr>
              <a:t>rắn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 </a:t>
            </a:r>
            <a:r>
              <a:rPr lang="en-US" sz="2800" dirty="0">
                <a:solidFill>
                  <a:prstClr val="black"/>
                </a:solidFill>
                <a:ea typeface="Times New Roman"/>
              </a:rPr>
              <a:t>(solid, 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kí hiệu </a:t>
            </a:r>
            <a:r>
              <a:rPr lang="vi-VN" sz="2800" b="1" dirty="0">
                <a:solidFill>
                  <a:srgbClr val="FF0000"/>
                </a:solidFill>
                <a:ea typeface="Times New Roman"/>
              </a:rPr>
              <a:t>s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), </a:t>
            </a:r>
            <a:r>
              <a:rPr lang="vi-VN" sz="2800" b="1" dirty="0">
                <a:solidFill>
                  <a:srgbClr val="7030A0"/>
                </a:solidFill>
                <a:ea typeface="Times New Roman"/>
              </a:rPr>
              <a:t>lỏng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 </a:t>
            </a:r>
            <a:r>
              <a:rPr lang="en-US" sz="2800" dirty="0">
                <a:solidFill>
                  <a:prstClr val="black"/>
                </a:solidFill>
                <a:ea typeface="Times New Roman"/>
              </a:rPr>
              <a:t>(liquid, 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kí hiệu </a:t>
            </a:r>
            <a:r>
              <a:rPr lang="en-US" sz="2800" b="1" dirty="0">
                <a:solidFill>
                  <a:srgbClr val="7030A0"/>
                </a:solidFill>
                <a:ea typeface="Times New Roman"/>
              </a:rPr>
              <a:t>l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) và </a:t>
            </a:r>
            <a:r>
              <a:rPr lang="vi-VN" sz="2800" b="1" dirty="0">
                <a:solidFill>
                  <a:srgbClr val="006600"/>
                </a:solidFill>
                <a:ea typeface="Times New Roman"/>
              </a:rPr>
              <a:t>khí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 hay hơi (gas, kí hiệu </a:t>
            </a:r>
            <a:r>
              <a:rPr lang="vi-VN" sz="2800" b="1" dirty="0">
                <a:solidFill>
                  <a:srgbClr val="006600"/>
                </a:solidFill>
                <a:ea typeface="Times New Roman"/>
              </a:rPr>
              <a:t>g</a:t>
            </a:r>
            <a:r>
              <a:rPr lang="vi-VN" sz="2800" dirty="0">
                <a:solidFill>
                  <a:prstClr val="black"/>
                </a:solidFill>
                <a:ea typeface="Times New Roman"/>
              </a:rPr>
              <a:t>).</a:t>
            </a:r>
            <a:endParaRPr lang="en-US" sz="2800" dirty="0">
              <a:solidFill>
                <a:prstClr val="black"/>
              </a:solidFill>
              <a:ea typeface="Times New Roman"/>
            </a:endParaRPr>
          </a:p>
        </p:txBody>
      </p:sp>
      <p:sp>
        <p:nvSpPr>
          <p:cNvPr id="7" name="AutoShape 10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utoShape 12" descr="Một cốc nước nóng &quot;trị&quot; đến 6 bệnh thường gặp: Đơn giản nhưng nhiều người  quên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5575" y="856267"/>
            <a:ext cx="11056620" cy="5858126"/>
            <a:chOff x="0" y="1520727"/>
            <a:chExt cx="10330498" cy="5056506"/>
          </a:xfrm>
        </p:grpSpPr>
        <p:pic>
          <p:nvPicPr>
            <p:cNvPr id="1028" name="Picture 4" descr="Xử trí nhanh vết ong đốt tại nhà giúp trẻ giảm sưng đau | Phụ Nữ Sức Khỏ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0728"/>
              <a:ext cx="309753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ông tin: - Uống Nước Đúng Cách Giúp Bạn Giảm Cân Hiệu Quả Hơn. |  Lamchame.com - Nguồn thông tin tin cậy dành cho cha mẹ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530" y="1520727"/>
              <a:ext cx="315087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Một cốc nước nóng &amp;quot;trị&amp;quot; đến 6 bệnh thường gặp: Đơn giản nhưng nhiều người  quên làm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663853"/>
              <a:ext cx="4082098" cy="2913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484880" y="5803080"/>
              <a:ext cx="2397760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820" y="5804760"/>
              <a:ext cx="1854200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kern="0" dirty="0">
                  <a:solidFill>
                    <a:srgbClr val="FF0000"/>
                  </a:solidFill>
                  <a:cs typeface="Times New Roman" pitchFamily="18" charset="0"/>
                </a:rPr>
                <a:t>Nướ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 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8400" y="3663853"/>
              <a:ext cx="1290661" cy="92981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r>
                <a:rPr lang="en-US" sz="3200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</a:t>
              </a:r>
              <a:r>
                <a:rPr lang="en-US" sz="3200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ước</a:t>
              </a:r>
              <a:endPara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7673009" y="3794760"/>
            <a:ext cx="1013791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016002" y="1040851"/>
            <a:ext cx="5029200" cy="95410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tồn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585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606"/>
          <p:cNvPicPr/>
          <p:nvPr/>
        </p:nvPicPr>
        <p:blipFill>
          <a:blip r:embed="rId2"/>
          <a:stretch/>
        </p:blipFill>
        <p:spPr>
          <a:xfrm>
            <a:off x="0" y="0"/>
            <a:ext cx="11966713" cy="67836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36377" y="475090"/>
            <a:ext cx="200339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767477"/>
            <a:ext cx="3240157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3368" y="2204499"/>
            <a:ext cx="307334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0078" y="5775916"/>
            <a:ext cx="857747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8.2.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44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4104C0-D2CA-45AF-9993-4AD582A14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875" y="1192441"/>
            <a:ext cx="8020050" cy="4284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117C8D-1054-43E5-BF15-DD0D95F6BC3F}"/>
              </a:ext>
            </a:extLst>
          </p:cNvPr>
          <p:cNvSpPr txBox="1"/>
          <p:nvPr/>
        </p:nvSpPr>
        <p:spPr>
          <a:xfrm>
            <a:off x="0" y="143329"/>
            <a:ext cx="988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Các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chất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đều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được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cấu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tạo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từ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những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0000CC"/>
                </a:solidFill>
              </a:rPr>
              <a:t>hạt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vô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cùng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nhỏ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bé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mà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mắt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thường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không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nhìn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thấy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được</a:t>
            </a:r>
            <a:r>
              <a:rPr lang="en-US" sz="3600" b="1" dirty="0">
                <a:solidFill>
                  <a:srgbClr val="C00000"/>
                </a:solidFill>
              </a:rPr>
              <a:t>.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7F96D-A05E-4B88-853C-A5132291CAF2}"/>
              </a:ext>
            </a:extLst>
          </p:cNvPr>
          <p:cNvSpPr txBox="1"/>
          <p:nvPr/>
        </p:nvSpPr>
        <p:spPr>
          <a:xfrm>
            <a:off x="933450" y="5628530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khí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5666A-D12C-43CC-9636-547FAC932D81}"/>
              </a:ext>
            </a:extLst>
          </p:cNvPr>
          <p:cNvSpPr txBox="1"/>
          <p:nvPr/>
        </p:nvSpPr>
        <p:spPr>
          <a:xfrm>
            <a:off x="3800475" y="5571163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lỏng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6C3A9-68EC-49AB-AE79-25996ACE8AB2}"/>
              </a:ext>
            </a:extLst>
          </p:cNvPr>
          <p:cNvSpPr txBox="1"/>
          <p:nvPr/>
        </p:nvSpPr>
        <p:spPr>
          <a:xfrm>
            <a:off x="6743700" y="5628530"/>
            <a:ext cx="214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rắn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1" y="66619"/>
            <a:ext cx="2200274" cy="13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DF97AD1-050E-47E5-840C-0BD28961F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175733"/>
              </p:ext>
            </p:extLst>
          </p:nvPr>
        </p:nvGraphicFramePr>
        <p:xfrm>
          <a:off x="1462253" y="2199349"/>
          <a:ext cx="8832852" cy="3273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13">
                  <a:extLst>
                    <a:ext uri="{9D8B030D-6E8A-4147-A177-3AD203B41FA5}">
                      <a16:colId xmlns:a16="http://schemas.microsoft.com/office/drawing/2014/main" val="4147911012"/>
                    </a:ext>
                  </a:extLst>
                </a:gridCol>
                <a:gridCol w="1860652">
                  <a:extLst>
                    <a:ext uri="{9D8B030D-6E8A-4147-A177-3AD203B41FA5}">
                      <a16:colId xmlns:a16="http://schemas.microsoft.com/office/drawing/2014/main" val="1752708738"/>
                    </a:ext>
                  </a:extLst>
                </a:gridCol>
                <a:gridCol w="2555774">
                  <a:extLst>
                    <a:ext uri="{9D8B030D-6E8A-4147-A177-3AD203B41FA5}">
                      <a16:colId xmlns:a16="http://schemas.microsoft.com/office/drawing/2014/main" val="1111567923"/>
                    </a:ext>
                  </a:extLst>
                </a:gridCol>
                <a:gridCol w="2208213">
                  <a:extLst>
                    <a:ext uri="{9D8B030D-6E8A-4147-A177-3AD203B41FA5}">
                      <a16:colId xmlns:a16="http://schemas.microsoft.com/office/drawing/2014/main" val="2395989693"/>
                    </a:ext>
                  </a:extLst>
                </a:gridCol>
              </a:tblGrid>
              <a:tr h="119562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542760"/>
                  </a:ext>
                </a:extLst>
              </a:tr>
              <a:tr h="69270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023629"/>
                  </a:ext>
                </a:extLst>
              </a:tr>
              <a:tr h="69270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802618"/>
                  </a:ext>
                </a:extLst>
              </a:tr>
              <a:tr h="692703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7032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D048292-8FE9-480E-B413-04ED901AF10A}"/>
              </a:ext>
            </a:extLst>
          </p:cNvPr>
          <p:cNvSpPr txBox="1"/>
          <p:nvPr/>
        </p:nvSpPr>
        <p:spPr>
          <a:xfrm>
            <a:off x="2595201" y="1526022"/>
            <a:ext cx="6610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215F6-7D83-4F7B-ABCA-7BE7F492F9B1}"/>
              </a:ext>
            </a:extLst>
          </p:cNvPr>
          <p:cNvSpPr txBox="1"/>
          <p:nvPr/>
        </p:nvSpPr>
        <p:spPr>
          <a:xfrm>
            <a:off x="3928615" y="3481292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718271-551A-4676-AFA3-8B3D3DB135E9}"/>
              </a:ext>
            </a:extLst>
          </p:cNvPr>
          <p:cNvSpPr txBox="1"/>
          <p:nvPr/>
        </p:nvSpPr>
        <p:spPr>
          <a:xfrm>
            <a:off x="5829607" y="3395880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DA0F37-B907-4FB1-A881-1CA8A2FD88E8}"/>
              </a:ext>
            </a:extLst>
          </p:cNvPr>
          <p:cNvSpPr txBox="1"/>
          <p:nvPr/>
        </p:nvSpPr>
        <p:spPr>
          <a:xfrm>
            <a:off x="8180758" y="3414930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E82C8-3290-4370-BD6A-CCEBA45CB07B}"/>
              </a:ext>
            </a:extLst>
          </p:cNvPr>
          <p:cNvSpPr txBox="1"/>
          <p:nvPr/>
        </p:nvSpPr>
        <p:spPr>
          <a:xfrm>
            <a:off x="3909565" y="4105507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4C404D-DBFF-470E-98F9-0DA3A3A742ED}"/>
              </a:ext>
            </a:extLst>
          </p:cNvPr>
          <p:cNvSpPr txBox="1"/>
          <p:nvPr/>
        </p:nvSpPr>
        <p:spPr>
          <a:xfrm>
            <a:off x="5829606" y="4034710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A600AB-36A0-4760-9A57-87D6E60842BC}"/>
              </a:ext>
            </a:extLst>
          </p:cNvPr>
          <p:cNvSpPr txBox="1"/>
          <p:nvPr/>
        </p:nvSpPr>
        <p:spPr>
          <a:xfrm>
            <a:off x="8180758" y="4091205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32758F-D6A6-4FE7-BE04-90260B0E8D2F}"/>
              </a:ext>
            </a:extLst>
          </p:cNvPr>
          <p:cNvSpPr txBox="1"/>
          <p:nvPr/>
        </p:nvSpPr>
        <p:spPr>
          <a:xfrm>
            <a:off x="3909564" y="4890045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3F0F7D-F256-4222-8051-9FCC1A0F331B}"/>
              </a:ext>
            </a:extLst>
          </p:cNvPr>
          <p:cNvSpPr txBox="1"/>
          <p:nvPr/>
        </p:nvSpPr>
        <p:spPr>
          <a:xfrm>
            <a:off x="5829605" y="4711190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712A10-F73E-480F-977F-5D822E624BE4}"/>
              </a:ext>
            </a:extLst>
          </p:cNvPr>
          <p:cNvSpPr txBox="1"/>
          <p:nvPr/>
        </p:nvSpPr>
        <p:spPr>
          <a:xfrm>
            <a:off x="8180758" y="4739437"/>
            <a:ext cx="170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048292-8FE9-480E-B413-04ED901AF10A}"/>
              </a:ext>
            </a:extLst>
          </p:cNvPr>
          <p:cNvSpPr txBox="1"/>
          <p:nvPr/>
        </p:nvSpPr>
        <p:spPr>
          <a:xfrm>
            <a:off x="1331844" y="532109"/>
            <a:ext cx="10137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5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03213"/>
            <a:ext cx="16732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43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05C61F-9005-4F14-AAC5-86C48AA5DAAE}"/>
              </a:ext>
            </a:extLst>
          </p:cNvPr>
          <p:cNvSpPr txBox="1">
            <a:spLocks/>
          </p:cNvSpPr>
          <p:nvPr/>
        </p:nvSpPr>
        <p:spPr>
          <a:xfrm>
            <a:off x="962243" y="3281409"/>
            <a:ext cx="11016298" cy="1785938"/>
          </a:xfrm>
          <a:prstGeom prst="rect">
            <a:avLst/>
          </a:prstGeom>
          <a:solidFill>
            <a:srgbClr val="10CF9B">
              <a:lumMod val="20000"/>
              <a:lumOff val="80000"/>
            </a:srgbClr>
          </a:solidFill>
          <a:ln>
            <a:noFill/>
          </a:ln>
        </p:spPr>
        <p:txBody>
          <a:bodyPr vert="horz" lIns="0" tIns="0" rIns="18288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BÀI 8: </a:t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SỰ ĐA DẠNG VÀ CÁC THỂ CƠ BẢN CỦA CHẤT.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TÍNH CHẤT CỦA CHẤT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D16379-A251-4306-832D-B22F3069EB1A}"/>
              </a:ext>
            </a:extLst>
          </p:cNvPr>
          <p:cNvSpPr txBox="1">
            <a:spLocks/>
          </p:cNvSpPr>
          <p:nvPr/>
        </p:nvSpPr>
        <p:spPr>
          <a:xfrm>
            <a:off x="962243" y="706885"/>
            <a:ext cx="11016298" cy="1785938"/>
          </a:xfrm>
          <a:prstGeom prst="rect">
            <a:avLst/>
          </a:prstGeom>
          <a:solidFill>
            <a:srgbClr val="10CF9B">
              <a:lumMod val="20000"/>
              <a:lumOff val="80000"/>
            </a:srgbClr>
          </a:solidFill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CHỦ ĐỀ 2: CÁC THỂ CỦA CHẤT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2449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618"/>
          <p:cNvSpPr txBox="1"/>
          <p:nvPr/>
        </p:nvSpPr>
        <p:spPr>
          <a:xfrm>
            <a:off x="1779353" y="272608"/>
            <a:ext cx="9869308" cy="64482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lIns="0" tIns="0" rIns="0" bIns="0"/>
          <a:lstStyle/>
          <a:p>
            <a:pPr marL="0" marR="0" inden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</a:t>
            </a:r>
          </a:p>
          <a:p>
            <a:pPr marR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*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 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hạt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liên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kết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chặt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chẽ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.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Rất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khó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bị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nén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R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*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: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chặt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chẽ</a:t>
            </a:r>
            <a:endParaRPr lang="en-US" sz="2800" dirty="0"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dạng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không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tích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nén</a:t>
            </a:r>
            <a:endParaRPr lang="en-US" sz="2800" dirty="0"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R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*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/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hơi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hạt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chuyển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động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tự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do.</a:t>
            </a: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ahoma"/>
                <a:cs typeface="Times New Roman" pitchFamily="18" charset="0"/>
              </a:rPr>
              <a:t>định</a:t>
            </a:r>
            <a:endParaRPr lang="en-US" sz="2800" dirty="0"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Dễ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bị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nén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457200" marR="0" indent="-45720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8205" y="854767"/>
            <a:ext cx="4220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VD: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35280" y="4711148"/>
            <a:ext cx="7553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gas,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96748" y="2822714"/>
            <a:ext cx="7553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pic>
        <p:nvPicPr>
          <p:cNvPr id="27" name="Picture 26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0501"/>
            <a:ext cx="1714500" cy="186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6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75" y="365164"/>
            <a:ext cx="903732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TÍNH CHẤT CỦA CHẤT</a:t>
            </a:r>
          </a:p>
        </p:txBody>
      </p:sp>
      <p:pic>
        <p:nvPicPr>
          <p:cNvPr id="3" name="Shape 628"/>
          <p:cNvPicPr/>
          <p:nvPr/>
        </p:nvPicPr>
        <p:blipFill>
          <a:blip r:embed="rId2"/>
          <a:stretch/>
        </p:blipFill>
        <p:spPr>
          <a:xfrm>
            <a:off x="6412940" y="893760"/>
            <a:ext cx="5653554" cy="5892080"/>
          </a:xfrm>
          <a:prstGeom prst="rect">
            <a:avLst/>
          </a:prstGeom>
        </p:spPr>
      </p:pic>
      <p:pic>
        <p:nvPicPr>
          <p:cNvPr id="5" name="Shape 622"/>
          <p:cNvPicPr/>
          <p:nvPr/>
        </p:nvPicPr>
        <p:blipFill>
          <a:blip r:embed="rId3"/>
          <a:stretch/>
        </p:blipFill>
        <p:spPr>
          <a:xfrm>
            <a:off x="867782" y="4536141"/>
            <a:ext cx="2130369" cy="1410037"/>
          </a:xfrm>
          <a:prstGeom prst="rect">
            <a:avLst/>
          </a:prstGeom>
        </p:spPr>
      </p:pic>
      <p:pic>
        <p:nvPicPr>
          <p:cNvPr id="6" name="Shape 626"/>
          <p:cNvPicPr/>
          <p:nvPr/>
        </p:nvPicPr>
        <p:blipFill>
          <a:blip r:embed="rId4"/>
          <a:stretch/>
        </p:blipFill>
        <p:spPr>
          <a:xfrm>
            <a:off x="4356847" y="1792943"/>
            <a:ext cx="1846729" cy="4903252"/>
          </a:xfrm>
          <a:prstGeom prst="rect">
            <a:avLst/>
          </a:prstGeom>
        </p:spPr>
      </p:pic>
      <p:sp>
        <p:nvSpPr>
          <p:cNvPr id="7" name="Shape 624"/>
          <p:cNvSpPr txBox="1"/>
          <p:nvPr/>
        </p:nvSpPr>
        <p:spPr>
          <a:xfrm>
            <a:off x="294041" y="6151926"/>
            <a:ext cx="3327699" cy="552281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850" dirty="0">
                <a:solidFill>
                  <a:prstClr val="black"/>
                </a:solidFill>
                <a:latin typeface="Arial"/>
                <a:ea typeface="Arial"/>
              </a:rPr>
              <a:t>À </a:t>
            </a:r>
            <a:r>
              <a:rPr lang="vi-VN" sz="2800" dirty="0">
                <a:solidFill>
                  <a:prstClr val="black"/>
                </a:solidFill>
                <a:latin typeface="Arial"/>
                <a:ea typeface="Arial"/>
              </a:rPr>
              <a:t>Hình 9.4. Than đá</a:t>
            </a:r>
            <a:endParaRPr lang="en-US" sz="2800" dirty="0">
              <a:solidFill>
                <a:prstClr val="black"/>
              </a:solidFill>
              <a:latin typeface="Arial"/>
              <a:ea typeface="Arial"/>
            </a:endParaRPr>
          </a:p>
        </p:txBody>
      </p:sp>
      <p:sp>
        <p:nvSpPr>
          <p:cNvPr id="8" name="Shape 630"/>
          <p:cNvSpPr txBox="1"/>
          <p:nvPr/>
        </p:nvSpPr>
        <p:spPr>
          <a:xfrm>
            <a:off x="71716" y="1792943"/>
            <a:ext cx="4272170" cy="2046857"/>
          </a:xfrm>
          <a:prstGeom prst="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241300" marR="0" indent="-2413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100" dirty="0">
                <a:solidFill>
                  <a:schemeClr val="bg1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7 </a:t>
            </a:r>
            <a:r>
              <a:rPr lang="en-US" sz="1100" dirty="0">
                <a:solidFill>
                  <a:schemeClr val="bg1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   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hãy nhận xét v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ề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thể và màu sắc của than đá, d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 ăn, hơi 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các hình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9.4,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9.5 và 9.6.</a:t>
            </a:r>
            <a:endParaRPr lang="en-US" sz="2800" dirty="0">
              <a:solidFill>
                <a:schemeClr val="bg1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041" y="967870"/>
            <a:ext cx="568362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31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628"/>
          <p:cNvPicPr/>
          <p:nvPr/>
        </p:nvPicPr>
        <p:blipFill>
          <a:blip r:embed="rId2"/>
          <a:stretch/>
        </p:blipFill>
        <p:spPr>
          <a:xfrm>
            <a:off x="6412940" y="893760"/>
            <a:ext cx="5653554" cy="5892080"/>
          </a:xfrm>
          <a:prstGeom prst="rect">
            <a:avLst/>
          </a:prstGeom>
        </p:spPr>
      </p:pic>
      <p:pic>
        <p:nvPicPr>
          <p:cNvPr id="5" name="Shape 622"/>
          <p:cNvPicPr/>
          <p:nvPr/>
        </p:nvPicPr>
        <p:blipFill>
          <a:blip r:embed="rId3"/>
          <a:stretch/>
        </p:blipFill>
        <p:spPr>
          <a:xfrm>
            <a:off x="867782" y="4536141"/>
            <a:ext cx="2130369" cy="1410037"/>
          </a:xfrm>
          <a:prstGeom prst="rect">
            <a:avLst/>
          </a:prstGeom>
        </p:spPr>
      </p:pic>
      <p:pic>
        <p:nvPicPr>
          <p:cNvPr id="6" name="Shape 626"/>
          <p:cNvPicPr/>
          <p:nvPr/>
        </p:nvPicPr>
        <p:blipFill>
          <a:blip r:embed="rId4"/>
          <a:stretch/>
        </p:blipFill>
        <p:spPr>
          <a:xfrm>
            <a:off x="4356847" y="1792943"/>
            <a:ext cx="1846729" cy="4903252"/>
          </a:xfrm>
          <a:prstGeom prst="rect">
            <a:avLst/>
          </a:prstGeom>
        </p:spPr>
      </p:pic>
      <p:sp>
        <p:nvSpPr>
          <p:cNvPr id="7" name="Shape 624"/>
          <p:cNvSpPr txBox="1"/>
          <p:nvPr/>
        </p:nvSpPr>
        <p:spPr>
          <a:xfrm>
            <a:off x="294041" y="6151926"/>
            <a:ext cx="3327699" cy="552281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850" dirty="0">
                <a:effectLst/>
                <a:latin typeface="Arial"/>
                <a:ea typeface="Arial"/>
              </a:rPr>
              <a:t>À </a:t>
            </a:r>
            <a:r>
              <a:rPr lang="vi-VN" sz="2800" dirty="0">
                <a:effectLst/>
                <a:latin typeface="Arial"/>
                <a:ea typeface="Arial"/>
              </a:rPr>
              <a:t>Hình 9.4. Than đá</a:t>
            </a:r>
            <a:endParaRPr lang="en-US" sz="2800" dirty="0">
              <a:effectLst/>
              <a:latin typeface="Arial"/>
              <a:ea typeface="Arial"/>
            </a:endParaRPr>
          </a:p>
        </p:txBody>
      </p:sp>
      <p:sp>
        <p:nvSpPr>
          <p:cNvPr id="9" name="Shape 624"/>
          <p:cNvSpPr txBox="1"/>
          <p:nvPr/>
        </p:nvSpPr>
        <p:spPr>
          <a:xfrm>
            <a:off x="2238634" y="4632629"/>
            <a:ext cx="1538895" cy="13135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đen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0" name="Shape 624"/>
          <p:cNvSpPr txBox="1"/>
          <p:nvPr/>
        </p:nvSpPr>
        <p:spPr>
          <a:xfrm>
            <a:off x="5286282" y="967870"/>
            <a:ext cx="827647" cy="2077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lỏng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1" name="Shape 624"/>
          <p:cNvSpPr txBox="1"/>
          <p:nvPr/>
        </p:nvSpPr>
        <p:spPr>
          <a:xfrm>
            <a:off x="7563317" y="1792943"/>
            <a:ext cx="1168307" cy="13984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2" name="Shape 630"/>
          <p:cNvSpPr txBox="1"/>
          <p:nvPr/>
        </p:nvSpPr>
        <p:spPr>
          <a:xfrm>
            <a:off x="224116" y="138834"/>
            <a:ext cx="4272170" cy="1568822"/>
          </a:xfrm>
          <a:prstGeom prst="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tồn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3" name="Shape 630"/>
          <p:cNvSpPr txBox="1"/>
          <p:nvPr/>
        </p:nvSpPr>
        <p:spPr>
          <a:xfrm>
            <a:off x="224116" y="1940502"/>
            <a:ext cx="4272170" cy="1083370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?</a:t>
            </a:r>
          </a:p>
        </p:txBody>
      </p:sp>
      <p:sp>
        <p:nvSpPr>
          <p:cNvPr id="14" name="Shape 630"/>
          <p:cNvSpPr txBox="1"/>
          <p:nvPr/>
        </p:nvSpPr>
        <p:spPr>
          <a:xfrm>
            <a:off x="224116" y="3043207"/>
            <a:ext cx="4272170" cy="1492933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30"/>
          <p:cNvSpPr txBox="1"/>
          <p:nvPr/>
        </p:nvSpPr>
        <p:spPr>
          <a:xfrm>
            <a:off x="582703" y="2967198"/>
            <a:ext cx="11322426" cy="1205564"/>
          </a:xfrm>
          <a:prstGeom prst="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575" y="365164"/>
            <a:ext cx="582209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3/ TÍNH CHẤT CỦA CHẤT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041" y="967870"/>
            <a:ext cx="568362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Shape 630"/>
          <p:cNvSpPr txBox="1"/>
          <p:nvPr/>
        </p:nvSpPr>
        <p:spPr>
          <a:xfrm>
            <a:off x="582703" y="1828800"/>
            <a:ext cx="11322426" cy="1138397"/>
          </a:xfrm>
          <a:prstGeom prst="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241300" indent="-241300" algn="just">
              <a:lnSpc>
                <a:spcPct val="110000"/>
              </a:lnSpc>
            </a:pP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tồn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8" name="Picture 7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309" y="502024"/>
            <a:ext cx="1028700" cy="106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19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Shape 6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41" y="2412793"/>
            <a:ext cx="4060825" cy="444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638"/>
          <p:cNvSpPr txBox="1"/>
          <p:nvPr/>
        </p:nvSpPr>
        <p:spPr>
          <a:xfrm>
            <a:off x="7624222" y="2734912"/>
            <a:ext cx="4227120" cy="3800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215900" marR="0" indent="-215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56E606"/>
                </a:solidFill>
                <a:ea typeface="Arial"/>
              </a:rPr>
              <a:t>  </a:t>
            </a:r>
            <a:r>
              <a:rPr lang="vi-VN" sz="2800" dirty="0">
                <a:solidFill>
                  <a:srgbClr val="56E606"/>
                </a:solidFill>
                <a:effectLst/>
                <a:ea typeface="Arial"/>
              </a:rPr>
              <a:t> </a:t>
            </a:r>
            <a:r>
              <a:rPr lang="vi-VN" sz="2800" dirty="0">
                <a:effectLst/>
                <a:ea typeface="Tahoma"/>
              </a:rPr>
              <a:t>Thực hiện thí nghiệm 1 (hình </a:t>
            </a:r>
            <a:r>
              <a:rPr lang="en-US" sz="2800" dirty="0">
                <a:effectLst/>
                <a:ea typeface="Tahoma"/>
              </a:rPr>
              <a:t>8</a:t>
            </a:r>
            <a:r>
              <a:rPr lang="vi-VN" sz="2800" dirty="0">
                <a:effectLst/>
                <a:ea typeface="Tahoma"/>
              </a:rPr>
              <a:t>.7) và ghi kết quả sự thay đổi nhiệt độ hiển thị trên nhiệt kế sau mỗi phút theo mẫu bảng 9.2. Trong suốt</a:t>
            </a:r>
            <a:r>
              <a:rPr lang="en-US" sz="2800" dirty="0">
                <a:effectLst/>
                <a:ea typeface="Tahoma"/>
              </a:rPr>
              <a:t> </a:t>
            </a:r>
            <a:r>
              <a:rPr lang="vi-VN" sz="2800" dirty="0">
                <a:effectLst/>
                <a:ea typeface="Tahoma"/>
              </a:rPr>
              <a:t>thời gian nước sôi, nhiệt độ của nước có thay đổi không?</a:t>
            </a:r>
            <a:endParaRPr lang="en-US" sz="2800" dirty="0">
              <a:effectLst/>
              <a:ea typeface="Tahoma"/>
            </a:endParaRPr>
          </a:p>
        </p:txBody>
      </p:sp>
      <p:sp>
        <p:nvSpPr>
          <p:cNvPr id="7" name="Shape 636"/>
          <p:cNvSpPr txBox="1"/>
          <p:nvPr/>
        </p:nvSpPr>
        <p:spPr>
          <a:xfrm>
            <a:off x="980254" y="3642290"/>
            <a:ext cx="1553658" cy="1986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.7. Đo nhiệt độ sôi của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49624" y="503041"/>
            <a:ext cx="11340352" cy="95410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 nghiệm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1: Đo nhiệt độ sôi của nước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 1:</a:t>
            </a: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Lấy bình 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ầ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 chứa 150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ml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 cất có cắm nhiệt kế (hình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.7).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49624" y="1200571"/>
            <a:ext cx="11340352" cy="13849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kumimoji="0" lang="vi-VN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Đun nóng bình c</a:t>
            </a:r>
            <a:r>
              <a:rPr kumimoji="0" 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ầ</a:t>
            </a:r>
            <a:r>
              <a:rPr kumimoji="0" lang="vi-VN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 bằng đèn cồn cho đến khi nước sôi. Quan sát hiện tượng trên mặt nước và trong lòng chất lỏng.</a:t>
            </a:r>
            <a:r>
              <a:rPr kumimoji="0" lang="vi-VN" sz="2800" b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-https://www.youtube.com/watch?v=Y2-p3TET1Lw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1057866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467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782156"/>
              </p:ext>
            </p:extLst>
          </p:nvPr>
        </p:nvGraphicFramePr>
        <p:xfrm>
          <a:off x="1261968" y="747130"/>
          <a:ext cx="8928846" cy="5611316"/>
        </p:xfrm>
        <a:graphic>
          <a:graphicData uri="http://schemas.openxmlformats.org/drawingml/2006/table">
            <a:tbl>
              <a:tblPr/>
              <a:tblGrid>
                <a:gridCol w="2976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6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07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Thời gian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Nhiệt độ (°</a:t>
                      </a:r>
                      <a:r>
                        <a:rPr lang="en-US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</a:t>
                      </a:r>
                      <a:r>
                        <a:rPr lang="en-US" sz="2800" b="1" baseline="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)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Thể của nước</a:t>
                      </a:r>
                      <a:endParaRPr lang="en-US" sz="2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8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5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Shape 636"/>
          <p:cNvSpPr txBox="1"/>
          <p:nvPr/>
        </p:nvSpPr>
        <p:spPr>
          <a:xfrm>
            <a:off x="2898004" y="122220"/>
            <a:ext cx="5384687" cy="6249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Bảng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2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của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0444" y="1821058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6485" y="1858595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4996" y="2650438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0444" y="2621264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8375" y="2644515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4637" y="1711697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0444" y="3519898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444" y="4591953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8375" y="3519898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28375" y="4591953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44996" y="4575918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4996" y="3659431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60444" y="5506353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8375" y="5506353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°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44996" y="5523936"/>
            <a:ext cx="2079812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71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0165" y="204980"/>
            <a:ext cx="964849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Thí nghiệm 2: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Hoà tan muối ăn vào nước, trộn d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u ăn với 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hape 640"/>
          <p:cNvPicPr/>
          <p:nvPr/>
        </p:nvPicPr>
        <p:blipFill>
          <a:blip r:embed="rId2"/>
          <a:stretch/>
        </p:blipFill>
        <p:spPr>
          <a:xfrm>
            <a:off x="2475202" y="1088346"/>
            <a:ext cx="3185904" cy="2969447"/>
          </a:xfrm>
          <a:prstGeom prst="rect">
            <a:avLst/>
          </a:prstGeom>
        </p:spPr>
      </p:pic>
      <p:pic>
        <p:nvPicPr>
          <p:cNvPr id="6" name="Shape 644"/>
          <p:cNvPicPr/>
          <p:nvPr/>
        </p:nvPicPr>
        <p:blipFill>
          <a:blip r:embed="rId3"/>
          <a:stretch/>
        </p:blipFill>
        <p:spPr>
          <a:xfrm>
            <a:off x="6084356" y="1122451"/>
            <a:ext cx="3173836" cy="2935342"/>
          </a:xfrm>
          <a:prstGeom prst="rect">
            <a:avLst/>
          </a:prstGeom>
        </p:spPr>
      </p:pic>
      <p:sp>
        <p:nvSpPr>
          <p:cNvPr id="7" name="Shape 646"/>
          <p:cNvSpPr txBox="1"/>
          <p:nvPr/>
        </p:nvSpPr>
        <p:spPr>
          <a:xfrm>
            <a:off x="9510448" y="1502660"/>
            <a:ext cx="2169117" cy="176080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.9. Trộn </a:t>
            </a: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dầ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u ăn với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8" name="Shape 642"/>
          <p:cNvSpPr txBox="1"/>
          <p:nvPr/>
        </p:nvSpPr>
        <p:spPr>
          <a:xfrm>
            <a:off x="693951" y="1655424"/>
            <a:ext cx="1691640" cy="186939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.8. Hoà tan muối ăn trong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0164" y="4294276"/>
            <a:ext cx="10941269" cy="200978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lnSpc>
                <a:spcPct val="145000"/>
              </a:lnSpc>
            </a:pPr>
            <a:r>
              <a:rPr lang="vi-VN" sz="2800" b="1" i="1" dirty="0">
                <a:ea typeface="Times New Roman"/>
              </a:rPr>
              <a:t>Bước 1</a:t>
            </a:r>
            <a:r>
              <a:rPr lang="vi-VN" sz="2800" i="1" dirty="0">
                <a:ea typeface="Times New Roman"/>
              </a:rPr>
              <a:t>:</a:t>
            </a:r>
            <a:r>
              <a:rPr lang="vi-VN" sz="2800" dirty="0">
                <a:ea typeface="Times New Roman"/>
              </a:rPr>
              <a:t> Lấy 2 cốc thuỷ tinh giống nhau, cho cùng lượng nước vào 2 cốc.</a:t>
            </a:r>
            <a:endParaRPr lang="en-US" sz="2800" dirty="0"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vi-VN" sz="2800" b="1" i="1" dirty="0">
                <a:ea typeface="Times New Roman"/>
              </a:rPr>
              <a:t>Bước 2</a:t>
            </a:r>
            <a:r>
              <a:rPr lang="vi-VN" sz="2800" i="1" dirty="0">
                <a:ea typeface="Times New Roman"/>
              </a:rPr>
              <a:t>:</a:t>
            </a:r>
            <a:r>
              <a:rPr lang="vi-VN" sz="2800" dirty="0">
                <a:ea typeface="Times New Roman"/>
              </a:rPr>
              <a:t> Cho vào cốc thứ nhất một thìa muối ăn, cốc thứ hai một thìa d</a:t>
            </a:r>
            <a:r>
              <a:rPr lang="en-US" sz="2800" dirty="0">
                <a:ea typeface="Times New Roman"/>
              </a:rPr>
              <a:t>ầ</a:t>
            </a:r>
            <a:r>
              <a:rPr lang="vi-VN" sz="2800" dirty="0">
                <a:ea typeface="Times New Roman"/>
              </a:rPr>
              <a:t>u ăn, khuấy đều.</a:t>
            </a:r>
            <a:endParaRPr lang="en-US" sz="2800" dirty="0"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4926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0165" y="204980"/>
            <a:ext cx="9648496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ea typeface="Courier New"/>
                <a:cs typeface="Times New Roman" pitchFamily="18" charset="0"/>
              </a:rPr>
              <a:t>Thí nghiệm 2: </a:t>
            </a:r>
            <a:r>
              <a:rPr lang="vi-VN" sz="2800" dirty="0">
                <a:solidFill>
                  <a:srgbClr val="000000"/>
                </a:solidFill>
                <a:ea typeface="Courier New"/>
                <a:cs typeface="Times New Roman" pitchFamily="18" charset="0"/>
              </a:rPr>
              <a:t>Hoà tan muối ăn vào nước, trộn d</a:t>
            </a:r>
            <a:r>
              <a:rPr lang="en-US" sz="2800" dirty="0">
                <a:solidFill>
                  <a:srgbClr val="000000"/>
                </a:solidFill>
                <a:ea typeface="Courier New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ea typeface="Courier New"/>
                <a:cs typeface="Times New Roman" pitchFamily="18" charset="0"/>
              </a:rPr>
              <a:t>u ăn với nước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Shape 640"/>
          <p:cNvPicPr/>
          <p:nvPr/>
        </p:nvPicPr>
        <p:blipFill>
          <a:blip r:embed="rId2"/>
          <a:stretch/>
        </p:blipFill>
        <p:spPr>
          <a:xfrm>
            <a:off x="2475202" y="1088346"/>
            <a:ext cx="3185904" cy="2969447"/>
          </a:xfrm>
          <a:prstGeom prst="rect">
            <a:avLst/>
          </a:prstGeom>
        </p:spPr>
      </p:pic>
      <p:pic>
        <p:nvPicPr>
          <p:cNvPr id="6" name="Shape 644"/>
          <p:cNvPicPr/>
          <p:nvPr/>
        </p:nvPicPr>
        <p:blipFill>
          <a:blip r:embed="rId3"/>
          <a:stretch/>
        </p:blipFill>
        <p:spPr>
          <a:xfrm>
            <a:off x="6084356" y="1122451"/>
            <a:ext cx="3173836" cy="2935342"/>
          </a:xfrm>
          <a:prstGeom prst="rect">
            <a:avLst/>
          </a:prstGeom>
        </p:spPr>
      </p:pic>
      <p:sp>
        <p:nvSpPr>
          <p:cNvPr id="7" name="Shape 646"/>
          <p:cNvSpPr txBox="1"/>
          <p:nvPr/>
        </p:nvSpPr>
        <p:spPr>
          <a:xfrm>
            <a:off x="9510448" y="1502660"/>
            <a:ext cx="2169117" cy="1760803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800" dirty="0">
                <a:solidFill>
                  <a:prstClr val="black"/>
                </a:solidFill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solidFill>
                  <a:prstClr val="black"/>
                </a:solidFill>
                <a:ea typeface="Arial"/>
                <a:cs typeface="Times New Roman" pitchFamily="18" charset="0"/>
              </a:rPr>
              <a:t>.9. Trộn </a:t>
            </a:r>
            <a:r>
              <a:rPr lang="en-US" sz="2800" dirty="0" err="1">
                <a:solidFill>
                  <a:prstClr val="black"/>
                </a:solidFill>
                <a:ea typeface="Arial"/>
                <a:cs typeface="Times New Roman" pitchFamily="18" charset="0"/>
              </a:rPr>
              <a:t>dầ</a:t>
            </a:r>
            <a:r>
              <a:rPr lang="vi-VN" sz="2800" dirty="0">
                <a:solidFill>
                  <a:prstClr val="black"/>
                </a:solidFill>
                <a:ea typeface="Arial"/>
                <a:cs typeface="Times New Roman" pitchFamily="18" charset="0"/>
              </a:rPr>
              <a:t>u ăn với nước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8" name="Shape 642"/>
          <p:cNvSpPr txBox="1"/>
          <p:nvPr/>
        </p:nvSpPr>
        <p:spPr>
          <a:xfrm>
            <a:off x="693951" y="1655424"/>
            <a:ext cx="1691640" cy="1869396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vi-VN" sz="2800" dirty="0">
                <a:solidFill>
                  <a:prstClr val="black"/>
                </a:solidFill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solidFill>
                  <a:prstClr val="black"/>
                </a:solidFill>
                <a:ea typeface="Arial"/>
                <a:cs typeface="Times New Roman" pitchFamily="18" charset="0"/>
              </a:rPr>
              <a:t>.8. Hoà tan muối ăn trong nước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0164" y="4294276"/>
            <a:ext cx="10941269" cy="717119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lnSpc>
                <a:spcPct val="145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?</a:t>
            </a:r>
          </a:p>
        </p:txBody>
      </p:sp>
      <p:sp>
        <p:nvSpPr>
          <p:cNvPr id="10" name="Shape 642"/>
          <p:cNvSpPr txBox="1"/>
          <p:nvPr/>
        </p:nvSpPr>
        <p:spPr>
          <a:xfrm>
            <a:off x="2475202" y="3433582"/>
            <a:ext cx="3609154" cy="84327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M</a:t>
            </a:r>
            <a:r>
              <a:rPr lang="vi-VN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uối ăn</a:t>
            </a:r>
            <a:r>
              <a:rPr lang="en-US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 tan</a:t>
            </a:r>
            <a:r>
              <a:rPr lang="vi-VN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 trong nước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11" name="Shape 642"/>
          <p:cNvSpPr txBox="1"/>
          <p:nvPr/>
        </p:nvSpPr>
        <p:spPr>
          <a:xfrm>
            <a:off x="6084355" y="3450998"/>
            <a:ext cx="4494305" cy="84327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 sz="2800" dirty="0" err="1">
                <a:solidFill>
                  <a:srgbClr val="FF0000"/>
                </a:solidFill>
                <a:ea typeface="Arial"/>
                <a:cs typeface="Times New Roman" pitchFamily="18" charset="0"/>
              </a:rPr>
              <a:t>Dầu</a:t>
            </a:r>
            <a:r>
              <a:rPr lang="vi-VN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 ăn</a:t>
            </a:r>
            <a:r>
              <a:rPr lang="en-US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 tan</a:t>
            </a:r>
            <a:r>
              <a:rPr lang="vi-VN" sz="2800" dirty="0">
                <a:solidFill>
                  <a:srgbClr val="FF0000"/>
                </a:solidFill>
                <a:ea typeface="Arial"/>
                <a:cs typeface="Times New Roman" pitchFamily="18" charset="0"/>
              </a:rPr>
              <a:t> trong nước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7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499198"/>
              </p:ext>
            </p:extLst>
          </p:nvPr>
        </p:nvGraphicFramePr>
        <p:xfrm>
          <a:off x="1413164" y="-1570"/>
          <a:ext cx="8965802" cy="853440"/>
        </p:xfrm>
        <a:graphic>
          <a:graphicData uri="http://schemas.openxmlformats.org/drawingml/2006/table">
            <a:tbl>
              <a:tblPr/>
              <a:tblGrid>
                <a:gridCol w="8965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n-lt"/>
                          <a:ea typeface="Times New Roman"/>
                        </a:rPr>
                        <a:t>Thí nghiệm 3: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/>
                        </a:rPr>
                        <a:t>Đun nóng đường</a:t>
                      </a:r>
                      <a:endParaRPr lang="en-US" sz="28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Arial"/>
                        </a:rPr>
                        <a:t>https://www.youtube.com/watch?v=HhCqXgD7PCc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3488" y="40401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hape 648"/>
          <p:cNvPicPr/>
          <p:nvPr/>
        </p:nvPicPr>
        <p:blipFill>
          <a:blip r:embed="rId2"/>
          <a:stretch/>
        </p:blipFill>
        <p:spPr>
          <a:xfrm>
            <a:off x="1813034" y="792221"/>
            <a:ext cx="9144504" cy="346446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27418"/>
              </p:ext>
            </p:extLst>
          </p:nvPr>
        </p:nvGraphicFramePr>
        <p:xfrm>
          <a:off x="154533" y="1533471"/>
          <a:ext cx="1708917" cy="2506717"/>
        </p:xfrm>
        <a:graphic>
          <a:graphicData uri="http://schemas.openxmlformats.org/drawingml/2006/table">
            <a:tbl>
              <a:tblPr/>
              <a:tblGrid>
                <a:gridCol w="170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067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Hình 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.10. Sự biến đổi của đường khi đun nóng</a:t>
                      </a:r>
                      <a:endParaRPr lang="en-US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38725" y="400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854" y="4236770"/>
            <a:ext cx="10988566" cy="2621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92100">
              <a:lnSpc>
                <a:spcPct val="140000"/>
              </a:lnSpc>
              <a:spcAft>
                <a:spcPts val="400"/>
              </a:spcAft>
            </a:pP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Bước 1: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Lấy một thìa đường trắng cho vào bát sứ sạch.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45000"/>
              </a:lnSpc>
            </a:pP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Bước 2: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Đun nóng đường trong bát sứ cho đến khi đường trắng chuyển thành chất rắn cháy đen.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-292100">
              <a:lnSpc>
                <a:spcPct val="145000"/>
              </a:lnSpc>
              <a:spcAft>
                <a:spcPts val="1700"/>
              </a:spcAft>
            </a:pP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Quan sát hiện tượng.</a:t>
            </a:r>
            <a:endParaRPr lang="en-US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29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50"/>
          <p:cNvSpPr txBox="1"/>
          <p:nvPr/>
        </p:nvSpPr>
        <p:spPr>
          <a:xfrm>
            <a:off x="126124" y="3334406"/>
            <a:ext cx="11792607" cy="3302876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207645" algn="l"/>
              </a:tabLst>
            </a:pP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1/  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Khi tiến hành thí nghiệm 3, em thấy có nhũng</a:t>
            </a:r>
            <a:endParaRPr lang="en-US" sz="24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15900" marR="0" indent="127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nào đã xảy ra? Trong thực tế em đã gặp 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này chưa?</a:t>
            </a:r>
            <a:endParaRPr lang="en-US" sz="24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204470" algn="l"/>
              </a:tabLst>
            </a:pP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2/ 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hãy cho biết trong các 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xảy ra </a:t>
            </a:r>
            <a:r>
              <a:rPr lang="vi-VN" sz="2400" i="1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ở</a:t>
            </a:r>
            <a:r>
              <a:rPr lang="en-US" sz="2400" dirty="0"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thí nghiệm 3 có tạo thành chất mới không?</a:t>
            </a:r>
            <a:endParaRPr lang="en-US" sz="24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tabLst>
                <a:tab pos="201295" algn="l"/>
              </a:tabLst>
            </a:pP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3/ 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Trong </a:t>
            </a:r>
            <a:r>
              <a:rPr lang="en-US" sz="24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í nghiệm 3, hãy chỉ ra 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q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uá trình nào thể hiện tính chất vật lí, tính chất hoá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học</a:t>
            </a:r>
            <a:r>
              <a:rPr lang="en-US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4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của đường.</a:t>
            </a:r>
            <a:endParaRPr lang="en-US" sz="2400" dirty="0"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15900" marR="0" indent="-215900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tabLst>
                <a:tab pos="201295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4/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hãy nêu một số tính chất vật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và tính chất hoá học của một chất mà em biết.</a:t>
            </a:r>
            <a:endParaRPr lang="en-US" sz="2400" dirty="0">
              <a:solidFill>
                <a:srgbClr val="FF0000"/>
              </a:solidFill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pic>
        <p:nvPicPr>
          <p:cNvPr id="5" name="Shape 648"/>
          <p:cNvPicPr/>
          <p:nvPr/>
        </p:nvPicPr>
        <p:blipFill>
          <a:blip r:embed="rId2"/>
          <a:stretch/>
        </p:blipFill>
        <p:spPr>
          <a:xfrm>
            <a:off x="2743217" y="346842"/>
            <a:ext cx="9144504" cy="277473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168362"/>
              </p:ext>
            </p:extLst>
          </p:nvPr>
        </p:nvGraphicFramePr>
        <p:xfrm>
          <a:off x="173420" y="1094127"/>
          <a:ext cx="2569797" cy="931217"/>
        </p:xfrm>
        <a:graphic>
          <a:graphicData uri="http://schemas.openxmlformats.org/drawingml/2006/table">
            <a:tbl>
              <a:tblPr/>
              <a:tblGrid>
                <a:gridCol w="2569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12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+mn-lt"/>
                          <a:ea typeface="Times New Roman"/>
                        </a:rPr>
                        <a:t>Thí nghiệm 3: </a:t>
                      </a:r>
                      <a:r>
                        <a:rPr lang="vi-VN" sz="2800" dirty="0">
                          <a:effectLst/>
                          <a:latin typeface="+mn-lt"/>
                          <a:ea typeface="Times New Roman"/>
                        </a:rPr>
                        <a:t>Đun nóng đường</a:t>
                      </a:r>
                      <a:endParaRPr lang="en-US" sz="2800" dirty="0">
                        <a:effectLst/>
                        <a:latin typeface="+mn-lt"/>
                        <a:ea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42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400" y="943202"/>
            <a:ext cx="11277600" cy="4856458"/>
          </a:xfrm>
          <a:prstGeom prst="rect">
            <a:avLst/>
          </a:prstGeom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Nêu được sự đa dạng của chất.</a:t>
            </a:r>
            <a:endParaRPr lang="en-US" sz="2800" dirty="0">
              <a:ea typeface="Times New Roman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Trình bày được một số đặc điểm cơ bản ba thể rắn, lỏng, khí thông qua quan sát.</a:t>
            </a:r>
            <a:endParaRPr lang="en-US" sz="2800" dirty="0">
              <a:ea typeface="Times New Roman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Đưa ra được ví dụ v</a:t>
            </a:r>
            <a:r>
              <a:rPr lang="en-US" sz="2800" dirty="0">
                <a:solidFill>
                  <a:srgbClr val="000000"/>
                </a:solidFill>
                <a:ea typeface="Times New Roman"/>
                <a:cs typeface="Times New Roman"/>
              </a:rPr>
              <a:t>ề</a:t>
            </a:r>
            <a:r>
              <a:rPr lang="vi-VN" sz="2800" dirty="0">
                <a:solidFill>
                  <a:srgbClr val="000000"/>
                </a:solidFill>
                <a:ea typeface="Times New Roman"/>
                <a:cs typeface="Times New Roman"/>
              </a:rPr>
              <a:t> một số đặc điểm cơ bản ba thể của chất.</a:t>
            </a:r>
            <a:endParaRPr lang="en-US" sz="28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sôi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đặc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chất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Symbol"/>
              <a:buChar char="-"/>
              <a:tabLst>
                <a:tab pos="1410335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sôi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bay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040" y="152399"/>
            <a:ext cx="31496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TIÊU:</a:t>
            </a:r>
          </a:p>
        </p:txBody>
      </p:sp>
    </p:spTree>
    <p:extLst>
      <p:ext uri="{BB962C8B-B14F-4D97-AF65-F5344CB8AC3E}">
        <p14:creationId xmlns:p14="http://schemas.microsoft.com/office/powerpoint/2010/main" val="156190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3794" y="352109"/>
            <a:ext cx="10541875" cy="6196568"/>
          </a:xfrm>
          <a:prstGeom prst="rect">
            <a:avLst/>
          </a:prstGeom>
          <a:ln w="762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 chất vật lí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vi-VN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Không có sự tạo thành chất mới, bao gồm:</a:t>
            </a:r>
            <a:endParaRPr lang="en-US" sz="32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US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Thể (rắn, lỏng, khí).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Màu sắc, mùi, vị, hình dạng, kích thước, khối lượng.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Tính tan trong nước hoặc chất lỏng khác.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Tính nóng chảy, sôi của một chất.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Tính dẫn nhiệt, dẫn điện.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400"/>
              </a:spcAft>
            </a:pPr>
            <a:r>
              <a:rPr lang="en-US" sz="3200" b="1" dirty="0">
                <a:latin typeface="Times New Roman" pitchFamily="18" charset="0"/>
                <a:ea typeface="Times New Roman"/>
                <a:cs typeface="Times New Roman" pitchFamily="18" charset="0"/>
              </a:rPr>
              <a:t>*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 chất hoá học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400"/>
              </a:spcAft>
            </a:pPr>
            <a:r>
              <a:rPr lang="vi-VN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Có sự tạo thành chất mới, như: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Chất bị phân huỷ.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171450" algn="l"/>
              </a:tabLst>
            </a:pP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ea typeface="Times New Roman"/>
                <a:cs typeface="Times New Roman" pitchFamily="18" charset="0"/>
              </a:rPr>
              <a:t>Chất bị đốt cháy.</a:t>
            </a:r>
            <a:endParaRPr lang="en-US" sz="3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0501"/>
            <a:ext cx="1294199" cy="14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2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52914"/>
              </p:ext>
            </p:extLst>
          </p:nvPr>
        </p:nvGraphicFramePr>
        <p:xfrm>
          <a:off x="110359" y="242695"/>
          <a:ext cx="11950262" cy="1890014"/>
        </p:xfrm>
        <a:graphic>
          <a:graphicData uri="http://schemas.openxmlformats.org/drawingml/2006/table">
            <a:tbl>
              <a:tblPr/>
              <a:tblGrid>
                <a:gridCol w="11950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CHÚ Ý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88900" marR="0" indent="647700" algn="l">
                        <a:lnSpc>
                          <a:spcPct val="11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Để đo độ dẫn nhiệt, dẫn điện người ta sử dụng thiết bị đo độ dẫn. Các thiết bị này được k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ế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 nối với ph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ầ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 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ề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 máy tính đ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ể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đọc dữ liệu.</a:t>
                      </a:r>
                      <a:endParaRPr lang="en-US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416050" algn="l"/>
                        </a:tabLs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Phần Mềm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Coach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7</a:t>
                      </a:r>
                      <a:r>
                        <a:rPr lang="vi-VN" sz="28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	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Thiết bị chuyển đổi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Wilab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   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Cảm biến đo độ dẫn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43288" y="3757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hape 652"/>
          <p:cNvPicPr/>
          <p:nvPr/>
        </p:nvPicPr>
        <p:blipFill>
          <a:blip r:embed="rId2"/>
          <a:stretch/>
        </p:blipFill>
        <p:spPr>
          <a:xfrm>
            <a:off x="2033754" y="2137267"/>
            <a:ext cx="8828688" cy="426352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353910"/>
              </p:ext>
            </p:extLst>
          </p:nvPr>
        </p:nvGraphicFramePr>
        <p:xfrm>
          <a:off x="4966144" y="6156948"/>
          <a:ext cx="3799484" cy="487680"/>
        </p:xfrm>
        <a:graphic>
          <a:graphicData uri="http://schemas.openxmlformats.org/drawingml/2006/table">
            <a:tbl>
              <a:tblPr/>
              <a:tblGrid>
                <a:gridCol w="3799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Thiết bị đo độ dẫn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57850" y="400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50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74" y="365164"/>
            <a:ext cx="1158973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4/ SỰ CHUYỂN THỂ CỦA CHẤT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683441"/>
              </p:ext>
            </p:extLst>
          </p:nvPr>
        </p:nvGraphicFramePr>
        <p:xfrm>
          <a:off x="614855" y="1514485"/>
          <a:ext cx="5927834" cy="426720"/>
        </p:xfrm>
        <a:graphic>
          <a:graphicData uri="http://schemas.openxmlformats.org/drawingml/2006/table">
            <a:tbl>
              <a:tblPr/>
              <a:tblGrid>
                <a:gridCol w="5927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a/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Quan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một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tượng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495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4194"/>
            <a:ext cx="4628190" cy="617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03200">
              <a:lnSpc>
                <a:spcPct val="122000"/>
              </a:lnSpc>
            </a:pPr>
            <a:r>
              <a:rPr lang="vi-VN" sz="2800" b="1" dirty="0">
                <a:latin typeface="Times New Roman" pitchFamily="18" charset="0"/>
                <a:ea typeface="Arial"/>
                <a:cs typeface="Times New Roman" pitchFamily="18" charset="0"/>
              </a:rPr>
              <a:t>Quan sát một số hiện tượng</a:t>
            </a:r>
            <a:endParaRPr lang="en-US" sz="2800" b="1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5" name="Shape 654"/>
          <p:cNvPicPr/>
          <p:nvPr/>
        </p:nvPicPr>
        <p:blipFill>
          <a:blip r:embed="rId2"/>
          <a:stretch/>
        </p:blipFill>
        <p:spPr>
          <a:xfrm>
            <a:off x="141890" y="852184"/>
            <a:ext cx="2427890" cy="3120726"/>
          </a:xfrm>
          <a:prstGeom prst="rect">
            <a:avLst/>
          </a:prstGeom>
        </p:spPr>
      </p:pic>
      <p:pic>
        <p:nvPicPr>
          <p:cNvPr id="6" name="Shape 656"/>
          <p:cNvPicPr/>
          <p:nvPr/>
        </p:nvPicPr>
        <p:blipFill>
          <a:blip r:embed="rId3"/>
          <a:stretch/>
        </p:blipFill>
        <p:spPr>
          <a:xfrm>
            <a:off x="2727435" y="852184"/>
            <a:ext cx="2498819" cy="3120726"/>
          </a:xfrm>
          <a:prstGeom prst="rect">
            <a:avLst/>
          </a:prstGeom>
        </p:spPr>
      </p:pic>
      <p:pic>
        <p:nvPicPr>
          <p:cNvPr id="7" name="Shape 658"/>
          <p:cNvPicPr/>
          <p:nvPr/>
        </p:nvPicPr>
        <p:blipFill>
          <a:blip r:embed="rId4"/>
          <a:stretch/>
        </p:blipFill>
        <p:spPr>
          <a:xfrm>
            <a:off x="5510033" y="852184"/>
            <a:ext cx="3113705" cy="3120726"/>
          </a:xfrm>
          <a:prstGeom prst="rect">
            <a:avLst/>
          </a:prstGeom>
        </p:spPr>
      </p:pic>
      <p:sp>
        <p:nvSpPr>
          <p:cNvPr id="8" name="Shape 660"/>
          <p:cNvSpPr txBox="1"/>
          <p:nvPr/>
        </p:nvSpPr>
        <p:spPr>
          <a:xfrm>
            <a:off x="441434" y="4499348"/>
            <a:ext cx="8339959" cy="161767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indent="0" algn="just">
              <a:lnSpc>
                <a:spcPct val="110000"/>
              </a:lnSpc>
              <a:spcBef>
                <a:spcPts val="0"/>
              </a:spcBef>
              <a:spcAft>
                <a:spcPts val="3700"/>
              </a:spcAft>
              <a:tabLst>
                <a:tab pos="198120" algn="l"/>
              </a:tabLs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Tại sao kem lại tan chảy khi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đưa ra ngoài tủ lạnh?</a:t>
            </a:r>
            <a:endParaRPr lang="en-US" sz="2800" b="1" dirty="0">
              <a:solidFill>
                <a:srgbClr val="FF0000"/>
              </a:solidFill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  <a:p>
            <a:pPr marL="228600" marR="0" indent="-22860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198120" algn="l"/>
              </a:tabLst>
            </a:pPr>
            <a:r>
              <a:rPr lang="en-US" sz="2400" b="1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53876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72"/>
          <p:cNvSpPr txBox="1"/>
          <p:nvPr/>
        </p:nvSpPr>
        <p:spPr>
          <a:xfrm>
            <a:off x="7267903" y="5251164"/>
            <a:ext cx="4792716" cy="14176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marR="0" indent="-203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56E606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56E606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Khi đun sôi nước, em guan sát thấy có hiện tượng gì trong 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ồ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i thuỷ tinh?</a:t>
            </a:r>
            <a:endParaRPr lang="en-US" sz="2800" dirty="0">
              <a:solidFill>
                <a:srgbClr val="FF0000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pic>
        <p:nvPicPr>
          <p:cNvPr id="5" name="Shape 662"/>
          <p:cNvPicPr/>
          <p:nvPr/>
        </p:nvPicPr>
        <p:blipFill>
          <a:blip r:embed="rId2"/>
          <a:stretch/>
        </p:blipFill>
        <p:spPr>
          <a:xfrm>
            <a:off x="0" y="0"/>
            <a:ext cx="3779016" cy="3650746"/>
          </a:xfrm>
          <a:prstGeom prst="rect">
            <a:avLst/>
          </a:prstGeom>
        </p:spPr>
      </p:pic>
      <p:sp>
        <p:nvSpPr>
          <p:cNvPr id="6" name="Shape 666"/>
          <p:cNvSpPr txBox="1"/>
          <p:nvPr/>
        </p:nvSpPr>
        <p:spPr>
          <a:xfrm>
            <a:off x="0" y="3650746"/>
            <a:ext cx="3779016" cy="103161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.12. Nước đọng trên kính trong nhà </a:t>
            </a:r>
            <a:r>
              <a:rPr lang="en-US" sz="2800" dirty="0" err="1">
                <a:latin typeface="Times New Roman" pitchFamily="18" charset="0"/>
                <a:ea typeface="Arial"/>
                <a:cs typeface="Times New Roman" pitchFamily="18" charset="0"/>
              </a:rPr>
              <a:t>tắm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016" y="273292"/>
            <a:ext cx="2427889" cy="25741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lvl="0" indent="-228600" algn="just">
              <a:lnSpc>
                <a:spcPct val="112000"/>
              </a:lnSpc>
              <a:tabLst>
                <a:tab pos="198120" algn="l"/>
              </a:tabLs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Tại sao cửa kính trong nhà tắm bị đọng nước sau khi ta tắm bằng nước ấm?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pic>
        <p:nvPicPr>
          <p:cNvPr id="8" name="Shape 668"/>
          <p:cNvPicPr/>
          <p:nvPr/>
        </p:nvPicPr>
        <p:blipFill>
          <a:blip r:embed="rId3"/>
          <a:stretch/>
        </p:blipFill>
        <p:spPr>
          <a:xfrm>
            <a:off x="8091114" y="20221"/>
            <a:ext cx="3969506" cy="3942156"/>
          </a:xfrm>
          <a:prstGeom prst="rect">
            <a:avLst/>
          </a:prstGeom>
        </p:spPr>
      </p:pic>
      <p:sp>
        <p:nvSpPr>
          <p:cNvPr id="9" name="Shape 670"/>
          <p:cNvSpPr txBox="1"/>
          <p:nvPr/>
        </p:nvSpPr>
        <p:spPr>
          <a:xfrm>
            <a:off x="9050261" y="3962377"/>
            <a:ext cx="2411270" cy="9487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Hình 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.13. Đun sôi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54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4"/>
          <p:cNvPicPr/>
          <p:nvPr/>
        </p:nvPicPr>
        <p:blipFill>
          <a:blip r:embed="rId2"/>
          <a:stretch/>
        </p:blipFill>
        <p:spPr>
          <a:xfrm>
            <a:off x="0" y="110360"/>
            <a:ext cx="8134985" cy="6747640"/>
          </a:xfrm>
          <a:prstGeom prst="rect">
            <a:avLst/>
          </a:prstGeom>
        </p:spPr>
      </p:pic>
      <p:sp>
        <p:nvSpPr>
          <p:cNvPr id="5" name="Shape 676"/>
          <p:cNvSpPr txBox="1"/>
          <p:nvPr/>
        </p:nvSpPr>
        <p:spPr>
          <a:xfrm>
            <a:off x="8324170" y="1465208"/>
            <a:ext cx="3423789" cy="3248684"/>
          </a:xfrm>
          <a:prstGeom prst="rect">
            <a:avLst/>
          </a:prstGeom>
          <a:solidFill>
            <a:schemeClr val="accent5"/>
          </a:solidFill>
        </p:spPr>
        <p:txBody>
          <a:bodyPr lIns="0" tIns="0" rIns="0" bIns="0"/>
          <a:lstStyle/>
          <a:p>
            <a:pPr marL="203200" marR="0" indent="-203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56E606"/>
                </a:solidFill>
                <a:ea typeface="Arial"/>
              </a:rPr>
              <a:t> </a:t>
            </a:r>
            <a:r>
              <a:rPr lang="vi-VN" sz="2800" dirty="0">
                <a:solidFill>
                  <a:srgbClr val="56E606"/>
                </a:solidFill>
                <a:effectLst/>
                <a:ea typeface="Arial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ea typeface="Tahoma"/>
              </a:rPr>
              <a:t>Quan sát vòng tu</a:t>
            </a:r>
            <a:r>
              <a:rPr lang="en-US" sz="2800" dirty="0">
                <a:solidFill>
                  <a:srgbClr val="FF0000"/>
                </a:solidFill>
                <a:ea typeface="Tahoma"/>
              </a:rPr>
              <a:t>ầ</a:t>
            </a:r>
            <a:r>
              <a:rPr lang="vi-VN" sz="2800" dirty="0">
                <a:solidFill>
                  <a:srgbClr val="FF0000"/>
                </a:solidFill>
                <a:effectLst/>
                <a:ea typeface="Tahoma"/>
              </a:rPr>
              <a:t>n hoàn của nước trong tự nhiên, em hãy cho biết các </a:t>
            </a:r>
            <a:r>
              <a:rPr lang="en-US" sz="2800" dirty="0">
                <a:solidFill>
                  <a:srgbClr val="FF0000"/>
                </a:solidFill>
                <a:effectLst/>
                <a:ea typeface="Tahoma"/>
              </a:rPr>
              <a:t>q</a:t>
            </a:r>
            <a:r>
              <a:rPr lang="vi-VN" sz="2800" dirty="0">
                <a:solidFill>
                  <a:srgbClr val="FF0000"/>
                </a:solidFill>
                <a:effectLst/>
                <a:ea typeface="Tahoma"/>
              </a:rPr>
              <a:t>uá trình diễn ra trong vòng tu</a:t>
            </a:r>
            <a:r>
              <a:rPr lang="en-US" sz="2800" dirty="0">
                <a:solidFill>
                  <a:srgbClr val="FF0000"/>
                </a:solidFill>
                <a:ea typeface="Tahoma"/>
              </a:rPr>
              <a:t>ầ</a:t>
            </a:r>
            <a:r>
              <a:rPr lang="vi-VN" sz="2800" dirty="0">
                <a:solidFill>
                  <a:srgbClr val="FF0000"/>
                </a:solidFill>
                <a:effectLst/>
                <a:ea typeface="Tahoma"/>
              </a:rPr>
              <a:t>n hoàn này.</a:t>
            </a:r>
            <a:endParaRPr lang="en-US" sz="2800" dirty="0">
              <a:solidFill>
                <a:srgbClr val="FF0000"/>
              </a:solidFill>
              <a:effectLst/>
              <a:ea typeface="Arial"/>
            </a:endParaRPr>
          </a:p>
        </p:txBody>
      </p:sp>
      <p:sp>
        <p:nvSpPr>
          <p:cNvPr id="6" name="Shape 678"/>
          <p:cNvSpPr txBox="1"/>
          <p:nvPr/>
        </p:nvSpPr>
        <p:spPr>
          <a:xfrm>
            <a:off x="8134985" y="5497633"/>
            <a:ext cx="4002306" cy="1112652"/>
          </a:xfrm>
          <a:prstGeom prst="rect">
            <a:avLst/>
          </a:prstGeom>
          <a:solidFill>
            <a:schemeClr val="accent5"/>
          </a:solidFill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.14. Vòng tu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ầ</a:t>
            </a:r>
            <a:r>
              <a:rPr lang="vi-VN" sz="2800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 hoàn của nước trong tự nhiên</a:t>
            </a:r>
            <a:endParaRPr lang="en-US" sz="2800" dirty="0">
              <a:solidFill>
                <a:srgbClr val="0000CC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96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B045E7-B682-4966-B948-C1D44796CEB8}"/>
              </a:ext>
            </a:extLst>
          </p:cNvPr>
          <p:cNvSpPr/>
          <p:nvPr/>
        </p:nvSpPr>
        <p:spPr>
          <a:xfrm>
            <a:off x="0" y="911225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33C9C-CF0A-4D72-A288-5E22097B3198}"/>
              </a:ext>
            </a:extLst>
          </p:cNvPr>
          <p:cNvSpPr txBox="1"/>
          <p:nvPr/>
        </p:nvSpPr>
        <p:spPr>
          <a:xfrm>
            <a:off x="864911" y="238536"/>
            <a:ext cx="10462177" cy="54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342265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VIDEO: SỰ CHUYỂN ĐỔI GIỮA 3 THỂ CỦA NƯỚC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òng tuần hoàn của nước - Hoạt Hình Khoa Học Vui 2021 - Phim tài liệu khoa học kiến th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3301"/>
            <a:ext cx="12191999" cy="52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852140"/>
              </p:ext>
            </p:extLst>
          </p:nvPr>
        </p:nvGraphicFramePr>
        <p:xfrm>
          <a:off x="189185" y="115254"/>
          <a:ext cx="6038194" cy="426720"/>
        </p:xfrm>
        <a:graphic>
          <a:graphicData uri="http://schemas.openxmlformats.org/drawingml/2006/table">
            <a:tbl>
              <a:tblPr/>
              <a:tblGrid>
                <a:gridCol w="603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b/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Thực hành chuyển đổi thể của chất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86338" y="40243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hape 682"/>
          <p:cNvPicPr/>
          <p:nvPr/>
        </p:nvPicPr>
        <p:blipFill>
          <a:blip r:embed="rId2"/>
          <a:stretch/>
        </p:blipFill>
        <p:spPr>
          <a:xfrm>
            <a:off x="299545" y="977463"/>
            <a:ext cx="7993117" cy="3064838"/>
          </a:xfrm>
          <a:prstGeom prst="rect">
            <a:avLst/>
          </a:prstGeom>
        </p:spPr>
      </p:pic>
      <p:pic>
        <p:nvPicPr>
          <p:cNvPr id="7" name="Shape 684"/>
          <p:cNvPicPr/>
          <p:nvPr/>
        </p:nvPicPr>
        <p:blipFill>
          <a:blip r:embed="rId3"/>
          <a:stretch/>
        </p:blipFill>
        <p:spPr>
          <a:xfrm>
            <a:off x="8723555" y="959475"/>
            <a:ext cx="2749591" cy="3064838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306768"/>
              </p:ext>
            </p:extLst>
          </p:nvPr>
        </p:nvGraphicFramePr>
        <p:xfrm>
          <a:off x="540507" y="532755"/>
          <a:ext cx="10556984" cy="853440"/>
        </p:xfrm>
        <a:graphic>
          <a:graphicData uri="http://schemas.openxmlformats.org/drawingml/2006/table">
            <a:tbl>
              <a:tblPr/>
              <a:tblGrid>
                <a:gridCol w="10556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▲ </a:t>
                      </a:r>
                      <a:r>
                        <a:rPr lang="vi-VN" sz="28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Hình </a:t>
                      </a:r>
                      <a:r>
                        <a:rPr lang="en-US" sz="28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8</a:t>
                      </a:r>
                      <a:r>
                        <a:rPr lang="vi-VN" sz="28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.15. Đun nóng chảy nến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https://www.youtube.com/watch?v=88r_NiaLPpM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381625" y="400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958" y="4098748"/>
            <a:ext cx="109371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/>
            <a:r>
              <a:rPr lang="vi-VN" sz="2800" b="1" dirty="0">
                <a:ea typeface="Times New Roman"/>
              </a:rPr>
              <a:t>Thí nghiệm </a:t>
            </a:r>
            <a:r>
              <a:rPr lang="vi-VN" sz="2800" dirty="0">
                <a:ea typeface="Times New Roman"/>
              </a:rPr>
              <a:t>4: Làm nóng chảy nến</a:t>
            </a:r>
            <a:endParaRPr lang="en-US" sz="2800" dirty="0">
              <a:latin typeface="Times New Roman"/>
              <a:ea typeface="Times New Roman"/>
            </a:endParaRPr>
          </a:p>
          <a:p>
            <a:pPr indent="203200"/>
            <a:r>
              <a:rPr lang="vi-VN" sz="2800" i="1" dirty="0">
                <a:ea typeface="Times New Roman"/>
              </a:rPr>
              <a:t>Bước 1:</a:t>
            </a:r>
            <a:r>
              <a:rPr lang="vi-VN" sz="2800" dirty="0">
                <a:ea typeface="Times New Roman"/>
              </a:rPr>
              <a:t> Cắt nhỏ một mẩu nến màu vàng vào bát sứ.</a:t>
            </a:r>
            <a:endParaRPr lang="en-US" sz="2800" dirty="0">
              <a:latin typeface="Times New Roman"/>
              <a:ea typeface="Times New Roman"/>
            </a:endParaRPr>
          </a:p>
          <a:p>
            <a:pPr indent="203200"/>
            <a:r>
              <a:rPr lang="vi-VN" sz="2800" i="1" dirty="0">
                <a:ea typeface="Times New Roman"/>
              </a:rPr>
              <a:t>Bước 2:</a:t>
            </a:r>
            <a:r>
              <a:rPr lang="vi-VN" sz="2800" dirty="0">
                <a:ea typeface="Times New Roman"/>
              </a:rPr>
              <a:t> Đun nóng bát sứ bằng đèn cồn.</a:t>
            </a:r>
            <a:endParaRPr lang="en-US" sz="2800" dirty="0">
              <a:latin typeface="Times New Roman"/>
              <a:ea typeface="Times New Roman"/>
            </a:endParaRPr>
          </a:p>
          <a:p>
            <a:pPr indent="203200"/>
            <a:r>
              <a:rPr lang="vi-VN" sz="2800" i="1" dirty="0">
                <a:ea typeface="Times New Roman"/>
              </a:rPr>
              <a:t>Bước 3:</a:t>
            </a:r>
            <a:r>
              <a:rPr lang="vi-VN" sz="2800" dirty="0">
                <a:ea typeface="Times New Roman"/>
              </a:rPr>
              <a:t> Sau khi nến chuyển sang thể lỏng, tắt đèn cồn, để nguội.</a:t>
            </a:r>
            <a:endParaRPr lang="en-US" sz="2800" dirty="0">
              <a:latin typeface="Times New Roman"/>
              <a:ea typeface="Times New Roman"/>
            </a:endParaRPr>
          </a:p>
          <a:p>
            <a:pPr indent="203200"/>
            <a:r>
              <a:rPr lang="vi-VN" sz="2800" dirty="0">
                <a:ea typeface="Times New Roman"/>
              </a:rPr>
              <a:t>Quan sát các hiện tượng xảy ra.</a:t>
            </a:r>
            <a:endParaRPr lang="en-US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6871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688"/>
          <p:cNvPicPr/>
          <p:nvPr/>
        </p:nvPicPr>
        <p:blipFill>
          <a:blip r:embed="rId2"/>
          <a:stretch/>
        </p:blipFill>
        <p:spPr>
          <a:xfrm>
            <a:off x="173421" y="3359609"/>
            <a:ext cx="2429520" cy="3324969"/>
          </a:xfrm>
          <a:prstGeom prst="rect">
            <a:avLst/>
          </a:prstGeom>
        </p:spPr>
      </p:pic>
      <p:pic>
        <p:nvPicPr>
          <p:cNvPr id="14" name="Shape 692"/>
          <p:cNvPicPr/>
          <p:nvPr/>
        </p:nvPicPr>
        <p:blipFill>
          <a:blip r:embed="rId3"/>
          <a:stretch/>
        </p:blipFill>
        <p:spPr>
          <a:xfrm>
            <a:off x="2602941" y="3359609"/>
            <a:ext cx="5985733" cy="32994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420" y="320508"/>
            <a:ext cx="11493063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3200"/>
            <a:r>
              <a:rPr lang="vi-VN" sz="2800" b="1" dirty="0">
                <a:ea typeface="Times New Roman"/>
              </a:rPr>
              <a:t>Thí nghiệm 5: </a:t>
            </a:r>
            <a:r>
              <a:rPr lang="vi-VN" sz="2800" dirty="0">
                <a:ea typeface="Times New Roman"/>
              </a:rPr>
              <a:t>Đun sôi và làm lạnh nước</a:t>
            </a:r>
            <a:endParaRPr lang="en-US" sz="2800" dirty="0">
              <a:ea typeface="Times New Roman"/>
            </a:endParaRPr>
          </a:p>
          <a:p>
            <a:pPr indent="203200"/>
            <a:r>
              <a:rPr lang="vi-VN" sz="2800" i="1" dirty="0">
                <a:ea typeface="Times New Roman"/>
              </a:rPr>
              <a:t>Bước 1:</a:t>
            </a:r>
            <a:r>
              <a:rPr lang="vi-VN" sz="2800" dirty="0">
                <a:ea typeface="Times New Roman"/>
              </a:rPr>
              <a:t> Lấy một lượng nhỏ nước cho vào cốc thuỷ tinh chịu nhiệt.</a:t>
            </a:r>
            <a:endParaRPr lang="en-US" sz="2800" dirty="0">
              <a:ea typeface="Times New Roman"/>
            </a:endParaRPr>
          </a:p>
          <a:p>
            <a:pPr indent="203200"/>
            <a:r>
              <a:rPr lang="vi-VN" sz="2800" i="1" dirty="0">
                <a:ea typeface="Times New Roman"/>
              </a:rPr>
              <a:t>Bước 2:</a:t>
            </a:r>
            <a:r>
              <a:rPr lang="vi-VN" sz="2800" dirty="0">
                <a:ea typeface="Times New Roman"/>
              </a:rPr>
              <a:t> Đun sôi nước trong cốc thuỷ tinh bằng đèn cồn.</a:t>
            </a:r>
            <a:endParaRPr lang="en-US" sz="2800" dirty="0">
              <a:ea typeface="Times New Roman"/>
            </a:endParaRPr>
          </a:p>
          <a:p>
            <a:pPr indent="203200"/>
            <a:r>
              <a:rPr lang="vi-VN" sz="2800" i="1" dirty="0">
                <a:ea typeface="Times New Roman"/>
              </a:rPr>
              <a:t>Bước 3:</a:t>
            </a:r>
            <a:r>
              <a:rPr lang="vi-VN" sz="2800" dirty="0">
                <a:ea typeface="Times New Roman"/>
              </a:rPr>
              <a:t> Quan sát hiện tượng trên bề mặt thoáng của nước.</a:t>
            </a:r>
            <a:endParaRPr lang="en-US" sz="2800" dirty="0">
              <a:ea typeface="Times New Roman"/>
            </a:endParaRPr>
          </a:p>
          <a:p>
            <a:pPr marL="203200" marR="0" indent="1270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a typeface="Times New Roman"/>
              </a:rPr>
              <a:t>Bước 4:</a:t>
            </a:r>
            <a:r>
              <a:rPr lang="vi-VN" sz="2800" dirty="0">
                <a:ea typeface="Times New Roman"/>
              </a:rPr>
              <a:t> Đặt một bình c</a:t>
            </a:r>
            <a:r>
              <a:rPr lang="en-US" sz="2800" dirty="0">
                <a:ea typeface="Times New Roman"/>
              </a:rPr>
              <a:t>ầ</a:t>
            </a:r>
            <a:r>
              <a:rPr lang="vi-VN" sz="2800" dirty="0">
                <a:ea typeface="Times New Roman"/>
              </a:rPr>
              <a:t>u đáy tròn chứa nước lạnh trên miệng cốc thuỷ tinh.</a:t>
            </a:r>
            <a:endParaRPr lang="en-US" sz="2800" dirty="0">
              <a:ea typeface="Times New Roman"/>
            </a:endParaRPr>
          </a:p>
          <a:p>
            <a:pPr indent="203200">
              <a:lnSpc>
                <a:spcPct val="150000"/>
              </a:lnSpc>
              <a:spcAft>
                <a:spcPts val="600"/>
              </a:spcAft>
            </a:pPr>
            <a:r>
              <a:rPr lang="en-US" sz="2800" dirty="0">
                <a:ea typeface="Times New Roman"/>
              </a:rPr>
              <a:t>Q</a:t>
            </a:r>
            <a:r>
              <a:rPr lang="vi-VN" sz="2800" dirty="0">
                <a:ea typeface="Times New Roman"/>
              </a:rPr>
              <a:t>uan sát hiện tượng xảy ra dưới đáy bình c</a:t>
            </a:r>
            <a:r>
              <a:rPr lang="en-US" sz="2800" dirty="0">
                <a:ea typeface="Times New Roman"/>
              </a:rPr>
              <a:t>ầ</a:t>
            </a:r>
            <a:r>
              <a:rPr lang="vi-VN" sz="2800" dirty="0">
                <a:ea typeface="Times New Roman"/>
              </a:rPr>
              <a:t>u.</a:t>
            </a:r>
            <a:endParaRPr lang="en-US" sz="2800" dirty="0">
              <a:latin typeface="Times New Roman"/>
              <a:ea typeface="Times New Roman"/>
            </a:endParaRPr>
          </a:p>
          <a:p>
            <a:pPr marL="203200" marR="0" indent="1270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ea typeface="Times New Roman"/>
            </a:endParaRPr>
          </a:p>
        </p:txBody>
      </p:sp>
      <p:sp>
        <p:nvSpPr>
          <p:cNvPr id="17" name="Shape 690"/>
          <p:cNvSpPr txBox="1"/>
          <p:nvPr/>
        </p:nvSpPr>
        <p:spPr>
          <a:xfrm>
            <a:off x="8765627" y="5391808"/>
            <a:ext cx="3070443" cy="1033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9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.16. Đun sôi</a:t>
            </a:r>
            <a:r>
              <a:rPr lang="en-US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 l</a:t>
            </a:r>
            <a:r>
              <a:rPr lang="en-US" sz="2800" dirty="0">
                <a:latin typeface="Times New Roman" pitchFamily="18" charset="0"/>
                <a:ea typeface="Arial"/>
                <a:cs typeface="Times New Roman" pitchFamily="18" charset="0"/>
              </a:rPr>
              <a:t>à</a:t>
            </a:r>
            <a:r>
              <a:rPr lang="vi-VN" sz="2800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 lạnh nước</a:t>
            </a:r>
            <a:endParaRPr lang="en-US" sz="2800" dirty="0"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60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ại sao khi đặt cốc nước lanh lên bàn, sau một lúc ngoài thành cốc lại xuất  hiện những giọt nước? - Hoc24">
            <a:extLst>
              <a:ext uri="{FF2B5EF4-FFF2-40B4-BE49-F238E27FC236}">
                <a16:creationId xmlns:a16="http://schemas.microsoft.com/office/drawing/2014/main" id="{7E3C6D3D-FFE9-493F-BD61-E50A6B5089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06175" y="1239175"/>
            <a:ext cx="3080551" cy="308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Tại sao khi đặt cốc nước lanh lên bàn, sau một lúc ngoài thành cốc lại xuất  hiện những giọt nước? - Hoc24">
            <a:extLst>
              <a:ext uri="{FF2B5EF4-FFF2-40B4-BE49-F238E27FC236}">
                <a16:creationId xmlns:a16="http://schemas.microsoft.com/office/drawing/2014/main" id="{B99BBF47-B066-4921-A094-A3591B94F9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35" y="603681"/>
            <a:ext cx="8282865" cy="59169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C8289A-6826-4FCB-8679-CE7A44E4628B}"/>
              </a:ext>
            </a:extLst>
          </p:cNvPr>
          <p:cNvSpPr txBox="1"/>
          <p:nvPr/>
        </p:nvSpPr>
        <p:spPr>
          <a:xfrm>
            <a:off x="10147177" y="1239175"/>
            <a:ext cx="1819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ai trò của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960"/>
            <a:ext cx="2783840" cy="52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ếu mỗi buổi trưa bạn uống 1 cốc nước lọc để lạnh điều gì sẽ xảy ra với cơ  thể sau 1 tuầ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40" y="1584959"/>
            <a:ext cx="3820160" cy="52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Top 10 nước hoa nhẹ nhàng thơm lâu cho nữ được review tốt nhấ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584959"/>
            <a:ext cx="5588000" cy="52273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246880" y="4221479"/>
            <a:ext cx="23571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220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82"/>
          <p:cNvPicPr/>
          <p:nvPr/>
        </p:nvPicPr>
        <p:blipFill>
          <a:blip r:embed="rId2"/>
          <a:stretch/>
        </p:blipFill>
        <p:spPr>
          <a:xfrm>
            <a:off x="961696" y="857609"/>
            <a:ext cx="5029200" cy="1945487"/>
          </a:xfrm>
          <a:prstGeom prst="rect">
            <a:avLst/>
          </a:prstGeom>
        </p:spPr>
      </p:pic>
      <p:pic>
        <p:nvPicPr>
          <p:cNvPr id="5" name="Shape 684"/>
          <p:cNvPicPr/>
          <p:nvPr/>
        </p:nvPicPr>
        <p:blipFill>
          <a:blip r:embed="rId3"/>
          <a:stretch/>
        </p:blipFill>
        <p:spPr>
          <a:xfrm>
            <a:off x="5990896" y="857609"/>
            <a:ext cx="1730019" cy="1945487"/>
          </a:xfrm>
          <a:prstGeom prst="rect">
            <a:avLst/>
          </a:prstGeom>
        </p:spPr>
      </p:pic>
      <p:pic>
        <p:nvPicPr>
          <p:cNvPr id="6" name="Shape 688"/>
          <p:cNvPicPr/>
          <p:nvPr/>
        </p:nvPicPr>
        <p:blipFill>
          <a:blip r:embed="rId4"/>
          <a:stretch/>
        </p:blipFill>
        <p:spPr>
          <a:xfrm>
            <a:off x="568509" y="3372387"/>
            <a:ext cx="2429520" cy="3324969"/>
          </a:xfrm>
          <a:prstGeom prst="rect">
            <a:avLst/>
          </a:prstGeom>
        </p:spPr>
      </p:pic>
      <p:pic>
        <p:nvPicPr>
          <p:cNvPr id="7" name="Shape 692"/>
          <p:cNvPicPr/>
          <p:nvPr/>
        </p:nvPicPr>
        <p:blipFill>
          <a:blip r:embed="rId5"/>
          <a:stretch/>
        </p:blipFill>
        <p:spPr>
          <a:xfrm>
            <a:off x="2998029" y="3385166"/>
            <a:ext cx="5985733" cy="3299412"/>
          </a:xfrm>
          <a:prstGeom prst="rect">
            <a:avLst/>
          </a:prstGeom>
        </p:spPr>
      </p:pic>
      <p:sp>
        <p:nvSpPr>
          <p:cNvPr id="8" name="Shape 694"/>
          <p:cNvSpPr txBox="1"/>
          <p:nvPr/>
        </p:nvSpPr>
        <p:spPr>
          <a:xfrm>
            <a:off x="8588674" y="1830353"/>
            <a:ext cx="3377354" cy="2531548"/>
          </a:xfrm>
          <a:prstGeom prst="rect">
            <a:avLst/>
          </a:prstGeom>
          <a:solidFill>
            <a:schemeClr val="accent5"/>
          </a:solidFill>
        </p:spPr>
        <p:txBody>
          <a:bodyPr lIns="0" tIns="0" rIns="0" bIns="0"/>
          <a:lstStyle/>
          <a:p>
            <a:pPr marL="203200" marR="0" indent="-2032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56E606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17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hãy quan sát thí nghiệm 4,5 và cho biết có những quá trình chuyển thể nào đã xảy ra?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310" y="248802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THÍ NGHIỆM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803096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THÍ NGHIỆM 5</a:t>
            </a:r>
          </a:p>
        </p:txBody>
      </p:sp>
    </p:spTree>
    <p:extLst>
      <p:ext uri="{BB962C8B-B14F-4D97-AF65-F5344CB8AC3E}">
        <p14:creationId xmlns:p14="http://schemas.microsoft.com/office/powerpoint/2010/main" val="2662517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0261" y="1496643"/>
            <a:ext cx="1131964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82600">
              <a:lnSpc>
                <a:spcPct val="14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nóng chảy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chuyển từ thể rắn sang thể lỏng của chất.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82600">
              <a:lnSpc>
                <a:spcPct val="14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đông đặc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chuyển từ thể lỏng sang thể rắn của chất.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82600">
              <a:lnSpc>
                <a:spcPct val="14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bay hơi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chuyên từ thể lỏng sang thể hơi của chất.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82600" marR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sôi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 quá trình bay hơi xảy ra trong lòng và cả trên mặt thoáng của chất lỏng. </a:t>
            </a:r>
            <a:r>
              <a:rPr lang="vi-VN" sz="2800" i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 sôi là trường hợp đặc biệt của sự bay hơi.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    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Sự ngưng tụ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là quá trình chất chuyển từ thể khí (hơi) sang thể lỏng.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0501"/>
            <a:ext cx="1294199" cy="14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49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339" y="1022966"/>
            <a:ext cx="4372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Tóm tắt các quá trình chuyển thể của chất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: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6" name="Picture 12" descr="Cty TNHH MTV Nước đá Susu, Nước đá tinh khiết, nuoc da tinh khiet, may san  xuat nuoc da vien, nuoc da xay, nuoc 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9" y="2557932"/>
            <a:ext cx="2308827" cy="31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822028" y="3389587"/>
            <a:ext cx="171844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22028" y="4272455"/>
            <a:ext cx="1718441" cy="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22028" y="2827950"/>
            <a:ext cx="208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chảy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2822028" y="4281332"/>
            <a:ext cx="208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endParaRPr lang="en-US" sz="2800" dirty="0"/>
          </a:p>
        </p:txBody>
      </p:sp>
      <p:pic>
        <p:nvPicPr>
          <p:cNvPr id="26" name="Picture 8" descr="Thông tin: - Uống Nước Đúng Cách Giúp Bạn Giảm Cân Hiệu Quả Hơn. |  Lamchame.com - Nguồn thông tin tin cậy dành cho cha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36" y="2635486"/>
            <a:ext cx="2033334" cy="299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764078" y="5817512"/>
            <a:ext cx="2566297" cy="67748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8125" y="5803292"/>
            <a:ext cx="1984530" cy="67748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kern="0" dirty="0">
                <a:solidFill>
                  <a:srgbClr val="FF0000"/>
                </a:solidFill>
                <a:cs typeface="Times New Roman" pitchFamily="18" charset="0"/>
              </a:rPr>
              <a:t>Nướ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75072" y="5699151"/>
            <a:ext cx="2638097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8359" y="3089560"/>
            <a:ext cx="208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968359" y="3612780"/>
            <a:ext cx="171844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68359" y="4558331"/>
            <a:ext cx="2081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968359" y="4542942"/>
            <a:ext cx="1718441" cy="0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78" name="Picture 14" descr="Hộp Thoại Phim Hoạt Hình đám Mây đơn Giản Hình ảnh | Định dạng hình ảnh PNG  401462098| vn.lovepik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53" y="1825834"/>
            <a:ext cx="2927815" cy="29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hape 718"/>
          <p:cNvSpPr txBox="1"/>
          <p:nvPr/>
        </p:nvSpPr>
        <p:spPr>
          <a:xfrm>
            <a:off x="7441324" y="0"/>
            <a:ext cx="4551985" cy="2006021"/>
          </a:xfrm>
          <a:prstGeom prst="rect">
            <a:avLst/>
          </a:prstGeom>
          <a:solidFill>
            <a:schemeClr val="accent5"/>
          </a:solidFill>
        </p:spPr>
        <p:txBody>
          <a:bodyPr lIns="0" tIns="0" rIns="0" bIns="0"/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lấy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ví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dụ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cuộc sống ứng với mỗi quá tình chuyển thể: nóng chảy,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đông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đặc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, bay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hơi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,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sôi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và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ngưng</a:t>
            </a:r>
            <a:r>
              <a:rPr lang="en-US" sz="2800" dirty="0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2800" dirty="0" err="1"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tụ</a:t>
            </a:r>
            <a:endParaRPr lang="en-US" sz="2800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8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A137B76-C81D-4F38-8A85-118ED2DE7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4" y="68493"/>
            <a:ext cx="11436967" cy="71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ỌT SƯƠNG - Truyện ngắn Trương Hồng Phúc - HƯƠNG QUÊ NHÀ">
            <a:extLst>
              <a:ext uri="{FF2B5EF4-FFF2-40B4-BE49-F238E27FC236}">
                <a16:creationId xmlns:a16="http://schemas.microsoft.com/office/drawing/2014/main" id="{C98B596B-CB9C-4C5D-95E5-B3E13FCD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45" y="3901752"/>
            <a:ext cx="3897297" cy="27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7B6A9E-0A67-44E9-BD9E-6E9E955064A4}"/>
              </a:ext>
            </a:extLst>
          </p:cNvPr>
          <p:cNvSpPr txBox="1"/>
          <p:nvPr/>
        </p:nvSpPr>
        <p:spPr>
          <a:xfrm>
            <a:off x="450234" y="3231472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Nấu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chảy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kim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loại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0EED2-57E1-44E7-B556-695D074A69B7}"/>
              </a:ext>
            </a:extLst>
          </p:cNvPr>
          <p:cNvSpPr txBox="1"/>
          <p:nvPr/>
        </p:nvSpPr>
        <p:spPr>
          <a:xfrm>
            <a:off x="4320036" y="3231472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Mây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bây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trên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trời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E11F8-4B84-431F-93B4-08712C8BD917}"/>
              </a:ext>
            </a:extLst>
          </p:cNvPr>
          <p:cNvSpPr txBox="1"/>
          <p:nvPr/>
        </p:nvSpPr>
        <p:spPr>
          <a:xfrm>
            <a:off x="8619356" y="3239246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Nước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đá</a:t>
            </a:r>
            <a:r>
              <a:rPr lang="en-US" sz="2800" b="1" dirty="0">
                <a:solidFill>
                  <a:srgbClr val="0000CC"/>
                </a:solidFill>
              </a:rPr>
              <a:t> 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92688-73F9-4FF3-994A-36F68CDE5A6D}"/>
              </a:ext>
            </a:extLst>
          </p:cNvPr>
          <p:cNvSpPr txBox="1"/>
          <p:nvPr/>
        </p:nvSpPr>
        <p:spPr>
          <a:xfrm>
            <a:off x="450234" y="6394451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</a:rPr>
              <a:t>Tuyết</a:t>
            </a:r>
            <a:r>
              <a:rPr lang="en-US" sz="2800" b="1" dirty="0">
                <a:solidFill>
                  <a:srgbClr val="0000CC"/>
                </a:solidFill>
              </a:rPr>
              <a:t> r</a:t>
            </a:r>
            <a:r>
              <a:rPr lang="vi-VN" sz="2800" b="1" dirty="0">
                <a:solidFill>
                  <a:srgbClr val="0000CC"/>
                </a:solidFill>
              </a:rPr>
              <a:t>ơ</a:t>
            </a:r>
            <a:r>
              <a:rPr lang="en-US" sz="2800" b="1" dirty="0" err="1">
                <a:solidFill>
                  <a:srgbClr val="0000CC"/>
                </a:solidFill>
              </a:rPr>
              <a:t>i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866FE-5603-4DD3-9AB0-297E2DAF3CCB}"/>
              </a:ext>
            </a:extLst>
          </p:cNvPr>
          <p:cNvSpPr txBox="1"/>
          <p:nvPr/>
        </p:nvSpPr>
        <p:spPr>
          <a:xfrm>
            <a:off x="4666266" y="6358035"/>
            <a:ext cx="371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Băng</a:t>
            </a:r>
            <a:r>
              <a:rPr lang="en-US" sz="2800" b="1" dirty="0">
                <a:solidFill>
                  <a:srgbClr val="FF0000"/>
                </a:solidFill>
              </a:rPr>
              <a:t> tan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C0F93-5CD6-491C-AE3B-9739A655A8EC}"/>
              </a:ext>
            </a:extLst>
          </p:cNvPr>
          <p:cNvSpPr txBox="1"/>
          <p:nvPr/>
        </p:nvSpPr>
        <p:spPr>
          <a:xfrm>
            <a:off x="8109134" y="6025361"/>
            <a:ext cx="408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Sư</a:t>
            </a:r>
            <a:r>
              <a:rPr lang="vi-VN" sz="2800" b="1" dirty="0">
                <a:solidFill>
                  <a:srgbClr val="FF0000"/>
                </a:solidFill>
              </a:rPr>
              <a:t>ơ</a:t>
            </a:r>
            <a:r>
              <a:rPr lang="en-US" sz="2800" b="1" dirty="0">
                <a:solidFill>
                  <a:srgbClr val="FF0000"/>
                </a:solidFill>
              </a:rPr>
              <a:t>ng </a:t>
            </a:r>
            <a:r>
              <a:rPr lang="en-US" sz="2800" b="1" dirty="0" err="1">
                <a:solidFill>
                  <a:srgbClr val="FF0000"/>
                </a:solidFill>
              </a:rPr>
              <a:t>đọng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48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24" y="30455"/>
            <a:ext cx="11571890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marR="0" indent="129540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mà ở đó một chất rắn bắt đ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ầ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u chuyển thành chất lỏng gọi là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nóng chảy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điểm nóng chảy.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Với chất lỏng, nhiệt độ nóng chảy c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ũ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ng chính là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đông đặc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hay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điểm đông đặc.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Các chất khác nhau có nhiệt độ nóng chảy khác nhau.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54000" marR="0" indent="12700">
              <a:lnSpc>
                <a:spcPct val="135000"/>
              </a:lnSpc>
              <a:spcBef>
                <a:spcPts val="0"/>
              </a:spcBef>
              <a:spcAft>
                <a:spcPts val="500"/>
              </a:spcAft>
            </a:pP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mà ở đó một chất lỏng bắt đ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ầ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u sôi đ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ể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chuyển sang th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ể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khí gọi là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nhiệt độ sôi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điểm sôi.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Các chất khác nhau có nhiệt độ sôi khác nhau.</a:t>
            </a:r>
            <a:endParaRPr lang="en-US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955299"/>
              </p:ext>
            </p:extLst>
          </p:nvPr>
        </p:nvGraphicFramePr>
        <p:xfrm>
          <a:off x="1064173" y="3612974"/>
          <a:ext cx="9940158" cy="1191771"/>
        </p:xfrm>
        <a:graphic>
          <a:graphicData uri="http://schemas.openxmlformats.org/drawingml/2006/table">
            <a:tbl>
              <a:tblPr/>
              <a:tblGrid>
                <a:gridCol w="2030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4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8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08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4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Chất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Oxygen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Ethanol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Nước đá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ngân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Sắt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4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Nhiệt độ nóng chảy (°C)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-219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-114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-39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1536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306931"/>
              </p:ext>
            </p:extLst>
          </p:nvPr>
        </p:nvGraphicFramePr>
        <p:xfrm>
          <a:off x="1056289" y="4937766"/>
          <a:ext cx="9916511" cy="1422655"/>
        </p:xfrm>
        <a:graphic>
          <a:graphicData uri="http://schemas.openxmlformats.org/drawingml/2006/table">
            <a:tbl>
              <a:tblPr/>
              <a:tblGrid>
                <a:gridCol w="197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2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1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67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Chất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Oxygen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Ethanol</a:t>
                      </a:r>
                      <a:endParaRPr lang="en-US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Nước đá</a:t>
                      </a:r>
                      <a:endParaRPr lang="en-US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Thuỷ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ngân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Sắt</a:t>
                      </a:r>
                      <a:endParaRPr lang="en-US" sz="2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2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L="0" marR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Nhiệt độ sôi (°C)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-183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78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100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357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</a:rPr>
                        <a:t>2880</a:t>
                      </a:r>
                      <a:endParaRPr lang="en-US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249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16"/>
          <p:cNvSpPr txBox="1"/>
          <p:nvPr/>
        </p:nvSpPr>
        <p:spPr>
          <a:xfrm>
            <a:off x="189186" y="1649620"/>
            <a:ext cx="11556124" cy="389984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79400">
              <a:lnSpc>
                <a:spcPct val="140000"/>
              </a:lnSpc>
              <a:spcAft>
                <a:spcPts val="400"/>
              </a:spcAft>
            </a:pPr>
            <a:r>
              <a:rPr lang="en-US" sz="2800" dirty="0">
                <a:effectLst/>
                <a:latin typeface="Times New Roman"/>
                <a:ea typeface="Times New Roman"/>
              </a:rPr>
              <a:t>   </a:t>
            </a:r>
            <a:r>
              <a:rPr lang="vi-VN" sz="2800" dirty="0">
                <a:ea typeface="Times New Roman"/>
              </a:rPr>
              <a:t>Vào những ngày trời nồm, không khí chứa nhiều hơi nước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vi-VN" sz="2800" dirty="0">
                <a:effectLst/>
                <a:latin typeface="Times New Roman"/>
                <a:ea typeface="Times New Roman"/>
              </a:rPr>
              <a:t>(độ ẩm cao). Sự chênh lệch nhiệt độ giữa nền nhà và lớp không khí bao quanh khiến hơi nước trong không khí bị ngưng tụ tạo thành những hạt nước nhỏ g</a:t>
            </a:r>
            <a:r>
              <a:rPr lang="en-US" sz="2800" dirty="0">
                <a:latin typeface="Times New Roman"/>
                <a:ea typeface="Times New Roman"/>
              </a:rPr>
              <a:t>â</a:t>
            </a:r>
            <a:r>
              <a:rPr lang="vi-VN" sz="2800" dirty="0">
                <a:effectLst/>
                <a:latin typeface="Times New Roman"/>
                <a:ea typeface="Times New Roman"/>
              </a:rPr>
              <a:t>y ẩm ướt cho nền nhà. Để giảm thiểu hiện tượng này, chúng ta nên đóng</a:t>
            </a:r>
            <a:r>
              <a:rPr lang="en-US" sz="2800" dirty="0">
                <a:effectLst/>
                <a:latin typeface="Times New Roman"/>
                <a:ea typeface="Times New Roman"/>
              </a:rPr>
              <a:t> </a:t>
            </a:r>
            <a:r>
              <a:rPr lang="vi-VN" sz="2800" dirty="0">
                <a:ea typeface="Times New Roman"/>
              </a:rPr>
              <a:t>kín cửa, hạn chế không khí ẩm vào nhà.</a:t>
            </a:r>
            <a:endParaRPr lang="en-US" sz="2800" dirty="0">
              <a:latin typeface="Times New Roman"/>
              <a:ea typeface="Times New Roman"/>
            </a:endParaRPr>
          </a:p>
          <a:p>
            <a:pPr indent="279400">
              <a:lnSpc>
                <a:spcPct val="140000"/>
              </a:lnSpc>
              <a:spcAft>
                <a:spcPts val="3100"/>
              </a:spcAft>
            </a:pPr>
            <a:r>
              <a:rPr lang="vi-VN" sz="2800" dirty="0">
                <a:ea typeface="Times New Roman"/>
              </a:rPr>
              <a:t>Em hãy giải thích tại sao làm như vậy?</a:t>
            </a:r>
            <a:endParaRPr lang="en-US" sz="2800" dirty="0">
              <a:latin typeface="Times New Roman"/>
              <a:ea typeface="Times New Roman"/>
            </a:endParaRPr>
          </a:p>
          <a:p>
            <a:pPr>
              <a:lnSpc>
                <a:spcPct val="140000"/>
              </a:lnSpc>
            </a:pPr>
            <a:endParaRPr lang="en-US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4989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917" y="49132"/>
            <a:ext cx="6500648" cy="72521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835571" y="787060"/>
            <a:ext cx="10641725" cy="391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813435" algn="l"/>
              </a:tabLst>
            </a:pPr>
            <a:r>
              <a:rPr lang="en-US" sz="2800" dirty="0">
                <a:solidFill>
                  <a:srgbClr val="0000CC"/>
                </a:solidFill>
                <a:ea typeface="Times New Roman"/>
                <a:cs typeface="Times New Roman"/>
              </a:rPr>
              <a:t>1/  </a:t>
            </a:r>
            <a:r>
              <a:rPr lang="vi-VN" sz="2800" dirty="0">
                <a:solidFill>
                  <a:srgbClr val="0000CC"/>
                </a:solidFill>
                <a:ea typeface="Times New Roman"/>
                <a:cs typeface="Times New Roman"/>
              </a:rPr>
              <a:t>Hãy chỉ ra đâu là </a:t>
            </a:r>
            <a:r>
              <a:rPr lang="vi-VN" sz="2800" b="1" dirty="0">
                <a:solidFill>
                  <a:srgbClr val="FF0000"/>
                </a:solidFill>
                <a:ea typeface="Times New Roman"/>
                <a:cs typeface="Times New Roman"/>
              </a:rPr>
              <a:t>vật thể</a:t>
            </a:r>
            <a:r>
              <a:rPr lang="vi-VN" sz="2800" i="1" dirty="0">
                <a:solidFill>
                  <a:srgbClr val="0000CC"/>
                </a:solidFill>
                <a:ea typeface="Times New Roman"/>
                <a:cs typeface="Times New Roman"/>
              </a:rPr>
              <a:t>,</a:t>
            </a:r>
            <a:r>
              <a:rPr lang="vi-VN" sz="2800" dirty="0">
                <a:solidFill>
                  <a:srgbClr val="0000CC"/>
                </a:solidFill>
                <a:ea typeface="Times New Roman"/>
                <a:cs typeface="Times New Roman"/>
              </a:rPr>
              <a:t> đâu là </a:t>
            </a:r>
            <a:r>
              <a:rPr lang="vi-VN" sz="2800" b="1" dirty="0">
                <a:ea typeface="Times New Roman"/>
                <a:cs typeface="Times New Roman"/>
              </a:rPr>
              <a:t>chất</a:t>
            </a:r>
            <a:r>
              <a:rPr lang="vi-VN" sz="2800" dirty="0">
                <a:solidFill>
                  <a:srgbClr val="0000CC"/>
                </a:solidFill>
                <a:ea typeface="Times New Roman"/>
                <a:cs typeface="Times New Roman"/>
              </a:rPr>
              <a:t> trong các câu sau:</a:t>
            </a:r>
            <a:endParaRPr lang="en-US" sz="2800" dirty="0">
              <a:solidFill>
                <a:srgbClr val="0000CC"/>
              </a:solidFill>
              <a:latin typeface="Times New Roman"/>
              <a:ea typeface="Times New Roman"/>
              <a:cs typeface="Times New Roman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65835" algn="l"/>
              </a:tabLst>
            </a:pPr>
            <a:r>
              <a:rPr lang="en-US" sz="2800" dirty="0">
                <a:ea typeface="Times New Roman"/>
                <a:cs typeface="Times New Roman"/>
              </a:rPr>
              <a:t>A/ </a:t>
            </a:r>
            <a:r>
              <a:rPr lang="vi-VN" sz="2800" dirty="0">
                <a:ea typeface="Times New Roman"/>
                <a:cs typeface="Times New Roman"/>
              </a:rPr>
              <a:t>Cơ th</a:t>
            </a:r>
            <a:r>
              <a:rPr lang="en-US" sz="2800" dirty="0">
                <a:ea typeface="Times New Roman"/>
                <a:cs typeface="Times New Roman"/>
              </a:rPr>
              <a:t>ể</a:t>
            </a:r>
            <a:r>
              <a:rPr lang="vi-VN" sz="2800" dirty="0">
                <a:ea typeface="Times New Roman"/>
                <a:cs typeface="Times New Roman"/>
              </a:rPr>
              <a:t> người chứa 63% - 68% </a:t>
            </a:r>
            <a:r>
              <a:rPr lang="en-US" sz="2800" dirty="0" err="1">
                <a:ea typeface="Times New Roman"/>
                <a:cs typeface="Times New Roman"/>
              </a:rPr>
              <a:t>về</a:t>
            </a:r>
            <a:r>
              <a:rPr lang="vi-VN" sz="2800" dirty="0">
                <a:ea typeface="Times New Roman"/>
                <a:cs typeface="Times New Roman"/>
              </a:rPr>
              <a:t> khối lượng là nước.</a:t>
            </a:r>
            <a:endParaRPr lang="en-US" sz="2800" dirty="0">
              <a:latin typeface="Times New Roman"/>
              <a:ea typeface="Times New Roman"/>
              <a:cs typeface="Times New Roman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ea typeface="Times New Roman"/>
                <a:cs typeface="Times New Roman"/>
              </a:rPr>
              <a:t>B/ </a:t>
            </a:r>
            <a:r>
              <a:rPr lang="vi-VN" sz="2800" dirty="0">
                <a:ea typeface="Times New Roman"/>
                <a:cs typeface="Times New Roman"/>
              </a:rPr>
              <a:t>Th</a:t>
            </a:r>
            <a:r>
              <a:rPr lang="en-US" sz="2800" dirty="0" err="1">
                <a:ea typeface="Times New Roman"/>
                <a:cs typeface="Times New Roman"/>
              </a:rPr>
              <a:t>ủy</a:t>
            </a:r>
            <a:r>
              <a:rPr lang="en-US" sz="2800" dirty="0">
                <a:ea typeface="Times New Roman"/>
                <a:cs typeface="Times New Roman"/>
              </a:rPr>
              <a:t> </a:t>
            </a:r>
            <a:r>
              <a:rPr lang="vi-VN" sz="2800" dirty="0">
                <a:ea typeface="Times New Roman"/>
                <a:cs typeface="Times New Roman"/>
              </a:rPr>
              <a:t>tinh là vật liệu chế tạo ra nhiêu vật gia dụng khác nhau như lọ hoa, cốc, bát, n</a:t>
            </a:r>
            <a:r>
              <a:rPr lang="en-US" sz="2800" dirty="0" err="1">
                <a:ea typeface="Times New Roman"/>
                <a:cs typeface="Times New Roman"/>
              </a:rPr>
              <a:t>ồi</a:t>
            </a:r>
            <a:r>
              <a:rPr lang="vi-VN" sz="2800" dirty="0">
                <a:ea typeface="Times New Roman"/>
                <a:cs typeface="Times New Roman"/>
              </a:rPr>
              <a:t>,...</a:t>
            </a:r>
            <a:endParaRPr lang="en-US" sz="2800" dirty="0">
              <a:latin typeface="Times New Roman"/>
              <a:ea typeface="Times New Roman"/>
              <a:cs typeface="Times New Roman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ea typeface="Times New Roman"/>
                <a:cs typeface="Times New Roman"/>
              </a:rPr>
              <a:t>C/ </a:t>
            </a:r>
            <a:r>
              <a:rPr lang="vi-VN" sz="2800" dirty="0">
                <a:ea typeface="Times New Roman"/>
                <a:cs typeface="Times New Roman"/>
              </a:rPr>
              <a:t>Than chì là vật liệu chính làm ruột bút chì.</a:t>
            </a:r>
            <a:endParaRPr lang="en-US" sz="2800" dirty="0">
              <a:latin typeface="Times New Roman"/>
              <a:ea typeface="Times New Roman"/>
              <a:cs typeface="Times New Roman"/>
            </a:endParaRPr>
          </a:p>
          <a:p>
            <a:pPr marR="0" lvl="0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/>
                <a:ea typeface="Times New Roman"/>
                <a:cs typeface="Times New Roman"/>
              </a:rPr>
              <a:t>D/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Paracetamol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800" dirty="0">
                <a:ea typeface="Times New Roman"/>
                <a:cs typeface="Times New Roman"/>
              </a:rPr>
              <a:t>là thành ph</a:t>
            </a:r>
            <a:r>
              <a:rPr lang="en-US" sz="2800" dirty="0">
                <a:ea typeface="Times New Roman"/>
                <a:cs typeface="Times New Roman"/>
              </a:rPr>
              <a:t>ầ</a:t>
            </a:r>
            <a:r>
              <a:rPr lang="vi-VN" sz="2800" dirty="0">
                <a:ea typeface="Times New Roman"/>
                <a:cs typeface="Times New Roman"/>
              </a:rPr>
              <a:t>n chính của thuốc đi</a:t>
            </a:r>
            <a:r>
              <a:rPr lang="en-US" sz="2800" dirty="0">
                <a:ea typeface="Times New Roman"/>
                <a:cs typeface="Times New Roman"/>
              </a:rPr>
              <a:t>ề</a:t>
            </a:r>
            <a:r>
              <a:rPr lang="vi-VN" sz="2800" dirty="0">
                <a:ea typeface="Times New Roman"/>
                <a:cs typeface="Times New Roman"/>
              </a:rPr>
              <a:t>u trị cảm cúm.</a:t>
            </a:r>
            <a:endParaRPr lang="en-US" sz="2800" u="none" strike="noStrike" spc="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18897" y="2017218"/>
            <a:ext cx="17342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35571" y="3246929"/>
            <a:ext cx="24594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85943" y="3893315"/>
            <a:ext cx="16080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89985" y="4555466"/>
            <a:ext cx="33422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024648" y="2017218"/>
            <a:ext cx="867103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18897" y="2698247"/>
            <a:ext cx="1277006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18897" y="3893315"/>
            <a:ext cx="1277006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418897" y="4555466"/>
            <a:ext cx="1734206" cy="15767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3C9ADAB4-B883-426A-91A9-B5B1CCF33B4C}"/>
              </a:ext>
            </a:extLst>
          </p:cNvPr>
          <p:cNvSpPr txBox="1">
            <a:spLocks/>
          </p:cNvSpPr>
          <p:nvPr/>
        </p:nvSpPr>
        <p:spPr>
          <a:xfrm>
            <a:off x="0" y="4640967"/>
            <a:ext cx="12192000" cy="725213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cúm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EA6246-8C8D-4EE3-AD84-F632DC260725}"/>
              </a:ext>
            </a:extLst>
          </p:cNvPr>
          <p:cNvSpPr txBox="1">
            <a:spLocks/>
          </p:cNvSpPr>
          <p:nvPr/>
        </p:nvSpPr>
        <p:spPr>
          <a:xfrm>
            <a:off x="257452" y="5517162"/>
            <a:ext cx="7927759" cy="725213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n</a:t>
            </a:r>
            <a:r>
              <a:rPr lang="vi-VN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than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paracetamol</a:t>
            </a:r>
          </a:p>
        </p:txBody>
      </p:sp>
    </p:spTree>
    <p:extLst>
      <p:ext uri="{BB962C8B-B14F-4D97-AF65-F5344CB8AC3E}">
        <p14:creationId xmlns:p14="http://schemas.microsoft.com/office/powerpoint/2010/main" val="329755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139" y="141123"/>
            <a:ext cx="115561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813435" algn="l"/>
              </a:tabLst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2/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Em hãy chỉ ra </a:t>
            </a:r>
            <a:r>
              <a:rPr lang="vi-VN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vật thể tự nhiên, vật thể nhân tạo, vật vô sinh, vật hữu sinh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trong các phát biểu sau: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75360" algn="l"/>
              </a:tabLst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A/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Nước hàng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được nấu từ đường </a:t>
            </a: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sucrose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(chiết xuất từ cây mía đường, cây thốt nốt, củ cải đường,...) và nước.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B/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Thạch găng được làm từ lá găng rừng, nước đun sôi, đường mía.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800" dirty="0">
                <a:latin typeface="Times New Roman" pitchFamily="18" charset="0"/>
                <a:ea typeface="Times New Roman"/>
                <a:cs typeface="Times New Roman" pitchFamily="18" charset="0"/>
              </a:rPr>
              <a:t>C/ </a:t>
            </a:r>
            <a:r>
              <a:rPr lang="vi-VN" sz="2800" dirty="0">
                <a:latin typeface="Times New Roman" pitchFamily="18" charset="0"/>
                <a:ea typeface="Times New Roman"/>
                <a:cs typeface="Times New Roman" pitchFamily="18" charset="0"/>
              </a:rPr>
              <a:t>Kim loại được sản xuất từ nguốn nguyên liệu ban đẩu là các quặng kim loại.</a:t>
            </a:r>
            <a:endParaRPr lang="en-US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D/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ea typeface="Courier New"/>
                <a:cs typeface="Times New Roman" pitchFamily="18" charset="0"/>
              </a:rPr>
              <a:t>Gỗ thu hoạch từ rừng được sử dụng đề đóng bàn ghế, giường tủ, nhà cửa.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C85E14-9260-4936-ADFB-1E40A322E4DA}"/>
              </a:ext>
            </a:extLst>
          </p:cNvPr>
          <p:cNvSpPr/>
          <p:nvPr/>
        </p:nvSpPr>
        <p:spPr>
          <a:xfrm>
            <a:off x="158139" y="3748596"/>
            <a:ext cx="11556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A/ 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sucrose,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cây mía đường, cây thốt nốt, củ cải đường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 nước.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Char char="-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n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hang</a:t>
            </a: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Char char="-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hữu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a typeface="Times New Roman"/>
                <a:cs typeface="Times New Roman" pitchFamily="18" charset="0"/>
              </a:rPr>
              <a:t>cây mía đường, cây thốt nốt, củ cải đường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457200" marR="0" lvl="0" indent="-45720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Char char="-"/>
              <a:tabLst>
                <a:tab pos="975360" algn="l"/>
              </a:tabLst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đ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hàng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0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185" y="-31178"/>
            <a:ext cx="11792607" cy="598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816610" algn="l"/>
              </a:tabLst>
            </a:pPr>
            <a:r>
              <a:rPr lang="en-US" sz="2400" dirty="0">
                <a:ea typeface="Times New Roman"/>
                <a:cs typeface="Times New Roman"/>
              </a:rPr>
              <a:t>3/ </a:t>
            </a:r>
            <a:r>
              <a:rPr lang="vi-VN" sz="2400" dirty="0">
                <a:ea typeface="Times New Roman"/>
                <a:cs typeface="Times New Roman"/>
              </a:rPr>
              <a:t>Cho các từ sau: </a:t>
            </a:r>
            <a:r>
              <a:rPr lang="vi-VN" sz="2400" i="1" dirty="0">
                <a:ea typeface="Times New Roman"/>
                <a:cs typeface="Times New Roman"/>
              </a:rPr>
              <a:t>vật lí; chất; sự sống; không có; rắn, lỏng, khí; tự nhiên/ thiên nhiên; tính chất; thể/ trạng thái; vật thể nhân tạo.</a:t>
            </a:r>
            <a:r>
              <a:rPr lang="vi-VN" sz="2400" dirty="0">
                <a:ea typeface="Times New Roman"/>
                <a:cs typeface="Times New Roman"/>
              </a:rPr>
              <a:t> Hây chọn từ/ cụm từ thích hợp điển vào chỗ trống trong các câu sau:</a:t>
            </a:r>
            <a:endParaRPr lang="en-US" sz="2400" dirty="0">
              <a:latin typeface="Times New Roman"/>
              <a:ea typeface="Times New Roman"/>
              <a:cs typeface="Times New Roman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65835" algn="l"/>
              </a:tabLst>
            </a:pPr>
            <a:r>
              <a:rPr lang="en-US" sz="2400" dirty="0">
                <a:ea typeface="Times New Roman"/>
                <a:cs typeface="Times New Roman"/>
              </a:rPr>
              <a:t>a/</a:t>
            </a:r>
            <a:r>
              <a:rPr lang="vi-VN" sz="2400" dirty="0">
                <a:ea typeface="Times New Roman"/>
                <a:cs typeface="Times New Roman"/>
              </a:rPr>
              <a:t>Các chất có th</a:t>
            </a:r>
            <a:r>
              <a:rPr lang="en-US" sz="2400" dirty="0">
                <a:ea typeface="Times New Roman"/>
                <a:cs typeface="Times New Roman"/>
              </a:rPr>
              <a:t>ể</a:t>
            </a:r>
            <a:r>
              <a:rPr lang="vi-VN" sz="2400" dirty="0">
                <a:ea typeface="Times New Roman"/>
                <a:cs typeface="Times New Roman"/>
              </a:rPr>
              <a:t> t</a:t>
            </a:r>
            <a:r>
              <a:rPr lang="en-US" sz="2400" dirty="0">
                <a:ea typeface="Times New Roman"/>
                <a:cs typeface="Times New Roman"/>
              </a:rPr>
              <a:t>ồ</a:t>
            </a:r>
            <a:r>
              <a:rPr lang="vi-VN" sz="2400" dirty="0">
                <a:ea typeface="Times New Roman"/>
                <a:cs typeface="Times New Roman"/>
              </a:rPr>
              <a:t>n tại ở ba </a:t>
            </a:r>
            <a:r>
              <a:rPr lang="en-US" sz="2400" dirty="0">
                <a:ea typeface="Times New Roman"/>
                <a:cs typeface="Times New Roman"/>
              </a:rPr>
              <a:t>………</a:t>
            </a:r>
            <a:r>
              <a:rPr lang="vi-VN" sz="2400" dirty="0">
                <a:ea typeface="Times New Roman"/>
                <a:cs typeface="Times New Roman"/>
              </a:rPr>
              <a:t>(1)…</a:t>
            </a:r>
            <a:r>
              <a:rPr lang="en-US" sz="2400" dirty="0">
                <a:ea typeface="Times New Roman"/>
                <a:cs typeface="Times New Roman"/>
              </a:rPr>
              <a:t>…..</a:t>
            </a:r>
            <a:r>
              <a:rPr lang="vi-VN" sz="2400" dirty="0">
                <a:ea typeface="Times New Roman"/>
                <a:cs typeface="Times New Roman"/>
              </a:rPr>
              <a:t>. </a:t>
            </a:r>
            <a:r>
              <a:rPr lang="vi-VN" sz="2400" i="1" dirty="0">
                <a:ea typeface="Times New Roman"/>
                <a:cs typeface="Times New Roman"/>
              </a:rPr>
              <a:t>cơ</a:t>
            </a:r>
            <a:r>
              <a:rPr lang="vi-VN" sz="2400" dirty="0">
                <a:ea typeface="Times New Roman"/>
                <a:cs typeface="Times New Roman"/>
              </a:rPr>
              <a:t> bản khác nhau, đó là </a:t>
            </a:r>
            <a:r>
              <a:rPr lang="en-US" sz="2400" dirty="0">
                <a:ea typeface="Times New Roman"/>
                <a:cs typeface="Times New Roman"/>
              </a:rPr>
              <a:t>……….</a:t>
            </a:r>
            <a:r>
              <a:rPr lang="vi-VN" sz="2400" dirty="0">
                <a:ea typeface="Times New Roman"/>
                <a:cs typeface="Times New Roman"/>
              </a:rPr>
              <a:t>(2)…</a:t>
            </a:r>
            <a:r>
              <a:rPr lang="en-US" sz="2400" dirty="0">
                <a:ea typeface="Times New Roman"/>
                <a:cs typeface="Times New Roman"/>
              </a:rPr>
              <a:t>…</a:t>
            </a:r>
            <a:r>
              <a:rPr lang="vi-VN" sz="2400" dirty="0">
                <a:ea typeface="Times New Roman"/>
                <a:cs typeface="Times New Roman"/>
              </a:rPr>
              <a:t>.</a:t>
            </a:r>
            <a:endParaRPr lang="en-US" sz="2400" dirty="0">
              <a:latin typeface="Times New Roman"/>
              <a:ea typeface="Times New Roman"/>
              <a:cs typeface="Times New Roman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400" dirty="0">
                <a:ea typeface="Times New Roman"/>
                <a:cs typeface="Times New Roman"/>
              </a:rPr>
              <a:t>b/ </a:t>
            </a:r>
            <a:r>
              <a:rPr lang="vi-VN" sz="2400" dirty="0">
                <a:ea typeface="Times New Roman"/>
                <a:cs typeface="Times New Roman"/>
              </a:rPr>
              <a:t>Mỗi chất có một số</a:t>
            </a:r>
            <a:r>
              <a:rPr lang="en-US" sz="2400" dirty="0">
                <a:ea typeface="Times New Roman"/>
                <a:cs typeface="Times New Roman"/>
              </a:rPr>
              <a:t>……….</a:t>
            </a:r>
            <a:r>
              <a:rPr lang="vi-VN" sz="2400" dirty="0">
                <a:ea typeface="Times New Roman"/>
                <a:cs typeface="Times New Roman"/>
              </a:rPr>
              <a:t> (3)…</a:t>
            </a:r>
            <a:r>
              <a:rPr lang="en-US" sz="2400" dirty="0">
                <a:ea typeface="Times New Roman"/>
                <a:cs typeface="Times New Roman"/>
              </a:rPr>
              <a:t>..</a:t>
            </a:r>
            <a:r>
              <a:rPr lang="vi-VN" sz="2400" dirty="0">
                <a:ea typeface="Times New Roman"/>
                <a:cs typeface="Times New Roman"/>
              </a:rPr>
              <a:t>. khác nhau khi t</a:t>
            </a:r>
            <a:r>
              <a:rPr lang="en-US" sz="2400" dirty="0">
                <a:ea typeface="Times New Roman"/>
                <a:cs typeface="Times New Roman"/>
              </a:rPr>
              <a:t>ồ</a:t>
            </a:r>
            <a:r>
              <a:rPr lang="vi-VN" sz="2400" dirty="0">
                <a:ea typeface="Times New Roman"/>
                <a:cs typeface="Times New Roman"/>
              </a:rPr>
              <a:t>n tại ở các th</a:t>
            </a:r>
            <a:r>
              <a:rPr lang="en-US" sz="2400" dirty="0">
                <a:ea typeface="Times New Roman"/>
                <a:cs typeface="Times New Roman"/>
              </a:rPr>
              <a:t>ể</a:t>
            </a:r>
            <a:r>
              <a:rPr lang="vi-VN" sz="2400" dirty="0">
                <a:ea typeface="Times New Roman"/>
                <a:cs typeface="Times New Roman"/>
              </a:rPr>
              <a:t> khác nhau.</a:t>
            </a:r>
            <a:endParaRPr lang="en-US" sz="2400" dirty="0">
              <a:latin typeface="Times New Roman"/>
              <a:ea typeface="Times New Roman"/>
              <a:cs typeface="Times New Roman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94410" algn="l"/>
              </a:tabLst>
            </a:pPr>
            <a:r>
              <a:rPr lang="en-US" sz="2400" dirty="0">
                <a:ea typeface="Times New Roman"/>
                <a:cs typeface="Times New Roman"/>
              </a:rPr>
              <a:t>c/ </a:t>
            </a:r>
            <a:r>
              <a:rPr lang="vi-VN" sz="2400" dirty="0">
                <a:ea typeface="Times New Roman"/>
                <a:cs typeface="Times New Roman"/>
              </a:rPr>
              <a:t>Mọi vật thể đ</a:t>
            </a:r>
            <a:r>
              <a:rPr lang="en-US" sz="2400" dirty="0">
                <a:ea typeface="Times New Roman"/>
                <a:cs typeface="Times New Roman"/>
              </a:rPr>
              <a:t>ề</a:t>
            </a:r>
            <a:r>
              <a:rPr lang="vi-VN" sz="2400" dirty="0">
                <a:ea typeface="Times New Roman"/>
                <a:cs typeface="Times New Roman"/>
              </a:rPr>
              <a:t>u do </a:t>
            </a:r>
            <a:r>
              <a:rPr lang="en-US" sz="2400" dirty="0">
                <a:ea typeface="Times New Roman"/>
                <a:cs typeface="Times New Roman"/>
              </a:rPr>
              <a:t>……..</a:t>
            </a:r>
            <a:r>
              <a:rPr lang="vi-VN" sz="2400" dirty="0">
                <a:ea typeface="Times New Roman"/>
                <a:cs typeface="Times New Roman"/>
              </a:rPr>
              <a:t>(4)…</a:t>
            </a:r>
            <a:r>
              <a:rPr lang="en-US" sz="2400" dirty="0">
                <a:ea typeface="Times New Roman"/>
                <a:cs typeface="Times New Roman"/>
              </a:rPr>
              <a:t>……</a:t>
            </a:r>
            <a:r>
              <a:rPr lang="vi-VN" sz="2400" dirty="0">
                <a:ea typeface="Times New Roman"/>
                <a:cs typeface="Times New Roman"/>
              </a:rPr>
              <a:t>. tạo nên. Vật th</a:t>
            </a:r>
            <a:r>
              <a:rPr lang="en-US" sz="2400" dirty="0">
                <a:ea typeface="Times New Roman"/>
                <a:cs typeface="Times New Roman"/>
              </a:rPr>
              <a:t>ể</a:t>
            </a:r>
            <a:r>
              <a:rPr lang="vi-VN" sz="2400" dirty="0">
                <a:ea typeface="Times New Roman"/>
                <a:cs typeface="Times New Roman"/>
              </a:rPr>
              <a:t> có sẵn trong </a:t>
            </a:r>
            <a:r>
              <a:rPr lang="en-US" sz="2400" dirty="0">
                <a:ea typeface="Times New Roman"/>
                <a:cs typeface="Times New Roman"/>
              </a:rPr>
              <a:t>………</a:t>
            </a:r>
            <a:r>
              <a:rPr lang="vi-VN" sz="2400" dirty="0">
                <a:ea typeface="Times New Roman"/>
                <a:cs typeface="Times New Roman"/>
              </a:rPr>
              <a:t>(5)...</a:t>
            </a:r>
            <a:r>
              <a:rPr lang="en-US" sz="2400" dirty="0">
                <a:ea typeface="Times New Roman"/>
                <a:cs typeface="Times New Roman"/>
              </a:rPr>
              <a:t>..….</a:t>
            </a:r>
            <a:r>
              <a:rPr lang="vi-VN" sz="2400" dirty="0">
                <a:ea typeface="Times New Roman"/>
                <a:cs typeface="Times New Roman"/>
              </a:rPr>
              <a:t>được gọi là vật thể tự nhiên; Vật th</a:t>
            </a:r>
            <a:r>
              <a:rPr lang="en-US" sz="2400" dirty="0">
                <a:ea typeface="Times New Roman"/>
                <a:cs typeface="Times New Roman"/>
              </a:rPr>
              <a:t>ể</a:t>
            </a:r>
            <a:r>
              <a:rPr lang="vi-VN" sz="2400" dirty="0">
                <a:ea typeface="Times New Roman"/>
                <a:cs typeface="Times New Roman"/>
              </a:rPr>
              <a:t> do con người tạo ra được gọi là </a:t>
            </a:r>
            <a:r>
              <a:rPr lang="en-US" sz="2400" dirty="0">
                <a:ea typeface="Times New Roman"/>
                <a:cs typeface="Times New Roman"/>
              </a:rPr>
              <a:t>…………</a:t>
            </a:r>
            <a:r>
              <a:rPr lang="vi-VN" sz="2400" dirty="0">
                <a:ea typeface="Times New Roman"/>
                <a:cs typeface="Times New Roman"/>
              </a:rPr>
              <a:t>(6)</a:t>
            </a:r>
            <a:r>
              <a:rPr lang="en-US" sz="2400" dirty="0">
                <a:ea typeface="Times New Roman"/>
                <a:cs typeface="Times New Roman"/>
              </a:rPr>
              <a:t>…………</a:t>
            </a:r>
            <a:r>
              <a:rPr lang="vi-VN" sz="2400" dirty="0">
                <a:ea typeface="Times New Roman"/>
                <a:cs typeface="Times New Roman"/>
              </a:rPr>
              <a:t>...</a:t>
            </a:r>
            <a:endParaRPr lang="en-US" sz="2400" dirty="0">
              <a:latin typeface="Times New Roman"/>
              <a:ea typeface="Times New Roman"/>
              <a:cs typeface="Times New Roman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400" dirty="0">
                <a:ea typeface="Times New Roman"/>
                <a:cs typeface="Times New Roman"/>
              </a:rPr>
              <a:t>d/ </a:t>
            </a:r>
            <a:r>
              <a:rPr lang="vi-VN" sz="2400" dirty="0">
                <a:ea typeface="Times New Roman"/>
                <a:cs typeface="Times New Roman"/>
              </a:rPr>
              <a:t>Vật hữu sinh là vật có các dấu hiệu của </a:t>
            </a:r>
            <a:r>
              <a:rPr lang="en-US" sz="2400" dirty="0">
                <a:ea typeface="Times New Roman"/>
                <a:cs typeface="Times New Roman"/>
              </a:rPr>
              <a:t>…………..</a:t>
            </a:r>
            <a:r>
              <a:rPr lang="vi-VN" sz="2400" dirty="0">
                <a:ea typeface="Times New Roman"/>
                <a:cs typeface="Times New Roman"/>
              </a:rPr>
              <a:t>(7)…</a:t>
            </a:r>
            <a:r>
              <a:rPr lang="en-US" sz="2400" dirty="0">
                <a:ea typeface="Times New Roman"/>
                <a:cs typeface="Times New Roman"/>
              </a:rPr>
              <a:t>…</a:t>
            </a:r>
            <a:r>
              <a:rPr lang="vi-VN" sz="2400" dirty="0">
                <a:ea typeface="Times New Roman"/>
                <a:cs typeface="Times New Roman"/>
              </a:rPr>
              <a:t>. mà vật vô sinh </a:t>
            </a:r>
            <a:r>
              <a:rPr lang="en-US" sz="2400" dirty="0">
                <a:ea typeface="Times New Roman"/>
                <a:cs typeface="Times New Roman"/>
              </a:rPr>
              <a:t>…………..</a:t>
            </a:r>
            <a:r>
              <a:rPr lang="vi-VN" sz="2400" dirty="0">
                <a:ea typeface="Times New Roman"/>
                <a:cs typeface="Times New Roman"/>
              </a:rPr>
              <a:t>(8)…</a:t>
            </a:r>
            <a:r>
              <a:rPr lang="en-US" sz="2400" dirty="0">
                <a:ea typeface="Times New Roman"/>
                <a:cs typeface="Times New Roman"/>
              </a:rPr>
              <a:t>…</a:t>
            </a:r>
            <a:r>
              <a:rPr lang="vi-VN" sz="2400" dirty="0">
                <a:ea typeface="Times New Roman"/>
                <a:cs typeface="Times New Roman"/>
              </a:rPr>
              <a:t>..</a:t>
            </a:r>
            <a:endParaRPr lang="en-US" sz="2400" dirty="0">
              <a:latin typeface="Times New Roman"/>
              <a:ea typeface="Times New Roman"/>
              <a:cs typeface="Times New Roman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94410" algn="l"/>
              </a:tabLst>
            </a:pPr>
            <a:r>
              <a:rPr lang="en-US" sz="2400" dirty="0">
                <a:ea typeface="Times New Roman"/>
                <a:cs typeface="Times New Roman"/>
              </a:rPr>
              <a:t>e/ </a:t>
            </a:r>
            <a:r>
              <a:rPr lang="vi-VN" sz="2400" dirty="0">
                <a:ea typeface="Times New Roman"/>
                <a:cs typeface="Times New Roman"/>
              </a:rPr>
              <a:t>Chất có các tính chất</a:t>
            </a:r>
            <a:r>
              <a:rPr lang="en-US" sz="2400" dirty="0">
                <a:ea typeface="Times New Roman"/>
                <a:cs typeface="Times New Roman"/>
              </a:rPr>
              <a:t>………..</a:t>
            </a:r>
            <a:r>
              <a:rPr lang="vi-VN" sz="2400" dirty="0">
                <a:ea typeface="Times New Roman"/>
                <a:cs typeface="Times New Roman"/>
              </a:rPr>
              <a:t> (9)…</a:t>
            </a:r>
            <a:r>
              <a:rPr lang="en-US" sz="2400" dirty="0">
                <a:ea typeface="Times New Roman"/>
                <a:cs typeface="Times New Roman"/>
              </a:rPr>
              <a:t>……..</a:t>
            </a:r>
            <a:r>
              <a:rPr lang="vi-VN" sz="2400" dirty="0">
                <a:ea typeface="Times New Roman"/>
                <a:cs typeface="Times New Roman"/>
              </a:rPr>
              <a:t>. như hình dạng, kích thước, màu sắc, khối lượng riêng, nhiệt độ sôi, nhiệt độ nóng chảy, tính cứng, độ dẻo.</a:t>
            </a:r>
            <a:endParaRPr lang="en-US" sz="2400" dirty="0">
              <a:latin typeface="Times New Roman"/>
              <a:ea typeface="Times New Roman"/>
              <a:cs typeface="Times New Roman"/>
            </a:endParaRPr>
          </a:p>
          <a:p>
            <a:pPr marR="0" lvl="0" algn="just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tabLst>
                <a:tab pos="981710" algn="l"/>
              </a:tabLst>
            </a:pPr>
            <a:r>
              <a:rPr lang="en-US" sz="2400" dirty="0">
                <a:ea typeface="Times New Roman"/>
                <a:cs typeface="Times New Roman"/>
              </a:rPr>
              <a:t>f/ </a:t>
            </a:r>
            <a:r>
              <a:rPr lang="vi-VN" sz="2400" dirty="0">
                <a:ea typeface="Times New Roman"/>
                <a:cs typeface="Times New Roman"/>
              </a:rPr>
              <a:t>Muốn xác định tính chất </a:t>
            </a:r>
            <a:r>
              <a:rPr lang="en-US" sz="2400" dirty="0">
                <a:ea typeface="Times New Roman"/>
                <a:cs typeface="Times New Roman"/>
              </a:rPr>
              <a:t>………….</a:t>
            </a:r>
            <a:r>
              <a:rPr lang="vi-VN" sz="2400" dirty="0">
                <a:ea typeface="Times New Roman"/>
                <a:cs typeface="Times New Roman"/>
              </a:rPr>
              <a:t>(10)…</a:t>
            </a:r>
            <a:r>
              <a:rPr lang="en-US" sz="2400" dirty="0">
                <a:ea typeface="Times New Roman"/>
                <a:cs typeface="Times New Roman"/>
              </a:rPr>
              <a:t>…..</a:t>
            </a:r>
            <a:r>
              <a:rPr lang="vi-VN" sz="2400" dirty="0">
                <a:ea typeface="Times New Roman"/>
                <a:cs typeface="Times New Roman"/>
              </a:rPr>
              <a:t>. ta phải sử dụng các phép đo.</a:t>
            </a:r>
            <a:endParaRPr lang="en-US" sz="2400" u="none" strike="noStrike" spc="0" dirty="0">
              <a:effectLst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E7E024-56EC-4F14-8669-35DBC85B9D2A}"/>
              </a:ext>
            </a:extLst>
          </p:cNvPr>
          <p:cNvSpPr txBox="1"/>
          <p:nvPr/>
        </p:nvSpPr>
        <p:spPr>
          <a:xfrm>
            <a:off x="3808524" y="1438177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19F96-2DB3-4B59-BE7C-9A8C13C9DACA}"/>
              </a:ext>
            </a:extLst>
          </p:cNvPr>
          <p:cNvSpPr txBox="1"/>
          <p:nvPr/>
        </p:nvSpPr>
        <p:spPr>
          <a:xfrm>
            <a:off x="8637977" y="1438176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868D0-3285-439B-A800-EC1033BC1EDA}"/>
              </a:ext>
            </a:extLst>
          </p:cNvPr>
          <p:cNvSpPr txBox="1"/>
          <p:nvPr/>
        </p:nvSpPr>
        <p:spPr>
          <a:xfrm>
            <a:off x="3311376" y="1944201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7243F-CBA1-4D9D-8517-1024CA5DF0AE}"/>
              </a:ext>
            </a:extLst>
          </p:cNvPr>
          <p:cNvSpPr txBox="1"/>
          <p:nvPr/>
        </p:nvSpPr>
        <p:spPr>
          <a:xfrm>
            <a:off x="3919337" y="2520646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C81AB-DA0F-416E-AB37-A94EA8C09DDC}"/>
              </a:ext>
            </a:extLst>
          </p:cNvPr>
          <p:cNvSpPr txBox="1"/>
          <p:nvPr/>
        </p:nvSpPr>
        <p:spPr>
          <a:xfrm>
            <a:off x="8571236" y="2520646"/>
            <a:ext cx="216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B9604-4F7C-4DB2-BA34-CA29E2E110A0}"/>
              </a:ext>
            </a:extLst>
          </p:cNvPr>
          <p:cNvSpPr txBox="1"/>
          <p:nvPr/>
        </p:nvSpPr>
        <p:spPr>
          <a:xfrm>
            <a:off x="7070909" y="3090859"/>
            <a:ext cx="216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41E491-D1A1-440D-8814-E498DBCA3BEE}"/>
              </a:ext>
            </a:extLst>
          </p:cNvPr>
          <p:cNvSpPr txBox="1"/>
          <p:nvPr/>
        </p:nvSpPr>
        <p:spPr>
          <a:xfrm>
            <a:off x="5495287" y="3579809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BE7C3-00CD-4510-9AEC-3920289B0B6B}"/>
              </a:ext>
            </a:extLst>
          </p:cNvPr>
          <p:cNvSpPr txBox="1"/>
          <p:nvPr/>
        </p:nvSpPr>
        <p:spPr>
          <a:xfrm>
            <a:off x="9237060" y="3579809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F90D3-68F8-4B27-9828-FF2B7BF44510}"/>
              </a:ext>
            </a:extLst>
          </p:cNvPr>
          <p:cNvSpPr txBox="1"/>
          <p:nvPr/>
        </p:nvSpPr>
        <p:spPr>
          <a:xfrm>
            <a:off x="3422187" y="4068759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BEDEBC-F3C3-42B3-BA43-857D8119EEBF}"/>
              </a:ext>
            </a:extLst>
          </p:cNvPr>
          <p:cNvSpPr txBox="1"/>
          <p:nvPr/>
        </p:nvSpPr>
        <p:spPr>
          <a:xfrm>
            <a:off x="3519841" y="5220022"/>
            <a:ext cx="216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7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5C4D39-AC1A-4AF1-B922-B9ACE27242B2}"/>
              </a:ext>
            </a:extLst>
          </p:cNvPr>
          <p:cNvSpPr txBox="1"/>
          <p:nvPr/>
        </p:nvSpPr>
        <p:spPr>
          <a:xfrm>
            <a:off x="763481" y="1109709"/>
            <a:ext cx="10768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4586C-FAEB-4B7E-ABAA-681F5457CB77}"/>
              </a:ext>
            </a:extLst>
          </p:cNvPr>
          <p:cNvSpPr txBox="1"/>
          <p:nvPr/>
        </p:nvSpPr>
        <p:spPr>
          <a:xfrm>
            <a:off x="878890" y="3460470"/>
            <a:ext cx="10768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h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03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0800" y="507741"/>
            <a:ext cx="10871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050" name="Picture 2" descr="Vai trò của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960"/>
            <a:ext cx="2783840" cy="52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ếu mỗi buổi trưa bạn uống 1 cốc nước lọc để lạnh điều gì sẽ xảy ra với cơ  thể sau 1 tuầ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40" y="1584959"/>
            <a:ext cx="3820160" cy="527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8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 descr="Top 10 nước hoa nhẹ nhàng thơm lâu cho nữ được review tốt nhấ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584959"/>
            <a:ext cx="5588000" cy="522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 descr="Cau ho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79450"/>
            <a:ext cx="10985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46880" y="4221479"/>
            <a:ext cx="205232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45680" y="2742941"/>
            <a:ext cx="44602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880" y="5326665"/>
            <a:ext cx="1854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" y="5911440"/>
            <a:ext cx="1854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62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AAB0-B5E5-4D44-8D88-AE6FF94F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80" y="84339"/>
            <a:ext cx="8463379" cy="177997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Cho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Cho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CF4261-CEE6-4A65-B158-70E869116348}"/>
              </a:ext>
            </a:extLst>
          </p:cNvPr>
          <p:cNvSpPr txBox="1">
            <a:spLocks/>
          </p:cNvSpPr>
          <p:nvPr/>
        </p:nvSpPr>
        <p:spPr>
          <a:xfrm>
            <a:off x="298881" y="1802167"/>
            <a:ext cx="5924366" cy="4589755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lphaLcParenR"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dioxide)</a:t>
            </a: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Cho 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đ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ị cao huyết áp, sỏi thận không nên dùng thuốc viên sủi - Sức khoẻ - Báo  Quảng Ngãi">
            <a:extLst>
              <a:ext uri="{FF2B5EF4-FFF2-40B4-BE49-F238E27FC236}">
                <a16:creationId xmlns:a16="http://schemas.microsoft.com/office/drawing/2014/main" id="{B2AAE683-C386-49DF-88F5-A105253E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89" y="1330355"/>
            <a:ext cx="3477549" cy="31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gườiLàngCốm">
            <a:extLst>
              <a:ext uri="{FF2B5EF4-FFF2-40B4-BE49-F238E27FC236}">
                <a16:creationId xmlns:a16="http://schemas.microsoft.com/office/drawing/2014/main" id="{C6987F7A-39AD-4133-8890-9F0BCFE4E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88" y="4691940"/>
            <a:ext cx="2820601" cy="208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FE334-101E-49C4-9E56-EAD7775664FD}"/>
              </a:ext>
            </a:extLst>
          </p:cNvPr>
          <p:cNvSpPr txBox="1"/>
          <p:nvPr/>
        </p:nvSpPr>
        <p:spPr>
          <a:xfrm>
            <a:off x="8069802" y="2473186"/>
            <a:ext cx="77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797E3-F8DD-4E11-B8EA-3B1207C4B0C9}"/>
              </a:ext>
            </a:extLst>
          </p:cNvPr>
          <p:cNvSpPr txBox="1"/>
          <p:nvPr/>
        </p:nvSpPr>
        <p:spPr>
          <a:xfrm>
            <a:off x="7190913" y="5653719"/>
            <a:ext cx="77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7608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1F17-C8E2-4B80-865D-6EAEB46B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71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5443D9-65ED-49CF-84E1-A37B0DFBB99F}"/>
              </a:ext>
            </a:extLst>
          </p:cNvPr>
          <p:cNvSpPr txBox="1">
            <a:spLocks/>
          </p:cNvSpPr>
          <p:nvPr/>
        </p:nvSpPr>
        <p:spPr>
          <a:xfrm>
            <a:off x="787154" y="1367162"/>
            <a:ext cx="10972800" cy="4225770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220000"/>
              </a:lnSpc>
              <a:buFontTx/>
              <a:buChar char="-"/>
            </a:pP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20000"/>
              </a:lnSpc>
              <a:buFontTx/>
              <a:buChar char="-"/>
            </a:pP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20000"/>
              </a:lnSpc>
              <a:buFontTx/>
              <a:buChar char="-"/>
            </a:pP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21"/>
            <a:ext cx="7620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SỰ ĐA DẠNG CỦA CHẤT</a:t>
            </a:r>
          </a:p>
        </p:txBody>
      </p:sp>
      <p:sp>
        <p:nvSpPr>
          <p:cNvPr id="6" name="AutoShape 6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8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49440" y="1157240"/>
            <a:ext cx="5059680" cy="5156925"/>
          </a:xfrm>
          <a:prstGeom prst="rect">
            <a:avLst/>
          </a:prstGeom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47000"/>
              </a:lnSpc>
              <a:spcAft>
                <a:spcPts val="200"/>
              </a:spcAft>
            </a:pPr>
            <a:r>
              <a:rPr lang="vi-VN" sz="2800" dirty="0">
                <a:solidFill>
                  <a:srgbClr val="0000CC"/>
                </a:solidFill>
                <a:ea typeface="Times New Roman"/>
              </a:rPr>
              <a:t>Những gì t</a:t>
            </a:r>
            <a:r>
              <a:rPr lang="en-US" sz="2800" dirty="0">
                <a:solidFill>
                  <a:srgbClr val="0000CC"/>
                </a:solidFill>
                <a:ea typeface="Times New Roman"/>
              </a:rPr>
              <a:t>ồ</a:t>
            </a:r>
            <a:r>
              <a:rPr lang="vi-VN" sz="2800" dirty="0">
                <a:solidFill>
                  <a:srgbClr val="0000CC"/>
                </a:solidFill>
                <a:ea typeface="Times New Roman"/>
              </a:rPr>
              <a:t>n tại xung quanh ta gọi là vật thể.</a:t>
            </a:r>
            <a:endParaRPr lang="en-US" sz="2800" dirty="0">
              <a:solidFill>
                <a:srgbClr val="0000CC"/>
              </a:solidFill>
              <a:ea typeface="Times New Roman"/>
            </a:endParaRPr>
          </a:p>
          <a:p>
            <a:pPr algn="just">
              <a:lnSpc>
                <a:spcPct val="147000"/>
              </a:lnSpc>
              <a:spcAft>
                <a:spcPts val="200"/>
              </a:spcAft>
            </a:pPr>
            <a:r>
              <a:rPr lang="vi-VN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- </a:t>
            </a:r>
            <a:r>
              <a:rPr lang="vi-VN" sz="2800" dirty="0">
                <a:solidFill>
                  <a:srgbClr val="000000"/>
                </a:solidFill>
                <a:ea typeface="Times New Roman"/>
              </a:rPr>
              <a:t>Các vật thể đều do một hoặc nhiều chất tạo nên. </a:t>
            </a:r>
            <a:endParaRPr lang="en-US" sz="2800" dirty="0">
              <a:solidFill>
                <a:srgbClr val="000000"/>
              </a:solidFill>
              <a:ea typeface="Times New Roman"/>
            </a:endParaRPr>
          </a:p>
          <a:p>
            <a:pPr algn="just">
              <a:lnSpc>
                <a:spcPct val="147000"/>
              </a:lnSpc>
              <a:spcAft>
                <a:spcPts val="200"/>
              </a:spcAft>
            </a:pPr>
            <a:r>
              <a:rPr lang="en-US" sz="2800" dirty="0">
                <a:solidFill>
                  <a:srgbClr val="000000"/>
                </a:solidFill>
                <a:ea typeface="Times New Roman"/>
              </a:rPr>
              <a:t>- </a:t>
            </a:r>
            <a:r>
              <a:rPr lang="vi-VN" sz="2800" dirty="0">
                <a:solidFill>
                  <a:srgbClr val="000000"/>
                </a:solidFill>
                <a:ea typeface="Times New Roman"/>
              </a:rPr>
              <a:t>Mỗi chất có thể tạo nên nhiều vật thể và mỗi vật thể có thể được tạo nên từ nhiều chất khác nhau.</a:t>
            </a:r>
            <a:endParaRPr lang="en-US" sz="2800" dirty="0">
              <a:latin typeface="Times New Roman"/>
              <a:ea typeface="Times New Roman"/>
            </a:endParaRPr>
          </a:p>
          <a:p>
            <a:br>
              <a:rPr lang="vi-VN" dirty="0">
                <a:ea typeface="Times New Roman"/>
              </a:rPr>
            </a:br>
            <a:endParaRPr lang="en-US" dirty="0"/>
          </a:p>
        </p:txBody>
      </p:sp>
      <p:pic>
        <p:nvPicPr>
          <p:cNvPr id="1026" name="Picture 2" descr="D:\KHO-ANH\Trọn bộ hình Sinh học (Lớp 7)\anh cay vi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07"/>
            <a:ext cx="6126479" cy="512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775" y="6111240"/>
            <a:ext cx="446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bi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929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80"/>
          <p:cNvPicPr/>
          <p:nvPr/>
        </p:nvPicPr>
        <p:blipFill>
          <a:blip r:embed="rId2"/>
          <a:stretch/>
        </p:blipFill>
        <p:spPr>
          <a:xfrm>
            <a:off x="0" y="0"/>
            <a:ext cx="12192000" cy="5928360"/>
          </a:xfrm>
          <a:prstGeom prst="rect">
            <a:avLst/>
          </a:prstGeom>
        </p:spPr>
      </p:pic>
      <p:sp>
        <p:nvSpPr>
          <p:cNvPr id="5" name="Shape 582"/>
          <p:cNvSpPr txBox="1"/>
          <p:nvPr/>
        </p:nvSpPr>
        <p:spPr>
          <a:xfrm>
            <a:off x="1005840" y="5942965"/>
            <a:ext cx="8275319" cy="4121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</a:t>
            </a:r>
            <a:r>
              <a:rPr lang="vi-VN" sz="32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32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.1. Khu du lịch 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ầ</a:t>
            </a:r>
            <a:r>
              <a:rPr lang="vi-VN" sz="32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 Hô ở Bình Định</a:t>
            </a:r>
            <a:endParaRPr lang="en-US" sz="3200" b="1" dirty="0">
              <a:solidFill>
                <a:srgbClr val="0000CC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2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580"/>
          <p:cNvPicPr/>
          <p:nvPr/>
        </p:nvPicPr>
        <p:blipFill>
          <a:blip r:embed="rId2"/>
          <a:stretch/>
        </p:blipFill>
        <p:spPr>
          <a:xfrm>
            <a:off x="0" y="121285"/>
            <a:ext cx="7924800" cy="5928360"/>
          </a:xfrm>
          <a:prstGeom prst="rect">
            <a:avLst/>
          </a:prstGeom>
        </p:spPr>
      </p:pic>
      <p:sp>
        <p:nvSpPr>
          <p:cNvPr id="5" name="Shape 582"/>
          <p:cNvSpPr txBox="1"/>
          <p:nvPr/>
        </p:nvSpPr>
        <p:spPr>
          <a:xfrm>
            <a:off x="0" y="6110605"/>
            <a:ext cx="8260080" cy="6711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▲ </a:t>
            </a:r>
            <a:r>
              <a:rPr lang="vi-VN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Hình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8</a:t>
            </a:r>
            <a:r>
              <a:rPr lang="vi-VN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.1. Khu du lịch 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ầ</a:t>
            </a:r>
            <a:r>
              <a:rPr lang="vi-VN" sz="28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 Hô ở Bình Định</a:t>
            </a:r>
            <a:endParaRPr lang="en-US" sz="2800" b="1" dirty="0">
              <a:solidFill>
                <a:srgbClr val="0000CC"/>
              </a:solidFill>
              <a:effectLst/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6" name="Shape 582"/>
          <p:cNvSpPr txBox="1"/>
          <p:nvPr/>
        </p:nvSpPr>
        <p:spPr>
          <a:xfrm>
            <a:off x="7726680" y="2695260"/>
            <a:ext cx="4297680" cy="144843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2/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Kể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tên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một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số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cho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biết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chất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nên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đó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</p:txBody>
      </p:sp>
      <p:sp>
        <p:nvSpPr>
          <p:cNvPr id="7" name="Shape 582"/>
          <p:cNvSpPr txBox="1"/>
          <p:nvPr/>
        </p:nvSpPr>
        <p:spPr>
          <a:xfrm>
            <a:off x="7726680" y="4143694"/>
            <a:ext cx="4320540" cy="139557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/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Nêu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sự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giống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khác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nhau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giữa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tự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nhiên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nhân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tạo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</p:txBody>
      </p:sp>
      <p:sp>
        <p:nvSpPr>
          <p:cNvPr id="8" name="Shape 582"/>
          <p:cNvSpPr txBox="1"/>
          <p:nvPr/>
        </p:nvSpPr>
        <p:spPr>
          <a:xfrm>
            <a:off x="7726680" y="5554504"/>
            <a:ext cx="4457700" cy="107489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rPr>
              <a:t>/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Kể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tên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một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số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sống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và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không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sống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mà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biết</a:t>
            </a:r>
            <a:r>
              <a:rPr lang="en-US" sz="2800" b="1" dirty="0">
                <a:effectLst/>
                <a:latin typeface="Times New Roman" pitchFamily="18" charset="0"/>
                <a:ea typeface="Arial"/>
                <a:cs typeface="Times New Roman" pitchFamily="18" charset="0"/>
              </a:rPr>
              <a:t> ?</a:t>
            </a:r>
          </a:p>
        </p:txBody>
      </p:sp>
      <p:sp>
        <p:nvSpPr>
          <p:cNvPr id="9" name="Shape 584"/>
          <p:cNvSpPr txBox="1"/>
          <p:nvPr/>
        </p:nvSpPr>
        <p:spPr>
          <a:xfrm>
            <a:off x="6065520" y="121285"/>
            <a:ext cx="5958840" cy="245427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marL="203200" marR="0" indent="-203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/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quan sát được những vật thể nào trong hình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8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.1? 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nào có sẵn trong tự nhiên (vật thể tự nhiên), vật thể nào do con người tạo ra (vật thể nhân tạo)?</a:t>
            </a: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AutoShape 8" descr="Top 10 nước hoa nhẹ nhàng thơm lâu cho nữ được review tốt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7937"/>
            <a:ext cx="5608320" cy="6545263"/>
            <a:chOff x="0" y="7937"/>
            <a:chExt cx="3093721" cy="3741103"/>
          </a:xfrm>
        </p:grpSpPr>
        <p:pic>
          <p:nvPicPr>
            <p:cNvPr id="9" name="Shape 580"/>
            <p:cNvPicPr/>
            <p:nvPr/>
          </p:nvPicPr>
          <p:blipFill>
            <a:blip r:embed="rId2"/>
            <a:stretch/>
          </p:blipFill>
          <p:spPr>
            <a:xfrm>
              <a:off x="0" y="7937"/>
              <a:ext cx="2918459" cy="2963318"/>
            </a:xfrm>
            <a:prstGeom prst="rect">
              <a:avLst/>
            </a:prstGeom>
          </p:spPr>
        </p:pic>
        <p:sp>
          <p:nvSpPr>
            <p:cNvPr id="10" name="Shape 582"/>
            <p:cNvSpPr txBox="1"/>
            <p:nvPr/>
          </p:nvSpPr>
          <p:spPr>
            <a:xfrm>
              <a:off x="1" y="3001735"/>
              <a:ext cx="3093720" cy="747305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Times New Roman" pitchFamily="18" charset="0"/>
                  <a:ea typeface="Arial"/>
                  <a:cs typeface="Times New Roman" pitchFamily="18" charset="0"/>
                </a:rPr>
                <a:t>▲ </a:t>
              </a:r>
              <a:r>
                <a:rPr lang="vi-VN" sz="2000" b="1" dirty="0">
                  <a:solidFill>
                    <a:srgbClr val="0000CC"/>
                  </a:solidFill>
                  <a:effectLst/>
                  <a:latin typeface="Times New Roman" pitchFamily="18" charset="0"/>
                  <a:ea typeface="Arial"/>
                  <a:cs typeface="Times New Roman" pitchFamily="18" charset="0"/>
                </a:rPr>
                <a:t>Hình </a:t>
              </a:r>
              <a:r>
                <a:rPr lang="en-US" sz="2000" b="1" dirty="0">
                  <a:solidFill>
                    <a:srgbClr val="0000CC"/>
                  </a:solidFill>
                  <a:effectLst/>
                  <a:latin typeface="Times New Roman" pitchFamily="18" charset="0"/>
                  <a:ea typeface="Arial"/>
                  <a:cs typeface="Times New Roman" pitchFamily="18" charset="0"/>
                </a:rPr>
                <a:t>8</a:t>
              </a:r>
              <a:r>
                <a:rPr lang="vi-VN" sz="2000" b="1" dirty="0">
                  <a:solidFill>
                    <a:srgbClr val="0000CC"/>
                  </a:solidFill>
                  <a:effectLst/>
                  <a:latin typeface="Times New Roman" pitchFamily="18" charset="0"/>
                  <a:ea typeface="Arial"/>
                  <a:cs typeface="Times New Roman" pitchFamily="18" charset="0"/>
                </a:rPr>
                <a:t>.1. Khu du lịch H</a:t>
              </a:r>
              <a:r>
                <a:rPr lang="en-US" sz="2000" b="1" dirty="0">
                  <a:solidFill>
                    <a:srgbClr val="0000CC"/>
                  </a:solidFill>
                  <a:latin typeface="Times New Roman" pitchFamily="18" charset="0"/>
                  <a:ea typeface="Arial"/>
                  <a:cs typeface="Times New Roman" pitchFamily="18" charset="0"/>
                </a:rPr>
                <a:t>ầ</a:t>
              </a:r>
              <a:r>
                <a:rPr lang="vi-VN" sz="2000" b="1" dirty="0">
                  <a:solidFill>
                    <a:srgbClr val="0000CC"/>
                  </a:solidFill>
                  <a:effectLst/>
                  <a:latin typeface="Times New Roman" pitchFamily="18" charset="0"/>
                  <a:ea typeface="Arial"/>
                  <a:cs typeface="Times New Roman" pitchFamily="18" charset="0"/>
                </a:rPr>
                <a:t>m Hô ở Bình Định</a:t>
              </a:r>
              <a:endParaRPr lang="en-US" sz="2000" b="1" dirty="0">
                <a:solidFill>
                  <a:srgbClr val="0000CC"/>
                </a:solidFill>
                <a:effectLst/>
                <a:latin typeface="Times New Roman" pitchFamily="18" charset="0"/>
                <a:ea typeface="Arial"/>
                <a:cs typeface="Times New Roman" pitchFamily="18" charset="0"/>
              </a:endParaRPr>
            </a:p>
          </p:txBody>
        </p:sp>
      </p:grpSp>
      <p:sp>
        <p:nvSpPr>
          <p:cNvPr id="11" name="Shape 584"/>
          <p:cNvSpPr txBox="1"/>
          <p:nvPr/>
        </p:nvSpPr>
        <p:spPr>
          <a:xfrm>
            <a:off x="6294120" y="160337"/>
            <a:ext cx="5711187" cy="243984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/>
          <a:p>
            <a:pPr marL="203200" marR="0" indent="-203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/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Em quan sát được những vật thể nào trong hình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8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.1? 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itchFamily="18" charset="0"/>
                <a:ea typeface="Tahoma"/>
                <a:cs typeface="Times New Roman" pitchFamily="18" charset="0"/>
              </a:rPr>
              <a:t>nào có sẵn trong tự nhiên (vật thể tự nhiên), vật thể nào do con người tạo ra (vật thể nhân tạo)?</a:t>
            </a: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570413" y="19351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hape 584"/>
          <p:cNvSpPr txBox="1"/>
          <p:nvPr/>
        </p:nvSpPr>
        <p:spPr>
          <a:xfrm>
            <a:off x="9245283" y="3984653"/>
            <a:ext cx="2842260" cy="20503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marL="203200" marR="0" indent="-203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5" name="Shape 584"/>
          <p:cNvSpPr txBox="1"/>
          <p:nvPr/>
        </p:nvSpPr>
        <p:spPr>
          <a:xfrm>
            <a:off x="7585707" y="2743200"/>
            <a:ext cx="2000253" cy="573550"/>
          </a:xfrm>
          <a:prstGeom prst="rect">
            <a:avLst/>
          </a:prstGeom>
          <a:solidFill>
            <a:schemeClr val="accent6"/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ctr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endParaRPr lang="en-US" sz="2800" b="1" dirty="0">
              <a:solidFill>
                <a:srgbClr val="FF0000"/>
              </a:solidFill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sp>
        <p:nvSpPr>
          <p:cNvPr id="16" name="Shape 584"/>
          <p:cNvSpPr txBox="1"/>
          <p:nvPr/>
        </p:nvSpPr>
        <p:spPr>
          <a:xfrm>
            <a:off x="5290604" y="4045764"/>
            <a:ext cx="2842260" cy="19892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CC"/>
            </a:solidFill>
          </a:ln>
        </p:spPr>
        <p:txBody>
          <a:bodyPr lIns="0" tIns="0" rIns="0" bIns="0"/>
          <a:lstStyle/>
          <a:p>
            <a:pPr lvl="0" algn="just">
              <a:buClr>
                <a:srgbClr val="000000"/>
              </a:buClr>
              <a:buSzPts val="1000"/>
              <a:tabLst>
                <a:tab pos="5143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,...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 Unicode MS"/>
              <a:cs typeface="Times New Roman" pitchFamily="18" charset="0"/>
            </a:endParaRPr>
          </a:p>
          <a:p>
            <a:pPr marL="203200" marR="0" indent="-203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Times New Roman" pitchFamily="18" charset="0"/>
              <a:ea typeface="Tahom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239000" y="3316750"/>
            <a:ext cx="2164080" cy="538970"/>
            <a:chOff x="7239000" y="3316750"/>
            <a:chExt cx="2164080" cy="538970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7239000" y="3316750"/>
              <a:ext cx="11582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8397240" y="3316750"/>
              <a:ext cx="1005840" cy="53897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51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1346</TotalTime>
  <Words>3750</Words>
  <Application>Microsoft Office PowerPoint</Application>
  <PresentationFormat>Widescreen</PresentationFormat>
  <Paragraphs>351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Calibri</vt:lpstr>
      <vt:lpstr>Constantia</vt:lpstr>
      <vt:lpstr>Palatino Linotype</vt:lpstr>
      <vt:lpstr>Symbol</vt:lpstr>
      <vt:lpstr>Times New Roman</vt:lpstr>
      <vt:lpstr>Tw Cen MT</vt:lpstr>
      <vt:lpstr>Wingdings</vt:lpstr>
      <vt:lpstr>Wingdings 2</vt:lpstr>
      <vt:lpstr>Flow</vt:lpstr>
      <vt:lpstr>Elemental</vt:lpstr>
      <vt:lpstr>Office Theme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PowerPoint Presentation</vt:lpstr>
      <vt:lpstr>PowerPoint Presentation</vt:lpstr>
      <vt:lpstr>5/ Trường hợp nào sau đây thể hiện tính chất hóa học, tính chất vật lí? a) Cho 1 viên vitamin C sủi vào cốc nước b) Cho 1 thìa đường vào cốc nước và khuấy đều</vt:lpstr>
      <vt:lpstr>CHUẨN BỊ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Administrator</cp:lastModifiedBy>
  <cp:revision>133</cp:revision>
  <dcterms:created xsi:type="dcterms:W3CDTF">2021-02-06T13:24:47Z</dcterms:created>
  <dcterms:modified xsi:type="dcterms:W3CDTF">2022-11-20T22:00:33Z</dcterms:modified>
</cp:coreProperties>
</file>