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36"/>
  </p:notesMasterIdLst>
  <p:sldIdLst>
    <p:sldId id="256" r:id="rId4"/>
    <p:sldId id="257" r:id="rId5"/>
    <p:sldId id="258" r:id="rId6"/>
    <p:sldId id="259" r:id="rId7"/>
    <p:sldId id="260" r:id="rId8"/>
    <p:sldId id="262" r:id="rId9"/>
    <p:sldId id="267" r:id="rId10"/>
    <p:sldId id="263" r:id="rId11"/>
    <p:sldId id="268" r:id="rId12"/>
    <p:sldId id="264" r:id="rId13"/>
    <p:sldId id="290" r:id="rId14"/>
    <p:sldId id="269" r:id="rId15"/>
    <p:sldId id="270" r:id="rId16"/>
    <p:sldId id="272" r:id="rId17"/>
    <p:sldId id="273" r:id="rId18"/>
    <p:sldId id="274" r:id="rId19"/>
    <p:sldId id="275" r:id="rId20"/>
    <p:sldId id="279" r:id="rId21"/>
    <p:sldId id="291" r:id="rId22"/>
    <p:sldId id="293" r:id="rId23"/>
    <p:sldId id="294" r:id="rId24"/>
    <p:sldId id="295" r:id="rId25"/>
    <p:sldId id="296" r:id="rId26"/>
    <p:sldId id="297" r:id="rId27"/>
    <p:sldId id="298" r:id="rId28"/>
    <p:sldId id="276" r:id="rId29"/>
    <p:sldId id="277" r:id="rId30"/>
    <p:sldId id="280" r:id="rId31"/>
    <p:sldId id="281" r:id="rId32"/>
    <p:sldId id="282" r:id="rId33"/>
    <p:sldId id="286" r:id="rId34"/>
    <p:sldId id="289" r:id="rId35"/>
  </p:sldIdLst>
  <p:sldSz cx="9144000" cy="5143500" type="screen16x9"/>
  <p:notesSz cx="6858000" cy="9144000"/>
  <p:defaultTextStyle>
    <a:defPPr>
      <a:defRPr lang="vi-VN"/>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66"/>
    <a:srgbClr val="FF99FF"/>
    <a:srgbClr val="FF00F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84" y="-58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3F041E-B3BA-4908-B97B-EDD68B8D37AB}" type="datetimeFigureOut">
              <a:rPr lang="en-US" smtClean="0"/>
              <a:t>2/21/2025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6EF49B-F532-4594-A3F8-6ACB05E84F19}" type="slidenum">
              <a:rPr lang="en-US" smtClean="0"/>
              <a:t>‹#›</a:t>
            </a:fld>
            <a:endParaRPr lang="en-US"/>
          </a:p>
        </p:txBody>
      </p:sp>
    </p:spTree>
    <p:extLst>
      <p:ext uri="{BB962C8B-B14F-4D97-AF65-F5344CB8AC3E}">
        <p14:creationId xmlns:p14="http://schemas.microsoft.com/office/powerpoint/2010/main" val="3833885463"/>
      </p:ext>
    </p:extLst>
  </p:cSld>
  <p:clrMap bg1="lt1" tx1="dk1" bg2="lt2" tx2="dk2" accent1="accent1" accent2="accent2" accent3="accent3" accent4="accent4" accent5="accent5" accent6="accent6" hlink="hlink" folHlink="folHlink"/>
  <p:notesStyle>
    <a:lvl1pPr marL="0" algn="l" defTabSz="914378" rtl="0" eaLnBrk="1" latinLnBrk="0" hangingPunct="1">
      <a:defRPr sz="1200" kern="1200">
        <a:solidFill>
          <a:schemeClr val="tx1"/>
        </a:solidFill>
        <a:latin typeface="+mn-lt"/>
        <a:ea typeface="+mn-ea"/>
        <a:cs typeface="+mn-cs"/>
      </a:defRPr>
    </a:lvl1pPr>
    <a:lvl2pPr marL="457189" algn="l" defTabSz="914378" rtl="0" eaLnBrk="1" latinLnBrk="0" hangingPunct="1">
      <a:defRPr sz="1200" kern="1200">
        <a:solidFill>
          <a:schemeClr val="tx1"/>
        </a:solidFill>
        <a:latin typeface="+mn-lt"/>
        <a:ea typeface="+mn-ea"/>
        <a:cs typeface="+mn-cs"/>
      </a:defRPr>
    </a:lvl2pPr>
    <a:lvl3pPr marL="914378" algn="l" defTabSz="914378" rtl="0" eaLnBrk="1" latinLnBrk="0" hangingPunct="1">
      <a:defRPr sz="1200" kern="1200">
        <a:solidFill>
          <a:schemeClr val="tx1"/>
        </a:solidFill>
        <a:latin typeface="+mn-lt"/>
        <a:ea typeface="+mn-ea"/>
        <a:cs typeface="+mn-cs"/>
      </a:defRPr>
    </a:lvl3pPr>
    <a:lvl4pPr marL="1371566" algn="l" defTabSz="914378" rtl="0" eaLnBrk="1" latinLnBrk="0" hangingPunct="1">
      <a:defRPr sz="1200" kern="1200">
        <a:solidFill>
          <a:schemeClr val="tx1"/>
        </a:solidFill>
        <a:latin typeface="+mn-lt"/>
        <a:ea typeface="+mn-ea"/>
        <a:cs typeface="+mn-cs"/>
      </a:defRPr>
    </a:lvl4pPr>
    <a:lvl5pPr marL="1828754" algn="l" defTabSz="914378" rtl="0" eaLnBrk="1" latinLnBrk="0" hangingPunct="1">
      <a:defRPr sz="1200" kern="1200">
        <a:solidFill>
          <a:schemeClr val="tx1"/>
        </a:solidFill>
        <a:latin typeface="+mn-lt"/>
        <a:ea typeface="+mn-ea"/>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6EF49B-F532-4594-A3F8-6ACB05E84F19}" type="slidenum">
              <a:rPr lang="en-US" smtClean="0"/>
              <a:t>12</a:t>
            </a:fld>
            <a:endParaRPr lang="en-US"/>
          </a:p>
        </p:txBody>
      </p:sp>
    </p:spTree>
    <p:extLst>
      <p:ext uri="{BB962C8B-B14F-4D97-AF65-F5344CB8AC3E}">
        <p14:creationId xmlns:p14="http://schemas.microsoft.com/office/powerpoint/2010/main" val="914321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171450"/>
            <a:ext cx="8695944" cy="452628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grpSp>
        <p:nvGrpSpPr>
          <p:cNvPr id="7" name="Group 9"/>
          <p:cNvGrpSpPr>
            <a:grpSpLocks noChangeAspect="1"/>
          </p:cNvGrpSpPr>
          <p:nvPr/>
        </p:nvGrpSpPr>
        <p:grpSpPr bwMode="hidden">
          <a:xfrm>
            <a:off x="211665" y="4015472"/>
            <a:ext cx="8723376" cy="998685"/>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200151"/>
            <a:ext cx="7772400" cy="1335081"/>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2667001"/>
            <a:ext cx="6400800" cy="1104900"/>
          </a:xfrm>
        </p:spPr>
        <p:txBody>
          <a:bodyPr>
            <a:normAutofit/>
          </a:bodyPr>
          <a:lstStyle>
            <a:lvl1pPr marL="0" indent="0" algn="ctr">
              <a:buNone/>
              <a:defRPr sz="2000">
                <a:solidFill>
                  <a:srgbClr val="FFFFFF"/>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DB5E3D0-0BC7-44B2-A7DD-BD6BB7237C0F}" type="datetimeFigureOut">
              <a:rPr lang="vi-VN" smtClean="0"/>
              <a:t>21/02/2025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A68D332-C58A-4955-BA44-1CDD3A7C034F}" type="slidenum">
              <a:rPr lang="vi-VN" smtClean="0"/>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B5E3D0-0BC7-44B2-A7DD-BD6BB7237C0F}" type="datetimeFigureOut">
              <a:rPr lang="vi-VN" smtClean="0"/>
              <a:t>21/02/2025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A68D332-C58A-4955-BA44-1CDD3A7C034F}" type="slidenum">
              <a:rPr lang="vi-VN" smtClean="0"/>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171450"/>
            <a:ext cx="8695944" cy="1069848"/>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sp>
        <p:nvSpPr>
          <p:cNvPr id="4" name="Date Placeholder 3"/>
          <p:cNvSpPr>
            <a:spLocks noGrp="1"/>
          </p:cNvSpPr>
          <p:nvPr>
            <p:ph type="dt" sz="half" idx="10"/>
          </p:nvPr>
        </p:nvSpPr>
        <p:spPr/>
        <p:txBody>
          <a:bodyPr/>
          <a:lstStyle/>
          <a:p>
            <a:fld id="{ADB5E3D0-0BC7-44B2-A7DD-BD6BB7237C0F}" type="datetimeFigureOut">
              <a:rPr lang="vi-VN" smtClean="0"/>
              <a:t>21/02/2025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A68D332-C58A-4955-BA44-1CDD3A7C034F}" type="slidenum">
              <a:rPr lang="vi-VN" smtClean="0"/>
              <a:t>‹#›</a:t>
            </a:fld>
            <a:endParaRPr lang="vi-VN"/>
          </a:p>
        </p:txBody>
      </p:sp>
      <p:grpSp>
        <p:nvGrpSpPr>
          <p:cNvPr id="15" name="Group 14"/>
          <p:cNvGrpSpPr>
            <a:grpSpLocks noChangeAspect="1"/>
          </p:cNvGrpSpPr>
          <p:nvPr/>
        </p:nvGrpSpPr>
        <p:grpSpPr bwMode="hidden">
          <a:xfrm>
            <a:off x="211665" y="535643"/>
            <a:ext cx="8723376" cy="998685"/>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085850"/>
            <a:ext cx="2057400" cy="3365500"/>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085851"/>
            <a:ext cx="6019800" cy="3365501"/>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892" indent="0" algn="ctr">
              <a:buNone/>
              <a:defRPr sz="1500"/>
            </a:lvl2pPr>
            <a:lvl3pPr marL="685783" indent="0" algn="ctr">
              <a:buNone/>
              <a:defRPr sz="140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DEFCC05F-F5D4-4F77-B8B4-A6E5456F65BA}" type="datetimeFigureOut">
              <a:rPr lang="en-US" smtClean="0">
                <a:solidFill>
                  <a:prstClr val="black">
                    <a:tint val="75000"/>
                  </a:prstClr>
                </a:solidFill>
              </a:rPr>
              <a:pPr/>
              <a:t>2/21/2025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099221-D188-4F8E-B547-BD03041C13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4956087"/>
      </p:ext>
    </p:extLst>
  </p:cSld>
  <p:clrMapOvr>
    <a:masterClrMapping/>
  </p:clrMapOvr>
  <p:transition spd="slow">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FCC05F-F5D4-4F77-B8B4-A6E5456F65BA}" type="datetimeFigureOut">
              <a:rPr lang="en-US" smtClean="0">
                <a:solidFill>
                  <a:prstClr val="black">
                    <a:tint val="75000"/>
                  </a:prstClr>
                </a:solidFill>
              </a:rPr>
              <a:pPr/>
              <a:t>2/21/2025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099221-D188-4F8E-B547-BD03041C13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9944443"/>
      </p:ext>
    </p:extLst>
  </p:cSld>
  <p:clrMapOvr>
    <a:masterClrMapping/>
  </p:clrMapOvr>
  <p:transition spd="slow">
    <p:cov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40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FCC05F-F5D4-4F77-B8B4-A6E5456F65BA}" type="datetimeFigureOut">
              <a:rPr lang="en-US" smtClean="0">
                <a:solidFill>
                  <a:prstClr val="black">
                    <a:tint val="75000"/>
                  </a:prstClr>
                </a:solidFill>
              </a:rPr>
              <a:pPr/>
              <a:t>2/21/2025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099221-D188-4F8E-B547-BD03041C13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6884114"/>
      </p:ext>
    </p:extLst>
  </p:cSld>
  <p:clrMapOvr>
    <a:masterClrMapping/>
  </p:clrMapOvr>
  <p:transition spd="slow">
    <p:cove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EFCC05F-F5D4-4F77-B8B4-A6E5456F65BA}" type="datetimeFigureOut">
              <a:rPr lang="en-US" smtClean="0">
                <a:solidFill>
                  <a:prstClr val="black">
                    <a:tint val="75000"/>
                  </a:prstClr>
                </a:solidFill>
              </a:rPr>
              <a:pPr/>
              <a:t>2/21/2025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099221-D188-4F8E-B547-BD03041C13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1444040"/>
      </p:ext>
    </p:extLst>
  </p:cSld>
  <p:clrMapOvr>
    <a:masterClrMapping/>
  </p:clrMapOvr>
  <p:transition spd="slow">
    <p:cove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892" indent="0">
              <a:buNone/>
              <a:defRPr sz="1500" b="1"/>
            </a:lvl2pPr>
            <a:lvl3pPr marL="685783" indent="0">
              <a:buNone/>
              <a:defRPr sz="140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892" indent="0">
              <a:buNone/>
              <a:defRPr sz="1500" b="1"/>
            </a:lvl2pPr>
            <a:lvl3pPr marL="685783" indent="0">
              <a:buNone/>
              <a:defRPr sz="140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EFCC05F-F5D4-4F77-B8B4-A6E5456F65BA}" type="datetimeFigureOut">
              <a:rPr lang="en-US" smtClean="0">
                <a:solidFill>
                  <a:prstClr val="black">
                    <a:tint val="75000"/>
                  </a:prstClr>
                </a:solidFill>
              </a:rPr>
              <a:pPr/>
              <a:t>2/21/2025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6099221-D188-4F8E-B547-BD03041C13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4931412"/>
      </p:ext>
    </p:extLst>
  </p:cSld>
  <p:clrMapOvr>
    <a:masterClrMapping/>
  </p:clrMapOvr>
  <p:transition spd="slow">
    <p:cove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EFCC05F-F5D4-4F77-B8B4-A6E5456F65BA}" type="datetimeFigureOut">
              <a:rPr lang="en-US" smtClean="0">
                <a:solidFill>
                  <a:prstClr val="black">
                    <a:tint val="75000"/>
                  </a:prstClr>
                </a:solidFill>
              </a:rPr>
              <a:pPr/>
              <a:t>2/21/2025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6099221-D188-4F8E-B547-BD03041C13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8929036"/>
      </p:ext>
    </p:extLst>
  </p:cSld>
  <p:clrMapOvr>
    <a:masterClrMapping/>
  </p:clrMapOvr>
  <p:transition spd="slow">
    <p:cove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FCC05F-F5D4-4F77-B8B4-A6E5456F65BA}" type="datetimeFigureOut">
              <a:rPr lang="en-US" smtClean="0">
                <a:solidFill>
                  <a:prstClr val="black">
                    <a:tint val="75000"/>
                  </a:prstClr>
                </a:solidFill>
              </a:rPr>
              <a:pPr/>
              <a:t>2/21/2025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6099221-D188-4F8E-B547-BD03041C13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176176"/>
      </p:ext>
    </p:extLst>
  </p:cSld>
  <p:clrMapOvr>
    <a:masterClrMapping/>
  </p:clrMapOvr>
  <p:transition spd="slow">
    <p:cove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200"/>
            </a:lvl1pPr>
            <a:lvl2pPr marL="342892" indent="0">
              <a:buNone/>
              <a:defRPr sz="1100"/>
            </a:lvl2pPr>
            <a:lvl3pPr marL="685783" indent="0">
              <a:buNone/>
              <a:defRPr sz="900"/>
            </a:lvl3pPr>
            <a:lvl4pPr marL="1028675" indent="0">
              <a:buNone/>
              <a:defRPr sz="800"/>
            </a:lvl4pPr>
            <a:lvl5pPr marL="1371566" indent="0">
              <a:buNone/>
              <a:defRPr sz="800"/>
            </a:lvl5pPr>
            <a:lvl6pPr marL="1714457" indent="0">
              <a:buNone/>
              <a:defRPr sz="800"/>
            </a:lvl6pPr>
            <a:lvl7pPr marL="2057348" indent="0">
              <a:buNone/>
              <a:defRPr sz="800"/>
            </a:lvl7pPr>
            <a:lvl8pPr marL="2400240" indent="0">
              <a:buNone/>
              <a:defRPr sz="800"/>
            </a:lvl8pPr>
            <a:lvl9pPr marL="2743132"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DEFCC05F-F5D4-4F77-B8B4-A6E5456F65BA}" type="datetimeFigureOut">
              <a:rPr lang="en-US" smtClean="0">
                <a:solidFill>
                  <a:prstClr val="black">
                    <a:tint val="75000"/>
                  </a:prstClr>
                </a:solidFill>
              </a:rPr>
              <a:pPr/>
              <a:t>2/21/2025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099221-D188-4F8E-B547-BD03041C13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9136519"/>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B5E3D0-0BC7-44B2-A7DD-BD6BB7237C0F}" type="datetimeFigureOut">
              <a:rPr lang="vi-VN" smtClean="0"/>
              <a:t>21/02/2025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A68D332-C58A-4955-BA44-1CDD3A7C034F}" type="slidenum">
              <a:rPr lang="vi-VN" smtClean="0"/>
              <a:t>‹#›</a:t>
            </a:fld>
            <a:endParaRPr lang="vi-VN"/>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70"/>
            <a:ext cx="4629150" cy="3655219"/>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200"/>
            </a:lvl1pPr>
            <a:lvl2pPr marL="342892" indent="0">
              <a:buNone/>
              <a:defRPr sz="1100"/>
            </a:lvl2pPr>
            <a:lvl3pPr marL="685783" indent="0">
              <a:buNone/>
              <a:defRPr sz="900"/>
            </a:lvl3pPr>
            <a:lvl4pPr marL="1028675" indent="0">
              <a:buNone/>
              <a:defRPr sz="800"/>
            </a:lvl4pPr>
            <a:lvl5pPr marL="1371566" indent="0">
              <a:buNone/>
              <a:defRPr sz="800"/>
            </a:lvl5pPr>
            <a:lvl6pPr marL="1714457" indent="0">
              <a:buNone/>
              <a:defRPr sz="800"/>
            </a:lvl6pPr>
            <a:lvl7pPr marL="2057348" indent="0">
              <a:buNone/>
              <a:defRPr sz="800"/>
            </a:lvl7pPr>
            <a:lvl8pPr marL="2400240" indent="0">
              <a:buNone/>
              <a:defRPr sz="800"/>
            </a:lvl8pPr>
            <a:lvl9pPr marL="2743132"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DEFCC05F-F5D4-4F77-B8B4-A6E5456F65BA}" type="datetimeFigureOut">
              <a:rPr lang="en-US" smtClean="0">
                <a:solidFill>
                  <a:prstClr val="black">
                    <a:tint val="75000"/>
                  </a:prstClr>
                </a:solidFill>
              </a:rPr>
              <a:pPr/>
              <a:t>2/21/2025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099221-D188-4F8E-B547-BD03041C13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4774239"/>
      </p:ext>
    </p:extLst>
  </p:cSld>
  <p:clrMapOvr>
    <a:masterClrMapping/>
  </p:clrMapOvr>
  <p:transition spd="slow">
    <p:cove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FCC05F-F5D4-4F77-B8B4-A6E5456F65BA}" type="datetimeFigureOut">
              <a:rPr lang="en-US" smtClean="0">
                <a:solidFill>
                  <a:prstClr val="black">
                    <a:tint val="75000"/>
                  </a:prstClr>
                </a:solidFill>
              </a:rPr>
              <a:pPr/>
              <a:t>2/21/2025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099221-D188-4F8E-B547-BD03041C13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6134101"/>
      </p:ext>
    </p:extLst>
  </p:cSld>
  <p:clrMapOvr>
    <a:masterClrMapping/>
  </p:clrMapOvr>
  <p:transition spd="slow">
    <p:cove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5"/>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273845"/>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FCC05F-F5D4-4F77-B8B4-A6E5456F65BA}" type="datetimeFigureOut">
              <a:rPr lang="en-US" smtClean="0">
                <a:solidFill>
                  <a:prstClr val="black">
                    <a:tint val="75000"/>
                  </a:prstClr>
                </a:solidFill>
              </a:rPr>
              <a:pPr/>
              <a:t>2/21/2025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099221-D188-4F8E-B547-BD03041C13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6010481"/>
      </p:ext>
    </p:extLst>
  </p:cSld>
  <p:clrMapOvr>
    <a:masterClrMapping/>
  </p:clrMapOvr>
  <p:transition spd="slow">
    <p:cove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DEFCC05F-F5D4-4F77-B8B4-A6E5456F65BA}" type="datetimeFigureOut">
              <a:rPr lang="en-US" smtClean="0">
                <a:solidFill>
                  <a:prstClr val="black">
                    <a:tint val="75000"/>
                  </a:prstClr>
                </a:solidFill>
              </a:rPr>
              <a:pPr/>
              <a:t>2/21/2025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099221-D188-4F8E-B547-BD03041C13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2299030"/>
      </p:ext>
    </p:extLst>
  </p:cSld>
  <p:clrMapOvr>
    <a:masterClrMapping/>
  </p:clrMapOvr>
  <p:transition spd="slow">
    <p:cove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FCC05F-F5D4-4F77-B8B4-A6E5456F65BA}" type="datetimeFigureOut">
              <a:rPr lang="en-US" smtClean="0">
                <a:solidFill>
                  <a:prstClr val="black">
                    <a:tint val="75000"/>
                  </a:prstClr>
                </a:solidFill>
              </a:rPr>
              <a:pPr/>
              <a:t>2/21/2025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099221-D188-4F8E-B547-BD03041C13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5213572"/>
      </p:ext>
    </p:extLst>
  </p:cSld>
  <p:clrMapOvr>
    <a:masterClrMapping/>
  </p:clrMapOvr>
  <p:transition spd="slow">
    <p:cove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FCC05F-F5D4-4F77-B8B4-A6E5456F65BA}" type="datetimeFigureOut">
              <a:rPr lang="en-US" smtClean="0">
                <a:solidFill>
                  <a:prstClr val="black">
                    <a:tint val="75000"/>
                  </a:prstClr>
                </a:solidFill>
              </a:rPr>
              <a:pPr/>
              <a:t>2/21/2025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099221-D188-4F8E-B547-BD03041C13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7052801"/>
      </p:ext>
    </p:extLst>
  </p:cSld>
  <p:clrMapOvr>
    <a:masterClrMapping/>
  </p:clrMapOvr>
  <p:transition spd="slow">
    <p:cove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EFCC05F-F5D4-4F77-B8B4-A6E5456F65BA}" type="datetimeFigureOut">
              <a:rPr lang="en-US" smtClean="0">
                <a:solidFill>
                  <a:prstClr val="black">
                    <a:tint val="75000"/>
                  </a:prstClr>
                </a:solidFill>
              </a:rPr>
              <a:pPr/>
              <a:t>2/21/2025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099221-D188-4F8E-B547-BD03041C13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2233973"/>
      </p:ext>
    </p:extLst>
  </p:cSld>
  <p:clrMapOvr>
    <a:masterClrMapping/>
  </p:clrMapOvr>
  <p:transition spd="slow">
    <p:cove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EFCC05F-F5D4-4F77-B8B4-A6E5456F65BA}" type="datetimeFigureOut">
              <a:rPr lang="en-US" smtClean="0">
                <a:solidFill>
                  <a:prstClr val="black">
                    <a:tint val="75000"/>
                  </a:prstClr>
                </a:solidFill>
              </a:rPr>
              <a:pPr/>
              <a:t>2/21/2025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6099221-D188-4F8E-B547-BD03041C13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4900703"/>
      </p:ext>
    </p:extLst>
  </p:cSld>
  <p:clrMapOvr>
    <a:masterClrMapping/>
  </p:clrMapOvr>
  <p:transition spd="slow">
    <p:cove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EFCC05F-F5D4-4F77-B8B4-A6E5456F65BA}" type="datetimeFigureOut">
              <a:rPr lang="en-US" smtClean="0">
                <a:solidFill>
                  <a:prstClr val="black">
                    <a:tint val="75000"/>
                  </a:prstClr>
                </a:solidFill>
              </a:rPr>
              <a:pPr/>
              <a:t>2/21/2025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6099221-D188-4F8E-B547-BD03041C13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3470921"/>
      </p:ext>
    </p:extLst>
  </p:cSld>
  <p:clrMapOvr>
    <a:masterClrMapping/>
  </p:clrMapOvr>
  <p:transition spd="slow">
    <p:cove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FCC05F-F5D4-4F77-B8B4-A6E5456F65BA}" type="datetimeFigureOut">
              <a:rPr lang="en-US" smtClean="0">
                <a:solidFill>
                  <a:prstClr val="black">
                    <a:tint val="75000"/>
                  </a:prstClr>
                </a:solidFill>
              </a:rPr>
              <a:pPr/>
              <a:t>2/21/2025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6099221-D188-4F8E-B547-BD03041C13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4157067"/>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171450"/>
            <a:ext cx="8695944" cy="3552444"/>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sp>
        <p:nvSpPr>
          <p:cNvPr id="9" name="Freeform 14"/>
          <p:cNvSpPr>
            <a:spLocks/>
          </p:cNvSpPr>
          <p:nvPr/>
        </p:nvSpPr>
        <p:spPr bwMode="hidden">
          <a:xfrm>
            <a:off x="6047440" y="3152695"/>
            <a:ext cx="2876429" cy="53552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38" tIns="45719" rIns="91438" bIns="45719" numCol="1" anchor="t" anchorCtr="0" compatLnSpc="1">
            <a:prstTxWarp prst="textNoShape">
              <a:avLst/>
            </a:prstTxWarp>
          </a:bodyPr>
          <a:lstStyle/>
          <a:p>
            <a:endParaRPr lang="en-US"/>
          </a:p>
        </p:txBody>
      </p:sp>
      <p:sp>
        <p:nvSpPr>
          <p:cNvPr id="10" name="Freeform 18"/>
          <p:cNvSpPr>
            <a:spLocks/>
          </p:cNvSpPr>
          <p:nvPr/>
        </p:nvSpPr>
        <p:spPr bwMode="hidden">
          <a:xfrm>
            <a:off x="2619321" y="3056467"/>
            <a:ext cx="5544515" cy="637604"/>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38" tIns="45719" rIns="91438" bIns="45719" numCol="1" anchor="t" anchorCtr="0" compatLnSpc="1">
            <a:prstTxWarp prst="textNoShape">
              <a:avLst/>
            </a:prstTxWarp>
          </a:bodyPr>
          <a:lstStyle/>
          <a:p>
            <a:endParaRPr lang="en-US"/>
          </a:p>
        </p:txBody>
      </p:sp>
      <p:sp>
        <p:nvSpPr>
          <p:cNvPr id="11" name="Freeform 22"/>
          <p:cNvSpPr>
            <a:spLocks/>
          </p:cNvSpPr>
          <p:nvPr/>
        </p:nvSpPr>
        <p:spPr bwMode="hidden">
          <a:xfrm>
            <a:off x="2828728" y="3065672"/>
            <a:ext cx="5467980" cy="580704"/>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38" tIns="45719" rIns="91438" bIns="45719" numCol="1" anchor="t" anchorCtr="0" compatLnSpc="1">
            <a:prstTxWarp prst="textNoShape">
              <a:avLst/>
            </a:prstTxWarp>
          </a:bodyPr>
          <a:lstStyle/>
          <a:p>
            <a:endParaRPr lang="en-US"/>
          </a:p>
        </p:txBody>
      </p:sp>
      <p:sp>
        <p:nvSpPr>
          <p:cNvPr id="12" name="Freeform 26"/>
          <p:cNvSpPr>
            <a:spLocks/>
          </p:cNvSpPr>
          <p:nvPr/>
        </p:nvSpPr>
        <p:spPr bwMode="hidden">
          <a:xfrm>
            <a:off x="5609490" y="3055632"/>
            <a:ext cx="3308000" cy="488662"/>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38" tIns="45719" rIns="91438" bIns="45719" numCol="1" anchor="t" anchorCtr="0" compatLnSpc="1">
            <a:prstTxWarp prst="textNoShape">
              <a:avLst/>
            </a:prstTxWarp>
          </a:bodyPr>
          <a:lstStyle/>
          <a:p>
            <a:endParaRPr lang="en-US"/>
          </a:p>
        </p:txBody>
      </p:sp>
      <p:sp useBgFill="1">
        <p:nvSpPr>
          <p:cNvPr id="13" name="Freeform 10"/>
          <p:cNvSpPr>
            <a:spLocks/>
          </p:cNvSpPr>
          <p:nvPr/>
        </p:nvSpPr>
        <p:spPr bwMode="hidden">
          <a:xfrm>
            <a:off x="211665" y="3043917"/>
            <a:ext cx="8723376" cy="997406"/>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38" tIns="45719" rIns="91438" bIns="45719" numCol="1" anchor="t" anchorCtr="0" compatLnSpc="1">
            <a:prstTxWarp prst="textNoShape">
              <a:avLst/>
            </a:prstTxWarp>
          </a:bodyPr>
          <a:lstStyle/>
          <a:p>
            <a:endParaRPr lang="en-US"/>
          </a:p>
        </p:txBody>
      </p:sp>
      <p:sp>
        <p:nvSpPr>
          <p:cNvPr id="2" name="Title 1"/>
          <p:cNvSpPr>
            <a:spLocks noGrp="1"/>
          </p:cNvSpPr>
          <p:nvPr>
            <p:ph type="title"/>
          </p:nvPr>
        </p:nvSpPr>
        <p:spPr>
          <a:xfrm>
            <a:off x="690032" y="1847670"/>
            <a:ext cx="7772400" cy="1143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078087"/>
            <a:ext cx="6417734" cy="704851"/>
          </a:xfrm>
        </p:spPr>
        <p:txBody>
          <a:bodyPr anchor="b">
            <a:normAutofit/>
          </a:bodyPr>
          <a:lstStyle>
            <a:lvl1pPr marL="0" indent="0" algn="ctr">
              <a:buNone/>
              <a:defRPr sz="2000">
                <a:solidFill>
                  <a:srgbClr val="FFFFFF"/>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B5E3D0-0BC7-44B2-A7DD-BD6BB7237C0F}" type="datetimeFigureOut">
              <a:rPr lang="vi-VN" smtClean="0"/>
              <a:t>21/02/2025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A68D332-C58A-4955-BA44-1CDD3A7C034F}" type="slidenum">
              <a:rPr lang="vi-VN" smtClean="0"/>
              <a:t>‹#›</a:t>
            </a:fld>
            <a:endParaRPr lang="vi-V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DEFCC05F-F5D4-4F77-B8B4-A6E5456F65BA}" type="datetimeFigureOut">
              <a:rPr lang="en-US" smtClean="0">
                <a:solidFill>
                  <a:prstClr val="black">
                    <a:tint val="75000"/>
                  </a:prstClr>
                </a:solidFill>
              </a:rPr>
              <a:pPr/>
              <a:t>2/21/2025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099221-D188-4F8E-B547-BD03041C13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6331509"/>
      </p:ext>
    </p:extLst>
  </p:cSld>
  <p:clrMapOvr>
    <a:masterClrMapping/>
  </p:clrMapOvr>
  <p:transition spd="slow">
    <p:cove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DEFCC05F-F5D4-4F77-B8B4-A6E5456F65BA}" type="datetimeFigureOut">
              <a:rPr lang="en-US" smtClean="0">
                <a:solidFill>
                  <a:prstClr val="black">
                    <a:tint val="75000"/>
                  </a:prstClr>
                </a:solidFill>
              </a:rPr>
              <a:pPr/>
              <a:t>2/21/2025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099221-D188-4F8E-B547-BD03041C13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8926197"/>
      </p:ext>
    </p:extLst>
  </p:cSld>
  <p:clrMapOvr>
    <a:masterClrMapping/>
  </p:clrMapOvr>
  <p:transition spd="slow">
    <p:cove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FCC05F-F5D4-4F77-B8B4-A6E5456F65BA}" type="datetimeFigureOut">
              <a:rPr lang="en-US" smtClean="0">
                <a:solidFill>
                  <a:prstClr val="black">
                    <a:tint val="75000"/>
                  </a:prstClr>
                </a:solidFill>
              </a:rPr>
              <a:pPr/>
              <a:t>2/21/2025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099221-D188-4F8E-B547-BD03041C13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6079093"/>
      </p:ext>
    </p:extLst>
  </p:cSld>
  <p:clrMapOvr>
    <a:masterClrMapping/>
  </p:clrMapOvr>
  <p:transition spd="slow">
    <p:cove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FCC05F-F5D4-4F77-B8B4-A6E5456F65BA}" type="datetimeFigureOut">
              <a:rPr lang="en-US" smtClean="0">
                <a:solidFill>
                  <a:prstClr val="black">
                    <a:tint val="75000"/>
                  </a:prstClr>
                </a:solidFill>
              </a:rPr>
              <a:pPr/>
              <a:t>2/21/2025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099221-D188-4F8E-B547-BD03041C13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672280"/>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ADB5E3D0-0BC7-44B2-A7DD-BD6BB7237C0F}" type="datetimeFigureOut">
              <a:rPr lang="vi-VN" smtClean="0"/>
              <a:t>21/02/2025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A68D332-C58A-4955-BA44-1CDD3A7C034F}" type="slidenum">
              <a:rPr lang="vi-VN" smtClean="0"/>
              <a:t>‹#›</a:t>
            </a:fld>
            <a:endParaRPr lang="vi-VN"/>
          </a:p>
        </p:txBody>
      </p:sp>
      <p:sp>
        <p:nvSpPr>
          <p:cNvPr id="9" name="Content Placeholder 8"/>
          <p:cNvSpPr>
            <a:spLocks noGrp="1"/>
          </p:cNvSpPr>
          <p:nvPr>
            <p:ph sz="quarter" idx="13"/>
          </p:nvPr>
        </p:nvSpPr>
        <p:spPr>
          <a:xfrm>
            <a:off x="676655" y="2009394"/>
            <a:ext cx="3822192" cy="25854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009394"/>
            <a:ext cx="3822192" cy="25854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008585"/>
            <a:ext cx="3822192" cy="479822"/>
          </a:xfrm>
        </p:spPr>
        <p:txBody>
          <a:bodyPr anchor="ctr"/>
          <a:lstStyle>
            <a:lvl1pPr marL="0" indent="0" algn="ctr">
              <a:buNone/>
              <a:defRPr sz="2400" b="0">
                <a:solidFill>
                  <a:schemeClr val="tx2"/>
                </a:solidFill>
                <a:latin typeface="+mj-lt"/>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4" y="2571751"/>
            <a:ext cx="3820055" cy="2022872"/>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008585"/>
            <a:ext cx="3822192" cy="479822"/>
          </a:xfrm>
        </p:spPr>
        <p:txBody>
          <a:bodyPr anchor="ctr"/>
          <a:lstStyle>
            <a:lvl1pPr marL="0" indent="0" algn="ctr">
              <a:buNone/>
              <a:defRPr sz="2400" b="0" i="0">
                <a:solidFill>
                  <a:schemeClr val="tx2"/>
                </a:solidFill>
                <a:latin typeface="+mj-lt"/>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571751"/>
            <a:ext cx="3822192" cy="2022872"/>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B5E3D0-0BC7-44B2-A7DD-BD6BB7237C0F}" type="datetimeFigureOut">
              <a:rPr lang="vi-VN" smtClean="0"/>
              <a:t>21/02/2025</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CA68D332-C58A-4955-BA44-1CDD3A7C034F}" type="slidenum">
              <a:rPr lang="vi-VN" smtClean="0"/>
              <a:t>‹#›</a:t>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DB5E3D0-0BC7-44B2-A7DD-BD6BB7237C0F}" type="datetimeFigureOut">
              <a:rPr lang="vi-VN" smtClean="0"/>
              <a:t>21/02/2025</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CA68D332-C58A-4955-BA44-1CDD3A7C034F}" type="slidenum">
              <a:rPr lang="vi-VN" smtClean="0"/>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171450"/>
            <a:ext cx="8695944" cy="1069848"/>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grpSp>
        <p:nvGrpSpPr>
          <p:cNvPr id="6" name="Group 5"/>
          <p:cNvGrpSpPr>
            <a:grpSpLocks noChangeAspect="1"/>
          </p:cNvGrpSpPr>
          <p:nvPr/>
        </p:nvGrpSpPr>
        <p:grpSpPr bwMode="hidden">
          <a:xfrm>
            <a:off x="211665" y="535644"/>
            <a:ext cx="8723376" cy="997406"/>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ADB5E3D0-0BC7-44B2-A7DD-BD6BB7237C0F}" type="datetimeFigureOut">
              <a:rPr lang="vi-VN" smtClean="0"/>
              <a:t>21/02/2025</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CA68D332-C58A-4955-BA44-1CDD3A7C034F}" type="slidenum">
              <a:rPr lang="vi-VN" smtClean="0"/>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171450"/>
            <a:ext cx="8695944" cy="1069848"/>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sp>
        <p:nvSpPr>
          <p:cNvPr id="5" name="Date Placeholder 4"/>
          <p:cNvSpPr>
            <a:spLocks noGrp="1"/>
          </p:cNvSpPr>
          <p:nvPr>
            <p:ph type="dt" sz="half" idx="10"/>
          </p:nvPr>
        </p:nvSpPr>
        <p:spPr/>
        <p:txBody>
          <a:bodyPr/>
          <a:lstStyle/>
          <a:p>
            <a:fld id="{ADB5E3D0-0BC7-44B2-A7DD-BD6BB7237C0F}" type="datetimeFigureOut">
              <a:rPr lang="vi-VN" smtClean="0"/>
              <a:t>21/02/2025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A68D332-C58A-4955-BA44-1CDD3A7C034F}" type="slidenum">
              <a:rPr lang="vi-VN" smtClean="0"/>
              <a:t>‹#›</a:t>
            </a:fld>
            <a:endParaRPr lang="vi-VN"/>
          </a:p>
        </p:txBody>
      </p:sp>
      <p:sp>
        <p:nvSpPr>
          <p:cNvPr id="4" name="Text Placeholder 3"/>
          <p:cNvSpPr>
            <a:spLocks noGrp="1"/>
          </p:cNvSpPr>
          <p:nvPr>
            <p:ph type="body" sz="half" idx="2"/>
          </p:nvPr>
        </p:nvSpPr>
        <p:spPr>
          <a:xfrm>
            <a:off x="914400" y="2686051"/>
            <a:ext cx="3352800" cy="1428751"/>
          </a:xfrm>
        </p:spPr>
        <p:txBody>
          <a:bodyPr anchor="t">
            <a:normAutofit/>
          </a:bodyPr>
          <a:lstStyle>
            <a:lvl1pPr marL="0" indent="0">
              <a:spcBef>
                <a:spcPts val="0"/>
              </a:spcBef>
              <a:spcAft>
                <a:spcPts val="600"/>
              </a:spcAft>
              <a:buNone/>
              <a:defRPr sz="1800">
                <a:solidFill>
                  <a:schemeClr val="tx2"/>
                </a:solidFill>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535643"/>
            <a:ext cx="8723376" cy="998685"/>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1714500"/>
            <a:ext cx="3352800" cy="939546"/>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3" y="1371600"/>
            <a:ext cx="3904076" cy="28575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171450"/>
            <a:ext cx="8695944" cy="452628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grpSp>
        <p:nvGrpSpPr>
          <p:cNvPr id="9" name="Group 8"/>
          <p:cNvGrpSpPr>
            <a:grpSpLocks noChangeAspect="1"/>
          </p:cNvGrpSpPr>
          <p:nvPr/>
        </p:nvGrpSpPr>
        <p:grpSpPr bwMode="hidden">
          <a:xfrm>
            <a:off x="211665" y="4015472"/>
            <a:ext cx="8723376" cy="998685"/>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7" y="254001"/>
            <a:ext cx="3812645" cy="1822451"/>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5" y="2089150"/>
            <a:ext cx="3818467" cy="1816100"/>
          </a:xfrm>
        </p:spPr>
        <p:txBody>
          <a:bodyPr>
            <a:normAutofit/>
          </a:bodyPr>
          <a:lstStyle>
            <a:lvl1pPr marL="0" indent="0">
              <a:buNone/>
              <a:defRPr sz="1800">
                <a:solidFill>
                  <a:srgbClr val="FFFFFF"/>
                </a:solidFill>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B5E3D0-0BC7-44B2-A7DD-BD6BB7237C0F}" type="datetimeFigureOut">
              <a:rPr lang="vi-VN" smtClean="0"/>
              <a:t>21/02/2025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A68D332-C58A-4955-BA44-1CDD3A7C034F}" type="slidenum">
              <a:rPr lang="vi-VN" smtClean="0"/>
              <a:t>‹#›</a:t>
            </a:fld>
            <a:endParaRPr lang="vi-VN"/>
          </a:p>
        </p:txBody>
      </p:sp>
      <p:sp>
        <p:nvSpPr>
          <p:cNvPr id="3" name="Picture Placeholder 2"/>
          <p:cNvSpPr>
            <a:spLocks noGrp="1"/>
          </p:cNvSpPr>
          <p:nvPr>
            <p:ph type="pic" idx="1"/>
          </p:nvPr>
        </p:nvSpPr>
        <p:spPr>
          <a:xfrm>
            <a:off x="838200" y="1028700"/>
            <a:ext cx="3566160" cy="219456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171450"/>
            <a:ext cx="8695944" cy="185166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grpSp>
        <p:nvGrpSpPr>
          <p:cNvPr id="8" name="Group 15"/>
          <p:cNvGrpSpPr>
            <a:grpSpLocks noChangeAspect="1"/>
          </p:cNvGrpSpPr>
          <p:nvPr/>
        </p:nvGrpSpPr>
        <p:grpSpPr bwMode="hidden">
          <a:xfrm>
            <a:off x="211665" y="1259572"/>
            <a:ext cx="8723376" cy="997406"/>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253746"/>
            <a:ext cx="8229600" cy="939546"/>
          </a:xfrm>
          <a:prstGeom prst="rect">
            <a:avLst/>
          </a:prstGeom>
        </p:spPr>
        <p:txBody>
          <a:bodyPr vert="horz" lIns="91438" tIns="45719" rIns="91438" bIns="45719"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4687623"/>
            <a:ext cx="3786690" cy="273844"/>
          </a:xfrm>
          <a:prstGeom prst="rect">
            <a:avLst/>
          </a:prstGeom>
        </p:spPr>
        <p:txBody>
          <a:bodyPr vert="horz" lIns="91438" tIns="45719" rIns="91438" bIns="45719" rtlCol="0" anchor="ctr"/>
          <a:lstStyle>
            <a:lvl1pPr algn="r">
              <a:defRPr sz="1000">
                <a:solidFill>
                  <a:schemeClr val="tx2"/>
                </a:solidFill>
              </a:defRPr>
            </a:lvl1pPr>
          </a:lstStyle>
          <a:p>
            <a:fld id="{ADB5E3D0-0BC7-44B2-A7DD-BD6BB7237C0F}" type="datetimeFigureOut">
              <a:rPr lang="vi-VN" smtClean="0"/>
              <a:t>21/02/2025</a:t>
            </a:fld>
            <a:endParaRPr lang="vi-VN"/>
          </a:p>
        </p:txBody>
      </p:sp>
      <p:sp>
        <p:nvSpPr>
          <p:cNvPr id="5" name="Footer Placeholder 4"/>
          <p:cNvSpPr>
            <a:spLocks noGrp="1"/>
          </p:cNvSpPr>
          <p:nvPr>
            <p:ph type="ftr" sz="quarter" idx="3"/>
          </p:nvPr>
        </p:nvSpPr>
        <p:spPr>
          <a:xfrm>
            <a:off x="193640" y="4687623"/>
            <a:ext cx="3786691" cy="273844"/>
          </a:xfrm>
          <a:prstGeom prst="rect">
            <a:avLst/>
          </a:prstGeom>
        </p:spPr>
        <p:txBody>
          <a:bodyPr vert="horz" lIns="91438" tIns="45719" rIns="91438" bIns="45719" rtlCol="0" anchor="ctr"/>
          <a:lstStyle>
            <a:lvl1pPr algn="l">
              <a:defRPr sz="1000">
                <a:solidFill>
                  <a:schemeClr val="tx2"/>
                </a:solidFill>
              </a:defRPr>
            </a:lvl1pPr>
          </a:lstStyle>
          <a:p>
            <a:endParaRPr lang="vi-VN"/>
          </a:p>
        </p:txBody>
      </p:sp>
      <p:sp>
        <p:nvSpPr>
          <p:cNvPr id="6" name="Slide Number Placeholder 5"/>
          <p:cNvSpPr>
            <a:spLocks noGrp="1"/>
          </p:cNvSpPr>
          <p:nvPr>
            <p:ph type="sldNum" sz="quarter" idx="4"/>
          </p:nvPr>
        </p:nvSpPr>
        <p:spPr>
          <a:xfrm>
            <a:off x="3991089" y="4687623"/>
            <a:ext cx="1161826" cy="273844"/>
          </a:xfrm>
          <a:prstGeom prst="rect">
            <a:avLst/>
          </a:prstGeom>
        </p:spPr>
        <p:txBody>
          <a:bodyPr vert="horz" lIns="91438" tIns="45719" rIns="91438" bIns="45719" rtlCol="0" anchor="ctr"/>
          <a:lstStyle>
            <a:lvl1pPr algn="ctr">
              <a:defRPr sz="1000">
                <a:solidFill>
                  <a:schemeClr val="tx2"/>
                </a:solidFill>
              </a:defRPr>
            </a:lvl1pPr>
          </a:lstStyle>
          <a:p>
            <a:fld id="{CA68D332-C58A-4955-BA44-1CDD3A7C034F}" type="slidenum">
              <a:rPr lang="vi-VN" smtClean="0"/>
              <a:t>‹#›</a:t>
            </a:fld>
            <a:endParaRPr lang="vi-VN"/>
          </a:p>
        </p:txBody>
      </p:sp>
      <p:sp>
        <p:nvSpPr>
          <p:cNvPr id="3" name="Text Placeholder 2"/>
          <p:cNvSpPr>
            <a:spLocks noGrp="1"/>
          </p:cNvSpPr>
          <p:nvPr>
            <p:ph type="body" idx="1"/>
          </p:nvPr>
        </p:nvSpPr>
        <p:spPr>
          <a:xfrm>
            <a:off x="872069" y="2006600"/>
            <a:ext cx="7408333" cy="2588022"/>
          </a:xfrm>
          <a:prstGeom prst="rect">
            <a:avLst/>
          </a:prstGeom>
        </p:spPr>
        <p:txBody>
          <a:bodyPr vert="horz" lIns="91438" tIns="45719" rIns="91438"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378"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13" indent="-274313" algn="l" defTabSz="914378"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48" indent="-274313" algn="l" defTabSz="914378"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41" indent="-228594" algn="l" defTabSz="914378"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2972" indent="-228594" algn="l" defTabSz="914378"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03" indent="-228594" algn="l" defTabSz="914378"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36" indent="-228594" algn="l" defTabSz="914378"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068" indent="-228594" algn="l" defTabSz="914378"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099" indent="-228594" algn="l" defTabSz="914378"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132" indent="-228594" algn="l" defTabSz="914378"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79" tIns="34289" rIns="68579" bIns="34289"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68579" tIns="34289" rIns="68579" bIns="342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4"/>
            <a:ext cx="2057400" cy="273844"/>
          </a:xfrm>
          <a:prstGeom prst="rect">
            <a:avLst/>
          </a:prstGeom>
        </p:spPr>
        <p:txBody>
          <a:bodyPr vert="horz" lIns="68579" tIns="34289" rIns="68579" bIns="34289" rtlCol="0" anchor="ctr"/>
          <a:lstStyle>
            <a:lvl1pPr algn="l">
              <a:defRPr sz="900">
                <a:solidFill>
                  <a:schemeClr val="tx1">
                    <a:tint val="75000"/>
                  </a:schemeClr>
                </a:solidFill>
              </a:defRPr>
            </a:lvl1pPr>
          </a:lstStyle>
          <a:p>
            <a:pPr defTabSz="685783"/>
            <a:fld id="{DEFCC05F-F5D4-4F77-B8B4-A6E5456F65BA}" type="datetimeFigureOut">
              <a:rPr lang="en-US" smtClean="0">
                <a:solidFill>
                  <a:prstClr val="black">
                    <a:tint val="75000"/>
                  </a:prstClr>
                </a:solidFill>
              </a:rPr>
              <a:pPr defTabSz="685783"/>
              <a:t>2/21/2025</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68579" tIns="34289" rIns="68579" bIns="34289" rtlCol="0" anchor="ctr"/>
          <a:lstStyle>
            <a:lvl1pPr algn="ctr">
              <a:defRPr sz="900">
                <a:solidFill>
                  <a:schemeClr val="tx1">
                    <a:tint val="75000"/>
                  </a:schemeClr>
                </a:solidFill>
              </a:defRPr>
            </a:lvl1pPr>
          </a:lstStyle>
          <a:p>
            <a:pPr defTabSz="685783"/>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68579" tIns="34289" rIns="68579" bIns="34289" rtlCol="0" anchor="ctr"/>
          <a:lstStyle>
            <a:lvl1pPr algn="r">
              <a:defRPr sz="900">
                <a:solidFill>
                  <a:schemeClr val="tx1">
                    <a:tint val="75000"/>
                  </a:schemeClr>
                </a:solidFill>
              </a:defRPr>
            </a:lvl1pPr>
          </a:lstStyle>
          <a:p>
            <a:pPr defTabSz="685783"/>
            <a:fld id="{26099221-D188-4F8E-B547-BD03041C136A}" type="slidenum">
              <a:rPr lang="en-US" smtClean="0">
                <a:solidFill>
                  <a:prstClr val="black">
                    <a:tint val="75000"/>
                  </a:prstClr>
                </a:solidFill>
              </a:rPr>
              <a:pPr defTabSz="685783"/>
              <a:t>‹#›</a:t>
            </a:fld>
            <a:endParaRPr lang="en-US">
              <a:solidFill>
                <a:prstClr val="black">
                  <a:tint val="75000"/>
                </a:prstClr>
              </a:solidFill>
            </a:endParaRPr>
          </a:p>
        </p:txBody>
      </p:sp>
    </p:spTree>
    <p:extLst>
      <p:ext uri="{BB962C8B-B14F-4D97-AF65-F5344CB8AC3E}">
        <p14:creationId xmlns:p14="http://schemas.microsoft.com/office/powerpoint/2010/main" val="7777236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cover/>
  </p:transition>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2"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5"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8"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2" algn="l" defTabSz="685783"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DEFCC05F-F5D4-4F77-B8B4-A6E5456F65BA}" type="datetimeFigureOut">
              <a:rPr lang="en-US" smtClean="0">
                <a:solidFill>
                  <a:prstClr val="black">
                    <a:tint val="75000"/>
                  </a:prstClr>
                </a:solidFill>
              </a:rPr>
              <a:pPr defTabSz="685800"/>
              <a:t>2/21/2025</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26099221-D188-4F8E-B547-BD03041C136A}"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86548274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cover/>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4.xml"/><Relationship Id="rId1" Type="http://schemas.openxmlformats.org/officeDocument/2006/relationships/vmlDrawing" Target="../drawings/vmlDrawing1.v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4.xml"/><Relationship Id="rId1" Type="http://schemas.openxmlformats.org/officeDocument/2006/relationships/vmlDrawing" Target="../drawings/vmlDrawing2.v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4.xml"/><Relationship Id="rId1" Type="http://schemas.openxmlformats.org/officeDocument/2006/relationships/vmlDrawing" Target="../drawings/vmlDrawing3.v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4.xml"/><Relationship Id="rId1" Type="http://schemas.openxmlformats.org/officeDocument/2006/relationships/vmlDrawing" Target="../drawings/vmlDrawing4.v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1276350"/>
            <a:ext cx="8382000" cy="1543050"/>
          </a:xfrm>
        </p:spPr>
        <p:txBody>
          <a:bodyPr>
            <a:noAutofit/>
          </a:bodyPr>
          <a:lstStyle/>
          <a:p>
            <a:r>
              <a:rPr lang="en-US" sz="3600" b="1">
                <a:effectLst>
                  <a:outerShdw blurRad="38100" dist="38100" dir="2700000" algn="tl">
                    <a:srgbClr val="000000">
                      <a:alpha val="43137"/>
                    </a:srgbClr>
                  </a:outerShdw>
                </a:effectLst>
                <a:latin typeface="Times New Roman" pitchFamily="18" charset="0"/>
                <a:cs typeface="Times New Roman" pitchFamily="18" charset="0"/>
              </a:rPr>
              <a:t>BÁO CÁO</a:t>
            </a:r>
          </a:p>
          <a:p>
            <a:r>
              <a:rPr lang="en-US" sz="2600" b="1">
                <a:effectLst>
                  <a:outerShdw blurRad="38100" dist="38100" dir="2700000" algn="tl">
                    <a:srgbClr val="000000">
                      <a:alpha val="43137"/>
                    </a:srgbClr>
                  </a:outerShdw>
                </a:effectLst>
                <a:latin typeface="Times New Roman" pitchFamily="18" charset="0"/>
                <a:cs typeface="Times New Roman" pitchFamily="18" charset="0"/>
              </a:rPr>
              <a:t>BIỆN PHÁP NÂNG CAO CHẤT LƯỢNG GIẢNG DẠY</a:t>
            </a:r>
          </a:p>
          <a:p>
            <a:r>
              <a:rPr lang="en-US" sz="2800" b="1">
                <a:effectLst>
                  <a:outerShdw blurRad="38100" dist="38100" dir="2700000" algn="tl">
                    <a:srgbClr val="000000">
                      <a:alpha val="43137"/>
                    </a:srgbClr>
                  </a:outerShdw>
                </a:effectLst>
                <a:latin typeface="Times New Roman" pitchFamily="18" charset="0"/>
                <a:cs typeface="Times New Roman" pitchFamily="18" charset="0"/>
              </a:rPr>
              <a:t>BỘ MÔN TIN HỌC 7</a:t>
            </a:r>
            <a:endParaRPr lang="vi-VN" sz="2800" b="1">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Title 5"/>
          <p:cNvSpPr>
            <a:spLocks noGrp="1"/>
          </p:cNvSpPr>
          <p:nvPr>
            <p:ph type="ctrTitle"/>
          </p:nvPr>
        </p:nvSpPr>
        <p:spPr/>
        <p:txBody>
          <a:bodyPr/>
          <a:lstStyle/>
          <a:p>
            <a:endParaRPr lang="en-US"/>
          </a:p>
        </p:txBody>
      </p:sp>
    </p:spTree>
    <p:extLst>
      <p:ext uri="{BB962C8B-B14F-4D97-AF65-F5344CB8AC3E}">
        <p14:creationId xmlns:p14="http://schemas.microsoft.com/office/powerpoint/2010/main" val="954901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Vertical Scroll 3"/>
          <p:cNvSpPr/>
          <p:nvPr/>
        </p:nvSpPr>
        <p:spPr>
          <a:xfrm>
            <a:off x="304800" y="285750"/>
            <a:ext cx="2362200" cy="4648200"/>
          </a:xfrm>
          <a:prstGeom prst="verticalScroll">
            <a:avLst/>
          </a:prstGeom>
          <a:effectLst>
            <a:outerShdw blurRad="63500" sx="102000" sy="102000" algn="ctr" rotWithShape="0">
              <a:prstClr val="black">
                <a:alpha val="40000"/>
              </a:prstClr>
            </a:outerShdw>
            <a:reflection blurRad="6350" stA="50000" endA="300" endPos="38500" dist="50800" dir="5400000" sy="-100000" algn="bl" rotWithShape="0"/>
          </a:effectLst>
        </p:spPr>
        <p:style>
          <a:lnRef idx="0">
            <a:schemeClr val="lt1">
              <a:hueOff val="0"/>
              <a:satOff val="0"/>
              <a:lumOff val="0"/>
              <a:alphaOff val="0"/>
            </a:schemeClr>
          </a:lnRef>
          <a:fillRef idx="3">
            <a:schemeClr val="accent5">
              <a:hueOff val="2723985"/>
              <a:satOff val="1859"/>
              <a:lumOff val="-5228"/>
              <a:alphaOff val="0"/>
            </a:schemeClr>
          </a:fillRef>
          <a:effectRef idx="3">
            <a:schemeClr val="accent5">
              <a:hueOff val="2723985"/>
              <a:satOff val="1859"/>
              <a:lumOff val="-5228"/>
              <a:alphaOff val="0"/>
            </a:schemeClr>
          </a:effectRef>
          <a:fontRef idx="minor">
            <a:schemeClr val="lt1"/>
          </a:fontRef>
        </p:style>
        <p:txBody>
          <a:bodyPr lIns="91438" tIns="45719" rIns="91438" bIns="45719" rtlCol="0" anchor="ctr"/>
          <a:lstStyle/>
          <a:p>
            <a:pPr algn="ctr"/>
            <a:r>
              <a:rPr lang="en-US" sz="2400" b="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2.Biện pháp nâng cao chất lượng giảng dạy môn Tin học 7 tại trường THCS Huỳnh Thúc Kháng.</a:t>
            </a:r>
            <a:endParaRPr lang="en-US" sz="2400">
              <a:latin typeface="Times New Roman" pitchFamily="18" charset="0"/>
              <a:cs typeface="Times New Roman" pitchFamily="18" charset="0"/>
            </a:endParaRPr>
          </a:p>
        </p:txBody>
      </p:sp>
      <p:sp>
        <p:nvSpPr>
          <p:cNvPr id="5" name="Flowchart: Preparation 4"/>
          <p:cNvSpPr/>
          <p:nvPr/>
        </p:nvSpPr>
        <p:spPr>
          <a:xfrm>
            <a:off x="2667000" y="819150"/>
            <a:ext cx="6324600" cy="1371600"/>
          </a:xfrm>
          <a:prstGeom prst="flowChartPreparati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8900000" scaled="1"/>
            <a:tileRect/>
          </a:gradFill>
          <a:effectLst>
            <a:outerShdw blurRad="50800" dist="25400" dir="5400000" rotWithShape="0">
              <a:srgbClr val="000000">
                <a:alpha val="38000"/>
              </a:srgbClr>
            </a:outerShdw>
            <a:reflection blurRad="6350" stA="50000" endA="300" endPos="38500" dist="50800" dir="5400000" sy="-100000" algn="bl" rotWithShape="0"/>
          </a:effectLst>
        </p:spPr>
        <p:style>
          <a:lnRef idx="0">
            <a:schemeClr val="lt1">
              <a:hueOff val="0"/>
              <a:satOff val="0"/>
              <a:lumOff val="0"/>
              <a:alphaOff val="0"/>
            </a:schemeClr>
          </a:lnRef>
          <a:fillRef idx="3">
            <a:schemeClr val="accent5">
              <a:hueOff val="2723985"/>
              <a:satOff val="1859"/>
              <a:lumOff val="-5228"/>
              <a:alphaOff val="0"/>
            </a:schemeClr>
          </a:fillRef>
          <a:effectRef idx="3">
            <a:schemeClr val="accent5">
              <a:hueOff val="2723985"/>
              <a:satOff val="1859"/>
              <a:lumOff val="-5228"/>
              <a:alphaOff val="0"/>
            </a:schemeClr>
          </a:effectRef>
          <a:fontRef idx="minor">
            <a:schemeClr val="lt1"/>
          </a:fontRef>
        </p:style>
        <p:txBody>
          <a:bodyPr lIns="91438" tIns="45719" rIns="91438" bIns="45719" rtlCol="0" anchor="ctr"/>
          <a:lstStyle/>
          <a:p>
            <a:pPr algn="ctr"/>
            <a:r>
              <a:rPr lang="en-US" sz="2400" i="1">
                <a:solidFill>
                  <a:schemeClr val="tx2"/>
                </a:solidFill>
                <a:effectLst>
                  <a:outerShdw blurRad="38100" dist="38100" dir="2700000" algn="tl">
                    <a:srgbClr val="000000">
                      <a:alpha val="43137"/>
                    </a:srgbClr>
                  </a:outerShdw>
                </a:effectLst>
              </a:rPr>
              <a:t>Biện pháp 1: Dạy học trực quan bằng biểu trưng ngôn ngữ.</a:t>
            </a:r>
            <a:endParaRPr lang="en-US" sz="2400">
              <a:solidFill>
                <a:schemeClr val="tx2"/>
              </a:solidFill>
              <a:effectLst>
                <a:outerShdw blurRad="38100" dist="38100" dir="2700000" algn="tl">
                  <a:srgbClr val="000000">
                    <a:alpha val="43137"/>
                  </a:srgbClr>
                </a:outerShdw>
              </a:effectLst>
            </a:endParaRPr>
          </a:p>
        </p:txBody>
      </p:sp>
      <p:sp>
        <p:nvSpPr>
          <p:cNvPr id="6" name="Flowchart: Preparation 5"/>
          <p:cNvSpPr/>
          <p:nvPr/>
        </p:nvSpPr>
        <p:spPr>
          <a:xfrm>
            <a:off x="2667000" y="2724150"/>
            <a:ext cx="6324600" cy="1371600"/>
          </a:xfrm>
          <a:prstGeom prst="flowChartPreparation">
            <a:avLst/>
          </a:prstGeom>
          <a:gradFill flip="none" rotWithShape="1">
            <a:gsLst>
              <a:gs pos="0">
                <a:srgbClr val="00FFFF">
                  <a:shade val="30000"/>
                  <a:satMod val="115000"/>
                </a:srgbClr>
              </a:gs>
              <a:gs pos="50000">
                <a:srgbClr val="00FFFF">
                  <a:shade val="67500"/>
                  <a:satMod val="115000"/>
                </a:srgbClr>
              </a:gs>
              <a:gs pos="100000">
                <a:srgbClr val="00FFFF">
                  <a:shade val="100000"/>
                  <a:satMod val="115000"/>
                </a:srgbClr>
              </a:gs>
            </a:gsLst>
            <a:lin ang="16200000" scaled="1"/>
            <a:tileRect/>
          </a:gradFill>
          <a:effectLst>
            <a:outerShdw blurRad="50800" dist="25400" dir="5400000" rotWithShape="0">
              <a:srgbClr val="000000">
                <a:alpha val="38000"/>
              </a:srgbClr>
            </a:outerShdw>
            <a:reflection blurRad="6350" stA="50000" endA="275" endPos="40000" dist="101600" dir="5400000" sy="-100000" algn="bl" rotWithShape="0"/>
          </a:effectLst>
        </p:spPr>
        <p:style>
          <a:lnRef idx="0">
            <a:schemeClr val="lt1">
              <a:hueOff val="0"/>
              <a:satOff val="0"/>
              <a:lumOff val="0"/>
              <a:alphaOff val="0"/>
            </a:schemeClr>
          </a:lnRef>
          <a:fillRef idx="3">
            <a:schemeClr val="accent5">
              <a:hueOff val="2723985"/>
              <a:satOff val="1859"/>
              <a:lumOff val="-5228"/>
              <a:alphaOff val="0"/>
            </a:schemeClr>
          </a:fillRef>
          <a:effectRef idx="3">
            <a:schemeClr val="accent5">
              <a:hueOff val="2723985"/>
              <a:satOff val="1859"/>
              <a:lumOff val="-5228"/>
              <a:alphaOff val="0"/>
            </a:schemeClr>
          </a:effectRef>
          <a:fontRef idx="minor">
            <a:schemeClr val="lt1"/>
          </a:fontRef>
        </p:style>
        <p:txBody>
          <a:bodyPr lIns="91438" tIns="45719" rIns="91438" bIns="45719" rtlCol="0" anchor="ctr"/>
          <a:lstStyle/>
          <a:p>
            <a:r>
              <a:rPr lang="en-US" sz="2400" i="1">
                <a:solidFill>
                  <a:schemeClr val="tx2"/>
                </a:solidFill>
                <a:effectLst>
                  <a:outerShdw blurRad="38100" dist="38100" dir="2700000" algn="tl">
                    <a:srgbClr val="000000">
                      <a:alpha val="43137"/>
                    </a:srgbClr>
                  </a:outerShdw>
                </a:effectLst>
                <a:latin typeface="+mj-lt"/>
                <a:cs typeface="Times New Roman" pitchFamily="18" charset="0"/>
              </a:rPr>
              <a:t>Biện pháp 2: dạy học trực quan bằng biểu trưng đồ họa.</a:t>
            </a:r>
            <a:endParaRPr lang="en-US" sz="2400">
              <a:solidFill>
                <a:schemeClr val="tx2"/>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598465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Rounded Rectangle 3"/>
          <p:cNvSpPr/>
          <p:nvPr/>
        </p:nvSpPr>
        <p:spPr>
          <a:xfrm>
            <a:off x="235528" y="133350"/>
            <a:ext cx="8679872" cy="1295400"/>
          </a:xfrm>
          <a:prstGeom prst="roundRect">
            <a:avLst/>
          </a:prstGeom>
          <a:solidFill>
            <a:schemeClr val="tx2">
              <a:lumMod val="20000"/>
              <a:lumOff val="80000"/>
            </a:schemeClr>
          </a:solidFill>
        </p:spPr>
        <p:style>
          <a:lnRef idx="0">
            <a:schemeClr val="lt1">
              <a:hueOff val="0"/>
              <a:satOff val="0"/>
              <a:lumOff val="0"/>
              <a:alphaOff val="0"/>
            </a:schemeClr>
          </a:lnRef>
          <a:fillRef idx="3">
            <a:schemeClr val="accent5">
              <a:hueOff val="2723985"/>
              <a:satOff val="1859"/>
              <a:lumOff val="-5228"/>
              <a:alphaOff val="0"/>
            </a:schemeClr>
          </a:fillRef>
          <a:effectRef idx="3">
            <a:schemeClr val="accent5">
              <a:hueOff val="2723985"/>
              <a:satOff val="1859"/>
              <a:lumOff val="-5228"/>
              <a:alphaOff val="0"/>
            </a:schemeClr>
          </a:effectRef>
          <a:fontRef idx="minor">
            <a:schemeClr val="lt1"/>
          </a:fontRef>
        </p:style>
        <p:txBody>
          <a:bodyPr lIns="91438" tIns="45719" rIns="91438" bIns="45719" rtlCol="0" anchor="ctr"/>
          <a:lstStyle/>
          <a:p>
            <a:endParaRPr lang="en-US" sz="260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sz="260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Ví dụ dạy bài 3: </a:t>
            </a:r>
            <a:r>
              <a:rPr lang="en-US" sz="2600" i="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“Thực hiện tính toán trên trang tính”</a:t>
            </a:r>
            <a:r>
              <a:rPr lang="en-US" sz="260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Giáo viên sử dụng thiết bị đèn chiếu để truyền tải nội dung bài học đến học sinh.</a:t>
            </a:r>
          </a:p>
          <a:p>
            <a:endParaRPr lang="en-US" sz="260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Rounded Rectangle 4"/>
          <p:cNvSpPr/>
          <p:nvPr/>
        </p:nvSpPr>
        <p:spPr>
          <a:xfrm>
            <a:off x="235528" y="1733550"/>
            <a:ext cx="3117272" cy="3276600"/>
          </a:xfrm>
          <a:prstGeom prst="roundRect">
            <a:avLst/>
          </a:prstGeom>
          <a:solidFill>
            <a:srgbClr val="99FF66"/>
          </a:solidFill>
        </p:spPr>
        <p:style>
          <a:lnRef idx="0">
            <a:schemeClr val="lt1">
              <a:hueOff val="0"/>
              <a:satOff val="0"/>
              <a:lumOff val="0"/>
              <a:alphaOff val="0"/>
            </a:schemeClr>
          </a:lnRef>
          <a:fillRef idx="3">
            <a:schemeClr val="accent5">
              <a:hueOff val="2723985"/>
              <a:satOff val="1859"/>
              <a:lumOff val="-5228"/>
              <a:alphaOff val="0"/>
            </a:schemeClr>
          </a:fillRef>
          <a:effectRef idx="3">
            <a:schemeClr val="accent5">
              <a:hueOff val="2723985"/>
              <a:satOff val="1859"/>
              <a:lumOff val="-5228"/>
              <a:alphaOff val="0"/>
            </a:schemeClr>
          </a:effectRef>
          <a:fontRef idx="minor">
            <a:schemeClr val="lt1"/>
          </a:fontRef>
        </p:style>
        <p:txBody>
          <a:bodyPr lIns="91438" tIns="45719" rIns="91438" bIns="45719" rtlCol="0" anchor="ctr"/>
          <a:lstStyle/>
          <a:p>
            <a:pPr algn="ctr"/>
            <a:r>
              <a:rPr lang="en-US" sz="2600">
                <a:solidFill>
                  <a:srgbClr val="002060"/>
                </a:solidFill>
                <a:latin typeface="Times New Roman" pitchFamily="18" charset="0"/>
                <a:cs typeface="Times New Roman" pitchFamily="18" charset="0"/>
              </a:rPr>
              <a:t>Đèn chiếu tương đối dễ sử dụng và việc chuẩn bị cho việc dạy học với đèn chiếu tương đối dễ dàng, ít tốn thời gian. </a:t>
            </a:r>
          </a:p>
        </p:txBody>
      </p:sp>
      <p:sp>
        <p:nvSpPr>
          <p:cNvPr id="6" name="Rounded Rectangle 5"/>
          <p:cNvSpPr/>
          <p:nvPr/>
        </p:nvSpPr>
        <p:spPr>
          <a:xfrm>
            <a:off x="3581400" y="1733550"/>
            <a:ext cx="2590800" cy="3276600"/>
          </a:xfrm>
          <a:prstGeom prst="roundRect">
            <a:avLst/>
          </a:prstGeom>
          <a:solidFill>
            <a:schemeClr val="accent5">
              <a:lumMod val="40000"/>
              <a:lumOff val="60000"/>
            </a:schemeClr>
          </a:solidFill>
        </p:spPr>
        <p:style>
          <a:lnRef idx="0">
            <a:schemeClr val="lt1">
              <a:hueOff val="0"/>
              <a:satOff val="0"/>
              <a:lumOff val="0"/>
              <a:alphaOff val="0"/>
            </a:schemeClr>
          </a:lnRef>
          <a:fillRef idx="3">
            <a:schemeClr val="accent5">
              <a:hueOff val="2723985"/>
              <a:satOff val="1859"/>
              <a:lumOff val="-5228"/>
              <a:alphaOff val="0"/>
            </a:schemeClr>
          </a:fillRef>
          <a:effectRef idx="3">
            <a:schemeClr val="accent5">
              <a:hueOff val="2723985"/>
              <a:satOff val="1859"/>
              <a:lumOff val="-5228"/>
              <a:alphaOff val="0"/>
            </a:schemeClr>
          </a:effectRef>
          <a:fontRef idx="minor">
            <a:schemeClr val="lt1"/>
          </a:fontRef>
        </p:style>
        <p:txBody>
          <a:bodyPr lIns="91438" tIns="45719" rIns="91438" bIns="45719" rtlCol="0" anchor="ctr"/>
          <a:lstStyle/>
          <a:p>
            <a:pPr algn="ctr"/>
            <a:r>
              <a:rPr lang="en-US" sz="2600">
                <a:solidFill>
                  <a:srgbClr val="002060"/>
                </a:solidFill>
                <a:latin typeface="Times New Roman" pitchFamily="18" charset="0"/>
                <a:cs typeface="Times New Roman" pitchFamily="18" charset="0"/>
              </a:rPr>
              <a:t>Tuy nhiên để sử dụng đèn chiếu thì phải có sự chuẩn bị kiến thức và các nội dung kiến thức cần trình chiếu. </a:t>
            </a:r>
          </a:p>
        </p:txBody>
      </p:sp>
      <p:sp>
        <p:nvSpPr>
          <p:cNvPr id="7" name="Rounded Rectangle 6"/>
          <p:cNvSpPr/>
          <p:nvPr/>
        </p:nvSpPr>
        <p:spPr>
          <a:xfrm>
            <a:off x="6400800" y="1809750"/>
            <a:ext cx="2362200" cy="3200400"/>
          </a:xfrm>
          <a:prstGeom prst="roundRect">
            <a:avLst/>
          </a:prstGeom>
          <a:solidFill>
            <a:srgbClr val="FF99FF"/>
          </a:solidFill>
        </p:spPr>
        <p:style>
          <a:lnRef idx="0">
            <a:schemeClr val="lt1">
              <a:hueOff val="0"/>
              <a:satOff val="0"/>
              <a:lumOff val="0"/>
              <a:alphaOff val="0"/>
            </a:schemeClr>
          </a:lnRef>
          <a:fillRef idx="3">
            <a:schemeClr val="accent5">
              <a:hueOff val="2723985"/>
              <a:satOff val="1859"/>
              <a:lumOff val="-5228"/>
              <a:alphaOff val="0"/>
            </a:schemeClr>
          </a:fillRef>
          <a:effectRef idx="3">
            <a:schemeClr val="accent5">
              <a:hueOff val="2723985"/>
              <a:satOff val="1859"/>
              <a:lumOff val="-5228"/>
              <a:alphaOff val="0"/>
            </a:schemeClr>
          </a:effectRef>
          <a:fontRef idx="minor">
            <a:schemeClr val="lt1"/>
          </a:fontRef>
        </p:style>
        <p:txBody>
          <a:bodyPr lIns="91438" tIns="45719" rIns="91438" bIns="45719" rtlCol="0" anchor="ctr"/>
          <a:lstStyle/>
          <a:p>
            <a:pPr algn="ctr"/>
            <a:r>
              <a:rPr lang="en-US" sz="2600">
                <a:solidFill>
                  <a:srgbClr val="002060"/>
                </a:solidFill>
                <a:latin typeface="Times New Roman" pitchFamily="18" charset="0"/>
                <a:cs typeface="Times New Roman" pitchFamily="18" charset="0"/>
              </a:rPr>
              <a:t>Nội dung đưa lên máy chiếu phải rõ ràng chính xác và phải có máy vi tính.</a:t>
            </a:r>
          </a:p>
        </p:txBody>
      </p:sp>
    </p:spTree>
    <p:extLst>
      <p:ext uri="{BB962C8B-B14F-4D97-AF65-F5344CB8AC3E}">
        <p14:creationId xmlns:p14="http://schemas.microsoft.com/office/powerpoint/2010/main" val="782318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5">
                <a:lumMod val="75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57150"/>
            <a:ext cx="8229600" cy="594845"/>
          </a:xfrm>
        </p:spPr>
        <p:txBody>
          <a:bodyPr>
            <a:normAutofit fontScale="90000"/>
          </a:bodyPr>
          <a:lstStyle/>
          <a:p>
            <a:pPr algn="l"/>
            <a:r>
              <a:rPr lang="en-US" sz="2400">
                <a:solidFill>
                  <a:srgbClr val="002060"/>
                </a:solidFill>
                <a:latin typeface="Times New Roman" pitchFamily="18" charset="0"/>
                <a:cs typeface="Times New Roman" pitchFamily="18" charset="0"/>
              </a:rPr>
              <a:t>Chẳng hạn: Khi dạy nội dung nhập công thức vào ô tính. Giáo viên sử dụng đèn chiếu đưa hình ảnh các bước nhập công thức vào ô tính</a:t>
            </a:r>
          </a:p>
        </p:txBody>
      </p:sp>
      <p:sp>
        <p:nvSpPr>
          <p:cNvPr id="5" name="Rounded Rectangle 4"/>
          <p:cNvSpPr/>
          <p:nvPr/>
        </p:nvSpPr>
        <p:spPr>
          <a:xfrm>
            <a:off x="304800" y="971550"/>
            <a:ext cx="3200400" cy="4038600"/>
          </a:xfrm>
          <a:prstGeom prst="roundRect">
            <a:avLst/>
          </a:prstGeom>
        </p:spPr>
        <p:style>
          <a:lnRef idx="0">
            <a:schemeClr val="lt1">
              <a:hueOff val="0"/>
              <a:satOff val="0"/>
              <a:lumOff val="0"/>
              <a:alphaOff val="0"/>
            </a:schemeClr>
          </a:lnRef>
          <a:fillRef idx="3">
            <a:schemeClr val="accent5">
              <a:hueOff val="2723985"/>
              <a:satOff val="1859"/>
              <a:lumOff val="-5228"/>
              <a:alphaOff val="0"/>
            </a:schemeClr>
          </a:fillRef>
          <a:effectRef idx="3">
            <a:schemeClr val="accent5">
              <a:hueOff val="2723985"/>
              <a:satOff val="1859"/>
              <a:lumOff val="-5228"/>
              <a:alphaOff val="0"/>
            </a:schemeClr>
          </a:effectRef>
          <a:fontRef idx="minor">
            <a:schemeClr val="lt1"/>
          </a:fontRef>
        </p:style>
        <p:txBody>
          <a:bodyPr lIns="91438" tIns="45719" rIns="91438" bIns="45719" rtlCol="0" anchor="ctr"/>
          <a:lstStyle/>
          <a:p>
            <a:pPr algn="ctr"/>
            <a:r>
              <a:rPr lang="en-US" sz="2600">
                <a:effectLst>
                  <a:outerShdw blurRad="38100" dist="38100" dir="2700000" algn="tl">
                    <a:srgbClr val="000000">
                      <a:alpha val="43137"/>
                    </a:srgbClr>
                  </a:outerShdw>
                </a:effectLst>
                <a:latin typeface="Times New Roman" pitchFamily="18" charset="0"/>
                <a:cs typeface="Times New Roman" pitchFamily="18" charset="0"/>
              </a:rPr>
              <a:t>Biểu trưng ngôn ngữ được tạo ra từ chữ viết dưới dạng một từ đơn lẻ hoặc câu hoàn chỉnh dùng đặt tên đối tượng, định nghĩa, mô tả đối tượng.</a:t>
            </a:r>
          </a:p>
          <a:p>
            <a:pPr algn="ctr"/>
            <a:endParaRPr lang="en-US" sz="2600">
              <a:effectLst>
                <a:outerShdw blurRad="38100" dist="38100" dir="2700000" algn="tl">
                  <a:srgbClr val="000000">
                    <a:alpha val="43137"/>
                  </a:srgbClr>
                </a:outerShdw>
              </a:effectLst>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3922" r="73295" b="65260"/>
          <a:stretch/>
        </p:blipFill>
        <p:spPr>
          <a:xfrm>
            <a:off x="4546713" y="1885950"/>
            <a:ext cx="3998654" cy="1752600"/>
          </a:xfrm>
          <a:prstGeom prst="rect">
            <a:avLst/>
          </a:prstGeom>
        </p:spPr>
      </p:pic>
      <p:sp>
        <p:nvSpPr>
          <p:cNvPr id="7" name="Rectangle 6"/>
          <p:cNvSpPr/>
          <p:nvPr/>
        </p:nvSpPr>
        <p:spPr>
          <a:xfrm>
            <a:off x="3626427" y="900545"/>
            <a:ext cx="1752600" cy="685800"/>
          </a:xfrm>
          <a:prstGeom prst="rect">
            <a:avLst/>
          </a:prstGeom>
          <a:solidFill>
            <a:schemeClr val="bg1"/>
          </a:solidFill>
        </p:spPr>
        <p:style>
          <a:lnRef idx="0">
            <a:schemeClr val="lt1">
              <a:hueOff val="0"/>
              <a:satOff val="0"/>
              <a:lumOff val="0"/>
              <a:alphaOff val="0"/>
            </a:schemeClr>
          </a:lnRef>
          <a:fillRef idx="3">
            <a:schemeClr val="accent5">
              <a:hueOff val="2723985"/>
              <a:satOff val="1859"/>
              <a:lumOff val="-5228"/>
              <a:alphaOff val="0"/>
            </a:schemeClr>
          </a:fillRef>
          <a:effectRef idx="3">
            <a:schemeClr val="accent5">
              <a:hueOff val="2723985"/>
              <a:satOff val="1859"/>
              <a:lumOff val="-5228"/>
              <a:alphaOff val="0"/>
            </a:schemeClr>
          </a:effectRef>
          <a:fontRef idx="minor">
            <a:schemeClr val="lt1"/>
          </a:fontRef>
        </p:style>
        <p:txBody>
          <a:bodyPr lIns="91438" tIns="45719" rIns="91438" bIns="45719" rtlCol="0" anchor="ctr"/>
          <a:lstStyle/>
          <a:p>
            <a:pPr algn="ctr"/>
            <a:r>
              <a:rPr lang="en-US">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 Chọn ô cần nhập công thức</a:t>
            </a:r>
          </a:p>
        </p:txBody>
      </p:sp>
      <p:sp>
        <p:nvSpPr>
          <p:cNvPr id="9" name="Rectangle 8"/>
          <p:cNvSpPr/>
          <p:nvPr/>
        </p:nvSpPr>
        <p:spPr>
          <a:xfrm>
            <a:off x="3962400" y="4098348"/>
            <a:ext cx="1752600" cy="375805"/>
          </a:xfrm>
          <a:prstGeom prst="rect">
            <a:avLst/>
          </a:prstGeom>
          <a:solidFill>
            <a:schemeClr val="bg1"/>
          </a:solidFill>
        </p:spPr>
        <p:style>
          <a:lnRef idx="0">
            <a:schemeClr val="lt1">
              <a:hueOff val="0"/>
              <a:satOff val="0"/>
              <a:lumOff val="0"/>
              <a:alphaOff val="0"/>
            </a:schemeClr>
          </a:lnRef>
          <a:fillRef idx="3">
            <a:schemeClr val="accent5">
              <a:hueOff val="2723985"/>
              <a:satOff val="1859"/>
              <a:lumOff val="-5228"/>
              <a:alphaOff val="0"/>
            </a:schemeClr>
          </a:fillRef>
          <a:effectRef idx="3">
            <a:schemeClr val="accent5">
              <a:hueOff val="2723985"/>
              <a:satOff val="1859"/>
              <a:lumOff val="-5228"/>
              <a:alphaOff val="0"/>
            </a:schemeClr>
          </a:effectRef>
          <a:fontRef idx="minor">
            <a:schemeClr val="lt1"/>
          </a:fontRef>
        </p:style>
        <p:txBody>
          <a:bodyPr lIns="91438" tIns="45719" rIns="91438" bIns="45719" rtlCol="0" anchor="ctr"/>
          <a:lstStyle/>
          <a:p>
            <a:pPr algn="ctr"/>
            <a:r>
              <a:rPr lang="en-US">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2. Gõ dấu =</a:t>
            </a:r>
          </a:p>
        </p:txBody>
      </p:sp>
      <p:sp>
        <p:nvSpPr>
          <p:cNvPr id="10" name="Rectangle 9"/>
          <p:cNvSpPr/>
          <p:nvPr/>
        </p:nvSpPr>
        <p:spPr>
          <a:xfrm>
            <a:off x="7432763" y="3943350"/>
            <a:ext cx="1295400" cy="685800"/>
          </a:xfrm>
          <a:prstGeom prst="rect">
            <a:avLst/>
          </a:prstGeom>
          <a:solidFill>
            <a:schemeClr val="bg1"/>
          </a:solidFill>
        </p:spPr>
        <p:style>
          <a:lnRef idx="0">
            <a:schemeClr val="lt1">
              <a:hueOff val="0"/>
              <a:satOff val="0"/>
              <a:lumOff val="0"/>
              <a:alphaOff val="0"/>
            </a:schemeClr>
          </a:lnRef>
          <a:fillRef idx="3">
            <a:schemeClr val="accent5">
              <a:hueOff val="2723985"/>
              <a:satOff val="1859"/>
              <a:lumOff val="-5228"/>
              <a:alphaOff val="0"/>
            </a:schemeClr>
          </a:fillRef>
          <a:effectRef idx="3">
            <a:schemeClr val="accent5">
              <a:hueOff val="2723985"/>
              <a:satOff val="1859"/>
              <a:lumOff val="-5228"/>
              <a:alphaOff val="0"/>
            </a:schemeClr>
          </a:effectRef>
          <a:fontRef idx="minor">
            <a:schemeClr val="lt1"/>
          </a:fontRef>
        </p:style>
        <p:txBody>
          <a:bodyPr lIns="91438" tIns="45719" rIns="91438" bIns="45719" rtlCol="0" anchor="ctr"/>
          <a:lstStyle/>
          <a:p>
            <a:pPr algn="ctr"/>
            <a:r>
              <a:rPr lang="en-US">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3. Nhập công thức</a:t>
            </a:r>
          </a:p>
        </p:txBody>
      </p:sp>
      <p:sp>
        <p:nvSpPr>
          <p:cNvPr id="11" name="Rectangle 10"/>
          <p:cNvSpPr/>
          <p:nvPr/>
        </p:nvSpPr>
        <p:spPr>
          <a:xfrm>
            <a:off x="6737350" y="848592"/>
            <a:ext cx="2254250" cy="884959"/>
          </a:xfrm>
          <a:prstGeom prst="rect">
            <a:avLst/>
          </a:prstGeom>
          <a:solidFill>
            <a:schemeClr val="bg1"/>
          </a:solidFill>
        </p:spPr>
        <p:style>
          <a:lnRef idx="0">
            <a:schemeClr val="lt1">
              <a:hueOff val="0"/>
              <a:satOff val="0"/>
              <a:lumOff val="0"/>
              <a:alphaOff val="0"/>
            </a:schemeClr>
          </a:lnRef>
          <a:fillRef idx="3">
            <a:schemeClr val="accent5">
              <a:hueOff val="2723985"/>
              <a:satOff val="1859"/>
              <a:lumOff val="-5228"/>
              <a:alphaOff val="0"/>
            </a:schemeClr>
          </a:fillRef>
          <a:effectRef idx="3">
            <a:schemeClr val="accent5">
              <a:hueOff val="2723985"/>
              <a:satOff val="1859"/>
              <a:lumOff val="-5228"/>
              <a:alphaOff val="0"/>
            </a:schemeClr>
          </a:effectRef>
          <a:fontRef idx="minor">
            <a:schemeClr val="lt1"/>
          </a:fontRef>
        </p:style>
        <p:txBody>
          <a:bodyPr lIns="91438" tIns="45719" rIns="91438" bIns="45719" rtlCol="0" anchor="ctr"/>
          <a:lstStyle/>
          <a:p>
            <a:pPr algn="ctr"/>
            <a:r>
              <a:rPr lang="en-US">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4. Nhấn ENTER hoặc nháy chuột vào nút này để kết thúc</a:t>
            </a:r>
          </a:p>
        </p:txBody>
      </p:sp>
      <p:pic>
        <p:nvPicPr>
          <p:cNvPr id="22" name="Picture 21"/>
          <p:cNvPicPr>
            <a:picLocks noChangeAspect="1"/>
          </p:cNvPicPr>
          <p:nvPr/>
        </p:nvPicPr>
        <p:blipFill rotWithShape="1">
          <a:blip r:embed="rId4">
            <a:extLst>
              <a:ext uri="{28A0092B-C50C-407E-A947-70E740481C1C}">
                <a14:useLocalDpi xmlns:a14="http://schemas.microsoft.com/office/drawing/2010/main" val="0"/>
              </a:ext>
            </a:extLst>
          </a:blip>
          <a:srcRect t="14532" r="73523" b="64856"/>
          <a:stretch/>
        </p:blipFill>
        <p:spPr>
          <a:xfrm>
            <a:off x="4557103" y="1914958"/>
            <a:ext cx="3995190" cy="1803123"/>
          </a:xfrm>
          <a:prstGeom prst="rect">
            <a:avLst/>
          </a:prstGeom>
        </p:spPr>
      </p:pic>
      <p:pic>
        <p:nvPicPr>
          <p:cNvPr id="23" name="Picture 22"/>
          <p:cNvPicPr>
            <a:picLocks noChangeAspect="1"/>
          </p:cNvPicPr>
          <p:nvPr/>
        </p:nvPicPr>
        <p:blipFill rotWithShape="1">
          <a:blip r:embed="rId5">
            <a:extLst>
              <a:ext uri="{28A0092B-C50C-407E-A947-70E740481C1C}">
                <a14:useLocalDpi xmlns:a14="http://schemas.microsoft.com/office/drawing/2010/main" val="0"/>
              </a:ext>
            </a:extLst>
          </a:blip>
          <a:srcRect t="13796" r="73409" b="65241"/>
          <a:stretch/>
        </p:blipFill>
        <p:spPr>
          <a:xfrm>
            <a:off x="4557104" y="1856510"/>
            <a:ext cx="3977872" cy="1812346"/>
          </a:xfrm>
          <a:prstGeom prst="rect">
            <a:avLst/>
          </a:prstGeom>
        </p:spPr>
      </p:pic>
      <p:cxnSp>
        <p:nvCxnSpPr>
          <p:cNvPr id="14" name="Straight Arrow Connector 13"/>
          <p:cNvCxnSpPr/>
          <p:nvPr/>
        </p:nvCxnSpPr>
        <p:spPr>
          <a:xfrm flipV="1">
            <a:off x="4838700" y="3105151"/>
            <a:ext cx="723900" cy="99319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7" name="Straight Arrow Connector 16"/>
          <p:cNvCxnSpPr>
            <a:stCxn id="10" idx="1"/>
          </p:cNvCxnSpPr>
          <p:nvPr/>
        </p:nvCxnSpPr>
        <p:spPr>
          <a:xfrm flipH="1" flipV="1">
            <a:off x="6096001" y="3181350"/>
            <a:ext cx="1336763" cy="11049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0" name="Straight Arrow Connector 19"/>
          <p:cNvCxnSpPr>
            <a:stCxn id="11" idx="2"/>
          </p:cNvCxnSpPr>
          <p:nvPr/>
        </p:nvCxnSpPr>
        <p:spPr>
          <a:xfrm flipH="1">
            <a:off x="6934201" y="1733551"/>
            <a:ext cx="930275" cy="49789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Straight Arrow Connector 11"/>
          <p:cNvCxnSpPr>
            <a:stCxn id="7" idx="2"/>
          </p:cNvCxnSpPr>
          <p:nvPr/>
        </p:nvCxnSpPr>
        <p:spPr>
          <a:xfrm>
            <a:off x="4502728" y="1586346"/>
            <a:ext cx="1364673" cy="129020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25" name="Picture 24"/>
          <p:cNvPicPr>
            <a:picLocks noChangeAspect="1"/>
          </p:cNvPicPr>
          <p:nvPr/>
        </p:nvPicPr>
        <p:blipFill rotWithShape="1">
          <a:blip r:embed="rId6">
            <a:extLst>
              <a:ext uri="{28A0092B-C50C-407E-A947-70E740481C1C}">
                <a14:useLocalDpi xmlns:a14="http://schemas.microsoft.com/office/drawing/2010/main" val="0"/>
              </a:ext>
            </a:extLst>
          </a:blip>
          <a:srcRect t="14326" r="71591" b="66304"/>
          <a:stretch/>
        </p:blipFill>
        <p:spPr>
          <a:xfrm>
            <a:off x="170922" y="742950"/>
            <a:ext cx="8941906" cy="4349460"/>
          </a:xfrm>
          <a:prstGeom prst="rect">
            <a:avLst/>
          </a:prstGeom>
        </p:spPr>
      </p:pic>
    </p:spTree>
    <p:extLst>
      <p:ext uri="{BB962C8B-B14F-4D97-AF65-F5344CB8AC3E}">
        <p14:creationId xmlns:p14="http://schemas.microsoft.com/office/powerpoint/2010/main" val="100244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55" presetClass="exit" presetSubtype="0" fill="hold" nodeType="clickEffect">
                                  <p:stCondLst>
                                    <p:cond delay="0"/>
                                  </p:stCondLst>
                                  <p:childTnLst>
                                    <p:anim calcmode="lin" valueType="num">
                                      <p:cBhvr>
                                        <p:cTn id="31" dur="1000"/>
                                        <p:tgtEl>
                                          <p:spTgt spid="22"/>
                                        </p:tgtEl>
                                        <p:attrNameLst>
                                          <p:attrName>ppt_w</p:attrName>
                                        </p:attrNameLst>
                                      </p:cBhvr>
                                      <p:tavLst>
                                        <p:tav tm="0">
                                          <p:val>
                                            <p:strVal val="ppt_w"/>
                                          </p:val>
                                        </p:tav>
                                        <p:tav tm="100000">
                                          <p:val>
                                            <p:strVal val="ppt_w*0.70"/>
                                          </p:val>
                                        </p:tav>
                                      </p:tavLst>
                                    </p:anim>
                                    <p:anim calcmode="lin" valueType="num">
                                      <p:cBhvr>
                                        <p:cTn id="32" dur="1000"/>
                                        <p:tgtEl>
                                          <p:spTgt spid="22"/>
                                        </p:tgtEl>
                                        <p:attrNameLst>
                                          <p:attrName>ppt_h</p:attrName>
                                        </p:attrNameLst>
                                      </p:cBhvr>
                                      <p:tavLst>
                                        <p:tav tm="0">
                                          <p:val>
                                            <p:strVal val="ppt_h"/>
                                          </p:val>
                                        </p:tav>
                                        <p:tav tm="100000">
                                          <p:val>
                                            <p:strVal val="ppt_h"/>
                                          </p:val>
                                        </p:tav>
                                      </p:tavLst>
                                    </p:anim>
                                    <p:animEffect transition="out" filter="fade">
                                      <p:cBhvr>
                                        <p:cTn id="33" dur="1000"/>
                                        <p:tgtEl>
                                          <p:spTgt spid="22"/>
                                        </p:tgtEl>
                                      </p:cBhvr>
                                    </p:animEffect>
                                    <p:set>
                                      <p:cBhvr>
                                        <p:cTn id="34" dur="1" fill="hold">
                                          <p:stCondLst>
                                            <p:cond delay="999"/>
                                          </p:stCondLst>
                                        </p:cTn>
                                        <p:tgtEl>
                                          <p:spTgt spid="2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5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50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23"/>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500"/>
                                        <p:tgtEl>
                                          <p:spTgt spid="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wipe(down)">
                                      <p:cBhvr>
                                        <p:cTn id="68" dur="500"/>
                                        <p:tgtEl>
                                          <p:spTgt spid="17"/>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fade">
                                      <p:cBhvr>
                                        <p:cTn id="73" dur="500"/>
                                        <p:tgtEl>
                                          <p:spTgt spid="11"/>
                                        </p:tgtEl>
                                      </p:cBhvr>
                                    </p:animEffect>
                                  </p:childTnLst>
                                </p:cTn>
                              </p:par>
                            </p:childTnLst>
                          </p:cTn>
                        </p:par>
                      </p:childTnLst>
                    </p:cTn>
                  </p:par>
                  <p:par>
                    <p:cTn id="74" fill="hold">
                      <p:stCondLst>
                        <p:cond delay="indefinite"/>
                      </p:stCondLst>
                      <p:childTnLst>
                        <p:par>
                          <p:cTn id="75" fill="hold">
                            <p:stCondLst>
                              <p:cond delay="0"/>
                            </p:stCondLst>
                            <p:childTnLst>
                              <p:par>
                                <p:cTn id="76" presetID="6" presetClass="entr" presetSubtype="16" fill="hold" nodeType="click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circle(in)">
                                      <p:cBhvr>
                                        <p:cTn id="78" dur="2000"/>
                                        <p:tgtEl>
                                          <p:spTgt spid="20"/>
                                        </p:tgtEl>
                                      </p:cBhvr>
                                    </p:animEffec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nodeType="clickEffect">
                                  <p:stCondLst>
                                    <p:cond delay="0"/>
                                  </p:stCondLst>
                                  <p:childTnLst>
                                    <p:set>
                                      <p:cBhvr>
                                        <p:cTn id="82" dur="1" fill="hold">
                                          <p:stCondLst>
                                            <p:cond delay="0"/>
                                          </p:stCondLst>
                                        </p:cTn>
                                        <p:tgtEl>
                                          <p:spTgt spid="6"/>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fade">
                                      <p:cBhvr>
                                        <p:cTn id="8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7" grpId="0" animBg="1"/>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53746"/>
            <a:ext cx="8686800" cy="413004"/>
          </a:xfrm>
          <a:solidFill>
            <a:schemeClr val="tx2">
              <a:lumMod val="40000"/>
              <a:lumOff val="60000"/>
            </a:schemeClr>
          </a:solidFill>
        </p:spPr>
        <p:txBody>
          <a:bodyPr>
            <a:noAutofit/>
          </a:bodyPr>
          <a:lstStyle/>
          <a:p>
            <a:r>
              <a:rPr lang="en-US" sz="2800">
                <a:effectLst>
                  <a:outerShdw blurRad="38100" dist="38100" dir="2700000" algn="tl">
                    <a:srgbClr val="000000">
                      <a:alpha val="43137"/>
                    </a:srgbClr>
                  </a:outerShdw>
                </a:effectLst>
                <a:latin typeface="Times New Roman" pitchFamily="18" charset="0"/>
                <a:cs typeface="Times New Roman" pitchFamily="18" charset="0"/>
              </a:rPr>
              <a:t>Hiệu quả của biện pháp 1</a:t>
            </a:r>
          </a:p>
        </p:txBody>
      </p:sp>
      <p:sp>
        <p:nvSpPr>
          <p:cNvPr id="4" name="Rounded Rectangle 3"/>
          <p:cNvSpPr/>
          <p:nvPr/>
        </p:nvSpPr>
        <p:spPr>
          <a:xfrm>
            <a:off x="484909" y="895350"/>
            <a:ext cx="3553691" cy="4114800"/>
          </a:xfrm>
          <a:prstGeom prst="roundRect">
            <a:avLst/>
          </a:prstGeom>
          <a:solidFill>
            <a:schemeClr val="accent6">
              <a:lumMod val="40000"/>
              <a:lumOff val="60000"/>
            </a:schemeClr>
          </a:solidFill>
        </p:spPr>
        <p:style>
          <a:lnRef idx="0">
            <a:schemeClr val="lt1">
              <a:hueOff val="0"/>
              <a:satOff val="0"/>
              <a:lumOff val="0"/>
              <a:alphaOff val="0"/>
            </a:schemeClr>
          </a:lnRef>
          <a:fillRef idx="3">
            <a:schemeClr val="accent5">
              <a:hueOff val="2723985"/>
              <a:satOff val="1859"/>
              <a:lumOff val="-5228"/>
              <a:alphaOff val="0"/>
            </a:schemeClr>
          </a:fillRef>
          <a:effectRef idx="3">
            <a:schemeClr val="accent5">
              <a:hueOff val="2723985"/>
              <a:satOff val="1859"/>
              <a:lumOff val="-5228"/>
              <a:alphaOff val="0"/>
            </a:schemeClr>
          </a:effectRef>
          <a:fontRef idx="minor">
            <a:schemeClr val="lt1"/>
          </a:fontRef>
        </p:style>
        <p:txBody>
          <a:bodyPr lIns="91438" tIns="45719" rIns="91438" bIns="45719" rtlCol="0" anchor="ctr"/>
          <a:lstStyle/>
          <a:p>
            <a:pPr algn="just"/>
            <a:r>
              <a:rPr lang="en-US" sz="240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Sau khi áp dụng phương pháp trên tôi thấy tiết học sôi nổi, số học sinh tương tác bài dạy rất tốt. Sau bài dạy này tôi tiến hành cho làm bài kiểm tra 15 phút, kết quả số học sinh đạt điểm khá giỏi tăng lên rõ rệt, tỉ lệ điểm trung bình giảm đáng kể.</a:t>
            </a:r>
          </a:p>
        </p:txBody>
      </p:sp>
      <p:sp>
        <p:nvSpPr>
          <p:cNvPr id="5" name="Rounded Rectangle 4"/>
          <p:cNvSpPr/>
          <p:nvPr/>
        </p:nvSpPr>
        <p:spPr>
          <a:xfrm>
            <a:off x="4419600" y="895350"/>
            <a:ext cx="1981200" cy="4114800"/>
          </a:xfrm>
          <a:prstGeom prst="roundRect">
            <a:avLst/>
          </a:prstGeom>
        </p:spPr>
        <p:style>
          <a:lnRef idx="0">
            <a:schemeClr val="lt1">
              <a:hueOff val="0"/>
              <a:satOff val="0"/>
              <a:lumOff val="0"/>
              <a:alphaOff val="0"/>
            </a:schemeClr>
          </a:lnRef>
          <a:fillRef idx="3">
            <a:schemeClr val="accent5">
              <a:hueOff val="2723985"/>
              <a:satOff val="1859"/>
              <a:lumOff val="-5228"/>
              <a:alphaOff val="0"/>
            </a:schemeClr>
          </a:fillRef>
          <a:effectRef idx="3">
            <a:schemeClr val="accent5">
              <a:hueOff val="2723985"/>
              <a:satOff val="1859"/>
              <a:lumOff val="-5228"/>
              <a:alphaOff val="0"/>
            </a:schemeClr>
          </a:effectRef>
          <a:fontRef idx="minor">
            <a:schemeClr val="lt1"/>
          </a:fontRef>
        </p:style>
        <p:txBody>
          <a:bodyPr lIns="91438" tIns="45719" rIns="91438" bIns="45719" rtlCol="0" anchor="ctr"/>
          <a:lstStyle/>
          <a:p>
            <a:pPr algn="just"/>
            <a:r>
              <a:rPr lang="en-US" sz="220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Tuy nhiên một số học sinh vẫn chưa thực hiện vận dung tốt các kiến thức đã học. Nên vẫn còn một số em điểm dưới trung bình.</a:t>
            </a:r>
          </a:p>
        </p:txBody>
      </p:sp>
      <p:sp>
        <p:nvSpPr>
          <p:cNvPr id="6" name="Rounded Rectangle 5"/>
          <p:cNvSpPr/>
          <p:nvPr/>
        </p:nvSpPr>
        <p:spPr>
          <a:xfrm>
            <a:off x="6705600" y="917864"/>
            <a:ext cx="1905000" cy="4114800"/>
          </a:xfrm>
          <a:prstGeom prst="roundRect">
            <a:avLst/>
          </a:prstGeom>
          <a:solidFill>
            <a:schemeClr val="accent5">
              <a:lumMod val="40000"/>
              <a:lumOff val="60000"/>
            </a:schemeClr>
          </a:solidFill>
        </p:spPr>
        <p:style>
          <a:lnRef idx="0">
            <a:schemeClr val="lt1">
              <a:hueOff val="0"/>
              <a:satOff val="0"/>
              <a:lumOff val="0"/>
              <a:alphaOff val="0"/>
            </a:schemeClr>
          </a:lnRef>
          <a:fillRef idx="3">
            <a:schemeClr val="accent5">
              <a:hueOff val="2723985"/>
              <a:satOff val="1859"/>
              <a:lumOff val="-5228"/>
              <a:alphaOff val="0"/>
            </a:schemeClr>
          </a:fillRef>
          <a:effectRef idx="3">
            <a:schemeClr val="accent5">
              <a:hueOff val="2723985"/>
              <a:satOff val="1859"/>
              <a:lumOff val="-5228"/>
              <a:alphaOff val="0"/>
            </a:schemeClr>
          </a:effectRef>
          <a:fontRef idx="minor">
            <a:schemeClr val="lt1"/>
          </a:fontRef>
        </p:style>
        <p:txBody>
          <a:bodyPr lIns="91438" tIns="45719" rIns="91438" bIns="45719" rtlCol="0" anchor="ctr"/>
          <a:lstStyle/>
          <a:p>
            <a:pPr algn="just"/>
            <a:r>
              <a:rPr lang="en-US" sz="220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Số lượng học sinh đạt điểm trên trung học kì I tăng lên so với những năm trươc.</a:t>
            </a:r>
          </a:p>
        </p:txBody>
      </p:sp>
    </p:spTree>
    <p:extLst>
      <p:ext uri="{BB962C8B-B14F-4D97-AF65-F5344CB8AC3E}">
        <p14:creationId xmlns:p14="http://schemas.microsoft.com/office/powerpoint/2010/main" val="290065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53746"/>
            <a:ext cx="8686800" cy="565404"/>
          </a:xfrm>
        </p:spPr>
        <p:txBody>
          <a:bodyPr>
            <a:noAutofit/>
          </a:bodyPr>
          <a:lstStyle/>
          <a:p>
            <a:r>
              <a:rPr lang="en-US" sz="2800" i="1">
                <a:effectLst>
                  <a:outerShdw blurRad="38100" dist="38100" dir="2700000" algn="tl">
                    <a:srgbClr val="000000">
                      <a:alpha val="43137"/>
                    </a:srgbClr>
                  </a:outerShdw>
                </a:effectLst>
                <a:latin typeface="Times New Roman" pitchFamily="18" charset="0"/>
                <a:cs typeface="Times New Roman" pitchFamily="18" charset="0"/>
              </a:rPr>
              <a:t>Biện pháp 2: dạy học trực quan bằng biểu trưng đồ họa.</a:t>
            </a:r>
            <a:endParaRPr lang="en-US" sz="280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ounded Rectangle 3"/>
          <p:cNvSpPr/>
          <p:nvPr/>
        </p:nvSpPr>
        <p:spPr>
          <a:xfrm>
            <a:off x="533400" y="971550"/>
            <a:ext cx="2438400" cy="4038600"/>
          </a:xfrm>
          <a:prstGeom prst="roundRect">
            <a:avLst/>
          </a:prstGeom>
          <a:solidFill>
            <a:schemeClr val="accent1">
              <a:lumMod val="40000"/>
              <a:lumOff val="60000"/>
            </a:schemeClr>
          </a:solidFill>
        </p:spPr>
        <p:style>
          <a:lnRef idx="0">
            <a:schemeClr val="lt1">
              <a:hueOff val="0"/>
              <a:satOff val="0"/>
              <a:lumOff val="0"/>
              <a:alphaOff val="0"/>
            </a:schemeClr>
          </a:lnRef>
          <a:fillRef idx="3">
            <a:schemeClr val="accent5">
              <a:hueOff val="2723985"/>
              <a:satOff val="1859"/>
              <a:lumOff val="-5228"/>
              <a:alphaOff val="0"/>
            </a:schemeClr>
          </a:fillRef>
          <a:effectRef idx="3">
            <a:schemeClr val="accent5">
              <a:hueOff val="2723985"/>
              <a:satOff val="1859"/>
              <a:lumOff val="-5228"/>
              <a:alphaOff val="0"/>
            </a:schemeClr>
          </a:effectRef>
          <a:fontRef idx="minor">
            <a:schemeClr val="lt1"/>
          </a:fontRef>
        </p:style>
        <p:txBody>
          <a:bodyPr lIns="91438" tIns="45719" rIns="91438" bIns="45719" rtlCol="0" anchor="ctr"/>
          <a:lstStyle/>
          <a:p>
            <a:pPr algn="just"/>
            <a:r>
              <a:rPr lang="en-US" sz="240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Biểu trưng đồ họa được tạo ra bằng nhiều cách, đồ họa liên quan với hình ảnh, đồ họa liên quan với khái niệm, đồ họa tuỳ ý... </a:t>
            </a:r>
          </a:p>
        </p:txBody>
      </p:sp>
      <p:sp>
        <p:nvSpPr>
          <p:cNvPr id="5" name="Rounded Rectangle 4"/>
          <p:cNvSpPr/>
          <p:nvPr/>
        </p:nvSpPr>
        <p:spPr>
          <a:xfrm>
            <a:off x="3352800" y="971550"/>
            <a:ext cx="2819400" cy="4038600"/>
          </a:xfrm>
          <a:prstGeom prst="roundRect">
            <a:avLst/>
          </a:prstGeom>
          <a:solidFill>
            <a:schemeClr val="accent3">
              <a:lumMod val="40000"/>
              <a:lumOff val="60000"/>
            </a:schemeClr>
          </a:solidFill>
        </p:spPr>
        <p:style>
          <a:lnRef idx="0">
            <a:schemeClr val="lt1">
              <a:hueOff val="0"/>
              <a:satOff val="0"/>
              <a:lumOff val="0"/>
              <a:alphaOff val="0"/>
            </a:schemeClr>
          </a:lnRef>
          <a:fillRef idx="3">
            <a:schemeClr val="accent5">
              <a:hueOff val="2723985"/>
              <a:satOff val="1859"/>
              <a:lumOff val="-5228"/>
              <a:alphaOff val="0"/>
            </a:schemeClr>
          </a:fillRef>
          <a:effectRef idx="3">
            <a:schemeClr val="accent5">
              <a:hueOff val="2723985"/>
              <a:satOff val="1859"/>
              <a:lumOff val="-5228"/>
              <a:alphaOff val="0"/>
            </a:schemeClr>
          </a:effectRef>
          <a:fontRef idx="minor">
            <a:schemeClr val="lt1"/>
          </a:fontRef>
        </p:style>
        <p:txBody>
          <a:bodyPr lIns="91438" tIns="45719" rIns="91438" bIns="45719" rtlCol="0" anchor="ctr"/>
          <a:lstStyle/>
          <a:p>
            <a:pPr algn="just"/>
            <a:r>
              <a:rPr lang="en-US" sz="240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Việc dạy học trực quan bằng biểu trưng đồ họa trong Tin học giúp người học có thể thao tác nhanh các bước thực hành - đây là yêu cầu cần đạt của người học Tin học</a:t>
            </a:r>
          </a:p>
        </p:txBody>
      </p:sp>
      <p:sp>
        <p:nvSpPr>
          <p:cNvPr id="6" name="Rounded Rectangle 5"/>
          <p:cNvSpPr/>
          <p:nvPr/>
        </p:nvSpPr>
        <p:spPr>
          <a:xfrm>
            <a:off x="6705600" y="971550"/>
            <a:ext cx="2057400" cy="3962400"/>
          </a:xfrm>
          <a:prstGeom prst="roundRect">
            <a:avLst/>
          </a:prstGeom>
          <a:solidFill>
            <a:schemeClr val="accent5">
              <a:lumMod val="40000"/>
              <a:lumOff val="60000"/>
            </a:schemeClr>
          </a:solidFill>
        </p:spPr>
        <p:style>
          <a:lnRef idx="0">
            <a:schemeClr val="lt1">
              <a:hueOff val="0"/>
              <a:satOff val="0"/>
              <a:lumOff val="0"/>
              <a:alphaOff val="0"/>
            </a:schemeClr>
          </a:lnRef>
          <a:fillRef idx="3">
            <a:schemeClr val="accent5">
              <a:hueOff val="2723985"/>
              <a:satOff val="1859"/>
              <a:lumOff val="-5228"/>
              <a:alphaOff val="0"/>
            </a:schemeClr>
          </a:fillRef>
          <a:effectRef idx="3">
            <a:schemeClr val="accent5">
              <a:hueOff val="2723985"/>
              <a:satOff val="1859"/>
              <a:lumOff val="-5228"/>
              <a:alphaOff val="0"/>
            </a:schemeClr>
          </a:effectRef>
          <a:fontRef idx="minor">
            <a:schemeClr val="lt1"/>
          </a:fontRef>
        </p:style>
        <p:txBody>
          <a:bodyPr lIns="91438" tIns="45719" rIns="91438" bIns="45719" rtlCol="0" anchor="ctr"/>
          <a:lstStyle/>
          <a:p>
            <a:pPr algn="just"/>
            <a:r>
              <a:rPr lang="en-US" sz="240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Dựa vào các biểu trưng đồ họa này học sinh có thể phát hiện ra khái niệm, ý nghĩa của nó. ..</a:t>
            </a:r>
          </a:p>
        </p:txBody>
      </p:sp>
    </p:spTree>
    <p:extLst>
      <p:ext uri="{BB962C8B-B14F-4D97-AF65-F5344CB8AC3E}">
        <p14:creationId xmlns:p14="http://schemas.microsoft.com/office/powerpoint/2010/main" val="3221893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tx2">
                <a:lumMod val="40000"/>
                <a:lumOff val="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73627" y="209550"/>
            <a:ext cx="8610600" cy="1143000"/>
          </a:xfrm>
        </p:spPr>
        <p:txBody>
          <a:bodyPr>
            <a:noAutofit/>
          </a:bodyPr>
          <a:lstStyle/>
          <a:p>
            <a:pPr algn="l"/>
            <a:r>
              <a:rPr lang="en-US" sz="230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Chẳng hạn khi dạy bài 5: </a:t>
            </a:r>
            <a:r>
              <a:rPr lang="en-US" sz="2300" i="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“Thao tác với bảng tính”</a:t>
            </a:r>
            <a:r>
              <a:rPr lang="en-US" sz="230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giáo viên cần cho học sinh làm quen với việc sao chép, di chuyển, cắt (xoá)... nhanh qua các biểu tượng.</a:t>
            </a:r>
            <a:br>
              <a:rPr lang="en-US" sz="230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br>
            <a:endParaRPr lang="en-US" sz="230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1" y="1962150"/>
            <a:ext cx="4983829"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38991" y="1352550"/>
            <a:ext cx="5105400" cy="457200"/>
          </a:xfrm>
          <a:prstGeom prst="rect">
            <a:avLst/>
          </a:prstGeom>
        </p:spPr>
        <p:style>
          <a:lnRef idx="0">
            <a:schemeClr val="lt1">
              <a:hueOff val="0"/>
              <a:satOff val="0"/>
              <a:lumOff val="0"/>
              <a:alphaOff val="0"/>
            </a:schemeClr>
          </a:lnRef>
          <a:fillRef idx="3">
            <a:schemeClr val="accent5">
              <a:hueOff val="2723985"/>
              <a:satOff val="1859"/>
              <a:lumOff val="-5228"/>
              <a:alphaOff val="0"/>
            </a:schemeClr>
          </a:fillRef>
          <a:effectRef idx="3">
            <a:schemeClr val="accent5">
              <a:hueOff val="2723985"/>
              <a:satOff val="1859"/>
              <a:lumOff val="-5228"/>
              <a:alphaOff val="0"/>
            </a:schemeClr>
          </a:effectRef>
          <a:fontRef idx="minor">
            <a:schemeClr val="lt1"/>
          </a:fontRef>
        </p:style>
        <p:txBody>
          <a:bodyPr lIns="91438" tIns="45719" rIns="91438" bIns="45719" rtlCol="0" anchor="ctr"/>
          <a:lstStyle/>
          <a:p>
            <a:pPr algn="ctr"/>
            <a:r>
              <a:rPr lang="en-US" sz="230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Giáo viên đưa các biểu tượng </a:t>
            </a:r>
          </a:p>
        </p:txBody>
      </p:sp>
      <p:sp>
        <p:nvSpPr>
          <p:cNvPr id="6" name="Rectangle 5"/>
          <p:cNvSpPr/>
          <p:nvPr/>
        </p:nvSpPr>
        <p:spPr>
          <a:xfrm>
            <a:off x="228600" y="2724150"/>
            <a:ext cx="8610600" cy="762000"/>
          </a:xfrm>
          <a:prstGeom prst="rect">
            <a:avLst/>
          </a:prstGeom>
        </p:spPr>
        <p:style>
          <a:lnRef idx="0">
            <a:schemeClr val="lt1">
              <a:hueOff val="0"/>
              <a:satOff val="0"/>
              <a:lumOff val="0"/>
              <a:alphaOff val="0"/>
            </a:schemeClr>
          </a:lnRef>
          <a:fillRef idx="3">
            <a:schemeClr val="accent5">
              <a:hueOff val="2723985"/>
              <a:satOff val="1859"/>
              <a:lumOff val="-5228"/>
              <a:alphaOff val="0"/>
            </a:schemeClr>
          </a:fillRef>
          <a:effectRef idx="3">
            <a:schemeClr val="accent5">
              <a:hueOff val="2723985"/>
              <a:satOff val="1859"/>
              <a:lumOff val="-5228"/>
              <a:alphaOff val="0"/>
            </a:schemeClr>
          </a:effectRef>
          <a:fontRef idx="minor">
            <a:schemeClr val="lt1"/>
          </a:fontRef>
        </p:style>
        <p:txBody>
          <a:bodyPr lIns="91438" tIns="45719" rIns="91438" bIns="45719" rtlCol="0" anchor="ctr"/>
          <a:lstStyle/>
          <a:p>
            <a:r>
              <a:rPr lang="en-US" sz="230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Tương tự bài </a:t>
            </a:r>
            <a:r>
              <a:rPr lang="en-US" sz="2300" i="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“Các thành phần chính và dữ liệu trên trang tính”</a:t>
            </a:r>
            <a:r>
              <a:rPr lang="en-US" sz="230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giáo viên đưa các biểu tượng.</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562350"/>
            <a:ext cx="5105400" cy="683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p:nvSpPr>
        <p:spPr>
          <a:xfrm>
            <a:off x="228600" y="4248150"/>
            <a:ext cx="8686800" cy="685800"/>
          </a:xfrm>
          <a:prstGeom prst="roundRect">
            <a:avLst/>
          </a:prstGeom>
        </p:spPr>
        <p:style>
          <a:lnRef idx="0">
            <a:schemeClr val="lt1">
              <a:hueOff val="0"/>
              <a:satOff val="0"/>
              <a:lumOff val="0"/>
              <a:alphaOff val="0"/>
            </a:schemeClr>
          </a:lnRef>
          <a:fillRef idx="3">
            <a:schemeClr val="accent5">
              <a:hueOff val="2723985"/>
              <a:satOff val="1859"/>
              <a:lumOff val="-5228"/>
              <a:alphaOff val="0"/>
            </a:schemeClr>
          </a:fillRef>
          <a:effectRef idx="3">
            <a:schemeClr val="accent5">
              <a:hueOff val="2723985"/>
              <a:satOff val="1859"/>
              <a:lumOff val="-5228"/>
              <a:alphaOff val="0"/>
            </a:schemeClr>
          </a:effectRef>
          <a:fontRef idx="minor">
            <a:schemeClr val="lt1"/>
          </a:fontRef>
        </p:style>
        <p:txBody>
          <a:bodyPr lIns="91438" tIns="45719" rIns="91438" bIns="45719" rtlCol="0" anchor="ctr"/>
          <a:lstStyle/>
          <a:p>
            <a:pPr algn="ctr"/>
            <a:r>
              <a:rPr lang="en-US" sz="230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Em hãy nêu tên các biểu tượng trên và tính năng của các biểu tượng</a:t>
            </a:r>
          </a:p>
        </p:txBody>
      </p:sp>
    </p:spTree>
    <p:extLst>
      <p:ext uri="{BB962C8B-B14F-4D97-AF65-F5344CB8AC3E}">
        <p14:creationId xmlns:p14="http://schemas.microsoft.com/office/powerpoint/2010/main" val="4262884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609600" y="482346"/>
            <a:ext cx="8229600" cy="1251204"/>
          </a:xfrm>
        </p:spPr>
        <p:txBody>
          <a:bodyPr>
            <a:noAutofit/>
          </a:bodyPr>
          <a:lstStyle/>
          <a:p>
            <a:pPr algn="l"/>
            <a:r>
              <a:rPr lang="en-US" sz="240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Hay khi dạy bài </a:t>
            </a:r>
            <a:r>
              <a:rPr lang="en-US" sz="2400" i="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“Định dạng trang tính”</a:t>
            </a:r>
            <a:r>
              <a:rPr lang="en-US" sz="240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ngoài việc định dạng trang tính bằng menu lệnh giáo viên cần cho học sinh định dạng trang tính thông qua các biểu tượng sau.</a:t>
            </a:r>
            <a:br>
              <a:rPr lang="en-US" sz="240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br>
            <a:endParaRPr lang="en-US" sz="240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76216" t="2243" b="74374"/>
          <a:stretch/>
        </p:blipFill>
        <p:spPr>
          <a:xfrm>
            <a:off x="2587239" y="1519844"/>
            <a:ext cx="4133590" cy="2286000"/>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6531" t="2243" r="22207" b="74374"/>
          <a:stretch/>
        </p:blipFill>
        <p:spPr>
          <a:xfrm>
            <a:off x="1666575" y="1603120"/>
            <a:ext cx="5302637" cy="2231079"/>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9572" t="2243" r="60631" b="74374"/>
          <a:stretch/>
        </p:blipFill>
        <p:spPr>
          <a:xfrm>
            <a:off x="2557655" y="1488475"/>
            <a:ext cx="4114800" cy="2551691"/>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2243" r="77252" b="74374"/>
          <a:stretch/>
        </p:blipFill>
        <p:spPr>
          <a:xfrm>
            <a:off x="2681020" y="1519844"/>
            <a:ext cx="3953528" cy="2286000"/>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2243" b="74374"/>
          <a:stretch/>
        </p:blipFill>
        <p:spPr>
          <a:xfrm>
            <a:off x="43055" y="1603119"/>
            <a:ext cx="9144000" cy="1202724"/>
          </a:xfrm>
          <a:prstGeom prst="rect">
            <a:avLst/>
          </a:prstGeom>
        </p:spPr>
      </p:pic>
      <p:sp>
        <p:nvSpPr>
          <p:cNvPr id="8" name="Rounded Rectangle 7"/>
          <p:cNvSpPr/>
          <p:nvPr/>
        </p:nvSpPr>
        <p:spPr>
          <a:xfrm>
            <a:off x="457201" y="3867150"/>
            <a:ext cx="8239897" cy="609600"/>
          </a:xfrm>
          <a:prstGeom prst="roundRect">
            <a:avLst/>
          </a:prstGeom>
          <a:solidFill>
            <a:schemeClr val="accent3">
              <a:lumMod val="40000"/>
              <a:lumOff val="60000"/>
            </a:schemeClr>
          </a:solidFill>
        </p:spPr>
        <p:style>
          <a:lnRef idx="0">
            <a:schemeClr val="lt1">
              <a:hueOff val="0"/>
              <a:satOff val="0"/>
              <a:lumOff val="0"/>
              <a:alphaOff val="0"/>
            </a:schemeClr>
          </a:lnRef>
          <a:fillRef idx="3">
            <a:schemeClr val="accent5">
              <a:hueOff val="2723985"/>
              <a:satOff val="1859"/>
              <a:lumOff val="-5228"/>
              <a:alphaOff val="0"/>
            </a:schemeClr>
          </a:fillRef>
          <a:effectRef idx="3">
            <a:schemeClr val="accent5">
              <a:hueOff val="2723985"/>
              <a:satOff val="1859"/>
              <a:lumOff val="-5228"/>
              <a:alphaOff val="0"/>
            </a:schemeClr>
          </a:effectRef>
          <a:fontRef idx="minor">
            <a:schemeClr val="lt1"/>
          </a:fontRef>
        </p:style>
        <p:txBody>
          <a:bodyPr lIns="91438" tIns="45719" rIns="91438" bIns="45719" rtlCol="0" anchor="ctr"/>
          <a:lstStyle/>
          <a:p>
            <a:pPr algn="ctr"/>
            <a:r>
              <a:rPr lang="en-US" sz="200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Học sinh nhìn vào biểu tượng và nêu chức năng của các biểu trượng từ đó các em nắm chắc hơn kiến thức lí thuyết để vận dụng vào làm thực hành tốt hơn.</a:t>
            </a:r>
          </a:p>
        </p:txBody>
      </p:sp>
    </p:spTree>
    <p:extLst>
      <p:ext uri="{BB962C8B-B14F-4D97-AF65-F5344CB8AC3E}">
        <p14:creationId xmlns:p14="http://schemas.microsoft.com/office/powerpoint/2010/main" val="322086528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6"/>
                                        </p:tgtEl>
                                      </p:cBhvr>
                                    </p:animEffect>
                                    <p:set>
                                      <p:cBhvr>
                                        <p:cTn id="33" dur="1" fill="hold">
                                          <p:stCondLst>
                                            <p:cond delay="499"/>
                                          </p:stCondLst>
                                        </p:cTn>
                                        <p:tgtEl>
                                          <p:spTgt spid="6"/>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5"/>
                                        </p:tgtEl>
                                      </p:cBhvr>
                                    </p:animEffect>
                                    <p:set>
                                      <p:cBhvr>
                                        <p:cTn id="43" dur="1" fill="hold">
                                          <p:stCondLst>
                                            <p:cond delay="499"/>
                                          </p:stCondLst>
                                        </p:cTn>
                                        <p:tgtEl>
                                          <p:spTgt spid="5"/>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500"/>
                                        <p:tgtEl>
                                          <p:spTgt spid="4"/>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4"/>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fade">
                                      <p:cBhvr>
                                        <p:cTn id="5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20000"/>
                <a:lumOff val="8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Rounded Rectangle 1"/>
          <p:cNvSpPr/>
          <p:nvPr/>
        </p:nvSpPr>
        <p:spPr>
          <a:xfrm>
            <a:off x="228600" y="514350"/>
            <a:ext cx="1905000" cy="4248150"/>
          </a:xfrm>
          <a:prstGeom prst="roundRect">
            <a:avLst/>
          </a:prstGeom>
          <a:solidFill>
            <a:schemeClr val="accent3">
              <a:lumMod val="60000"/>
              <a:lumOff val="40000"/>
            </a:schemeClr>
          </a:solidFill>
        </p:spPr>
        <p:style>
          <a:lnRef idx="0">
            <a:schemeClr val="lt1">
              <a:hueOff val="0"/>
              <a:satOff val="0"/>
              <a:lumOff val="0"/>
              <a:alphaOff val="0"/>
            </a:schemeClr>
          </a:lnRef>
          <a:fillRef idx="3">
            <a:schemeClr val="accent5">
              <a:hueOff val="2723985"/>
              <a:satOff val="1859"/>
              <a:lumOff val="-5228"/>
              <a:alphaOff val="0"/>
            </a:schemeClr>
          </a:fillRef>
          <a:effectRef idx="3">
            <a:schemeClr val="accent5">
              <a:hueOff val="2723985"/>
              <a:satOff val="1859"/>
              <a:lumOff val="-5228"/>
              <a:alphaOff val="0"/>
            </a:schemeClr>
          </a:effectRef>
          <a:fontRef idx="minor">
            <a:schemeClr val="lt1"/>
          </a:fontRef>
        </p:style>
        <p:txBody>
          <a:bodyPr lIns="91438" tIns="45719" rIns="91438" bIns="45719" rtlCol="0" anchor="ctr"/>
          <a:lstStyle/>
          <a:p>
            <a:pPr algn="ctr"/>
            <a:r>
              <a:rPr lang="en-US" sz="2400" i="1">
                <a:solidFill>
                  <a:schemeClr val="tx1"/>
                </a:solidFill>
                <a:latin typeface="Times New Roman" pitchFamily="18" charset="0"/>
                <a:cs typeface="Times New Roman" pitchFamily="18" charset="0"/>
              </a:rPr>
              <a:t>Hiệu quả của biện pháp 2:</a:t>
            </a:r>
            <a:r>
              <a:rPr lang="en-US" sz="2400">
                <a:solidFill>
                  <a:schemeClr val="tx1"/>
                </a:solidFill>
                <a:latin typeface="Times New Roman" pitchFamily="18" charset="0"/>
                <a:cs typeface="Times New Roman" pitchFamily="18" charset="0"/>
              </a:rPr>
              <a:t> Sau khi áp dụng biện pháp dạy trực quan bằng biểu trưng đồ họa </a:t>
            </a:r>
            <a:endParaRPr lang="en-US" sz="2400"/>
          </a:p>
        </p:txBody>
      </p:sp>
      <p:sp>
        <p:nvSpPr>
          <p:cNvPr id="5" name="Rounded Rectangle 4"/>
          <p:cNvSpPr/>
          <p:nvPr/>
        </p:nvSpPr>
        <p:spPr>
          <a:xfrm>
            <a:off x="2819400" y="2181224"/>
            <a:ext cx="5257800" cy="1076325"/>
          </a:xfrm>
          <a:prstGeom prst="roundRect">
            <a:avLst/>
          </a:prstGeom>
          <a:solidFill>
            <a:srgbClr val="FFFF00"/>
          </a:solidFill>
        </p:spPr>
        <p:style>
          <a:lnRef idx="0">
            <a:schemeClr val="lt1">
              <a:hueOff val="0"/>
              <a:satOff val="0"/>
              <a:lumOff val="0"/>
              <a:alphaOff val="0"/>
            </a:schemeClr>
          </a:lnRef>
          <a:fillRef idx="3">
            <a:schemeClr val="accent5">
              <a:hueOff val="2723985"/>
              <a:satOff val="1859"/>
              <a:lumOff val="-5228"/>
              <a:alphaOff val="0"/>
            </a:schemeClr>
          </a:fillRef>
          <a:effectRef idx="3">
            <a:schemeClr val="accent5">
              <a:hueOff val="2723985"/>
              <a:satOff val="1859"/>
              <a:lumOff val="-5228"/>
              <a:alphaOff val="0"/>
            </a:schemeClr>
          </a:effectRef>
          <a:fontRef idx="minor">
            <a:schemeClr val="lt1"/>
          </a:fontRef>
        </p:style>
        <p:txBody>
          <a:bodyPr lIns="91438" tIns="45719" rIns="91438" bIns="45719" rtlCol="0" anchor="ctr"/>
          <a:lstStyle/>
          <a:p>
            <a:pPr algn="ctr"/>
            <a:r>
              <a:rPr lang="en-US" sz="240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Từ đó học sinh có thể sử dụng các kiến thức đã học để thực hành cũng như vận dụng vào thực tiễn tốt hơn.</a:t>
            </a:r>
          </a:p>
        </p:txBody>
      </p:sp>
      <p:sp>
        <p:nvSpPr>
          <p:cNvPr id="6" name="Down Arrow Callout 5"/>
          <p:cNvSpPr/>
          <p:nvPr/>
        </p:nvSpPr>
        <p:spPr>
          <a:xfrm>
            <a:off x="2819400" y="590550"/>
            <a:ext cx="5257800" cy="1524000"/>
          </a:xfrm>
          <a:prstGeom prst="downArrowCallout">
            <a:avLst/>
          </a:prstGeom>
          <a:solidFill>
            <a:schemeClr val="tx2">
              <a:lumMod val="20000"/>
              <a:lumOff val="80000"/>
            </a:schemeClr>
          </a:solidFill>
        </p:spPr>
        <p:style>
          <a:lnRef idx="0">
            <a:schemeClr val="lt1">
              <a:hueOff val="0"/>
              <a:satOff val="0"/>
              <a:lumOff val="0"/>
              <a:alphaOff val="0"/>
            </a:schemeClr>
          </a:lnRef>
          <a:fillRef idx="3">
            <a:schemeClr val="accent5">
              <a:hueOff val="2723985"/>
              <a:satOff val="1859"/>
              <a:lumOff val="-5228"/>
              <a:alphaOff val="0"/>
            </a:schemeClr>
          </a:fillRef>
          <a:effectRef idx="3">
            <a:schemeClr val="accent5">
              <a:hueOff val="2723985"/>
              <a:satOff val="1859"/>
              <a:lumOff val="-5228"/>
              <a:alphaOff val="0"/>
            </a:schemeClr>
          </a:effectRef>
          <a:fontRef idx="minor">
            <a:schemeClr val="lt1"/>
          </a:fontRef>
        </p:style>
        <p:txBody>
          <a:bodyPr lIns="91438" tIns="45719" rIns="91438" bIns="45719" rtlCol="0" anchor="ctr"/>
          <a:lstStyle/>
          <a:p>
            <a:pPr algn="ctr"/>
            <a:endParaRPr lang="en-US" sz="2400">
              <a:solidFill>
                <a:schemeClr val="tx1"/>
              </a:solidFill>
              <a:latin typeface="Times New Roman" pitchFamily="18" charset="0"/>
              <a:cs typeface="Times New Roman" pitchFamily="18" charset="0"/>
            </a:endParaRPr>
          </a:p>
          <a:p>
            <a:pPr algn="ctr"/>
            <a:r>
              <a:rPr lang="en-US" sz="2400">
                <a:solidFill>
                  <a:schemeClr val="tx1"/>
                </a:solidFill>
                <a:latin typeface="Times New Roman" pitchFamily="18" charset="0"/>
                <a:cs typeface="Times New Roman" pitchFamily="18" charset="0"/>
              </a:rPr>
              <a:t>học sinh nhận biết các biểu tượng được nhanh hơn</a:t>
            </a:r>
            <a:endParaRPr lang="en-US" sz="2400"/>
          </a:p>
          <a:p>
            <a:pPr algn="ctr"/>
            <a:endParaRPr lang="en-US" sz="2400"/>
          </a:p>
        </p:txBody>
      </p:sp>
      <p:sp>
        <p:nvSpPr>
          <p:cNvPr id="7" name="Up Arrow Callout 6"/>
          <p:cNvSpPr/>
          <p:nvPr/>
        </p:nvSpPr>
        <p:spPr>
          <a:xfrm>
            <a:off x="2819400" y="3352800"/>
            <a:ext cx="5257800" cy="1276350"/>
          </a:xfrm>
          <a:prstGeom prst="upArrowCallout">
            <a:avLst/>
          </a:prstGeom>
          <a:solidFill>
            <a:schemeClr val="accent2">
              <a:lumMod val="40000"/>
              <a:lumOff val="60000"/>
            </a:schemeClr>
          </a:solidFill>
        </p:spPr>
        <p:style>
          <a:lnRef idx="0">
            <a:schemeClr val="lt1">
              <a:hueOff val="0"/>
              <a:satOff val="0"/>
              <a:lumOff val="0"/>
              <a:alphaOff val="0"/>
            </a:schemeClr>
          </a:lnRef>
          <a:fillRef idx="3">
            <a:schemeClr val="accent5">
              <a:hueOff val="2723985"/>
              <a:satOff val="1859"/>
              <a:lumOff val="-5228"/>
              <a:alphaOff val="0"/>
            </a:schemeClr>
          </a:fillRef>
          <a:effectRef idx="3">
            <a:schemeClr val="accent5">
              <a:hueOff val="2723985"/>
              <a:satOff val="1859"/>
              <a:lumOff val="-5228"/>
              <a:alphaOff val="0"/>
            </a:schemeClr>
          </a:effectRef>
          <a:fontRef idx="minor">
            <a:schemeClr val="lt1"/>
          </a:fontRef>
        </p:style>
        <p:txBody>
          <a:bodyPr lIns="91438" tIns="45719" rIns="91438" bIns="45719" rtlCol="0" anchor="ctr"/>
          <a:lstStyle/>
          <a:p>
            <a:pPr algn="ctr"/>
            <a:endParaRPr lang="en-US" sz="2400">
              <a:solidFill>
                <a:schemeClr val="tx1"/>
              </a:solidFill>
              <a:latin typeface="Times New Roman" pitchFamily="18" charset="0"/>
              <a:cs typeface="Times New Roman" pitchFamily="18" charset="0"/>
            </a:endParaRPr>
          </a:p>
          <a:p>
            <a:pPr algn="ctr"/>
            <a:r>
              <a:rPr lang="en-US" sz="2400">
                <a:solidFill>
                  <a:schemeClr val="tx1"/>
                </a:solidFill>
                <a:latin typeface="Times New Roman" pitchFamily="18" charset="0"/>
                <a:cs typeface="Times New Roman" pitchFamily="18" charset="0"/>
              </a:rPr>
              <a:t>phân biệt và ghi nhớ các biểu tượng, các nút lệnh điều khiển được lâu hơn</a:t>
            </a:r>
            <a:endParaRPr lang="en-US" sz="2400"/>
          </a:p>
          <a:p>
            <a:pPr algn="ctr"/>
            <a:endParaRPr lang="en-US" sz="2400"/>
          </a:p>
        </p:txBody>
      </p:sp>
      <p:sp>
        <p:nvSpPr>
          <p:cNvPr id="8" name="Right Arrow 7"/>
          <p:cNvSpPr/>
          <p:nvPr/>
        </p:nvSpPr>
        <p:spPr>
          <a:xfrm>
            <a:off x="2133600" y="742950"/>
            <a:ext cx="685800" cy="457200"/>
          </a:xfrm>
          <a:prstGeom prst="rightArrow">
            <a:avLst/>
          </a:prstGeom>
        </p:spPr>
        <p:style>
          <a:lnRef idx="0">
            <a:schemeClr val="lt1">
              <a:hueOff val="0"/>
              <a:satOff val="0"/>
              <a:lumOff val="0"/>
              <a:alphaOff val="0"/>
            </a:schemeClr>
          </a:lnRef>
          <a:fillRef idx="3">
            <a:schemeClr val="accent5">
              <a:hueOff val="2723985"/>
              <a:satOff val="1859"/>
              <a:lumOff val="-5228"/>
              <a:alphaOff val="0"/>
            </a:schemeClr>
          </a:fillRef>
          <a:effectRef idx="3">
            <a:schemeClr val="accent5">
              <a:hueOff val="2723985"/>
              <a:satOff val="1859"/>
              <a:lumOff val="-5228"/>
              <a:alphaOff val="0"/>
            </a:schemeClr>
          </a:effectRef>
          <a:fontRef idx="minor">
            <a:schemeClr val="lt1"/>
          </a:fontRef>
        </p:style>
        <p:txBody>
          <a:bodyPr lIns="91438" tIns="45719" rIns="91438" bIns="45719" rtlCol="0" anchor="ctr"/>
          <a:lstStyle/>
          <a:p>
            <a:pPr algn="ctr"/>
            <a:endParaRPr lang="en-US"/>
          </a:p>
        </p:txBody>
      </p:sp>
      <p:sp>
        <p:nvSpPr>
          <p:cNvPr id="9" name="Right Arrow 8"/>
          <p:cNvSpPr/>
          <p:nvPr/>
        </p:nvSpPr>
        <p:spPr>
          <a:xfrm>
            <a:off x="2133600" y="4019550"/>
            <a:ext cx="685800" cy="457200"/>
          </a:xfrm>
          <a:prstGeom prst="rightArrow">
            <a:avLst/>
          </a:prstGeom>
        </p:spPr>
        <p:style>
          <a:lnRef idx="0">
            <a:schemeClr val="lt1">
              <a:hueOff val="0"/>
              <a:satOff val="0"/>
              <a:lumOff val="0"/>
              <a:alphaOff val="0"/>
            </a:schemeClr>
          </a:lnRef>
          <a:fillRef idx="3">
            <a:schemeClr val="accent5">
              <a:hueOff val="2723985"/>
              <a:satOff val="1859"/>
              <a:lumOff val="-5228"/>
              <a:alphaOff val="0"/>
            </a:schemeClr>
          </a:fillRef>
          <a:effectRef idx="3">
            <a:schemeClr val="accent5">
              <a:hueOff val="2723985"/>
              <a:satOff val="1859"/>
              <a:lumOff val="-5228"/>
              <a:alphaOff val="0"/>
            </a:schemeClr>
          </a:effectRef>
          <a:fontRef idx="minor">
            <a:schemeClr val="lt1"/>
          </a:fontRef>
        </p:style>
        <p:txBody>
          <a:bodyPr lIns="91438" tIns="45719" rIns="91438" bIns="45719" rtlCol="0" anchor="ctr"/>
          <a:lstStyle/>
          <a:p>
            <a:pPr algn="ctr"/>
            <a:endParaRPr lang="en-US"/>
          </a:p>
        </p:txBody>
      </p:sp>
    </p:spTree>
    <p:extLst>
      <p:ext uri="{BB962C8B-B14F-4D97-AF65-F5344CB8AC3E}">
        <p14:creationId xmlns:p14="http://schemas.microsoft.com/office/powerpoint/2010/main" val="306244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ound Same Side Corner Rectangle 12"/>
          <p:cNvSpPr/>
          <p:nvPr/>
        </p:nvSpPr>
        <p:spPr>
          <a:xfrm>
            <a:off x="1232555" y="1268017"/>
            <a:ext cx="1586845" cy="1555867"/>
          </a:xfrm>
          <a:prstGeom prst="round2SameRect">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en-US"/>
          </a:p>
        </p:txBody>
      </p:sp>
      <p:sp>
        <p:nvSpPr>
          <p:cNvPr id="2" name="Title 1"/>
          <p:cNvSpPr>
            <a:spLocks noGrp="1"/>
          </p:cNvSpPr>
          <p:nvPr>
            <p:ph type="title"/>
          </p:nvPr>
        </p:nvSpPr>
        <p:spPr>
          <a:xfrm>
            <a:off x="1219200" y="253746"/>
            <a:ext cx="6705600" cy="939546"/>
          </a:xfrm>
        </p:spPr>
        <p:style>
          <a:lnRef idx="0">
            <a:schemeClr val="accent1"/>
          </a:lnRef>
          <a:fillRef idx="3">
            <a:schemeClr val="accent1"/>
          </a:fillRef>
          <a:effectRef idx="3">
            <a:schemeClr val="accent1"/>
          </a:effectRef>
          <a:fontRef idx="minor">
            <a:schemeClr val="lt1"/>
          </a:fontRef>
        </p:style>
        <p:txBody>
          <a:bodyPr/>
          <a:lstStyle/>
          <a:p>
            <a:r>
              <a:rPr lang="en-US" b="1">
                <a:solidFill>
                  <a:srgbClr val="002060"/>
                </a:solidFill>
                <a:latin typeface="Times New Roman" panose="02020603050405020304" pitchFamily="18" charset="0"/>
                <a:cs typeface="Times New Roman" panose="02020603050405020304" pitchFamily="18" charset="0"/>
              </a:rPr>
              <a:t>3) Thực nghiệm sư phạm</a:t>
            </a:r>
            <a:endParaRPr lang="en-US" dirty="0"/>
          </a:p>
        </p:txBody>
      </p:sp>
      <p:sp>
        <p:nvSpPr>
          <p:cNvPr id="12" name="Freeform 11"/>
          <p:cNvSpPr/>
          <p:nvPr/>
        </p:nvSpPr>
        <p:spPr>
          <a:xfrm flipV="1">
            <a:off x="1232556" y="1809749"/>
            <a:ext cx="1586845" cy="3124199"/>
          </a:xfrm>
          <a:custGeom>
            <a:avLst/>
            <a:gdLst>
              <a:gd name="connsiteX0" fmla="*/ 0 w 1941921"/>
              <a:gd name="connsiteY0" fmla="*/ 2931736 h 2931736"/>
              <a:gd name="connsiteX1" fmla="*/ 424204 w 1941921"/>
              <a:gd name="connsiteY1" fmla="*/ 2931736 h 2931736"/>
              <a:gd name="connsiteX2" fmla="*/ 970960 w 1941921"/>
              <a:gd name="connsiteY2" fmla="*/ 2384980 h 2931736"/>
              <a:gd name="connsiteX3" fmla="*/ 1517716 w 1941921"/>
              <a:gd name="connsiteY3" fmla="*/ 2931736 h 2931736"/>
              <a:gd name="connsiteX4" fmla="*/ 1941921 w 1941921"/>
              <a:gd name="connsiteY4" fmla="*/ 2931736 h 2931736"/>
              <a:gd name="connsiteX5" fmla="*/ 1941921 w 1941921"/>
              <a:gd name="connsiteY5" fmla="*/ 323660 h 2931736"/>
              <a:gd name="connsiteX6" fmla="*/ 1618261 w 1941921"/>
              <a:gd name="connsiteY6" fmla="*/ 0 h 2931736"/>
              <a:gd name="connsiteX7" fmla="*/ 323660 w 1941921"/>
              <a:gd name="connsiteY7" fmla="*/ 0 h 2931736"/>
              <a:gd name="connsiteX8" fmla="*/ 0 w 1941921"/>
              <a:gd name="connsiteY8" fmla="*/ 323660 h 2931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1921" h="2931736">
                <a:moveTo>
                  <a:pt x="0" y="2931736"/>
                </a:moveTo>
                <a:lnTo>
                  <a:pt x="424204" y="2931736"/>
                </a:lnTo>
                <a:cubicBezTo>
                  <a:pt x="424204" y="2629771"/>
                  <a:pt x="668995" y="2384980"/>
                  <a:pt x="970960" y="2384980"/>
                </a:cubicBezTo>
                <a:cubicBezTo>
                  <a:pt x="1272925" y="2384980"/>
                  <a:pt x="1517716" y="2629771"/>
                  <a:pt x="1517716" y="2931736"/>
                </a:cubicBezTo>
                <a:lnTo>
                  <a:pt x="1941921" y="2931736"/>
                </a:lnTo>
                <a:lnTo>
                  <a:pt x="1941921" y="323660"/>
                </a:lnTo>
                <a:cubicBezTo>
                  <a:pt x="1941921" y="144908"/>
                  <a:pt x="1797013" y="0"/>
                  <a:pt x="1618261" y="0"/>
                </a:cubicBezTo>
                <a:lnTo>
                  <a:pt x="323660" y="0"/>
                </a:lnTo>
                <a:cubicBezTo>
                  <a:pt x="144908" y="0"/>
                  <a:pt x="0" y="144908"/>
                  <a:pt x="0" y="323660"/>
                </a:cubicBezTo>
                <a:close/>
              </a:path>
            </a:pathLst>
          </a:custGeom>
          <a:solidFill>
            <a:schemeClr val="bg1"/>
          </a:solidFill>
          <a:ln>
            <a:noFill/>
          </a:ln>
          <a:effectLst>
            <a:outerShdw blurRad="127000" sx="107000" sy="107000" algn="ctr" rotWithShape="0">
              <a:schemeClr val="tx1">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en-US"/>
          </a:p>
        </p:txBody>
      </p:sp>
      <p:sp>
        <p:nvSpPr>
          <p:cNvPr id="14" name="TextBox 13"/>
          <p:cNvSpPr txBox="1"/>
          <p:nvPr/>
        </p:nvSpPr>
        <p:spPr>
          <a:xfrm>
            <a:off x="1524001" y="1198172"/>
            <a:ext cx="980853" cy="992579"/>
          </a:xfrm>
          <a:prstGeom prst="rect">
            <a:avLst/>
          </a:prstGeom>
          <a:noFill/>
        </p:spPr>
        <p:txBody>
          <a:bodyPr wrap="square" lIns="68579" tIns="34289" rIns="68579" bIns="34289" rtlCol="0">
            <a:spAutoFit/>
          </a:bodyPr>
          <a:lstStyle/>
          <a:p>
            <a:pPr algn="ctr"/>
            <a:r>
              <a:rPr lang="en-US" sz="600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a:t>
            </a:r>
            <a:endParaRPr lang="en-US" sz="6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5" name="TextBox 14"/>
          <p:cNvSpPr txBox="1"/>
          <p:nvPr/>
        </p:nvSpPr>
        <p:spPr>
          <a:xfrm>
            <a:off x="1232555" y="2535255"/>
            <a:ext cx="1586845" cy="1269578"/>
          </a:xfrm>
          <a:prstGeom prst="rect">
            <a:avLst/>
          </a:prstGeom>
          <a:noFill/>
        </p:spPr>
        <p:txBody>
          <a:bodyPr wrap="square" lIns="68579" tIns="34289" rIns="68579" bIns="34289" rtlCol="0">
            <a:spAutoFit/>
          </a:bodyPr>
          <a:lstStyle/>
          <a:p>
            <a:pPr algn="ctr"/>
            <a:r>
              <a:rPr lang="en-US" sz="2600" b="1">
                <a:solidFill>
                  <a:srgbClr val="FF66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Mô tả cách thức thực hiện</a:t>
            </a:r>
            <a:endParaRPr lang="en-US" sz="2600" b="1" dirty="0">
              <a:solidFill>
                <a:srgbClr val="FF66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5551" y="4385600"/>
            <a:ext cx="508341" cy="548349"/>
          </a:xfrm>
          <a:prstGeom prst="rect">
            <a:avLst/>
          </a:prstGeom>
        </p:spPr>
      </p:pic>
      <p:sp>
        <p:nvSpPr>
          <p:cNvPr id="22" name="Round Same Side Corner Rectangle 21"/>
          <p:cNvSpPr/>
          <p:nvPr/>
        </p:nvSpPr>
        <p:spPr>
          <a:xfrm>
            <a:off x="3648959" y="1268017"/>
            <a:ext cx="1456441" cy="1555867"/>
          </a:xfrm>
          <a:prstGeom prst="round2Same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en-US"/>
          </a:p>
        </p:txBody>
      </p:sp>
      <p:sp>
        <p:nvSpPr>
          <p:cNvPr id="23" name="Freeform 22"/>
          <p:cNvSpPr/>
          <p:nvPr/>
        </p:nvSpPr>
        <p:spPr>
          <a:xfrm flipV="1">
            <a:off x="3648960" y="1809748"/>
            <a:ext cx="1456441" cy="3124199"/>
          </a:xfrm>
          <a:custGeom>
            <a:avLst/>
            <a:gdLst>
              <a:gd name="connsiteX0" fmla="*/ 0 w 1941921"/>
              <a:gd name="connsiteY0" fmla="*/ 2931736 h 2931736"/>
              <a:gd name="connsiteX1" fmla="*/ 424204 w 1941921"/>
              <a:gd name="connsiteY1" fmla="*/ 2931736 h 2931736"/>
              <a:gd name="connsiteX2" fmla="*/ 970960 w 1941921"/>
              <a:gd name="connsiteY2" fmla="*/ 2384980 h 2931736"/>
              <a:gd name="connsiteX3" fmla="*/ 1517716 w 1941921"/>
              <a:gd name="connsiteY3" fmla="*/ 2931736 h 2931736"/>
              <a:gd name="connsiteX4" fmla="*/ 1941921 w 1941921"/>
              <a:gd name="connsiteY4" fmla="*/ 2931736 h 2931736"/>
              <a:gd name="connsiteX5" fmla="*/ 1941921 w 1941921"/>
              <a:gd name="connsiteY5" fmla="*/ 323660 h 2931736"/>
              <a:gd name="connsiteX6" fmla="*/ 1618261 w 1941921"/>
              <a:gd name="connsiteY6" fmla="*/ 0 h 2931736"/>
              <a:gd name="connsiteX7" fmla="*/ 323660 w 1941921"/>
              <a:gd name="connsiteY7" fmla="*/ 0 h 2931736"/>
              <a:gd name="connsiteX8" fmla="*/ 0 w 1941921"/>
              <a:gd name="connsiteY8" fmla="*/ 323660 h 2931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1921" h="2931736">
                <a:moveTo>
                  <a:pt x="0" y="2931736"/>
                </a:moveTo>
                <a:lnTo>
                  <a:pt x="424204" y="2931736"/>
                </a:lnTo>
                <a:cubicBezTo>
                  <a:pt x="424204" y="2629771"/>
                  <a:pt x="668995" y="2384980"/>
                  <a:pt x="970960" y="2384980"/>
                </a:cubicBezTo>
                <a:cubicBezTo>
                  <a:pt x="1272925" y="2384980"/>
                  <a:pt x="1517716" y="2629771"/>
                  <a:pt x="1517716" y="2931736"/>
                </a:cubicBezTo>
                <a:lnTo>
                  <a:pt x="1941921" y="2931736"/>
                </a:lnTo>
                <a:lnTo>
                  <a:pt x="1941921" y="323660"/>
                </a:lnTo>
                <a:cubicBezTo>
                  <a:pt x="1941921" y="144908"/>
                  <a:pt x="1797013" y="0"/>
                  <a:pt x="1618261" y="0"/>
                </a:cubicBezTo>
                <a:lnTo>
                  <a:pt x="323660" y="0"/>
                </a:lnTo>
                <a:cubicBezTo>
                  <a:pt x="144908" y="0"/>
                  <a:pt x="0" y="144908"/>
                  <a:pt x="0" y="323660"/>
                </a:cubicBezTo>
                <a:close/>
              </a:path>
            </a:pathLst>
          </a:custGeom>
          <a:solidFill>
            <a:schemeClr val="bg1"/>
          </a:solidFill>
          <a:ln>
            <a:noFill/>
          </a:ln>
          <a:effectLst>
            <a:outerShdw blurRad="127000" sx="107000" sy="107000" algn="ctr" rotWithShape="0">
              <a:schemeClr val="tx1">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en-US"/>
          </a:p>
        </p:txBody>
      </p:sp>
      <p:sp>
        <p:nvSpPr>
          <p:cNvPr id="24" name="TextBox 23"/>
          <p:cNvSpPr txBox="1"/>
          <p:nvPr/>
        </p:nvSpPr>
        <p:spPr>
          <a:xfrm>
            <a:off x="3889013" y="1274372"/>
            <a:ext cx="980853" cy="992579"/>
          </a:xfrm>
          <a:prstGeom prst="rect">
            <a:avLst/>
          </a:prstGeom>
          <a:noFill/>
        </p:spPr>
        <p:txBody>
          <a:bodyPr wrap="square" lIns="68579" tIns="34289" rIns="68579" bIns="34289" rtlCol="0">
            <a:spAutoFit/>
          </a:bodyPr>
          <a:lstStyle/>
          <a:p>
            <a:pPr algn="ctr"/>
            <a:r>
              <a:rPr lang="en-US" sz="600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t>
            </a:r>
            <a:endParaRPr lang="en-US" sz="6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5" name="TextBox 24"/>
          <p:cNvSpPr txBox="1"/>
          <p:nvPr/>
        </p:nvSpPr>
        <p:spPr>
          <a:xfrm>
            <a:off x="3771123" y="2420411"/>
            <a:ext cx="1212112" cy="1915909"/>
          </a:xfrm>
          <a:prstGeom prst="rect">
            <a:avLst/>
          </a:prstGeom>
          <a:noFill/>
        </p:spPr>
        <p:txBody>
          <a:bodyPr wrap="square" lIns="68579" tIns="34289" rIns="68579" bIns="34289" rtlCol="0">
            <a:spAutoFit/>
          </a:bodyPr>
          <a:lstStyle/>
          <a:p>
            <a:pPr algn="ctr"/>
            <a:r>
              <a:rPr lang="en-US" sz="3000" b="1">
                <a:solidFill>
                  <a:srgbClr val="00B0F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Kết quả đạt được</a:t>
            </a:r>
            <a:endParaRPr lang="en-US" sz="3000" b="1" dirty="0">
              <a:solidFill>
                <a:srgbClr val="00B0F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6090" y="4385599"/>
            <a:ext cx="508340" cy="548348"/>
          </a:xfrm>
          <a:prstGeom prst="rect">
            <a:avLst/>
          </a:prstGeom>
        </p:spPr>
      </p:pic>
      <p:sp>
        <p:nvSpPr>
          <p:cNvPr id="27" name="Round Same Side Corner Rectangle 26"/>
          <p:cNvSpPr/>
          <p:nvPr/>
        </p:nvSpPr>
        <p:spPr>
          <a:xfrm>
            <a:off x="5749918" y="1268017"/>
            <a:ext cx="2251082" cy="1555867"/>
          </a:xfrm>
          <a:prstGeom prst="round2Same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en-US"/>
          </a:p>
        </p:txBody>
      </p:sp>
      <p:sp>
        <p:nvSpPr>
          <p:cNvPr id="28" name="Freeform 27"/>
          <p:cNvSpPr/>
          <p:nvPr/>
        </p:nvSpPr>
        <p:spPr>
          <a:xfrm flipV="1">
            <a:off x="5749920" y="1809748"/>
            <a:ext cx="2251081" cy="3124197"/>
          </a:xfrm>
          <a:custGeom>
            <a:avLst/>
            <a:gdLst>
              <a:gd name="connsiteX0" fmla="*/ 0 w 1941921"/>
              <a:gd name="connsiteY0" fmla="*/ 2931736 h 2931736"/>
              <a:gd name="connsiteX1" fmla="*/ 424204 w 1941921"/>
              <a:gd name="connsiteY1" fmla="*/ 2931736 h 2931736"/>
              <a:gd name="connsiteX2" fmla="*/ 970960 w 1941921"/>
              <a:gd name="connsiteY2" fmla="*/ 2384980 h 2931736"/>
              <a:gd name="connsiteX3" fmla="*/ 1517716 w 1941921"/>
              <a:gd name="connsiteY3" fmla="*/ 2931736 h 2931736"/>
              <a:gd name="connsiteX4" fmla="*/ 1941921 w 1941921"/>
              <a:gd name="connsiteY4" fmla="*/ 2931736 h 2931736"/>
              <a:gd name="connsiteX5" fmla="*/ 1941921 w 1941921"/>
              <a:gd name="connsiteY5" fmla="*/ 323660 h 2931736"/>
              <a:gd name="connsiteX6" fmla="*/ 1618261 w 1941921"/>
              <a:gd name="connsiteY6" fmla="*/ 0 h 2931736"/>
              <a:gd name="connsiteX7" fmla="*/ 323660 w 1941921"/>
              <a:gd name="connsiteY7" fmla="*/ 0 h 2931736"/>
              <a:gd name="connsiteX8" fmla="*/ 0 w 1941921"/>
              <a:gd name="connsiteY8" fmla="*/ 323660 h 2931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1921" h="2931736">
                <a:moveTo>
                  <a:pt x="0" y="2931736"/>
                </a:moveTo>
                <a:lnTo>
                  <a:pt x="424204" y="2931736"/>
                </a:lnTo>
                <a:cubicBezTo>
                  <a:pt x="424204" y="2629771"/>
                  <a:pt x="668995" y="2384980"/>
                  <a:pt x="970960" y="2384980"/>
                </a:cubicBezTo>
                <a:cubicBezTo>
                  <a:pt x="1272925" y="2384980"/>
                  <a:pt x="1517716" y="2629771"/>
                  <a:pt x="1517716" y="2931736"/>
                </a:cubicBezTo>
                <a:lnTo>
                  <a:pt x="1941921" y="2931736"/>
                </a:lnTo>
                <a:lnTo>
                  <a:pt x="1941921" y="323660"/>
                </a:lnTo>
                <a:cubicBezTo>
                  <a:pt x="1941921" y="144908"/>
                  <a:pt x="1797013" y="0"/>
                  <a:pt x="1618261" y="0"/>
                </a:cubicBezTo>
                <a:lnTo>
                  <a:pt x="323660" y="0"/>
                </a:lnTo>
                <a:cubicBezTo>
                  <a:pt x="144908" y="0"/>
                  <a:pt x="0" y="144908"/>
                  <a:pt x="0" y="323660"/>
                </a:cubicBezTo>
                <a:close/>
              </a:path>
            </a:pathLst>
          </a:custGeom>
          <a:solidFill>
            <a:schemeClr val="bg1"/>
          </a:solidFill>
          <a:ln>
            <a:noFill/>
          </a:ln>
          <a:effectLst>
            <a:outerShdw blurRad="127000" sx="107000" sy="107000" algn="ctr" rotWithShape="0">
              <a:schemeClr val="tx1">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en-US"/>
          </a:p>
        </p:txBody>
      </p:sp>
      <p:sp>
        <p:nvSpPr>
          <p:cNvPr id="29" name="TextBox 28"/>
          <p:cNvSpPr txBox="1"/>
          <p:nvPr/>
        </p:nvSpPr>
        <p:spPr>
          <a:xfrm>
            <a:off x="6340499" y="1200151"/>
            <a:ext cx="980853" cy="992579"/>
          </a:xfrm>
          <a:prstGeom prst="rect">
            <a:avLst/>
          </a:prstGeom>
          <a:noFill/>
        </p:spPr>
        <p:txBody>
          <a:bodyPr wrap="square" lIns="68579" tIns="34289" rIns="68579" bIns="34289" rtlCol="0">
            <a:spAutoFit/>
          </a:bodyPr>
          <a:lstStyle/>
          <a:p>
            <a:pPr algn="ctr"/>
            <a:r>
              <a:rPr lang="en-US" sz="600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t>
            </a:r>
            <a:endParaRPr lang="en-US" sz="6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0" name="TextBox 29"/>
          <p:cNvSpPr txBox="1"/>
          <p:nvPr/>
        </p:nvSpPr>
        <p:spPr>
          <a:xfrm>
            <a:off x="5751906" y="2540350"/>
            <a:ext cx="2249094" cy="1454244"/>
          </a:xfrm>
          <a:prstGeom prst="rect">
            <a:avLst/>
          </a:prstGeom>
          <a:noFill/>
        </p:spPr>
        <p:txBody>
          <a:bodyPr wrap="square" lIns="68579" tIns="34289" rIns="68579" bIns="34289" rtlCol="0">
            <a:spAutoFit/>
          </a:bodyPr>
          <a:lstStyle/>
          <a:p>
            <a:pPr algn="ctr"/>
            <a:r>
              <a:rPr lang="en-US" sz="3000" b="1">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Điều chỉnh, bổ sung sau thực nghiệm</a:t>
            </a:r>
            <a:endParaRPr lang="en-US" sz="30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7"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6756" y="4385600"/>
            <a:ext cx="508338" cy="548345"/>
          </a:xfrm>
          <a:prstGeom prst="rect">
            <a:avLst/>
          </a:prstGeom>
        </p:spPr>
      </p:pic>
    </p:spTree>
    <p:extLst>
      <p:ext uri="{BB962C8B-B14F-4D97-AF65-F5344CB8AC3E}">
        <p14:creationId xmlns:p14="http://schemas.microsoft.com/office/powerpoint/2010/main" val="2122957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par>
                          <p:cTn id="16" fill="hold">
                            <p:stCondLst>
                              <p:cond delay="500"/>
                            </p:stCondLst>
                            <p:childTnLst>
                              <p:par>
                                <p:cTn id="17" presetID="16" presetClass="entr" presetSubtype="21"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par>
                                <p:cTn id="23" presetID="16" presetClass="entr" presetSubtype="21"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barn(inVertical)">
                                      <p:cBhvr>
                                        <p:cTn id="30" dur="500"/>
                                        <p:tgtEl>
                                          <p:spTgt spid="24"/>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barn(inVertical)">
                                      <p:cBhvr>
                                        <p:cTn id="33" dur="500"/>
                                        <p:tgtEl>
                                          <p:spTgt spid="22"/>
                                        </p:tgtEl>
                                      </p:cBhvr>
                                    </p:animEffect>
                                  </p:childTnLst>
                                </p:cTn>
                              </p:par>
                            </p:childTnLst>
                          </p:cTn>
                        </p:par>
                        <p:par>
                          <p:cTn id="34" fill="hold">
                            <p:stCondLst>
                              <p:cond delay="500"/>
                            </p:stCondLst>
                            <p:childTnLst>
                              <p:par>
                                <p:cTn id="35" presetID="16" presetClass="entr" presetSubtype="21"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arn(inVertical)">
                                      <p:cBhvr>
                                        <p:cTn id="37" dur="500"/>
                                        <p:tgtEl>
                                          <p:spTgt spid="23"/>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barn(inVertical)">
                                      <p:cBhvr>
                                        <p:cTn id="40" dur="500"/>
                                        <p:tgtEl>
                                          <p:spTgt spid="25"/>
                                        </p:tgtEl>
                                      </p:cBhvr>
                                    </p:animEffect>
                                  </p:childTnLst>
                                </p:cTn>
                              </p:par>
                              <p:par>
                                <p:cTn id="41" presetID="16" presetClass="entr" presetSubtype="21"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barn(inVertical)">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barn(inVertical)">
                                      <p:cBhvr>
                                        <p:cTn id="48" dur="500"/>
                                        <p:tgtEl>
                                          <p:spTgt spid="27"/>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barn(inVertical)">
                                      <p:cBhvr>
                                        <p:cTn id="51" dur="500"/>
                                        <p:tgtEl>
                                          <p:spTgt spid="29"/>
                                        </p:tgtEl>
                                      </p:cBhvr>
                                    </p:animEffect>
                                  </p:childTnLst>
                                </p:cTn>
                              </p:par>
                            </p:childTnLst>
                          </p:cTn>
                        </p:par>
                        <p:par>
                          <p:cTn id="52" fill="hold">
                            <p:stCondLst>
                              <p:cond delay="500"/>
                            </p:stCondLst>
                            <p:childTnLst>
                              <p:par>
                                <p:cTn id="53" presetID="16" presetClass="entr" presetSubtype="21"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barn(inVertical)">
                                      <p:cBhvr>
                                        <p:cTn id="55" dur="500"/>
                                        <p:tgtEl>
                                          <p:spTgt spid="28"/>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barn(inVertical)">
                                      <p:cBhvr>
                                        <p:cTn id="58" dur="500"/>
                                        <p:tgtEl>
                                          <p:spTgt spid="30"/>
                                        </p:tgtEl>
                                      </p:cBhvr>
                                    </p:animEffect>
                                  </p:childTnLst>
                                </p:cTn>
                              </p:par>
                              <p:par>
                                <p:cTn id="59" presetID="16" presetClass="entr" presetSubtype="21"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barn(inVertical)">
                                      <p:cBhvr>
                                        <p:cTn id="6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animBg="1"/>
      <p:bldP spid="12" grpId="0" animBg="1"/>
      <p:bldP spid="14" grpId="0"/>
      <p:bldP spid="15" grpId="0"/>
      <p:bldP spid="22" grpId="0" animBg="1"/>
      <p:bldP spid="23" grpId="0" animBg="1"/>
      <p:bldP spid="24" grpId="0"/>
      <p:bldP spid="25" grpId="0"/>
      <p:bldP spid="27" grpId="0" animBg="1"/>
      <p:bldP spid="28"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tint val="66000"/>
                <a:satMod val="160000"/>
              </a:schemeClr>
            </a:gs>
            <a:gs pos="81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Rounded Rectangle 3"/>
          <p:cNvSpPr/>
          <p:nvPr/>
        </p:nvSpPr>
        <p:spPr>
          <a:xfrm>
            <a:off x="228600" y="133350"/>
            <a:ext cx="8686800" cy="609600"/>
          </a:xfrm>
          <a:prstGeom prst="roundRect">
            <a:avLst/>
          </a:prstGeom>
          <a:solidFill>
            <a:srgbClr val="FF99FF"/>
          </a:solidFill>
        </p:spPr>
        <p:style>
          <a:lnRef idx="0">
            <a:schemeClr val="lt1">
              <a:hueOff val="0"/>
              <a:satOff val="0"/>
              <a:lumOff val="0"/>
              <a:alphaOff val="0"/>
            </a:schemeClr>
          </a:lnRef>
          <a:fillRef idx="3">
            <a:schemeClr val="accent5">
              <a:hueOff val="2723985"/>
              <a:satOff val="1859"/>
              <a:lumOff val="-5228"/>
              <a:alphaOff val="0"/>
            </a:schemeClr>
          </a:fillRef>
          <a:effectRef idx="3">
            <a:schemeClr val="accent5">
              <a:hueOff val="2723985"/>
              <a:satOff val="1859"/>
              <a:lumOff val="-5228"/>
              <a:alphaOff val="0"/>
            </a:schemeClr>
          </a:effectRef>
          <a:fontRef idx="minor">
            <a:schemeClr val="lt1"/>
          </a:fontRef>
        </p:style>
        <p:txBody>
          <a:bodyPr lIns="91438" tIns="45719" rIns="91438" bIns="45719" spcCol="0" rtlCol="0" anchor="ctr"/>
          <a:lstStyle/>
          <a:p>
            <a:pPr algn="ctr"/>
            <a:r>
              <a:rPr lang="en-US" sz="2800" i="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a) Mô tả cách thực hiện</a:t>
            </a:r>
          </a:p>
        </p:txBody>
      </p:sp>
      <p:sp>
        <p:nvSpPr>
          <p:cNvPr id="5" name="Rounded Rectangle 4"/>
          <p:cNvSpPr/>
          <p:nvPr/>
        </p:nvSpPr>
        <p:spPr>
          <a:xfrm>
            <a:off x="914400" y="990600"/>
            <a:ext cx="7239000" cy="990600"/>
          </a:xfrm>
          <a:prstGeom prst="roundRect">
            <a:avLst/>
          </a:prstGeom>
        </p:spPr>
        <p:style>
          <a:lnRef idx="0">
            <a:schemeClr val="lt1">
              <a:hueOff val="0"/>
              <a:satOff val="0"/>
              <a:lumOff val="0"/>
              <a:alphaOff val="0"/>
            </a:schemeClr>
          </a:lnRef>
          <a:fillRef idx="3">
            <a:schemeClr val="accent5">
              <a:hueOff val="2723985"/>
              <a:satOff val="1859"/>
              <a:lumOff val="-5228"/>
              <a:alphaOff val="0"/>
            </a:schemeClr>
          </a:fillRef>
          <a:effectRef idx="3">
            <a:schemeClr val="accent5">
              <a:hueOff val="2723985"/>
              <a:satOff val="1859"/>
              <a:lumOff val="-5228"/>
              <a:alphaOff val="0"/>
            </a:schemeClr>
          </a:effectRef>
          <a:fontRef idx="minor">
            <a:schemeClr val="lt1"/>
          </a:fontRef>
        </p:style>
        <p:txBody>
          <a:bodyPr lIns="91438" tIns="45719" rIns="91438" bIns="45719" spcCol="0" rtlCol="0" anchor="ctr"/>
          <a:lstStyle/>
          <a:p>
            <a:pPr algn="ctr"/>
            <a:r>
              <a:rPr lang="en-US" sz="2600">
                <a:solidFill>
                  <a:srgbClr val="002060"/>
                </a:solidFill>
                <a:latin typeface="Times New Roman" pitchFamily="18" charset="0"/>
                <a:cs typeface="Times New Roman" pitchFamily="18" charset="0"/>
              </a:rPr>
              <a:t>BÀI 5: THAO TÁC VỚI BẢNG TÍNH (Tiết 2)</a:t>
            </a:r>
          </a:p>
        </p:txBody>
      </p:sp>
      <p:sp>
        <p:nvSpPr>
          <p:cNvPr id="11" name="6-Point Star 10"/>
          <p:cNvSpPr/>
          <p:nvPr/>
        </p:nvSpPr>
        <p:spPr>
          <a:xfrm>
            <a:off x="152400" y="2190750"/>
            <a:ext cx="2514600" cy="2819400"/>
          </a:xfrm>
          <a:prstGeom prst="star6">
            <a:avLst/>
          </a:prstGeom>
          <a:solidFill>
            <a:srgbClr val="FFFF00"/>
          </a:solidFill>
        </p:spPr>
        <p:style>
          <a:lnRef idx="0">
            <a:schemeClr val="lt1">
              <a:hueOff val="0"/>
              <a:satOff val="0"/>
              <a:lumOff val="0"/>
              <a:alphaOff val="0"/>
            </a:schemeClr>
          </a:lnRef>
          <a:fillRef idx="3">
            <a:schemeClr val="accent5">
              <a:hueOff val="2723985"/>
              <a:satOff val="1859"/>
              <a:lumOff val="-5228"/>
              <a:alphaOff val="0"/>
            </a:schemeClr>
          </a:fillRef>
          <a:effectRef idx="3">
            <a:schemeClr val="accent5">
              <a:hueOff val="2723985"/>
              <a:satOff val="1859"/>
              <a:lumOff val="-5228"/>
              <a:alphaOff val="0"/>
            </a:schemeClr>
          </a:effectRef>
          <a:fontRef idx="minor">
            <a:schemeClr val="lt1"/>
          </a:fontRef>
        </p:style>
        <p:txBody>
          <a:bodyPr lIns="91438" tIns="45719" rIns="91438" bIns="45719" spcCol="0" rtlCol="0" anchor="ctr"/>
          <a:lstStyle/>
          <a:p>
            <a:pPr algn="ctr"/>
            <a:r>
              <a:rPr lang="en-US" sz="200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Hoạt động 3: Sao chép và Di chuyển dữ liệu</a:t>
            </a:r>
          </a:p>
        </p:txBody>
      </p:sp>
      <p:sp>
        <p:nvSpPr>
          <p:cNvPr id="12" name="Flowchart: Alternate Process 11"/>
          <p:cNvSpPr/>
          <p:nvPr/>
        </p:nvSpPr>
        <p:spPr>
          <a:xfrm>
            <a:off x="3138055" y="2724150"/>
            <a:ext cx="5334000" cy="533400"/>
          </a:xfrm>
          <a:prstGeom prst="flowChartAlternateProcess">
            <a:avLst/>
          </a:prstGeom>
          <a:solidFill>
            <a:schemeClr val="accent5">
              <a:lumMod val="40000"/>
              <a:lumOff val="60000"/>
            </a:schemeClr>
          </a:solidFill>
        </p:spPr>
        <p:style>
          <a:lnRef idx="0">
            <a:schemeClr val="lt1">
              <a:hueOff val="0"/>
              <a:satOff val="0"/>
              <a:lumOff val="0"/>
              <a:alphaOff val="0"/>
            </a:schemeClr>
          </a:lnRef>
          <a:fillRef idx="3">
            <a:schemeClr val="accent5">
              <a:hueOff val="2723985"/>
              <a:satOff val="1859"/>
              <a:lumOff val="-5228"/>
              <a:alphaOff val="0"/>
            </a:schemeClr>
          </a:fillRef>
          <a:effectRef idx="3">
            <a:schemeClr val="accent5">
              <a:hueOff val="2723985"/>
              <a:satOff val="1859"/>
              <a:lumOff val="-5228"/>
              <a:alphaOff val="0"/>
            </a:schemeClr>
          </a:effectRef>
          <a:fontRef idx="minor">
            <a:schemeClr val="lt1"/>
          </a:fontRef>
        </p:style>
        <p:txBody>
          <a:bodyPr lIns="91438" tIns="45719" rIns="91438" bIns="45719" spcCol="0" rtlCol="0" anchor="ctr"/>
          <a:lstStyle/>
          <a:p>
            <a:r>
              <a:rPr lang="en-US" sz="2200">
                <a:solidFill>
                  <a:srgbClr val="0070C0"/>
                </a:solidFill>
                <a:latin typeface="Times New Roman" pitchFamily="18" charset="0"/>
                <a:cs typeface="Times New Roman" pitchFamily="18" charset="0"/>
              </a:rPr>
              <a:t>a) Sao chép nội dung ô tính</a:t>
            </a:r>
          </a:p>
        </p:txBody>
      </p:sp>
      <p:sp>
        <p:nvSpPr>
          <p:cNvPr id="13" name="Flowchart: Alternate Process 12"/>
          <p:cNvSpPr/>
          <p:nvPr/>
        </p:nvSpPr>
        <p:spPr>
          <a:xfrm>
            <a:off x="3155373" y="3678382"/>
            <a:ext cx="5334000" cy="533400"/>
          </a:xfrm>
          <a:prstGeom prst="flowChartAlternateProcess">
            <a:avLst/>
          </a:prstGeom>
          <a:gradFill flip="none" rotWithShape="1">
            <a:gsLst>
              <a:gs pos="0">
                <a:srgbClr val="FF00FF">
                  <a:tint val="66000"/>
                  <a:satMod val="160000"/>
                </a:srgbClr>
              </a:gs>
              <a:gs pos="50000">
                <a:srgbClr val="FF00FF">
                  <a:tint val="44500"/>
                  <a:satMod val="160000"/>
                </a:srgbClr>
              </a:gs>
              <a:gs pos="100000">
                <a:srgbClr val="FF00FF">
                  <a:tint val="23500"/>
                  <a:satMod val="160000"/>
                </a:srgbClr>
              </a:gs>
            </a:gsLst>
            <a:path path="circle">
              <a:fillToRect l="100000" t="100000"/>
            </a:path>
            <a:tileRect r="-100000" b="-100000"/>
          </a:gradFill>
        </p:spPr>
        <p:style>
          <a:lnRef idx="0">
            <a:schemeClr val="lt1">
              <a:hueOff val="0"/>
              <a:satOff val="0"/>
              <a:lumOff val="0"/>
              <a:alphaOff val="0"/>
            </a:schemeClr>
          </a:lnRef>
          <a:fillRef idx="3">
            <a:schemeClr val="accent5">
              <a:hueOff val="2723985"/>
              <a:satOff val="1859"/>
              <a:lumOff val="-5228"/>
              <a:alphaOff val="0"/>
            </a:schemeClr>
          </a:fillRef>
          <a:effectRef idx="3">
            <a:schemeClr val="accent5">
              <a:hueOff val="2723985"/>
              <a:satOff val="1859"/>
              <a:lumOff val="-5228"/>
              <a:alphaOff val="0"/>
            </a:schemeClr>
          </a:effectRef>
          <a:fontRef idx="minor">
            <a:schemeClr val="lt1"/>
          </a:fontRef>
        </p:style>
        <p:txBody>
          <a:bodyPr lIns="91438" tIns="45719" rIns="91438" bIns="45719" spcCol="0" rtlCol="0" anchor="ctr"/>
          <a:lstStyle/>
          <a:p>
            <a:r>
              <a:rPr lang="en-US" sz="2200">
                <a:solidFill>
                  <a:srgbClr val="0070C0"/>
                </a:solidFill>
                <a:latin typeface="Times New Roman" pitchFamily="18" charset="0"/>
                <a:cs typeface="Times New Roman" pitchFamily="18" charset="0"/>
              </a:rPr>
              <a:t>b) Di chuyển nội dung ô tính</a:t>
            </a:r>
          </a:p>
        </p:txBody>
      </p:sp>
    </p:spTree>
    <p:extLst>
      <p:ext uri="{BB962C8B-B14F-4D97-AF65-F5344CB8AC3E}">
        <p14:creationId xmlns:p14="http://schemas.microsoft.com/office/powerpoint/2010/main" val="399962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1" grpId="0" animBg="1"/>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143000" y="76200"/>
            <a:ext cx="8077200" cy="742950"/>
          </a:xfrm>
        </p:spPr>
        <p:txBody>
          <a:bodyPr>
            <a:normAutofit fontScale="90000"/>
          </a:bodyPr>
          <a:lstStyle/>
          <a:p>
            <a:r>
              <a:rPr lang="en-US" sz="2800">
                <a:solidFill>
                  <a:schemeClr val="tx2">
                    <a:lumMod val="60000"/>
                    <a:lumOff val="40000"/>
                  </a:schemeClr>
                </a:solidFill>
                <a:latin typeface="Times New Roman" pitchFamily="18" charset="0"/>
                <a:cs typeface="Times New Roman" pitchFamily="18" charset="0"/>
              </a:rPr>
              <a:t>BIỆN PHÁP NÂNG CAO CHẤT LƯỢNG BỘ MÔN BẰNG PHƯƠNG PHÁP DẠY HỌC TRỰC QUAN</a:t>
            </a:r>
            <a:endParaRPr lang="vi-VN" sz="2800">
              <a:solidFill>
                <a:schemeClr val="tx2">
                  <a:lumMod val="60000"/>
                  <a:lumOff val="40000"/>
                </a:schemeClr>
              </a:solidFill>
              <a:latin typeface="Times New Roman" pitchFamily="18" charset="0"/>
              <a:cs typeface="Times New Roman" pitchFamily="18" charset="0"/>
            </a:endParaRPr>
          </a:p>
        </p:txBody>
      </p:sp>
      <p:sp>
        <p:nvSpPr>
          <p:cNvPr id="4" name="Title 2"/>
          <p:cNvSpPr txBox="1">
            <a:spLocks/>
          </p:cNvSpPr>
          <p:nvPr/>
        </p:nvSpPr>
        <p:spPr>
          <a:xfrm>
            <a:off x="1371600" y="1288924"/>
            <a:ext cx="8229600" cy="469773"/>
          </a:xfrm>
          <a:prstGeom prst="rect">
            <a:avLst/>
          </a:prstGeom>
        </p:spPr>
        <p:txBody>
          <a:bodyPr vert="horz" lIns="91438" tIns="45719" rIns="91438" bIns="45719" rtlCol="0" anchor="ctr">
            <a:normAutofit fontScale="92500" lnSpcReduction="1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800" b="1">
                <a:solidFill>
                  <a:schemeClr val="accent3">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PHẦN I: ĐẶT VẤN ĐỀ</a:t>
            </a:r>
            <a:endParaRPr lang="vi-VN" sz="2800" b="1">
              <a:solidFill>
                <a:schemeClr val="accent3">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Title 2"/>
          <p:cNvSpPr txBox="1">
            <a:spLocks/>
          </p:cNvSpPr>
          <p:nvPr/>
        </p:nvSpPr>
        <p:spPr>
          <a:xfrm>
            <a:off x="1600200" y="1885951"/>
            <a:ext cx="8229600" cy="469773"/>
          </a:xfrm>
          <a:prstGeom prst="rect">
            <a:avLst/>
          </a:prstGeom>
        </p:spPr>
        <p:txBody>
          <a:bodyPr vert="horz" lIns="91438" tIns="45719" rIns="91438" bIns="45719" rtlCol="0" anchor="ctr">
            <a:normAutofit fontScale="92500" lnSpcReduction="1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800" b="1">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PHẦN II: GIẢI QUYẾT VẤN ĐỀ </a:t>
            </a:r>
            <a:endParaRPr lang="vi-VN" sz="2800" b="1">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Title 2"/>
          <p:cNvSpPr txBox="1">
            <a:spLocks/>
          </p:cNvSpPr>
          <p:nvPr/>
        </p:nvSpPr>
        <p:spPr>
          <a:xfrm>
            <a:off x="2247900" y="2577112"/>
            <a:ext cx="6172200" cy="832838"/>
          </a:xfrm>
          <a:prstGeom prst="rect">
            <a:avLst/>
          </a:prstGeom>
        </p:spPr>
        <p:txBody>
          <a:bodyPr vert="horz" lIns="91438" tIns="45719" rIns="91438" bIns="45719"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800" b="1">
                <a:solidFill>
                  <a:schemeClr val="accent3">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PHẦN III: MINH CHỨNG VỀ HIỆU QUẢ CỦA BIỆN PHÁP</a:t>
            </a:r>
            <a:endParaRPr lang="vi-VN" sz="2800" b="1">
              <a:solidFill>
                <a:schemeClr val="accent3">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2" name="Title 2"/>
          <p:cNvSpPr txBox="1">
            <a:spLocks/>
          </p:cNvSpPr>
          <p:nvPr/>
        </p:nvSpPr>
        <p:spPr>
          <a:xfrm>
            <a:off x="2971800" y="3881059"/>
            <a:ext cx="4114800" cy="413066"/>
          </a:xfrm>
          <a:prstGeom prst="rect">
            <a:avLst/>
          </a:prstGeom>
        </p:spPr>
        <p:txBody>
          <a:bodyPr vert="horz" lIns="91438" tIns="45719" rIns="91438" bIns="45719"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800" b="1">
                <a:solidFill>
                  <a:schemeClr val="accent4">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PHẦN IV: CAM KẾT</a:t>
            </a:r>
            <a:endParaRPr lang="vi-VN" sz="2800" b="1">
              <a:solidFill>
                <a:schemeClr val="accent4">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572641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8804"/>
            <a:ext cx="7886700" cy="572311"/>
          </a:xfrm>
        </p:spPr>
        <p:txBody>
          <a:bodyPr/>
          <a:lstStyle/>
          <a:p>
            <a:pPr algn="ctr"/>
            <a:r>
              <a:rPr lang="en-US" b="1">
                <a:solidFill>
                  <a:srgbClr val="002060"/>
                </a:solidFill>
                <a:latin typeface="Times New Roman" panose="02020603050405020304" pitchFamily="18" charset="0"/>
                <a:cs typeface="Times New Roman" panose="02020603050405020304" pitchFamily="18" charset="0"/>
              </a:rPr>
              <a:t>a) Sao chép nôi dung ô tính</a:t>
            </a:r>
            <a:endParaRPr lang="en-US" b="1" dirty="0">
              <a:solidFill>
                <a:srgbClr val="002060"/>
              </a:solidFill>
              <a:latin typeface="Times New Roman" panose="02020603050405020304" pitchFamily="18" charset="0"/>
              <a:cs typeface="Times New Roman" panose="02020603050405020304" pitchFamily="18" charset="0"/>
            </a:endParaRPr>
          </a:p>
        </p:txBody>
      </p:sp>
      <p:sp>
        <p:nvSpPr>
          <p:cNvPr id="9" name="Rounded Rectangle 8"/>
          <p:cNvSpPr/>
          <p:nvPr/>
        </p:nvSpPr>
        <p:spPr>
          <a:xfrm>
            <a:off x="478465" y="1159836"/>
            <a:ext cx="833366" cy="3166612"/>
          </a:xfrm>
          <a:prstGeom prst="roundRect">
            <a:avLst/>
          </a:prstGeom>
          <a:gradFill flip="none" rotWithShape="1">
            <a:gsLst>
              <a:gs pos="0">
                <a:srgbClr val="FF0066"/>
              </a:gs>
              <a:gs pos="26000">
                <a:srgbClr val="FF66CC"/>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r>
              <a:rPr lang="en-US" sz="2000" b="1">
                <a:solidFill>
                  <a:prstClr val="white"/>
                </a:solidFill>
                <a:latin typeface="Times New Roman" panose="02020603050405020304" pitchFamily="18" charset="0"/>
                <a:cs typeface="Times New Roman" panose="02020603050405020304" pitchFamily="18" charset="0"/>
              </a:rPr>
              <a:t>Đặt vấn đề</a:t>
            </a:r>
            <a:endParaRPr lang="en-US" sz="2000" b="1" dirty="0">
              <a:solidFill>
                <a:prstClr val="white"/>
              </a:solidFill>
              <a:latin typeface="Times New Roman" panose="02020603050405020304" pitchFamily="18" charset="0"/>
              <a:cs typeface="Times New Roman" panose="02020603050405020304" pitchFamily="18" charset="0"/>
            </a:endParaRPr>
          </a:p>
        </p:txBody>
      </p:sp>
      <p:sp>
        <p:nvSpPr>
          <p:cNvPr id="13" name="Freeform 12"/>
          <p:cNvSpPr/>
          <p:nvPr/>
        </p:nvSpPr>
        <p:spPr>
          <a:xfrm>
            <a:off x="5602427" y="841115"/>
            <a:ext cx="1681222" cy="903883"/>
          </a:xfrm>
          <a:custGeom>
            <a:avLst/>
            <a:gdLst>
              <a:gd name="connsiteX0" fmla="*/ 0 w 2241629"/>
              <a:gd name="connsiteY0" fmla="*/ 0 h 1205177"/>
              <a:gd name="connsiteX1" fmla="*/ 2241629 w 2241629"/>
              <a:gd name="connsiteY1" fmla="*/ 0 h 1205177"/>
              <a:gd name="connsiteX2" fmla="*/ 2241629 w 2241629"/>
              <a:gd name="connsiteY2" fmla="*/ 1205177 h 1205177"/>
              <a:gd name="connsiteX3" fmla="*/ 0 w 2241629"/>
              <a:gd name="connsiteY3" fmla="*/ 1205177 h 1205177"/>
              <a:gd name="connsiteX4" fmla="*/ 0 w 2241629"/>
              <a:gd name="connsiteY4" fmla="*/ 0 h 1205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1629" h="1205177">
                <a:moveTo>
                  <a:pt x="0" y="0"/>
                </a:moveTo>
                <a:lnTo>
                  <a:pt x="2241629" y="0"/>
                </a:lnTo>
                <a:lnTo>
                  <a:pt x="2241629" y="1205177"/>
                </a:lnTo>
                <a:lnTo>
                  <a:pt x="0" y="120517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2868" tIns="102868" rIns="102868" bIns="102868" numCol="1" spcCol="953" anchor="ctr" anchorCtr="0">
            <a:noAutofit/>
          </a:bodyPr>
          <a:lstStyle/>
          <a:p>
            <a:pPr defTabSz="1200120">
              <a:lnSpc>
                <a:spcPct val="90000"/>
              </a:lnSpc>
              <a:spcBef>
                <a:spcPct val="0"/>
              </a:spcBef>
              <a:spcAft>
                <a:spcPct val="35000"/>
              </a:spcAft>
            </a:pPr>
            <a:endParaRPr lang="en-US" sz="2700">
              <a:solidFill>
                <a:prstClr val="black">
                  <a:hueOff val="0"/>
                  <a:satOff val="0"/>
                  <a:lumOff val="0"/>
                  <a:alphaOff val="0"/>
                </a:prstClr>
              </a:solidFill>
            </a:endParaRPr>
          </a:p>
        </p:txBody>
      </p:sp>
      <p:sp>
        <p:nvSpPr>
          <p:cNvPr id="16" name="Freeform 15"/>
          <p:cNvSpPr/>
          <p:nvPr/>
        </p:nvSpPr>
        <p:spPr>
          <a:xfrm>
            <a:off x="1860352" y="2119809"/>
            <a:ext cx="1626989" cy="903883"/>
          </a:xfrm>
          <a:custGeom>
            <a:avLst/>
            <a:gdLst>
              <a:gd name="connsiteX0" fmla="*/ 0 w 2169318"/>
              <a:gd name="connsiteY0" fmla="*/ 0 h 1205177"/>
              <a:gd name="connsiteX1" fmla="*/ 2169318 w 2169318"/>
              <a:gd name="connsiteY1" fmla="*/ 0 h 1205177"/>
              <a:gd name="connsiteX2" fmla="*/ 2169318 w 2169318"/>
              <a:gd name="connsiteY2" fmla="*/ 1205177 h 1205177"/>
              <a:gd name="connsiteX3" fmla="*/ 0 w 2169318"/>
              <a:gd name="connsiteY3" fmla="*/ 1205177 h 1205177"/>
              <a:gd name="connsiteX4" fmla="*/ 0 w 2169318"/>
              <a:gd name="connsiteY4" fmla="*/ 0 h 1205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318" h="1205177">
                <a:moveTo>
                  <a:pt x="0" y="0"/>
                </a:moveTo>
                <a:lnTo>
                  <a:pt x="2169318" y="0"/>
                </a:lnTo>
                <a:lnTo>
                  <a:pt x="2169318" y="1205177"/>
                </a:lnTo>
                <a:lnTo>
                  <a:pt x="0" y="120517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2868" tIns="102868" rIns="102868" bIns="102868" numCol="1" spcCol="953" anchor="ctr" anchorCtr="0">
            <a:noAutofit/>
          </a:bodyPr>
          <a:lstStyle/>
          <a:p>
            <a:pPr algn="r" defTabSz="1200120">
              <a:lnSpc>
                <a:spcPct val="90000"/>
              </a:lnSpc>
              <a:spcBef>
                <a:spcPct val="0"/>
              </a:spcBef>
              <a:spcAft>
                <a:spcPct val="35000"/>
              </a:spcAft>
            </a:pPr>
            <a:endParaRPr lang="en-US" sz="2700">
              <a:solidFill>
                <a:prstClr val="black">
                  <a:hueOff val="0"/>
                  <a:satOff val="0"/>
                  <a:lumOff val="0"/>
                  <a:alphaOff val="0"/>
                </a:prstClr>
              </a:solidFill>
            </a:endParaRPr>
          </a:p>
        </p:txBody>
      </p:sp>
      <p:sp>
        <p:nvSpPr>
          <p:cNvPr id="19" name="Freeform 18"/>
          <p:cNvSpPr/>
          <p:nvPr/>
        </p:nvSpPr>
        <p:spPr>
          <a:xfrm>
            <a:off x="5602427" y="3398502"/>
            <a:ext cx="1681222" cy="903883"/>
          </a:xfrm>
          <a:custGeom>
            <a:avLst/>
            <a:gdLst>
              <a:gd name="connsiteX0" fmla="*/ 0 w 2241629"/>
              <a:gd name="connsiteY0" fmla="*/ 0 h 1205177"/>
              <a:gd name="connsiteX1" fmla="*/ 2241629 w 2241629"/>
              <a:gd name="connsiteY1" fmla="*/ 0 h 1205177"/>
              <a:gd name="connsiteX2" fmla="*/ 2241629 w 2241629"/>
              <a:gd name="connsiteY2" fmla="*/ 1205177 h 1205177"/>
              <a:gd name="connsiteX3" fmla="*/ 0 w 2241629"/>
              <a:gd name="connsiteY3" fmla="*/ 1205177 h 1205177"/>
              <a:gd name="connsiteX4" fmla="*/ 0 w 2241629"/>
              <a:gd name="connsiteY4" fmla="*/ 0 h 1205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1629" h="1205177">
                <a:moveTo>
                  <a:pt x="0" y="0"/>
                </a:moveTo>
                <a:lnTo>
                  <a:pt x="2241629" y="0"/>
                </a:lnTo>
                <a:lnTo>
                  <a:pt x="2241629" y="1205177"/>
                </a:lnTo>
                <a:lnTo>
                  <a:pt x="0" y="120517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2868" tIns="102868" rIns="102868" bIns="102868" numCol="1" spcCol="953" anchor="ctr" anchorCtr="0">
            <a:noAutofit/>
          </a:bodyPr>
          <a:lstStyle/>
          <a:p>
            <a:pPr defTabSz="1200120">
              <a:lnSpc>
                <a:spcPct val="90000"/>
              </a:lnSpc>
              <a:spcBef>
                <a:spcPct val="0"/>
              </a:spcBef>
              <a:spcAft>
                <a:spcPct val="35000"/>
              </a:spcAft>
            </a:pPr>
            <a:endParaRPr lang="en-US" sz="2700">
              <a:solidFill>
                <a:prstClr val="black">
                  <a:hueOff val="0"/>
                  <a:satOff val="0"/>
                  <a:lumOff val="0"/>
                  <a:alphaOff val="0"/>
                </a:prstClr>
              </a:solidFill>
            </a:endParaRPr>
          </a:p>
        </p:txBody>
      </p:sp>
      <p:sp>
        <p:nvSpPr>
          <p:cNvPr id="8" name="Freeform 7"/>
          <p:cNvSpPr/>
          <p:nvPr/>
        </p:nvSpPr>
        <p:spPr>
          <a:xfrm>
            <a:off x="2016266" y="895350"/>
            <a:ext cx="2174734" cy="365760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00B0F0"/>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2407" tIns="615134" rIns="254026" bIns="615133" numCol="1" spcCol="953" anchor="t" anchorCtr="0">
            <a:noAutofit/>
          </a:bodyPr>
          <a:lstStyle/>
          <a:p>
            <a:pPr algn="ctr" defTabSz="1766844">
              <a:lnSpc>
                <a:spcPct val="90000"/>
              </a:lnSpc>
              <a:spcBef>
                <a:spcPct val="0"/>
              </a:spcBef>
              <a:spcAft>
                <a:spcPct val="35000"/>
              </a:spcAft>
            </a:pPr>
            <a:r>
              <a:rPr lang="en-US" sz="2000">
                <a:solidFill>
                  <a:prstClr val="white"/>
                </a:solidFill>
                <a:latin typeface="Times New Roman" panose="02020603050405020304" pitchFamily="18" charset="0"/>
                <a:cs typeface="Times New Roman" panose="02020603050405020304" pitchFamily="18" charset="0"/>
              </a:rPr>
              <a:t>Gv chiếu một đoạn văn bản đã chuẩn bị trước. Sau đó yêu cầu học sinh trình bày thao tác sao chép đoạn văn bản</a:t>
            </a:r>
            <a:endParaRPr lang="en-US" sz="2000" dirty="0">
              <a:solidFill>
                <a:prstClr val="white"/>
              </a:solidFill>
              <a:latin typeface="Times New Roman" panose="02020603050405020304" pitchFamily="18" charset="0"/>
              <a:cs typeface="Times New Roman" panose="02020603050405020304" pitchFamily="18" charset="0"/>
            </a:endParaRPr>
          </a:p>
        </p:txBody>
      </p:sp>
      <p:sp>
        <p:nvSpPr>
          <p:cNvPr id="10" name="Freeform 9"/>
          <p:cNvSpPr/>
          <p:nvPr/>
        </p:nvSpPr>
        <p:spPr>
          <a:xfrm>
            <a:off x="4836867" y="1135772"/>
            <a:ext cx="1640133" cy="307574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00B050"/>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2407" tIns="615134" rIns="254026" bIns="615133" numCol="1" spcCol="953" anchor="t" anchorCtr="0">
            <a:noAutofit/>
          </a:bodyPr>
          <a:lstStyle/>
          <a:p>
            <a:pPr algn="ctr" defTabSz="1766844">
              <a:lnSpc>
                <a:spcPct val="90000"/>
              </a:lnSpc>
              <a:spcBef>
                <a:spcPct val="0"/>
              </a:spcBef>
              <a:spcAft>
                <a:spcPct val="35000"/>
              </a:spcAft>
            </a:pPr>
            <a:r>
              <a:rPr lang="en-US">
                <a:solidFill>
                  <a:prstClr val="white"/>
                </a:solidFill>
                <a:latin typeface="Times New Roman" panose="02020603050405020304" pitchFamily="18" charset="0"/>
                <a:cs typeface="Times New Roman" panose="02020603050405020304" pitchFamily="18" charset="0"/>
              </a:rPr>
              <a:t>Học sinh trình bày các thao tác sao chép đoạn văn bản</a:t>
            </a:r>
            <a:endParaRPr lang="en-US" dirty="0">
              <a:solidFill>
                <a:prstClr val="white"/>
              </a:solidFill>
              <a:latin typeface="Times New Roman" panose="02020603050405020304" pitchFamily="18" charset="0"/>
              <a:cs typeface="Times New Roman" panose="02020603050405020304" pitchFamily="18" charset="0"/>
            </a:endParaRPr>
          </a:p>
        </p:txBody>
      </p:sp>
      <p:sp>
        <p:nvSpPr>
          <p:cNvPr id="11" name="Freeform 10"/>
          <p:cNvSpPr/>
          <p:nvPr/>
        </p:nvSpPr>
        <p:spPr>
          <a:xfrm>
            <a:off x="7101337" y="1657350"/>
            <a:ext cx="1661663" cy="213360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7030A0"/>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2407" tIns="615134" rIns="254026" bIns="615133" numCol="1" spcCol="953" anchor="t" anchorCtr="0">
            <a:noAutofit/>
          </a:bodyPr>
          <a:lstStyle/>
          <a:p>
            <a:pPr algn="ctr" defTabSz="1766844">
              <a:lnSpc>
                <a:spcPct val="90000"/>
              </a:lnSpc>
              <a:spcBef>
                <a:spcPct val="0"/>
              </a:spcBef>
              <a:spcAft>
                <a:spcPct val="35000"/>
              </a:spcAft>
            </a:pPr>
            <a:r>
              <a:rPr lang="en-US">
                <a:solidFill>
                  <a:prstClr val="white"/>
                </a:solidFill>
                <a:latin typeface="Times New Roman" panose="02020603050405020304" pitchFamily="18" charset="0"/>
                <a:cs typeface="Times New Roman" panose="02020603050405020304" pitchFamily="18" charset="0"/>
              </a:rPr>
              <a:t>Gv nhận xét , kết luận vấn đề</a:t>
            </a:r>
            <a:endParaRPr lang="en-US" dirty="0">
              <a:solidFill>
                <a:prstClr val="white"/>
              </a:solidFill>
              <a:latin typeface="Times New Roman" panose="02020603050405020304" pitchFamily="18" charset="0"/>
              <a:cs typeface="Times New Roman" panose="02020603050405020304" pitchFamily="18" charset="0"/>
            </a:endParaRPr>
          </a:p>
        </p:txBody>
      </p:sp>
      <p:sp>
        <p:nvSpPr>
          <p:cNvPr id="12" name="Right Arrow 11"/>
          <p:cNvSpPr/>
          <p:nvPr/>
        </p:nvSpPr>
        <p:spPr>
          <a:xfrm>
            <a:off x="1391544" y="2510805"/>
            <a:ext cx="548522" cy="451942"/>
          </a:xfrm>
          <a:prstGeom prst="rightArrow">
            <a:avLst/>
          </a:prstGeom>
          <a:solidFill>
            <a:srgbClr val="FF66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en-US" sz="1400">
              <a:solidFill>
                <a:prstClr val="white"/>
              </a:solidFill>
            </a:endParaRPr>
          </a:p>
        </p:txBody>
      </p:sp>
      <p:sp>
        <p:nvSpPr>
          <p:cNvPr id="26" name="Right Arrow 25"/>
          <p:cNvSpPr/>
          <p:nvPr/>
        </p:nvSpPr>
        <p:spPr>
          <a:xfrm>
            <a:off x="4252078" y="2510805"/>
            <a:ext cx="548522" cy="451942"/>
          </a:xfrm>
          <a:prstGeom prst="rightArrow">
            <a:avLst/>
          </a:prstGeom>
          <a:solidFill>
            <a:srgbClr val="FF66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en-US" sz="1400">
              <a:solidFill>
                <a:prstClr val="white"/>
              </a:solidFill>
            </a:endParaRPr>
          </a:p>
        </p:txBody>
      </p:sp>
      <p:sp>
        <p:nvSpPr>
          <p:cNvPr id="27" name="Right Arrow 26"/>
          <p:cNvSpPr/>
          <p:nvPr/>
        </p:nvSpPr>
        <p:spPr>
          <a:xfrm>
            <a:off x="6538078" y="2463621"/>
            <a:ext cx="548522" cy="451942"/>
          </a:xfrm>
          <a:prstGeom prst="rightArrow">
            <a:avLst/>
          </a:prstGeom>
          <a:solidFill>
            <a:srgbClr val="FF66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en-US" sz="1400">
              <a:solidFill>
                <a:prstClr val="white"/>
              </a:solidFill>
            </a:endParaRPr>
          </a:p>
        </p:txBody>
      </p:sp>
    </p:spTree>
    <p:extLst>
      <p:ext uri="{BB962C8B-B14F-4D97-AF65-F5344CB8AC3E}">
        <p14:creationId xmlns:p14="http://schemas.microsoft.com/office/powerpoint/2010/main" val="144140271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arn(inVertical)">
                                      <p:cBhvr>
                                        <p:cTn id="21" dur="500"/>
                                        <p:tgtEl>
                                          <p:spTgt spid="26"/>
                                        </p:tgtEl>
                                      </p:cBhvr>
                                    </p:animEffect>
                                  </p:childTnLst>
                                </p:cTn>
                              </p:par>
                            </p:childTnLst>
                          </p:cTn>
                        </p:par>
                        <p:par>
                          <p:cTn id="22" fill="hold">
                            <p:stCondLst>
                              <p:cond delay="500"/>
                            </p:stCondLst>
                            <p:childTnLst>
                              <p:par>
                                <p:cTn id="23" presetID="16" presetClass="entr" presetSubtype="2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barn(inVertical)">
                                      <p:cBhvr>
                                        <p:cTn id="30" dur="500"/>
                                        <p:tgtEl>
                                          <p:spTgt spid="27"/>
                                        </p:tgtEl>
                                      </p:cBhvr>
                                    </p:animEffect>
                                  </p:childTnLst>
                                </p:cTn>
                              </p:par>
                            </p:childTnLst>
                          </p:cTn>
                        </p:par>
                        <p:par>
                          <p:cTn id="31" fill="hold">
                            <p:stCondLst>
                              <p:cond delay="500"/>
                            </p:stCondLst>
                            <p:childTnLst>
                              <p:par>
                                <p:cTn id="32" presetID="16" presetClass="entr" presetSubtype="21"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10" grpId="0" animBg="1"/>
      <p:bldP spid="11" grpId="0" animBg="1"/>
      <p:bldP spid="12" grpId="0" animBg="1"/>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2604"/>
            <a:ext cx="7886700" cy="397946"/>
          </a:xfrm>
        </p:spPr>
        <p:txBody>
          <a:bodyPr>
            <a:noAutofit/>
          </a:bodyPr>
          <a:lstStyle/>
          <a:p>
            <a:pPr algn="ctr"/>
            <a:r>
              <a:rPr lang="en-US" sz="2800" b="1">
                <a:solidFill>
                  <a:srgbClr val="002060"/>
                </a:solidFill>
                <a:latin typeface="Times New Roman" panose="02020603050405020304" pitchFamily="18" charset="0"/>
                <a:cs typeface="Times New Roman" panose="02020603050405020304" pitchFamily="18" charset="0"/>
              </a:rPr>
              <a:t>a) Sao chép nội dung ô tính</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9" name="Rounded Rectangle 8"/>
          <p:cNvSpPr/>
          <p:nvPr/>
        </p:nvSpPr>
        <p:spPr>
          <a:xfrm>
            <a:off x="284018" y="880315"/>
            <a:ext cx="1086744" cy="3166612"/>
          </a:xfrm>
          <a:prstGeom prst="roundRect">
            <a:avLst/>
          </a:prstGeom>
          <a:gradFill flip="none" rotWithShape="1">
            <a:gsLst>
              <a:gs pos="0">
                <a:srgbClr val="FF0066"/>
              </a:gs>
              <a:gs pos="26000">
                <a:srgbClr val="FF66CC"/>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r>
              <a:rPr lang="en-US" sz="1900" b="1">
                <a:solidFill>
                  <a:prstClr val="white"/>
                </a:solidFill>
                <a:latin typeface="Times New Roman" panose="02020603050405020304" pitchFamily="18" charset="0"/>
                <a:cs typeface="Times New Roman" panose="02020603050405020304" pitchFamily="18" charset="0"/>
              </a:rPr>
              <a:t>Chuyển giao nhiệm vụ học tập</a:t>
            </a:r>
            <a:endParaRPr lang="en-US" sz="1900" b="1" dirty="0">
              <a:solidFill>
                <a:prstClr val="white"/>
              </a:solidFill>
              <a:latin typeface="Times New Roman" panose="02020603050405020304" pitchFamily="18" charset="0"/>
              <a:cs typeface="Times New Roman" panose="02020603050405020304" pitchFamily="18" charset="0"/>
            </a:endParaRPr>
          </a:p>
        </p:txBody>
      </p:sp>
      <p:sp>
        <p:nvSpPr>
          <p:cNvPr id="13" name="Freeform 12"/>
          <p:cNvSpPr/>
          <p:nvPr/>
        </p:nvSpPr>
        <p:spPr>
          <a:xfrm>
            <a:off x="5602427" y="841115"/>
            <a:ext cx="1681222" cy="903883"/>
          </a:xfrm>
          <a:custGeom>
            <a:avLst/>
            <a:gdLst>
              <a:gd name="connsiteX0" fmla="*/ 0 w 2241629"/>
              <a:gd name="connsiteY0" fmla="*/ 0 h 1205177"/>
              <a:gd name="connsiteX1" fmla="*/ 2241629 w 2241629"/>
              <a:gd name="connsiteY1" fmla="*/ 0 h 1205177"/>
              <a:gd name="connsiteX2" fmla="*/ 2241629 w 2241629"/>
              <a:gd name="connsiteY2" fmla="*/ 1205177 h 1205177"/>
              <a:gd name="connsiteX3" fmla="*/ 0 w 2241629"/>
              <a:gd name="connsiteY3" fmla="*/ 1205177 h 1205177"/>
              <a:gd name="connsiteX4" fmla="*/ 0 w 2241629"/>
              <a:gd name="connsiteY4" fmla="*/ 0 h 1205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1629" h="1205177">
                <a:moveTo>
                  <a:pt x="0" y="0"/>
                </a:moveTo>
                <a:lnTo>
                  <a:pt x="2241629" y="0"/>
                </a:lnTo>
                <a:lnTo>
                  <a:pt x="2241629" y="1205177"/>
                </a:lnTo>
                <a:lnTo>
                  <a:pt x="0" y="120517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2868" tIns="102868" rIns="102868" bIns="102868" numCol="1" spcCol="953" anchor="ctr" anchorCtr="0">
            <a:noAutofit/>
          </a:bodyPr>
          <a:lstStyle/>
          <a:p>
            <a:pPr defTabSz="1200120">
              <a:lnSpc>
                <a:spcPct val="90000"/>
              </a:lnSpc>
              <a:spcBef>
                <a:spcPct val="0"/>
              </a:spcBef>
              <a:spcAft>
                <a:spcPct val="35000"/>
              </a:spcAft>
            </a:pPr>
            <a:endParaRPr lang="en-US" sz="2700">
              <a:solidFill>
                <a:prstClr val="black">
                  <a:hueOff val="0"/>
                  <a:satOff val="0"/>
                  <a:lumOff val="0"/>
                  <a:alphaOff val="0"/>
                </a:prstClr>
              </a:solidFill>
            </a:endParaRPr>
          </a:p>
        </p:txBody>
      </p:sp>
      <p:sp>
        <p:nvSpPr>
          <p:cNvPr id="16" name="Freeform 15"/>
          <p:cNvSpPr/>
          <p:nvPr/>
        </p:nvSpPr>
        <p:spPr>
          <a:xfrm>
            <a:off x="1860352" y="2119809"/>
            <a:ext cx="1626989" cy="903883"/>
          </a:xfrm>
          <a:custGeom>
            <a:avLst/>
            <a:gdLst>
              <a:gd name="connsiteX0" fmla="*/ 0 w 2169318"/>
              <a:gd name="connsiteY0" fmla="*/ 0 h 1205177"/>
              <a:gd name="connsiteX1" fmla="*/ 2169318 w 2169318"/>
              <a:gd name="connsiteY1" fmla="*/ 0 h 1205177"/>
              <a:gd name="connsiteX2" fmla="*/ 2169318 w 2169318"/>
              <a:gd name="connsiteY2" fmla="*/ 1205177 h 1205177"/>
              <a:gd name="connsiteX3" fmla="*/ 0 w 2169318"/>
              <a:gd name="connsiteY3" fmla="*/ 1205177 h 1205177"/>
              <a:gd name="connsiteX4" fmla="*/ 0 w 2169318"/>
              <a:gd name="connsiteY4" fmla="*/ 0 h 1205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318" h="1205177">
                <a:moveTo>
                  <a:pt x="0" y="0"/>
                </a:moveTo>
                <a:lnTo>
                  <a:pt x="2169318" y="0"/>
                </a:lnTo>
                <a:lnTo>
                  <a:pt x="2169318" y="1205177"/>
                </a:lnTo>
                <a:lnTo>
                  <a:pt x="0" y="120517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2868" tIns="102868" rIns="102868" bIns="102868" numCol="1" spcCol="953" anchor="ctr" anchorCtr="0">
            <a:noAutofit/>
          </a:bodyPr>
          <a:lstStyle/>
          <a:p>
            <a:pPr algn="r" defTabSz="1200120">
              <a:lnSpc>
                <a:spcPct val="90000"/>
              </a:lnSpc>
              <a:spcBef>
                <a:spcPct val="0"/>
              </a:spcBef>
              <a:spcAft>
                <a:spcPct val="35000"/>
              </a:spcAft>
            </a:pPr>
            <a:endParaRPr lang="en-US" sz="2700">
              <a:solidFill>
                <a:prstClr val="black">
                  <a:hueOff val="0"/>
                  <a:satOff val="0"/>
                  <a:lumOff val="0"/>
                  <a:alphaOff val="0"/>
                </a:prstClr>
              </a:solidFill>
            </a:endParaRPr>
          </a:p>
        </p:txBody>
      </p:sp>
      <p:sp>
        <p:nvSpPr>
          <p:cNvPr id="19" name="Freeform 18"/>
          <p:cNvSpPr/>
          <p:nvPr/>
        </p:nvSpPr>
        <p:spPr>
          <a:xfrm>
            <a:off x="5602427" y="3398502"/>
            <a:ext cx="1681222" cy="903883"/>
          </a:xfrm>
          <a:custGeom>
            <a:avLst/>
            <a:gdLst>
              <a:gd name="connsiteX0" fmla="*/ 0 w 2241629"/>
              <a:gd name="connsiteY0" fmla="*/ 0 h 1205177"/>
              <a:gd name="connsiteX1" fmla="*/ 2241629 w 2241629"/>
              <a:gd name="connsiteY1" fmla="*/ 0 h 1205177"/>
              <a:gd name="connsiteX2" fmla="*/ 2241629 w 2241629"/>
              <a:gd name="connsiteY2" fmla="*/ 1205177 h 1205177"/>
              <a:gd name="connsiteX3" fmla="*/ 0 w 2241629"/>
              <a:gd name="connsiteY3" fmla="*/ 1205177 h 1205177"/>
              <a:gd name="connsiteX4" fmla="*/ 0 w 2241629"/>
              <a:gd name="connsiteY4" fmla="*/ 0 h 1205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1629" h="1205177">
                <a:moveTo>
                  <a:pt x="0" y="0"/>
                </a:moveTo>
                <a:lnTo>
                  <a:pt x="2241629" y="0"/>
                </a:lnTo>
                <a:lnTo>
                  <a:pt x="2241629" y="1205177"/>
                </a:lnTo>
                <a:lnTo>
                  <a:pt x="0" y="120517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2868" tIns="102868" rIns="102868" bIns="102868" numCol="1" spcCol="953" anchor="ctr" anchorCtr="0">
            <a:noAutofit/>
          </a:bodyPr>
          <a:lstStyle/>
          <a:p>
            <a:pPr defTabSz="1200120">
              <a:lnSpc>
                <a:spcPct val="90000"/>
              </a:lnSpc>
              <a:spcBef>
                <a:spcPct val="0"/>
              </a:spcBef>
              <a:spcAft>
                <a:spcPct val="35000"/>
              </a:spcAft>
            </a:pPr>
            <a:endParaRPr lang="en-US" sz="2700">
              <a:solidFill>
                <a:prstClr val="black">
                  <a:hueOff val="0"/>
                  <a:satOff val="0"/>
                  <a:lumOff val="0"/>
                  <a:alphaOff val="0"/>
                </a:prstClr>
              </a:solidFill>
            </a:endParaRPr>
          </a:p>
        </p:txBody>
      </p:sp>
      <p:sp>
        <p:nvSpPr>
          <p:cNvPr id="12" name="Right Arrow 11"/>
          <p:cNvSpPr/>
          <p:nvPr/>
        </p:nvSpPr>
        <p:spPr>
          <a:xfrm>
            <a:off x="1433487" y="976808"/>
            <a:ext cx="548522" cy="451942"/>
          </a:xfrm>
          <a:prstGeom prst="rightArrow">
            <a:avLst/>
          </a:prstGeom>
          <a:solidFill>
            <a:srgbClr val="FF66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en-US" sz="1400">
              <a:solidFill>
                <a:prstClr val="white"/>
              </a:solidFill>
            </a:endParaRPr>
          </a:p>
        </p:txBody>
      </p:sp>
      <p:sp>
        <p:nvSpPr>
          <p:cNvPr id="26" name="Right Arrow 25"/>
          <p:cNvSpPr/>
          <p:nvPr/>
        </p:nvSpPr>
        <p:spPr>
          <a:xfrm>
            <a:off x="4585855" y="971550"/>
            <a:ext cx="548522" cy="451942"/>
          </a:xfrm>
          <a:prstGeom prst="rightArrow">
            <a:avLst/>
          </a:prstGeom>
          <a:solidFill>
            <a:srgbClr val="FF66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en-US" sz="1400">
              <a:solidFill>
                <a:prstClr val="white"/>
              </a:solidFill>
            </a:endParaRPr>
          </a:p>
        </p:txBody>
      </p:sp>
      <p:sp>
        <p:nvSpPr>
          <p:cNvPr id="27" name="Right Arrow 26"/>
          <p:cNvSpPr/>
          <p:nvPr/>
        </p:nvSpPr>
        <p:spPr>
          <a:xfrm rot="5400000">
            <a:off x="6848981" y="1934240"/>
            <a:ext cx="548522" cy="451942"/>
          </a:xfrm>
          <a:prstGeom prst="rightArrow">
            <a:avLst/>
          </a:prstGeom>
          <a:solidFill>
            <a:srgbClr val="FF66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en-US" sz="1400">
              <a:solidFill>
                <a:prstClr val="white"/>
              </a:solidFill>
            </a:endParaRPr>
          </a:p>
        </p:txBody>
      </p:sp>
      <p:sp>
        <p:nvSpPr>
          <p:cNvPr id="3" name="Flowchart: Alternate Process 2"/>
          <p:cNvSpPr/>
          <p:nvPr/>
        </p:nvSpPr>
        <p:spPr>
          <a:xfrm>
            <a:off x="2126673" y="742950"/>
            <a:ext cx="2392739" cy="903883"/>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Muốn di chuyển du liệu ta làm như thế nào?</a:t>
            </a:r>
          </a:p>
        </p:txBody>
      </p:sp>
      <p:sp>
        <p:nvSpPr>
          <p:cNvPr id="4" name="Flowchart: Alternate Process 3"/>
          <p:cNvSpPr/>
          <p:nvPr/>
        </p:nvSpPr>
        <p:spPr>
          <a:xfrm>
            <a:off x="5257801" y="666750"/>
            <a:ext cx="3730882" cy="1278694"/>
          </a:xfrm>
          <a:prstGeom prst="flowChartAlternateProcess">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nl-NL" sz="200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Hs Làm việc nhóm dựa vào nội dung trong sách giáo khoa và ghi nội dung cần trả lời vào phiếu học tập.</a:t>
            </a:r>
            <a:endParaRPr lang="en-US" sz="200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528302054"/>
              </p:ext>
            </p:extLst>
          </p:nvPr>
        </p:nvGraphicFramePr>
        <p:xfrm>
          <a:off x="1436336" y="1962150"/>
          <a:ext cx="3787266" cy="1916448"/>
        </p:xfrm>
        <a:graphic>
          <a:graphicData uri="http://schemas.openxmlformats.org/presentationml/2006/ole">
            <mc:AlternateContent xmlns:mc="http://schemas.openxmlformats.org/markup-compatibility/2006">
              <mc:Choice xmlns:v="urn:schemas-microsoft-com:vml" Requires="v">
                <p:oleObj spid="_x0000_s1026" name="Bitmap Image" r:id="rId3" imgW="3161905" imgH="1590897" progId="Paint.Picture">
                  <p:embed/>
                </p:oleObj>
              </mc:Choice>
              <mc:Fallback>
                <p:oleObj name="Bitmap Image" r:id="rId3" imgW="3161905" imgH="1590897" progId="Paint.Picture">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6336" y="1962150"/>
                        <a:ext cx="3787266" cy="1916448"/>
                      </a:xfrm>
                      <a:prstGeom prst="rect">
                        <a:avLst/>
                      </a:prstGeom>
                      <a:noFill/>
                    </p:spPr>
                  </p:pic>
                </p:oleObj>
              </mc:Fallback>
            </mc:AlternateContent>
          </a:graphicData>
        </a:graphic>
      </p:graphicFrame>
      <p:sp>
        <p:nvSpPr>
          <p:cNvPr id="7" name="Flowchart: Alternate Process 6"/>
          <p:cNvSpPr/>
          <p:nvPr/>
        </p:nvSpPr>
        <p:spPr>
          <a:xfrm>
            <a:off x="5578182" y="2419350"/>
            <a:ext cx="3236773" cy="106680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Mời đại diện của nhóm lên trả lời, các nhóm còn lại sẽ nhận xét</a:t>
            </a:r>
          </a:p>
        </p:txBody>
      </p:sp>
      <p:sp>
        <p:nvSpPr>
          <p:cNvPr id="14" name="Rectangle 13"/>
          <p:cNvSpPr/>
          <p:nvPr/>
        </p:nvSpPr>
        <p:spPr>
          <a:xfrm>
            <a:off x="3323042" y="4046927"/>
            <a:ext cx="5665641" cy="963223"/>
          </a:xfrm>
          <a:prstGeom prst="rect">
            <a:avLst/>
          </a:prstGeom>
          <a:solidFill>
            <a:srgbClr val="99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Gv đánh giá phần trình bày của Hs, tiếp theo đó hướng dẫn các thực hiện thao tác sao chép dữ liệu. Sau đó mời Hs lên thực hiện lại .</a:t>
            </a:r>
          </a:p>
        </p:txBody>
      </p:sp>
      <p:sp>
        <p:nvSpPr>
          <p:cNvPr id="20" name="Right Arrow 19"/>
          <p:cNvSpPr/>
          <p:nvPr/>
        </p:nvSpPr>
        <p:spPr>
          <a:xfrm rot="5400000">
            <a:off x="6922307" y="3534440"/>
            <a:ext cx="548522" cy="451942"/>
          </a:xfrm>
          <a:prstGeom prst="rightArrow">
            <a:avLst/>
          </a:prstGeom>
          <a:solidFill>
            <a:srgbClr val="FF66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en-US" sz="1400">
              <a:solidFill>
                <a:prstClr val="white"/>
              </a:solidFill>
            </a:endParaRPr>
          </a:p>
        </p:txBody>
      </p:sp>
    </p:spTree>
    <p:extLst>
      <p:ext uri="{BB962C8B-B14F-4D97-AF65-F5344CB8AC3E}">
        <p14:creationId xmlns:p14="http://schemas.microsoft.com/office/powerpoint/2010/main" val="249348125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arn(inVertic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arn(inVertical)">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strVal val="#ppt_x"/>
                                          </p:val>
                                        </p:tav>
                                        <p:tav tm="100000">
                                          <p:val>
                                            <p:strVal val="#ppt_x"/>
                                          </p:val>
                                        </p:tav>
                                      </p:tavLst>
                                    </p:anim>
                                    <p:anim calcmode="lin" valueType="num">
                                      <p:cBhvr>
                                        <p:cTn id="34"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26" grpId="0" animBg="1"/>
      <p:bldP spid="27" grpId="0" animBg="1"/>
      <p:bldP spid="14" grpId="0" animBg="1"/>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212667246"/>
              </p:ext>
            </p:extLst>
          </p:nvPr>
        </p:nvGraphicFramePr>
        <p:xfrm>
          <a:off x="533400" y="1587283"/>
          <a:ext cx="5257800" cy="2660867"/>
        </p:xfrm>
        <a:graphic>
          <a:graphicData uri="http://schemas.openxmlformats.org/presentationml/2006/ole">
            <mc:AlternateContent xmlns:mc="http://schemas.openxmlformats.org/markup-compatibility/2006">
              <mc:Choice xmlns:v="urn:schemas-microsoft-com:vml" Requires="v">
                <p:oleObj spid="_x0000_s2050" name="Bitmap Image" r:id="rId3" imgW="3161905" imgH="1590897" progId="Paint.Picture">
                  <p:embed/>
                </p:oleObj>
              </mc:Choice>
              <mc:Fallback>
                <p:oleObj name="Bitmap Image" r:id="rId3" imgW="3161905" imgH="1590897" progId="Paint.Picture">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587283"/>
                        <a:ext cx="5257800" cy="2660867"/>
                      </a:xfrm>
                      <a:prstGeom prst="rect">
                        <a:avLst/>
                      </a:prstGeom>
                      <a:noFill/>
                      <a:ln>
                        <a:noFill/>
                      </a:ln>
                    </p:spPr>
                  </p:pic>
                </p:oleObj>
              </mc:Fallback>
            </mc:AlternateContent>
          </a:graphicData>
        </a:graphic>
      </p:graphicFrame>
      <p:sp>
        <p:nvSpPr>
          <p:cNvPr id="5" name="Flowchart: Alternate Process 4"/>
          <p:cNvSpPr/>
          <p:nvPr/>
        </p:nvSpPr>
        <p:spPr>
          <a:xfrm>
            <a:off x="381000" y="228600"/>
            <a:ext cx="2895600" cy="838200"/>
          </a:xfrm>
          <a:prstGeom prst="flowChartAlternateProcess">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b="1">
                <a:solidFill>
                  <a:schemeClr val="bg1"/>
                </a:solidFill>
              </a:rPr>
              <a:t>Chọn các ô cần sao chép và nháy vào nút  Copy  </a:t>
            </a:r>
            <a:endParaRPr lang="en-US">
              <a:solidFill>
                <a:schemeClr val="bg1"/>
              </a:solidFill>
            </a:endParaRPr>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677141"/>
            <a:ext cx="3429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lowchart: Alternate Process 5"/>
          <p:cNvSpPr/>
          <p:nvPr/>
        </p:nvSpPr>
        <p:spPr>
          <a:xfrm>
            <a:off x="3581400" y="228600"/>
            <a:ext cx="2514600" cy="838200"/>
          </a:xfrm>
          <a:prstGeom prst="flowChartAlternateProcess">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b="1"/>
              <a:t>Nháy chọn ô đích và nháy vào nút Paste </a:t>
            </a:r>
            <a:endParaRPr lang="en-US"/>
          </a:p>
        </p:txBody>
      </p:sp>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685800"/>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p:cNvCxnSpPr/>
          <p:nvPr/>
        </p:nvCxnSpPr>
        <p:spPr>
          <a:xfrm>
            <a:off x="2438400" y="1066800"/>
            <a:ext cx="171450" cy="127635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1" name="Straight Arrow Connector 10"/>
          <p:cNvCxnSpPr/>
          <p:nvPr/>
        </p:nvCxnSpPr>
        <p:spPr>
          <a:xfrm>
            <a:off x="5295900" y="1102302"/>
            <a:ext cx="38100" cy="124084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0" name="Oval 9"/>
          <p:cNvSpPr/>
          <p:nvPr/>
        </p:nvSpPr>
        <p:spPr>
          <a:xfrm>
            <a:off x="6400800" y="228600"/>
            <a:ext cx="2514600" cy="1341726"/>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effectLst>
                  <a:outerShdw blurRad="38100" dist="38100" dir="2700000" algn="tl">
                    <a:srgbClr val="000000">
                      <a:alpha val="43137"/>
                    </a:srgbClr>
                  </a:outerShdw>
                </a:effectLst>
                <a:latin typeface="Times New Roman" pitchFamily="18" charset="0"/>
                <a:cs typeface="Times New Roman" pitchFamily="18" charset="0"/>
              </a:rPr>
              <a:t>Gv: Chốt lại kiến thức</a:t>
            </a:r>
          </a:p>
        </p:txBody>
      </p:sp>
      <p:sp>
        <p:nvSpPr>
          <p:cNvPr id="12" name="Rectangle 11"/>
          <p:cNvSpPr/>
          <p:nvPr/>
        </p:nvSpPr>
        <p:spPr>
          <a:xfrm>
            <a:off x="5867400" y="1628775"/>
            <a:ext cx="3048000" cy="3381375"/>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rgbClr val="0070C0"/>
                </a:solidFill>
                <a:latin typeface="Times New Roman" pitchFamily="18" charset="0"/>
                <a:cs typeface="Times New Roman" pitchFamily="18" charset="0"/>
              </a:rPr>
              <a:t>Muốn sao chép dữ liệu ta thực hiên các bước sau:</a:t>
            </a:r>
          </a:p>
          <a:p>
            <a:r>
              <a:rPr lang="en-US" sz="2000">
                <a:solidFill>
                  <a:srgbClr val="0070C0"/>
                </a:solidFill>
                <a:latin typeface="Times New Roman" pitchFamily="18" charset="0"/>
                <a:cs typeface="Times New Roman" pitchFamily="18" charset="0"/>
              </a:rPr>
              <a:t>B1. Chọn ô hoặc các ô tính cần sao chép.</a:t>
            </a:r>
          </a:p>
          <a:p>
            <a:r>
              <a:rPr lang="en-US" sz="2000">
                <a:solidFill>
                  <a:srgbClr val="0070C0"/>
                </a:solidFill>
                <a:latin typeface="Times New Roman" pitchFamily="18" charset="0"/>
                <a:cs typeface="Times New Roman" pitchFamily="18" charset="0"/>
              </a:rPr>
              <a:t>B2. Nháy nút Copy       trên thanh công cụ.</a:t>
            </a:r>
          </a:p>
          <a:p>
            <a:r>
              <a:rPr lang="en-US" sz="2000">
                <a:solidFill>
                  <a:srgbClr val="0070C0"/>
                </a:solidFill>
                <a:latin typeface="Times New Roman" pitchFamily="18" charset="0"/>
                <a:cs typeface="Times New Roman" pitchFamily="18" charset="0"/>
              </a:rPr>
              <a:t>B3. </a:t>
            </a:r>
            <a:r>
              <a:rPr lang="nl-NL" sz="2000">
                <a:solidFill>
                  <a:srgbClr val="0070C0"/>
                </a:solidFill>
                <a:latin typeface="Times New Roman" pitchFamily="18" charset="0"/>
                <a:cs typeface="Times New Roman" pitchFamily="18" charset="0"/>
              </a:rPr>
              <a:t>Chọn ô muốn đưa thông tin được sao chép vào.</a:t>
            </a:r>
          </a:p>
          <a:p>
            <a:r>
              <a:rPr lang="nl-NL" sz="2000">
                <a:solidFill>
                  <a:srgbClr val="0070C0"/>
                </a:solidFill>
                <a:latin typeface="Times New Roman" pitchFamily="18" charset="0"/>
                <a:cs typeface="Times New Roman" pitchFamily="18" charset="0"/>
              </a:rPr>
              <a:t>B4. </a:t>
            </a:r>
            <a:r>
              <a:rPr lang="en-US" sz="2000">
                <a:solidFill>
                  <a:srgbClr val="0070C0"/>
                </a:solidFill>
                <a:latin typeface="Times New Roman" pitchFamily="18" charset="0"/>
                <a:cs typeface="Times New Roman" pitchFamily="18" charset="0"/>
              </a:rPr>
              <a:t>Nháy nút Paste        trên thanh công cụ.</a:t>
            </a:r>
          </a:p>
        </p:txBody>
      </p:sp>
      <p:pic>
        <p:nvPicPr>
          <p:cNvPr id="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76755" y="2800350"/>
            <a:ext cx="3429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50778" y="4334741"/>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427980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2051"/>
                                        </p:tgtEl>
                                        <p:attrNameLst>
                                          <p:attrName>style.visibility</p:attrName>
                                        </p:attrNameLst>
                                      </p:cBhvr>
                                      <p:to>
                                        <p:strVal val="visible"/>
                                      </p:to>
                                    </p:set>
                                    <p:animEffect transition="in" filter="fade">
                                      <p:cBhvr>
                                        <p:cTn id="15" dur="500"/>
                                        <p:tgtEl>
                                          <p:spTgt spid="205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nodeType="withEffect">
                                  <p:stCondLst>
                                    <p:cond delay="0"/>
                                  </p:stCondLst>
                                  <p:childTnLst>
                                    <p:set>
                                      <p:cBhvr>
                                        <p:cTn id="27" dur="1" fill="hold">
                                          <p:stCondLst>
                                            <p:cond delay="0"/>
                                          </p:stCondLst>
                                        </p:cTn>
                                        <p:tgtEl>
                                          <p:spTgt spid="2052"/>
                                        </p:tgtEl>
                                        <p:attrNameLst>
                                          <p:attrName>style.visibility</p:attrName>
                                        </p:attrNameLst>
                                      </p:cBhvr>
                                      <p:to>
                                        <p:strVal val="visible"/>
                                      </p:to>
                                    </p:set>
                                    <p:animEffect transition="in" filter="fade">
                                      <p:cBhvr>
                                        <p:cTn id="28" dur="500"/>
                                        <p:tgtEl>
                                          <p:spTgt spid="205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arn(inVertical)">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circle(in)">
                                      <p:cBhvr>
                                        <p:cTn id="43" dur="1000"/>
                                        <p:tgtEl>
                                          <p:spTgt spid="12"/>
                                        </p:tgtEl>
                                      </p:cBhvr>
                                    </p:animEffect>
                                  </p:childTnLst>
                                </p:cTn>
                              </p:par>
                            </p:childTnLst>
                          </p:cTn>
                        </p:par>
                        <p:par>
                          <p:cTn id="44" fill="hold">
                            <p:stCondLst>
                              <p:cond delay="1000"/>
                            </p:stCondLst>
                            <p:childTnLst>
                              <p:par>
                                <p:cTn id="45" presetID="10" presetClass="entr" presetSubtype="0" fill="hold"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par>
                          <p:cTn id="48" fill="hold">
                            <p:stCondLst>
                              <p:cond delay="1500"/>
                            </p:stCondLst>
                            <p:childTnLst>
                              <p:par>
                                <p:cTn id="49" presetID="10" presetClass="entr" presetSubtype="0"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8804"/>
            <a:ext cx="7886700" cy="572311"/>
          </a:xfrm>
        </p:spPr>
        <p:txBody>
          <a:bodyPr/>
          <a:lstStyle/>
          <a:p>
            <a:pPr algn="ctr"/>
            <a:r>
              <a:rPr lang="en-US" b="1">
                <a:solidFill>
                  <a:srgbClr val="002060"/>
                </a:solidFill>
                <a:latin typeface="Times New Roman" panose="02020603050405020304" pitchFamily="18" charset="0"/>
                <a:cs typeface="Times New Roman" panose="02020603050405020304" pitchFamily="18" charset="0"/>
              </a:rPr>
              <a:t>b) Di chuyển nôi dung ô tính</a:t>
            </a:r>
            <a:endParaRPr lang="en-US" b="1" dirty="0">
              <a:solidFill>
                <a:srgbClr val="002060"/>
              </a:solidFill>
              <a:latin typeface="Times New Roman" panose="02020603050405020304" pitchFamily="18" charset="0"/>
              <a:cs typeface="Times New Roman" panose="02020603050405020304" pitchFamily="18" charset="0"/>
            </a:endParaRPr>
          </a:p>
        </p:txBody>
      </p:sp>
      <p:sp>
        <p:nvSpPr>
          <p:cNvPr id="9" name="Rounded Rectangle 8"/>
          <p:cNvSpPr/>
          <p:nvPr/>
        </p:nvSpPr>
        <p:spPr>
          <a:xfrm>
            <a:off x="478465" y="1159836"/>
            <a:ext cx="833366" cy="3166612"/>
          </a:xfrm>
          <a:prstGeom prst="roundRect">
            <a:avLst/>
          </a:prstGeom>
          <a:gradFill flip="none" rotWithShape="1">
            <a:gsLst>
              <a:gs pos="0">
                <a:srgbClr val="FF0066"/>
              </a:gs>
              <a:gs pos="26000">
                <a:srgbClr val="FF66CC"/>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r>
              <a:rPr lang="en-US" sz="2000" b="1">
                <a:solidFill>
                  <a:prstClr val="white"/>
                </a:solidFill>
                <a:latin typeface="Times New Roman" panose="02020603050405020304" pitchFamily="18" charset="0"/>
                <a:cs typeface="Times New Roman" panose="02020603050405020304" pitchFamily="18" charset="0"/>
              </a:rPr>
              <a:t>Đặt vấn đề</a:t>
            </a:r>
            <a:endParaRPr lang="en-US" sz="2000" b="1" dirty="0">
              <a:solidFill>
                <a:prstClr val="white"/>
              </a:solidFill>
              <a:latin typeface="Times New Roman" panose="02020603050405020304" pitchFamily="18" charset="0"/>
              <a:cs typeface="Times New Roman" panose="02020603050405020304" pitchFamily="18" charset="0"/>
            </a:endParaRPr>
          </a:p>
        </p:txBody>
      </p:sp>
      <p:sp>
        <p:nvSpPr>
          <p:cNvPr id="13" name="Freeform 12"/>
          <p:cNvSpPr/>
          <p:nvPr/>
        </p:nvSpPr>
        <p:spPr>
          <a:xfrm>
            <a:off x="5602427" y="841115"/>
            <a:ext cx="1681222" cy="903883"/>
          </a:xfrm>
          <a:custGeom>
            <a:avLst/>
            <a:gdLst>
              <a:gd name="connsiteX0" fmla="*/ 0 w 2241629"/>
              <a:gd name="connsiteY0" fmla="*/ 0 h 1205177"/>
              <a:gd name="connsiteX1" fmla="*/ 2241629 w 2241629"/>
              <a:gd name="connsiteY1" fmla="*/ 0 h 1205177"/>
              <a:gd name="connsiteX2" fmla="*/ 2241629 w 2241629"/>
              <a:gd name="connsiteY2" fmla="*/ 1205177 h 1205177"/>
              <a:gd name="connsiteX3" fmla="*/ 0 w 2241629"/>
              <a:gd name="connsiteY3" fmla="*/ 1205177 h 1205177"/>
              <a:gd name="connsiteX4" fmla="*/ 0 w 2241629"/>
              <a:gd name="connsiteY4" fmla="*/ 0 h 1205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1629" h="1205177">
                <a:moveTo>
                  <a:pt x="0" y="0"/>
                </a:moveTo>
                <a:lnTo>
                  <a:pt x="2241629" y="0"/>
                </a:lnTo>
                <a:lnTo>
                  <a:pt x="2241629" y="1205177"/>
                </a:lnTo>
                <a:lnTo>
                  <a:pt x="0" y="120517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2868" tIns="102868" rIns="102868" bIns="102868" numCol="1" spcCol="953" anchor="ctr" anchorCtr="0">
            <a:noAutofit/>
          </a:bodyPr>
          <a:lstStyle/>
          <a:p>
            <a:pPr defTabSz="1200120">
              <a:lnSpc>
                <a:spcPct val="90000"/>
              </a:lnSpc>
              <a:spcBef>
                <a:spcPct val="0"/>
              </a:spcBef>
              <a:spcAft>
                <a:spcPct val="35000"/>
              </a:spcAft>
            </a:pPr>
            <a:endParaRPr lang="en-US" sz="2700">
              <a:solidFill>
                <a:prstClr val="black">
                  <a:hueOff val="0"/>
                  <a:satOff val="0"/>
                  <a:lumOff val="0"/>
                  <a:alphaOff val="0"/>
                </a:prstClr>
              </a:solidFill>
            </a:endParaRPr>
          </a:p>
        </p:txBody>
      </p:sp>
      <p:sp>
        <p:nvSpPr>
          <p:cNvPr id="16" name="Freeform 15"/>
          <p:cNvSpPr/>
          <p:nvPr/>
        </p:nvSpPr>
        <p:spPr>
          <a:xfrm>
            <a:off x="1860352" y="2119809"/>
            <a:ext cx="1626989" cy="903883"/>
          </a:xfrm>
          <a:custGeom>
            <a:avLst/>
            <a:gdLst>
              <a:gd name="connsiteX0" fmla="*/ 0 w 2169318"/>
              <a:gd name="connsiteY0" fmla="*/ 0 h 1205177"/>
              <a:gd name="connsiteX1" fmla="*/ 2169318 w 2169318"/>
              <a:gd name="connsiteY1" fmla="*/ 0 h 1205177"/>
              <a:gd name="connsiteX2" fmla="*/ 2169318 w 2169318"/>
              <a:gd name="connsiteY2" fmla="*/ 1205177 h 1205177"/>
              <a:gd name="connsiteX3" fmla="*/ 0 w 2169318"/>
              <a:gd name="connsiteY3" fmla="*/ 1205177 h 1205177"/>
              <a:gd name="connsiteX4" fmla="*/ 0 w 2169318"/>
              <a:gd name="connsiteY4" fmla="*/ 0 h 1205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318" h="1205177">
                <a:moveTo>
                  <a:pt x="0" y="0"/>
                </a:moveTo>
                <a:lnTo>
                  <a:pt x="2169318" y="0"/>
                </a:lnTo>
                <a:lnTo>
                  <a:pt x="2169318" y="1205177"/>
                </a:lnTo>
                <a:lnTo>
                  <a:pt x="0" y="120517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2868" tIns="102868" rIns="102868" bIns="102868" numCol="1" spcCol="953" anchor="ctr" anchorCtr="0">
            <a:noAutofit/>
          </a:bodyPr>
          <a:lstStyle/>
          <a:p>
            <a:pPr algn="r" defTabSz="1200120">
              <a:lnSpc>
                <a:spcPct val="90000"/>
              </a:lnSpc>
              <a:spcBef>
                <a:spcPct val="0"/>
              </a:spcBef>
              <a:spcAft>
                <a:spcPct val="35000"/>
              </a:spcAft>
            </a:pPr>
            <a:endParaRPr lang="en-US" sz="2700">
              <a:solidFill>
                <a:prstClr val="black">
                  <a:hueOff val="0"/>
                  <a:satOff val="0"/>
                  <a:lumOff val="0"/>
                  <a:alphaOff val="0"/>
                </a:prstClr>
              </a:solidFill>
            </a:endParaRPr>
          </a:p>
        </p:txBody>
      </p:sp>
      <p:sp>
        <p:nvSpPr>
          <p:cNvPr id="19" name="Freeform 18"/>
          <p:cNvSpPr/>
          <p:nvPr/>
        </p:nvSpPr>
        <p:spPr>
          <a:xfrm>
            <a:off x="5602427" y="3398502"/>
            <a:ext cx="1681222" cy="903883"/>
          </a:xfrm>
          <a:custGeom>
            <a:avLst/>
            <a:gdLst>
              <a:gd name="connsiteX0" fmla="*/ 0 w 2241629"/>
              <a:gd name="connsiteY0" fmla="*/ 0 h 1205177"/>
              <a:gd name="connsiteX1" fmla="*/ 2241629 w 2241629"/>
              <a:gd name="connsiteY1" fmla="*/ 0 h 1205177"/>
              <a:gd name="connsiteX2" fmla="*/ 2241629 w 2241629"/>
              <a:gd name="connsiteY2" fmla="*/ 1205177 h 1205177"/>
              <a:gd name="connsiteX3" fmla="*/ 0 w 2241629"/>
              <a:gd name="connsiteY3" fmla="*/ 1205177 h 1205177"/>
              <a:gd name="connsiteX4" fmla="*/ 0 w 2241629"/>
              <a:gd name="connsiteY4" fmla="*/ 0 h 1205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1629" h="1205177">
                <a:moveTo>
                  <a:pt x="0" y="0"/>
                </a:moveTo>
                <a:lnTo>
                  <a:pt x="2241629" y="0"/>
                </a:lnTo>
                <a:lnTo>
                  <a:pt x="2241629" y="1205177"/>
                </a:lnTo>
                <a:lnTo>
                  <a:pt x="0" y="120517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2868" tIns="102868" rIns="102868" bIns="102868" numCol="1" spcCol="953" anchor="ctr" anchorCtr="0">
            <a:noAutofit/>
          </a:bodyPr>
          <a:lstStyle/>
          <a:p>
            <a:pPr defTabSz="1200120">
              <a:lnSpc>
                <a:spcPct val="90000"/>
              </a:lnSpc>
              <a:spcBef>
                <a:spcPct val="0"/>
              </a:spcBef>
              <a:spcAft>
                <a:spcPct val="35000"/>
              </a:spcAft>
            </a:pPr>
            <a:endParaRPr lang="en-US" sz="2700">
              <a:solidFill>
                <a:prstClr val="black">
                  <a:hueOff val="0"/>
                  <a:satOff val="0"/>
                  <a:lumOff val="0"/>
                  <a:alphaOff val="0"/>
                </a:prstClr>
              </a:solidFill>
            </a:endParaRPr>
          </a:p>
        </p:txBody>
      </p:sp>
      <p:sp>
        <p:nvSpPr>
          <p:cNvPr id="8" name="Freeform 7"/>
          <p:cNvSpPr/>
          <p:nvPr/>
        </p:nvSpPr>
        <p:spPr>
          <a:xfrm>
            <a:off x="2016266" y="895350"/>
            <a:ext cx="2174734" cy="365760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00B0F0"/>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2407" tIns="615134" rIns="254026" bIns="615133" numCol="1" spcCol="953" anchor="t" anchorCtr="0">
            <a:noAutofit/>
          </a:bodyPr>
          <a:lstStyle/>
          <a:p>
            <a:pPr algn="ctr" defTabSz="1766844">
              <a:lnSpc>
                <a:spcPct val="90000"/>
              </a:lnSpc>
              <a:spcBef>
                <a:spcPct val="0"/>
              </a:spcBef>
              <a:spcAft>
                <a:spcPct val="35000"/>
              </a:spcAft>
            </a:pPr>
            <a:r>
              <a:rPr lang="nl-NL" sz="2000">
                <a:effectLst>
                  <a:outerShdw blurRad="38100" dist="38100" dir="2700000" algn="tl">
                    <a:srgbClr val="000000">
                      <a:alpha val="43137"/>
                    </a:srgbClr>
                  </a:outerShdw>
                </a:effectLst>
                <a:latin typeface="Times New Roman" pitchFamily="18" charset="0"/>
                <a:cs typeface="Times New Roman" pitchFamily="18" charset="0"/>
              </a:rPr>
              <a:t>Vừa rồi các em đã biết thực hiện thao tác sao chép dữ liệu, vậy nếu muốn di chuyển dữ liệu em phải làm như thế nào?</a:t>
            </a:r>
            <a:endPar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Freeform 9"/>
          <p:cNvSpPr/>
          <p:nvPr/>
        </p:nvSpPr>
        <p:spPr>
          <a:xfrm>
            <a:off x="4836867" y="1135772"/>
            <a:ext cx="1640133" cy="307574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00B050"/>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2407" tIns="615134" rIns="254026" bIns="615133" numCol="1" spcCol="953" anchor="t" anchorCtr="0">
            <a:noAutofit/>
          </a:bodyPr>
          <a:lstStyle/>
          <a:p>
            <a:pPr algn="ctr" defTabSz="1766844">
              <a:lnSpc>
                <a:spcPct val="90000"/>
              </a:lnSpc>
              <a:spcBef>
                <a:spcPct val="0"/>
              </a:spcBef>
              <a:spcAft>
                <a:spcPct val="35000"/>
              </a:spcAft>
            </a:pPr>
            <a:r>
              <a:rPr lang="en-US">
                <a:solidFill>
                  <a:prstClr val="white"/>
                </a:solidFill>
                <a:latin typeface="Times New Roman" panose="02020603050405020304" pitchFamily="18" charset="0"/>
                <a:cs typeface="Times New Roman" panose="02020603050405020304" pitchFamily="18" charset="0"/>
              </a:rPr>
              <a:t>Học sinh trình bày, các bạn khác nhận xét về phần trả lời của bạn.</a:t>
            </a:r>
            <a:endParaRPr lang="en-US" dirty="0">
              <a:solidFill>
                <a:prstClr val="white"/>
              </a:solidFill>
              <a:latin typeface="Times New Roman" panose="02020603050405020304" pitchFamily="18" charset="0"/>
              <a:cs typeface="Times New Roman" panose="02020603050405020304" pitchFamily="18" charset="0"/>
            </a:endParaRPr>
          </a:p>
        </p:txBody>
      </p:sp>
      <p:sp>
        <p:nvSpPr>
          <p:cNvPr id="11" name="Freeform 10"/>
          <p:cNvSpPr/>
          <p:nvPr/>
        </p:nvSpPr>
        <p:spPr>
          <a:xfrm>
            <a:off x="7101337" y="1657350"/>
            <a:ext cx="1661663" cy="213360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7030A0"/>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2407" tIns="615134" rIns="254026" bIns="615133" numCol="1" spcCol="953" anchor="t" anchorCtr="0">
            <a:noAutofit/>
          </a:bodyPr>
          <a:lstStyle/>
          <a:p>
            <a:pPr algn="ctr" defTabSz="1766844">
              <a:lnSpc>
                <a:spcPct val="90000"/>
              </a:lnSpc>
              <a:spcBef>
                <a:spcPct val="0"/>
              </a:spcBef>
              <a:spcAft>
                <a:spcPct val="35000"/>
              </a:spcAft>
            </a:pPr>
            <a:r>
              <a:rPr lang="en-US">
                <a:solidFill>
                  <a:prstClr val="white"/>
                </a:solidFill>
                <a:latin typeface="Times New Roman" panose="02020603050405020304" pitchFamily="18" charset="0"/>
                <a:cs typeface="Times New Roman" panose="02020603050405020304" pitchFamily="18" charset="0"/>
              </a:rPr>
              <a:t>Gv nhận xét , kết luận vấn đề</a:t>
            </a:r>
            <a:endParaRPr lang="en-US" dirty="0">
              <a:solidFill>
                <a:prstClr val="white"/>
              </a:solidFill>
              <a:latin typeface="Times New Roman" panose="02020603050405020304" pitchFamily="18" charset="0"/>
              <a:cs typeface="Times New Roman" panose="02020603050405020304" pitchFamily="18" charset="0"/>
            </a:endParaRPr>
          </a:p>
        </p:txBody>
      </p:sp>
      <p:sp>
        <p:nvSpPr>
          <p:cNvPr id="12" name="Right Arrow 11"/>
          <p:cNvSpPr/>
          <p:nvPr/>
        </p:nvSpPr>
        <p:spPr>
          <a:xfrm>
            <a:off x="1391544" y="2510805"/>
            <a:ext cx="548522" cy="451942"/>
          </a:xfrm>
          <a:prstGeom prst="rightArrow">
            <a:avLst/>
          </a:prstGeom>
          <a:solidFill>
            <a:srgbClr val="FF66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en-US" sz="1400">
              <a:solidFill>
                <a:prstClr val="white"/>
              </a:solidFill>
            </a:endParaRPr>
          </a:p>
        </p:txBody>
      </p:sp>
      <p:sp>
        <p:nvSpPr>
          <p:cNvPr id="26" name="Right Arrow 25"/>
          <p:cNvSpPr/>
          <p:nvPr/>
        </p:nvSpPr>
        <p:spPr>
          <a:xfrm>
            <a:off x="4252078" y="2510805"/>
            <a:ext cx="548522" cy="451942"/>
          </a:xfrm>
          <a:prstGeom prst="rightArrow">
            <a:avLst/>
          </a:prstGeom>
          <a:solidFill>
            <a:srgbClr val="FF66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en-US" sz="1400">
              <a:solidFill>
                <a:prstClr val="white"/>
              </a:solidFill>
            </a:endParaRPr>
          </a:p>
        </p:txBody>
      </p:sp>
      <p:sp>
        <p:nvSpPr>
          <p:cNvPr id="27" name="Right Arrow 26"/>
          <p:cNvSpPr/>
          <p:nvPr/>
        </p:nvSpPr>
        <p:spPr>
          <a:xfrm>
            <a:off x="6538078" y="2463621"/>
            <a:ext cx="548522" cy="451942"/>
          </a:xfrm>
          <a:prstGeom prst="rightArrow">
            <a:avLst/>
          </a:prstGeom>
          <a:solidFill>
            <a:srgbClr val="FF66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en-US" sz="1400">
              <a:solidFill>
                <a:prstClr val="white"/>
              </a:solidFill>
            </a:endParaRPr>
          </a:p>
        </p:txBody>
      </p:sp>
    </p:spTree>
    <p:extLst>
      <p:ext uri="{BB962C8B-B14F-4D97-AF65-F5344CB8AC3E}">
        <p14:creationId xmlns:p14="http://schemas.microsoft.com/office/powerpoint/2010/main" val="114075293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arn(inVertical)">
                                      <p:cBhvr>
                                        <p:cTn id="21" dur="500"/>
                                        <p:tgtEl>
                                          <p:spTgt spid="26"/>
                                        </p:tgtEl>
                                      </p:cBhvr>
                                    </p:animEffect>
                                  </p:childTnLst>
                                </p:cTn>
                              </p:par>
                            </p:childTnLst>
                          </p:cTn>
                        </p:par>
                        <p:par>
                          <p:cTn id="22" fill="hold">
                            <p:stCondLst>
                              <p:cond delay="500"/>
                            </p:stCondLst>
                            <p:childTnLst>
                              <p:par>
                                <p:cTn id="23" presetID="16" presetClass="entr" presetSubtype="2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barn(inVertical)">
                                      <p:cBhvr>
                                        <p:cTn id="30" dur="500"/>
                                        <p:tgtEl>
                                          <p:spTgt spid="27"/>
                                        </p:tgtEl>
                                      </p:cBhvr>
                                    </p:animEffect>
                                  </p:childTnLst>
                                </p:cTn>
                              </p:par>
                            </p:childTnLst>
                          </p:cTn>
                        </p:par>
                        <p:par>
                          <p:cTn id="31" fill="hold">
                            <p:stCondLst>
                              <p:cond delay="500"/>
                            </p:stCondLst>
                            <p:childTnLst>
                              <p:par>
                                <p:cTn id="32" presetID="16" presetClass="entr" presetSubtype="21"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10" grpId="0" animBg="1"/>
      <p:bldP spid="11" grpId="0" animBg="1"/>
      <p:bldP spid="12" grpId="0" animBg="1"/>
      <p:bldP spid="26" grpId="0" animBg="1"/>
      <p:bldP spid="2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2604"/>
            <a:ext cx="7886700" cy="397946"/>
          </a:xfrm>
        </p:spPr>
        <p:txBody>
          <a:bodyPr>
            <a:noAutofit/>
          </a:bodyPr>
          <a:lstStyle/>
          <a:p>
            <a:pPr algn="ctr"/>
            <a:r>
              <a:rPr lang="en-US" sz="2800" b="1">
                <a:solidFill>
                  <a:srgbClr val="002060"/>
                </a:solidFill>
                <a:latin typeface="Times New Roman" panose="02020603050405020304" pitchFamily="18" charset="0"/>
                <a:cs typeface="Times New Roman" panose="02020603050405020304" pitchFamily="18" charset="0"/>
              </a:rPr>
              <a:t>a) Sao chép nội dung ô tính</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9" name="Rounded Rectangle 8"/>
          <p:cNvSpPr/>
          <p:nvPr/>
        </p:nvSpPr>
        <p:spPr>
          <a:xfrm>
            <a:off x="284018" y="880315"/>
            <a:ext cx="1086744" cy="3166612"/>
          </a:xfrm>
          <a:prstGeom prst="roundRect">
            <a:avLst/>
          </a:prstGeom>
          <a:gradFill flip="none" rotWithShape="1">
            <a:gsLst>
              <a:gs pos="0">
                <a:srgbClr val="FF0066"/>
              </a:gs>
              <a:gs pos="26000">
                <a:srgbClr val="FF66CC"/>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r>
              <a:rPr lang="en-US" sz="1900" b="1">
                <a:solidFill>
                  <a:prstClr val="white"/>
                </a:solidFill>
                <a:latin typeface="Times New Roman" panose="02020603050405020304" pitchFamily="18" charset="0"/>
                <a:cs typeface="Times New Roman" panose="02020603050405020304" pitchFamily="18" charset="0"/>
              </a:rPr>
              <a:t>Chuyển giao nhiệm vụ học tập</a:t>
            </a:r>
            <a:endParaRPr lang="en-US" sz="1900" b="1" dirty="0">
              <a:solidFill>
                <a:prstClr val="white"/>
              </a:solidFill>
              <a:latin typeface="Times New Roman" panose="02020603050405020304" pitchFamily="18" charset="0"/>
              <a:cs typeface="Times New Roman" panose="02020603050405020304" pitchFamily="18" charset="0"/>
            </a:endParaRPr>
          </a:p>
        </p:txBody>
      </p:sp>
      <p:sp>
        <p:nvSpPr>
          <p:cNvPr id="13" name="Freeform 12"/>
          <p:cNvSpPr/>
          <p:nvPr/>
        </p:nvSpPr>
        <p:spPr>
          <a:xfrm>
            <a:off x="5602427" y="841115"/>
            <a:ext cx="1681222" cy="903883"/>
          </a:xfrm>
          <a:custGeom>
            <a:avLst/>
            <a:gdLst>
              <a:gd name="connsiteX0" fmla="*/ 0 w 2241629"/>
              <a:gd name="connsiteY0" fmla="*/ 0 h 1205177"/>
              <a:gd name="connsiteX1" fmla="*/ 2241629 w 2241629"/>
              <a:gd name="connsiteY1" fmla="*/ 0 h 1205177"/>
              <a:gd name="connsiteX2" fmla="*/ 2241629 w 2241629"/>
              <a:gd name="connsiteY2" fmla="*/ 1205177 h 1205177"/>
              <a:gd name="connsiteX3" fmla="*/ 0 w 2241629"/>
              <a:gd name="connsiteY3" fmla="*/ 1205177 h 1205177"/>
              <a:gd name="connsiteX4" fmla="*/ 0 w 2241629"/>
              <a:gd name="connsiteY4" fmla="*/ 0 h 1205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1629" h="1205177">
                <a:moveTo>
                  <a:pt x="0" y="0"/>
                </a:moveTo>
                <a:lnTo>
                  <a:pt x="2241629" y="0"/>
                </a:lnTo>
                <a:lnTo>
                  <a:pt x="2241629" y="1205177"/>
                </a:lnTo>
                <a:lnTo>
                  <a:pt x="0" y="120517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2868" tIns="102868" rIns="102868" bIns="102868" numCol="1" spcCol="953" anchor="ctr" anchorCtr="0">
            <a:noAutofit/>
          </a:bodyPr>
          <a:lstStyle/>
          <a:p>
            <a:pPr defTabSz="1200120">
              <a:lnSpc>
                <a:spcPct val="90000"/>
              </a:lnSpc>
              <a:spcBef>
                <a:spcPct val="0"/>
              </a:spcBef>
              <a:spcAft>
                <a:spcPct val="35000"/>
              </a:spcAft>
            </a:pPr>
            <a:endParaRPr lang="en-US" sz="2700">
              <a:solidFill>
                <a:prstClr val="black">
                  <a:hueOff val="0"/>
                  <a:satOff val="0"/>
                  <a:lumOff val="0"/>
                  <a:alphaOff val="0"/>
                </a:prstClr>
              </a:solidFill>
            </a:endParaRPr>
          </a:p>
        </p:txBody>
      </p:sp>
      <p:sp>
        <p:nvSpPr>
          <p:cNvPr id="16" name="Freeform 15"/>
          <p:cNvSpPr/>
          <p:nvPr/>
        </p:nvSpPr>
        <p:spPr>
          <a:xfrm>
            <a:off x="1860352" y="2119809"/>
            <a:ext cx="1626989" cy="903883"/>
          </a:xfrm>
          <a:custGeom>
            <a:avLst/>
            <a:gdLst>
              <a:gd name="connsiteX0" fmla="*/ 0 w 2169318"/>
              <a:gd name="connsiteY0" fmla="*/ 0 h 1205177"/>
              <a:gd name="connsiteX1" fmla="*/ 2169318 w 2169318"/>
              <a:gd name="connsiteY1" fmla="*/ 0 h 1205177"/>
              <a:gd name="connsiteX2" fmla="*/ 2169318 w 2169318"/>
              <a:gd name="connsiteY2" fmla="*/ 1205177 h 1205177"/>
              <a:gd name="connsiteX3" fmla="*/ 0 w 2169318"/>
              <a:gd name="connsiteY3" fmla="*/ 1205177 h 1205177"/>
              <a:gd name="connsiteX4" fmla="*/ 0 w 2169318"/>
              <a:gd name="connsiteY4" fmla="*/ 0 h 1205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318" h="1205177">
                <a:moveTo>
                  <a:pt x="0" y="0"/>
                </a:moveTo>
                <a:lnTo>
                  <a:pt x="2169318" y="0"/>
                </a:lnTo>
                <a:lnTo>
                  <a:pt x="2169318" y="1205177"/>
                </a:lnTo>
                <a:lnTo>
                  <a:pt x="0" y="120517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2868" tIns="102868" rIns="102868" bIns="102868" numCol="1" spcCol="953" anchor="ctr" anchorCtr="0">
            <a:noAutofit/>
          </a:bodyPr>
          <a:lstStyle/>
          <a:p>
            <a:pPr algn="r" defTabSz="1200120">
              <a:lnSpc>
                <a:spcPct val="90000"/>
              </a:lnSpc>
              <a:spcBef>
                <a:spcPct val="0"/>
              </a:spcBef>
              <a:spcAft>
                <a:spcPct val="35000"/>
              </a:spcAft>
            </a:pPr>
            <a:endParaRPr lang="en-US" sz="2700">
              <a:solidFill>
                <a:prstClr val="black">
                  <a:hueOff val="0"/>
                  <a:satOff val="0"/>
                  <a:lumOff val="0"/>
                  <a:alphaOff val="0"/>
                </a:prstClr>
              </a:solidFill>
            </a:endParaRPr>
          </a:p>
        </p:txBody>
      </p:sp>
      <p:sp>
        <p:nvSpPr>
          <p:cNvPr id="19" name="Freeform 18"/>
          <p:cNvSpPr/>
          <p:nvPr/>
        </p:nvSpPr>
        <p:spPr>
          <a:xfrm>
            <a:off x="5602427" y="3398502"/>
            <a:ext cx="1681222" cy="903883"/>
          </a:xfrm>
          <a:custGeom>
            <a:avLst/>
            <a:gdLst>
              <a:gd name="connsiteX0" fmla="*/ 0 w 2241629"/>
              <a:gd name="connsiteY0" fmla="*/ 0 h 1205177"/>
              <a:gd name="connsiteX1" fmla="*/ 2241629 w 2241629"/>
              <a:gd name="connsiteY1" fmla="*/ 0 h 1205177"/>
              <a:gd name="connsiteX2" fmla="*/ 2241629 w 2241629"/>
              <a:gd name="connsiteY2" fmla="*/ 1205177 h 1205177"/>
              <a:gd name="connsiteX3" fmla="*/ 0 w 2241629"/>
              <a:gd name="connsiteY3" fmla="*/ 1205177 h 1205177"/>
              <a:gd name="connsiteX4" fmla="*/ 0 w 2241629"/>
              <a:gd name="connsiteY4" fmla="*/ 0 h 1205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1629" h="1205177">
                <a:moveTo>
                  <a:pt x="0" y="0"/>
                </a:moveTo>
                <a:lnTo>
                  <a:pt x="2241629" y="0"/>
                </a:lnTo>
                <a:lnTo>
                  <a:pt x="2241629" y="1205177"/>
                </a:lnTo>
                <a:lnTo>
                  <a:pt x="0" y="120517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2868" tIns="102868" rIns="102868" bIns="102868" numCol="1" spcCol="953" anchor="ctr" anchorCtr="0">
            <a:noAutofit/>
          </a:bodyPr>
          <a:lstStyle/>
          <a:p>
            <a:pPr defTabSz="1200120">
              <a:lnSpc>
                <a:spcPct val="90000"/>
              </a:lnSpc>
              <a:spcBef>
                <a:spcPct val="0"/>
              </a:spcBef>
              <a:spcAft>
                <a:spcPct val="35000"/>
              </a:spcAft>
            </a:pPr>
            <a:endParaRPr lang="en-US" sz="2700">
              <a:solidFill>
                <a:prstClr val="black">
                  <a:hueOff val="0"/>
                  <a:satOff val="0"/>
                  <a:lumOff val="0"/>
                  <a:alphaOff val="0"/>
                </a:prstClr>
              </a:solidFill>
            </a:endParaRPr>
          </a:p>
        </p:txBody>
      </p:sp>
      <p:sp>
        <p:nvSpPr>
          <p:cNvPr id="12" name="Right Arrow 11"/>
          <p:cNvSpPr/>
          <p:nvPr/>
        </p:nvSpPr>
        <p:spPr>
          <a:xfrm>
            <a:off x="1433487" y="976808"/>
            <a:ext cx="548522" cy="451942"/>
          </a:xfrm>
          <a:prstGeom prst="rightArrow">
            <a:avLst/>
          </a:prstGeom>
          <a:solidFill>
            <a:srgbClr val="FF66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en-US" sz="1400">
              <a:solidFill>
                <a:prstClr val="white"/>
              </a:solidFill>
            </a:endParaRPr>
          </a:p>
        </p:txBody>
      </p:sp>
      <p:sp>
        <p:nvSpPr>
          <p:cNvPr id="26" name="Right Arrow 25"/>
          <p:cNvSpPr/>
          <p:nvPr/>
        </p:nvSpPr>
        <p:spPr>
          <a:xfrm>
            <a:off x="4585855" y="971550"/>
            <a:ext cx="548522" cy="451942"/>
          </a:xfrm>
          <a:prstGeom prst="rightArrow">
            <a:avLst/>
          </a:prstGeom>
          <a:solidFill>
            <a:srgbClr val="FF66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en-US" sz="1400">
              <a:solidFill>
                <a:prstClr val="white"/>
              </a:solidFill>
            </a:endParaRPr>
          </a:p>
        </p:txBody>
      </p:sp>
      <p:sp>
        <p:nvSpPr>
          <p:cNvPr id="27" name="Right Arrow 26"/>
          <p:cNvSpPr/>
          <p:nvPr/>
        </p:nvSpPr>
        <p:spPr>
          <a:xfrm rot="5400000">
            <a:off x="6848981" y="1934240"/>
            <a:ext cx="548522" cy="451942"/>
          </a:xfrm>
          <a:prstGeom prst="rightArrow">
            <a:avLst/>
          </a:prstGeom>
          <a:solidFill>
            <a:srgbClr val="FF66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en-US" sz="1400">
              <a:solidFill>
                <a:prstClr val="white"/>
              </a:solidFill>
            </a:endParaRPr>
          </a:p>
        </p:txBody>
      </p:sp>
      <p:sp>
        <p:nvSpPr>
          <p:cNvPr id="3" name="Flowchart: Alternate Process 2"/>
          <p:cNvSpPr/>
          <p:nvPr/>
        </p:nvSpPr>
        <p:spPr>
          <a:xfrm>
            <a:off x="2126673" y="742950"/>
            <a:ext cx="2392739" cy="903883"/>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Muốn sao chép nội dung ô tinh ta làm như thế nào?</a:t>
            </a:r>
          </a:p>
        </p:txBody>
      </p:sp>
      <p:sp>
        <p:nvSpPr>
          <p:cNvPr id="4" name="Flowchart: Alternate Process 3"/>
          <p:cNvSpPr/>
          <p:nvPr/>
        </p:nvSpPr>
        <p:spPr>
          <a:xfrm>
            <a:off x="5257801" y="666750"/>
            <a:ext cx="3730882" cy="1278694"/>
          </a:xfrm>
          <a:prstGeom prst="flowChartAlternateProcess">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nl-NL" sz="200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Hs Làm việc nhóm dựa vào nội dung trong sách giáo khoa và ghi nội dung cần trả lời vào phiếu học tập.</a:t>
            </a:r>
            <a:endParaRPr lang="en-US" sz="200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246392806"/>
              </p:ext>
            </p:extLst>
          </p:nvPr>
        </p:nvGraphicFramePr>
        <p:xfrm>
          <a:off x="1436336" y="1962150"/>
          <a:ext cx="3787266" cy="1916448"/>
        </p:xfrm>
        <a:graphic>
          <a:graphicData uri="http://schemas.openxmlformats.org/presentationml/2006/ole">
            <mc:AlternateContent xmlns:mc="http://schemas.openxmlformats.org/markup-compatibility/2006">
              <mc:Choice xmlns:v="urn:schemas-microsoft-com:vml" Requires="v">
                <p:oleObj spid="_x0000_s3074" name="Bitmap Image" r:id="rId3" imgW="3161905" imgH="1590897" progId="Paint.Picture">
                  <p:embed/>
                </p:oleObj>
              </mc:Choice>
              <mc:Fallback>
                <p:oleObj name="Bitmap Image" r:id="rId3" imgW="3161905" imgH="1590897"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6336" y="1962150"/>
                        <a:ext cx="3787266" cy="1916448"/>
                      </a:xfrm>
                      <a:prstGeom prst="rect">
                        <a:avLst/>
                      </a:prstGeom>
                      <a:noFill/>
                    </p:spPr>
                  </p:pic>
                </p:oleObj>
              </mc:Fallback>
            </mc:AlternateContent>
          </a:graphicData>
        </a:graphic>
      </p:graphicFrame>
      <p:sp>
        <p:nvSpPr>
          <p:cNvPr id="7" name="Flowchart: Alternate Process 6"/>
          <p:cNvSpPr/>
          <p:nvPr/>
        </p:nvSpPr>
        <p:spPr>
          <a:xfrm>
            <a:off x="5578182" y="2419350"/>
            <a:ext cx="3236773" cy="106680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Mời đại diện của nhóm lên trả lời, các nhóm còn lại sẽ nhận xét</a:t>
            </a:r>
          </a:p>
        </p:txBody>
      </p:sp>
      <p:sp>
        <p:nvSpPr>
          <p:cNvPr id="14" name="Rectangle 13"/>
          <p:cNvSpPr/>
          <p:nvPr/>
        </p:nvSpPr>
        <p:spPr>
          <a:xfrm>
            <a:off x="3323042" y="4046927"/>
            <a:ext cx="5665641" cy="963223"/>
          </a:xfrm>
          <a:prstGeom prst="rect">
            <a:avLst/>
          </a:prstGeom>
          <a:solidFill>
            <a:srgbClr val="99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Gv đánh giá phần trình bày của Hs, tiếp theo đó hướng dẫn các thực hiện thao tác sao chép dữ liệu. Sau đó mời Hs lên thực hiện lại .</a:t>
            </a:r>
          </a:p>
        </p:txBody>
      </p:sp>
      <p:sp>
        <p:nvSpPr>
          <p:cNvPr id="20" name="Right Arrow 19"/>
          <p:cNvSpPr/>
          <p:nvPr/>
        </p:nvSpPr>
        <p:spPr>
          <a:xfrm rot="5400000">
            <a:off x="6922307" y="3534440"/>
            <a:ext cx="548522" cy="451942"/>
          </a:xfrm>
          <a:prstGeom prst="rightArrow">
            <a:avLst/>
          </a:prstGeom>
          <a:solidFill>
            <a:srgbClr val="FF66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en-US" sz="1400">
              <a:solidFill>
                <a:prstClr val="white"/>
              </a:solidFill>
            </a:endParaRPr>
          </a:p>
        </p:txBody>
      </p:sp>
    </p:spTree>
    <p:extLst>
      <p:ext uri="{BB962C8B-B14F-4D97-AF65-F5344CB8AC3E}">
        <p14:creationId xmlns:p14="http://schemas.microsoft.com/office/powerpoint/2010/main" val="338881240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arn(inVertic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arn(inVertical)">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strVal val="#ppt_x"/>
                                          </p:val>
                                        </p:tav>
                                        <p:tav tm="100000">
                                          <p:val>
                                            <p:strVal val="#ppt_x"/>
                                          </p:val>
                                        </p:tav>
                                      </p:tavLst>
                                    </p:anim>
                                    <p:anim calcmode="lin" valueType="num">
                                      <p:cBhvr>
                                        <p:cTn id="34"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26" grpId="0" animBg="1"/>
      <p:bldP spid="27" grpId="0" animBg="1"/>
      <p:bldP spid="14" grpId="0" animBg="1"/>
      <p:bldP spid="2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414219563"/>
              </p:ext>
            </p:extLst>
          </p:nvPr>
        </p:nvGraphicFramePr>
        <p:xfrm>
          <a:off x="533400" y="1587283"/>
          <a:ext cx="5257800" cy="2660867"/>
        </p:xfrm>
        <a:graphic>
          <a:graphicData uri="http://schemas.openxmlformats.org/presentationml/2006/ole">
            <mc:AlternateContent xmlns:mc="http://schemas.openxmlformats.org/markup-compatibility/2006">
              <mc:Choice xmlns:v="urn:schemas-microsoft-com:vml" Requires="v">
                <p:oleObj spid="_x0000_s4098" name="Bitmap Image" r:id="rId3" imgW="3161905" imgH="1590897" progId="Paint.Picture">
                  <p:embed/>
                </p:oleObj>
              </mc:Choice>
              <mc:Fallback>
                <p:oleObj name="Bitmap Image" r:id="rId3" imgW="3161905" imgH="1590897"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587283"/>
                        <a:ext cx="5257800" cy="2660867"/>
                      </a:xfrm>
                      <a:prstGeom prst="rect">
                        <a:avLst/>
                      </a:prstGeom>
                      <a:noFill/>
                      <a:ln>
                        <a:noFill/>
                      </a:ln>
                    </p:spPr>
                  </p:pic>
                </p:oleObj>
              </mc:Fallback>
            </mc:AlternateContent>
          </a:graphicData>
        </a:graphic>
      </p:graphicFrame>
      <p:sp>
        <p:nvSpPr>
          <p:cNvPr id="5" name="Flowchart: Alternate Process 4"/>
          <p:cNvSpPr/>
          <p:nvPr/>
        </p:nvSpPr>
        <p:spPr>
          <a:xfrm>
            <a:off x="381000" y="228600"/>
            <a:ext cx="2895600" cy="838200"/>
          </a:xfrm>
          <a:prstGeom prst="flowChartAlternateProcess">
            <a:avLst/>
          </a:prstGeom>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b="1">
                <a:solidFill>
                  <a:srgbClr val="002060"/>
                </a:solidFill>
              </a:rPr>
              <a:t>Chọn các ô cần sao chép và nháy vào nút  Copy  </a:t>
            </a:r>
            <a:endParaRPr lang="en-US">
              <a:solidFill>
                <a:srgbClr val="002060"/>
              </a:solidFill>
            </a:endParaRPr>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677141"/>
            <a:ext cx="3429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lowchart: Alternate Process 5"/>
          <p:cNvSpPr/>
          <p:nvPr/>
        </p:nvSpPr>
        <p:spPr>
          <a:xfrm>
            <a:off x="3581400" y="228600"/>
            <a:ext cx="2514600" cy="838200"/>
          </a:xfrm>
          <a:prstGeom prst="flowChartAlternateProcess">
            <a:avLst/>
          </a:prstGeom>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b="1">
                <a:solidFill>
                  <a:srgbClr val="002060"/>
                </a:solidFill>
              </a:rPr>
              <a:t>Nháy chọn ô đích và nháy vào nút Paste </a:t>
            </a:r>
            <a:endParaRPr lang="en-US">
              <a:solidFill>
                <a:srgbClr val="002060"/>
              </a:solidFill>
            </a:endParaRPr>
          </a:p>
        </p:txBody>
      </p:sp>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685800"/>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p:cNvCxnSpPr/>
          <p:nvPr/>
        </p:nvCxnSpPr>
        <p:spPr>
          <a:xfrm>
            <a:off x="2438400" y="1066800"/>
            <a:ext cx="171450" cy="127635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1" name="Straight Arrow Connector 10"/>
          <p:cNvCxnSpPr/>
          <p:nvPr/>
        </p:nvCxnSpPr>
        <p:spPr>
          <a:xfrm>
            <a:off x="5295900" y="1102302"/>
            <a:ext cx="38100" cy="124084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0" name="Oval 9"/>
          <p:cNvSpPr/>
          <p:nvPr/>
        </p:nvSpPr>
        <p:spPr>
          <a:xfrm>
            <a:off x="6400800" y="228600"/>
            <a:ext cx="2514600" cy="1341726"/>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Gv: Chốt lại kiến thức</a:t>
            </a:r>
          </a:p>
        </p:txBody>
      </p:sp>
      <p:sp>
        <p:nvSpPr>
          <p:cNvPr id="12" name="Rectangle 11"/>
          <p:cNvSpPr/>
          <p:nvPr/>
        </p:nvSpPr>
        <p:spPr>
          <a:xfrm>
            <a:off x="5867400" y="1628775"/>
            <a:ext cx="3048000" cy="3381375"/>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rgbClr val="0070C0"/>
                </a:solidFill>
                <a:latin typeface="Times New Roman" pitchFamily="18" charset="0"/>
                <a:cs typeface="Times New Roman" pitchFamily="18" charset="0"/>
              </a:rPr>
              <a:t>Muốn sao chép dữ liệu ta thực hiên các bước sau:</a:t>
            </a:r>
          </a:p>
          <a:p>
            <a:r>
              <a:rPr lang="en-US" sz="2000">
                <a:solidFill>
                  <a:srgbClr val="0070C0"/>
                </a:solidFill>
                <a:latin typeface="Times New Roman" pitchFamily="18" charset="0"/>
                <a:cs typeface="Times New Roman" pitchFamily="18" charset="0"/>
              </a:rPr>
              <a:t>B1. Chọn ô hoặc các ô tính cần sao chép.</a:t>
            </a:r>
          </a:p>
          <a:p>
            <a:r>
              <a:rPr lang="en-US" sz="2000">
                <a:solidFill>
                  <a:srgbClr val="0070C0"/>
                </a:solidFill>
                <a:latin typeface="Times New Roman" pitchFamily="18" charset="0"/>
                <a:cs typeface="Times New Roman" pitchFamily="18" charset="0"/>
              </a:rPr>
              <a:t>B2. Nháy nút Copy       trên thanh công cụ.</a:t>
            </a:r>
          </a:p>
          <a:p>
            <a:r>
              <a:rPr lang="en-US" sz="2000">
                <a:solidFill>
                  <a:srgbClr val="0070C0"/>
                </a:solidFill>
                <a:latin typeface="Times New Roman" pitchFamily="18" charset="0"/>
                <a:cs typeface="Times New Roman" pitchFamily="18" charset="0"/>
              </a:rPr>
              <a:t>B3. </a:t>
            </a:r>
            <a:r>
              <a:rPr lang="nl-NL" sz="2000">
                <a:solidFill>
                  <a:srgbClr val="0070C0"/>
                </a:solidFill>
                <a:latin typeface="Times New Roman" pitchFamily="18" charset="0"/>
                <a:cs typeface="Times New Roman" pitchFamily="18" charset="0"/>
              </a:rPr>
              <a:t>Chọn ô muốn đưa thông tin được sao chép vào.</a:t>
            </a:r>
          </a:p>
          <a:p>
            <a:r>
              <a:rPr lang="nl-NL" sz="2000">
                <a:solidFill>
                  <a:srgbClr val="0070C0"/>
                </a:solidFill>
                <a:latin typeface="Times New Roman" pitchFamily="18" charset="0"/>
                <a:cs typeface="Times New Roman" pitchFamily="18" charset="0"/>
              </a:rPr>
              <a:t>B4. </a:t>
            </a:r>
            <a:r>
              <a:rPr lang="en-US" sz="2000">
                <a:solidFill>
                  <a:srgbClr val="0070C0"/>
                </a:solidFill>
                <a:latin typeface="Times New Roman" pitchFamily="18" charset="0"/>
                <a:cs typeface="Times New Roman" pitchFamily="18" charset="0"/>
              </a:rPr>
              <a:t>Nháy nút Paste        trên thanh công cụ.</a:t>
            </a:r>
          </a:p>
        </p:txBody>
      </p:sp>
      <p:pic>
        <p:nvPicPr>
          <p:cNvPr id="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76755" y="2800350"/>
            <a:ext cx="3429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50778" y="4334741"/>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654812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2051"/>
                                        </p:tgtEl>
                                        <p:attrNameLst>
                                          <p:attrName>style.visibility</p:attrName>
                                        </p:attrNameLst>
                                      </p:cBhvr>
                                      <p:to>
                                        <p:strVal val="visible"/>
                                      </p:to>
                                    </p:set>
                                    <p:animEffect transition="in" filter="fade">
                                      <p:cBhvr>
                                        <p:cTn id="15" dur="500"/>
                                        <p:tgtEl>
                                          <p:spTgt spid="205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nodeType="withEffect">
                                  <p:stCondLst>
                                    <p:cond delay="0"/>
                                  </p:stCondLst>
                                  <p:childTnLst>
                                    <p:set>
                                      <p:cBhvr>
                                        <p:cTn id="27" dur="1" fill="hold">
                                          <p:stCondLst>
                                            <p:cond delay="0"/>
                                          </p:stCondLst>
                                        </p:cTn>
                                        <p:tgtEl>
                                          <p:spTgt spid="2052"/>
                                        </p:tgtEl>
                                        <p:attrNameLst>
                                          <p:attrName>style.visibility</p:attrName>
                                        </p:attrNameLst>
                                      </p:cBhvr>
                                      <p:to>
                                        <p:strVal val="visible"/>
                                      </p:to>
                                    </p:set>
                                    <p:animEffect transition="in" filter="fade">
                                      <p:cBhvr>
                                        <p:cTn id="28" dur="500"/>
                                        <p:tgtEl>
                                          <p:spTgt spid="205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arn(inVertical)">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circle(in)">
                                      <p:cBhvr>
                                        <p:cTn id="43" dur="1000"/>
                                        <p:tgtEl>
                                          <p:spTgt spid="12"/>
                                        </p:tgtEl>
                                      </p:cBhvr>
                                    </p:animEffect>
                                  </p:childTnLst>
                                </p:cTn>
                              </p:par>
                            </p:childTnLst>
                          </p:cTn>
                        </p:par>
                        <p:par>
                          <p:cTn id="44" fill="hold">
                            <p:stCondLst>
                              <p:cond delay="1000"/>
                            </p:stCondLst>
                            <p:childTnLst>
                              <p:par>
                                <p:cTn id="45" presetID="10" presetClass="entr" presetSubtype="0" fill="hold"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par>
                          <p:cTn id="48" fill="hold">
                            <p:stCondLst>
                              <p:cond delay="1500"/>
                            </p:stCondLst>
                            <p:childTnLst>
                              <p:par>
                                <p:cTn id="49" presetID="10" presetClass="entr" presetSubtype="0"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ounded Rectangle 14"/>
          <p:cNvSpPr/>
          <p:nvPr/>
        </p:nvSpPr>
        <p:spPr>
          <a:xfrm>
            <a:off x="2487135" y="361950"/>
            <a:ext cx="5971066" cy="762000"/>
          </a:xfrm>
          <a:prstGeom prst="roundRect">
            <a:avLst/>
          </a:prstGeom>
        </p:spPr>
        <p:style>
          <a:lnRef idx="0">
            <a:schemeClr val="lt1">
              <a:hueOff val="0"/>
              <a:satOff val="0"/>
              <a:lumOff val="0"/>
              <a:alphaOff val="0"/>
            </a:schemeClr>
          </a:lnRef>
          <a:fillRef idx="3">
            <a:schemeClr val="accent5">
              <a:hueOff val="2723985"/>
              <a:satOff val="1859"/>
              <a:lumOff val="-5228"/>
              <a:alphaOff val="0"/>
            </a:schemeClr>
          </a:fillRef>
          <a:effectRef idx="3">
            <a:schemeClr val="accent5">
              <a:hueOff val="2723985"/>
              <a:satOff val="1859"/>
              <a:lumOff val="-5228"/>
              <a:alphaOff val="0"/>
            </a:schemeClr>
          </a:effectRef>
          <a:fontRef idx="minor">
            <a:schemeClr val="lt1"/>
          </a:fontRef>
        </p:style>
        <p:txBody>
          <a:bodyPr lIns="91438" tIns="45719" rIns="91438" bIns="45719" rtlCol="0" anchor="ctr"/>
          <a:lstStyle/>
          <a:p>
            <a:pPr algn="ctr"/>
            <a:r>
              <a:rPr lang="en-US" sz="260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Học sinh biết sao chép, di chuyển dữ liệu.</a:t>
            </a:r>
          </a:p>
        </p:txBody>
      </p:sp>
      <p:sp>
        <p:nvSpPr>
          <p:cNvPr id="16" name="Rounded Rectangle 15"/>
          <p:cNvSpPr/>
          <p:nvPr/>
        </p:nvSpPr>
        <p:spPr>
          <a:xfrm>
            <a:off x="2487135" y="1428750"/>
            <a:ext cx="5971066" cy="914400"/>
          </a:xfrm>
          <a:prstGeom prst="roundRect">
            <a:avLst/>
          </a:prstGeom>
          <a:solidFill>
            <a:srgbClr val="00B0F0"/>
          </a:solidFill>
        </p:spPr>
        <p:style>
          <a:lnRef idx="0">
            <a:schemeClr val="lt1">
              <a:hueOff val="0"/>
              <a:satOff val="0"/>
              <a:lumOff val="0"/>
              <a:alphaOff val="0"/>
            </a:schemeClr>
          </a:lnRef>
          <a:fillRef idx="3">
            <a:schemeClr val="accent5">
              <a:hueOff val="2723985"/>
              <a:satOff val="1859"/>
              <a:lumOff val="-5228"/>
              <a:alphaOff val="0"/>
            </a:schemeClr>
          </a:fillRef>
          <a:effectRef idx="3">
            <a:schemeClr val="accent5">
              <a:hueOff val="2723985"/>
              <a:satOff val="1859"/>
              <a:lumOff val="-5228"/>
              <a:alphaOff val="0"/>
            </a:schemeClr>
          </a:effectRef>
          <a:fontRef idx="minor">
            <a:schemeClr val="lt1"/>
          </a:fontRef>
        </p:style>
        <p:txBody>
          <a:bodyPr lIns="91438" tIns="45719" rIns="91438" bIns="45719" rtlCol="0" anchor="ctr"/>
          <a:lstStyle/>
          <a:p>
            <a:pPr algn="ctr"/>
            <a:r>
              <a:rPr lang="en-US" sz="2800">
                <a:solidFill>
                  <a:srgbClr val="002060"/>
                </a:solidFill>
                <a:latin typeface="Times New Roman" pitchFamily="18" charset="0"/>
                <a:cs typeface="Times New Roman" pitchFamily="18" charset="0"/>
              </a:rPr>
              <a:t>Học sinh biết sao chép và di chuyển công thức.</a:t>
            </a:r>
            <a:endParaRPr lang="en-US" sz="260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8" name="Rounded Rectangle 17"/>
          <p:cNvSpPr/>
          <p:nvPr/>
        </p:nvSpPr>
        <p:spPr>
          <a:xfrm>
            <a:off x="2438400" y="2647950"/>
            <a:ext cx="5971066" cy="914400"/>
          </a:xfrm>
          <a:prstGeom prst="round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50000" t="50000" r="50000" b="50000"/>
            </a:path>
            <a:tileRect/>
          </a:gradFill>
        </p:spPr>
        <p:style>
          <a:lnRef idx="0">
            <a:schemeClr val="lt1">
              <a:hueOff val="0"/>
              <a:satOff val="0"/>
              <a:lumOff val="0"/>
              <a:alphaOff val="0"/>
            </a:schemeClr>
          </a:lnRef>
          <a:fillRef idx="3">
            <a:schemeClr val="accent5">
              <a:hueOff val="2723985"/>
              <a:satOff val="1859"/>
              <a:lumOff val="-5228"/>
              <a:alphaOff val="0"/>
            </a:schemeClr>
          </a:fillRef>
          <a:effectRef idx="3">
            <a:schemeClr val="accent5">
              <a:hueOff val="2723985"/>
              <a:satOff val="1859"/>
              <a:lumOff val="-5228"/>
              <a:alphaOff val="0"/>
            </a:schemeClr>
          </a:effectRef>
          <a:fontRef idx="minor">
            <a:schemeClr val="lt1"/>
          </a:fontRef>
        </p:style>
        <p:txBody>
          <a:bodyPr lIns="91438" tIns="45719" rIns="91438" bIns="45719" rtlCol="0" anchor="ctr"/>
          <a:lstStyle/>
          <a:p>
            <a:r>
              <a:rPr lang="en-US" sz="2800">
                <a:solidFill>
                  <a:srgbClr val="002060"/>
                </a:solidFill>
                <a:latin typeface="Times New Roman" pitchFamily="18" charset="0"/>
                <a:cs typeface="Times New Roman" pitchFamily="18" charset="0"/>
              </a:rPr>
              <a:t>Học sinh hiểu được sự thay đổi địa chỉ ô khi sao chép công thức.</a:t>
            </a:r>
          </a:p>
        </p:txBody>
      </p:sp>
      <p:sp>
        <p:nvSpPr>
          <p:cNvPr id="20" name="Rounded Rectangle 19"/>
          <p:cNvSpPr/>
          <p:nvPr/>
        </p:nvSpPr>
        <p:spPr>
          <a:xfrm>
            <a:off x="2438400" y="3867150"/>
            <a:ext cx="5971066" cy="914400"/>
          </a:xfrm>
          <a:prstGeom prst="roundRect">
            <a:avLst/>
          </a:prstGeom>
          <a:solidFill>
            <a:schemeClr val="accent5">
              <a:lumMod val="60000"/>
              <a:lumOff val="40000"/>
            </a:schemeClr>
          </a:solidFill>
        </p:spPr>
        <p:style>
          <a:lnRef idx="0">
            <a:schemeClr val="lt1">
              <a:hueOff val="0"/>
              <a:satOff val="0"/>
              <a:lumOff val="0"/>
              <a:alphaOff val="0"/>
            </a:schemeClr>
          </a:lnRef>
          <a:fillRef idx="3">
            <a:schemeClr val="accent5">
              <a:hueOff val="2723985"/>
              <a:satOff val="1859"/>
              <a:lumOff val="-5228"/>
              <a:alphaOff val="0"/>
            </a:schemeClr>
          </a:fillRef>
          <a:effectRef idx="3">
            <a:schemeClr val="accent5">
              <a:hueOff val="2723985"/>
              <a:satOff val="1859"/>
              <a:lumOff val="-5228"/>
              <a:alphaOff val="0"/>
            </a:schemeClr>
          </a:effectRef>
          <a:fontRef idx="minor">
            <a:schemeClr val="lt1"/>
          </a:fontRef>
        </p:style>
        <p:txBody>
          <a:bodyPr lIns="91438" tIns="45719" rIns="91438" bIns="45719" rtlCol="0" anchor="ctr"/>
          <a:lstStyle/>
          <a:p>
            <a:r>
              <a:rPr lang="en-US" sz="2800">
                <a:solidFill>
                  <a:schemeClr val="bg2">
                    <a:lumMod val="50000"/>
                  </a:schemeClr>
                </a:solidFill>
                <a:latin typeface="Times New Roman" pitchFamily="18" charset="0"/>
                <a:cs typeface="Times New Roman" pitchFamily="18" charset="0"/>
              </a:rPr>
              <a:t>Vận dụng được kiến thức đã học vào bài thực hành.</a:t>
            </a:r>
          </a:p>
        </p:txBody>
      </p:sp>
      <p:sp>
        <p:nvSpPr>
          <p:cNvPr id="21" name="Oval 20"/>
          <p:cNvSpPr/>
          <p:nvPr/>
        </p:nvSpPr>
        <p:spPr>
          <a:xfrm>
            <a:off x="363682" y="1108364"/>
            <a:ext cx="1572734" cy="2971800"/>
          </a:xfrm>
          <a:prstGeom prst="ellipse">
            <a:avLst/>
          </a:prstGeom>
          <a:solidFill>
            <a:srgbClr val="FFFF00"/>
          </a:solidFill>
        </p:spPr>
        <p:style>
          <a:lnRef idx="0">
            <a:schemeClr val="lt1">
              <a:hueOff val="0"/>
              <a:satOff val="0"/>
              <a:lumOff val="0"/>
              <a:alphaOff val="0"/>
            </a:schemeClr>
          </a:lnRef>
          <a:fillRef idx="3">
            <a:schemeClr val="accent5">
              <a:hueOff val="2723985"/>
              <a:satOff val="1859"/>
              <a:lumOff val="-5228"/>
              <a:alphaOff val="0"/>
            </a:schemeClr>
          </a:fillRef>
          <a:effectRef idx="3">
            <a:schemeClr val="accent5">
              <a:hueOff val="2723985"/>
              <a:satOff val="1859"/>
              <a:lumOff val="-5228"/>
              <a:alphaOff val="0"/>
            </a:schemeClr>
          </a:effectRef>
          <a:fontRef idx="minor">
            <a:schemeClr val="lt1"/>
          </a:fontRef>
        </p:style>
        <p:txBody>
          <a:bodyPr lIns="91438" tIns="45719" rIns="91438" bIns="45719" rtlCol="0" anchor="ctr"/>
          <a:lstStyle/>
          <a:p>
            <a:pPr algn="ctr"/>
            <a:r>
              <a:rPr lang="en-US" sz="2600">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Kết quả đạt được</a:t>
            </a:r>
          </a:p>
          <a:p>
            <a:pPr algn="ctr"/>
            <a:endParaRPr lang="en-US" sz="2600"/>
          </a:p>
        </p:txBody>
      </p:sp>
      <p:cxnSp>
        <p:nvCxnSpPr>
          <p:cNvPr id="23" name="Curved Connector 22"/>
          <p:cNvCxnSpPr>
            <a:stCxn id="21" idx="7"/>
            <a:endCxn id="15" idx="1"/>
          </p:cNvCxnSpPr>
          <p:nvPr/>
        </p:nvCxnSpPr>
        <p:spPr>
          <a:xfrm rot="5400000" flipH="1" flipV="1">
            <a:off x="1696303" y="752743"/>
            <a:ext cx="800624" cy="781040"/>
          </a:xfrm>
          <a:prstGeom prst="curvedConnector2">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5" name="Curved Connector 24"/>
          <p:cNvCxnSpPr>
            <a:stCxn id="21" idx="6"/>
            <a:endCxn id="16" idx="1"/>
          </p:cNvCxnSpPr>
          <p:nvPr/>
        </p:nvCxnSpPr>
        <p:spPr>
          <a:xfrm flipV="1">
            <a:off x="1936417" y="1885951"/>
            <a:ext cx="550718" cy="708314"/>
          </a:xfrm>
          <a:prstGeom prst="curvedConnector3">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7" name="Curved Connector 26"/>
          <p:cNvCxnSpPr>
            <a:stCxn id="21" idx="6"/>
            <a:endCxn id="18" idx="1"/>
          </p:cNvCxnSpPr>
          <p:nvPr/>
        </p:nvCxnSpPr>
        <p:spPr>
          <a:xfrm>
            <a:off x="1936416" y="2594265"/>
            <a:ext cx="501984" cy="510886"/>
          </a:xfrm>
          <a:prstGeom prst="curvedConnector3">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3" name="Curved Connector 32"/>
          <p:cNvCxnSpPr>
            <a:stCxn id="21" idx="5"/>
          </p:cNvCxnSpPr>
          <p:nvPr/>
        </p:nvCxnSpPr>
        <p:spPr>
          <a:xfrm rot="16200000" flipH="1">
            <a:off x="1732550" y="3618499"/>
            <a:ext cx="679396" cy="732306"/>
          </a:xfrm>
          <a:prstGeom prst="curvedConnector2">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481844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arn(inVertical)">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8" grpId="0" animBg="1"/>
      <p:bldP spid="20"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7" name="Freeform 6"/>
          <p:cNvSpPr/>
          <p:nvPr/>
        </p:nvSpPr>
        <p:spPr>
          <a:xfrm>
            <a:off x="315191" y="307898"/>
            <a:ext cx="8229600" cy="671580"/>
          </a:xfrm>
          <a:custGeom>
            <a:avLst/>
            <a:gdLst>
              <a:gd name="connsiteX0" fmla="*/ 0 w 8229600"/>
              <a:gd name="connsiteY0" fmla="*/ 111932 h 671580"/>
              <a:gd name="connsiteX1" fmla="*/ 111932 w 8229600"/>
              <a:gd name="connsiteY1" fmla="*/ 0 h 671580"/>
              <a:gd name="connsiteX2" fmla="*/ 8117668 w 8229600"/>
              <a:gd name="connsiteY2" fmla="*/ 0 h 671580"/>
              <a:gd name="connsiteX3" fmla="*/ 8229600 w 8229600"/>
              <a:gd name="connsiteY3" fmla="*/ 111932 h 671580"/>
              <a:gd name="connsiteX4" fmla="*/ 8229600 w 8229600"/>
              <a:gd name="connsiteY4" fmla="*/ 559648 h 671580"/>
              <a:gd name="connsiteX5" fmla="*/ 8117668 w 8229600"/>
              <a:gd name="connsiteY5" fmla="*/ 671580 h 671580"/>
              <a:gd name="connsiteX6" fmla="*/ 111932 w 8229600"/>
              <a:gd name="connsiteY6" fmla="*/ 671580 h 671580"/>
              <a:gd name="connsiteX7" fmla="*/ 0 w 8229600"/>
              <a:gd name="connsiteY7" fmla="*/ 559648 h 671580"/>
              <a:gd name="connsiteX8" fmla="*/ 0 w 8229600"/>
              <a:gd name="connsiteY8" fmla="*/ 111932 h 671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71580">
                <a:moveTo>
                  <a:pt x="0" y="111932"/>
                </a:moveTo>
                <a:cubicBezTo>
                  <a:pt x="0" y="50114"/>
                  <a:pt x="50114" y="0"/>
                  <a:pt x="111932" y="0"/>
                </a:cubicBezTo>
                <a:lnTo>
                  <a:pt x="8117668" y="0"/>
                </a:lnTo>
                <a:cubicBezTo>
                  <a:pt x="8179486" y="0"/>
                  <a:pt x="8229600" y="50114"/>
                  <a:pt x="8229600" y="111932"/>
                </a:cubicBezTo>
                <a:lnTo>
                  <a:pt x="8229600" y="559648"/>
                </a:lnTo>
                <a:cubicBezTo>
                  <a:pt x="8229600" y="621466"/>
                  <a:pt x="8179486" y="671580"/>
                  <a:pt x="8117668" y="671580"/>
                </a:cubicBezTo>
                <a:lnTo>
                  <a:pt x="111932" y="671580"/>
                </a:lnTo>
                <a:cubicBezTo>
                  <a:pt x="50114" y="671580"/>
                  <a:pt x="0" y="621466"/>
                  <a:pt x="0" y="559648"/>
                </a:cubicBezTo>
                <a:lnTo>
                  <a:pt x="0" y="11193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9460" tIns="139460" rIns="139460" bIns="139460" numCol="1" spcCol="1270" anchor="ctr" anchorCtr="0">
            <a:noAutofit/>
          </a:bodyPr>
          <a:lstStyle/>
          <a:p>
            <a:pPr algn="ctr" defTabSz="1244569">
              <a:lnSpc>
                <a:spcPct val="90000"/>
              </a:lnSpc>
              <a:spcBef>
                <a:spcPct val="0"/>
              </a:spcBef>
              <a:spcAft>
                <a:spcPct val="35000"/>
              </a:spcAft>
            </a:pPr>
            <a:r>
              <a:rPr lang="en-US" sz="2800" i="1">
                <a:latin typeface="Times New Roman" pitchFamily="18" charset="0"/>
                <a:cs typeface="Times New Roman" pitchFamily="18" charset="0"/>
              </a:rPr>
              <a:t>c) Điều chỉnh, bổ sung sau thực nghiệm:</a:t>
            </a:r>
            <a:endParaRPr lang="en-US" sz="2800">
              <a:latin typeface="Times New Roman" pitchFamily="18" charset="0"/>
              <a:cs typeface="Times New Roman" pitchFamily="18" charset="0"/>
            </a:endParaRPr>
          </a:p>
        </p:txBody>
      </p:sp>
      <p:sp>
        <p:nvSpPr>
          <p:cNvPr id="8" name="Freeform 7"/>
          <p:cNvSpPr/>
          <p:nvPr/>
        </p:nvSpPr>
        <p:spPr>
          <a:xfrm>
            <a:off x="453736" y="1428750"/>
            <a:ext cx="8229600" cy="990600"/>
          </a:xfrm>
          <a:custGeom>
            <a:avLst/>
            <a:gdLst>
              <a:gd name="connsiteX0" fmla="*/ 0 w 8229600"/>
              <a:gd name="connsiteY0" fmla="*/ 111932 h 671580"/>
              <a:gd name="connsiteX1" fmla="*/ 111932 w 8229600"/>
              <a:gd name="connsiteY1" fmla="*/ 0 h 671580"/>
              <a:gd name="connsiteX2" fmla="*/ 8117668 w 8229600"/>
              <a:gd name="connsiteY2" fmla="*/ 0 h 671580"/>
              <a:gd name="connsiteX3" fmla="*/ 8229600 w 8229600"/>
              <a:gd name="connsiteY3" fmla="*/ 111932 h 671580"/>
              <a:gd name="connsiteX4" fmla="*/ 8229600 w 8229600"/>
              <a:gd name="connsiteY4" fmla="*/ 559648 h 671580"/>
              <a:gd name="connsiteX5" fmla="*/ 8117668 w 8229600"/>
              <a:gd name="connsiteY5" fmla="*/ 671580 h 671580"/>
              <a:gd name="connsiteX6" fmla="*/ 111932 w 8229600"/>
              <a:gd name="connsiteY6" fmla="*/ 671580 h 671580"/>
              <a:gd name="connsiteX7" fmla="*/ 0 w 8229600"/>
              <a:gd name="connsiteY7" fmla="*/ 559648 h 671580"/>
              <a:gd name="connsiteX8" fmla="*/ 0 w 8229600"/>
              <a:gd name="connsiteY8" fmla="*/ 111932 h 671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71580">
                <a:moveTo>
                  <a:pt x="0" y="111932"/>
                </a:moveTo>
                <a:cubicBezTo>
                  <a:pt x="0" y="50114"/>
                  <a:pt x="50114" y="0"/>
                  <a:pt x="111932" y="0"/>
                </a:cubicBezTo>
                <a:lnTo>
                  <a:pt x="8117668" y="0"/>
                </a:lnTo>
                <a:cubicBezTo>
                  <a:pt x="8179486" y="0"/>
                  <a:pt x="8229600" y="50114"/>
                  <a:pt x="8229600" y="111932"/>
                </a:cubicBezTo>
                <a:lnTo>
                  <a:pt x="8229600" y="559648"/>
                </a:lnTo>
                <a:cubicBezTo>
                  <a:pt x="8229600" y="621466"/>
                  <a:pt x="8179486" y="671580"/>
                  <a:pt x="8117668" y="671580"/>
                </a:cubicBezTo>
                <a:lnTo>
                  <a:pt x="111932" y="671580"/>
                </a:lnTo>
                <a:cubicBezTo>
                  <a:pt x="50114" y="671580"/>
                  <a:pt x="0" y="621466"/>
                  <a:pt x="0" y="559648"/>
                </a:cubicBezTo>
                <a:lnTo>
                  <a:pt x="0" y="111932"/>
                </a:lnTo>
                <a:close/>
              </a:path>
            </a:pathLst>
          </a:custGeom>
          <a:solidFill>
            <a:schemeClr val="accent5">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9460" tIns="139460" rIns="139460" bIns="139460" numCol="1" spcCol="1270" anchor="ctr" anchorCtr="0">
            <a:noAutofit/>
          </a:bodyPr>
          <a:lstStyle/>
          <a:p>
            <a:r>
              <a:rPr lang="en-US" sz="2800">
                <a:effectLst>
                  <a:outerShdw blurRad="38100" dist="38100" dir="2700000" algn="tl">
                    <a:srgbClr val="000000">
                      <a:alpha val="43137"/>
                    </a:srgbClr>
                  </a:outerShdw>
                </a:effectLst>
                <a:latin typeface="Times New Roman" pitchFamily="18" charset="0"/>
                <a:cs typeface="Times New Roman" pitchFamily="18" charset="0"/>
              </a:rPr>
              <a:t>- Phương pháp này đòi hỏi nhiều thời gian, giáo viên cần tính toán kĩ để phù hợp với thời lượng quy định.</a:t>
            </a:r>
          </a:p>
        </p:txBody>
      </p:sp>
      <p:sp>
        <p:nvSpPr>
          <p:cNvPr id="9" name="Freeform 8"/>
          <p:cNvSpPr/>
          <p:nvPr/>
        </p:nvSpPr>
        <p:spPr>
          <a:xfrm>
            <a:off x="453736" y="2647950"/>
            <a:ext cx="8229600" cy="2286000"/>
          </a:xfrm>
          <a:custGeom>
            <a:avLst/>
            <a:gdLst>
              <a:gd name="connsiteX0" fmla="*/ 0 w 8229600"/>
              <a:gd name="connsiteY0" fmla="*/ 111932 h 671580"/>
              <a:gd name="connsiteX1" fmla="*/ 111932 w 8229600"/>
              <a:gd name="connsiteY1" fmla="*/ 0 h 671580"/>
              <a:gd name="connsiteX2" fmla="*/ 8117668 w 8229600"/>
              <a:gd name="connsiteY2" fmla="*/ 0 h 671580"/>
              <a:gd name="connsiteX3" fmla="*/ 8229600 w 8229600"/>
              <a:gd name="connsiteY3" fmla="*/ 111932 h 671580"/>
              <a:gd name="connsiteX4" fmla="*/ 8229600 w 8229600"/>
              <a:gd name="connsiteY4" fmla="*/ 559648 h 671580"/>
              <a:gd name="connsiteX5" fmla="*/ 8117668 w 8229600"/>
              <a:gd name="connsiteY5" fmla="*/ 671580 h 671580"/>
              <a:gd name="connsiteX6" fmla="*/ 111932 w 8229600"/>
              <a:gd name="connsiteY6" fmla="*/ 671580 h 671580"/>
              <a:gd name="connsiteX7" fmla="*/ 0 w 8229600"/>
              <a:gd name="connsiteY7" fmla="*/ 559648 h 671580"/>
              <a:gd name="connsiteX8" fmla="*/ 0 w 8229600"/>
              <a:gd name="connsiteY8" fmla="*/ 111932 h 671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71580">
                <a:moveTo>
                  <a:pt x="0" y="111932"/>
                </a:moveTo>
                <a:cubicBezTo>
                  <a:pt x="0" y="50114"/>
                  <a:pt x="50114" y="0"/>
                  <a:pt x="111932" y="0"/>
                </a:cubicBezTo>
                <a:lnTo>
                  <a:pt x="8117668" y="0"/>
                </a:lnTo>
                <a:cubicBezTo>
                  <a:pt x="8179486" y="0"/>
                  <a:pt x="8229600" y="50114"/>
                  <a:pt x="8229600" y="111932"/>
                </a:cubicBezTo>
                <a:lnTo>
                  <a:pt x="8229600" y="559648"/>
                </a:lnTo>
                <a:cubicBezTo>
                  <a:pt x="8229600" y="621466"/>
                  <a:pt x="8179486" y="671580"/>
                  <a:pt x="8117668" y="671580"/>
                </a:cubicBezTo>
                <a:lnTo>
                  <a:pt x="111932" y="671580"/>
                </a:lnTo>
                <a:cubicBezTo>
                  <a:pt x="50114" y="671580"/>
                  <a:pt x="0" y="621466"/>
                  <a:pt x="0" y="559648"/>
                </a:cubicBezTo>
                <a:lnTo>
                  <a:pt x="0" y="111932"/>
                </a:lnTo>
                <a:close/>
              </a:path>
            </a:pathLst>
          </a:custGeom>
          <a:solidFill>
            <a:schemeClr val="accent4">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9460" tIns="139460" rIns="139460" bIns="139460" numCol="1" spcCol="1270" anchor="ctr" anchorCtr="0">
            <a:noAutofit/>
          </a:bodyPr>
          <a:lstStyle/>
          <a:p>
            <a:r>
              <a:rPr lang="en-US" sz="2800">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Khi sử dụng phương pháp trực quan, đặc biệt là khi quan sát tranh ảnh, các thao tác, bước thực hiện, nếu giáo viên không định hướng cho học sinh quan sát sẽ dễ dẫn đến tình trạng học sinh sa đà vào những chi tiết nhỏ lẻ, không cần thiết.</a:t>
            </a:r>
          </a:p>
        </p:txBody>
      </p:sp>
    </p:spTree>
    <p:extLst>
      <p:ext uri="{BB962C8B-B14F-4D97-AF65-F5344CB8AC3E}">
        <p14:creationId xmlns:p14="http://schemas.microsoft.com/office/powerpoint/2010/main" val="3669184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20000"/>
                <a:lumOff val="8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7" name="Freeform 6"/>
          <p:cNvSpPr/>
          <p:nvPr/>
        </p:nvSpPr>
        <p:spPr>
          <a:xfrm>
            <a:off x="4582393" y="218208"/>
            <a:ext cx="4343400" cy="2322747"/>
          </a:xfrm>
          <a:custGeom>
            <a:avLst/>
            <a:gdLst>
              <a:gd name="connsiteX0" fmla="*/ 0 w 5257800"/>
              <a:gd name="connsiteY0" fmla="*/ 0 h 2175669"/>
              <a:gd name="connsiteX1" fmla="*/ 4895181 w 5257800"/>
              <a:gd name="connsiteY1" fmla="*/ 0 h 2175669"/>
              <a:gd name="connsiteX2" fmla="*/ 5257800 w 5257800"/>
              <a:gd name="connsiteY2" fmla="*/ 362619 h 2175669"/>
              <a:gd name="connsiteX3" fmla="*/ 5257800 w 5257800"/>
              <a:gd name="connsiteY3" fmla="*/ 2175669 h 2175669"/>
              <a:gd name="connsiteX4" fmla="*/ 0 w 5257800"/>
              <a:gd name="connsiteY4" fmla="*/ 2175669 h 2175669"/>
              <a:gd name="connsiteX5" fmla="*/ 0 w 5257800"/>
              <a:gd name="connsiteY5" fmla="*/ 0 h 217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57800" h="2175669">
                <a:moveTo>
                  <a:pt x="0" y="0"/>
                </a:moveTo>
                <a:lnTo>
                  <a:pt x="4895181" y="0"/>
                </a:lnTo>
                <a:cubicBezTo>
                  <a:pt x="5095450" y="0"/>
                  <a:pt x="5257800" y="162350"/>
                  <a:pt x="5257800" y="362619"/>
                </a:cubicBezTo>
                <a:lnTo>
                  <a:pt x="5257800" y="2175669"/>
                </a:lnTo>
                <a:lnTo>
                  <a:pt x="0" y="2175669"/>
                </a:lnTo>
                <a:lnTo>
                  <a:pt x="0" y="0"/>
                </a:lnTo>
                <a:close/>
              </a:path>
            </a:pathLst>
          </a:cu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9348" tIns="149348" rIns="149348" bIns="557277" numCol="1" spcCol="953" anchor="ctr" anchorCtr="0">
            <a:noAutofit/>
          </a:bodyPr>
          <a:lstStyle/>
          <a:p>
            <a:pPr algn="just" defTabSz="933427">
              <a:lnSpc>
                <a:spcPct val="90000"/>
              </a:lnSpc>
              <a:spcBef>
                <a:spcPct val="0"/>
              </a:spcBef>
              <a:spcAft>
                <a:spcPct val="35000"/>
              </a:spcAft>
            </a:pPr>
            <a:r>
              <a:rPr lang="en-US" sz="2100">
                <a:latin typeface="Times New Roman" pitchFamily="18" charset="0"/>
                <a:cs typeface="Times New Roman" pitchFamily="18" charset="0"/>
              </a:rPr>
              <a:t>Sau khi áp dụng phương pháp trực quan vào giảng dạy năm đầu tiên vì còn bỡ ngỡ và thiếu kinh nghiệm nên kết quả đạt được vẫn không mấy thay đổi so với năm trước nhưng qua những năm tiếp theo tôi đã thấy có tiến bộ hơn. </a:t>
            </a:r>
            <a:endParaRPr lang="en-US" sz="2100" dirty="0">
              <a:latin typeface="Times New Roman" panose="02020603050405020304" pitchFamily="18" charset="0"/>
              <a:cs typeface="Times New Roman" panose="02020603050405020304" pitchFamily="18" charset="0"/>
            </a:endParaRPr>
          </a:p>
        </p:txBody>
      </p:sp>
      <p:sp>
        <p:nvSpPr>
          <p:cNvPr id="11" name="Freeform 10"/>
          <p:cNvSpPr/>
          <p:nvPr/>
        </p:nvSpPr>
        <p:spPr>
          <a:xfrm>
            <a:off x="304800" y="209549"/>
            <a:ext cx="4277592" cy="2317553"/>
          </a:xfrm>
          <a:custGeom>
            <a:avLst/>
            <a:gdLst>
              <a:gd name="connsiteX0" fmla="*/ 0 w 2175669"/>
              <a:gd name="connsiteY0" fmla="*/ 0 h 5257800"/>
              <a:gd name="connsiteX1" fmla="*/ 1813050 w 2175669"/>
              <a:gd name="connsiteY1" fmla="*/ 0 h 5257800"/>
              <a:gd name="connsiteX2" fmla="*/ 2175669 w 2175669"/>
              <a:gd name="connsiteY2" fmla="*/ 362619 h 5257800"/>
              <a:gd name="connsiteX3" fmla="*/ 2175669 w 2175669"/>
              <a:gd name="connsiteY3" fmla="*/ 5257800 h 5257800"/>
              <a:gd name="connsiteX4" fmla="*/ 0 w 2175669"/>
              <a:gd name="connsiteY4" fmla="*/ 5257800 h 5257800"/>
              <a:gd name="connsiteX5" fmla="*/ 0 w 2175669"/>
              <a:gd name="connsiteY5" fmla="*/ 0 h 525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5669" h="5257800">
                <a:moveTo>
                  <a:pt x="0" y="5257799"/>
                </a:moveTo>
                <a:lnTo>
                  <a:pt x="0" y="876319"/>
                </a:lnTo>
                <a:cubicBezTo>
                  <a:pt x="0" y="392342"/>
                  <a:pt x="67180" y="1"/>
                  <a:pt x="150051" y="1"/>
                </a:cubicBezTo>
                <a:lnTo>
                  <a:pt x="2175669" y="1"/>
                </a:lnTo>
                <a:lnTo>
                  <a:pt x="2175669" y="5257799"/>
                </a:lnTo>
                <a:lnTo>
                  <a:pt x="0" y="5257799"/>
                </a:lnTo>
                <a:close/>
              </a:path>
            </a:pathLst>
          </a:custGeom>
          <a:solidFill>
            <a:srgbClr val="FF66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9349" tIns="149348" rIns="149348" bIns="557277" numCol="1" spcCol="953" anchor="ctr" anchorCtr="0">
            <a:noAutofit/>
          </a:bodyPr>
          <a:lstStyle/>
          <a:p>
            <a:pPr algn="just"/>
            <a:r>
              <a:rPr lang="en-US" sz="2100">
                <a:latin typeface="Times New Roman" pitchFamily="18" charset="0"/>
                <a:cs typeface="Times New Roman" pitchFamily="18" charset="0"/>
              </a:rPr>
              <a:t>Tin học là môn học mang tính khoa học. Để tạo hứng thú học tập cho học sinh và từng bước nâng cao chất lượng bộ môn đòi hỏi người giáo viên phải tìm tòi, đổi mới phương pháp dạy học phù hợp, hiệu quả.</a:t>
            </a:r>
          </a:p>
        </p:txBody>
      </p:sp>
      <p:sp>
        <p:nvSpPr>
          <p:cNvPr id="12" name="Freeform 11"/>
          <p:cNvSpPr/>
          <p:nvPr/>
        </p:nvSpPr>
        <p:spPr>
          <a:xfrm>
            <a:off x="304802" y="2527102"/>
            <a:ext cx="4277591" cy="2330649"/>
          </a:xfrm>
          <a:custGeom>
            <a:avLst/>
            <a:gdLst>
              <a:gd name="connsiteX0" fmla="*/ 0 w 5257800"/>
              <a:gd name="connsiteY0" fmla="*/ 0 h 2175669"/>
              <a:gd name="connsiteX1" fmla="*/ 4895181 w 5257800"/>
              <a:gd name="connsiteY1" fmla="*/ 0 h 2175669"/>
              <a:gd name="connsiteX2" fmla="*/ 5257800 w 5257800"/>
              <a:gd name="connsiteY2" fmla="*/ 362619 h 2175669"/>
              <a:gd name="connsiteX3" fmla="*/ 5257800 w 5257800"/>
              <a:gd name="connsiteY3" fmla="*/ 2175669 h 2175669"/>
              <a:gd name="connsiteX4" fmla="*/ 0 w 5257800"/>
              <a:gd name="connsiteY4" fmla="*/ 2175669 h 2175669"/>
              <a:gd name="connsiteX5" fmla="*/ 0 w 5257800"/>
              <a:gd name="connsiteY5" fmla="*/ 0 h 217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57800" h="2175669">
                <a:moveTo>
                  <a:pt x="5257800" y="2175669"/>
                </a:moveTo>
                <a:lnTo>
                  <a:pt x="362619" y="2175669"/>
                </a:lnTo>
                <a:cubicBezTo>
                  <a:pt x="162350" y="2175669"/>
                  <a:pt x="0" y="2013319"/>
                  <a:pt x="0" y="1813050"/>
                </a:cubicBezTo>
                <a:lnTo>
                  <a:pt x="0" y="0"/>
                </a:lnTo>
                <a:lnTo>
                  <a:pt x="5257800" y="0"/>
                </a:lnTo>
                <a:lnTo>
                  <a:pt x="5257800" y="2175669"/>
                </a:lnTo>
                <a:close/>
              </a:path>
            </a:pathLst>
          </a:custGeom>
          <a:solidFill>
            <a:srgbClr val="FF99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733" tIns="185733" rIns="185733" bIns="185733" numCol="1" spcCol="953" anchor="ctr" anchorCtr="0">
            <a:noAutofit/>
          </a:bodyPr>
          <a:lstStyle/>
          <a:p>
            <a:pPr algn="just"/>
            <a:r>
              <a:rPr lang="en-US" sz="2100">
                <a:latin typeface="Times New Roman" pitchFamily="18" charset="0"/>
                <a:cs typeface="Times New Roman" pitchFamily="18" charset="0"/>
              </a:rPr>
              <a:t>Hs nắm kiến thức nhanh hơn, linh hoạt hơn, không máy móc dập khuôn. Về thực hành các em đã có những tiến bộ trong việc nhập bảng tính và tính toán các hàm đã học.</a:t>
            </a:r>
          </a:p>
        </p:txBody>
      </p:sp>
      <p:sp>
        <p:nvSpPr>
          <p:cNvPr id="13" name="Freeform 12"/>
          <p:cNvSpPr/>
          <p:nvPr/>
        </p:nvSpPr>
        <p:spPr>
          <a:xfrm>
            <a:off x="4582392" y="2527102"/>
            <a:ext cx="4333009" cy="2330649"/>
          </a:xfrm>
          <a:custGeom>
            <a:avLst/>
            <a:gdLst>
              <a:gd name="connsiteX0" fmla="*/ 0 w 2175669"/>
              <a:gd name="connsiteY0" fmla="*/ 0 h 5257800"/>
              <a:gd name="connsiteX1" fmla="*/ 1813050 w 2175669"/>
              <a:gd name="connsiteY1" fmla="*/ 0 h 5257800"/>
              <a:gd name="connsiteX2" fmla="*/ 2175669 w 2175669"/>
              <a:gd name="connsiteY2" fmla="*/ 362619 h 5257800"/>
              <a:gd name="connsiteX3" fmla="*/ 2175669 w 2175669"/>
              <a:gd name="connsiteY3" fmla="*/ 5257800 h 5257800"/>
              <a:gd name="connsiteX4" fmla="*/ 0 w 2175669"/>
              <a:gd name="connsiteY4" fmla="*/ 5257800 h 5257800"/>
              <a:gd name="connsiteX5" fmla="*/ 0 w 2175669"/>
              <a:gd name="connsiteY5" fmla="*/ 0 h 525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5669" h="5257800">
                <a:moveTo>
                  <a:pt x="2175669" y="1"/>
                </a:moveTo>
                <a:lnTo>
                  <a:pt x="2175669" y="4381481"/>
                </a:lnTo>
                <a:cubicBezTo>
                  <a:pt x="2175669" y="4865458"/>
                  <a:pt x="2108489" y="5257799"/>
                  <a:pt x="2025618" y="5257799"/>
                </a:cubicBezTo>
                <a:lnTo>
                  <a:pt x="0" y="5257799"/>
                </a:lnTo>
                <a:lnTo>
                  <a:pt x="0" y="1"/>
                </a:lnTo>
                <a:lnTo>
                  <a:pt x="2175669" y="1"/>
                </a:lnTo>
                <a:close/>
              </a:path>
            </a:pathLst>
          </a:custGeom>
          <a:solidFill>
            <a:srgbClr val="7030A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9349" tIns="557277" rIns="149348" bIns="149349" numCol="1" spcCol="953" anchor="ctr" anchorCtr="0">
            <a:noAutofit/>
          </a:bodyPr>
          <a:lstStyle/>
          <a:p>
            <a:pPr algn="just"/>
            <a:r>
              <a:rPr lang="en-US" sz="2000">
                <a:latin typeface="Times New Roman" pitchFamily="18" charset="0"/>
                <a:cs typeface="Times New Roman" pitchFamily="18" charset="0"/>
              </a:rPr>
              <a:t>Tin học là môn học mới đối với học sinh phổ thông. Để tạo hứng thú học tập cho học sinh và từng bước nâng cao chất lượng bộ môn đòi hỏi người giáo viên phải tìm tòi, đổi mới phương pháp dạy học phù hợp, hiệu quả.</a:t>
            </a:r>
          </a:p>
        </p:txBody>
      </p:sp>
      <p:sp>
        <p:nvSpPr>
          <p:cNvPr id="10" name="Freeform 9"/>
          <p:cNvSpPr/>
          <p:nvPr/>
        </p:nvSpPr>
        <p:spPr>
          <a:xfrm>
            <a:off x="3388995" y="2124358"/>
            <a:ext cx="2366010" cy="815876"/>
          </a:xfrm>
          <a:custGeom>
            <a:avLst/>
            <a:gdLst>
              <a:gd name="connsiteX0" fmla="*/ 0 w 3154680"/>
              <a:gd name="connsiteY0" fmla="*/ 181309 h 1087834"/>
              <a:gd name="connsiteX1" fmla="*/ 181309 w 3154680"/>
              <a:gd name="connsiteY1" fmla="*/ 0 h 1087834"/>
              <a:gd name="connsiteX2" fmla="*/ 2973371 w 3154680"/>
              <a:gd name="connsiteY2" fmla="*/ 0 h 1087834"/>
              <a:gd name="connsiteX3" fmla="*/ 3154680 w 3154680"/>
              <a:gd name="connsiteY3" fmla="*/ 181309 h 1087834"/>
              <a:gd name="connsiteX4" fmla="*/ 3154680 w 3154680"/>
              <a:gd name="connsiteY4" fmla="*/ 906525 h 1087834"/>
              <a:gd name="connsiteX5" fmla="*/ 2973371 w 3154680"/>
              <a:gd name="connsiteY5" fmla="*/ 1087834 h 1087834"/>
              <a:gd name="connsiteX6" fmla="*/ 181309 w 3154680"/>
              <a:gd name="connsiteY6" fmla="*/ 1087834 h 1087834"/>
              <a:gd name="connsiteX7" fmla="*/ 0 w 3154680"/>
              <a:gd name="connsiteY7" fmla="*/ 906525 h 1087834"/>
              <a:gd name="connsiteX8" fmla="*/ 0 w 3154680"/>
              <a:gd name="connsiteY8" fmla="*/ 181309 h 1087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4680" h="1087834">
                <a:moveTo>
                  <a:pt x="0" y="181309"/>
                </a:moveTo>
                <a:cubicBezTo>
                  <a:pt x="0" y="81175"/>
                  <a:pt x="81175" y="0"/>
                  <a:pt x="181309" y="0"/>
                </a:cubicBezTo>
                <a:lnTo>
                  <a:pt x="2973371" y="0"/>
                </a:lnTo>
                <a:cubicBezTo>
                  <a:pt x="3073505" y="0"/>
                  <a:pt x="3154680" y="81175"/>
                  <a:pt x="3154680" y="181309"/>
                </a:cubicBezTo>
                <a:lnTo>
                  <a:pt x="3154680" y="906525"/>
                </a:lnTo>
                <a:cubicBezTo>
                  <a:pt x="3154680" y="1006659"/>
                  <a:pt x="3073505" y="1087834"/>
                  <a:pt x="2973371" y="1087834"/>
                </a:cubicBezTo>
                <a:lnTo>
                  <a:pt x="181309" y="1087834"/>
                </a:lnTo>
                <a:cubicBezTo>
                  <a:pt x="81175" y="1087834"/>
                  <a:pt x="0" y="1006659"/>
                  <a:pt x="0" y="906525"/>
                </a:cubicBezTo>
                <a:lnTo>
                  <a:pt x="0" y="181309"/>
                </a:lnTo>
                <a:close/>
              </a:path>
            </a:pathLst>
          </a:custGeom>
          <a:solidFill>
            <a:srgbClr val="00B050"/>
          </a:solidFill>
        </p:spPr>
        <p:style>
          <a:lnRef idx="2">
            <a:schemeClr val="lt1">
              <a:hueOff val="0"/>
              <a:satOff val="0"/>
              <a:lumOff val="0"/>
              <a:alphaOff val="0"/>
            </a:schemeClr>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txBody>
          <a:bodyPr spcFirstLastPara="0" vert="horz" wrap="square" lIns="119835" tIns="119835" rIns="119835" bIns="119835" numCol="1" spcCol="953" anchor="ctr" anchorCtr="0">
            <a:noAutofit/>
          </a:bodyPr>
          <a:lstStyle/>
          <a:p>
            <a:pPr algn="ctr" defTabSz="933427">
              <a:lnSpc>
                <a:spcPct val="90000"/>
              </a:lnSpc>
              <a:spcBef>
                <a:spcPct val="0"/>
              </a:spcBef>
              <a:spcAft>
                <a:spcPct val="35000"/>
              </a:spcAft>
            </a:pPr>
            <a:r>
              <a:rPr lang="en-US" sz="2100" b="1">
                <a:latin typeface="Times New Roman" panose="02020603050405020304" pitchFamily="18" charset="0"/>
                <a:cs typeface="Times New Roman" panose="02020603050405020304" pitchFamily="18" charset="0"/>
              </a:rPr>
              <a:t>4. Kết luận</a:t>
            </a:r>
            <a:endParaRPr lang="en-US" sz="21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924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3"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lumMod val="95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33351"/>
            <a:ext cx="7886700" cy="397946"/>
          </a:xfrm>
        </p:spPr>
        <p:txBody>
          <a:bodyPr>
            <a:noAutofit/>
          </a:bodyPr>
          <a:lstStyle/>
          <a:p>
            <a:pPr algn="ctr"/>
            <a:r>
              <a:rPr lang="en-US" sz="2800" b="1">
                <a:solidFill>
                  <a:srgbClr val="002060"/>
                </a:solidFill>
                <a:latin typeface="Times New Roman" panose="02020603050405020304" pitchFamily="18" charset="0"/>
                <a:cs typeface="Times New Roman" panose="02020603050405020304" pitchFamily="18" charset="0"/>
              </a:rPr>
              <a:t>5. Kiến nghị đề xuất</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13" name="Freeform 12"/>
          <p:cNvSpPr/>
          <p:nvPr/>
        </p:nvSpPr>
        <p:spPr>
          <a:xfrm>
            <a:off x="5602427" y="841115"/>
            <a:ext cx="1681222" cy="903883"/>
          </a:xfrm>
          <a:custGeom>
            <a:avLst/>
            <a:gdLst>
              <a:gd name="connsiteX0" fmla="*/ 0 w 2241629"/>
              <a:gd name="connsiteY0" fmla="*/ 0 h 1205177"/>
              <a:gd name="connsiteX1" fmla="*/ 2241629 w 2241629"/>
              <a:gd name="connsiteY1" fmla="*/ 0 h 1205177"/>
              <a:gd name="connsiteX2" fmla="*/ 2241629 w 2241629"/>
              <a:gd name="connsiteY2" fmla="*/ 1205177 h 1205177"/>
              <a:gd name="connsiteX3" fmla="*/ 0 w 2241629"/>
              <a:gd name="connsiteY3" fmla="*/ 1205177 h 1205177"/>
              <a:gd name="connsiteX4" fmla="*/ 0 w 2241629"/>
              <a:gd name="connsiteY4" fmla="*/ 0 h 1205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1629" h="1205177">
                <a:moveTo>
                  <a:pt x="0" y="0"/>
                </a:moveTo>
                <a:lnTo>
                  <a:pt x="2241629" y="0"/>
                </a:lnTo>
                <a:lnTo>
                  <a:pt x="2241629" y="1205177"/>
                </a:lnTo>
                <a:lnTo>
                  <a:pt x="0" y="120517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2868" tIns="102868" rIns="102868" bIns="102868" numCol="1" spcCol="953" anchor="ctr" anchorCtr="0">
            <a:noAutofit/>
          </a:bodyPr>
          <a:lstStyle/>
          <a:p>
            <a:pPr defTabSz="1200120">
              <a:lnSpc>
                <a:spcPct val="90000"/>
              </a:lnSpc>
              <a:spcBef>
                <a:spcPct val="0"/>
              </a:spcBef>
              <a:spcAft>
                <a:spcPct val="35000"/>
              </a:spcAft>
            </a:pPr>
            <a:endParaRPr lang="en-US" sz="2700"/>
          </a:p>
        </p:txBody>
      </p:sp>
      <p:sp>
        <p:nvSpPr>
          <p:cNvPr id="16" name="Freeform 15"/>
          <p:cNvSpPr/>
          <p:nvPr/>
        </p:nvSpPr>
        <p:spPr>
          <a:xfrm>
            <a:off x="1860352" y="2119809"/>
            <a:ext cx="1626989" cy="903883"/>
          </a:xfrm>
          <a:custGeom>
            <a:avLst/>
            <a:gdLst>
              <a:gd name="connsiteX0" fmla="*/ 0 w 2169318"/>
              <a:gd name="connsiteY0" fmla="*/ 0 h 1205177"/>
              <a:gd name="connsiteX1" fmla="*/ 2169318 w 2169318"/>
              <a:gd name="connsiteY1" fmla="*/ 0 h 1205177"/>
              <a:gd name="connsiteX2" fmla="*/ 2169318 w 2169318"/>
              <a:gd name="connsiteY2" fmla="*/ 1205177 h 1205177"/>
              <a:gd name="connsiteX3" fmla="*/ 0 w 2169318"/>
              <a:gd name="connsiteY3" fmla="*/ 1205177 h 1205177"/>
              <a:gd name="connsiteX4" fmla="*/ 0 w 2169318"/>
              <a:gd name="connsiteY4" fmla="*/ 0 h 1205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318" h="1205177">
                <a:moveTo>
                  <a:pt x="0" y="0"/>
                </a:moveTo>
                <a:lnTo>
                  <a:pt x="2169318" y="0"/>
                </a:lnTo>
                <a:lnTo>
                  <a:pt x="2169318" y="1205177"/>
                </a:lnTo>
                <a:lnTo>
                  <a:pt x="0" y="120517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2868" tIns="102868" rIns="102868" bIns="102868" numCol="1" spcCol="953" anchor="ctr" anchorCtr="0">
            <a:noAutofit/>
          </a:bodyPr>
          <a:lstStyle/>
          <a:p>
            <a:pPr algn="r" defTabSz="1200120">
              <a:lnSpc>
                <a:spcPct val="90000"/>
              </a:lnSpc>
              <a:spcBef>
                <a:spcPct val="0"/>
              </a:spcBef>
              <a:spcAft>
                <a:spcPct val="35000"/>
              </a:spcAft>
            </a:pPr>
            <a:endParaRPr lang="en-US" sz="2700"/>
          </a:p>
        </p:txBody>
      </p:sp>
      <p:sp>
        <p:nvSpPr>
          <p:cNvPr id="19" name="Freeform 18"/>
          <p:cNvSpPr/>
          <p:nvPr/>
        </p:nvSpPr>
        <p:spPr>
          <a:xfrm>
            <a:off x="5602427" y="3398502"/>
            <a:ext cx="1681222" cy="903883"/>
          </a:xfrm>
          <a:custGeom>
            <a:avLst/>
            <a:gdLst>
              <a:gd name="connsiteX0" fmla="*/ 0 w 2241629"/>
              <a:gd name="connsiteY0" fmla="*/ 0 h 1205177"/>
              <a:gd name="connsiteX1" fmla="*/ 2241629 w 2241629"/>
              <a:gd name="connsiteY1" fmla="*/ 0 h 1205177"/>
              <a:gd name="connsiteX2" fmla="*/ 2241629 w 2241629"/>
              <a:gd name="connsiteY2" fmla="*/ 1205177 h 1205177"/>
              <a:gd name="connsiteX3" fmla="*/ 0 w 2241629"/>
              <a:gd name="connsiteY3" fmla="*/ 1205177 h 1205177"/>
              <a:gd name="connsiteX4" fmla="*/ 0 w 2241629"/>
              <a:gd name="connsiteY4" fmla="*/ 0 h 1205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1629" h="1205177">
                <a:moveTo>
                  <a:pt x="0" y="0"/>
                </a:moveTo>
                <a:lnTo>
                  <a:pt x="2241629" y="0"/>
                </a:lnTo>
                <a:lnTo>
                  <a:pt x="2241629" y="1205177"/>
                </a:lnTo>
                <a:lnTo>
                  <a:pt x="0" y="120517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2868" tIns="102868" rIns="102868" bIns="102868" numCol="1" spcCol="953" anchor="ctr" anchorCtr="0">
            <a:noAutofit/>
          </a:bodyPr>
          <a:lstStyle/>
          <a:p>
            <a:pPr defTabSz="1200120">
              <a:lnSpc>
                <a:spcPct val="90000"/>
              </a:lnSpc>
              <a:spcBef>
                <a:spcPct val="0"/>
              </a:spcBef>
              <a:spcAft>
                <a:spcPct val="35000"/>
              </a:spcAft>
            </a:pPr>
            <a:endParaRPr lang="en-US" sz="2700"/>
          </a:p>
        </p:txBody>
      </p:sp>
      <p:sp>
        <p:nvSpPr>
          <p:cNvPr id="3" name="Rounded Rectangle 2"/>
          <p:cNvSpPr/>
          <p:nvPr/>
        </p:nvSpPr>
        <p:spPr>
          <a:xfrm>
            <a:off x="228600" y="971550"/>
            <a:ext cx="8686800" cy="1050912"/>
          </a:xfrm>
          <a:prstGeom prst="roundRect">
            <a:avLst/>
          </a:prstGeom>
        </p:spPr>
        <p:style>
          <a:lnRef idx="0">
            <a:schemeClr val="lt1">
              <a:hueOff val="0"/>
              <a:satOff val="0"/>
              <a:lumOff val="0"/>
              <a:alphaOff val="0"/>
            </a:schemeClr>
          </a:lnRef>
          <a:fillRef idx="3">
            <a:schemeClr val="accent5">
              <a:hueOff val="2723985"/>
              <a:satOff val="1859"/>
              <a:lumOff val="-5228"/>
              <a:alphaOff val="0"/>
            </a:schemeClr>
          </a:fillRef>
          <a:effectRef idx="3">
            <a:schemeClr val="accent5">
              <a:hueOff val="2723985"/>
              <a:satOff val="1859"/>
              <a:lumOff val="-5228"/>
              <a:alphaOff val="0"/>
            </a:schemeClr>
          </a:effectRef>
          <a:fontRef idx="minor">
            <a:schemeClr val="lt1"/>
          </a:fontRef>
        </p:style>
        <p:txBody>
          <a:bodyPr lIns="91438" tIns="45719" rIns="91438" bIns="45719" rtlCol="0" anchor="ctr"/>
          <a:lstStyle/>
          <a:p>
            <a:r>
              <a:rPr lang="en-US" sz="2200">
                <a:solidFill>
                  <a:schemeClr val="bg2">
                    <a:lumMod val="50000"/>
                  </a:schemeClr>
                </a:solidFill>
                <a:latin typeface="Times New Roman" pitchFamily="18" charset="0"/>
                <a:cs typeface="Times New Roman" pitchFamily="18" charset="0"/>
              </a:rPr>
              <a:t>Thường xuyên tổ chức các chuyên đề, thi đua trong tổ để giáo viên các thành viên trong tổ có dịp dự giờ học hỏi trao đổi kỹ năng giảng dạy cũng như học hỏi phương pháp giảng dạy.</a:t>
            </a:r>
          </a:p>
        </p:txBody>
      </p:sp>
      <p:sp>
        <p:nvSpPr>
          <p:cNvPr id="4" name="TextBox 3"/>
          <p:cNvSpPr txBox="1"/>
          <p:nvPr/>
        </p:nvSpPr>
        <p:spPr>
          <a:xfrm>
            <a:off x="344626" y="514351"/>
            <a:ext cx="5257800" cy="461665"/>
          </a:xfrm>
          <a:prstGeom prst="rect">
            <a:avLst/>
          </a:prstGeom>
          <a:noFill/>
        </p:spPr>
        <p:txBody>
          <a:bodyPr wrap="square" lIns="91438" tIns="45719" rIns="91438" bIns="45719" rtlCol="0">
            <a:spAutoFit/>
          </a:bodyPr>
          <a:lstStyle/>
          <a:p>
            <a:r>
              <a:rPr lang="en-US" sz="2400" i="1">
                <a:effectLst>
                  <a:outerShdw blurRad="38100" dist="38100" dir="2700000" algn="tl">
                    <a:srgbClr val="000000">
                      <a:alpha val="43137"/>
                    </a:srgbClr>
                  </a:outerShdw>
                </a:effectLst>
                <a:latin typeface="Times New Roman" pitchFamily="18" charset="0"/>
                <a:cs typeface="Times New Roman" pitchFamily="18" charset="0"/>
              </a:rPr>
              <a:t>a) Đối với tổ/nhóm chuyên môn:</a:t>
            </a:r>
            <a:endParaRPr lang="en-US" sz="240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5" name="TextBox 14"/>
          <p:cNvSpPr txBox="1"/>
          <p:nvPr/>
        </p:nvSpPr>
        <p:spPr>
          <a:xfrm>
            <a:off x="344626" y="2038351"/>
            <a:ext cx="5257800" cy="461665"/>
          </a:xfrm>
          <a:prstGeom prst="rect">
            <a:avLst/>
          </a:prstGeom>
          <a:noFill/>
        </p:spPr>
        <p:txBody>
          <a:bodyPr wrap="square" lIns="91438" tIns="45719" rIns="91438" bIns="45719" rtlCol="0">
            <a:spAutoFit/>
          </a:bodyPr>
          <a:lstStyle/>
          <a:p>
            <a:r>
              <a:rPr lang="en-US" sz="2400" i="1">
                <a:effectLst>
                  <a:outerShdw blurRad="38100" dist="38100" dir="2700000" algn="tl">
                    <a:srgbClr val="000000">
                      <a:alpha val="43137"/>
                    </a:srgbClr>
                  </a:outerShdw>
                </a:effectLst>
                <a:latin typeface="Times New Roman" pitchFamily="18" charset="0"/>
                <a:cs typeface="Times New Roman" pitchFamily="18" charset="0"/>
              </a:rPr>
              <a:t>b) Đối với Nhà trường:</a:t>
            </a:r>
            <a:endParaRPr lang="en-US" sz="240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7" name="Rounded Rectangle 16"/>
          <p:cNvSpPr/>
          <p:nvPr/>
        </p:nvSpPr>
        <p:spPr>
          <a:xfrm>
            <a:off x="232064" y="2500016"/>
            <a:ext cx="8686800" cy="1362670"/>
          </a:xfrm>
          <a:prstGeom prst="roundRect">
            <a:avLst/>
          </a:prstGeom>
        </p:spPr>
        <p:style>
          <a:lnRef idx="0">
            <a:schemeClr val="lt1">
              <a:hueOff val="0"/>
              <a:satOff val="0"/>
              <a:lumOff val="0"/>
              <a:alphaOff val="0"/>
            </a:schemeClr>
          </a:lnRef>
          <a:fillRef idx="3">
            <a:schemeClr val="accent5">
              <a:hueOff val="2723985"/>
              <a:satOff val="1859"/>
              <a:lumOff val="-5228"/>
              <a:alphaOff val="0"/>
            </a:schemeClr>
          </a:fillRef>
          <a:effectRef idx="3">
            <a:schemeClr val="accent5">
              <a:hueOff val="2723985"/>
              <a:satOff val="1859"/>
              <a:lumOff val="-5228"/>
              <a:alphaOff val="0"/>
            </a:schemeClr>
          </a:effectRef>
          <a:fontRef idx="minor">
            <a:schemeClr val="lt1"/>
          </a:fontRef>
        </p:style>
        <p:txBody>
          <a:bodyPr lIns="91438" tIns="45719" rIns="91438" bIns="45719" rtlCol="0" anchor="ctr"/>
          <a:lstStyle/>
          <a:p>
            <a:r>
              <a:rPr lang="en-US" sz="2200">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Nhà trường trang bị phòng máy chất lượng để tạo điều kiện thuận lợi cho giáo viên sử dụng trong công tác giảng dạy, vì phương pháp này sẽ hiệu quả hơn khi có đèn chiếu đáp ưng nhu cầu truyền tải thông tin đến học sinh.</a:t>
            </a:r>
          </a:p>
        </p:txBody>
      </p:sp>
      <p:sp>
        <p:nvSpPr>
          <p:cNvPr id="18" name="TextBox 17"/>
          <p:cNvSpPr txBox="1"/>
          <p:nvPr/>
        </p:nvSpPr>
        <p:spPr>
          <a:xfrm>
            <a:off x="372335" y="3862686"/>
            <a:ext cx="6485665" cy="461665"/>
          </a:xfrm>
          <a:prstGeom prst="rect">
            <a:avLst/>
          </a:prstGeom>
          <a:noFill/>
        </p:spPr>
        <p:txBody>
          <a:bodyPr wrap="square" lIns="91438" tIns="45719" rIns="91438" bIns="45719" rtlCol="0">
            <a:spAutoFit/>
          </a:bodyPr>
          <a:lstStyle/>
          <a:p>
            <a:r>
              <a:rPr lang="en-US" sz="2400" i="1">
                <a:effectLst>
                  <a:outerShdw blurRad="38100" dist="38100" dir="2700000" algn="tl">
                    <a:srgbClr val="000000">
                      <a:alpha val="43137"/>
                    </a:srgbClr>
                  </a:outerShdw>
                </a:effectLst>
                <a:latin typeface="Times New Roman" pitchFamily="18" charset="0"/>
                <a:cs typeface="Times New Roman" pitchFamily="18" charset="0"/>
              </a:rPr>
              <a:t>b) Đối với phòng Giáo dục và Đào tạo:</a:t>
            </a:r>
            <a:endParaRPr lang="en-US" sz="240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 name="Rounded Rectangle 19"/>
          <p:cNvSpPr/>
          <p:nvPr/>
        </p:nvSpPr>
        <p:spPr>
          <a:xfrm>
            <a:off x="228600" y="4324351"/>
            <a:ext cx="8686800" cy="667055"/>
          </a:xfrm>
          <a:prstGeom prst="roundRect">
            <a:avLst/>
          </a:prstGeom>
        </p:spPr>
        <p:style>
          <a:lnRef idx="0">
            <a:schemeClr val="lt1">
              <a:hueOff val="0"/>
              <a:satOff val="0"/>
              <a:lumOff val="0"/>
              <a:alphaOff val="0"/>
            </a:schemeClr>
          </a:lnRef>
          <a:fillRef idx="3">
            <a:schemeClr val="accent5">
              <a:hueOff val="2723985"/>
              <a:satOff val="1859"/>
              <a:lumOff val="-5228"/>
              <a:alphaOff val="0"/>
            </a:schemeClr>
          </a:fillRef>
          <a:effectRef idx="3">
            <a:schemeClr val="accent5">
              <a:hueOff val="2723985"/>
              <a:satOff val="1859"/>
              <a:lumOff val="-5228"/>
              <a:alphaOff val="0"/>
            </a:schemeClr>
          </a:effectRef>
          <a:fontRef idx="minor">
            <a:schemeClr val="lt1"/>
          </a:fontRef>
        </p:style>
        <p:txBody>
          <a:bodyPr lIns="91438" tIns="45719" rIns="91438" bIns="45719" rtlCol="0" anchor="ctr"/>
          <a:lstStyle/>
          <a:p>
            <a:r>
              <a:rPr lang="en-US" sz="2000">
                <a:solidFill>
                  <a:schemeClr val="bg2">
                    <a:lumMod val="50000"/>
                  </a:schemeClr>
                </a:solidFill>
              </a:rPr>
              <a:t>Quan tâm đến cơ sở vật chất của Nhà trường để giáo viên có phương tiện, đồ dùng dạy học. Như vậy việc dạy học sẽ đạt hiểu quả cao hơn.</a:t>
            </a:r>
          </a:p>
        </p:txBody>
      </p:sp>
    </p:spTree>
    <p:extLst>
      <p:ext uri="{BB962C8B-B14F-4D97-AF65-F5344CB8AC3E}">
        <p14:creationId xmlns:p14="http://schemas.microsoft.com/office/powerpoint/2010/main" val="425943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5" grpId="0"/>
      <p:bldP spid="17" grpId="0" animBg="1"/>
      <p:bldP spid="18" grpId="0"/>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57150"/>
            <a:ext cx="8229600" cy="489204"/>
          </a:xfrm>
        </p:spPr>
        <p:txBody>
          <a:bodyPr>
            <a:normAutofit fontScale="90000"/>
          </a:bodyPr>
          <a:lstStyle/>
          <a:p>
            <a:r>
              <a:rPr lang="en-US" sz="3200" b="1">
                <a:solidFill>
                  <a:schemeClr val="accent4">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PHẦN I: ĐẶT VẤN ĐỀ</a:t>
            </a:r>
            <a:endParaRPr lang="vi-VN" sz="3200" b="1">
              <a:solidFill>
                <a:schemeClr val="accent4">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Title 2"/>
          <p:cNvSpPr txBox="1">
            <a:spLocks/>
          </p:cNvSpPr>
          <p:nvPr/>
        </p:nvSpPr>
        <p:spPr>
          <a:xfrm>
            <a:off x="152400" y="571500"/>
            <a:ext cx="990600" cy="2971800"/>
          </a:xfrm>
          <a:prstGeom prst="rect">
            <a:avLst/>
          </a:prstGeom>
          <a:ln>
            <a:solidFill>
              <a:schemeClr val="tx2">
                <a:lumMod val="20000"/>
                <a:lumOff val="80000"/>
              </a:schemeClr>
            </a:solidFill>
          </a:ln>
        </p:spPr>
        <p:style>
          <a:lnRef idx="3">
            <a:schemeClr val="lt1"/>
          </a:lnRef>
          <a:fillRef idx="1">
            <a:schemeClr val="accent5"/>
          </a:fillRef>
          <a:effectRef idx="1">
            <a:schemeClr val="accent5"/>
          </a:effectRef>
          <a:fontRef idx="minor">
            <a:schemeClr val="lt1"/>
          </a:fontRef>
        </p:style>
        <p:txBody>
          <a:bodyPr vert="horz" lIns="91438" tIns="45719" rIns="91438" bIns="45719"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Đặc thù môn Tin Học</a:t>
            </a:r>
            <a:endParaRPr lang="vi-VN" sz="2800" b="1">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Rounded Rectangle 5"/>
          <p:cNvSpPr/>
          <p:nvPr/>
        </p:nvSpPr>
        <p:spPr>
          <a:xfrm>
            <a:off x="1371600" y="586854"/>
            <a:ext cx="7467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just"/>
            <a:r>
              <a:rPr lang="en-US" sz="2600">
                <a:latin typeface="Times New Roman" pitchFamily="18" charset="0"/>
                <a:cs typeface="Times New Roman" pitchFamily="18" charset="0"/>
              </a:rPr>
              <a:t>- Là một môn khoa học công cụ, tri thức</a:t>
            </a:r>
            <a:endParaRPr lang="vi-VN" sz="2600">
              <a:latin typeface="Times New Roman" pitchFamily="18" charset="0"/>
              <a:cs typeface="Times New Roman" pitchFamily="18" charset="0"/>
            </a:endParaRPr>
          </a:p>
        </p:txBody>
      </p:sp>
      <p:sp>
        <p:nvSpPr>
          <p:cNvPr id="7" name="Rounded Rectangle 6"/>
          <p:cNvSpPr/>
          <p:nvPr/>
        </p:nvSpPr>
        <p:spPr>
          <a:xfrm>
            <a:off x="1371600" y="1158354"/>
            <a:ext cx="7467600" cy="1299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just"/>
            <a:r>
              <a:rPr lang="en-US" sz="2600">
                <a:latin typeface="Times New Roman" pitchFamily="18" charset="0"/>
                <a:cs typeface="Times New Roman" pitchFamily="18" charset="0"/>
              </a:rPr>
              <a:t>- Kỹ năng tin học được áp dụng rộng rãi, hỗ trợ đắc lực cho rất nhiều ngành khoa học khác nhau trong hầu hết lĩnh vực của đời sống</a:t>
            </a:r>
            <a:endParaRPr lang="vi-VN" sz="2600">
              <a:latin typeface="Times New Roman" pitchFamily="18" charset="0"/>
              <a:cs typeface="Times New Roman" pitchFamily="18" charset="0"/>
            </a:endParaRPr>
          </a:p>
        </p:txBody>
      </p:sp>
      <p:sp>
        <p:nvSpPr>
          <p:cNvPr id="8" name="Rounded Rectangle 7"/>
          <p:cNvSpPr/>
          <p:nvPr/>
        </p:nvSpPr>
        <p:spPr>
          <a:xfrm>
            <a:off x="1371600" y="2571750"/>
            <a:ext cx="7467600" cy="971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just"/>
            <a:r>
              <a:rPr lang="en-US" sz="2600">
                <a:latin typeface="Times New Roman" pitchFamily="18" charset="0"/>
                <a:cs typeface="Times New Roman" pitchFamily="18" charset="0"/>
              </a:rPr>
              <a:t>- Là một một phần không thể thiếu của trình độ văn hóa phổ thông của con người trong thời đại mới</a:t>
            </a:r>
            <a:endParaRPr lang="vi-VN" sz="2600">
              <a:latin typeface="Times New Roman" pitchFamily="18" charset="0"/>
              <a:cs typeface="Times New Roman" pitchFamily="18" charset="0"/>
            </a:endParaRPr>
          </a:p>
        </p:txBody>
      </p:sp>
      <p:sp>
        <p:nvSpPr>
          <p:cNvPr id="9" name="Rounded Rectangle 8"/>
          <p:cNvSpPr/>
          <p:nvPr/>
        </p:nvSpPr>
        <p:spPr>
          <a:xfrm>
            <a:off x="152400" y="3771900"/>
            <a:ext cx="8382000" cy="1257300"/>
          </a:xfrm>
          <a:prstGeom prst="roundRect">
            <a:avLst/>
          </a:prstGeom>
        </p:spPr>
        <p:style>
          <a:lnRef idx="1">
            <a:schemeClr val="accent6"/>
          </a:lnRef>
          <a:fillRef idx="2">
            <a:schemeClr val="accent6"/>
          </a:fillRef>
          <a:effectRef idx="1">
            <a:schemeClr val="accent6"/>
          </a:effectRef>
          <a:fontRef idx="minor">
            <a:schemeClr val="dk1"/>
          </a:fontRef>
        </p:style>
        <p:txBody>
          <a:bodyPr lIns="91438" tIns="45719" rIns="91438" bIns="45719" rtlCol="0" anchor="ctr"/>
          <a:lstStyle/>
          <a:p>
            <a:pPr algn="just"/>
            <a:r>
              <a:rPr lang="en-US" sz="2800">
                <a:latin typeface="Times New Roman" pitchFamily="18" charset="0"/>
                <a:cs typeface="Times New Roman" pitchFamily="18" charset="0"/>
              </a:rPr>
              <a:t>	Bởi vậy, dạy tin học cho học sinh không chỉ truyền thụ nội dung đơn giản, mà phải hướng học sinh những nhận thức, hiểu biết ngang tầm thời đại,…</a:t>
            </a:r>
            <a:endParaRPr lang="vi-VN" sz="2800">
              <a:latin typeface="Times New Roman" pitchFamily="18" charset="0"/>
              <a:cs typeface="Times New Roman" pitchFamily="18" charset="0"/>
            </a:endParaRPr>
          </a:p>
        </p:txBody>
      </p:sp>
    </p:spTree>
    <p:extLst>
      <p:ext uri="{BB962C8B-B14F-4D97-AF65-F5344CB8AC3E}">
        <p14:creationId xmlns:p14="http://schemas.microsoft.com/office/powerpoint/2010/main" val="342753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6" grpId="0" animBg="1"/>
      <p:bldP spid="7" grpId="0" animBg="1"/>
      <p:bldP spid="8" grpId="0"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885950"/>
            <a:ext cx="8229600" cy="939546"/>
          </a:xfrm>
        </p:spPr>
        <p:txBody>
          <a:bodyPr>
            <a:noAutofit/>
          </a:bodyPr>
          <a:lstStyle/>
          <a:p>
            <a:r>
              <a:rPr lang="en-US" sz="3200" b="1">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PHẦN III: MINH CHỨNG VỀ HIỆU QUẢ CỦA BIỆN PHÁP</a:t>
            </a:r>
          </a:p>
        </p:txBody>
      </p:sp>
    </p:spTree>
    <p:extLst>
      <p:ext uri="{BB962C8B-B14F-4D97-AF65-F5344CB8AC3E}">
        <p14:creationId xmlns:p14="http://schemas.microsoft.com/office/powerpoint/2010/main" val="12775393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atin typeface="Times New Roman" pitchFamily="18" charset="0"/>
                <a:cs typeface="Times New Roman" pitchFamily="18" charset="0"/>
              </a:rPr>
              <a:t>PHẦN IV: CAM KẾT</a:t>
            </a:r>
          </a:p>
        </p:txBody>
      </p:sp>
      <p:sp>
        <p:nvSpPr>
          <p:cNvPr id="4" name="Title 2"/>
          <p:cNvSpPr txBox="1">
            <a:spLocks/>
          </p:cNvSpPr>
          <p:nvPr/>
        </p:nvSpPr>
        <p:spPr>
          <a:xfrm>
            <a:off x="228600" y="2190750"/>
            <a:ext cx="8610600" cy="1219200"/>
          </a:xfrm>
          <a:prstGeom prst="rect">
            <a:avLst/>
          </a:prstGeom>
        </p:spPr>
        <p:txBody>
          <a:bodyPr vert="horz" lIns="91438" tIns="45719" rIns="91438" bIns="45719"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400">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Tôi xin cam đoan không sao chép hoặc vi phạm bản quyền; các biện pháp đã triển khai thực hiện và minh chứng về sự tiến bộ của học sinh là trung thực.</a:t>
            </a:r>
          </a:p>
        </p:txBody>
      </p:sp>
    </p:spTree>
    <p:extLst>
      <p:ext uri="{BB962C8B-B14F-4D97-AF65-F5344CB8AC3E}">
        <p14:creationId xmlns:p14="http://schemas.microsoft.com/office/powerpoint/2010/main" val="8026467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4"/>
          <p:cNvSpPr txBox="1"/>
          <p:nvPr/>
        </p:nvSpPr>
        <p:spPr>
          <a:xfrm>
            <a:off x="813391" y="303028"/>
            <a:ext cx="7439294" cy="1454244"/>
          </a:xfrm>
          <a:prstGeom prst="rect">
            <a:avLst/>
          </a:prstGeom>
          <a:ln/>
        </p:spPr>
        <p:style>
          <a:lnRef idx="0">
            <a:schemeClr val="accent1"/>
          </a:lnRef>
          <a:fillRef idx="3">
            <a:schemeClr val="accent1"/>
          </a:fillRef>
          <a:effectRef idx="3">
            <a:schemeClr val="accent1"/>
          </a:effectRef>
          <a:fontRef idx="minor">
            <a:schemeClr val="lt1"/>
          </a:fontRef>
        </p:style>
        <p:txBody>
          <a:bodyPr wrap="square" lIns="68577" tIns="34289" rIns="68577" bIns="34289"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500" b="1" dirty="0" err="1">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Cảm</a:t>
            </a:r>
            <a:r>
              <a:rPr lang="en-US" sz="45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500" b="1" dirty="0" err="1">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ơn</a:t>
            </a:r>
            <a:r>
              <a:rPr lang="en-US" sz="45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Ban </a:t>
            </a:r>
            <a:r>
              <a:rPr lang="en-US" sz="4500" b="1" dirty="0" err="1">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giám</a:t>
            </a:r>
            <a:r>
              <a:rPr lang="en-US" sz="45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500" b="1" dirty="0" err="1">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khảo</a:t>
            </a:r>
            <a:r>
              <a:rPr lang="en-US" sz="45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500" b="1" dirty="0" err="1">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45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500" b="1" dirty="0" err="1">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quý</a:t>
            </a:r>
            <a:r>
              <a:rPr lang="en-US" sz="45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500" b="1" dirty="0" err="1">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thầy</a:t>
            </a:r>
            <a:r>
              <a:rPr lang="en-US" sz="45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500" b="1" dirty="0" err="1">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cô</a:t>
            </a:r>
            <a:r>
              <a:rPr lang="en-US" sz="45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500" b="1" dirty="0" err="1">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giáo</a:t>
            </a:r>
            <a:r>
              <a:rPr lang="en-US" sz="45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500" b="1" dirty="0" err="1">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đã</a:t>
            </a:r>
            <a:r>
              <a:rPr lang="en-US" sz="45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500" b="1" dirty="0" err="1">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theo</a:t>
            </a:r>
            <a:r>
              <a:rPr lang="en-US" sz="45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500" b="1" dirty="0" err="1">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dõi</a:t>
            </a:r>
            <a:r>
              <a:rPr lang="en-US" sz="45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t>
            </a:r>
          </a:p>
        </p:txBody>
      </p:sp>
    </p:spTree>
    <p:extLst>
      <p:ext uri="{BB962C8B-B14F-4D97-AF65-F5344CB8AC3E}">
        <p14:creationId xmlns:p14="http://schemas.microsoft.com/office/powerpoint/2010/main" val="2604365717"/>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38200" y="1314450"/>
            <a:ext cx="7162800" cy="2057400"/>
          </a:xfrm>
        </p:spPr>
        <p:txBody>
          <a:bodyPr>
            <a:normAutofit fontScale="90000"/>
          </a:bodyPr>
          <a:lstStyle/>
          <a:p>
            <a:pPr algn="just"/>
            <a:r>
              <a:rPr lang="en-US" sz="3200">
                <a:solidFill>
                  <a:schemeClr val="bg2">
                    <a:lumMod val="50000"/>
                  </a:schemeClr>
                </a:solidFill>
                <a:latin typeface="Times New Roman" pitchFamily="18" charset="0"/>
                <a:cs typeface="Times New Roman" pitchFamily="18" charset="0"/>
              </a:rPr>
              <a:t>	Phương pháp dạy học trực quan: là phương pháp dạy học sử dụng những phương tiện dạy học trực quan, phương tiện kỹ thuật dạy học như: Mô hình, tranh ảnh, video, … giúp người học dễ dàng tiếp cận kiến thức hơn.</a:t>
            </a:r>
            <a:endParaRPr lang="vi-VN" sz="3200">
              <a:solidFill>
                <a:schemeClr val="bg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4197468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entagon 1"/>
          <p:cNvSpPr/>
          <p:nvPr/>
        </p:nvSpPr>
        <p:spPr>
          <a:xfrm>
            <a:off x="152400" y="1200150"/>
            <a:ext cx="3352800" cy="2133600"/>
          </a:xfrm>
          <a:prstGeom prst="homePlate">
            <a:avLst/>
          </a:prstGeom>
          <a:solidFill>
            <a:schemeClr val="accent5">
              <a:lumMod val="40000"/>
              <a:lumOff val="60000"/>
            </a:schemeClr>
          </a:solidFill>
        </p:spPr>
        <p:style>
          <a:lnRef idx="0">
            <a:schemeClr val="lt1">
              <a:hueOff val="0"/>
              <a:satOff val="0"/>
              <a:lumOff val="0"/>
              <a:alphaOff val="0"/>
            </a:schemeClr>
          </a:lnRef>
          <a:fillRef idx="3">
            <a:schemeClr val="accent5">
              <a:hueOff val="2723985"/>
              <a:satOff val="1859"/>
              <a:lumOff val="-5228"/>
              <a:alphaOff val="0"/>
            </a:schemeClr>
          </a:fillRef>
          <a:effectRef idx="3">
            <a:schemeClr val="accent5">
              <a:hueOff val="2723985"/>
              <a:satOff val="1859"/>
              <a:lumOff val="-5228"/>
              <a:alphaOff val="0"/>
            </a:schemeClr>
          </a:effectRef>
          <a:fontRef idx="minor">
            <a:schemeClr val="lt1"/>
          </a:fontRef>
        </p:style>
        <p:txBody>
          <a:bodyPr lIns="91438" tIns="45719" rIns="91438" bIns="45719" rtlCol="0" anchor="ctr"/>
          <a:lstStyle/>
          <a:p>
            <a:pPr algn="just"/>
            <a:r>
              <a:rPr lang="en-US" sz="2000">
                <a:solidFill>
                  <a:schemeClr val="bg2">
                    <a:lumMod val="25000"/>
                  </a:schemeClr>
                </a:solidFill>
                <a:latin typeface="Times New Roman" pitchFamily="18" charset="0"/>
                <a:cs typeface="Times New Roman" pitchFamily="18" charset="0"/>
              </a:rPr>
              <a:t>Đây là bộ môn có ứng dụng nhiều công nghệ mới, thiết bị mới và đặt biệt cần có nhiều chi phí để để mua sắm trang thiết bị học tập.</a:t>
            </a:r>
            <a:endParaRPr lang="en-US" sz="2000">
              <a:solidFill>
                <a:schemeClr val="bg2">
                  <a:lumMod val="25000"/>
                </a:schemeClr>
              </a:solidFill>
            </a:endParaRPr>
          </a:p>
        </p:txBody>
      </p:sp>
      <p:sp>
        <p:nvSpPr>
          <p:cNvPr id="4" name="Pentagon 3"/>
          <p:cNvSpPr/>
          <p:nvPr/>
        </p:nvSpPr>
        <p:spPr>
          <a:xfrm>
            <a:off x="138545" y="209550"/>
            <a:ext cx="3366655" cy="838200"/>
          </a:xfrm>
          <a:prstGeom prst="homePlate">
            <a:avLst/>
          </a:prstGeom>
        </p:spPr>
        <p:style>
          <a:lnRef idx="0">
            <a:schemeClr val="lt1">
              <a:hueOff val="0"/>
              <a:satOff val="0"/>
              <a:lumOff val="0"/>
              <a:alphaOff val="0"/>
            </a:schemeClr>
          </a:lnRef>
          <a:fillRef idx="3">
            <a:schemeClr val="accent5">
              <a:hueOff val="2723985"/>
              <a:satOff val="1859"/>
              <a:lumOff val="-5228"/>
              <a:alphaOff val="0"/>
            </a:schemeClr>
          </a:fillRef>
          <a:effectRef idx="3">
            <a:schemeClr val="accent5">
              <a:hueOff val="2723985"/>
              <a:satOff val="1859"/>
              <a:lumOff val="-5228"/>
              <a:alphaOff val="0"/>
            </a:schemeClr>
          </a:effectRef>
          <a:fontRef idx="minor">
            <a:schemeClr val="lt1"/>
          </a:fontRef>
        </p:style>
        <p:txBody>
          <a:bodyPr lIns="91438" tIns="45719" rIns="91438" bIns="45719" rtlCol="0" anchor="ctr"/>
          <a:lstStyle/>
          <a:p>
            <a:pPr algn="just"/>
            <a:r>
              <a:rPr lang="en-US" sz="2000">
                <a:solidFill>
                  <a:schemeClr val="bg2">
                    <a:lumMod val="25000"/>
                  </a:schemeClr>
                </a:solidFill>
                <a:latin typeface="Times New Roman" pitchFamily="18" charset="0"/>
                <a:cs typeface="Times New Roman" pitchFamily="18" charset="0"/>
              </a:rPr>
              <a:t>Môn tin học là bộ môn gắn liền với máy tính và các thiết bị, phần mềm tin học.</a:t>
            </a:r>
            <a:endParaRPr lang="en-US" sz="2000">
              <a:solidFill>
                <a:schemeClr val="bg2">
                  <a:lumMod val="25000"/>
                </a:schemeClr>
              </a:solidFill>
            </a:endParaRPr>
          </a:p>
        </p:txBody>
      </p:sp>
      <p:sp>
        <p:nvSpPr>
          <p:cNvPr id="5" name="Pentagon 4"/>
          <p:cNvSpPr/>
          <p:nvPr/>
        </p:nvSpPr>
        <p:spPr>
          <a:xfrm>
            <a:off x="152400" y="3486150"/>
            <a:ext cx="3352800" cy="1295400"/>
          </a:xfrm>
          <a:prstGeom prst="homePlate">
            <a:avLst/>
          </a:prstGeom>
          <a:solidFill>
            <a:schemeClr val="accent6">
              <a:lumMod val="40000"/>
              <a:lumOff val="60000"/>
            </a:schemeClr>
          </a:solidFill>
        </p:spPr>
        <p:style>
          <a:lnRef idx="0">
            <a:schemeClr val="lt1">
              <a:hueOff val="0"/>
              <a:satOff val="0"/>
              <a:lumOff val="0"/>
              <a:alphaOff val="0"/>
            </a:schemeClr>
          </a:lnRef>
          <a:fillRef idx="3">
            <a:schemeClr val="accent5">
              <a:hueOff val="2723985"/>
              <a:satOff val="1859"/>
              <a:lumOff val="-5228"/>
              <a:alphaOff val="0"/>
            </a:schemeClr>
          </a:fillRef>
          <a:effectRef idx="3">
            <a:schemeClr val="accent5">
              <a:hueOff val="2723985"/>
              <a:satOff val="1859"/>
              <a:lumOff val="-5228"/>
              <a:alphaOff val="0"/>
            </a:schemeClr>
          </a:effectRef>
          <a:fontRef idx="minor">
            <a:schemeClr val="lt1"/>
          </a:fontRef>
        </p:style>
        <p:txBody>
          <a:bodyPr lIns="91438" tIns="45719" rIns="91438" bIns="45719" rtlCol="0" anchor="ctr"/>
          <a:lstStyle/>
          <a:p>
            <a:pPr algn="just"/>
            <a:r>
              <a:rPr lang="en-US" sz="2000">
                <a:solidFill>
                  <a:schemeClr val="bg2">
                    <a:lumMod val="25000"/>
                  </a:schemeClr>
                </a:solidFill>
                <a:latin typeface="Times New Roman" pitchFamily="18" charset="0"/>
                <a:cs typeface="Times New Roman" pitchFamily="18" charset="0"/>
              </a:rPr>
              <a:t>Phần lớn học sinh chưa có đủ điều kiện để tự trang bị cho mình các đồ dùng học tập cần thiết.</a:t>
            </a:r>
            <a:endParaRPr lang="en-US" sz="2000">
              <a:solidFill>
                <a:schemeClr val="bg2">
                  <a:lumMod val="25000"/>
                </a:schemeClr>
              </a:solidFill>
            </a:endParaRPr>
          </a:p>
        </p:txBody>
      </p:sp>
      <p:sp>
        <p:nvSpPr>
          <p:cNvPr id="6" name="Right Arrow 5"/>
          <p:cNvSpPr/>
          <p:nvPr/>
        </p:nvSpPr>
        <p:spPr>
          <a:xfrm>
            <a:off x="3505200" y="209550"/>
            <a:ext cx="3200400" cy="4419600"/>
          </a:xfrm>
          <a:prstGeom prst="rightArrow">
            <a:avLst>
              <a:gd name="adj1" fmla="val 50000"/>
              <a:gd name="adj2" fmla="val 50909"/>
            </a:avLst>
          </a:prstGeom>
          <a:gradFill>
            <a:gsLst>
              <a:gs pos="9000">
                <a:srgbClr val="FFFF00"/>
              </a:gs>
              <a:gs pos="100000">
                <a:schemeClr val="accent1">
                  <a:tint val="44500"/>
                  <a:satMod val="160000"/>
                </a:schemeClr>
              </a:gs>
              <a:gs pos="100000">
                <a:schemeClr val="accent1">
                  <a:tint val="23500"/>
                  <a:satMod val="160000"/>
                </a:schemeClr>
              </a:gs>
            </a:gsLst>
            <a:lin ang="5400000" scaled="0"/>
          </a:gradFill>
        </p:spPr>
        <p:style>
          <a:lnRef idx="0">
            <a:schemeClr val="lt1">
              <a:hueOff val="0"/>
              <a:satOff val="0"/>
              <a:lumOff val="0"/>
              <a:alphaOff val="0"/>
            </a:schemeClr>
          </a:lnRef>
          <a:fillRef idx="3">
            <a:schemeClr val="accent5">
              <a:hueOff val="2723985"/>
              <a:satOff val="1859"/>
              <a:lumOff val="-5228"/>
              <a:alphaOff val="0"/>
            </a:schemeClr>
          </a:fillRef>
          <a:effectRef idx="3">
            <a:schemeClr val="accent5">
              <a:hueOff val="2723985"/>
              <a:satOff val="1859"/>
              <a:lumOff val="-5228"/>
              <a:alphaOff val="0"/>
            </a:schemeClr>
          </a:effectRef>
          <a:fontRef idx="minor">
            <a:schemeClr val="lt1"/>
          </a:fontRef>
        </p:style>
        <p:txBody>
          <a:bodyPr lIns="0" tIns="0" rIns="0" bIns="0" rtlCol="0" anchor="ctr">
            <a:noAutofit/>
          </a:bodyPr>
          <a:lstStyle/>
          <a:p>
            <a:pPr algn="ctr"/>
            <a:r>
              <a:rPr lang="en-US" sz="2000">
                <a:solidFill>
                  <a:srgbClr val="00B050"/>
                </a:solidFill>
                <a:latin typeface="Times New Roman" pitchFamily="18" charset="0"/>
                <a:cs typeface="Times New Roman" pitchFamily="18" charset="0"/>
              </a:rPr>
              <a:t>Chính vì vậy việc học tập môn tin học chỉ dừng lại ở mức độ học lý thuyết sẽ khiến các em khó hiểu và khó nắm bắt, ghi nhớ kiến thức…</a:t>
            </a:r>
            <a:endParaRPr lang="en-US" sz="2000"/>
          </a:p>
        </p:txBody>
      </p:sp>
      <p:sp>
        <p:nvSpPr>
          <p:cNvPr id="7" name="Rounded Rectangle 6"/>
          <p:cNvSpPr/>
          <p:nvPr/>
        </p:nvSpPr>
        <p:spPr>
          <a:xfrm>
            <a:off x="6705600" y="285750"/>
            <a:ext cx="2286000" cy="4495800"/>
          </a:xfrm>
          <a:prstGeom prst="round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6200000" scaled="1"/>
            <a:tileRect/>
          </a:gradFill>
        </p:spPr>
        <p:style>
          <a:lnRef idx="0">
            <a:schemeClr val="lt1">
              <a:hueOff val="0"/>
              <a:satOff val="0"/>
              <a:lumOff val="0"/>
              <a:alphaOff val="0"/>
            </a:schemeClr>
          </a:lnRef>
          <a:fillRef idx="3">
            <a:schemeClr val="accent5">
              <a:hueOff val="2723985"/>
              <a:satOff val="1859"/>
              <a:lumOff val="-5228"/>
              <a:alphaOff val="0"/>
            </a:schemeClr>
          </a:fillRef>
          <a:effectRef idx="3">
            <a:schemeClr val="accent5">
              <a:hueOff val="2723985"/>
              <a:satOff val="1859"/>
              <a:lumOff val="-5228"/>
              <a:alphaOff val="0"/>
            </a:schemeClr>
          </a:effectRef>
          <a:fontRef idx="minor">
            <a:schemeClr val="lt1"/>
          </a:fontRef>
        </p:style>
        <p:txBody>
          <a:bodyPr lIns="91438" tIns="45719" rIns="91438" bIns="45719" rtlCol="0" anchor="ctr"/>
          <a:lstStyle/>
          <a:p>
            <a:pPr algn="just"/>
            <a:r>
              <a:rPr lang="en-US" sz="2000">
                <a:solidFill>
                  <a:schemeClr val="bg1"/>
                </a:solidFill>
                <a:latin typeface="Times New Roman" pitchFamily="18" charset="0"/>
                <a:cs typeface="Times New Roman" pitchFamily="18" charset="0"/>
              </a:rPr>
              <a:t>Để giải quyết vấn đề trên ta cần kết hợp giữa việc học lí thuyết và thực hành cùng với sử dụng các hình ảnh minh họa trực quan giảng dạy để học sinh dễ nhận biết , ghi nhớ và nắm bắt các kiến thức sâu rộng hơn.</a:t>
            </a:r>
            <a:endParaRPr lang="en-US" sz="2000">
              <a:solidFill>
                <a:schemeClr val="bg1"/>
              </a:solidFill>
            </a:endParaRPr>
          </a:p>
        </p:txBody>
      </p:sp>
    </p:spTree>
    <p:extLst>
      <p:ext uri="{BB962C8B-B14F-4D97-AF65-F5344CB8AC3E}">
        <p14:creationId xmlns:p14="http://schemas.microsoft.com/office/powerpoint/2010/main" val="1242554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277091" y="768930"/>
            <a:ext cx="1399309" cy="3785652"/>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8900000" scaled="1"/>
            <a:tileRect/>
          </a:gradFill>
          <a:effectLst>
            <a:glow rad="228600">
              <a:schemeClr val="accent5">
                <a:satMod val="175000"/>
                <a:alpha val="40000"/>
              </a:schemeClr>
            </a:glow>
            <a:innerShdw blurRad="114300">
              <a:prstClr val="black"/>
            </a:innerShdw>
          </a:effectLst>
        </p:spPr>
        <p:style>
          <a:lnRef idx="1">
            <a:schemeClr val="accent5"/>
          </a:lnRef>
          <a:fillRef idx="2">
            <a:schemeClr val="accent5"/>
          </a:fillRef>
          <a:effectRef idx="1">
            <a:schemeClr val="accent5"/>
          </a:effectRef>
          <a:fontRef idx="minor">
            <a:schemeClr val="dk1"/>
          </a:fontRef>
        </p:style>
        <p:txBody>
          <a:bodyPr wrap="square" lIns="91438" tIns="45719" rIns="91438" bIns="45719" rtlCol="0">
            <a:spAutoFit/>
          </a:bodyPr>
          <a:lstStyle/>
          <a:p>
            <a:pPr algn="ctr"/>
            <a:r>
              <a:rPr lang="en-US" sz="2400">
                <a:effectLst>
                  <a:outerShdw blurRad="38100" dist="38100" dir="2700000" algn="tl">
                    <a:srgbClr val="000000">
                      <a:alpha val="43137"/>
                    </a:srgbClr>
                  </a:outerShdw>
                </a:effectLst>
              </a:rPr>
              <a:t>Qua các năm giảng dạy bộ môn Tin học lớp 7, tôi nhận thấy rằng</a:t>
            </a:r>
          </a:p>
        </p:txBody>
      </p:sp>
      <p:sp>
        <p:nvSpPr>
          <p:cNvPr id="7" name="Pentagon 6"/>
          <p:cNvSpPr/>
          <p:nvPr/>
        </p:nvSpPr>
        <p:spPr>
          <a:xfrm>
            <a:off x="1908465" y="349828"/>
            <a:ext cx="6397336" cy="621723"/>
          </a:xfrm>
          <a:prstGeom prst="homePlate">
            <a:avLst/>
          </a:prstGeom>
        </p:spPr>
        <p:style>
          <a:lnRef idx="0">
            <a:schemeClr val="accent1"/>
          </a:lnRef>
          <a:fillRef idx="3">
            <a:schemeClr val="accent1"/>
          </a:fillRef>
          <a:effectRef idx="3">
            <a:schemeClr val="accent1"/>
          </a:effectRef>
          <a:fontRef idx="minor">
            <a:schemeClr val="lt1"/>
          </a:fontRef>
        </p:style>
        <p:txBody>
          <a:bodyPr lIns="91438" tIns="45719" rIns="91438" bIns="45719" rtlCol="0" anchor="ctr"/>
          <a:lstStyle/>
          <a:p>
            <a:pPr algn="just"/>
            <a:r>
              <a:rPr lang="en-US" sz="2000">
                <a:solidFill>
                  <a:schemeClr val="tx1"/>
                </a:solidFill>
                <a:effectLst>
                  <a:outerShdw blurRad="38100" dist="38100" dir="2700000" algn="tl">
                    <a:srgbClr val="000000">
                      <a:alpha val="43137"/>
                    </a:srgbClr>
                  </a:outerShdw>
                </a:effectLst>
              </a:rPr>
              <a:t>Nếu truyền thụ tri thức chỉ thông qua lời nói thì học sinh cảm thấy mệt mỏi, không có hứng thú trong học tập</a:t>
            </a:r>
          </a:p>
        </p:txBody>
      </p:sp>
      <p:sp>
        <p:nvSpPr>
          <p:cNvPr id="8" name="Pentagon 7"/>
          <p:cNvSpPr/>
          <p:nvPr/>
        </p:nvSpPr>
        <p:spPr>
          <a:xfrm>
            <a:off x="1946565" y="1200150"/>
            <a:ext cx="6359236" cy="1371600"/>
          </a:xfrm>
          <a:prstGeom prst="homePlate">
            <a:avLst/>
          </a:prstGeom>
        </p:spPr>
        <p:style>
          <a:lnRef idx="0">
            <a:schemeClr val="accent4"/>
          </a:lnRef>
          <a:fillRef idx="3">
            <a:schemeClr val="accent4"/>
          </a:fillRef>
          <a:effectRef idx="3">
            <a:schemeClr val="accent4"/>
          </a:effectRef>
          <a:fontRef idx="minor">
            <a:schemeClr val="lt1"/>
          </a:fontRef>
        </p:style>
        <p:txBody>
          <a:bodyPr lIns="91438" tIns="45719" rIns="91438" bIns="45719" rtlCol="0" anchor="ctr"/>
          <a:lstStyle/>
          <a:p>
            <a:pPr algn="just"/>
            <a:r>
              <a:rPr lang="en-US" sz="2000">
                <a:solidFill>
                  <a:schemeClr val="tx1"/>
                </a:solidFill>
                <a:effectLst>
                  <a:outerShdw blurRad="38100" dist="38100" dir="2700000" algn="tl">
                    <a:srgbClr val="000000">
                      <a:alpha val="43137"/>
                    </a:srgbClr>
                  </a:outerShdw>
                </a:effectLst>
              </a:rPr>
              <a:t>Việc tiếp thu bài giảng của học sinh không cao. Khi sử dụng phương tiện trực quan trong bài giảng giúp học sinh dễ dàng tiếp thu và tham gia bài giảng một cách tích cực và chủ động.</a:t>
            </a:r>
          </a:p>
        </p:txBody>
      </p:sp>
      <p:sp>
        <p:nvSpPr>
          <p:cNvPr id="9" name="Pentagon 8"/>
          <p:cNvSpPr/>
          <p:nvPr/>
        </p:nvSpPr>
        <p:spPr>
          <a:xfrm>
            <a:off x="1981200" y="2800350"/>
            <a:ext cx="6324600" cy="914400"/>
          </a:xfrm>
          <a:prstGeom prst="homePlate">
            <a:avLst/>
          </a:prstGeom>
        </p:spPr>
        <p:style>
          <a:lnRef idx="0">
            <a:schemeClr val="accent5"/>
          </a:lnRef>
          <a:fillRef idx="3">
            <a:schemeClr val="accent5"/>
          </a:fillRef>
          <a:effectRef idx="3">
            <a:schemeClr val="accent5"/>
          </a:effectRef>
          <a:fontRef idx="minor">
            <a:schemeClr val="lt1"/>
          </a:fontRef>
        </p:style>
        <p:txBody>
          <a:bodyPr lIns="91438" tIns="45719" rIns="91438" bIns="45719" rtlCol="0" anchor="ctr"/>
          <a:lstStyle/>
          <a:p>
            <a:pPr algn="just"/>
            <a:r>
              <a:rPr lang="en-US" sz="2000">
                <a:solidFill>
                  <a:schemeClr val="tx1"/>
                </a:solidFill>
                <a:effectLst>
                  <a:outerShdw blurRad="38100" dist="38100" dir="2700000" algn="tl">
                    <a:srgbClr val="000000">
                      <a:alpha val="43137"/>
                    </a:srgbClr>
                  </a:outerShdw>
                </a:effectLst>
              </a:rPr>
              <a:t>Phương tiện dạy học vừa điều khiển nhận thức một cách sinh động, vừa là nguồn tri thức phong phú để lĩnh hội tri thức và rèn luyện kỹ năng.</a:t>
            </a:r>
          </a:p>
        </p:txBody>
      </p:sp>
      <p:sp>
        <p:nvSpPr>
          <p:cNvPr id="10" name="Pentagon 9"/>
          <p:cNvSpPr/>
          <p:nvPr/>
        </p:nvSpPr>
        <p:spPr>
          <a:xfrm>
            <a:off x="1936173" y="3943350"/>
            <a:ext cx="6324600" cy="838200"/>
          </a:xfrm>
          <a:prstGeom prst="homePlate">
            <a:avLst/>
          </a:prstGeom>
          <a:solidFill>
            <a:srgbClr val="FFFF00"/>
          </a:solidFill>
          <a:ln>
            <a:solidFill>
              <a:schemeClr val="tx2">
                <a:lumMod val="40000"/>
                <a:lumOff val="60000"/>
              </a:schemeClr>
            </a:solidFill>
          </a:ln>
        </p:spPr>
        <p:style>
          <a:lnRef idx="0">
            <a:schemeClr val="accent2"/>
          </a:lnRef>
          <a:fillRef idx="3">
            <a:schemeClr val="accent2"/>
          </a:fillRef>
          <a:effectRef idx="3">
            <a:schemeClr val="accent2"/>
          </a:effectRef>
          <a:fontRef idx="minor">
            <a:schemeClr val="lt1"/>
          </a:fontRef>
        </p:style>
        <p:txBody>
          <a:bodyPr lIns="91438" tIns="45719" rIns="91438" bIns="45719" rtlCol="0" anchor="ctr"/>
          <a:lstStyle/>
          <a:p>
            <a:pPr algn="just" defTabSz="800080">
              <a:lnSpc>
                <a:spcPct val="90000"/>
              </a:lnSpc>
              <a:spcBef>
                <a:spcPct val="0"/>
              </a:spcBef>
              <a:spcAft>
                <a:spcPct val="35000"/>
              </a:spcAft>
            </a:pPr>
            <a:r>
              <a:rPr lang="en-US" sz="2000">
                <a:solidFill>
                  <a:schemeClr val="tx1"/>
                </a:solidFill>
                <a:effectLst>
                  <a:outerShdw blurRad="38100" dist="38100" dir="2700000" algn="tl">
                    <a:srgbClr val="000000">
                      <a:alpha val="43137"/>
                    </a:srgbClr>
                  </a:outerShdw>
                </a:effectLst>
              </a:rPr>
              <a:t>Phương pháp dạy học trực quan là một trong những phương pháp dạy học tích cực giúp học sinh dễ dàng chiếm lĩnh kiến thức thông qua quan sát.</a:t>
            </a:r>
          </a:p>
        </p:txBody>
      </p:sp>
    </p:spTree>
    <p:extLst>
      <p:ext uri="{BB962C8B-B14F-4D97-AF65-F5344CB8AC3E}">
        <p14:creationId xmlns:p14="http://schemas.microsoft.com/office/powerpoint/2010/main" val="2213773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tint val="660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grpSp>
        <p:nvGrpSpPr>
          <p:cNvPr id="16" name="Group 15"/>
          <p:cNvGrpSpPr/>
          <p:nvPr/>
        </p:nvGrpSpPr>
        <p:grpSpPr>
          <a:xfrm>
            <a:off x="2806180" y="133351"/>
            <a:ext cx="4027898" cy="896351"/>
            <a:chOff x="4176855" y="1772090"/>
            <a:chExt cx="6071460" cy="1537687"/>
          </a:xfrm>
        </p:grpSpPr>
        <p:sp>
          <p:nvSpPr>
            <p:cNvPr id="15" name="Freeform 14"/>
            <p:cNvSpPr/>
            <p:nvPr/>
          </p:nvSpPr>
          <p:spPr>
            <a:xfrm>
              <a:off x="4733661" y="1772090"/>
              <a:ext cx="5514654" cy="1537687"/>
            </a:xfrm>
            <a:custGeom>
              <a:avLst/>
              <a:gdLst>
                <a:gd name="connsiteX0" fmla="*/ 0 w 5514654"/>
                <a:gd name="connsiteY0" fmla="*/ 0 h 2472017"/>
                <a:gd name="connsiteX1" fmla="*/ 4278893 w 5514654"/>
                <a:gd name="connsiteY1" fmla="*/ 0 h 2472017"/>
                <a:gd name="connsiteX2" fmla="*/ 4278893 w 5514654"/>
                <a:gd name="connsiteY2" fmla="*/ 1245 h 2472017"/>
                <a:gd name="connsiteX3" fmla="*/ 4327136 w 5514654"/>
                <a:gd name="connsiteY3" fmla="*/ 10473 h 2472017"/>
                <a:gd name="connsiteX4" fmla="*/ 4373065 w 5514654"/>
                <a:gd name="connsiteY4" fmla="*/ 40763 h 2472017"/>
                <a:gd name="connsiteX5" fmla="*/ 5473763 w 5514654"/>
                <a:gd name="connsiteY5" fmla="*/ 1134489 h 2472017"/>
                <a:gd name="connsiteX6" fmla="*/ 5474385 w 5514654"/>
                <a:gd name="connsiteY6" fmla="*/ 1330427 h 2472017"/>
                <a:gd name="connsiteX7" fmla="*/ 4380659 w 5514654"/>
                <a:gd name="connsiteY7" fmla="*/ 2431125 h 2472017"/>
                <a:gd name="connsiteX8" fmla="*/ 4282819 w 5514654"/>
                <a:gd name="connsiteY8" fmla="*/ 2472017 h 2472017"/>
                <a:gd name="connsiteX9" fmla="*/ 4276376 w 5514654"/>
                <a:gd name="connsiteY9" fmla="*/ 2470784 h 2472017"/>
                <a:gd name="connsiteX10" fmla="*/ 0 w 5514654"/>
                <a:gd name="connsiteY10" fmla="*/ 2470784 h 2472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14654" h="2472017">
                  <a:moveTo>
                    <a:pt x="0" y="0"/>
                  </a:moveTo>
                  <a:lnTo>
                    <a:pt x="4278893" y="0"/>
                  </a:lnTo>
                  <a:lnTo>
                    <a:pt x="4278893" y="1245"/>
                  </a:lnTo>
                  <a:lnTo>
                    <a:pt x="4327136" y="10473"/>
                  </a:lnTo>
                  <a:cubicBezTo>
                    <a:pt x="4343836" y="17184"/>
                    <a:pt x="4359495" y="27279"/>
                    <a:pt x="4373065" y="40763"/>
                  </a:cubicBezTo>
                  <a:lnTo>
                    <a:pt x="5473763" y="1134489"/>
                  </a:lnTo>
                  <a:cubicBezTo>
                    <a:pt x="5528042" y="1188424"/>
                    <a:pt x="5528320" y="1276149"/>
                    <a:pt x="5474385" y="1330427"/>
                  </a:cubicBezTo>
                  <a:lnTo>
                    <a:pt x="4380659" y="2431125"/>
                  </a:lnTo>
                  <a:cubicBezTo>
                    <a:pt x="4353691" y="2458265"/>
                    <a:pt x="4318276" y="2471904"/>
                    <a:pt x="4282819" y="2472017"/>
                  </a:cubicBezTo>
                  <a:lnTo>
                    <a:pt x="4276376" y="2470784"/>
                  </a:lnTo>
                  <a:lnTo>
                    <a:pt x="0" y="2470784"/>
                  </a:lnTo>
                  <a:close/>
                </a:path>
              </a:pathLst>
            </a:custGeom>
            <a:gradFill>
              <a:gsLst>
                <a:gs pos="0">
                  <a:srgbClr val="FF9900"/>
                </a:gs>
                <a:gs pos="85000">
                  <a:srgbClr val="FFCC6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solidFill>
                    <a:schemeClr val="tx1"/>
                  </a:solidFill>
                  <a:latin typeface="Times New Roman" panose="02020603050405020304" pitchFamily="18" charset="0"/>
                  <a:cs typeface="Times New Roman" panose="02020603050405020304" pitchFamily="18" charset="0"/>
                </a:rPr>
                <a:t>Thực trạng công tác dạy</a:t>
              </a:r>
            </a:p>
            <a:p>
              <a:pPr algn="ctr"/>
              <a:r>
                <a:rPr lang="en-US" sz="2100">
                  <a:solidFill>
                    <a:schemeClr val="tx1"/>
                  </a:solidFill>
                  <a:latin typeface="Times New Roman" panose="02020603050405020304" pitchFamily="18" charset="0"/>
                  <a:cs typeface="Times New Roman" panose="02020603050405020304" pitchFamily="18" charset="0"/>
                </a:rPr>
                <a:t>và học tại đơn vị</a:t>
              </a:r>
              <a:endParaRPr lang="en-US" sz="2100" dirty="0">
                <a:solidFill>
                  <a:schemeClr val="tx1"/>
                </a:solidFill>
                <a:latin typeface="Times New Roman" panose="02020603050405020304" pitchFamily="18" charset="0"/>
                <a:cs typeface="Times New Roman" panose="02020603050405020304" pitchFamily="18" charset="0"/>
              </a:endParaRPr>
            </a:p>
          </p:txBody>
        </p:sp>
        <p:sp>
          <p:nvSpPr>
            <p:cNvPr id="10" name="Rounded Rectangle 9"/>
            <p:cNvSpPr/>
            <p:nvPr/>
          </p:nvSpPr>
          <p:spPr>
            <a:xfrm rot="18913554">
              <a:off x="4176855" y="1969673"/>
              <a:ext cx="1145246" cy="1147817"/>
            </a:xfrm>
            <a:prstGeom prst="roundRect">
              <a:avLst>
                <a:gd name="adj" fmla="val 7576"/>
              </a:avLst>
            </a:prstGeom>
            <a:gradFill flip="none" rotWithShape="1">
              <a:gsLst>
                <a:gs pos="0">
                  <a:srgbClr val="FF9933"/>
                </a:gs>
                <a:gs pos="71000">
                  <a:srgbClr val="FFCC66"/>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p:cNvGrpSpPr/>
          <p:nvPr/>
        </p:nvGrpSpPr>
        <p:grpSpPr>
          <a:xfrm>
            <a:off x="4015882" y="1123951"/>
            <a:ext cx="4670918" cy="980679"/>
            <a:chOff x="4176855" y="1772090"/>
            <a:chExt cx="6071460" cy="1537687"/>
          </a:xfrm>
          <a:gradFill>
            <a:gsLst>
              <a:gs pos="0">
                <a:schemeClr val="bg1">
                  <a:lumMod val="95000"/>
                </a:schemeClr>
              </a:gs>
              <a:gs pos="100000">
                <a:schemeClr val="bg1">
                  <a:lumMod val="65000"/>
                </a:schemeClr>
              </a:gs>
            </a:gsLst>
            <a:lin ang="0" scaled="1"/>
          </a:gradFill>
        </p:grpSpPr>
        <p:sp>
          <p:nvSpPr>
            <p:cNvPr id="18" name="Freeform 17"/>
            <p:cNvSpPr/>
            <p:nvPr/>
          </p:nvSpPr>
          <p:spPr>
            <a:xfrm>
              <a:off x="4733661" y="1772090"/>
              <a:ext cx="5514654" cy="1537687"/>
            </a:xfrm>
            <a:custGeom>
              <a:avLst/>
              <a:gdLst>
                <a:gd name="connsiteX0" fmla="*/ 0 w 5514654"/>
                <a:gd name="connsiteY0" fmla="*/ 0 h 2472017"/>
                <a:gd name="connsiteX1" fmla="*/ 4278893 w 5514654"/>
                <a:gd name="connsiteY1" fmla="*/ 0 h 2472017"/>
                <a:gd name="connsiteX2" fmla="*/ 4278893 w 5514654"/>
                <a:gd name="connsiteY2" fmla="*/ 1245 h 2472017"/>
                <a:gd name="connsiteX3" fmla="*/ 4327136 w 5514654"/>
                <a:gd name="connsiteY3" fmla="*/ 10473 h 2472017"/>
                <a:gd name="connsiteX4" fmla="*/ 4373065 w 5514654"/>
                <a:gd name="connsiteY4" fmla="*/ 40763 h 2472017"/>
                <a:gd name="connsiteX5" fmla="*/ 5473763 w 5514654"/>
                <a:gd name="connsiteY5" fmla="*/ 1134489 h 2472017"/>
                <a:gd name="connsiteX6" fmla="*/ 5474385 w 5514654"/>
                <a:gd name="connsiteY6" fmla="*/ 1330427 h 2472017"/>
                <a:gd name="connsiteX7" fmla="*/ 4380659 w 5514654"/>
                <a:gd name="connsiteY7" fmla="*/ 2431125 h 2472017"/>
                <a:gd name="connsiteX8" fmla="*/ 4282819 w 5514654"/>
                <a:gd name="connsiteY8" fmla="*/ 2472017 h 2472017"/>
                <a:gd name="connsiteX9" fmla="*/ 4276376 w 5514654"/>
                <a:gd name="connsiteY9" fmla="*/ 2470784 h 2472017"/>
                <a:gd name="connsiteX10" fmla="*/ 0 w 5514654"/>
                <a:gd name="connsiteY10" fmla="*/ 2470784 h 2472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14654" h="2472017">
                  <a:moveTo>
                    <a:pt x="0" y="0"/>
                  </a:moveTo>
                  <a:lnTo>
                    <a:pt x="4278893" y="0"/>
                  </a:lnTo>
                  <a:lnTo>
                    <a:pt x="4278893" y="1245"/>
                  </a:lnTo>
                  <a:lnTo>
                    <a:pt x="4327136" y="10473"/>
                  </a:lnTo>
                  <a:cubicBezTo>
                    <a:pt x="4343836" y="17184"/>
                    <a:pt x="4359495" y="27279"/>
                    <a:pt x="4373065" y="40763"/>
                  </a:cubicBezTo>
                  <a:lnTo>
                    <a:pt x="5473763" y="1134489"/>
                  </a:lnTo>
                  <a:cubicBezTo>
                    <a:pt x="5528042" y="1188424"/>
                    <a:pt x="5528320" y="1276149"/>
                    <a:pt x="5474385" y="1330427"/>
                  </a:cubicBezTo>
                  <a:lnTo>
                    <a:pt x="4380659" y="2431125"/>
                  </a:lnTo>
                  <a:cubicBezTo>
                    <a:pt x="4353691" y="2458265"/>
                    <a:pt x="4318276" y="2471904"/>
                    <a:pt x="4282819" y="2472017"/>
                  </a:cubicBezTo>
                  <a:lnTo>
                    <a:pt x="4276376" y="2470784"/>
                  </a:lnTo>
                  <a:lnTo>
                    <a:pt x="0" y="2470784"/>
                  </a:lnTo>
                  <a:close/>
                </a:path>
              </a:pathLst>
            </a:custGeom>
            <a:gradFill flip="none" rotWithShape="1">
              <a:gsLst>
                <a:gs pos="0">
                  <a:srgbClr val="CC0000"/>
                </a:gs>
                <a:gs pos="74000">
                  <a:srgbClr val="FF660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solidFill>
                    <a:schemeClr val="tx1"/>
                  </a:solidFill>
                  <a:latin typeface="Times New Roman" panose="02020603050405020304" pitchFamily="18" charset="0"/>
                  <a:cs typeface="Times New Roman" panose="02020603050405020304" pitchFamily="18" charset="0"/>
                </a:rPr>
                <a:t>Biện pháp nâng cao chất </a:t>
              </a:r>
            </a:p>
            <a:p>
              <a:pPr algn="ctr"/>
              <a:r>
                <a:rPr lang="en-US" sz="2100">
                  <a:solidFill>
                    <a:schemeClr val="tx1"/>
                  </a:solidFill>
                  <a:latin typeface="Times New Roman" panose="02020603050405020304" pitchFamily="18" charset="0"/>
                  <a:cs typeface="Times New Roman" panose="02020603050405020304" pitchFamily="18" charset="0"/>
                </a:rPr>
                <a:t>Lượng giảng dạy môn</a:t>
              </a:r>
            </a:p>
            <a:p>
              <a:pPr algn="ctr"/>
              <a:r>
                <a:rPr lang="en-US" sz="2100">
                  <a:solidFill>
                    <a:schemeClr val="tx1"/>
                  </a:solidFill>
                  <a:latin typeface="Times New Roman" panose="02020603050405020304" pitchFamily="18" charset="0"/>
                  <a:cs typeface="Times New Roman" panose="02020603050405020304" pitchFamily="18" charset="0"/>
                </a:rPr>
                <a:t>Tin học 7</a:t>
              </a:r>
              <a:endParaRPr lang="en-US" sz="2100" dirty="0">
                <a:solidFill>
                  <a:schemeClr val="tx1"/>
                </a:solidFill>
                <a:latin typeface="Times New Roman" panose="02020603050405020304" pitchFamily="18" charset="0"/>
                <a:cs typeface="Times New Roman" panose="02020603050405020304" pitchFamily="18" charset="0"/>
              </a:endParaRPr>
            </a:p>
          </p:txBody>
        </p:sp>
        <p:sp>
          <p:nvSpPr>
            <p:cNvPr id="19" name="Rounded Rectangle 18"/>
            <p:cNvSpPr/>
            <p:nvPr/>
          </p:nvSpPr>
          <p:spPr>
            <a:xfrm rot="18913554">
              <a:off x="4176855" y="1969673"/>
              <a:ext cx="1145246" cy="1147817"/>
            </a:xfrm>
            <a:prstGeom prst="roundRect">
              <a:avLst>
                <a:gd name="adj" fmla="val 7576"/>
              </a:avLst>
            </a:prstGeom>
            <a:gradFill flip="none" rotWithShape="1">
              <a:gsLst>
                <a:gs pos="0">
                  <a:srgbClr val="CC0000"/>
                </a:gs>
                <a:gs pos="100000">
                  <a:srgbClr val="FF5050">
                    <a:lumMod val="85000"/>
                    <a:lumOff val="15000"/>
                  </a:srgbClr>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4015883" y="2266951"/>
            <a:ext cx="4670917" cy="920517"/>
            <a:chOff x="4176855" y="1772090"/>
            <a:chExt cx="6071460" cy="1537687"/>
          </a:xfrm>
        </p:grpSpPr>
        <p:sp>
          <p:nvSpPr>
            <p:cNvPr id="21" name="Freeform 20"/>
            <p:cNvSpPr/>
            <p:nvPr/>
          </p:nvSpPr>
          <p:spPr>
            <a:xfrm>
              <a:off x="4733661" y="1772090"/>
              <a:ext cx="5514654" cy="1537687"/>
            </a:xfrm>
            <a:custGeom>
              <a:avLst/>
              <a:gdLst>
                <a:gd name="connsiteX0" fmla="*/ 0 w 5514654"/>
                <a:gd name="connsiteY0" fmla="*/ 0 h 2472017"/>
                <a:gd name="connsiteX1" fmla="*/ 4278893 w 5514654"/>
                <a:gd name="connsiteY1" fmla="*/ 0 h 2472017"/>
                <a:gd name="connsiteX2" fmla="*/ 4278893 w 5514654"/>
                <a:gd name="connsiteY2" fmla="*/ 1245 h 2472017"/>
                <a:gd name="connsiteX3" fmla="*/ 4327136 w 5514654"/>
                <a:gd name="connsiteY3" fmla="*/ 10473 h 2472017"/>
                <a:gd name="connsiteX4" fmla="*/ 4373065 w 5514654"/>
                <a:gd name="connsiteY4" fmla="*/ 40763 h 2472017"/>
                <a:gd name="connsiteX5" fmla="*/ 5473763 w 5514654"/>
                <a:gd name="connsiteY5" fmla="*/ 1134489 h 2472017"/>
                <a:gd name="connsiteX6" fmla="*/ 5474385 w 5514654"/>
                <a:gd name="connsiteY6" fmla="*/ 1330427 h 2472017"/>
                <a:gd name="connsiteX7" fmla="*/ 4380659 w 5514654"/>
                <a:gd name="connsiteY7" fmla="*/ 2431125 h 2472017"/>
                <a:gd name="connsiteX8" fmla="*/ 4282819 w 5514654"/>
                <a:gd name="connsiteY8" fmla="*/ 2472017 h 2472017"/>
                <a:gd name="connsiteX9" fmla="*/ 4276376 w 5514654"/>
                <a:gd name="connsiteY9" fmla="*/ 2470784 h 2472017"/>
                <a:gd name="connsiteX10" fmla="*/ 0 w 5514654"/>
                <a:gd name="connsiteY10" fmla="*/ 2470784 h 2472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14654" h="2472017">
                  <a:moveTo>
                    <a:pt x="0" y="0"/>
                  </a:moveTo>
                  <a:lnTo>
                    <a:pt x="4278893" y="0"/>
                  </a:lnTo>
                  <a:lnTo>
                    <a:pt x="4278893" y="1245"/>
                  </a:lnTo>
                  <a:lnTo>
                    <a:pt x="4327136" y="10473"/>
                  </a:lnTo>
                  <a:cubicBezTo>
                    <a:pt x="4343836" y="17184"/>
                    <a:pt x="4359495" y="27279"/>
                    <a:pt x="4373065" y="40763"/>
                  </a:cubicBezTo>
                  <a:lnTo>
                    <a:pt x="5473763" y="1134489"/>
                  </a:lnTo>
                  <a:cubicBezTo>
                    <a:pt x="5528042" y="1188424"/>
                    <a:pt x="5528320" y="1276149"/>
                    <a:pt x="5474385" y="1330427"/>
                  </a:cubicBezTo>
                  <a:lnTo>
                    <a:pt x="4380659" y="2431125"/>
                  </a:lnTo>
                  <a:cubicBezTo>
                    <a:pt x="4353691" y="2458265"/>
                    <a:pt x="4318276" y="2471904"/>
                    <a:pt x="4282819" y="2472017"/>
                  </a:cubicBezTo>
                  <a:lnTo>
                    <a:pt x="4276376" y="2470784"/>
                  </a:lnTo>
                  <a:lnTo>
                    <a:pt x="0" y="2470784"/>
                  </a:lnTo>
                  <a:close/>
                </a:path>
              </a:pathLst>
            </a:custGeom>
            <a:gradFill flip="none" rotWithShape="1">
              <a:gsLst>
                <a:gs pos="0">
                  <a:srgbClr val="660066"/>
                </a:gs>
                <a:gs pos="100000">
                  <a:srgbClr val="FF66F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solidFill>
                    <a:schemeClr val="tx1"/>
                  </a:solidFill>
                  <a:latin typeface="Times New Roman" panose="02020603050405020304" pitchFamily="18" charset="0"/>
                  <a:cs typeface="Times New Roman" panose="02020603050405020304" pitchFamily="18" charset="0"/>
                </a:rPr>
                <a:t>Thực nghiệm sư phạm</a:t>
              </a:r>
              <a:endParaRPr lang="en-US" sz="2100" dirty="0">
                <a:solidFill>
                  <a:schemeClr val="tx1"/>
                </a:solidFill>
                <a:latin typeface="Times New Roman" panose="02020603050405020304" pitchFamily="18" charset="0"/>
                <a:cs typeface="Times New Roman" panose="02020603050405020304" pitchFamily="18" charset="0"/>
              </a:endParaRPr>
            </a:p>
          </p:txBody>
        </p:sp>
        <p:sp>
          <p:nvSpPr>
            <p:cNvPr id="22" name="Rounded Rectangle 21"/>
            <p:cNvSpPr/>
            <p:nvPr/>
          </p:nvSpPr>
          <p:spPr>
            <a:xfrm rot="18913554">
              <a:off x="4176855" y="1969673"/>
              <a:ext cx="1145246" cy="1147817"/>
            </a:xfrm>
            <a:prstGeom prst="roundRect">
              <a:avLst>
                <a:gd name="adj" fmla="val 7576"/>
              </a:avLst>
            </a:prstGeom>
            <a:gradFill flip="none" rotWithShape="1">
              <a:gsLst>
                <a:gs pos="0">
                  <a:srgbClr val="660066"/>
                </a:gs>
                <a:gs pos="100000">
                  <a:srgbClr val="FF66FF"/>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2743201" y="4240628"/>
            <a:ext cx="4027898" cy="769523"/>
            <a:chOff x="4176855" y="1697066"/>
            <a:chExt cx="6071459" cy="1537687"/>
          </a:xfrm>
          <a:solidFill>
            <a:srgbClr val="00B050"/>
          </a:solidFill>
        </p:grpSpPr>
        <p:sp>
          <p:nvSpPr>
            <p:cNvPr id="24" name="Freeform 23"/>
            <p:cNvSpPr/>
            <p:nvPr/>
          </p:nvSpPr>
          <p:spPr>
            <a:xfrm>
              <a:off x="4733660" y="1697066"/>
              <a:ext cx="5514654" cy="1537687"/>
            </a:xfrm>
            <a:custGeom>
              <a:avLst/>
              <a:gdLst>
                <a:gd name="connsiteX0" fmla="*/ 0 w 5514654"/>
                <a:gd name="connsiteY0" fmla="*/ 0 h 2472017"/>
                <a:gd name="connsiteX1" fmla="*/ 4278893 w 5514654"/>
                <a:gd name="connsiteY1" fmla="*/ 0 h 2472017"/>
                <a:gd name="connsiteX2" fmla="*/ 4278893 w 5514654"/>
                <a:gd name="connsiteY2" fmla="*/ 1245 h 2472017"/>
                <a:gd name="connsiteX3" fmla="*/ 4327136 w 5514654"/>
                <a:gd name="connsiteY3" fmla="*/ 10473 h 2472017"/>
                <a:gd name="connsiteX4" fmla="*/ 4373065 w 5514654"/>
                <a:gd name="connsiteY4" fmla="*/ 40763 h 2472017"/>
                <a:gd name="connsiteX5" fmla="*/ 5473763 w 5514654"/>
                <a:gd name="connsiteY5" fmla="*/ 1134489 h 2472017"/>
                <a:gd name="connsiteX6" fmla="*/ 5474385 w 5514654"/>
                <a:gd name="connsiteY6" fmla="*/ 1330427 h 2472017"/>
                <a:gd name="connsiteX7" fmla="*/ 4380659 w 5514654"/>
                <a:gd name="connsiteY7" fmla="*/ 2431125 h 2472017"/>
                <a:gd name="connsiteX8" fmla="*/ 4282819 w 5514654"/>
                <a:gd name="connsiteY8" fmla="*/ 2472017 h 2472017"/>
                <a:gd name="connsiteX9" fmla="*/ 4276376 w 5514654"/>
                <a:gd name="connsiteY9" fmla="*/ 2470784 h 2472017"/>
                <a:gd name="connsiteX10" fmla="*/ 0 w 5514654"/>
                <a:gd name="connsiteY10" fmla="*/ 2470784 h 2472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14654" h="2472017">
                  <a:moveTo>
                    <a:pt x="0" y="0"/>
                  </a:moveTo>
                  <a:lnTo>
                    <a:pt x="4278893" y="0"/>
                  </a:lnTo>
                  <a:lnTo>
                    <a:pt x="4278893" y="1245"/>
                  </a:lnTo>
                  <a:lnTo>
                    <a:pt x="4327136" y="10473"/>
                  </a:lnTo>
                  <a:cubicBezTo>
                    <a:pt x="4343836" y="17184"/>
                    <a:pt x="4359495" y="27279"/>
                    <a:pt x="4373065" y="40763"/>
                  </a:cubicBezTo>
                  <a:lnTo>
                    <a:pt x="5473763" y="1134489"/>
                  </a:lnTo>
                  <a:cubicBezTo>
                    <a:pt x="5528042" y="1188424"/>
                    <a:pt x="5528320" y="1276149"/>
                    <a:pt x="5474385" y="1330427"/>
                  </a:cubicBezTo>
                  <a:lnTo>
                    <a:pt x="4380659" y="2431125"/>
                  </a:lnTo>
                  <a:cubicBezTo>
                    <a:pt x="4353691" y="2458265"/>
                    <a:pt x="4318276" y="2471904"/>
                    <a:pt x="4282819" y="2472017"/>
                  </a:cubicBezTo>
                  <a:lnTo>
                    <a:pt x="4276376" y="2470784"/>
                  </a:lnTo>
                  <a:lnTo>
                    <a:pt x="0" y="2470784"/>
                  </a:lnTo>
                  <a:close/>
                </a:path>
              </a:pathLst>
            </a:custGeom>
            <a:gradFill flip="none" rotWithShape="1">
              <a:gsLst>
                <a:gs pos="0">
                  <a:srgbClr val="006600"/>
                </a:gs>
                <a:gs pos="100000">
                  <a:srgbClr val="00FF99"/>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solidFill>
                    <a:schemeClr val="tx1"/>
                  </a:solidFill>
                  <a:latin typeface="Times New Roman" panose="02020603050405020304" pitchFamily="18" charset="0"/>
                  <a:cs typeface="Times New Roman" panose="02020603050405020304" pitchFamily="18" charset="0"/>
                </a:rPr>
                <a:t>Kiến nghị, đề xuất</a:t>
              </a:r>
              <a:endParaRPr lang="en-US" sz="2100" dirty="0">
                <a:solidFill>
                  <a:schemeClr val="tx1"/>
                </a:solidFill>
                <a:latin typeface="Times New Roman" panose="02020603050405020304" pitchFamily="18" charset="0"/>
                <a:cs typeface="Times New Roman" panose="02020603050405020304" pitchFamily="18" charset="0"/>
              </a:endParaRPr>
            </a:p>
          </p:txBody>
        </p:sp>
        <p:sp>
          <p:nvSpPr>
            <p:cNvPr id="25" name="Rounded Rectangle 24"/>
            <p:cNvSpPr/>
            <p:nvPr/>
          </p:nvSpPr>
          <p:spPr>
            <a:xfrm rot="18913554">
              <a:off x="4176855" y="1907151"/>
              <a:ext cx="1145246" cy="1147817"/>
            </a:xfrm>
            <a:prstGeom prst="roundRect">
              <a:avLst>
                <a:gd name="adj" fmla="val 7576"/>
              </a:avLst>
            </a:prstGeom>
            <a:gradFill>
              <a:gsLst>
                <a:gs pos="0">
                  <a:srgbClr val="006600"/>
                </a:gs>
                <a:gs pos="100000">
                  <a:srgbClr val="66FF99"/>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152399" y="1180568"/>
            <a:ext cx="2843995" cy="2631558"/>
            <a:chOff x="68048" y="1574091"/>
            <a:chExt cx="3508744" cy="3508744"/>
          </a:xfrm>
        </p:grpSpPr>
        <p:grpSp>
          <p:nvGrpSpPr>
            <p:cNvPr id="7" name="Group 6"/>
            <p:cNvGrpSpPr/>
            <p:nvPr/>
          </p:nvGrpSpPr>
          <p:grpSpPr>
            <a:xfrm>
              <a:off x="929285" y="2435328"/>
              <a:ext cx="1786270" cy="1786270"/>
              <a:chOff x="808074" y="2073349"/>
              <a:chExt cx="1786270" cy="1786270"/>
            </a:xfrm>
          </p:grpSpPr>
          <p:sp>
            <p:nvSpPr>
              <p:cNvPr id="5" name="Oval 4"/>
              <p:cNvSpPr/>
              <p:nvPr/>
            </p:nvSpPr>
            <p:spPr>
              <a:xfrm>
                <a:off x="808074" y="2169042"/>
                <a:ext cx="1786270" cy="1594883"/>
              </a:xfrm>
              <a:prstGeom prst="ellipse">
                <a:avLst/>
              </a:prstGeom>
              <a:gradFill flip="none" rotWithShape="1">
                <a:gsLst>
                  <a:gs pos="0">
                    <a:schemeClr val="bg1">
                      <a:lumMod val="95000"/>
                    </a:schemeClr>
                  </a:gs>
                  <a:gs pos="100000">
                    <a:schemeClr val="bg1">
                      <a:lumMod val="6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latin typeface="Times New Roman" pitchFamily="18" charset="0"/>
                    <a:cs typeface="Times New Roman" pitchFamily="18" charset="0"/>
                  </a:rPr>
                  <a:t>PHẦN II</a:t>
                </a:r>
                <a:endParaRPr lang="en-US" sz="2000" b="1" dirty="0">
                  <a:solidFill>
                    <a:srgbClr val="FF0000"/>
                  </a:solidFill>
                  <a:latin typeface="Times New Roman" pitchFamily="18" charset="0"/>
                  <a:cs typeface="Times New Roman" pitchFamily="18" charset="0"/>
                </a:endParaRPr>
              </a:p>
            </p:txBody>
          </p:sp>
          <p:sp>
            <p:nvSpPr>
              <p:cNvPr id="6" name="Donut 5"/>
              <p:cNvSpPr/>
              <p:nvPr/>
            </p:nvSpPr>
            <p:spPr>
              <a:xfrm>
                <a:off x="808074" y="2073349"/>
                <a:ext cx="1786270" cy="1786270"/>
              </a:xfrm>
              <a:prstGeom prst="donut">
                <a:avLst>
                  <a:gd name="adj" fmla="val 5164"/>
                </a:avLst>
              </a:prstGeom>
              <a:gradFill flip="none" rotWithShape="1">
                <a:gsLst>
                  <a:gs pos="0">
                    <a:schemeClr val="bg1">
                      <a:lumMod val="95000"/>
                    </a:schemeClr>
                  </a:gs>
                  <a:gs pos="84000">
                    <a:schemeClr val="bg1">
                      <a:lumMod val="65000"/>
                    </a:schemeClr>
                  </a:gs>
                </a:gsLst>
                <a:lin ang="10800000" scaled="1"/>
                <a:tileRect/>
              </a:gradFill>
              <a:ln>
                <a:noFill/>
              </a:ln>
              <a:effectLst>
                <a:outerShdw blurRad="88900" dist="635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 name="Block Arc 7"/>
            <p:cNvSpPr/>
            <p:nvPr/>
          </p:nvSpPr>
          <p:spPr>
            <a:xfrm rot="5400000">
              <a:off x="376398" y="1882441"/>
              <a:ext cx="2892044" cy="2892044"/>
            </a:xfrm>
            <a:prstGeom prst="blockArc">
              <a:avLst>
                <a:gd name="adj1" fmla="val 10800000"/>
                <a:gd name="adj2" fmla="val 21575058"/>
                <a:gd name="adj3" fmla="val 360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Block Arc 8"/>
            <p:cNvSpPr/>
            <p:nvPr/>
          </p:nvSpPr>
          <p:spPr>
            <a:xfrm rot="5400000">
              <a:off x="68048" y="1574091"/>
              <a:ext cx="3508744" cy="3508744"/>
            </a:xfrm>
            <a:prstGeom prst="blockArc">
              <a:avLst>
                <a:gd name="adj1" fmla="val 10800000"/>
                <a:gd name="adj2" fmla="val 21596313"/>
                <a:gd name="adj3" fmla="val 0"/>
              </a:avLst>
            </a:prstGeom>
            <a:solidFill>
              <a:schemeClr val="bg1">
                <a:lumMod val="65000"/>
              </a:schemeClr>
            </a:solidFill>
            <a:ln w="952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p:cNvSpPr/>
            <p:nvPr/>
          </p:nvSpPr>
          <p:spPr>
            <a:xfrm>
              <a:off x="2195592" y="1950178"/>
              <a:ext cx="104616" cy="104616"/>
            </a:xfrm>
            <a:prstGeom prst="ellipse">
              <a:avLst/>
            </a:prstGeom>
            <a:gradFill flip="none" rotWithShape="1">
              <a:gsLst>
                <a:gs pos="0">
                  <a:srgbClr val="FF9933"/>
                </a:gs>
                <a:gs pos="71000">
                  <a:srgbClr val="FFCC66"/>
                </a:gs>
              </a:gsLst>
              <a:lin ang="5400000" scaled="1"/>
              <a:tileRect/>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074978" y="2788307"/>
              <a:ext cx="104616" cy="104616"/>
            </a:xfrm>
            <a:prstGeom prst="ellipse">
              <a:avLst/>
            </a:prstGeom>
            <a:gradFill flip="none" rotWithShape="1">
              <a:gsLst>
                <a:gs pos="0">
                  <a:srgbClr val="CC0000"/>
                </a:gs>
                <a:gs pos="100000">
                  <a:srgbClr val="FF5050">
                    <a:lumMod val="85000"/>
                    <a:lumOff val="15000"/>
                  </a:srgbClr>
                </a:gs>
              </a:gsLst>
              <a:lin ang="5400000" scaled="1"/>
              <a:tileRect/>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2992498" y="3945156"/>
              <a:ext cx="104616" cy="104616"/>
            </a:xfrm>
            <a:prstGeom prst="ellipse">
              <a:avLst/>
            </a:prstGeom>
            <a:gradFill flip="none" rotWithShape="1">
              <a:gsLst>
                <a:gs pos="0">
                  <a:srgbClr val="660066"/>
                </a:gs>
                <a:gs pos="100000">
                  <a:srgbClr val="FF66FF"/>
                </a:gs>
              </a:gsLst>
              <a:lin ang="5400000" scaled="1"/>
              <a:tileRect/>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2195592" y="4602132"/>
              <a:ext cx="104616" cy="104616"/>
            </a:xfrm>
            <a:prstGeom prst="ellipse">
              <a:avLst/>
            </a:prstGeom>
            <a:gradFill>
              <a:gsLst>
                <a:gs pos="0">
                  <a:srgbClr val="006600"/>
                </a:gs>
                <a:gs pos="100000">
                  <a:srgbClr val="66FF99"/>
                </a:gs>
              </a:gsLst>
              <a:lin ang="5400000" scaled="1"/>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Freeform 34"/>
          <p:cNvSpPr/>
          <p:nvPr/>
        </p:nvSpPr>
        <p:spPr>
          <a:xfrm>
            <a:off x="1685926" y="658242"/>
            <a:ext cx="996669" cy="843622"/>
          </a:xfrm>
          <a:custGeom>
            <a:avLst/>
            <a:gdLst>
              <a:gd name="connsiteX0" fmla="*/ 0 w 1493520"/>
              <a:gd name="connsiteY0" fmla="*/ 802640 h 802640"/>
              <a:gd name="connsiteX1" fmla="*/ 548640 w 1493520"/>
              <a:gd name="connsiteY1" fmla="*/ 203200 h 802640"/>
              <a:gd name="connsiteX2" fmla="*/ 1493520 w 1493520"/>
              <a:gd name="connsiteY2" fmla="*/ 0 h 802640"/>
            </a:gdLst>
            <a:ahLst/>
            <a:cxnLst>
              <a:cxn ang="0">
                <a:pos x="connsiteX0" y="connsiteY0"/>
              </a:cxn>
              <a:cxn ang="0">
                <a:pos x="connsiteX1" y="connsiteY1"/>
              </a:cxn>
              <a:cxn ang="0">
                <a:pos x="connsiteX2" y="connsiteY2"/>
              </a:cxn>
            </a:cxnLst>
            <a:rect l="l" t="t" r="r" b="b"/>
            <a:pathLst>
              <a:path w="1493520" h="802640">
                <a:moveTo>
                  <a:pt x="0" y="802640"/>
                </a:moveTo>
                <a:lnTo>
                  <a:pt x="548640" y="203200"/>
                </a:lnTo>
                <a:lnTo>
                  <a:pt x="1493520" y="0"/>
                </a:lnTo>
              </a:path>
            </a:pathLst>
          </a:custGeom>
          <a:noFill/>
          <a:ln>
            <a:solidFill>
              <a:schemeClr val="bg1">
                <a:lumMod val="65000"/>
              </a:schemeClr>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en-US"/>
          </a:p>
        </p:txBody>
      </p:sp>
      <p:sp>
        <p:nvSpPr>
          <p:cNvPr id="36" name="Freeform 35"/>
          <p:cNvSpPr/>
          <p:nvPr/>
        </p:nvSpPr>
        <p:spPr>
          <a:xfrm rot="21234602">
            <a:off x="2358246" y="1633227"/>
            <a:ext cx="1579939" cy="414598"/>
          </a:xfrm>
          <a:custGeom>
            <a:avLst/>
            <a:gdLst>
              <a:gd name="connsiteX0" fmla="*/ 0 w 2092960"/>
              <a:gd name="connsiteY0" fmla="*/ 294640 h 294640"/>
              <a:gd name="connsiteX1" fmla="*/ 1117600 w 2092960"/>
              <a:gd name="connsiteY1" fmla="*/ 0 h 294640"/>
              <a:gd name="connsiteX2" fmla="*/ 2092960 w 2092960"/>
              <a:gd name="connsiteY2" fmla="*/ 101600 h 294640"/>
            </a:gdLst>
            <a:ahLst/>
            <a:cxnLst>
              <a:cxn ang="0">
                <a:pos x="connsiteX0" y="connsiteY0"/>
              </a:cxn>
              <a:cxn ang="0">
                <a:pos x="connsiteX1" y="connsiteY1"/>
              </a:cxn>
              <a:cxn ang="0">
                <a:pos x="connsiteX2" y="connsiteY2"/>
              </a:cxn>
            </a:cxnLst>
            <a:rect l="l" t="t" r="r" b="b"/>
            <a:pathLst>
              <a:path w="2092960" h="294640">
                <a:moveTo>
                  <a:pt x="0" y="294640"/>
                </a:moveTo>
                <a:lnTo>
                  <a:pt x="1117600" y="0"/>
                </a:lnTo>
                <a:lnTo>
                  <a:pt x="2092960" y="101600"/>
                </a:lnTo>
              </a:path>
            </a:pathLst>
          </a:custGeom>
          <a:noFill/>
          <a:ln>
            <a:solidFill>
              <a:schemeClr val="bg1">
                <a:lumMod val="65000"/>
              </a:schemeClr>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en-US"/>
          </a:p>
        </p:txBody>
      </p:sp>
      <p:sp>
        <p:nvSpPr>
          <p:cNvPr id="37" name="Freeform 36"/>
          <p:cNvSpPr/>
          <p:nvPr/>
        </p:nvSpPr>
        <p:spPr>
          <a:xfrm>
            <a:off x="2384696" y="2637272"/>
            <a:ext cx="1607651" cy="99580"/>
          </a:xfrm>
          <a:custGeom>
            <a:avLst/>
            <a:gdLst>
              <a:gd name="connsiteX0" fmla="*/ 0 w 2225040"/>
              <a:gd name="connsiteY0" fmla="*/ 0 h 264160"/>
              <a:gd name="connsiteX1" fmla="*/ 1219200 w 2225040"/>
              <a:gd name="connsiteY1" fmla="*/ 264160 h 264160"/>
              <a:gd name="connsiteX2" fmla="*/ 2225040 w 2225040"/>
              <a:gd name="connsiteY2" fmla="*/ 182880 h 264160"/>
            </a:gdLst>
            <a:ahLst/>
            <a:cxnLst>
              <a:cxn ang="0">
                <a:pos x="connsiteX0" y="connsiteY0"/>
              </a:cxn>
              <a:cxn ang="0">
                <a:pos x="connsiteX1" y="connsiteY1"/>
              </a:cxn>
              <a:cxn ang="0">
                <a:pos x="connsiteX2" y="connsiteY2"/>
              </a:cxn>
            </a:cxnLst>
            <a:rect l="l" t="t" r="r" b="b"/>
            <a:pathLst>
              <a:path w="2225040" h="264160">
                <a:moveTo>
                  <a:pt x="0" y="0"/>
                </a:moveTo>
                <a:lnTo>
                  <a:pt x="1219200" y="264160"/>
                </a:lnTo>
                <a:lnTo>
                  <a:pt x="2225040" y="182880"/>
                </a:lnTo>
              </a:path>
            </a:pathLst>
          </a:custGeom>
          <a:noFill/>
          <a:ln>
            <a:solidFill>
              <a:schemeClr val="bg1">
                <a:lumMod val="65000"/>
              </a:schemeClr>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en-US"/>
          </a:p>
        </p:txBody>
      </p:sp>
      <p:sp>
        <p:nvSpPr>
          <p:cNvPr id="38" name="Freeform 37"/>
          <p:cNvSpPr/>
          <p:nvPr/>
        </p:nvSpPr>
        <p:spPr>
          <a:xfrm>
            <a:off x="1751642" y="3580864"/>
            <a:ext cx="930953" cy="1052106"/>
          </a:xfrm>
          <a:custGeom>
            <a:avLst/>
            <a:gdLst>
              <a:gd name="connsiteX0" fmla="*/ 0 w 1412240"/>
              <a:gd name="connsiteY0" fmla="*/ 0 h 924560"/>
              <a:gd name="connsiteX1" fmla="*/ 619760 w 1412240"/>
              <a:gd name="connsiteY1" fmla="*/ 711200 h 924560"/>
              <a:gd name="connsiteX2" fmla="*/ 1412240 w 1412240"/>
              <a:gd name="connsiteY2" fmla="*/ 924560 h 924560"/>
            </a:gdLst>
            <a:ahLst/>
            <a:cxnLst>
              <a:cxn ang="0">
                <a:pos x="connsiteX0" y="connsiteY0"/>
              </a:cxn>
              <a:cxn ang="0">
                <a:pos x="connsiteX1" y="connsiteY1"/>
              </a:cxn>
              <a:cxn ang="0">
                <a:pos x="connsiteX2" y="connsiteY2"/>
              </a:cxn>
            </a:cxnLst>
            <a:rect l="l" t="t" r="r" b="b"/>
            <a:pathLst>
              <a:path w="1412240" h="924560">
                <a:moveTo>
                  <a:pt x="0" y="0"/>
                </a:moveTo>
                <a:lnTo>
                  <a:pt x="619760" y="711200"/>
                </a:lnTo>
                <a:lnTo>
                  <a:pt x="1412240" y="924560"/>
                </a:lnTo>
              </a:path>
            </a:pathLst>
          </a:custGeom>
          <a:noFill/>
          <a:ln>
            <a:solidFill>
              <a:schemeClr val="bg1">
                <a:lumMod val="65000"/>
              </a:schemeClr>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en-US"/>
          </a:p>
        </p:txBody>
      </p:sp>
      <p:sp>
        <p:nvSpPr>
          <p:cNvPr id="40" name="TextBox 39"/>
          <p:cNvSpPr txBox="1"/>
          <p:nvPr/>
        </p:nvSpPr>
        <p:spPr>
          <a:xfrm>
            <a:off x="3039397" y="285751"/>
            <a:ext cx="297180" cy="500137"/>
          </a:xfrm>
          <a:prstGeom prst="rect">
            <a:avLst/>
          </a:prstGeom>
          <a:noFill/>
        </p:spPr>
        <p:txBody>
          <a:bodyPr wrap="square" lIns="68579" tIns="34289" rIns="68579" bIns="34289" rtlCol="0">
            <a:spAutoFit/>
          </a:bodyPr>
          <a:lstStyle/>
          <a:p>
            <a:r>
              <a:rPr lang="en-US" sz="2800" b="1" dirty="0">
                <a:latin typeface="Times New Roman" panose="02020603050405020304" pitchFamily="18" charset="0"/>
                <a:cs typeface="Times New Roman" panose="02020603050405020304" pitchFamily="18" charset="0"/>
              </a:rPr>
              <a:t>1</a:t>
            </a:r>
          </a:p>
        </p:txBody>
      </p:sp>
      <p:sp>
        <p:nvSpPr>
          <p:cNvPr id="41" name="TextBox 40"/>
          <p:cNvSpPr txBox="1"/>
          <p:nvPr/>
        </p:nvSpPr>
        <p:spPr>
          <a:xfrm>
            <a:off x="4307642" y="1352551"/>
            <a:ext cx="297180" cy="500137"/>
          </a:xfrm>
          <a:prstGeom prst="rect">
            <a:avLst/>
          </a:prstGeom>
          <a:noFill/>
        </p:spPr>
        <p:txBody>
          <a:bodyPr wrap="square" lIns="68579" tIns="34289" rIns="68579" bIns="34289" rtlCol="0">
            <a:spAutoFit/>
          </a:bodyPr>
          <a:lstStyle/>
          <a:p>
            <a:r>
              <a:rPr lang="en-US" sz="2800" b="1" dirty="0">
                <a:latin typeface="Times New Roman" panose="02020603050405020304" pitchFamily="18" charset="0"/>
                <a:cs typeface="Times New Roman" panose="02020603050405020304" pitchFamily="18" charset="0"/>
              </a:rPr>
              <a:t>2</a:t>
            </a:r>
          </a:p>
        </p:txBody>
      </p:sp>
      <p:sp>
        <p:nvSpPr>
          <p:cNvPr id="42" name="TextBox 41"/>
          <p:cNvSpPr txBox="1"/>
          <p:nvPr/>
        </p:nvSpPr>
        <p:spPr>
          <a:xfrm>
            <a:off x="4307643" y="2486784"/>
            <a:ext cx="273208" cy="500137"/>
          </a:xfrm>
          <a:prstGeom prst="rect">
            <a:avLst/>
          </a:prstGeom>
          <a:noFill/>
        </p:spPr>
        <p:txBody>
          <a:bodyPr wrap="square" lIns="68579" tIns="34289" rIns="68579" bIns="34289" rtlCol="0">
            <a:spAutoFit/>
          </a:bodyPr>
          <a:lstStyle/>
          <a:p>
            <a:r>
              <a:rPr lang="en-US" sz="2800" b="1" dirty="0">
                <a:latin typeface="Times New Roman" panose="02020603050405020304" pitchFamily="18" charset="0"/>
                <a:cs typeface="Times New Roman" panose="02020603050405020304" pitchFamily="18" charset="0"/>
              </a:rPr>
              <a:t>3</a:t>
            </a:r>
          </a:p>
        </p:txBody>
      </p:sp>
      <p:grpSp>
        <p:nvGrpSpPr>
          <p:cNvPr id="32" name="Group 31"/>
          <p:cNvGrpSpPr/>
          <p:nvPr/>
        </p:nvGrpSpPr>
        <p:grpSpPr>
          <a:xfrm>
            <a:off x="3581401" y="3213282"/>
            <a:ext cx="4670917" cy="958668"/>
            <a:chOff x="4176855" y="1969673"/>
            <a:chExt cx="6071460" cy="1601417"/>
          </a:xfrm>
        </p:grpSpPr>
        <p:sp>
          <p:nvSpPr>
            <p:cNvPr id="33" name="Freeform 32"/>
            <p:cNvSpPr/>
            <p:nvPr/>
          </p:nvSpPr>
          <p:spPr>
            <a:xfrm>
              <a:off x="4733661" y="2033403"/>
              <a:ext cx="5514654" cy="1537687"/>
            </a:xfrm>
            <a:custGeom>
              <a:avLst/>
              <a:gdLst>
                <a:gd name="connsiteX0" fmla="*/ 0 w 5514654"/>
                <a:gd name="connsiteY0" fmla="*/ 0 h 2472017"/>
                <a:gd name="connsiteX1" fmla="*/ 4278893 w 5514654"/>
                <a:gd name="connsiteY1" fmla="*/ 0 h 2472017"/>
                <a:gd name="connsiteX2" fmla="*/ 4278893 w 5514654"/>
                <a:gd name="connsiteY2" fmla="*/ 1245 h 2472017"/>
                <a:gd name="connsiteX3" fmla="*/ 4327136 w 5514654"/>
                <a:gd name="connsiteY3" fmla="*/ 10473 h 2472017"/>
                <a:gd name="connsiteX4" fmla="*/ 4373065 w 5514654"/>
                <a:gd name="connsiteY4" fmla="*/ 40763 h 2472017"/>
                <a:gd name="connsiteX5" fmla="*/ 5473763 w 5514654"/>
                <a:gd name="connsiteY5" fmla="*/ 1134489 h 2472017"/>
                <a:gd name="connsiteX6" fmla="*/ 5474385 w 5514654"/>
                <a:gd name="connsiteY6" fmla="*/ 1330427 h 2472017"/>
                <a:gd name="connsiteX7" fmla="*/ 4380659 w 5514654"/>
                <a:gd name="connsiteY7" fmla="*/ 2431125 h 2472017"/>
                <a:gd name="connsiteX8" fmla="*/ 4282819 w 5514654"/>
                <a:gd name="connsiteY8" fmla="*/ 2472017 h 2472017"/>
                <a:gd name="connsiteX9" fmla="*/ 4276376 w 5514654"/>
                <a:gd name="connsiteY9" fmla="*/ 2470784 h 2472017"/>
                <a:gd name="connsiteX10" fmla="*/ 0 w 5514654"/>
                <a:gd name="connsiteY10" fmla="*/ 2470784 h 2472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14654" h="2472017">
                  <a:moveTo>
                    <a:pt x="0" y="0"/>
                  </a:moveTo>
                  <a:lnTo>
                    <a:pt x="4278893" y="0"/>
                  </a:lnTo>
                  <a:lnTo>
                    <a:pt x="4278893" y="1245"/>
                  </a:lnTo>
                  <a:lnTo>
                    <a:pt x="4327136" y="10473"/>
                  </a:lnTo>
                  <a:cubicBezTo>
                    <a:pt x="4343836" y="17184"/>
                    <a:pt x="4359495" y="27279"/>
                    <a:pt x="4373065" y="40763"/>
                  </a:cubicBezTo>
                  <a:lnTo>
                    <a:pt x="5473763" y="1134489"/>
                  </a:lnTo>
                  <a:cubicBezTo>
                    <a:pt x="5528042" y="1188424"/>
                    <a:pt x="5528320" y="1276149"/>
                    <a:pt x="5474385" y="1330427"/>
                  </a:cubicBezTo>
                  <a:lnTo>
                    <a:pt x="4380659" y="2431125"/>
                  </a:lnTo>
                  <a:cubicBezTo>
                    <a:pt x="4353691" y="2458265"/>
                    <a:pt x="4318276" y="2471904"/>
                    <a:pt x="4282819" y="2472017"/>
                  </a:cubicBezTo>
                  <a:lnTo>
                    <a:pt x="4276376" y="2470784"/>
                  </a:lnTo>
                  <a:lnTo>
                    <a:pt x="0" y="2470784"/>
                  </a:lnTo>
                  <a:close/>
                </a:path>
              </a:pathLst>
            </a:cu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100">
                  <a:solidFill>
                    <a:schemeClr val="tx1"/>
                  </a:solidFill>
                  <a:latin typeface="Times New Roman" panose="02020603050405020304" pitchFamily="18" charset="0"/>
                  <a:cs typeface="Times New Roman" panose="02020603050405020304" pitchFamily="18" charset="0"/>
                </a:rPr>
                <a:t>Kết luận</a:t>
              </a:r>
              <a:endParaRPr lang="en-US" sz="2100" dirty="0">
                <a:solidFill>
                  <a:schemeClr val="tx1"/>
                </a:solidFill>
                <a:latin typeface="Times New Roman" panose="02020603050405020304" pitchFamily="18" charset="0"/>
                <a:cs typeface="Times New Roman" panose="02020603050405020304" pitchFamily="18" charset="0"/>
              </a:endParaRPr>
            </a:p>
          </p:txBody>
        </p:sp>
        <p:sp>
          <p:nvSpPr>
            <p:cNvPr id="34" name="Rounded Rectangle 33"/>
            <p:cNvSpPr/>
            <p:nvPr/>
          </p:nvSpPr>
          <p:spPr>
            <a:xfrm rot="18913554">
              <a:off x="4176855" y="1969673"/>
              <a:ext cx="1145246" cy="1147817"/>
            </a:xfrm>
            <a:prstGeom prst="roundRect">
              <a:avLst>
                <a:gd name="adj" fmla="val 7576"/>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grpSp>
      <p:sp>
        <p:nvSpPr>
          <p:cNvPr id="44" name="Freeform 43"/>
          <p:cNvSpPr/>
          <p:nvPr/>
        </p:nvSpPr>
        <p:spPr>
          <a:xfrm>
            <a:off x="2322837" y="3037330"/>
            <a:ext cx="1144391" cy="543535"/>
          </a:xfrm>
          <a:custGeom>
            <a:avLst/>
            <a:gdLst>
              <a:gd name="connsiteX0" fmla="*/ 0 w 1412240"/>
              <a:gd name="connsiteY0" fmla="*/ 0 h 924560"/>
              <a:gd name="connsiteX1" fmla="*/ 619760 w 1412240"/>
              <a:gd name="connsiteY1" fmla="*/ 711200 h 924560"/>
              <a:gd name="connsiteX2" fmla="*/ 1412240 w 1412240"/>
              <a:gd name="connsiteY2" fmla="*/ 924560 h 924560"/>
            </a:gdLst>
            <a:ahLst/>
            <a:cxnLst>
              <a:cxn ang="0">
                <a:pos x="connsiteX0" y="connsiteY0"/>
              </a:cxn>
              <a:cxn ang="0">
                <a:pos x="connsiteX1" y="connsiteY1"/>
              </a:cxn>
              <a:cxn ang="0">
                <a:pos x="connsiteX2" y="connsiteY2"/>
              </a:cxn>
            </a:cxnLst>
            <a:rect l="l" t="t" r="r" b="b"/>
            <a:pathLst>
              <a:path w="1412240" h="924560">
                <a:moveTo>
                  <a:pt x="0" y="0"/>
                </a:moveTo>
                <a:lnTo>
                  <a:pt x="619760" y="711200"/>
                </a:lnTo>
                <a:lnTo>
                  <a:pt x="1412240" y="924560"/>
                </a:lnTo>
              </a:path>
            </a:pathLst>
          </a:custGeom>
          <a:noFill/>
          <a:ln>
            <a:solidFill>
              <a:schemeClr val="bg1">
                <a:lumMod val="65000"/>
              </a:schemeClr>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en-US"/>
          </a:p>
        </p:txBody>
      </p:sp>
      <p:sp>
        <p:nvSpPr>
          <p:cNvPr id="43" name="TextBox 42"/>
          <p:cNvSpPr txBox="1"/>
          <p:nvPr/>
        </p:nvSpPr>
        <p:spPr>
          <a:xfrm>
            <a:off x="3869894" y="3333751"/>
            <a:ext cx="244907" cy="500137"/>
          </a:xfrm>
          <a:prstGeom prst="rect">
            <a:avLst/>
          </a:prstGeom>
          <a:noFill/>
        </p:spPr>
        <p:txBody>
          <a:bodyPr wrap="square" lIns="68579" tIns="34289" rIns="68579" bIns="34289" rtlCol="0">
            <a:spAutoFit/>
          </a:bodyPr>
          <a:lstStyle/>
          <a:p>
            <a:r>
              <a:rPr lang="en-US" sz="2800" b="1" dirty="0">
                <a:latin typeface="Times New Roman" panose="02020603050405020304" pitchFamily="18" charset="0"/>
                <a:cs typeface="Times New Roman" panose="02020603050405020304" pitchFamily="18" charset="0"/>
              </a:rPr>
              <a:t>4</a:t>
            </a:r>
          </a:p>
        </p:txBody>
      </p:sp>
      <p:sp>
        <p:nvSpPr>
          <p:cNvPr id="45" name="TextBox 44"/>
          <p:cNvSpPr txBox="1"/>
          <p:nvPr/>
        </p:nvSpPr>
        <p:spPr>
          <a:xfrm>
            <a:off x="2990140" y="4382902"/>
            <a:ext cx="244907" cy="500137"/>
          </a:xfrm>
          <a:prstGeom prst="rect">
            <a:avLst/>
          </a:prstGeom>
          <a:noFill/>
        </p:spPr>
        <p:txBody>
          <a:bodyPr wrap="square" lIns="68579" tIns="34289" rIns="68579" bIns="34289" rtlCol="0">
            <a:spAutoFit/>
          </a:bodyPr>
          <a:lstStyle/>
          <a:p>
            <a:r>
              <a:rPr lang="en-US" sz="2800" b="1" dirty="0">
                <a:latin typeface="Times New Roman" panose="02020603050405020304" pitchFamily="18" charset="0"/>
                <a:cs typeface="Times New Roman" panose="02020603050405020304" pitchFamily="18" charset="0"/>
              </a:rPr>
              <a:t>5</a:t>
            </a:r>
          </a:p>
        </p:txBody>
      </p:sp>
      <p:sp>
        <p:nvSpPr>
          <p:cNvPr id="46" name="Title 2"/>
          <p:cNvSpPr>
            <a:spLocks noGrp="1"/>
          </p:cNvSpPr>
          <p:nvPr>
            <p:ph type="title"/>
          </p:nvPr>
        </p:nvSpPr>
        <p:spPr>
          <a:xfrm rot="5400000">
            <a:off x="457098" y="1501789"/>
            <a:ext cx="2359142" cy="1908264"/>
          </a:xfrm>
        </p:spPr>
        <p:txBody>
          <a:bodyPr>
            <a:prstTxWarp prst="textArchUp">
              <a:avLst/>
            </a:prstTxWarp>
            <a:normAutofit/>
          </a:bodyPr>
          <a:lstStyle/>
          <a:p>
            <a:r>
              <a:rPr lang="en-US" sz="38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GIẢI QUYẾT VẤN ĐỀ</a:t>
            </a:r>
            <a:endParaRPr lang="vi-VN" sz="38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743432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heel(1)">
                                      <p:cBhvr>
                                        <p:cTn id="7" dur="20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wheel(1)">
                                      <p:cBhvr>
                                        <p:cTn id="12" dur="20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down)">
                                      <p:cBhvr>
                                        <p:cTn id="17" dur="500"/>
                                        <p:tgtEl>
                                          <p:spTgt spid="35"/>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down)">
                                      <p:cBhvr>
                                        <p:cTn id="20" dur="500"/>
                                        <p:tgtEl>
                                          <p:spTgt spid="40"/>
                                        </p:tgtEl>
                                      </p:cBhvr>
                                    </p:animEffect>
                                  </p:childTnLst>
                                </p:cTn>
                              </p:par>
                              <p:par>
                                <p:cTn id="21" presetID="22" presetClass="entr" presetSubtype="4"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down)">
                                      <p:cBhvr>
                                        <p:cTn id="28" dur="500"/>
                                        <p:tgtEl>
                                          <p:spTgt spid="36"/>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down)">
                                      <p:cBhvr>
                                        <p:cTn id="31" dur="500"/>
                                        <p:tgtEl>
                                          <p:spTgt spid="41"/>
                                        </p:tgtEl>
                                      </p:cBhvr>
                                    </p:animEffect>
                                  </p:childTnLst>
                                </p:cTn>
                              </p:par>
                              <p:par>
                                <p:cTn id="32" presetID="22" presetClass="entr" presetSubtype="4"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down)">
                                      <p:cBhvr>
                                        <p:cTn id="39" dur="500"/>
                                        <p:tgtEl>
                                          <p:spTgt spid="37"/>
                                        </p:tgtEl>
                                      </p:cBhvr>
                                    </p:animEffect>
                                  </p:childTnLst>
                                </p:cTn>
                              </p:par>
                              <p:par>
                                <p:cTn id="40" presetID="22" presetClass="entr" presetSubtype="4"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down)">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down)">
                                      <p:cBhvr>
                                        <p:cTn id="47" dur="500"/>
                                        <p:tgtEl>
                                          <p:spTgt spid="44"/>
                                        </p:tgtEl>
                                      </p:cBhvr>
                                    </p:animEffect>
                                  </p:childTnLst>
                                </p:cTn>
                              </p:par>
                              <p:par>
                                <p:cTn id="48" presetID="22" presetClass="entr" presetSubtype="4" fill="hold"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down)">
                                      <p:cBhvr>
                                        <p:cTn id="50" dur="500"/>
                                        <p:tgtEl>
                                          <p:spTgt spid="32"/>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wipe(down)">
                                      <p:cBhvr>
                                        <p:cTn id="53" dur="500"/>
                                        <p:tgtEl>
                                          <p:spTgt spid="42"/>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down)">
                                      <p:cBhvr>
                                        <p:cTn id="58" dur="5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down)">
                                      <p:cBhvr>
                                        <p:cTn id="61" dur="500"/>
                                        <p:tgtEl>
                                          <p:spTgt spid="45"/>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down)">
                                      <p:cBhvr>
                                        <p:cTn id="64" dur="500"/>
                                        <p:tgtEl>
                                          <p:spTgt spid="43"/>
                                        </p:tgtEl>
                                      </p:cBhvr>
                                    </p:animEffect>
                                  </p:childTnLst>
                                </p:cTn>
                              </p:par>
                              <p:par>
                                <p:cTn id="65" presetID="22" presetClass="entr" presetSubtype="4" fill="hold" nodeType="with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down)">
                                      <p:cBhvr>
                                        <p:cTn id="6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40" grpId="0"/>
      <p:bldP spid="41" grpId="0"/>
      <p:bldP spid="42" grpId="0"/>
      <p:bldP spid="44" grpId="0" animBg="1"/>
      <p:bldP spid="43"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 y="895350"/>
            <a:ext cx="2496403" cy="400050"/>
          </a:xfrm>
        </p:spPr>
        <p:txBody>
          <a:bodyPr>
            <a:normAutofit fontScale="90000"/>
          </a:bodyPr>
          <a:lstStyle/>
          <a:p>
            <a:pPr algn="l"/>
            <a:r>
              <a:rPr lang="en-US" sz="3000" b="1" i="1">
                <a:solidFill>
                  <a:schemeClr val="accent5">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 Ưu điểm.</a:t>
            </a:r>
            <a:endParaRPr lang="vi-VN" sz="3000" b="1" i="1">
              <a:solidFill>
                <a:schemeClr val="accent5">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Title 2"/>
          <p:cNvSpPr txBox="1">
            <a:spLocks/>
          </p:cNvSpPr>
          <p:nvPr/>
        </p:nvSpPr>
        <p:spPr>
          <a:xfrm>
            <a:off x="1" y="19952"/>
            <a:ext cx="9143999" cy="875399"/>
          </a:xfrm>
          <a:prstGeom prst="rect">
            <a:avLst/>
          </a:prstGeom>
        </p:spPr>
        <p:style>
          <a:lnRef idx="1">
            <a:schemeClr val="accent5"/>
          </a:lnRef>
          <a:fillRef idx="2">
            <a:schemeClr val="accent5"/>
          </a:fillRef>
          <a:effectRef idx="1">
            <a:schemeClr val="accent5"/>
          </a:effectRef>
          <a:fontRef idx="minor">
            <a:schemeClr val="dk1"/>
          </a:fontRef>
        </p:style>
        <p:txBody>
          <a:bodyPr vert="horz" lIns="91438" tIns="45719" rIns="91438" bIns="45719" rtlCol="0" anchor="ctr">
            <a:normAutofit fontScale="85000" lnSpcReduction="2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800">
                <a:solidFill>
                  <a:schemeClr val="tx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1. Thực trạng công tác dạy và học tại trường THCS Huỳnh Thúc Kháng.</a:t>
            </a:r>
            <a:endParaRPr lang="vi-VN" sz="3800">
              <a:solidFill>
                <a:schemeClr val="tx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Freeform 8"/>
          <p:cNvSpPr/>
          <p:nvPr/>
        </p:nvSpPr>
        <p:spPr>
          <a:xfrm rot="5400000">
            <a:off x="-217873" y="2125280"/>
            <a:ext cx="3505202" cy="2264543"/>
          </a:xfrm>
          <a:custGeom>
            <a:avLst/>
            <a:gdLst>
              <a:gd name="connsiteX0" fmla="*/ 0 w 2093416"/>
              <a:gd name="connsiteY0" fmla="*/ 0 h 837366"/>
              <a:gd name="connsiteX1" fmla="*/ 1674733 w 2093416"/>
              <a:gd name="connsiteY1" fmla="*/ 0 h 837366"/>
              <a:gd name="connsiteX2" fmla="*/ 2093416 w 2093416"/>
              <a:gd name="connsiteY2" fmla="*/ 418683 h 837366"/>
              <a:gd name="connsiteX3" fmla="*/ 1674733 w 2093416"/>
              <a:gd name="connsiteY3" fmla="*/ 837366 h 837366"/>
              <a:gd name="connsiteX4" fmla="*/ 0 w 2093416"/>
              <a:gd name="connsiteY4" fmla="*/ 837366 h 837366"/>
              <a:gd name="connsiteX5" fmla="*/ 418683 w 2093416"/>
              <a:gd name="connsiteY5" fmla="*/ 418683 h 837366"/>
              <a:gd name="connsiteX6" fmla="*/ 0 w 2093416"/>
              <a:gd name="connsiteY6" fmla="*/ 0 h 837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3416" h="837366">
                <a:moveTo>
                  <a:pt x="0" y="0"/>
                </a:moveTo>
                <a:lnTo>
                  <a:pt x="1674733" y="0"/>
                </a:lnTo>
                <a:lnTo>
                  <a:pt x="2093416" y="418683"/>
                </a:lnTo>
                <a:lnTo>
                  <a:pt x="1674733" y="837366"/>
                </a:lnTo>
                <a:lnTo>
                  <a:pt x="0" y="837366"/>
                </a:lnTo>
                <a:lnTo>
                  <a:pt x="418683" y="418683"/>
                </a:lnTo>
                <a:lnTo>
                  <a:pt x="0" y="0"/>
                </a:lnTo>
                <a:close/>
              </a:path>
            </a:pathLst>
          </a:custGeom>
          <a:solidFill>
            <a:schemeClr val="bg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270" wrap="square" lIns="432642" tIns="6985" rIns="418673" bIns="6985" numCol="1" spcCol="1270" anchor="ctr" anchorCtr="0">
            <a:noAutofit/>
          </a:bodyPr>
          <a:lstStyle/>
          <a:p>
            <a:pPr algn="ctr" defTabSz="488938">
              <a:lnSpc>
                <a:spcPct val="90000"/>
              </a:lnSpc>
              <a:spcBef>
                <a:spcPct val="0"/>
              </a:spcBef>
              <a:spcAft>
                <a:spcPct val="35000"/>
              </a:spcAft>
            </a:pPr>
            <a:endParaRPr lang="en-US" sz="2400">
              <a:solidFill>
                <a:schemeClr val="tx1"/>
              </a:solidFill>
            </a:endParaRPr>
          </a:p>
          <a:p>
            <a:pPr algn="ctr" defTabSz="488938">
              <a:lnSpc>
                <a:spcPct val="90000"/>
              </a:lnSpc>
              <a:spcBef>
                <a:spcPct val="0"/>
              </a:spcBef>
              <a:spcAft>
                <a:spcPct val="35000"/>
              </a:spcAft>
            </a:pPr>
            <a:r>
              <a:rPr lang="en-US" sz="2400">
                <a:solidFill>
                  <a:schemeClr val="tx1"/>
                </a:solidFill>
              </a:rPr>
              <a:t>Ban giám hiệu trường luôn quan tâm, bám sát chỉ đạo và nhắc nhở trong công tác dạy và học.</a:t>
            </a:r>
          </a:p>
        </p:txBody>
      </p:sp>
      <p:sp>
        <p:nvSpPr>
          <p:cNvPr id="14" name="Freeform 13"/>
          <p:cNvSpPr/>
          <p:nvPr/>
        </p:nvSpPr>
        <p:spPr>
          <a:xfrm rot="5400000">
            <a:off x="2565081" y="2140267"/>
            <a:ext cx="3429001" cy="2158364"/>
          </a:xfrm>
          <a:custGeom>
            <a:avLst/>
            <a:gdLst>
              <a:gd name="connsiteX0" fmla="*/ 0 w 2188889"/>
              <a:gd name="connsiteY0" fmla="*/ 0 h 875555"/>
              <a:gd name="connsiteX1" fmla="*/ 1751112 w 2188889"/>
              <a:gd name="connsiteY1" fmla="*/ 0 h 875555"/>
              <a:gd name="connsiteX2" fmla="*/ 2188889 w 2188889"/>
              <a:gd name="connsiteY2" fmla="*/ 437778 h 875555"/>
              <a:gd name="connsiteX3" fmla="*/ 1751112 w 2188889"/>
              <a:gd name="connsiteY3" fmla="*/ 875555 h 875555"/>
              <a:gd name="connsiteX4" fmla="*/ 0 w 2188889"/>
              <a:gd name="connsiteY4" fmla="*/ 875555 h 875555"/>
              <a:gd name="connsiteX5" fmla="*/ 437778 w 2188889"/>
              <a:gd name="connsiteY5" fmla="*/ 437778 h 875555"/>
              <a:gd name="connsiteX6" fmla="*/ 0 w 2188889"/>
              <a:gd name="connsiteY6" fmla="*/ 0 h 87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8889" h="875555">
                <a:moveTo>
                  <a:pt x="0" y="0"/>
                </a:moveTo>
                <a:lnTo>
                  <a:pt x="1751112" y="0"/>
                </a:lnTo>
                <a:lnTo>
                  <a:pt x="2188889" y="437778"/>
                </a:lnTo>
                <a:lnTo>
                  <a:pt x="1751112" y="875555"/>
                </a:lnTo>
                <a:lnTo>
                  <a:pt x="0" y="875555"/>
                </a:lnTo>
                <a:lnTo>
                  <a:pt x="437778" y="437778"/>
                </a:lnTo>
                <a:lnTo>
                  <a:pt x="0" y="0"/>
                </a:lnTo>
                <a:close/>
              </a:path>
            </a:pathLst>
          </a:custGeom>
          <a:solidFill>
            <a:schemeClr val="accent5">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270" wrap="square" lIns="451737" tIns="6984" rIns="437765" bIns="6985" numCol="1" spcCol="1270" anchor="ctr" anchorCtr="0">
            <a:noAutofit/>
          </a:bodyPr>
          <a:lstStyle/>
          <a:p>
            <a:pPr algn="ctr" defTabSz="488938">
              <a:lnSpc>
                <a:spcPct val="90000"/>
              </a:lnSpc>
              <a:spcBef>
                <a:spcPct val="0"/>
              </a:spcBef>
              <a:spcAft>
                <a:spcPct val="35000"/>
              </a:spcAft>
            </a:pPr>
            <a:endParaRPr lang="en-US" sz="2400">
              <a:solidFill>
                <a:schemeClr val="tx1"/>
              </a:solidFill>
            </a:endParaRPr>
          </a:p>
          <a:p>
            <a:pPr algn="ctr" defTabSz="488938">
              <a:lnSpc>
                <a:spcPct val="90000"/>
              </a:lnSpc>
              <a:spcBef>
                <a:spcPct val="0"/>
              </a:spcBef>
              <a:spcAft>
                <a:spcPct val="35000"/>
              </a:spcAft>
            </a:pPr>
            <a:r>
              <a:rPr lang="en-US" sz="2400">
                <a:solidFill>
                  <a:schemeClr val="tx1"/>
                </a:solidFill>
              </a:rPr>
              <a:t>Nhà trường có một phòng thực hành bộ môn Tin học, gồm 24 máy vi tính được kết nối internet.</a:t>
            </a:r>
          </a:p>
        </p:txBody>
      </p:sp>
      <p:sp>
        <p:nvSpPr>
          <p:cNvPr id="17" name="Freeform 16"/>
          <p:cNvSpPr/>
          <p:nvPr/>
        </p:nvSpPr>
        <p:spPr>
          <a:xfrm rot="5400000">
            <a:off x="5372098" y="2152651"/>
            <a:ext cx="3429002" cy="2133600"/>
          </a:xfrm>
          <a:custGeom>
            <a:avLst/>
            <a:gdLst>
              <a:gd name="connsiteX0" fmla="*/ 0 w 2074515"/>
              <a:gd name="connsiteY0" fmla="*/ 0 h 829806"/>
              <a:gd name="connsiteX1" fmla="*/ 1659612 w 2074515"/>
              <a:gd name="connsiteY1" fmla="*/ 0 h 829806"/>
              <a:gd name="connsiteX2" fmla="*/ 2074515 w 2074515"/>
              <a:gd name="connsiteY2" fmla="*/ 414903 h 829806"/>
              <a:gd name="connsiteX3" fmla="*/ 1659612 w 2074515"/>
              <a:gd name="connsiteY3" fmla="*/ 829806 h 829806"/>
              <a:gd name="connsiteX4" fmla="*/ 0 w 2074515"/>
              <a:gd name="connsiteY4" fmla="*/ 829806 h 829806"/>
              <a:gd name="connsiteX5" fmla="*/ 414903 w 2074515"/>
              <a:gd name="connsiteY5" fmla="*/ 414903 h 829806"/>
              <a:gd name="connsiteX6" fmla="*/ 0 w 2074515"/>
              <a:gd name="connsiteY6" fmla="*/ 0 h 82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4515" h="829806">
                <a:moveTo>
                  <a:pt x="0" y="0"/>
                </a:moveTo>
                <a:lnTo>
                  <a:pt x="1659612" y="0"/>
                </a:lnTo>
                <a:lnTo>
                  <a:pt x="2074515" y="414903"/>
                </a:lnTo>
                <a:lnTo>
                  <a:pt x="1659612" y="829806"/>
                </a:lnTo>
                <a:lnTo>
                  <a:pt x="0" y="829806"/>
                </a:lnTo>
                <a:lnTo>
                  <a:pt x="414903" y="414903"/>
                </a:lnTo>
                <a:lnTo>
                  <a:pt x="0" y="0"/>
                </a:lnTo>
                <a:close/>
              </a:path>
            </a:pathLst>
          </a:custGeom>
          <a:solidFill>
            <a:schemeClr val="accent4">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270" wrap="square" lIns="432672" tIns="8890" rIns="414893" bIns="8890" numCol="1" spcCol="1270" anchor="ctr" anchorCtr="0">
            <a:noAutofit/>
          </a:bodyPr>
          <a:lstStyle/>
          <a:p>
            <a:pPr algn="ctr" defTabSz="622285">
              <a:lnSpc>
                <a:spcPct val="90000"/>
              </a:lnSpc>
              <a:spcBef>
                <a:spcPct val="0"/>
              </a:spcBef>
              <a:spcAft>
                <a:spcPct val="35000"/>
              </a:spcAft>
            </a:pPr>
            <a:r>
              <a:rPr lang="en-US" sz="2400">
                <a:solidFill>
                  <a:schemeClr val="tx1"/>
                </a:solidFill>
              </a:rPr>
              <a:t>Giao viên nhiệt huyết với nghề, có trình độ đạt chuẩn.</a:t>
            </a:r>
          </a:p>
        </p:txBody>
      </p:sp>
    </p:spTree>
    <p:extLst>
      <p:ext uri="{BB962C8B-B14F-4D97-AF65-F5344CB8AC3E}">
        <p14:creationId xmlns:p14="http://schemas.microsoft.com/office/powerpoint/2010/main" val="1285668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P spid="14"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a:gsLst>
            <a:gs pos="34000">
              <a:schemeClr val="accent1">
                <a:tint val="66000"/>
                <a:satMod val="160000"/>
              </a:schemeClr>
            </a:gs>
            <a:gs pos="86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6" name="Freeform 5"/>
          <p:cNvSpPr/>
          <p:nvPr/>
        </p:nvSpPr>
        <p:spPr>
          <a:xfrm>
            <a:off x="228601" y="209551"/>
            <a:ext cx="4343401" cy="2406849"/>
          </a:xfrm>
          <a:custGeom>
            <a:avLst/>
            <a:gdLst>
              <a:gd name="connsiteX0" fmla="*/ 0 w 2175669"/>
              <a:gd name="connsiteY0" fmla="*/ 0 h 5257800"/>
              <a:gd name="connsiteX1" fmla="*/ 1813050 w 2175669"/>
              <a:gd name="connsiteY1" fmla="*/ 0 h 5257800"/>
              <a:gd name="connsiteX2" fmla="*/ 2175669 w 2175669"/>
              <a:gd name="connsiteY2" fmla="*/ 362619 h 5257800"/>
              <a:gd name="connsiteX3" fmla="*/ 2175669 w 2175669"/>
              <a:gd name="connsiteY3" fmla="*/ 5257800 h 5257800"/>
              <a:gd name="connsiteX4" fmla="*/ 0 w 2175669"/>
              <a:gd name="connsiteY4" fmla="*/ 5257800 h 5257800"/>
              <a:gd name="connsiteX5" fmla="*/ 0 w 2175669"/>
              <a:gd name="connsiteY5" fmla="*/ 0 h 525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5669" h="5257800">
                <a:moveTo>
                  <a:pt x="0" y="5257799"/>
                </a:moveTo>
                <a:lnTo>
                  <a:pt x="0" y="876319"/>
                </a:lnTo>
                <a:cubicBezTo>
                  <a:pt x="0" y="392342"/>
                  <a:pt x="67180" y="1"/>
                  <a:pt x="150051" y="1"/>
                </a:cubicBezTo>
                <a:lnTo>
                  <a:pt x="2175669" y="1"/>
                </a:lnTo>
                <a:lnTo>
                  <a:pt x="2175669" y="5257799"/>
                </a:lnTo>
                <a:lnTo>
                  <a:pt x="0" y="5257799"/>
                </a:lnTo>
                <a:close/>
              </a:path>
            </a:pathLst>
          </a:custGeom>
          <a:solidFill>
            <a:srgbClr val="FF66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9349" tIns="149348" rIns="149348" bIns="557277" numCol="1" spcCol="953" anchor="ctr" anchorCtr="0">
            <a:noAutofit/>
          </a:bodyPr>
          <a:lstStyle/>
          <a:p>
            <a:pPr algn="just" defTabSz="933427">
              <a:lnSpc>
                <a:spcPct val="90000"/>
              </a:lnSpc>
              <a:spcBef>
                <a:spcPct val="0"/>
              </a:spcBef>
              <a:spcAft>
                <a:spcPct val="35000"/>
              </a:spcAft>
            </a:pPr>
            <a:endParaRPr lang="en-US">
              <a:latin typeface="Times New Roman" pitchFamily="18" charset="0"/>
              <a:cs typeface="Times New Roman" pitchFamily="18" charset="0"/>
            </a:endParaRPr>
          </a:p>
          <a:p>
            <a:pPr algn="just" defTabSz="933427">
              <a:lnSpc>
                <a:spcPct val="90000"/>
              </a:lnSpc>
              <a:spcBef>
                <a:spcPct val="0"/>
              </a:spcBef>
              <a:spcAft>
                <a:spcPct val="35000"/>
              </a:spcAft>
            </a:pPr>
            <a:r>
              <a:rPr lang="en-US">
                <a:latin typeface="Times New Roman" pitchFamily="18" charset="0"/>
                <a:cs typeface="Times New Roman" pitchFamily="18" charset="0"/>
              </a:rPr>
              <a:t>Môn tin học là bộ môn gắn liền với máy tính và các thiết bị, phần mềm tin học. Đây là bộ môn có ứng dụng nhiều công nghệ mới, thiết bị mới và đặt biệt cần có nhiều chi phí để để mua sắm trang thiết bị học tập. Phần lớn học sinh gia đình chưa có đủ điều kiện để tự trang bị cho mình các đồ dùng học tập cần thiết.</a:t>
            </a:r>
            <a:endParaRPr lang="en-US" dirty="0">
              <a:latin typeface="Times New Roman" panose="02020603050405020304" pitchFamily="18" charset="0"/>
              <a:cs typeface="Times New Roman" panose="02020603050405020304" pitchFamily="18" charset="0"/>
            </a:endParaRPr>
          </a:p>
        </p:txBody>
      </p:sp>
      <p:sp>
        <p:nvSpPr>
          <p:cNvPr id="7" name="Freeform 6"/>
          <p:cNvSpPr/>
          <p:nvPr/>
        </p:nvSpPr>
        <p:spPr>
          <a:xfrm>
            <a:off x="4648200" y="209551"/>
            <a:ext cx="4267201" cy="2406848"/>
          </a:xfrm>
          <a:custGeom>
            <a:avLst/>
            <a:gdLst>
              <a:gd name="connsiteX0" fmla="*/ 0 w 5257800"/>
              <a:gd name="connsiteY0" fmla="*/ 0 h 2175669"/>
              <a:gd name="connsiteX1" fmla="*/ 4895181 w 5257800"/>
              <a:gd name="connsiteY1" fmla="*/ 0 h 2175669"/>
              <a:gd name="connsiteX2" fmla="*/ 5257800 w 5257800"/>
              <a:gd name="connsiteY2" fmla="*/ 362619 h 2175669"/>
              <a:gd name="connsiteX3" fmla="*/ 5257800 w 5257800"/>
              <a:gd name="connsiteY3" fmla="*/ 2175669 h 2175669"/>
              <a:gd name="connsiteX4" fmla="*/ 0 w 5257800"/>
              <a:gd name="connsiteY4" fmla="*/ 2175669 h 2175669"/>
              <a:gd name="connsiteX5" fmla="*/ 0 w 5257800"/>
              <a:gd name="connsiteY5" fmla="*/ 0 h 217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57800" h="2175669">
                <a:moveTo>
                  <a:pt x="0" y="0"/>
                </a:moveTo>
                <a:lnTo>
                  <a:pt x="4895181" y="0"/>
                </a:lnTo>
                <a:cubicBezTo>
                  <a:pt x="5095450" y="0"/>
                  <a:pt x="5257800" y="162350"/>
                  <a:pt x="5257800" y="362619"/>
                </a:cubicBezTo>
                <a:lnTo>
                  <a:pt x="5257800" y="2175669"/>
                </a:lnTo>
                <a:lnTo>
                  <a:pt x="0" y="2175669"/>
                </a:lnTo>
                <a:lnTo>
                  <a:pt x="0" y="0"/>
                </a:lnTo>
                <a:close/>
              </a:path>
            </a:pathLst>
          </a:cu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9348" tIns="149348" rIns="149348" bIns="557277" numCol="1" spcCol="953" anchor="ctr" anchorCtr="0">
            <a:noAutofit/>
          </a:bodyPr>
          <a:lstStyle/>
          <a:p>
            <a:pPr algn="ctr" defTabSz="933427">
              <a:lnSpc>
                <a:spcPct val="90000"/>
              </a:lnSpc>
              <a:spcBef>
                <a:spcPct val="0"/>
              </a:spcBef>
              <a:spcAft>
                <a:spcPct val="35000"/>
              </a:spcAft>
            </a:pP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endParaRPr lang="en-US" sz="2400" dirty="0">
              <a:latin typeface="Times New Roman" panose="02020603050405020304" pitchFamily="18" charset="0"/>
              <a:cs typeface="Times New Roman" panose="02020603050405020304" pitchFamily="18" charset="0"/>
            </a:endParaRPr>
          </a:p>
        </p:txBody>
      </p:sp>
      <p:sp>
        <p:nvSpPr>
          <p:cNvPr id="8" name="Freeform 7"/>
          <p:cNvSpPr/>
          <p:nvPr/>
        </p:nvSpPr>
        <p:spPr>
          <a:xfrm>
            <a:off x="228601" y="2692598"/>
            <a:ext cx="4343401" cy="2165153"/>
          </a:xfrm>
          <a:custGeom>
            <a:avLst/>
            <a:gdLst>
              <a:gd name="connsiteX0" fmla="*/ 0 w 5257800"/>
              <a:gd name="connsiteY0" fmla="*/ 0 h 2175669"/>
              <a:gd name="connsiteX1" fmla="*/ 4895181 w 5257800"/>
              <a:gd name="connsiteY1" fmla="*/ 0 h 2175669"/>
              <a:gd name="connsiteX2" fmla="*/ 5257800 w 5257800"/>
              <a:gd name="connsiteY2" fmla="*/ 362619 h 2175669"/>
              <a:gd name="connsiteX3" fmla="*/ 5257800 w 5257800"/>
              <a:gd name="connsiteY3" fmla="*/ 2175669 h 2175669"/>
              <a:gd name="connsiteX4" fmla="*/ 0 w 5257800"/>
              <a:gd name="connsiteY4" fmla="*/ 2175669 h 2175669"/>
              <a:gd name="connsiteX5" fmla="*/ 0 w 5257800"/>
              <a:gd name="connsiteY5" fmla="*/ 0 h 217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57800" h="2175669">
                <a:moveTo>
                  <a:pt x="5257800" y="2175669"/>
                </a:moveTo>
                <a:lnTo>
                  <a:pt x="362619" y="2175669"/>
                </a:lnTo>
                <a:cubicBezTo>
                  <a:pt x="162350" y="2175669"/>
                  <a:pt x="0" y="2013319"/>
                  <a:pt x="0" y="1813050"/>
                </a:cubicBezTo>
                <a:lnTo>
                  <a:pt x="0" y="0"/>
                </a:lnTo>
                <a:lnTo>
                  <a:pt x="5257800" y="0"/>
                </a:lnTo>
                <a:lnTo>
                  <a:pt x="5257800" y="2175669"/>
                </a:lnTo>
                <a:close/>
              </a:path>
            </a:pathLst>
          </a:custGeom>
          <a:solidFill>
            <a:srgbClr val="FF99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733" tIns="185733" rIns="185733" bIns="185733" numCol="1" spcCol="953" anchor="ctr" anchorCtr="0">
            <a:noAutofit/>
          </a:bodyPr>
          <a:lstStyle/>
          <a:p>
            <a:pPr algn="ctr" defTabSz="2166884">
              <a:lnSpc>
                <a:spcPct val="90000"/>
              </a:lnSpc>
              <a:spcBef>
                <a:spcPct val="0"/>
              </a:spcBef>
              <a:spcAft>
                <a:spcPct val="35000"/>
              </a:spcAft>
            </a:pP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kiện</a:t>
            </a:r>
            <a:r>
              <a:rPr lang="en-US" sz="2400" dirty="0">
                <a:latin typeface="Times New Roman" panose="02020603050405020304" pitchFamily="18" charset="0"/>
                <a:cs typeface="Times New Roman" panose="02020603050405020304" pitchFamily="18" charset="0"/>
              </a:rPr>
              <a:t> CSVC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endParaRPr lang="en-US" sz="2400" dirty="0">
              <a:latin typeface="Times New Roman" panose="02020603050405020304" pitchFamily="18" charset="0"/>
              <a:cs typeface="Times New Roman" panose="02020603050405020304" pitchFamily="18" charset="0"/>
            </a:endParaRPr>
          </a:p>
        </p:txBody>
      </p:sp>
      <p:sp>
        <p:nvSpPr>
          <p:cNvPr id="9" name="Freeform 8"/>
          <p:cNvSpPr/>
          <p:nvPr/>
        </p:nvSpPr>
        <p:spPr>
          <a:xfrm>
            <a:off x="4648200" y="2692598"/>
            <a:ext cx="4267200" cy="2165153"/>
          </a:xfrm>
          <a:custGeom>
            <a:avLst/>
            <a:gdLst>
              <a:gd name="connsiteX0" fmla="*/ 0 w 2175669"/>
              <a:gd name="connsiteY0" fmla="*/ 0 h 5257800"/>
              <a:gd name="connsiteX1" fmla="*/ 1813050 w 2175669"/>
              <a:gd name="connsiteY1" fmla="*/ 0 h 5257800"/>
              <a:gd name="connsiteX2" fmla="*/ 2175669 w 2175669"/>
              <a:gd name="connsiteY2" fmla="*/ 362619 h 5257800"/>
              <a:gd name="connsiteX3" fmla="*/ 2175669 w 2175669"/>
              <a:gd name="connsiteY3" fmla="*/ 5257800 h 5257800"/>
              <a:gd name="connsiteX4" fmla="*/ 0 w 2175669"/>
              <a:gd name="connsiteY4" fmla="*/ 5257800 h 5257800"/>
              <a:gd name="connsiteX5" fmla="*/ 0 w 2175669"/>
              <a:gd name="connsiteY5" fmla="*/ 0 h 525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5669" h="5257800">
                <a:moveTo>
                  <a:pt x="2175669" y="1"/>
                </a:moveTo>
                <a:lnTo>
                  <a:pt x="2175669" y="4381481"/>
                </a:lnTo>
                <a:cubicBezTo>
                  <a:pt x="2175669" y="4865458"/>
                  <a:pt x="2108489" y="5257799"/>
                  <a:pt x="2025618" y="5257799"/>
                </a:cubicBezTo>
                <a:lnTo>
                  <a:pt x="0" y="5257799"/>
                </a:lnTo>
                <a:lnTo>
                  <a:pt x="0" y="1"/>
                </a:lnTo>
                <a:lnTo>
                  <a:pt x="2175669" y="1"/>
                </a:lnTo>
                <a:close/>
              </a:path>
            </a:pathLst>
          </a:custGeom>
          <a:solidFill>
            <a:srgbClr val="7030A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9349" tIns="557277" rIns="149348" bIns="149349" numCol="1" spcCol="953" anchor="ctr" anchorCtr="0">
            <a:noAutofit/>
          </a:bodyPr>
          <a:lstStyle/>
          <a:p>
            <a:pPr algn="ctr" defTabSz="933427">
              <a:lnSpc>
                <a:spcPct val="90000"/>
              </a:lnSpc>
              <a:spcBef>
                <a:spcPct val="0"/>
              </a:spcBef>
              <a:spcAft>
                <a:spcPct val="35000"/>
              </a:spcAft>
            </a:pPr>
            <a:r>
              <a:rPr lang="en-US" sz="2400" dirty="0" err="1">
                <a:latin typeface="Times New Roman" panose="02020603050405020304" pitchFamily="18" charset="0"/>
                <a:cs typeface="Times New Roman" panose="02020603050405020304" pitchFamily="18" charset="0"/>
              </a:rPr>
              <a:t>Hầu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niềm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môn</a:t>
            </a:r>
            <a:endParaRPr lang="en-US" sz="2400" dirty="0">
              <a:latin typeface="Times New Roman" panose="02020603050405020304" pitchFamily="18" charset="0"/>
              <a:cs typeface="Times New Roman" panose="02020603050405020304" pitchFamily="18" charset="0"/>
            </a:endParaRPr>
          </a:p>
        </p:txBody>
      </p:sp>
      <p:sp>
        <p:nvSpPr>
          <p:cNvPr id="10" name="Freeform 9"/>
          <p:cNvSpPr/>
          <p:nvPr/>
        </p:nvSpPr>
        <p:spPr>
          <a:xfrm>
            <a:off x="3388995" y="2284660"/>
            <a:ext cx="2366010" cy="815876"/>
          </a:xfrm>
          <a:custGeom>
            <a:avLst/>
            <a:gdLst>
              <a:gd name="connsiteX0" fmla="*/ 0 w 3154680"/>
              <a:gd name="connsiteY0" fmla="*/ 181309 h 1087834"/>
              <a:gd name="connsiteX1" fmla="*/ 181309 w 3154680"/>
              <a:gd name="connsiteY1" fmla="*/ 0 h 1087834"/>
              <a:gd name="connsiteX2" fmla="*/ 2973371 w 3154680"/>
              <a:gd name="connsiteY2" fmla="*/ 0 h 1087834"/>
              <a:gd name="connsiteX3" fmla="*/ 3154680 w 3154680"/>
              <a:gd name="connsiteY3" fmla="*/ 181309 h 1087834"/>
              <a:gd name="connsiteX4" fmla="*/ 3154680 w 3154680"/>
              <a:gd name="connsiteY4" fmla="*/ 906525 h 1087834"/>
              <a:gd name="connsiteX5" fmla="*/ 2973371 w 3154680"/>
              <a:gd name="connsiteY5" fmla="*/ 1087834 h 1087834"/>
              <a:gd name="connsiteX6" fmla="*/ 181309 w 3154680"/>
              <a:gd name="connsiteY6" fmla="*/ 1087834 h 1087834"/>
              <a:gd name="connsiteX7" fmla="*/ 0 w 3154680"/>
              <a:gd name="connsiteY7" fmla="*/ 906525 h 1087834"/>
              <a:gd name="connsiteX8" fmla="*/ 0 w 3154680"/>
              <a:gd name="connsiteY8" fmla="*/ 181309 h 1087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4680" h="1087834">
                <a:moveTo>
                  <a:pt x="0" y="181309"/>
                </a:moveTo>
                <a:cubicBezTo>
                  <a:pt x="0" y="81175"/>
                  <a:pt x="81175" y="0"/>
                  <a:pt x="181309" y="0"/>
                </a:cubicBezTo>
                <a:lnTo>
                  <a:pt x="2973371" y="0"/>
                </a:lnTo>
                <a:cubicBezTo>
                  <a:pt x="3073505" y="0"/>
                  <a:pt x="3154680" y="81175"/>
                  <a:pt x="3154680" y="181309"/>
                </a:cubicBezTo>
                <a:lnTo>
                  <a:pt x="3154680" y="906525"/>
                </a:lnTo>
                <a:cubicBezTo>
                  <a:pt x="3154680" y="1006659"/>
                  <a:pt x="3073505" y="1087834"/>
                  <a:pt x="2973371" y="1087834"/>
                </a:cubicBezTo>
                <a:lnTo>
                  <a:pt x="181309" y="1087834"/>
                </a:lnTo>
                <a:cubicBezTo>
                  <a:pt x="81175" y="1087834"/>
                  <a:pt x="0" y="1006659"/>
                  <a:pt x="0" y="906525"/>
                </a:cubicBezTo>
                <a:lnTo>
                  <a:pt x="0" y="181309"/>
                </a:lnTo>
                <a:close/>
              </a:path>
            </a:pathLst>
          </a:custGeom>
          <a:solidFill>
            <a:srgbClr val="00B050"/>
          </a:solidFill>
        </p:spPr>
        <p:style>
          <a:lnRef idx="2">
            <a:schemeClr val="lt1">
              <a:hueOff val="0"/>
              <a:satOff val="0"/>
              <a:lumOff val="0"/>
              <a:alphaOff val="0"/>
            </a:schemeClr>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txBody>
          <a:bodyPr spcFirstLastPara="0" vert="horz" wrap="square" lIns="119835" tIns="119835" rIns="119835" bIns="119835" numCol="1" spcCol="953" anchor="ctr" anchorCtr="0">
            <a:noAutofit/>
          </a:bodyPr>
          <a:lstStyle/>
          <a:p>
            <a:pPr algn="ctr" defTabSz="933427">
              <a:lnSpc>
                <a:spcPct val="90000"/>
              </a:lnSpc>
              <a:spcBef>
                <a:spcPct val="0"/>
              </a:spcBef>
              <a:spcAft>
                <a:spcPct val="35000"/>
              </a:spcAft>
            </a:pPr>
            <a:r>
              <a:rPr lang="en-US" sz="2100" b="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 Hạn chế và nguyên nhân</a:t>
            </a:r>
            <a:endParaRPr lang="en-US" sz="21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562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spDef>
      <a:spPr/>
      <a:bodyPr/>
      <a:lstStyle/>
      <a:style>
        <a:lnRef idx="0">
          <a:schemeClr val="lt1">
            <a:hueOff val="0"/>
            <a:satOff val="0"/>
            <a:lumOff val="0"/>
            <a:alphaOff val="0"/>
          </a:schemeClr>
        </a:lnRef>
        <a:fillRef idx="3">
          <a:schemeClr val="accent5">
            <a:hueOff val="2723985"/>
            <a:satOff val="1859"/>
            <a:lumOff val="-5228"/>
            <a:alphaOff val="0"/>
          </a:schemeClr>
        </a:fillRef>
        <a:effectRef idx="3">
          <a:schemeClr val="accent5">
            <a:hueOff val="2723985"/>
            <a:satOff val="1859"/>
            <a:lumOff val="-5228"/>
            <a:alphaOff val="0"/>
          </a:schemeClr>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560</TotalTime>
  <Words>2504</Words>
  <Application>Microsoft Office PowerPoint</Application>
  <PresentationFormat>On-screen Show (16:9)</PresentationFormat>
  <Paragraphs>162</Paragraphs>
  <Slides>32</Slides>
  <Notes>1</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32</vt:i4>
      </vt:variant>
    </vt:vector>
  </HeadingPairs>
  <TitlesOfParts>
    <vt:vector size="36" baseType="lpstr">
      <vt:lpstr>Waveform</vt:lpstr>
      <vt:lpstr>Office Theme</vt:lpstr>
      <vt:lpstr>1_Office Theme</vt:lpstr>
      <vt:lpstr>Bitmap Image</vt:lpstr>
      <vt:lpstr>PowerPoint Presentation</vt:lpstr>
      <vt:lpstr>BIỆN PHÁP NÂNG CAO CHẤT LƯỢNG BỘ MÔN BẰNG PHƯƠNG PHÁP DẠY HỌC TRỰC QUAN</vt:lpstr>
      <vt:lpstr>PHẦN I: ĐẶT VẤN ĐỀ</vt:lpstr>
      <vt:lpstr> Phương pháp dạy học trực quan: là phương pháp dạy học sử dụng những phương tiện dạy học trực quan, phương tiện kỹ thuật dạy học như: Mô hình, tranh ảnh, video, … giúp người học dễ dàng tiếp cận kiến thức hơn.</vt:lpstr>
      <vt:lpstr>PowerPoint Presentation</vt:lpstr>
      <vt:lpstr>PowerPoint Presentation</vt:lpstr>
      <vt:lpstr>GIẢI QUYẾT VẤN ĐỀ</vt:lpstr>
      <vt:lpstr>a) Ưu điểm.</vt:lpstr>
      <vt:lpstr>PowerPoint Presentation</vt:lpstr>
      <vt:lpstr>PowerPoint Presentation</vt:lpstr>
      <vt:lpstr>PowerPoint Presentation</vt:lpstr>
      <vt:lpstr>Chẳng hạn: Khi dạy nội dung nhập công thức vào ô tính. Giáo viên sử dụng đèn chiếu đưa hình ảnh các bước nhập công thức vào ô tính</vt:lpstr>
      <vt:lpstr>Hiệu quả của biện pháp 1</vt:lpstr>
      <vt:lpstr>Biện pháp 2: dạy học trực quan bằng biểu trưng đồ họa.</vt:lpstr>
      <vt:lpstr>Chẳng hạn khi dạy bài 5: “Thao tác với bảng tính” giáo viên cần cho học sinh làm quen với việc sao chép, di chuyển, cắt (xoá)... nhanh qua các biểu tượng. </vt:lpstr>
      <vt:lpstr>Hay khi dạy bài “Định dạng trang tính” ngoài việc định dạng trang tính bằng menu lệnh giáo viên cần cho học sinh định dạng trang tính thông qua các biểu tượng sau. </vt:lpstr>
      <vt:lpstr>PowerPoint Presentation</vt:lpstr>
      <vt:lpstr>3) Thực nghiệm sư phạm</vt:lpstr>
      <vt:lpstr>PowerPoint Presentation</vt:lpstr>
      <vt:lpstr>a) Sao chép nôi dung ô tính</vt:lpstr>
      <vt:lpstr>a) Sao chép nội dung ô tính</vt:lpstr>
      <vt:lpstr>PowerPoint Presentation</vt:lpstr>
      <vt:lpstr>b) Di chuyển nôi dung ô tính</vt:lpstr>
      <vt:lpstr>a) Sao chép nội dung ô tính</vt:lpstr>
      <vt:lpstr>PowerPoint Presentation</vt:lpstr>
      <vt:lpstr>PowerPoint Presentation</vt:lpstr>
      <vt:lpstr>PowerPoint Presentation</vt:lpstr>
      <vt:lpstr>PowerPoint Presentation</vt:lpstr>
      <vt:lpstr>5. Kiến nghị đề xuất</vt:lpstr>
      <vt:lpstr>PHẦN III: MINH CHỨNG VỀ HIỆU QUẢ CỦA BIỆN PHÁP</vt:lpstr>
      <vt:lpstr>PHẦN IV: CAM KẾT</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PHÒNG GIÁO DỤC VÀ ĐÀO TẠO TP.BUÔN MA THUỘT TRƯỜNG THCS HUỲNH THÚC KHÁNG</dc:title>
  <dc:creator>Mr.Giang</dc:creator>
  <cp:lastModifiedBy>Nguyen</cp:lastModifiedBy>
  <cp:revision>129</cp:revision>
  <dcterms:created xsi:type="dcterms:W3CDTF">2022-10-25T07:00:33Z</dcterms:created>
  <dcterms:modified xsi:type="dcterms:W3CDTF">2025-02-21T03:22:50Z</dcterms:modified>
</cp:coreProperties>
</file>