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13" r:id="rId2"/>
    <p:sldId id="307" r:id="rId3"/>
    <p:sldId id="315" r:id="rId4"/>
    <p:sldId id="316" r:id="rId5"/>
    <p:sldId id="373" r:id="rId6"/>
    <p:sldId id="317" r:id="rId7"/>
    <p:sldId id="319" r:id="rId8"/>
    <p:sldId id="320" r:id="rId9"/>
    <p:sldId id="321" r:id="rId10"/>
    <p:sldId id="322" r:id="rId11"/>
    <p:sldId id="323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9EFD-8B12-445D-AF2C-20EC60C622D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0059-FA4C-4E04-9073-79BA53F7B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EDD-1D8B-44E7-A17D-ED801242416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6.png"/><Relationship Id="rId5" Type="http://schemas.openxmlformats.org/officeDocument/2006/relationships/image" Target="../media/image14.jpe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510855"/>
            <a:ext cx="8823960" cy="58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743" y="13750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636" y="1269179"/>
            <a:ext cx="99843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1:</a:t>
            </a:r>
            <a:r>
              <a:rPr lang="en-US" sz="3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</a:t>
            </a:r>
            <a:r>
              <a:rPr lang="vi-VN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í hiệu cảnh báo nào sau đây cho biết em đang ở gần vị trí có hoá chất độc hại?</a:t>
            </a:r>
          </a:p>
          <a:p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2" descr="Biển chỉ dẫn - Biển báo an toàn - Biển hiệu - Biển báo - Biển cảnh báo vật  liệu độc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2" y="2594292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iển chỉ dẫn - Biển báo an toàn - Biển hiệu - Biển báo - Biển báo nước  không uống đượ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41" y="2700686"/>
            <a:ext cx="1979582" cy="1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7692" t="54257" r="63991" b="320"/>
          <a:stretch/>
        </p:blipFill>
        <p:spPr bwMode="auto">
          <a:xfrm>
            <a:off x="3839487" y="2647489"/>
            <a:ext cx="2109214" cy="2085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1722" y="4840067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7875" y="4830341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8827" y="4830340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1132" y="4828993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>
          <a:xfrm>
            <a:off x="7408555" y="4930046"/>
            <a:ext cx="471524" cy="452176"/>
          </a:xfrm>
          <a:prstGeom prst="ellipse">
            <a:avLst/>
          </a:prstGeom>
          <a:noFill/>
          <a:ln w="38100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028636" y="2729904"/>
            <a:ext cx="2066172" cy="19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743" y="13750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338" y="1640698"/>
            <a:ext cx="68529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2:</a:t>
            </a:r>
            <a:r>
              <a:rPr lang="en-US" sz="3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Biển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báo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ở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bên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chúng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ta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điều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gì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dễ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cháy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gây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nổ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ăn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mòn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Phải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đeo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găng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tay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xuyên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vi-VN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338" y="3869653"/>
            <a:ext cx="471524" cy="452176"/>
          </a:xfrm>
          <a:prstGeom prst="ellipse">
            <a:avLst/>
          </a:prstGeom>
          <a:noFill/>
          <a:ln w="38100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5882" t="11993" r="10294" b="6875"/>
          <a:stretch/>
        </p:blipFill>
        <p:spPr bwMode="auto">
          <a:xfrm>
            <a:off x="7881590" y="1829103"/>
            <a:ext cx="3178759" cy="2956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2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215" y="600401"/>
            <a:ext cx="4565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413" y="1346007"/>
            <a:ext cx="986121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III/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(file F1).  </a:t>
            </a:r>
          </a:p>
        </p:txBody>
      </p:sp>
    </p:spTree>
    <p:extLst>
      <p:ext uri="{BB962C8B-B14F-4D97-AF65-F5344CB8AC3E}">
        <p14:creationId xmlns:p14="http://schemas.microsoft.com/office/powerpoint/2010/main" val="3508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47" y="1890272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439" y="0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iển chỉ dẫn - Biển báo an toàn - Biển hiệu - Biển báo - Biển cảnh báo vật  liệu độc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8" y="752425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561"/>
          <a:stretch/>
        </p:blipFill>
        <p:spPr>
          <a:xfrm>
            <a:off x="759078" y="3518710"/>
            <a:ext cx="2465451" cy="2087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342" y="2909530"/>
            <a:ext cx="274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0763" y="2838401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6221" y="5426757"/>
            <a:ext cx="4937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78" y="5642201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86079" y="5408002"/>
            <a:ext cx="234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900" y="752425"/>
            <a:ext cx="2066172" cy="192114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5"/>
          <a:srcRect l="4425" t="4687" r="6371"/>
          <a:stretch/>
        </p:blipFill>
        <p:spPr bwMode="auto">
          <a:xfrm>
            <a:off x="4739269" y="3597926"/>
            <a:ext cx="1941433" cy="192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/>
          <a:srcRect t="11059"/>
          <a:stretch/>
        </p:blipFill>
        <p:spPr bwMode="auto">
          <a:xfrm>
            <a:off x="8679119" y="3597926"/>
            <a:ext cx="1961644" cy="1869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2" descr="Bảng báo vị trí nơi để bình chữa cháy • LOZENZA.COM">
            <a:extLst>
              <a:ext uri="{FF2B5EF4-FFF2-40B4-BE49-F238E27FC236}">
                <a16:creationId xmlns:a16="http://schemas.microsoft.com/office/drawing/2014/main" xmlns="" id="{89228FBD-0E76-4944-956A-4EEDF8C8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82" y="396779"/>
            <a:ext cx="2632435" cy="26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11E679-3790-4A08-8942-FB571EA9420D}"/>
              </a:ext>
            </a:extLst>
          </p:cNvPr>
          <p:cNvSpPr txBox="1"/>
          <p:nvPr/>
        </p:nvSpPr>
        <p:spPr>
          <a:xfrm>
            <a:off x="7884844" y="3024017"/>
            <a:ext cx="371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ánh giá mức độ nguy hại của Nguồn phóng xạ - Cổng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8" y="890876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ển chỉ dẫn - Biển báo an toàn - Biển hiệu - Biển báo - Biển bảng cảnh báo  có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57" y="862363"/>
            <a:ext cx="2139569" cy="1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ển chỉ dẫn - Biển báo an toàn - Biển hiệu - Biển báo - Biển báo nước  không uống đượ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5" y="810723"/>
            <a:ext cx="1979582" cy="1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Cấm Lửa Cấm Phim Hoạt Hình Cấm Lửa Biểu Tượng Cấm, Hoạt, Biển Cấm,  Cấm Phim Hoạt Hình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" y="3252602"/>
            <a:ext cx="2505392" cy="25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565" y="2696722"/>
            <a:ext cx="266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379" y="2710152"/>
            <a:ext cx="322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4318" y="2679554"/>
            <a:ext cx="2669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912" y="5757994"/>
            <a:ext cx="266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BB67C8-2B3C-49D8-B8D0-3A26D242DFF4}"/>
              </a:ext>
            </a:extLst>
          </p:cNvPr>
          <p:cNvSpPr txBox="1"/>
          <p:nvPr/>
        </p:nvSpPr>
        <p:spPr>
          <a:xfrm>
            <a:off x="8416633" y="5797068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0623BAD-7EC3-4E29-88A3-AD5CC3EF8C6B}"/>
              </a:ext>
            </a:extLst>
          </p:cNvPr>
          <p:cNvPicPr/>
          <p:nvPr/>
        </p:nvPicPr>
        <p:blipFill rotWithShape="1">
          <a:blip r:embed="rId6"/>
          <a:srcRect l="5882" t="11993" r="10294" b="6875"/>
          <a:stretch/>
        </p:blipFill>
        <p:spPr bwMode="auto">
          <a:xfrm>
            <a:off x="8703877" y="3881295"/>
            <a:ext cx="1806761" cy="1744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4" descr="Đèn Exit chỉ hai hướng AED-Tiếng Anh">
            <a:extLst>
              <a:ext uri="{FF2B5EF4-FFF2-40B4-BE49-F238E27FC236}">
                <a16:creationId xmlns:a16="http://schemas.microsoft.com/office/drawing/2014/main" xmlns="" id="{09B40046-4DB0-475C-8260-8C8856D1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46" y="3486037"/>
            <a:ext cx="3200273" cy="2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4E0F46-E3B9-4102-9B94-A9042D2E3D4B}"/>
              </a:ext>
            </a:extLst>
          </p:cNvPr>
          <p:cNvSpPr txBox="1"/>
          <p:nvPr/>
        </p:nvSpPr>
        <p:spPr>
          <a:xfrm>
            <a:off x="4455129" y="5734027"/>
            <a:ext cx="266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830" y="114991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ển chỉ dẫn - Biển báo an toàn - Biển hiệu - Biển báo - Biển cảnh báo vật  liệu độc hại">
            <a:extLst>
              <a:ext uri="{FF2B5EF4-FFF2-40B4-BE49-F238E27FC236}">
                <a16:creationId xmlns:a16="http://schemas.microsoft.com/office/drawing/2014/main" xmlns="" id="{9B041494-7268-49D4-A303-4CE47310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0" y="1058377"/>
            <a:ext cx="1183982" cy="10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471EE-CD18-47D4-8DF5-EA6ACBCD1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"/>
          <a:stretch/>
        </p:blipFill>
        <p:spPr>
          <a:xfrm>
            <a:off x="4535963" y="1082528"/>
            <a:ext cx="1225848" cy="1037773"/>
          </a:xfrm>
          <a:prstGeom prst="rect">
            <a:avLst/>
          </a:prstGeom>
        </p:spPr>
      </p:pic>
      <p:pic>
        <p:nvPicPr>
          <p:cNvPr id="7" name="Picture 2" descr="Đánh giá mức độ nguy hại của Nguồn phóng xạ - Cổng thông tin">
            <a:extLst>
              <a:ext uri="{FF2B5EF4-FFF2-40B4-BE49-F238E27FC236}">
                <a16:creationId xmlns:a16="http://schemas.microsoft.com/office/drawing/2014/main" xmlns="" id="{6EFD399A-6EF2-4ABE-BFBD-8F889A26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0" y="2488798"/>
            <a:ext cx="1469221" cy="10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chỉ dẫn - Biển báo an toàn - Biển hiệu - Biển báo - Biển bảng cảnh báo  có điện">
            <a:extLst>
              <a:ext uri="{FF2B5EF4-FFF2-40B4-BE49-F238E27FC236}">
                <a16:creationId xmlns:a16="http://schemas.microsoft.com/office/drawing/2014/main" xmlns="" id="{141B60D0-3564-4379-9F4F-D8288C63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5" y="2458330"/>
            <a:ext cx="1250100" cy="10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ển chỉ dẫn - Biển báo an toàn - Biển hiệu - Biển báo - Biển báo nước  không uống được">
            <a:extLst>
              <a:ext uri="{FF2B5EF4-FFF2-40B4-BE49-F238E27FC236}">
                <a16:creationId xmlns:a16="http://schemas.microsoft.com/office/drawing/2014/main" xmlns="" id="{6BB753E7-1766-48A6-9512-5DB3420A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43" y="4055641"/>
            <a:ext cx="1156623" cy="11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ảng báo vị trí nơi để bình chữa cháy • LOZENZA.COM">
            <a:extLst>
              <a:ext uri="{FF2B5EF4-FFF2-40B4-BE49-F238E27FC236}">
                <a16:creationId xmlns:a16="http://schemas.microsoft.com/office/drawing/2014/main" xmlns="" id="{2BAC4798-9348-4265-871F-4EE77234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95" y="3919193"/>
            <a:ext cx="1538070" cy="1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Đèn Exit chỉ hai hướng AED-Tiếng Anh">
            <a:extLst>
              <a:ext uri="{FF2B5EF4-FFF2-40B4-BE49-F238E27FC236}">
                <a16:creationId xmlns:a16="http://schemas.microsoft.com/office/drawing/2014/main" xmlns="" id="{9E17F6B8-0FA3-406F-94F1-C121608C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98" y="3958252"/>
            <a:ext cx="1351399" cy="1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DDB670-209B-4CF8-A81D-EC3853D77EB7}"/>
              </a:ext>
            </a:extLst>
          </p:cNvPr>
          <p:cNvSpPr txBox="1"/>
          <p:nvPr/>
        </p:nvSpPr>
        <p:spPr>
          <a:xfrm>
            <a:off x="6130533" y="488844"/>
            <a:ext cx="58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03C12F-8A72-4DE7-B2D9-201861E7154A}"/>
              </a:ext>
            </a:extLst>
          </p:cNvPr>
          <p:cNvSpPr txBox="1"/>
          <p:nvPr/>
        </p:nvSpPr>
        <p:spPr>
          <a:xfrm>
            <a:off x="741518" y="1991874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033C57-3189-474E-8FEE-530E8868616E}"/>
              </a:ext>
            </a:extLst>
          </p:cNvPr>
          <p:cNvSpPr txBox="1"/>
          <p:nvPr/>
        </p:nvSpPr>
        <p:spPr>
          <a:xfrm>
            <a:off x="2102900" y="199666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7868C6-4C3E-4FF1-B6D6-00411742BAD4}"/>
              </a:ext>
            </a:extLst>
          </p:cNvPr>
          <p:cNvSpPr txBox="1"/>
          <p:nvPr/>
        </p:nvSpPr>
        <p:spPr>
          <a:xfrm>
            <a:off x="3619153" y="2018326"/>
            <a:ext cx="35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4B7805-115C-4344-B443-15222027F896}"/>
              </a:ext>
            </a:extLst>
          </p:cNvPr>
          <p:cNvSpPr txBox="1"/>
          <p:nvPr/>
        </p:nvSpPr>
        <p:spPr>
          <a:xfrm>
            <a:off x="4975447" y="2001773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325633-F360-4FA4-9E22-33D6E18176D8}"/>
              </a:ext>
            </a:extLst>
          </p:cNvPr>
          <p:cNvSpPr txBox="1"/>
          <p:nvPr/>
        </p:nvSpPr>
        <p:spPr>
          <a:xfrm>
            <a:off x="680067" y="343125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FE73A2-3A40-4134-923D-F965D919F7B6}"/>
              </a:ext>
            </a:extLst>
          </p:cNvPr>
          <p:cNvSpPr txBox="1"/>
          <p:nvPr/>
        </p:nvSpPr>
        <p:spPr>
          <a:xfrm>
            <a:off x="2124518" y="3452094"/>
            <a:ext cx="35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C6257D-7349-48E8-9313-42F3771B8E05}"/>
              </a:ext>
            </a:extLst>
          </p:cNvPr>
          <p:cNvSpPr txBox="1"/>
          <p:nvPr/>
        </p:nvSpPr>
        <p:spPr>
          <a:xfrm>
            <a:off x="3585625" y="3457528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598292-EB34-4B30-BB3C-EFE0C0C8A7D6}"/>
              </a:ext>
            </a:extLst>
          </p:cNvPr>
          <p:cNvSpPr txBox="1"/>
          <p:nvPr/>
        </p:nvSpPr>
        <p:spPr>
          <a:xfrm>
            <a:off x="5043595" y="3457528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EF409D-92BE-4D85-AE61-C53238CE755E}"/>
              </a:ext>
            </a:extLst>
          </p:cNvPr>
          <p:cNvSpPr txBox="1"/>
          <p:nvPr/>
        </p:nvSpPr>
        <p:spPr>
          <a:xfrm>
            <a:off x="680067" y="5309650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1ADDD2-4E8F-49D2-B877-0A4E0F9DFF6E}"/>
              </a:ext>
            </a:extLst>
          </p:cNvPr>
          <p:cNvSpPr txBox="1"/>
          <p:nvPr/>
        </p:nvSpPr>
        <p:spPr>
          <a:xfrm>
            <a:off x="2102900" y="5309650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900A3E-0433-4A20-A208-1DC45349737B}"/>
              </a:ext>
            </a:extLst>
          </p:cNvPr>
          <p:cNvSpPr txBox="1"/>
          <p:nvPr/>
        </p:nvSpPr>
        <p:spPr>
          <a:xfrm>
            <a:off x="3773623" y="5309651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576C92-272B-4711-9334-A640FECE5CFF}"/>
              </a:ext>
            </a:extLst>
          </p:cNvPr>
          <p:cNvSpPr txBox="1"/>
          <p:nvPr/>
        </p:nvSpPr>
        <p:spPr>
          <a:xfrm>
            <a:off x="4995736" y="5309651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2EC37195-8AE5-477A-B108-24DF28F2D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6057"/>
              </p:ext>
            </p:extLst>
          </p:nvPr>
        </p:nvGraphicFramePr>
        <p:xfrm>
          <a:off x="6252217" y="1451170"/>
          <a:ext cx="5743260" cy="479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407">
                  <a:extLst>
                    <a:ext uri="{9D8B030D-6E8A-4147-A177-3AD203B41FA5}">
                      <a16:colId xmlns:a16="http://schemas.microsoft.com/office/drawing/2014/main" xmlns="" val="3552855044"/>
                    </a:ext>
                  </a:extLst>
                </a:gridCol>
                <a:gridCol w="4716853">
                  <a:extLst>
                    <a:ext uri="{9D8B030D-6E8A-4147-A177-3AD203B41FA5}">
                      <a16:colId xmlns:a16="http://schemas.microsoft.com/office/drawing/2014/main" xmlns="" val="3926489410"/>
                    </a:ext>
                  </a:extLst>
                </a:gridCol>
              </a:tblGrid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Biển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báo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nghĩa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2655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75073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99647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293571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20379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67261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54432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97129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564122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49011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54649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511065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29057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B144336-C710-41A5-9658-A7090D380C5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722035" y="904343"/>
            <a:ext cx="1298615" cy="1236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6AE23B-10C2-45AD-B05D-434561FE7EC4}"/>
              </a:ext>
            </a:extLst>
          </p:cNvPr>
          <p:cNvPicPr/>
          <p:nvPr/>
        </p:nvPicPr>
        <p:blipFill rotWithShape="1">
          <a:blip r:embed="rId10"/>
          <a:srcRect l="5882" t="11993" r="10294" b="6875"/>
          <a:stretch/>
        </p:blipFill>
        <p:spPr bwMode="auto">
          <a:xfrm>
            <a:off x="3275825" y="984074"/>
            <a:ext cx="1214046" cy="1156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B90A51B-8E94-4212-BE46-C1DAD2CB908E}"/>
              </a:ext>
            </a:extLst>
          </p:cNvPr>
          <p:cNvPicPr/>
          <p:nvPr/>
        </p:nvPicPr>
        <p:blipFill rotWithShape="1">
          <a:blip r:embed="rId11"/>
          <a:srcRect t="11059"/>
          <a:stretch/>
        </p:blipFill>
        <p:spPr bwMode="auto">
          <a:xfrm>
            <a:off x="1702529" y="2379737"/>
            <a:ext cx="1318121" cy="1181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03F6FFF-B13D-480D-B46F-2E657AF7B1A1}"/>
              </a:ext>
            </a:extLst>
          </p:cNvPr>
          <p:cNvPicPr/>
          <p:nvPr/>
        </p:nvPicPr>
        <p:blipFill rotWithShape="1">
          <a:blip r:embed="rId12"/>
          <a:srcRect l="4425" t="4687" r="6371"/>
          <a:stretch/>
        </p:blipFill>
        <p:spPr bwMode="auto">
          <a:xfrm>
            <a:off x="381572" y="2381475"/>
            <a:ext cx="1229734" cy="11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70200" y="1791819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4537" y="2173843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5947" y="2504035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0957" y="2899662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09716" y="3283348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41562" y="3633465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4415" y="4024539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phóng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79425" y="4395297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87136" y="4730289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66462" y="5106520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64284" y="5444168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Cấm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70200" y="5844278"/>
            <a:ext cx="29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Lối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thoát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" y="3939346"/>
            <a:ext cx="1432771" cy="14588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53147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D77B04-5773-450A-80BB-958407A70DE0}"/>
              </a:ext>
            </a:extLst>
          </p:cNvPr>
          <p:cNvSpPr txBox="1"/>
          <p:nvPr/>
        </p:nvSpPr>
        <p:spPr>
          <a:xfrm>
            <a:off x="236180" y="117783"/>
            <a:ext cx="1224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AEFD511-9EA8-45F6-A854-FA8EC786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5604"/>
              </p:ext>
            </p:extLst>
          </p:nvPr>
        </p:nvGraphicFramePr>
        <p:xfrm>
          <a:off x="0" y="725584"/>
          <a:ext cx="12192000" cy="629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xmlns="" val="3552855044"/>
                    </a:ext>
                  </a:extLst>
                </a:gridCol>
                <a:gridCol w="9382539">
                  <a:extLst>
                    <a:ext uri="{9D8B030D-6E8A-4147-A177-3AD203B41FA5}">
                      <a16:colId xmlns:a16="http://schemas.microsoft.com/office/drawing/2014/main" xmlns="" val="3926489410"/>
                    </a:ext>
                  </a:extLst>
                </a:gridCol>
              </a:tblGrid>
              <a:tr h="4871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265566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750734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99647"/>
                  </a:ext>
                </a:extLst>
              </a:tr>
              <a:tr h="72399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293571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203794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67261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54432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xạ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97129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564122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49011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546494"/>
                  </a:ext>
                </a:extLst>
              </a:tr>
              <a:tr h="4871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5110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657EF7-FD03-4A85-B19D-57D73B0C386F}"/>
              </a:ext>
            </a:extLst>
          </p:cNvPr>
          <p:cNvSpPr txBox="1"/>
          <p:nvPr/>
        </p:nvSpPr>
        <p:spPr>
          <a:xfrm>
            <a:off x="2807088" y="1235140"/>
            <a:ext cx="611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7B65FC-1753-47F6-9593-FDA83AB11112}"/>
              </a:ext>
            </a:extLst>
          </p:cNvPr>
          <p:cNvSpPr txBox="1"/>
          <p:nvPr/>
        </p:nvSpPr>
        <p:spPr>
          <a:xfrm>
            <a:off x="2772843" y="1740515"/>
            <a:ext cx="956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4A0484-5CF5-47A3-8F42-BBB78BA4B081}"/>
              </a:ext>
            </a:extLst>
          </p:cNvPr>
          <p:cNvSpPr txBox="1"/>
          <p:nvPr/>
        </p:nvSpPr>
        <p:spPr>
          <a:xfrm>
            <a:off x="2796906" y="2293966"/>
            <a:ext cx="598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4F7FA6-1022-4019-9F45-71C6A04709A3}"/>
              </a:ext>
            </a:extLst>
          </p:cNvPr>
          <p:cNvSpPr txBox="1"/>
          <p:nvPr/>
        </p:nvSpPr>
        <p:spPr>
          <a:xfrm>
            <a:off x="2772843" y="2842809"/>
            <a:ext cx="762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virus,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C5D1C-2297-431A-917D-F9F9377A0AF2}"/>
              </a:ext>
            </a:extLst>
          </p:cNvPr>
          <p:cNvSpPr txBox="1"/>
          <p:nvPr/>
        </p:nvSpPr>
        <p:spPr>
          <a:xfrm>
            <a:off x="2748780" y="3375764"/>
            <a:ext cx="386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047B0-C024-4700-8049-6FF4D987EF53}"/>
              </a:ext>
            </a:extLst>
          </p:cNvPr>
          <p:cNvSpPr txBox="1"/>
          <p:nvPr/>
        </p:nvSpPr>
        <p:spPr>
          <a:xfrm>
            <a:off x="2772843" y="3859468"/>
            <a:ext cx="745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08DAEC-0374-4F71-A4E3-212B29B81419}"/>
              </a:ext>
            </a:extLst>
          </p:cNvPr>
          <p:cNvSpPr txBox="1"/>
          <p:nvPr/>
        </p:nvSpPr>
        <p:spPr>
          <a:xfrm>
            <a:off x="2807088" y="4350895"/>
            <a:ext cx="579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9C21C0-737D-4FB2-89F2-267D08A10F33}"/>
              </a:ext>
            </a:extLst>
          </p:cNvPr>
          <p:cNvSpPr txBox="1"/>
          <p:nvPr/>
        </p:nvSpPr>
        <p:spPr>
          <a:xfrm>
            <a:off x="2869095" y="4946980"/>
            <a:ext cx="6231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7B25AF-9D5A-45A7-968D-7DFD7C81AFE6}"/>
              </a:ext>
            </a:extLst>
          </p:cNvPr>
          <p:cNvSpPr txBox="1"/>
          <p:nvPr/>
        </p:nvSpPr>
        <p:spPr>
          <a:xfrm>
            <a:off x="2807088" y="5542150"/>
            <a:ext cx="606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66F299-72AE-415F-A93D-36E3952EC876}"/>
              </a:ext>
            </a:extLst>
          </p:cNvPr>
          <p:cNvSpPr txBox="1"/>
          <p:nvPr/>
        </p:nvSpPr>
        <p:spPr>
          <a:xfrm>
            <a:off x="2869095" y="6003815"/>
            <a:ext cx="798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EDB55D-44F2-4A25-AF86-C7B5876636E1}"/>
              </a:ext>
            </a:extLst>
          </p:cNvPr>
          <p:cNvSpPr txBox="1"/>
          <p:nvPr/>
        </p:nvSpPr>
        <p:spPr>
          <a:xfrm>
            <a:off x="2869095" y="6536770"/>
            <a:ext cx="615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ển chỉ dẫn - Biển báo an toàn - Biển hiệu - Biển báo - Biển bảng cảnh báo  có đ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57" y="862363"/>
            <a:ext cx="2139569" cy="1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ển chỉ dẫn - Biển báo an toàn - Biển hiệu - Biển báo - Biển báo nước  không uống đượ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5" y="810723"/>
            <a:ext cx="1979582" cy="1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39379" y="2710152"/>
            <a:ext cx="322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4318" y="2679554"/>
            <a:ext cx="2669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BB67C8-2B3C-49D8-B8D0-3A26D242DFF4}"/>
              </a:ext>
            </a:extLst>
          </p:cNvPr>
          <p:cNvSpPr txBox="1"/>
          <p:nvPr/>
        </p:nvSpPr>
        <p:spPr>
          <a:xfrm>
            <a:off x="8416633" y="5797068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0623BAD-7EC3-4E29-88A3-AD5CC3EF8C6B}"/>
              </a:ext>
            </a:extLst>
          </p:cNvPr>
          <p:cNvPicPr/>
          <p:nvPr/>
        </p:nvPicPr>
        <p:blipFill rotWithShape="1">
          <a:blip r:embed="rId4"/>
          <a:srcRect l="5882" t="11993" r="10294" b="6875"/>
          <a:stretch/>
        </p:blipFill>
        <p:spPr bwMode="auto">
          <a:xfrm>
            <a:off x="8703877" y="3881295"/>
            <a:ext cx="1806761" cy="1744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4" descr="Đèn Exit chỉ hai hướng AED-Tiếng Anh">
            <a:extLst>
              <a:ext uri="{FF2B5EF4-FFF2-40B4-BE49-F238E27FC236}">
                <a16:creationId xmlns:a16="http://schemas.microsoft.com/office/drawing/2014/main" xmlns="" id="{09B40046-4DB0-475C-8260-8C8856D1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46" y="3486037"/>
            <a:ext cx="3200273" cy="2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4E0F46-E3B9-4102-9B94-A9042D2E3D4B}"/>
              </a:ext>
            </a:extLst>
          </p:cNvPr>
          <p:cNvSpPr txBox="1"/>
          <p:nvPr/>
        </p:nvSpPr>
        <p:spPr>
          <a:xfrm>
            <a:off x="4455129" y="5734027"/>
            <a:ext cx="266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9E93E0-AF1A-4BE9-8CE9-C8755EDB81AD}"/>
              </a:ext>
            </a:extLst>
          </p:cNvPr>
          <p:cNvSpPr txBox="1"/>
          <p:nvPr/>
        </p:nvSpPr>
        <p:spPr>
          <a:xfrm>
            <a:off x="442495" y="709604"/>
            <a:ext cx="2935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147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18872" y="-1977224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028" y="-152002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hap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95" y="1612504"/>
            <a:ext cx="986956" cy="9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522273"/>
            <a:ext cx="11910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 kí hiệu cảnh báo thường có hình dạng và màu sắc riêng để dễ nhận biết.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Ví dụ: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 hiệu cảnh báo cấm: hình tròn, viền đỏ, nền trắng.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 hiệu cảnh báo các khu vực nguy hiểm: hình tam giác đều, viền đen hoặc đỏ, nền vàng.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 hiệu cảnh báo nguy hại do hoá chất 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ra: hình vuông, viền đen, nền 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 hiệu cảnh báo chỉ dẫn thực hiện: hình chữ nhật, nền xanh hoặc đỏ.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828353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mấy nhóm biển báo giao thông đường bộ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5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715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74</cp:revision>
  <dcterms:created xsi:type="dcterms:W3CDTF">2021-08-30T16:22:45Z</dcterms:created>
  <dcterms:modified xsi:type="dcterms:W3CDTF">2024-10-07T04:56:10Z</dcterms:modified>
</cp:coreProperties>
</file>