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1" r:id="rId2"/>
    <p:sldId id="289" r:id="rId3"/>
    <p:sldId id="374" r:id="rId4"/>
    <p:sldId id="303" r:id="rId5"/>
    <p:sldId id="295" r:id="rId6"/>
    <p:sldId id="296" r:id="rId7"/>
    <p:sldId id="298" r:id="rId8"/>
    <p:sldId id="302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9EFD-8B12-445D-AF2C-20EC60C622D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0059-FA4C-4E04-9073-79BA53F7B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EDD-1D8B-44E7-A17D-ED801242416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436" y="193032"/>
            <a:ext cx="11369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23" y="1731915"/>
            <a:ext cx="711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7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3310" y="5399277"/>
            <a:ext cx="532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" y="110835"/>
            <a:ext cx="5735038" cy="50615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1387DC5-7273-48CC-8219-AB2F1224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0" y="0"/>
            <a:ext cx="6271260" cy="51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7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436" y="193032"/>
            <a:ext cx="1136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712" y="1784257"/>
            <a:ext cx="711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0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71125" y="1432058"/>
          <a:ext cx="6992650" cy="484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325">
                  <a:extLst>
                    <a:ext uri="{9D8B030D-6E8A-4147-A177-3AD203B41FA5}">
                      <a16:colId xmlns:a16="http://schemas.microsoft.com/office/drawing/2014/main" xmlns="" val="3459969819"/>
                    </a:ext>
                  </a:extLst>
                </a:gridCol>
                <a:gridCol w="3496325">
                  <a:extLst>
                    <a:ext uri="{9D8B030D-6E8A-4147-A177-3AD203B41FA5}">
                      <a16:colId xmlns:a16="http://schemas.microsoft.com/office/drawing/2014/main" xmlns="" val="45324468"/>
                    </a:ext>
                  </a:extLst>
                </a:gridCol>
              </a:tblGrid>
              <a:tr h="557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phải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extLst>
                  <a:ext uri="{0D108BD9-81ED-4DB2-BD59-A6C34878D82A}">
                    <a16:rowId xmlns:a16="http://schemas.microsoft.com/office/drawing/2014/main" xmlns="" val="3523327360"/>
                  </a:ext>
                </a:extLst>
              </a:tr>
              <a:tr h="853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extLst>
                  <a:ext uri="{0D108BD9-81ED-4DB2-BD59-A6C34878D82A}">
                    <a16:rowId xmlns:a16="http://schemas.microsoft.com/office/drawing/2014/main" xmlns="" val="3837775315"/>
                  </a:ext>
                </a:extLst>
              </a:tr>
              <a:tr h="759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extLst>
                  <a:ext uri="{0D108BD9-81ED-4DB2-BD59-A6C34878D82A}">
                    <a16:rowId xmlns:a16="http://schemas.microsoft.com/office/drawing/2014/main" xmlns="" val="3263192799"/>
                  </a:ext>
                </a:extLst>
              </a:tr>
              <a:tr h="925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extLst>
                  <a:ext uri="{0D108BD9-81ED-4DB2-BD59-A6C34878D82A}">
                    <a16:rowId xmlns:a16="http://schemas.microsoft.com/office/drawing/2014/main" xmlns="" val="1330448362"/>
                  </a:ext>
                </a:extLst>
              </a:tr>
              <a:tr h="84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extLst>
                  <a:ext uri="{0D108BD9-81ED-4DB2-BD59-A6C34878D82A}">
                    <a16:rowId xmlns:a16="http://schemas.microsoft.com/office/drawing/2014/main" xmlns="" val="2650626035"/>
                  </a:ext>
                </a:extLst>
              </a:tr>
              <a:tr h="9074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7" marR="83097" marT="41549" marB="4154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613542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858" t="28400" r="34125" b="7687"/>
          <a:stretch/>
        </p:blipFill>
        <p:spPr>
          <a:xfrm>
            <a:off x="446820" y="1409628"/>
            <a:ext cx="4142310" cy="5120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2644" y="2057075"/>
            <a:ext cx="291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359" y="2778964"/>
            <a:ext cx="318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073" y="1933568"/>
            <a:ext cx="334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7616" y="2793959"/>
            <a:ext cx="367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7070" y="3739179"/>
            <a:ext cx="353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9196" y="3560727"/>
            <a:ext cx="353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7343" y="4463558"/>
            <a:ext cx="360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0909" y="4472733"/>
            <a:ext cx="353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7343" y="5384739"/>
            <a:ext cx="353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9F9798-2B9C-4669-8559-928D7857D59C}"/>
              </a:ext>
            </a:extLst>
          </p:cNvPr>
          <p:cNvSpPr/>
          <p:nvPr/>
        </p:nvSpPr>
        <p:spPr>
          <a:xfrm>
            <a:off x="258194" y="147375"/>
            <a:ext cx="1150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194" y="817868"/>
            <a:ext cx="711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1"/>
          <a:stretch/>
        </p:blipFill>
        <p:spPr>
          <a:xfrm>
            <a:off x="273365" y="298196"/>
            <a:ext cx="3478404" cy="295706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2697" r="1469" b="56710"/>
          <a:stretch/>
        </p:blipFill>
        <p:spPr bwMode="auto">
          <a:xfrm>
            <a:off x="245932" y="3359404"/>
            <a:ext cx="3505837" cy="2922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5"/>
          <a:stretch/>
        </p:blipFill>
        <p:spPr>
          <a:xfrm>
            <a:off x="3626865" y="365760"/>
            <a:ext cx="3203703" cy="28895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0" b="12249"/>
          <a:stretch/>
        </p:blipFill>
        <p:spPr bwMode="auto">
          <a:xfrm>
            <a:off x="3626865" y="3359404"/>
            <a:ext cx="3267711" cy="3013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05269" y="-5370"/>
            <a:ext cx="4958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5269" y="1657011"/>
            <a:ext cx="495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094760" y="2571463"/>
            <a:ext cx="511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2702" y="3094683"/>
            <a:ext cx="495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32702" y="4817955"/>
            <a:ext cx="495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4760" y="4002625"/>
            <a:ext cx="4958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132702" y="5772062"/>
            <a:ext cx="2295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97272" y="825706"/>
            <a:ext cx="739841" cy="694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813" y="917561"/>
            <a:ext cx="711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285" y="1440781"/>
            <a:ext cx="116182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Để an toàn tuyệt đối khi học tập trong phòng thực hành, các em cần tuân thủ nội quy thực hành sau đây: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 Không ăn, uống, làm mất trật tự trong phòng thực hành.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2. Cặp, túi, ba lô phải để đúng nơi quy định. Đầu tóc gọn gàng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không đi giày, dép cao gót.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3. Sử dụng các dụng cụ bảo hộ (kính bảo vệ mắt, găng tay lấy hoá chất, khẩu trang thí nghiệm, ...) khi làm thí nghiệm.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4. Chỉ làm các thí nghiệm, các bài thực hành khi có sự hướng dẫn và giám sát của giáo viên.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5. Thực hiện đúng nguyên tắc khi sử dụng hoá chất, dụng cụ, thiết bị trong phòng thực hành.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6. Biết cách sử dụng thiết bị chữa cháy có trong phòng thực hành. Thông báo ngay với giáo viên khi gặp các 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cố mất an toàn như hoá chất bắn vào mắt, bỏng hoá chất,  bỏng nhiệt, làm vỡ dụng cụ thuỷ tinh, gây đổ hoá chất, cháy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nổ, chập điện, ...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7. Thu gom hoá chất, rác thải sau khi thực hành và để đúng nơi quy định.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8. Rửa tay thường xuyên trong nước sạch và xà phòng khi tiếp xúc với hoá chất và sau khi kết thúc buổi thực hành.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9F9798-2B9C-4669-8559-928D7857D59C}"/>
              </a:ext>
            </a:extLst>
          </p:cNvPr>
          <p:cNvSpPr/>
          <p:nvPr/>
        </p:nvSpPr>
        <p:spPr>
          <a:xfrm>
            <a:off x="258194" y="147375"/>
            <a:ext cx="1150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414" y="2092744"/>
            <a:ext cx="11001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 1: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 động nào sau đây KHÔNG thực hiện đúng qui tắc an toàn trong phòng thực hành?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Đeo găng tay khi khi làm thí nghiệm với hoá chất.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Tự ý làm các thí nghiệm.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Quan sát lối thoát hiểm của phòng thực hành.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Rửa tay trước khi ra khỏi phòng thực hành.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794" y="3568188"/>
            <a:ext cx="471524" cy="452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2BE57E-C643-42DA-B08A-D13B7DE57071}"/>
              </a:ext>
            </a:extLst>
          </p:cNvPr>
          <p:cNvSpPr/>
          <p:nvPr/>
        </p:nvSpPr>
        <p:spPr>
          <a:xfrm>
            <a:off x="901148" y="1314556"/>
            <a:ext cx="1069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chọn đáp án đúng nhất trong các câu sau: </a:t>
            </a:r>
            <a:endParaRPr lang="en-US" sz="3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153743" y="13750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31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743" y="13750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54" y="995066"/>
            <a:ext cx="1129085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 2: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cần: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0038" y="1570298"/>
            <a:ext cx="524281" cy="4810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2154" y="1357644"/>
            <a:ext cx="115898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 3: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đảm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đây: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02154" y="3940038"/>
            <a:ext cx="471524" cy="452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3743" y="13750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505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566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72</cp:revision>
  <dcterms:created xsi:type="dcterms:W3CDTF">2021-08-30T16:22:45Z</dcterms:created>
  <dcterms:modified xsi:type="dcterms:W3CDTF">2024-09-30T04:27:32Z</dcterms:modified>
</cp:coreProperties>
</file>