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9" r:id="rId3"/>
    <p:sldId id="265" r:id="rId4"/>
    <p:sldId id="260" r:id="rId5"/>
    <p:sldId id="261" r:id="rId6"/>
    <p:sldId id="296" r:id="rId7"/>
    <p:sldId id="297" r:id="rId8"/>
    <p:sldId id="302" r:id="rId9"/>
    <p:sldId id="298" r:id="rId10"/>
    <p:sldId id="264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9" r:id="rId24"/>
    <p:sldId id="280" r:id="rId25"/>
    <p:sldId id="300" r:id="rId26"/>
    <p:sldId id="281" r:id="rId27"/>
    <p:sldId id="282" r:id="rId28"/>
    <p:sldId id="283" r:id="rId29"/>
    <p:sldId id="301" r:id="rId30"/>
    <p:sldId id="285" r:id="rId31"/>
    <p:sldId id="287" r:id="rId32"/>
    <p:sldId id="308" r:id="rId33"/>
    <p:sldId id="289" r:id="rId34"/>
    <p:sldId id="290" r:id="rId35"/>
    <p:sldId id="291" r:id="rId36"/>
    <p:sldId id="292" r:id="rId37"/>
    <p:sldId id="305" r:id="rId38"/>
    <p:sldId id="306" r:id="rId39"/>
    <p:sldId id="307" r:id="rId40"/>
    <p:sldId id="295" r:id="rId41"/>
    <p:sldId id="294" r:id="rId42"/>
    <p:sldId id="303" r:id="rId43"/>
    <p:sldId id="30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4F268-C77C-4CD3-91F4-B60190950B3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74D94-870E-4FB6-AA36-8FE4A5A1F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5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33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fld id="{0735C7C7-FCC0-473E-8738-608D4B0E5BD2}" type="slidenum">
              <a:rPr lang="zh-CN" altLang="en-US" sz="1400" kern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</a:pPr>
              <a:t>29</a:t>
            </a:fld>
            <a:endParaRPr lang="zh-CN" altLang="en-US" sz="1400" kern="0">
              <a:solidFill>
                <a:prstClr val="black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433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4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62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21"/>
          <p:cNvGrpSpPr/>
          <p:nvPr/>
        </p:nvGrpSpPr>
        <p:grpSpPr>
          <a:xfrm>
            <a:off x="-185040" y="4701968"/>
            <a:ext cx="2272021" cy="2228635"/>
            <a:chOff x="-138780" y="3526476"/>
            <a:chExt cx="1704016" cy="1671476"/>
          </a:xfrm>
        </p:grpSpPr>
        <p:sp>
          <p:nvSpPr>
            <p:cNvPr id="911" name="Google Shape;911;p21"/>
            <p:cNvSpPr/>
            <p:nvPr/>
          </p:nvSpPr>
          <p:spPr>
            <a:xfrm flipH="1">
              <a:off x="214228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1"/>
            <p:cNvSpPr/>
            <p:nvPr/>
          </p:nvSpPr>
          <p:spPr>
            <a:xfrm flipH="1">
              <a:off x="216345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1"/>
            <p:cNvSpPr/>
            <p:nvPr/>
          </p:nvSpPr>
          <p:spPr>
            <a:xfrm flipH="1">
              <a:off x="700484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1"/>
            <p:cNvSpPr/>
            <p:nvPr/>
          </p:nvSpPr>
          <p:spPr>
            <a:xfrm flipH="1">
              <a:off x="954802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1"/>
            <p:cNvSpPr/>
            <p:nvPr/>
          </p:nvSpPr>
          <p:spPr>
            <a:xfrm flipH="1">
              <a:off x="1176580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1"/>
            <p:cNvSpPr/>
            <p:nvPr/>
          </p:nvSpPr>
          <p:spPr>
            <a:xfrm flipH="1">
              <a:off x="875455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1"/>
            <p:cNvSpPr/>
            <p:nvPr/>
          </p:nvSpPr>
          <p:spPr>
            <a:xfrm flipH="1">
              <a:off x="909024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1"/>
            <p:cNvSpPr/>
            <p:nvPr/>
          </p:nvSpPr>
          <p:spPr>
            <a:xfrm flipH="1">
              <a:off x="1117568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1"/>
            <p:cNvSpPr/>
            <p:nvPr/>
          </p:nvSpPr>
          <p:spPr>
            <a:xfrm flipH="1">
              <a:off x="115418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1"/>
            <p:cNvSpPr/>
            <p:nvPr/>
          </p:nvSpPr>
          <p:spPr>
            <a:xfrm flipH="1">
              <a:off x="1443105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1"/>
            <p:cNvSpPr/>
            <p:nvPr/>
          </p:nvSpPr>
          <p:spPr>
            <a:xfrm flipH="1">
              <a:off x="-11437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1"/>
            <p:cNvSpPr/>
            <p:nvPr/>
          </p:nvSpPr>
          <p:spPr>
            <a:xfrm flipH="1">
              <a:off x="-89993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1"/>
            <p:cNvSpPr/>
            <p:nvPr/>
          </p:nvSpPr>
          <p:spPr>
            <a:xfrm flipH="1">
              <a:off x="-28424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1"/>
            <p:cNvSpPr/>
            <p:nvPr/>
          </p:nvSpPr>
          <p:spPr>
            <a:xfrm flipH="1">
              <a:off x="9518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1"/>
            <p:cNvSpPr/>
            <p:nvPr/>
          </p:nvSpPr>
          <p:spPr>
            <a:xfrm flipH="1">
              <a:off x="237621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1"/>
            <p:cNvSpPr/>
            <p:nvPr/>
          </p:nvSpPr>
          <p:spPr>
            <a:xfrm flipH="1">
              <a:off x="378000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1"/>
            <p:cNvSpPr/>
            <p:nvPr/>
          </p:nvSpPr>
          <p:spPr>
            <a:xfrm flipH="1">
              <a:off x="46447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1"/>
            <p:cNvSpPr/>
            <p:nvPr/>
          </p:nvSpPr>
          <p:spPr>
            <a:xfrm flipH="1">
              <a:off x="501091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1"/>
            <p:cNvSpPr/>
            <p:nvPr/>
          </p:nvSpPr>
          <p:spPr>
            <a:xfrm flipH="1">
              <a:off x="519401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1"/>
            <p:cNvSpPr/>
            <p:nvPr/>
          </p:nvSpPr>
          <p:spPr>
            <a:xfrm flipH="1">
              <a:off x="181658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1"/>
            <p:cNvSpPr/>
            <p:nvPr/>
          </p:nvSpPr>
          <p:spPr>
            <a:xfrm flipH="1">
              <a:off x="23556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3631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1"/>
            <p:cNvSpPr/>
            <p:nvPr/>
          </p:nvSpPr>
          <p:spPr>
            <a:xfrm flipH="1">
              <a:off x="13782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1"/>
            <p:cNvSpPr/>
            <p:nvPr/>
          </p:nvSpPr>
          <p:spPr>
            <a:xfrm flipH="1">
              <a:off x="-138780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1"/>
            <p:cNvSpPr/>
            <p:nvPr/>
          </p:nvSpPr>
          <p:spPr>
            <a:xfrm flipH="1">
              <a:off x="-126258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1"/>
            <p:cNvSpPr/>
            <p:nvPr/>
          </p:nvSpPr>
          <p:spPr>
            <a:xfrm flipH="1">
              <a:off x="293551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1"/>
            <p:cNvSpPr/>
            <p:nvPr/>
          </p:nvSpPr>
          <p:spPr>
            <a:xfrm flipH="1">
              <a:off x="12794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1"/>
            <p:cNvSpPr/>
            <p:nvPr/>
          </p:nvSpPr>
          <p:spPr>
            <a:xfrm flipH="1">
              <a:off x="206072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206072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382075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1"/>
            <p:cNvSpPr/>
            <p:nvPr/>
          </p:nvSpPr>
          <p:spPr>
            <a:xfrm flipH="1">
              <a:off x="639446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1"/>
            <p:cNvSpPr/>
            <p:nvPr/>
          </p:nvSpPr>
          <p:spPr>
            <a:xfrm flipH="1">
              <a:off x="716767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299647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1"/>
            <p:cNvSpPr/>
            <p:nvPr/>
          </p:nvSpPr>
          <p:spPr>
            <a:xfrm flipH="1">
              <a:off x="-5524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1"/>
            <p:cNvSpPr/>
            <p:nvPr/>
          </p:nvSpPr>
          <p:spPr>
            <a:xfrm flipH="1">
              <a:off x="-66558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1"/>
          <p:cNvGrpSpPr/>
          <p:nvPr/>
        </p:nvGrpSpPr>
        <p:grpSpPr>
          <a:xfrm>
            <a:off x="6326504" y="-191967"/>
            <a:ext cx="6370451" cy="1040827"/>
            <a:chOff x="4744878" y="-143975"/>
            <a:chExt cx="4777838" cy="780620"/>
          </a:xfrm>
        </p:grpSpPr>
        <p:sp>
          <p:nvSpPr>
            <p:cNvPr id="947" name="Google Shape;947;p21"/>
            <p:cNvSpPr/>
            <p:nvPr/>
          </p:nvSpPr>
          <p:spPr>
            <a:xfrm>
              <a:off x="4844524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134468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613244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462029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803852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6370505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6661445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65945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6989038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7330829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8084665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9092820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8411230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754049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744878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6262700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672395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21"/>
          <p:cNvSpPr/>
          <p:nvPr/>
        </p:nvSpPr>
        <p:spPr>
          <a:xfrm rot="-5400000">
            <a:off x="8529726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1"/>
          <p:cNvSpPr/>
          <p:nvPr/>
        </p:nvSpPr>
        <p:spPr>
          <a:xfrm rot="-5400000">
            <a:off x="8959232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21"/>
          <p:cNvSpPr/>
          <p:nvPr/>
        </p:nvSpPr>
        <p:spPr>
          <a:xfrm rot="-5400000">
            <a:off x="9388757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21"/>
          <p:cNvSpPr/>
          <p:nvPr/>
        </p:nvSpPr>
        <p:spPr>
          <a:xfrm rot="-5400000">
            <a:off x="9818261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21"/>
          <p:cNvSpPr/>
          <p:nvPr/>
        </p:nvSpPr>
        <p:spPr>
          <a:xfrm rot="-5400000">
            <a:off x="10247766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21"/>
          <p:cNvSpPr/>
          <p:nvPr/>
        </p:nvSpPr>
        <p:spPr>
          <a:xfrm rot="-5400000">
            <a:off x="10675936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21"/>
          <p:cNvSpPr/>
          <p:nvPr/>
        </p:nvSpPr>
        <p:spPr>
          <a:xfrm rot="-5400000">
            <a:off x="11105441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21"/>
          <p:cNvSpPr/>
          <p:nvPr/>
        </p:nvSpPr>
        <p:spPr>
          <a:xfrm rot="-5400000">
            <a:off x="5940598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21"/>
          <p:cNvSpPr/>
          <p:nvPr/>
        </p:nvSpPr>
        <p:spPr>
          <a:xfrm rot="-5400000">
            <a:off x="6370124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21"/>
          <p:cNvSpPr/>
          <p:nvPr/>
        </p:nvSpPr>
        <p:spPr>
          <a:xfrm rot="-5400000">
            <a:off x="6799628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21"/>
          <p:cNvSpPr/>
          <p:nvPr/>
        </p:nvSpPr>
        <p:spPr>
          <a:xfrm rot="-5400000">
            <a:off x="7229133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21"/>
          <p:cNvSpPr/>
          <p:nvPr/>
        </p:nvSpPr>
        <p:spPr>
          <a:xfrm rot="-5400000">
            <a:off x="7657302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21"/>
          <p:cNvSpPr/>
          <p:nvPr/>
        </p:nvSpPr>
        <p:spPr>
          <a:xfrm rot="-5400000">
            <a:off x="8086808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1326251" y="2433133"/>
            <a:ext cx="4700800" cy="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1333000" y="3320717"/>
            <a:ext cx="47008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18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4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0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8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8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3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7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23A7-B5FF-496C-8520-949C9C02F3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2967-866D-490B-8E17-2119AA972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7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39.jpeg"/><Relationship Id="rId4" Type="http://schemas.openxmlformats.org/officeDocument/2006/relationships/image" Target="../media/image31.wmf"/><Relationship Id="rId9" Type="http://schemas.openxmlformats.org/officeDocument/2006/relationships/image" Target="../media/image32.wmf"/><Relationship Id="rId1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857250"/>
            <a:ext cx="22082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9" y="857250"/>
            <a:ext cx="24463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6" y="857250"/>
            <a:ext cx="22082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857250"/>
            <a:ext cx="24431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" name="Group 4"/>
          <p:cNvGrpSpPr>
            <a:grpSpLocks/>
          </p:cNvGrpSpPr>
          <p:nvPr/>
        </p:nvGrpSpPr>
        <p:grpSpPr bwMode="auto">
          <a:xfrm>
            <a:off x="842962" y="-1206734"/>
            <a:ext cx="10510838" cy="9958622"/>
            <a:chOff x="-815892" y="-2826067"/>
            <a:chExt cx="14014579" cy="13279004"/>
          </a:xfrm>
        </p:grpSpPr>
        <p:pic>
          <p:nvPicPr>
            <p:cNvPr id="3083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892" y="-2826067"/>
              <a:ext cx="14014579" cy="1185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412" y="7129920"/>
              <a:ext cx="4271184" cy="332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2215278" y="1667504"/>
            <a:ext cx="7724359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>
              <a:defRPr/>
            </a:pP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9856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3668896-EA19-4CCC-A716-E441BB34588C}"/>
              </a:ext>
            </a:extLst>
          </p:cNvPr>
          <p:cNvSpPr/>
          <p:nvPr/>
        </p:nvSpPr>
        <p:spPr>
          <a:xfrm>
            <a:off x="69584" y="70273"/>
            <a:ext cx="11931588" cy="9648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027" y="182873"/>
            <a:ext cx="1147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317" y="1139482"/>
            <a:ext cx="10564837" cy="3601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2534" y="1280154"/>
            <a:ext cx="9917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808" y="717452"/>
            <a:ext cx="6175717" cy="3024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34042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LỐI THOÁT HIỂM</a:t>
            </a:r>
          </a:p>
        </p:txBody>
      </p:sp>
    </p:spTree>
    <p:extLst>
      <p:ext uri="{BB962C8B-B14F-4D97-AF65-F5344CB8AC3E}">
        <p14:creationId xmlns:p14="http://schemas.microsoft.com/office/powerpoint/2010/main" val="34315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8502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PHÓNG XẠ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45" y="365760"/>
            <a:ext cx="3896751" cy="33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53617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ĐỘC SINH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88" y="759656"/>
            <a:ext cx="3812343" cy="31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1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40258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DỄ CHÁY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14" y="886266"/>
            <a:ext cx="3291840" cy="31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6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26302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 VỀ ĐIỆN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74" y="797022"/>
            <a:ext cx="3305908" cy="2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97348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SỬ DỤNG NƯỚC 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7" y="1035074"/>
            <a:ext cx="2827606" cy="26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34042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CÓ BÌNH CHỮA CHÁY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68" y="942535"/>
            <a:ext cx="2785403" cy="27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40258" y="4896841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HÓA CHẤT ĐỘC HẠI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796362"/>
            <a:ext cx="2996418" cy="24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mistry Experiment - Mr. Bean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-1"/>
            <a:ext cx="12100560" cy="61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4128" y="4813336"/>
            <a:ext cx="571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ĐỘC MÔI TRƯỜNG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04" y="689317"/>
            <a:ext cx="3137095" cy="29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50345" y="4896841"/>
            <a:ext cx="609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CẤM LỬA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78" y="363339"/>
            <a:ext cx="3587262" cy="32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4215" y="4543865"/>
            <a:ext cx="6091310" cy="11676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54215" y="4896841"/>
            <a:ext cx="609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ĂN MÒN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956604"/>
            <a:ext cx="3404382" cy="30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52697"/>
            <a:ext cx="920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21" y="1502230"/>
            <a:ext cx="4954361" cy="3122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61" y="1502228"/>
            <a:ext cx="4675032" cy="312202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V="1">
            <a:off x="1894114" y="4819676"/>
            <a:ext cx="7654835" cy="1881569"/>
          </a:xfrm>
          <a:prstGeom prst="wedgeEllipse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59874" y="5317414"/>
            <a:ext cx="632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0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52697"/>
            <a:ext cx="920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24" y="1444916"/>
            <a:ext cx="5135745" cy="361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581" y="1583028"/>
            <a:ext cx="4055339" cy="34813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37358" y="5225143"/>
            <a:ext cx="8556173" cy="129322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33303" y="5564777"/>
            <a:ext cx="8255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7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/>
          <p:nvPr/>
        </p:nvGraphicFramePr>
        <p:xfrm>
          <a:off x="8102601" y="72814"/>
          <a:ext cx="839047" cy="215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r:id="rId3" imgW="1314450" imgH="3530600" progId="Paint.Picture">
                  <p:embed/>
                </p:oleObj>
              </mc:Choice>
              <mc:Fallback>
                <p:oleObj r:id="rId3" imgW="1314450" imgH="3530600" progId="Paint.Picture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>
                        <a:lum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8102601" y="72814"/>
                        <a:ext cx="839047" cy="2156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Nhiet-ke-dien-tu-Microlife-MT550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40000">
            <a:off x="5311140" y="237913"/>
            <a:ext cx="1844040" cy="1827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4349" r="32384" b="146"/>
          <a:stretch>
            <a:fillRect/>
          </a:stretch>
        </p:blipFill>
        <p:spPr>
          <a:xfrm flipH="1">
            <a:off x="6338847" y="95252"/>
            <a:ext cx="795867" cy="2105660"/>
          </a:xfrm>
          <a:prstGeom prst="rect">
            <a:avLst/>
          </a:prstGeom>
        </p:spPr>
      </p:pic>
      <p:pic>
        <p:nvPicPr>
          <p:cNvPr id="22" name="Picture 21" descr="afe6f6962cf2d123fa5fa58971837cb6"/>
          <p:cNvPicPr>
            <a:picLocks noChangeAspect="1"/>
          </p:cNvPicPr>
          <p:nvPr/>
        </p:nvPicPr>
        <p:blipFill>
          <a:blip r:embed="rId7"/>
          <a:srcRect l="64163" t="5838" r="9588" b="4375"/>
          <a:stretch>
            <a:fillRect/>
          </a:stretch>
        </p:blipFill>
        <p:spPr>
          <a:xfrm>
            <a:off x="1933787" y="2943013"/>
            <a:ext cx="1140460" cy="2951480"/>
          </a:xfrm>
          <a:prstGeom prst="rect">
            <a:avLst/>
          </a:prstGeom>
        </p:spPr>
      </p:pic>
      <p:graphicFrame>
        <p:nvGraphicFramePr>
          <p:cNvPr id="23" name="Object 22"/>
          <p:cNvGraphicFramePr/>
          <p:nvPr/>
        </p:nvGraphicFramePr>
        <p:xfrm>
          <a:off x="438573" y="2976880"/>
          <a:ext cx="1087120" cy="2883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r:id="rId8" imgW="1149350" imgH="3575050" progId="Paint.Picture">
                  <p:embed/>
                </p:oleObj>
              </mc:Choice>
              <mc:Fallback>
                <p:oleObj r:id="rId8" imgW="1149350" imgH="3575050" progId="Paint.Picture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>
                        <a:lum contrast="6000"/>
                      </a:blip>
                      <a:stretch>
                        <a:fillRect/>
                      </a:stretch>
                    </p:blipFill>
                    <p:spPr>
                      <a:xfrm>
                        <a:off x="438573" y="2976880"/>
                        <a:ext cx="1087120" cy="2883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 descr="COC-DOT-THAP-THANH- 250ml"/>
          <p:cNvPicPr>
            <a:picLocks noChangeAspect="1"/>
          </p:cNvPicPr>
          <p:nvPr/>
        </p:nvPicPr>
        <p:blipFill>
          <a:blip r:embed="rId10">
            <a:lum bright="12000" contrast="12000"/>
          </a:blip>
          <a:srcRect b="9563"/>
          <a:stretch>
            <a:fillRect/>
          </a:stretch>
        </p:blipFill>
        <p:spPr>
          <a:xfrm>
            <a:off x="3208021" y="3852334"/>
            <a:ext cx="2114127" cy="1912620"/>
          </a:xfrm>
          <a:prstGeom prst="rect">
            <a:avLst/>
          </a:prstGeom>
        </p:spPr>
      </p:pic>
      <p:pic>
        <p:nvPicPr>
          <p:cNvPr id="26" name="Picture 25" descr="S1Pout_simg_de2fe0_500x500_maxb"/>
          <p:cNvPicPr>
            <a:picLocks noChangeAspect="1"/>
          </p:cNvPicPr>
          <p:nvPr/>
        </p:nvPicPr>
        <p:blipFill>
          <a:blip r:embed="rId11"/>
          <a:srcRect l="12829" r="11326" b="4455"/>
          <a:stretch>
            <a:fillRect/>
          </a:stretch>
        </p:blipFill>
        <p:spPr>
          <a:xfrm>
            <a:off x="5322147" y="3236807"/>
            <a:ext cx="2208107" cy="2624667"/>
          </a:xfrm>
          <a:prstGeom prst="rect">
            <a:avLst/>
          </a:prstGeom>
        </p:spPr>
      </p:pic>
      <p:pic>
        <p:nvPicPr>
          <p:cNvPr id="29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10419" r="22714" b="11230"/>
          <a:stretch>
            <a:fillRect/>
          </a:stretch>
        </p:blipFill>
        <p:spPr>
          <a:xfrm>
            <a:off x="10515601" y="5167208"/>
            <a:ext cx="1521460" cy="1690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43707" y="2539153"/>
            <a:ext cx="3870960" cy="2336800"/>
            <a:chOff x="9728" y="2660"/>
            <a:chExt cx="4572" cy="2760"/>
          </a:xfrm>
        </p:grpSpPr>
        <p:sp>
          <p:nvSpPr>
            <p:cNvPr id="30" name="Cloud Callout 29"/>
            <p:cNvSpPr/>
            <p:nvPr/>
          </p:nvSpPr>
          <p:spPr>
            <a:xfrm>
              <a:off x="9728" y="2660"/>
              <a:ext cx="4572" cy="2760"/>
            </a:xfrm>
            <a:prstGeom prst="cloudCallout">
              <a:avLst>
                <a:gd name="adj1" fmla="val 44466"/>
                <a:gd name="adj2" fmla="val 62572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endParaRPr lang="en-US" sz="2667" kern="0">
                <a:solidFill>
                  <a:srgbClr val="000000"/>
                </a:solidFill>
                <a:sym typeface="Arial" panose="020B0604020202020204"/>
              </a:endParaRPr>
            </a:p>
          </p:txBody>
        </p:sp>
        <p:sp>
          <p:nvSpPr>
            <p:cNvPr id="31" name="Text Box 30"/>
            <p:cNvSpPr txBox="1"/>
            <p:nvPr/>
          </p:nvSpPr>
          <p:spPr>
            <a:xfrm>
              <a:off x="10019" y="3123"/>
              <a:ext cx="4000" cy="17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Em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hãy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cho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biết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các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dụng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cụ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3.3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dùng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làm</a:t>
              </a:r>
              <a:r>
                <a:rPr lang="en-US" sz="2933" kern="0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endParaRPr lang="en-US" sz="2933" kern="0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aphicFrame>
        <p:nvGraphicFramePr>
          <p:cNvPr id="34" name="Content Placeholder 33"/>
          <p:cNvGraphicFramePr>
            <a:graphicFrameLocks noGrp="1"/>
          </p:cNvGraphicFramePr>
          <p:nvPr>
            <p:ph idx="1"/>
          </p:nvPr>
        </p:nvGraphicFramePr>
        <p:xfrm>
          <a:off x="297180" y="194734"/>
          <a:ext cx="2362200" cy="2325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r:id="rId13" imgW="2336800" imgH="2114550" progId="Paint.Picture">
                  <p:embed/>
                </p:oleObj>
              </mc:Choice>
              <mc:Fallback>
                <p:oleObj r:id="rId13" imgW="2336800" imgH="2114550" progId="Paint.Picture">
                  <p:embed/>
                  <p:pic>
                    <p:nvPicPr>
                      <p:cNvPr id="34" name="Content Placeholder 33"/>
                      <p:cNvPicPr/>
                      <p:nvPr/>
                    </p:nvPicPr>
                    <p:blipFill>
                      <a:blip r:embed="rId14">
                        <a:lum bright="6000" contrast="36000"/>
                      </a:blip>
                      <a:stretch>
                        <a:fillRect/>
                      </a:stretch>
                    </p:blipFill>
                    <p:spPr>
                      <a:xfrm>
                        <a:off x="297180" y="194734"/>
                        <a:ext cx="2362200" cy="2325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/>
          <p:nvPr/>
        </p:nvGraphicFramePr>
        <p:xfrm>
          <a:off x="2940474" y="322580"/>
          <a:ext cx="1839807" cy="206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r:id="rId15" imgW="1752600" imgH="1974850" progId="Paint.Picture">
                  <p:embed/>
                </p:oleObj>
              </mc:Choice>
              <mc:Fallback>
                <p:oleObj r:id="rId15" imgW="1752600" imgH="1974850" progId="Paint.Picture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6">
                        <a:lum contrast="66000"/>
                      </a:blip>
                      <a:stretch>
                        <a:fillRect/>
                      </a:stretch>
                    </p:blipFill>
                    <p:spPr>
                      <a:xfrm>
                        <a:off x="2940474" y="322580"/>
                        <a:ext cx="1839807" cy="206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/>
          <p:nvPr/>
        </p:nvGraphicFramePr>
        <p:xfrm>
          <a:off x="9550401" y="95252"/>
          <a:ext cx="2474807" cy="20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r:id="rId17" imgW="2800350" imgH="2095500" progId="Paint.Picture">
                  <p:embed/>
                </p:oleObj>
              </mc:Choice>
              <mc:Fallback>
                <p:oleObj r:id="rId17" imgW="2800350" imgH="2095500" progId="Paint.Picture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50401" y="95252"/>
                        <a:ext cx="2474807" cy="20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39"/>
          <p:cNvSpPr txBox="1"/>
          <p:nvPr/>
        </p:nvSpPr>
        <p:spPr>
          <a:xfrm>
            <a:off x="1839807" y="5924127"/>
            <a:ext cx="118173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ống đong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5745480" y="5997787"/>
            <a:ext cx="15536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Cân đồng hồ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706968" y="5924127"/>
            <a:ext cx="9284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Pipette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3438313" y="5997787"/>
            <a:ext cx="14478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Cốc chia độ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5990168" y="2229273"/>
            <a:ext cx="1061509" cy="37965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Nhiệt kế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8028094" y="2171700"/>
            <a:ext cx="917239" cy="37965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Lực kế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10045700" y="2111587"/>
            <a:ext cx="1433406" cy="37965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Cân điện tử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2858347" y="2306320"/>
            <a:ext cx="2124299" cy="37965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altLang="en-US" sz="1867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Đồng hồ bấm giây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57190" y="2560937"/>
            <a:ext cx="4468835" cy="23847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87801" y="3107388"/>
            <a:ext cx="4311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38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107414"/>
              </p:ext>
            </p:extLst>
          </p:nvPr>
        </p:nvGraphicFramePr>
        <p:xfrm>
          <a:off x="352697" y="1699380"/>
          <a:ext cx="11312434" cy="43891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663948">
                  <a:extLst>
                    <a:ext uri="{9D8B030D-6E8A-4147-A177-3AD203B41FA5}">
                      <a16:colId xmlns:a16="http://schemas.microsoft.com/office/drawing/2014/main" xmlns="" val="733952787"/>
                    </a:ext>
                  </a:extLst>
                </a:gridCol>
                <a:gridCol w="7648486">
                  <a:extLst>
                    <a:ext uri="{9D8B030D-6E8A-4147-A177-3AD203B41FA5}">
                      <a16:colId xmlns:a16="http://schemas.microsoft.com/office/drawing/2014/main" xmlns="" val="2220873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51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8093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pipet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349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15?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577008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72E53F-4D0D-4823-BB27-005DB633561E}"/>
              </a:ext>
            </a:extLst>
          </p:cNvPr>
          <p:cNvGrpSpPr/>
          <p:nvPr/>
        </p:nvGrpSpPr>
        <p:grpSpPr>
          <a:xfrm>
            <a:off x="3265715" y="67205"/>
            <a:ext cx="5081452" cy="533677"/>
            <a:chOff x="2289636" y="667687"/>
            <a:chExt cx="6749861" cy="59691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B2E7D72-C906-4624-B94F-BD4310681A3F}"/>
                </a:ext>
              </a:extLst>
            </p:cNvPr>
            <p:cNvSpPr/>
            <p:nvPr/>
          </p:nvSpPr>
          <p:spPr>
            <a:xfrm>
              <a:off x="2289636" y="667687"/>
              <a:ext cx="6749861" cy="596917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27897" y="704535"/>
              <a:ext cx="5473337" cy="49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SỐ 1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210697" y="705394"/>
            <a:ext cx="3344092" cy="862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0514" y="705392"/>
            <a:ext cx="2991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62099"/>
            <a:ext cx="4219303" cy="3506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9829" y="1724297"/>
            <a:ext cx="66620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B891358-303E-40F9-A56D-38A667E02438}"/>
              </a:ext>
            </a:extLst>
          </p:cNvPr>
          <p:cNvSpPr/>
          <p:nvPr/>
        </p:nvSpPr>
        <p:spPr>
          <a:xfrm>
            <a:off x="69584" y="70273"/>
            <a:ext cx="11931588" cy="9648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584" y="321855"/>
            <a:ext cx="12061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03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70774"/>
            <a:ext cx="4872446" cy="4225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2974" y="2114912"/>
            <a:ext cx="62440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pipette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pipet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pipette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50Microlit,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ml)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42825FD-9BFE-4EA7-A59A-EDF86022DFC5}"/>
              </a:ext>
            </a:extLst>
          </p:cNvPr>
          <p:cNvSpPr/>
          <p:nvPr/>
        </p:nvSpPr>
        <p:spPr>
          <a:xfrm>
            <a:off x="134983" y="128907"/>
            <a:ext cx="11931588" cy="14176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594" y="503502"/>
            <a:ext cx="1184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pipet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47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12808027" y="8272253"/>
            <a:ext cx="2160104" cy="697707"/>
          </a:xfrm>
          <a:prstGeom prst="rect">
            <a:avLst/>
          </a:prstGeom>
          <a:noFill/>
        </p:spPr>
        <p:txBody>
          <a:bodyPr wrap="none" lIns="121869" tIns="60936" rIns="121869" bIns="60936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zh-CN" sz="1867" kern="0" dirty="0">
                <a:solidFill>
                  <a:prstClr val="white"/>
                </a:solidFill>
                <a:latin typeface="SimSun" panose="02010600030101010101" pitchFamily="2" charset="-122"/>
                <a:cs typeface="+mn-ea"/>
                <a:sym typeface="Arial" panose="020B0604020202020204"/>
              </a:rPr>
              <a:t>0.5 </a:t>
            </a:r>
            <a:r>
              <a:rPr lang="zh-CN" altLang="en-US" sz="1867" kern="0" dirty="0">
                <a:solidFill>
                  <a:prstClr val="white"/>
                </a:solidFill>
                <a:latin typeface="SimSun" panose="02010600030101010101" pitchFamily="2" charset="-122"/>
                <a:cs typeface="+mn-ea"/>
                <a:sym typeface="Arial" panose="020B0604020202020204"/>
              </a:rPr>
              <a:t>秒延迟符，无</a:t>
            </a:r>
            <a:endParaRPr lang="en-US" altLang="zh-CN" sz="1867" kern="0" dirty="0">
              <a:solidFill>
                <a:prstClr val="white"/>
              </a:solidFill>
              <a:latin typeface="SimSun" panose="02010600030101010101" pitchFamily="2" charset="-122"/>
              <a:cs typeface="+mn-ea"/>
              <a:sym typeface="Arial" panose="020B0604020202020204"/>
            </a:endParaRP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zh-CN" altLang="en-US" sz="1867" kern="0" dirty="0">
                <a:solidFill>
                  <a:prstClr val="white"/>
                </a:solidFill>
                <a:latin typeface="SimSun" panose="02010600030101010101" pitchFamily="2" charset="-122"/>
                <a:cs typeface="+mn-ea"/>
                <a:sym typeface="Arial" panose="020B0604020202020204"/>
              </a:rPr>
              <a:t>意义，可删除</a:t>
            </a:r>
            <a:r>
              <a:rPr lang="en-US" altLang="zh-CN" sz="1867" kern="0" dirty="0">
                <a:solidFill>
                  <a:prstClr val="white"/>
                </a:solidFill>
                <a:latin typeface="SimSun" panose="02010600030101010101" pitchFamily="2" charset="-122"/>
                <a:cs typeface="+mn-ea"/>
                <a:sym typeface="Arial" panose="020B0604020202020204"/>
              </a:rPr>
              <a:t>.</a:t>
            </a:r>
            <a:endParaRPr lang="zh-CN" altLang="en-US" sz="1867" kern="0" dirty="0">
              <a:solidFill>
                <a:prstClr val="white"/>
              </a:solidFill>
              <a:latin typeface="SimSun" panose="02010600030101010101" pitchFamily="2" charset="-122"/>
              <a:cs typeface="+mn-ea"/>
              <a:sym typeface="Arial" panose="020B060402020202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03581" y="1908387"/>
          <a:ext cx="10931313" cy="40562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731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0607">
                <a:tc>
                  <a:txBody>
                    <a:bodyPr/>
                    <a:lstStyle/>
                    <a:p>
                      <a:pPr algn="ctr"/>
                      <a:r>
                        <a:rPr lang="vi-VN" sz="3200" noProof="0" dirty="0" smtClean="0">
                          <a:solidFill>
                            <a:srgbClr val="C00000"/>
                          </a:solidFill>
                          <a:latin typeface="Acumin Pro Condensed" panose="020B0806020202020204" pitchFamily="34" charset="0"/>
                        </a:rPr>
                        <a:t>Quy trình đo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noProof="0" dirty="0" smtClean="0">
                          <a:solidFill>
                            <a:srgbClr val="C00000"/>
                          </a:solidFill>
                          <a:latin typeface="Acumin Pro Condensed" panose="020B0806020202020204" pitchFamily="34" charset="0"/>
                        </a:rPr>
                        <a:t>Nội dung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898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gradFill>
                            <a:gsLst>
                              <a:gs pos="0">
                                <a:srgbClr val="14CD68"/>
                              </a:gs>
                              <a:gs pos="100000">
                                <a:srgbClr val="0B6E38"/>
                              </a:gs>
                            </a:gsLst>
                            <a:lin scaled="0"/>
                          </a:gradFill>
                          <a:latin typeface="Acumin Pro Condensed" panose="020B0806020202020204" pitchFamily="34" charset="0"/>
                        </a:rPr>
                        <a:t>Bước…?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20000"/>
                        </a:lnSpc>
                      </a:pPr>
                      <a:endParaRPr lang="vi-VN" sz="3200" b="0" i="0" kern="1200" noProof="0" dirty="0">
                        <a:solidFill>
                          <a:srgbClr val="00B0F0"/>
                        </a:solidFill>
                        <a:effectLst/>
                        <a:latin typeface="Acumin Pro Condensed" panose="020B0806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3200" b="0" i="0" kern="1200" noProof="0" dirty="0" smtClean="0">
                          <a:solidFill>
                            <a:srgbClr val="C00000"/>
                          </a:solidFill>
                          <a:effectLst/>
                          <a:latin typeface="Acumin Pro Condensed" panose="020B0806020202020204" pitchFamily="34" charset="0"/>
                          <a:ea typeface="+mn-ea"/>
                          <a:cs typeface="+mn-cs"/>
                        </a:rPr>
                        <a:t>Bước…?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1218565" rtl="0" eaLnBrk="1" latinLnBrk="0" hangingPunct="1">
                        <a:lnSpc>
                          <a:spcPct val="120000"/>
                        </a:lnSpc>
                      </a:pPr>
                      <a:endParaRPr lang="en-US" sz="3200" b="0" i="0" kern="1200" noProof="0" dirty="0" smtClean="0">
                        <a:solidFill>
                          <a:srgbClr val="C00000"/>
                        </a:solidFill>
                        <a:effectLst/>
                        <a:latin typeface="Acumin Pro Condensed" panose="020B0806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marL="0" algn="l" defTabSz="1218565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3200" b="0" i="0" kern="1200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Acumin Pro Condensed" panose="020B0806020202020204" pitchFamily="34" charset="0"/>
                          <a:ea typeface="+mn-ea"/>
                          <a:cs typeface="+mn-cs"/>
                        </a:rPr>
                        <a:t>Bước…?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1218565" rtl="0" eaLnBrk="1" latinLnBrk="0" hangingPunct="1">
                        <a:lnSpc>
                          <a:spcPct val="120000"/>
                        </a:lnSpc>
                      </a:pPr>
                      <a:endParaRPr lang="en-US" sz="3200" b="0" i="0" kern="1200" dirty="0">
                        <a:solidFill>
                          <a:srgbClr val="FF0000"/>
                        </a:solidFill>
                        <a:effectLst/>
                        <a:latin typeface="Acumin Pro Condensed" panose="020B0806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9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marL="0" algn="l" defTabSz="1218565" rtl="0" eaLnBrk="1" latinLnBrk="0" hangingPunct="1">
                        <a:lnSpc>
                          <a:spcPct val="120000"/>
                        </a:lnSpc>
                        <a:buNone/>
                      </a:pPr>
                      <a:r>
                        <a:rPr lang="en-US" sz="3200" b="0" i="0" kern="1200" dirty="0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  <a:effectLst/>
                          <a:latin typeface="Acumin Pro Condensed" panose="020B0806020202020204" pitchFamily="34" charset="0"/>
                          <a:ea typeface="+mn-ea"/>
                          <a:cs typeface="+mn-cs"/>
                        </a:rPr>
                        <a:t>Bước…?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1218565" rtl="0" eaLnBrk="1" latinLnBrk="0" hangingPunct="1">
                        <a:lnSpc>
                          <a:spcPct val="120000"/>
                        </a:lnSpc>
                        <a:buNone/>
                      </a:pPr>
                      <a:endParaRPr lang="en-US" sz="3200" b="0" i="0" kern="1200" dirty="0">
                        <a:solidFill>
                          <a:srgbClr val="FF0000"/>
                        </a:solidFill>
                        <a:effectLst/>
                        <a:latin typeface="Acumin Pro Condensed" panose="020B0806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marL="0" algn="l" defTabSz="1218565" rtl="0" eaLnBrk="1" latinLnBrk="0" hangingPunct="1">
                        <a:lnSpc>
                          <a:spcPct val="120000"/>
                        </a:lnSpc>
                        <a:buNone/>
                      </a:pPr>
                      <a:r>
                        <a:rPr lang="en-US" sz="3200" b="0" i="0" kern="1200" dirty="0">
                          <a:gradFill>
                            <a:gsLst>
                              <a:gs pos="0">
                                <a:srgbClr val="7B32B2"/>
                              </a:gs>
                              <a:gs pos="100000">
                                <a:srgbClr val="401A5D"/>
                              </a:gs>
                            </a:gsLst>
                            <a:lin scaled="0"/>
                          </a:gradFill>
                          <a:effectLst/>
                          <a:latin typeface="Acumin Pro Condensed" panose="020B0806020202020204" pitchFamily="34" charset="0"/>
                          <a:ea typeface="+mn-ea"/>
                          <a:cs typeface="+mn-cs"/>
                        </a:rPr>
                        <a:t>Bước…?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1218565" rtl="0" eaLnBrk="1" latinLnBrk="0" hangingPunct="1">
                        <a:lnSpc>
                          <a:spcPct val="120000"/>
                        </a:lnSpc>
                        <a:buNone/>
                      </a:pPr>
                      <a:endParaRPr lang="en-US" sz="3200" b="0" i="0" kern="1200" dirty="0">
                        <a:solidFill>
                          <a:srgbClr val="FF0000"/>
                        </a:solidFill>
                        <a:effectLst/>
                        <a:latin typeface="Acumin Pro Condensed" panose="020B0806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4868334" y="2508674"/>
            <a:ext cx="66742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Chọn dụng cụ đo phù hợp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868334" y="3241041"/>
            <a:ext cx="66742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Ước lượng đại lượng cần đo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68334" y="3922607"/>
            <a:ext cx="66742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Đọc và ghi kết quả mỗi lần đo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68334" y="4572000"/>
            <a:ext cx="66742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Điều chỉnh dụng cụ đo về vạch số 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68334" y="5234941"/>
            <a:ext cx="66742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Thực hiện phép đo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3581" y="2586567"/>
            <a:ext cx="372448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 err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Bước</a:t>
            </a:r>
            <a:r>
              <a:rPr lang="en-US" sz="3200" kern="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 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03581" y="3308774"/>
            <a:ext cx="3724487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Bước</a:t>
            </a:r>
            <a:r>
              <a:rPr lang="en-US" sz="3200" kern="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vi-VN" altLang="en-US" sz="3200" kern="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1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03580" y="3975616"/>
            <a:ext cx="370670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Bước</a:t>
            </a:r>
            <a:r>
              <a:rPr lang="en-US" sz="3200" kern="0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vi-VN" altLang="en-US" sz="3200" u="heavy" kern="0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5</a:t>
            </a:r>
            <a:endParaRPr lang="vi-VN" altLang="en-US" sz="3200" kern="0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21360" y="4621107"/>
            <a:ext cx="3706707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Bước</a:t>
            </a:r>
            <a:r>
              <a:rPr lang="en-US" sz="3200" kern="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vi-VN" altLang="en-US" sz="3200" kern="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20514" y="5295901"/>
            <a:ext cx="368977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Bước</a:t>
            </a:r>
            <a:r>
              <a:rPr lang="en-US" sz="3200" kern="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vi-VN" altLang="en-US" sz="3200" kern="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  <a:sym typeface="Arial" panose="020B0604020202020204"/>
              </a:rPr>
              <a:t>4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3F137CB9-5243-4690-920C-74C3269C3F09}"/>
              </a:ext>
            </a:extLst>
          </p:cNvPr>
          <p:cNvSpPr/>
          <p:nvPr/>
        </p:nvSpPr>
        <p:spPr>
          <a:xfrm>
            <a:off x="130206" y="100361"/>
            <a:ext cx="11931588" cy="14176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1663" y="174940"/>
            <a:ext cx="11708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15?</a:t>
            </a:r>
          </a:p>
          <a:p>
            <a:pPr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270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5715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95600" y="2381072"/>
            <a:ext cx="84582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2057400" y="533401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42754" y="1685109"/>
            <a:ext cx="7328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QUY ĐỊNH AN TOÀN TRONG PHÒNG THỰC HÀNH.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DỤNG CỤ ĐO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KÍNH LÚP VÀ KÍNH HIỂN VI QUANG HỌC</a:t>
            </a:r>
          </a:p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35" y="2426412"/>
            <a:ext cx="3861247" cy="3122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27" y="2741023"/>
            <a:ext cx="1045028" cy="825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87" y="2426412"/>
            <a:ext cx="4082824" cy="29649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7FE9387-3354-4A90-8E22-D52B84DC989B}"/>
              </a:ext>
            </a:extLst>
          </p:cNvPr>
          <p:cNvSpPr/>
          <p:nvPr/>
        </p:nvSpPr>
        <p:spPr>
          <a:xfrm>
            <a:off x="130205" y="59463"/>
            <a:ext cx="11931588" cy="14176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0115" y="414329"/>
            <a:ext cx="1084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6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0" y="1605914"/>
            <a:ext cx="3269602" cy="483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478" y="1605914"/>
            <a:ext cx="3867694" cy="4834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6042038-1A07-418C-A840-9371F5331D15}"/>
              </a:ext>
            </a:extLst>
          </p:cNvPr>
          <p:cNvSpPr/>
          <p:nvPr/>
        </p:nvSpPr>
        <p:spPr>
          <a:xfrm>
            <a:off x="147623" y="71549"/>
            <a:ext cx="11931588" cy="14176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027" y="182873"/>
            <a:ext cx="1165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Pictur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017736"/>
              </p:ext>
            </p:extLst>
          </p:nvPr>
        </p:nvGraphicFramePr>
        <p:xfrm>
          <a:off x="7249886" y="1600491"/>
          <a:ext cx="4775784" cy="5022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5" imgW="3632200" imgH="4470400" progId="Paint.Picture">
                  <p:embed/>
                </p:oleObj>
              </mc:Choice>
              <mc:Fallback>
                <p:oleObj r:id="rId5" imgW="3632200" imgH="4470400" progId="Paint.Picture">
                  <p:embed/>
                  <p:pic>
                    <p:nvPicPr>
                      <p:cNvPr id="2" name="Picture Placeholder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9886" y="1600491"/>
                        <a:ext cx="4775784" cy="5022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6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SỬ DỤNG KÍNH LÚP VÀ KÍNH HIỂN 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712671"/>
              </p:ext>
            </p:extLst>
          </p:nvPr>
        </p:nvGraphicFramePr>
        <p:xfrm>
          <a:off x="274320" y="2809720"/>
          <a:ext cx="11678194" cy="38455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618958">
                  <a:extLst>
                    <a:ext uri="{9D8B030D-6E8A-4147-A177-3AD203B41FA5}">
                      <a16:colId xmlns:a16="http://schemas.microsoft.com/office/drawing/2014/main" xmlns="" val="733952787"/>
                    </a:ext>
                  </a:extLst>
                </a:gridCol>
                <a:gridCol w="8059236">
                  <a:extLst>
                    <a:ext uri="{9D8B030D-6E8A-4147-A177-3AD203B41FA5}">
                      <a16:colId xmlns:a16="http://schemas.microsoft.com/office/drawing/2014/main" xmlns="" val="2220873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51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6458066"/>
                  </a:ext>
                </a:extLst>
              </a:tr>
              <a:tr h="1169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2.Tác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266483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965269" y="1457206"/>
            <a:ext cx="6074228" cy="483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74642" y="1469639"/>
            <a:ext cx="547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8651" y="2021200"/>
            <a:ext cx="3500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:…………………..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2DE1421-6010-43B1-82AA-8D04F126847E}"/>
              </a:ext>
            </a:extLst>
          </p:cNvPr>
          <p:cNvSpPr/>
          <p:nvPr/>
        </p:nvSpPr>
        <p:spPr>
          <a:xfrm>
            <a:off x="1687131" y="71549"/>
            <a:ext cx="8809151" cy="13049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B15511-E1DF-47FF-B62A-34D09FBC4671}"/>
              </a:ext>
            </a:extLst>
          </p:cNvPr>
          <p:cNvSpPr txBox="1"/>
          <p:nvPr/>
        </p:nvSpPr>
        <p:spPr>
          <a:xfrm>
            <a:off x="1906073" y="221750"/>
            <a:ext cx="828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( 3.6; 3.7; 3.8; 3.9)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86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06" y="2417770"/>
            <a:ext cx="2764972" cy="3148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3958" y="2417770"/>
            <a:ext cx="7302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.=&gt;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542D8E2-9A5A-4D11-AA34-C1240B1D581F}"/>
              </a:ext>
            </a:extLst>
          </p:cNvPr>
          <p:cNvSpPr/>
          <p:nvPr/>
        </p:nvSpPr>
        <p:spPr>
          <a:xfrm>
            <a:off x="133737" y="27579"/>
            <a:ext cx="11931588" cy="144852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2046" y="274787"/>
            <a:ext cx="11327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0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8DDA0D3-D3FC-4761-AF96-EC484938D800}"/>
              </a:ext>
            </a:extLst>
          </p:cNvPr>
          <p:cNvSpPr/>
          <p:nvPr/>
        </p:nvSpPr>
        <p:spPr>
          <a:xfrm>
            <a:off x="106532" y="35513"/>
            <a:ext cx="11931588" cy="144852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66159" y="1448524"/>
            <a:ext cx="822960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KHVQH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(VD: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KHV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40-3000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3.8 SGK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 (GV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slide/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3.9, SGK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KHQH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645921"/>
            <a:ext cx="3344090" cy="438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069" y="124097"/>
            <a:ext cx="11747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2.Tác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81302" y="1360431"/>
            <a:ext cx="64225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KHVQH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NCKH.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KHVQH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Lau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46" y="1360431"/>
            <a:ext cx="4084320" cy="3694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0960B8-0AE9-4A06-9CC1-B8D19360B322}"/>
              </a:ext>
            </a:extLst>
          </p:cNvPr>
          <p:cNvSpPr/>
          <p:nvPr/>
        </p:nvSpPr>
        <p:spPr>
          <a:xfrm>
            <a:off x="0" y="0"/>
            <a:ext cx="12192000" cy="71845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044" y="97618"/>
            <a:ext cx="1194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6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15"/>
            <a:ext cx="12192000" cy="71845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8186" y="1391102"/>
            <a:ext cx="11114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551E66-0C93-4761-8D37-2E0AA1AC13B6}"/>
              </a:ext>
            </a:extLst>
          </p:cNvPr>
          <p:cNvSpPr/>
          <p:nvPr/>
        </p:nvSpPr>
        <p:spPr>
          <a:xfrm>
            <a:off x="4333122" y="35547"/>
            <a:ext cx="34000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ln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8186" y="2949262"/>
            <a:ext cx="476519" cy="4636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15"/>
            <a:ext cx="12192000" cy="71845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8186" y="1416860"/>
            <a:ext cx="111144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551E66-0C93-4761-8D37-2E0AA1AC13B6}"/>
              </a:ext>
            </a:extLst>
          </p:cNvPr>
          <p:cNvSpPr/>
          <p:nvPr/>
        </p:nvSpPr>
        <p:spPr>
          <a:xfrm>
            <a:off x="4333122" y="35547"/>
            <a:ext cx="34000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6" name="Oval 5"/>
          <p:cNvSpPr/>
          <p:nvPr/>
        </p:nvSpPr>
        <p:spPr>
          <a:xfrm>
            <a:off x="618186" y="2960433"/>
            <a:ext cx="476519" cy="4636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15"/>
            <a:ext cx="12192000" cy="71845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8186" y="1416860"/>
            <a:ext cx="111144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551E66-0C93-4761-8D37-2E0AA1AC13B6}"/>
              </a:ext>
            </a:extLst>
          </p:cNvPr>
          <p:cNvSpPr/>
          <p:nvPr/>
        </p:nvSpPr>
        <p:spPr>
          <a:xfrm>
            <a:off x="4333122" y="35547"/>
            <a:ext cx="34000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ln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8186" y="3939227"/>
            <a:ext cx="476519" cy="4636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5" y="1084218"/>
            <a:ext cx="6584225" cy="3605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352697"/>
            <a:ext cx="873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371806" y="1456860"/>
            <a:ext cx="4820194" cy="1267098"/>
          </a:xfrm>
          <a:prstGeom prst="wedgeEllipseCallout">
            <a:avLst>
              <a:gd name="adj1" fmla="val -51046"/>
              <a:gd name="adj2" fmla="val 9715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0852" y="1828799"/>
            <a:ext cx="376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7829" y="5055326"/>
            <a:ext cx="10855234" cy="14107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269" y="5238206"/>
            <a:ext cx="10541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3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15"/>
            <a:ext cx="12192000" cy="71845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24298" y="927463"/>
            <a:ext cx="9039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sinh lựa chọn dụng cụ, mẫu vật, sử dụng dụng cụ để quan sát mẫu vật trên kính lúp, KHV có trong PTH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18300"/>
            <a:ext cx="2658794" cy="2589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12" y="2066049"/>
            <a:ext cx="2725176" cy="258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221" y="2026860"/>
            <a:ext cx="2522127" cy="2589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2774" y="4938763"/>
            <a:ext cx="684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551E66-0C93-4761-8D37-2E0AA1AC13B6}"/>
              </a:ext>
            </a:extLst>
          </p:cNvPr>
          <p:cNvSpPr/>
          <p:nvPr/>
        </p:nvSpPr>
        <p:spPr>
          <a:xfrm>
            <a:off x="4333122" y="35547"/>
            <a:ext cx="34000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400" b="1">
              <a:ln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9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2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o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17" y="61232"/>
            <a:ext cx="11913326" cy="65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ụ nổ PTN trường+Phan+Đình+Phùng,+Hà+Nộ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02" y="182880"/>
            <a:ext cx="11900263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43691"/>
            <a:ext cx="11612880" cy="4895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43691"/>
            <a:ext cx="5577841" cy="42976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6388" y="5038724"/>
            <a:ext cx="10662843" cy="181927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794" y="5212077"/>
            <a:ext cx="75633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6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192024"/>
            <a:ext cx="11484864" cy="640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05331" y="-36370"/>
            <a:ext cx="10266079" cy="1141706"/>
            <a:chOff x="767759" y="-65596"/>
            <a:chExt cx="7699559" cy="856285"/>
          </a:xfrm>
          <a:noFill/>
        </p:grpSpPr>
        <p:cxnSp>
          <p:nvCxnSpPr>
            <p:cNvPr id="77" name="直接连接符 15"/>
            <p:cNvCxnSpPr/>
            <p:nvPr/>
          </p:nvCxnSpPr>
          <p:spPr>
            <a:xfrm flipH="1">
              <a:off x="2481730" y="790689"/>
              <a:ext cx="4272893" cy="0"/>
            </a:xfrm>
            <a:prstGeom prst="lin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9" name="直接连接符 15"/>
            <p:cNvCxnSpPr/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767759" y="-65596"/>
              <a:ext cx="7699559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3733" b="1" dirty="0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latin typeface="+mj-lt"/>
                  <a:sym typeface="+mn-ea"/>
                </a:rPr>
                <a:t>1. </a:t>
              </a:r>
              <a:r>
                <a:rPr lang="vi-VN" altLang="en-US" sz="3733" b="1" dirty="0" err="1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latin typeface="+mj-lt"/>
                  <a:cs typeface="#9Slide03 Arima Madurai" panose="00000500000000000000" pitchFamily="2" charset="0"/>
                  <a:sym typeface="+mn-ea"/>
                </a:rPr>
                <a:t>Một số quy định an toàn phòng thí nghiệm </a:t>
              </a:r>
              <a:endParaRPr lang="vi-VN" altLang="en-US" sz="3733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j-lt"/>
                <a:ea typeface="Segoe UI Black" panose="020B0A02040204020203" pitchFamily="34" charset="0"/>
                <a:cs typeface="#9Slide03 Arima Madurai" panose="00000500000000000000" pitchFamily="2" charset="0"/>
                <a:sym typeface="+mn-ea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05243"/>
              </p:ext>
            </p:extLst>
          </p:nvPr>
        </p:nvGraphicFramePr>
        <p:xfrm>
          <a:off x="438574" y="1242907"/>
          <a:ext cx="11412220" cy="4320540"/>
        </p:xfrm>
        <a:graphic>
          <a:graphicData uri="http://schemas.openxmlformats.org/drawingml/2006/table">
            <a:tbl>
              <a:tblPr firstRow="1" bandRow="1"/>
              <a:tblGrid>
                <a:gridCol w="8065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6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 làm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7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7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7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7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77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70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70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700" dirty="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700" dirty="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en-US" sz="2700" dirty="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en-US" sz="2700" dirty="0"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438574" y="2026920"/>
            <a:ext cx="800862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Cặp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túi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lô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phải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đúng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đầy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đủ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dụng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kính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vệ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mắt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găng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tay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lấy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khẩu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nghiệm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quần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,…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nghiệm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7728" y="3351954"/>
            <a:ext cx="8010313" cy="831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67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Chỉ làm các thí nghiệm, các bài thực hành khi có sự hướng dẫn và giám sát của GV.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89374" y="4351867"/>
            <a:ext cx="7907020" cy="1089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đúng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tắc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dụng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dụng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thiết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bị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đảm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bảo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toàn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tuyệt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nghiệm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547100" y="2026921"/>
            <a:ext cx="3266440" cy="1138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Ăn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uống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mất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trật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phòng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67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hành</a:t>
            </a:r>
            <a:r>
              <a:rPr lang="en-US" sz="2667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547100" y="3349414"/>
            <a:ext cx="3266440" cy="872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sz="2667">
                <a:latin typeface="Times New Roman" panose="02020603050405020304" charset="0"/>
                <a:cs typeface="Times New Roman" panose="02020603050405020304" charset="0"/>
                <a:sym typeface="+mn-ea"/>
              </a:rPr>
              <a:t>Tóc thả dài, đi giày dép cao gót.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603827" y="4351867"/>
            <a:ext cx="3181773" cy="1089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</a:pPr>
            <a:r>
              <a:rPr 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 làm các thí nghiệm khi</a:t>
            </a:r>
            <a:r>
              <a:rPr lang="vi-V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chưa</a:t>
            </a:r>
            <a:r>
              <a:rPr lang="vi-V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có sự đồng ý của GV.</a:t>
            </a:r>
          </a:p>
        </p:txBody>
      </p:sp>
    </p:spTree>
    <p:extLst>
      <p:ext uri="{BB962C8B-B14F-4D97-AF65-F5344CB8AC3E}">
        <p14:creationId xmlns:p14="http://schemas.microsoft.com/office/powerpoint/2010/main" val="507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438186"/>
              </p:ext>
            </p:extLst>
          </p:nvPr>
        </p:nvGraphicFramePr>
        <p:xfrm>
          <a:off x="868678" y="144898"/>
          <a:ext cx="10437226" cy="5981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613">
                  <a:extLst>
                    <a:ext uri="{9D8B030D-6E8A-4147-A177-3AD203B41FA5}">
                      <a16:colId xmlns:a16="http://schemas.microsoft.com/office/drawing/2014/main" xmlns="" val="974830599"/>
                    </a:ext>
                  </a:extLst>
                </a:gridCol>
                <a:gridCol w="5218613">
                  <a:extLst>
                    <a:ext uri="{9D8B030D-6E8A-4147-A177-3AD203B41FA5}">
                      <a16:colId xmlns:a16="http://schemas.microsoft.com/office/drawing/2014/main" xmlns="" val="3213294260"/>
                    </a:ext>
                  </a:extLst>
                </a:gridCol>
              </a:tblGrid>
              <a:tr h="10655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1404672"/>
                  </a:ext>
                </a:extLst>
              </a:tr>
              <a:tr h="10363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3444652"/>
                  </a:ext>
                </a:extLst>
              </a:tr>
              <a:tr h="9666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1290104"/>
                  </a:ext>
                </a:extLst>
              </a:tr>
              <a:tr h="9405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6619320"/>
                  </a:ext>
                </a:extLst>
              </a:tr>
              <a:tr h="19724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669372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94012" y="1359139"/>
            <a:ext cx="4820197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012" y="2286601"/>
            <a:ext cx="4741817" cy="836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7485" y="3242661"/>
            <a:ext cx="4826724" cy="822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370" y="4511048"/>
            <a:ext cx="4823459" cy="836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3234" y="1241574"/>
            <a:ext cx="4859383" cy="966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3234" y="2286600"/>
            <a:ext cx="4741818" cy="836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5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42308" y="1188720"/>
            <a:ext cx="9261565" cy="10580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46809" y="1267096"/>
            <a:ext cx="9013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69962" y="522512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647402" y="522512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236715" y="444134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213562" y="444134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virus, vi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183877" y="444134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9947352" y="608925"/>
            <a:ext cx="2183687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18305" y="2991397"/>
            <a:ext cx="2029097" cy="14586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265707" y="2429687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810777" y="2463851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883418" y="2394521"/>
            <a:ext cx="2161919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9622968" y="2725614"/>
            <a:ext cx="2377440" cy="1854926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751903" y="1967465"/>
            <a:ext cx="6679474" cy="2782389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2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2327</Words>
  <Application>Microsoft Office PowerPoint</Application>
  <PresentationFormat>Widescreen</PresentationFormat>
  <Paragraphs>164</Paragraphs>
  <Slides>43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SimSun</vt:lpstr>
      <vt:lpstr>#9Slide03 Arima Madurai</vt:lpstr>
      <vt:lpstr>Acumin Pro Condensed</vt:lpstr>
      <vt:lpstr>Arial</vt:lpstr>
      <vt:lpstr>Calibri</vt:lpstr>
      <vt:lpstr>Calibri Light</vt:lpstr>
      <vt:lpstr>Segoe UI Black</vt:lpstr>
      <vt:lpstr>Times New Roman</vt:lpstr>
      <vt:lpstr>等线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minhtam394</cp:lastModifiedBy>
  <cp:revision>73</cp:revision>
  <dcterms:created xsi:type="dcterms:W3CDTF">2021-08-11T01:58:47Z</dcterms:created>
  <dcterms:modified xsi:type="dcterms:W3CDTF">2022-10-04T02:24:52Z</dcterms:modified>
</cp:coreProperties>
</file>