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6" r:id="rId3"/>
    <p:sldId id="257" r:id="rId4"/>
    <p:sldId id="258" r:id="rId5"/>
    <p:sldId id="259" r:id="rId6"/>
    <p:sldId id="260" r:id="rId7"/>
    <p:sldId id="261" r:id="rId8"/>
    <p:sldId id="262" r:id="rId9"/>
    <p:sldId id="263" r:id="rId10"/>
    <p:sldId id="266" r:id="rId11"/>
    <p:sldId id="267" r:id="rId12"/>
    <p:sldId id="268" r:id="rId13"/>
    <p:sldId id="269" r:id="rId14"/>
    <p:sldId id="270" r:id="rId15"/>
    <p:sldId id="271" r:id="rId16"/>
    <p:sldId id="272" r:id="rId17"/>
    <p:sldId id="276" r:id="rId18"/>
    <p:sldId id="273" r:id="rId19"/>
    <p:sldId id="274"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05D108-DC94-454D-B7AB-D1BD7A53D80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E15E87-C82E-4C0E-A5C9-A419D3D509D6}" type="slidenum">
              <a:rPr lang="en-US" smtClean="0"/>
              <a:t>‹#›</a:t>
            </a:fld>
            <a:endParaRPr lang="en-US"/>
          </a:p>
        </p:txBody>
      </p:sp>
    </p:spTree>
    <p:extLst>
      <p:ext uri="{BB962C8B-B14F-4D97-AF65-F5344CB8AC3E}">
        <p14:creationId xmlns:p14="http://schemas.microsoft.com/office/powerpoint/2010/main" val="563724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05D108-DC94-454D-B7AB-D1BD7A53D80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E15E87-C82E-4C0E-A5C9-A419D3D509D6}" type="slidenum">
              <a:rPr lang="en-US" smtClean="0"/>
              <a:t>‹#›</a:t>
            </a:fld>
            <a:endParaRPr lang="en-US"/>
          </a:p>
        </p:txBody>
      </p:sp>
    </p:spTree>
    <p:extLst>
      <p:ext uri="{BB962C8B-B14F-4D97-AF65-F5344CB8AC3E}">
        <p14:creationId xmlns:p14="http://schemas.microsoft.com/office/powerpoint/2010/main" val="855130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05D108-DC94-454D-B7AB-D1BD7A53D80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E15E87-C82E-4C0E-A5C9-A419D3D509D6}" type="slidenum">
              <a:rPr lang="en-US" smtClean="0"/>
              <a:t>‹#›</a:t>
            </a:fld>
            <a:endParaRPr lang="en-US"/>
          </a:p>
        </p:txBody>
      </p:sp>
    </p:spTree>
    <p:extLst>
      <p:ext uri="{BB962C8B-B14F-4D97-AF65-F5344CB8AC3E}">
        <p14:creationId xmlns:p14="http://schemas.microsoft.com/office/powerpoint/2010/main" val="1750065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05D108-DC94-454D-B7AB-D1BD7A53D80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E15E87-C82E-4C0E-A5C9-A419D3D509D6}" type="slidenum">
              <a:rPr lang="en-US" smtClean="0"/>
              <a:t>‹#›</a:t>
            </a:fld>
            <a:endParaRPr lang="en-US"/>
          </a:p>
        </p:txBody>
      </p:sp>
    </p:spTree>
    <p:extLst>
      <p:ext uri="{BB962C8B-B14F-4D97-AF65-F5344CB8AC3E}">
        <p14:creationId xmlns:p14="http://schemas.microsoft.com/office/powerpoint/2010/main" val="3995542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05D108-DC94-454D-B7AB-D1BD7A53D801}" type="datetimeFigureOut">
              <a:rPr lang="en-US" smtClean="0"/>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E15E87-C82E-4C0E-A5C9-A419D3D509D6}" type="slidenum">
              <a:rPr lang="en-US" smtClean="0"/>
              <a:t>‹#›</a:t>
            </a:fld>
            <a:endParaRPr lang="en-US"/>
          </a:p>
        </p:txBody>
      </p:sp>
    </p:spTree>
    <p:extLst>
      <p:ext uri="{BB962C8B-B14F-4D97-AF65-F5344CB8AC3E}">
        <p14:creationId xmlns:p14="http://schemas.microsoft.com/office/powerpoint/2010/main" val="2640121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05D108-DC94-454D-B7AB-D1BD7A53D801}"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E15E87-C82E-4C0E-A5C9-A419D3D509D6}" type="slidenum">
              <a:rPr lang="en-US" smtClean="0"/>
              <a:t>‹#›</a:t>
            </a:fld>
            <a:endParaRPr lang="en-US"/>
          </a:p>
        </p:txBody>
      </p:sp>
    </p:spTree>
    <p:extLst>
      <p:ext uri="{BB962C8B-B14F-4D97-AF65-F5344CB8AC3E}">
        <p14:creationId xmlns:p14="http://schemas.microsoft.com/office/powerpoint/2010/main" val="1802317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5D108-DC94-454D-B7AB-D1BD7A53D801}" type="datetimeFigureOut">
              <a:rPr lang="en-US" smtClean="0"/>
              <a:t>5/3/2024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E15E87-C82E-4C0E-A5C9-A419D3D509D6}" type="slidenum">
              <a:rPr lang="en-US" smtClean="0"/>
              <a:t>‹#›</a:t>
            </a:fld>
            <a:endParaRPr lang="en-US"/>
          </a:p>
        </p:txBody>
      </p:sp>
    </p:spTree>
    <p:extLst>
      <p:ext uri="{BB962C8B-B14F-4D97-AF65-F5344CB8AC3E}">
        <p14:creationId xmlns:p14="http://schemas.microsoft.com/office/powerpoint/2010/main" val="97343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05D108-DC94-454D-B7AB-D1BD7A53D801}" type="datetimeFigureOut">
              <a:rPr lang="en-US" smtClean="0"/>
              <a:t>5/3/2024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E15E87-C82E-4C0E-A5C9-A419D3D509D6}" type="slidenum">
              <a:rPr lang="en-US" smtClean="0"/>
              <a:t>‹#›</a:t>
            </a:fld>
            <a:endParaRPr lang="en-US"/>
          </a:p>
        </p:txBody>
      </p:sp>
    </p:spTree>
    <p:extLst>
      <p:ext uri="{BB962C8B-B14F-4D97-AF65-F5344CB8AC3E}">
        <p14:creationId xmlns:p14="http://schemas.microsoft.com/office/powerpoint/2010/main" val="242023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5D108-DC94-454D-B7AB-D1BD7A53D801}" type="datetimeFigureOut">
              <a:rPr lang="en-US" smtClean="0"/>
              <a:t>5/3/2024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E15E87-C82E-4C0E-A5C9-A419D3D509D6}" type="slidenum">
              <a:rPr lang="en-US" smtClean="0"/>
              <a:t>‹#›</a:t>
            </a:fld>
            <a:endParaRPr lang="en-US"/>
          </a:p>
        </p:txBody>
      </p:sp>
    </p:spTree>
    <p:extLst>
      <p:ext uri="{BB962C8B-B14F-4D97-AF65-F5344CB8AC3E}">
        <p14:creationId xmlns:p14="http://schemas.microsoft.com/office/powerpoint/2010/main" val="3447325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05D108-DC94-454D-B7AB-D1BD7A53D801}"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E15E87-C82E-4C0E-A5C9-A419D3D509D6}" type="slidenum">
              <a:rPr lang="en-US" smtClean="0"/>
              <a:t>‹#›</a:t>
            </a:fld>
            <a:endParaRPr lang="en-US"/>
          </a:p>
        </p:txBody>
      </p:sp>
    </p:spTree>
    <p:extLst>
      <p:ext uri="{BB962C8B-B14F-4D97-AF65-F5344CB8AC3E}">
        <p14:creationId xmlns:p14="http://schemas.microsoft.com/office/powerpoint/2010/main" val="123724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05D108-DC94-454D-B7AB-D1BD7A53D801}" type="datetimeFigureOut">
              <a:rPr lang="en-US" smtClean="0"/>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E15E87-C82E-4C0E-A5C9-A419D3D509D6}" type="slidenum">
              <a:rPr lang="en-US" smtClean="0"/>
              <a:t>‹#›</a:t>
            </a:fld>
            <a:endParaRPr lang="en-US"/>
          </a:p>
        </p:txBody>
      </p:sp>
    </p:spTree>
    <p:extLst>
      <p:ext uri="{BB962C8B-B14F-4D97-AF65-F5344CB8AC3E}">
        <p14:creationId xmlns:p14="http://schemas.microsoft.com/office/powerpoint/2010/main" val="1510426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5D108-DC94-454D-B7AB-D1BD7A53D801}" type="datetimeFigureOut">
              <a:rPr lang="en-US" smtClean="0"/>
              <a:t>5/3/2024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E15E87-C82E-4C0E-A5C9-A419D3D509D6}" type="slidenum">
              <a:rPr lang="en-US" smtClean="0"/>
              <a:t>‹#›</a:t>
            </a:fld>
            <a:endParaRPr lang="en-US"/>
          </a:p>
        </p:txBody>
      </p:sp>
    </p:spTree>
    <p:extLst>
      <p:ext uri="{BB962C8B-B14F-4D97-AF65-F5344CB8AC3E}">
        <p14:creationId xmlns:p14="http://schemas.microsoft.com/office/powerpoint/2010/main" val="2809600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772816"/>
            <a:ext cx="8784976" cy="2862322"/>
          </a:xfrm>
          <a:prstGeom prst="rect">
            <a:avLst/>
          </a:prstGeom>
        </p:spPr>
        <p:txBody>
          <a:bodyPr wrap="square">
            <a:spAutoFit/>
          </a:bodyPr>
          <a:lstStyle/>
          <a:p>
            <a:pPr algn="ctr"/>
            <a:r>
              <a:rPr lang="vi-VN" sz="6000" b="1" dirty="0" smtClean="0">
                <a:solidFill>
                  <a:srgbClr val="FF0000"/>
                </a:solidFill>
                <a:latin typeface="+mj-lt"/>
              </a:rPr>
              <a:t>ÔN </a:t>
            </a:r>
            <a:r>
              <a:rPr lang="vi-VN" sz="6000" b="1" dirty="0">
                <a:solidFill>
                  <a:srgbClr val="FF0000"/>
                </a:solidFill>
                <a:latin typeface="+mj-lt"/>
              </a:rPr>
              <a:t>TẬP </a:t>
            </a:r>
            <a:r>
              <a:rPr lang="en-US" sz="6000" b="1" dirty="0" smtClean="0">
                <a:solidFill>
                  <a:srgbClr val="FF0000"/>
                </a:solidFill>
                <a:latin typeface="Times New Roman" pitchFamily="18" charset="0"/>
                <a:cs typeface="Times New Roman" pitchFamily="18" charset="0"/>
              </a:rPr>
              <a:t>CUỐI HỌC</a:t>
            </a:r>
            <a:r>
              <a:rPr lang="vi-VN" sz="6000" b="1" dirty="0" smtClean="0">
                <a:solidFill>
                  <a:srgbClr val="FF0000"/>
                </a:solidFill>
                <a:latin typeface="Times New Roman" pitchFamily="18" charset="0"/>
                <a:cs typeface="Times New Roman" pitchFamily="18" charset="0"/>
              </a:rPr>
              <a:t> </a:t>
            </a:r>
            <a:r>
              <a:rPr lang="vi-VN" sz="6000" b="1" dirty="0">
                <a:solidFill>
                  <a:srgbClr val="FF0000"/>
                </a:solidFill>
                <a:latin typeface="+mj-lt"/>
              </a:rPr>
              <a:t>KÌ 2 </a:t>
            </a:r>
            <a:endParaRPr lang="en-US" sz="6000" b="1" dirty="0" smtClean="0">
              <a:solidFill>
                <a:srgbClr val="FF0000"/>
              </a:solidFill>
              <a:latin typeface="+mj-lt"/>
            </a:endParaRPr>
          </a:p>
          <a:p>
            <a:pPr algn="ctr"/>
            <a:r>
              <a:rPr lang="vi-VN" sz="6000" b="1" dirty="0" smtClean="0">
                <a:solidFill>
                  <a:srgbClr val="FF0000"/>
                </a:solidFill>
                <a:latin typeface="+mj-lt"/>
              </a:rPr>
              <a:t>MÔN</a:t>
            </a:r>
            <a:r>
              <a:rPr lang="en-US" sz="6000" b="1" dirty="0" smtClean="0">
                <a:solidFill>
                  <a:srgbClr val="FF0000"/>
                </a:solidFill>
                <a:latin typeface="+mj-lt"/>
              </a:rPr>
              <a:t>:</a:t>
            </a:r>
            <a:r>
              <a:rPr lang="vi-VN" sz="6000" b="1" dirty="0" smtClean="0">
                <a:solidFill>
                  <a:srgbClr val="FF0000"/>
                </a:solidFill>
                <a:latin typeface="+mj-lt"/>
              </a:rPr>
              <a:t> </a:t>
            </a:r>
            <a:r>
              <a:rPr lang="vi-VN" sz="6000" b="1" dirty="0">
                <a:solidFill>
                  <a:srgbClr val="FF0000"/>
                </a:solidFill>
                <a:latin typeface="+mj-lt"/>
              </a:rPr>
              <a:t>TIN HỌC 6</a:t>
            </a:r>
            <a:endParaRPr lang="en-US" sz="6000" dirty="0">
              <a:solidFill>
                <a:srgbClr val="FF0000"/>
              </a:solidFill>
              <a:latin typeface="Times New Roman" pitchFamily="18" charset="0"/>
              <a:cs typeface="Times New Roman" pitchFamily="18" charset="0"/>
            </a:endParaRPr>
          </a:p>
          <a:p>
            <a:pPr algn="ctr"/>
            <a:r>
              <a:rPr lang="vi-VN" sz="6000" b="1" dirty="0">
                <a:solidFill>
                  <a:srgbClr val="FF0000"/>
                </a:solidFill>
                <a:latin typeface="Times New Roman" pitchFamily="18" charset="0"/>
                <a:cs typeface="Times New Roman" pitchFamily="18" charset="0"/>
              </a:rPr>
              <a:t>NĂM </a:t>
            </a:r>
            <a:r>
              <a:rPr lang="vi-VN" sz="6000" b="1" dirty="0" smtClean="0">
                <a:solidFill>
                  <a:srgbClr val="FF0000"/>
                </a:solidFill>
                <a:latin typeface="Times New Roman" pitchFamily="18" charset="0"/>
                <a:cs typeface="Times New Roman" pitchFamily="18" charset="0"/>
              </a:rPr>
              <a:t>HỌC</a:t>
            </a:r>
            <a:r>
              <a:rPr lang="en-US" sz="6000" b="1" dirty="0" smtClean="0">
                <a:solidFill>
                  <a:srgbClr val="FF0000"/>
                </a:solidFill>
                <a:latin typeface="Times New Roman" pitchFamily="18" charset="0"/>
                <a:cs typeface="Times New Roman" pitchFamily="18" charset="0"/>
              </a:rPr>
              <a:t>:</a:t>
            </a:r>
            <a:r>
              <a:rPr lang="vi-VN" sz="6000" b="1" dirty="0" smtClean="0">
                <a:solidFill>
                  <a:srgbClr val="FF0000"/>
                </a:solidFill>
                <a:latin typeface="Times New Roman" pitchFamily="18" charset="0"/>
                <a:cs typeface="Times New Roman" pitchFamily="18" charset="0"/>
              </a:rPr>
              <a:t> </a:t>
            </a:r>
            <a:r>
              <a:rPr lang="vi-VN" sz="6000" b="1" dirty="0" smtClean="0">
                <a:solidFill>
                  <a:srgbClr val="FF0000"/>
                </a:solidFill>
                <a:latin typeface="+mj-lt"/>
              </a:rPr>
              <a:t>202</a:t>
            </a:r>
            <a:r>
              <a:rPr lang="en-US" sz="6000" b="1" dirty="0" smtClean="0">
                <a:solidFill>
                  <a:srgbClr val="FF0000"/>
                </a:solidFill>
                <a:latin typeface="Times New Roman" pitchFamily="18" charset="0"/>
                <a:cs typeface="Times New Roman" pitchFamily="18" charset="0"/>
              </a:rPr>
              <a:t>3</a:t>
            </a:r>
            <a:r>
              <a:rPr lang="vi-VN" sz="6000" b="1" dirty="0" smtClean="0">
                <a:solidFill>
                  <a:srgbClr val="FF0000"/>
                </a:solidFill>
                <a:latin typeface="+mj-lt"/>
              </a:rPr>
              <a:t>-202</a:t>
            </a:r>
            <a:r>
              <a:rPr lang="en-US" sz="6000" b="1" dirty="0" smtClean="0">
                <a:solidFill>
                  <a:srgbClr val="FF0000"/>
                </a:solidFill>
                <a:latin typeface="Times New Roman" pitchFamily="18" charset="0"/>
                <a:cs typeface="Times New Roman" pitchFamily="18" charset="0"/>
              </a:rPr>
              <a:t>4</a:t>
            </a:r>
            <a:endParaRPr lang="en-US" sz="6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05581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8928992" cy="3970318"/>
          </a:xfrm>
          <a:prstGeom prst="rect">
            <a:avLst/>
          </a:prstGeom>
        </p:spPr>
        <p:txBody>
          <a:bodyPr wrap="square">
            <a:spAutoFit/>
          </a:bodyPr>
          <a:lstStyle/>
          <a:p>
            <a:r>
              <a:rPr lang="vi-VN" sz="2800" b="1" u="sng">
                <a:solidFill>
                  <a:srgbClr val="0000FF"/>
                </a:solidFill>
                <a:latin typeface="+mj-lt"/>
              </a:rPr>
              <a:t>Câu </a:t>
            </a:r>
            <a:r>
              <a:rPr lang="en-US" sz="2800" b="1" u="sng" smtClean="0">
                <a:solidFill>
                  <a:srgbClr val="0000FF"/>
                </a:solidFill>
                <a:latin typeface="Times New Roman" pitchFamily="18" charset="0"/>
                <a:cs typeface="Times New Roman" pitchFamily="18" charset="0"/>
              </a:rPr>
              <a:t>25</a:t>
            </a:r>
            <a:r>
              <a:rPr lang="vi-VN" sz="2800" b="1" smtClean="0">
                <a:solidFill>
                  <a:srgbClr val="0000FF"/>
                </a:solidFill>
                <a:latin typeface="+mj-lt"/>
              </a:rPr>
              <a:t>:</a:t>
            </a:r>
            <a:r>
              <a:rPr lang="vi-VN" sz="2800" b="1">
                <a:solidFill>
                  <a:srgbClr val="0000FF"/>
                </a:solidFill>
                <a:latin typeface="+mj-lt"/>
              </a:rPr>
              <a:t> Bạn Thành viết một thuật toán mô tả việc đánh răng. Bạn ấy ghi các bước như sau:</a:t>
            </a:r>
          </a:p>
          <a:p>
            <a:r>
              <a:rPr lang="vi-VN" sz="2800" b="1">
                <a:solidFill>
                  <a:srgbClr val="0000FF"/>
                </a:solidFill>
                <a:latin typeface="+mj-lt"/>
              </a:rPr>
              <a:t>1. Rửa sạch bàn chải.</a:t>
            </a:r>
          </a:p>
          <a:p>
            <a:r>
              <a:rPr lang="vi-VN" sz="2800" b="1">
                <a:solidFill>
                  <a:srgbClr val="0000FF"/>
                </a:solidFill>
                <a:latin typeface="+mj-lt"/>
              </a:rPr>
              <a:t>2. Súc miệng.</a:t>
            </a:r>
          </a:p>
          <a:p>
            <a:r>
              <a:rPr lang="vi-VN" sz="2800" b="1">
                <a:solidFill>
                  <a:srgbClr val="0000FF"/>
                </a:solidFill>
                <a:latin typeface="+mj-lt"/>
              </a:rPr>
              <a:t>3. Chải răng.</a:t>
            </a:r>
          </a:p>
          <a:p>
            <a:r>
              <a:rPr lang="vi-VN" sz="2800" b="1">
                <a:solidFill>
                  <a:srgbClr val="0000FF"/>
                </a:solidFill>
                <a:latin typeface="+mj-lt"/>
              </a:rPr>
              <a:t>4. Cho kem đánh răng vào bàn chải.</a:t>
            </a:r>
          </a:p>
          <a:p>
            <a:r>
              <a:rPr lang="vi-VN" sz="2800" b="1">
                <a:solidFill>
                  <a:srgbClr val="0000FF"/>
                </a:solidFill>
                <a:latin typeface="+mj-lt"/>
              </a:rPr>
              <a:t>Em hãy sắp xếp lại các bước cho đúng thứ tự thực hiện</a:t>
            </a:r>
          </a:p>
          <a:p>
            <a:r>
              <a:rPr lang="vi-VN" sz="2800">
                <a:latin typeface="+mj-lt"/>
              </a:rPr>
              <a:t>A. 4 → 3 → 2 →1</a:t>
            </a:r>
            <a:r>
              <a:rPr lang="vi-VN" sz="2800" smtClean="0">
                <a:latin typeface="+mj-lt"/>
              </a:rPr>
              <a:t>.</a:t>
            </a:r>
            <a:r>
              <a:rPr lang="en-US" sz="2800" smtClean="0">
                <a:latin typeface="+mj-lt"/>
              </a:rPr>
              <a:t>		</a:t>
            </a:r>
            <a:r>
              <a:rPr lang="vi-VN" sz="2800" smtClean="0">
                <a:latin typeface="+mj-lt"/>
              </a:rPr>
              <a:t>B</a:t>
            </a:r>
            <a:r>
              <a:rPr lang="vi-VN" sz="2800">
                <a:latin typeface="+mj-lt"/>
              </a:rPr>
              <a:t>. 2 → 4 → 3 →1.</a:t>
            </a:r>
          </a:p>
          <a:p>
            <a:r>
              <a:rPr lang="vi-VN" sz="2800">
                <a:latin typeface="+mj-lt"/>
              </a:rPr>
              <a:t>C. 1 → 2 → 3 →4</a:t>
            </a:r>
            <a:r>
              <a:rPr lang="vi-VN" sz="2800" smtClean="0">
                <a:latin typeface="+mj-lt"/>
              </a:rPr>
              <a:t>.</a:t>
            </a:r>
            <a:r>
              <a:rPr lang="en-US" sz="2800" smtClean="0">
                <a:latin typeface="+mj-lt"/>
              </a:rPr>
              <a:t>			</a:t>
            </a:r>
            <a:r>
              <a:rPr lang="vi-VN" sz="2800" smtClean="0">
                <a:latin typeface="+mj-lt"/>
              </a:rPr>
              <a:t>D</a:t>
            </a:r>
            <a:r>
              <a:rPr lang="vi-VN" sz="2800">
                <a:latin typeface="+mj-lt"/>
              </a:rPr>
              <a:t>. 4 → 1 → 2→3.</a:t>
            </a:r>
          </a:p>
        </p:txBody>
      </p:sp>
      <p:sp>
        <p:nvSpPr>
          <p:cNvPr id="3" name="Oval 2"/>
          <p:cNvSpPr/>
          <p:nvPr/>
        </p:nvSpPr>
        <p:spPr>
          <a:xfrm>
            <a:off x="93575" y="3140968"/>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2784" y="4135720"/>
            <a:ext cx="8856984" cy="2677656"/>
          </a:xfrm>
          <a:prstGeom prst="rect">
            <a:avLst/>
          </a:prstGeom>
        </p:spPr>
        <p:txBody>
          <a:bodyPr wrap="square">
            <a:spAutoFit/>
          </a:bodyPr>
          <a:lstStyle/>
          <a:p>
            <a:r>
              <a:rPr lang="vi-VN" sz="2800" b="1" u="sng">
                <a:solidFill>
                  <a:srgbClr val="0000FF"/>
                </a:solidFill>
                <a:latin typeface="Times New Roman" pitchFamily="18" charset="0"/>
                <a:cs typeface="Times New Roman" pitchFamily="18" charset="0"/>
              </a:rPr>
              <a:t>Câu </a:t>
            </a:r>
            <a:r>
              <a:rPr lang="en-US" sz="2800" b="1" u="sng" smtClean="0">
                <a:solidFill>
                  <a:srgbClr val="0000FF"/>
                </a:solidFill>
                <a:latin typeface="Times New Roman" pitchFamily="18" charset="0"/>
                <a:cs typeface="Times New Roman" pitchFamily="18" charset="0"/>
              </a:rPr>
              <a:t>26</a:t>
            </a:r>
            <a:r>
              <a:rPr lang="vi-VN" sz="2800" b="1" smtClean="0">
                <a:solidFill>
                  <a:srgbClr val="0000FF"/>
                </a:solidFill>
                <a:latin typeface="Times New Roman" pitchFamily="18" charset="0"/>
                <a:cs typeface="Times New Roman" pitchFamily="18" charset="0"/>
              </a:rPr>
              <a:t>:</a:t>
            </a:r>
            <a:r>
              <a:rPr lang="vi-VN" sz="2800" b="1">
                <a:solidFill>
                  <a:srgbClr val="0000FF"/>
                </a:solidFill>
                <a:latin typeface="Times New Roman" pitchFamily="18" charset="0"/>
                <a:cs typeface="Times New Roman" pitchFamily="18" charset="0"/>
              </a:rPr>
              <a:t> Thuật toán là gì?</a:t>
            </a:r>
          </a:p>
          <a:p>
            <a:r>
              <a:rPr lang="vi-VN" sz="2800">
                <a:latin typeface="Times New Roman" pitchFamily="18" charset="0"/>
                <a:cs typeface="Times New Roman" pitchFamily="18" charset="0"/>
              </a:rPr>
              <a:t>A. Các mô hình và xu hướng được sử dụng để giải quyết vấn đề.</a:t>
            </a:r>
          </a:p>
          <a:p>
            <a:r>
              <a:rPr lang="vi-VN" sz="2800">
                <a:latin typeface="Times New Roman" pitchFamily="18" charset="0"/>
                <a:cs typeface="Times New Roman" pitchFamily="18" charset="0"/>
              </a:rPr>
              <a:t>B. Một dãy các chỉ dẫn từng bước để giải quyết vấn đề.</a:t>
            </a:r>
          </a:p>
          <a:p>
            <a:r>
              <a:rPr lang="vi-VN" sz="2800">
                <a:latin typeface="Times New Roman" pitchFamily="18" charset="0"/>
                <a:cs typeface="Times New Roman" pitchFamily="18" charset="0"/>
              </a:rPr>
              <a:t>C. Một ngôn ngữ lập trình.</a:t>
            </a:r>
          </a:p>
          <a:p>
            <a:r>
              <a:rPr lang="vi-VN" sz="2800">
                <a:latin typeface="Times New Roman" pitchFamily="18" charset="0"/>
                <a:cs typeface="Times New Roman" pitchFamily="18" charset="0"/>
              </a:rPr>
              <a:t>D. Một thiết bị phần cứng lưu trữ dữ liệu.</a:t>
            </a:r>
          </a:p>
        </p:txBody>
      </p:sp>
      <p:sp>
        <p:nvSpPr>
          <p:cNvPr id="5" name="Oval 4"/>
          <p:cNvSpPr/>
          <p:nvPr/>
        </p:nvSpPr>
        <p:spPr>
          <a:xfrm>
            <a:off x="122784" y="5474548"/>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856984" cy="4832092"/>
          </a:xfrm>
          <a:prstGeom prst="rect">
            <a:avLst/>
          </a:prstGeom>
        </p:spPr>
        <p:txBody>
          <a:bodyPr wrap="square">
            <a:spAutoFit/>
          </a:bodyPr>
          <a:lstStyle/>
          <a:p>
            <a:r>
              <a:rPr lang="en-US" sz="2800" b="1" u="sng">
                <a:solidFill>
                  <a:srgbClr val="0000FF"/>
                </a:solidFill>
                <a:latin typeface="Times New Roman" pitchFamily="18" charset="0"/>
                <a:cs typeface="Times New Roman" pitchFamily="18" charset="0"/>
              </a:rPr>
              <a:t>Câu 20</a:t>
            </a:r>
            <a:r>
              <a:rPr lang="en-US" sz="2800" b="1">
                <a:solidFill>
                  <a:srgbClr val="0000FF"/>
                </a:solidFill>
                <a:latin typeface="Times New Roman" pitchFamily="18" charset="0"/>
                <a:cs typeface="Times New Roman" pitchFamily="18" charset="0"/>
              </a:rPr>
              <a:t>: Cho thuật toán sau: “Thuật toán tìm ước chung </a:t>
            </a:r>
            <a:r>
              <a:rPr lang="en-US" sz="2800" b="1" smtClean="0">
                <a:solidFill>
                  <a:srgbClr val="0000FF"/>
                </a:solidFill>
                <a:latin typeface="Times New Roman" pitchFamily="18" charset="0"/>
                <a:cs typeface="Times New Roman" pitchFamily="18" charset="0"/>
              </a:rPr>
              <a:t>nhỏ </a:t>
            </a:r>
            <a:r>
              <a:rPr lang="en-US" sz="2800" b="1">
                <a:solidFill>
                  <a:srgbClr val="0000FF"/>
                </a:solidFill>
                <a:latin typeface="Times New Roman" pitchFamily="18" charset="0"/>
                <a:cs typeface="Times New Roman" pitchFamily="18" charset="0"/>
              </a:rPr>
              <a:t>nhất của hai số tự nhiên a và b”. Đầu vào, đầu ra của thuật toán lần lượt là: </a:t>
            </a:r>
            <a:endParaRPr lang="en-US" sz="2800">
              <a:solidFill>
                <a:srgbClr val="0000FF"/>
              </a:solidFill>
              <a:latin typeface="Times New Roman" pitchFamily="18" charset="0"/>
              <a:cs typeface="Times New Roman" pitchFamily="18" charset="0"/>
            </a:endParaRPr>
          </a:p>
          <a:p>
            <a:r>
              <a:rPr lang="en-US" sz="2800">
                <a:latin typeface="Times New Roman" pitchFamily="18" charset="0"/>
                <a:cs typeface="Times New Roman" pitchFamily="18" charset="0"/>
              </a:rPr>
              <a:t>A. Hai số tự nhiên a và b; Ước chung lớn nhất của hai số tự nhiên a và b.</a:t>
            </a:r>
          </a:p>
          <a:p>
            <a:r>
              <a:rPr lang="en-US" sz="2800">
                <a:latin typeface="Times New Roman" pitchFamily="18" charset="0"/>
                <a:cs typeface="Times New Roman" pitchFamily="18" charset="0"/>
              </a:rPr>
              <a:t>B. Hai số tự nhiên a và b; Ước chung nhỏ nhất của hai số tự nhiên a và b.</a:t>
            </a:r>
          </a:p>
          <a:p>
            <a:r>
              <a:rPr lang="en-US" sz="2800">
                <a:latin typeface="Times New Roman" pitchFamily="18" charset="0"/>
                <a:cs typeface="Times New Roman" pitchFamily="18" charset="0"/>
              </a:rPr>
              <a:t>C. Uớc chung lớn nhất của hai số tự nhiên a và b; Hai số tự nhiên a và b.</a:t>
            </a:r>
          </a:p>
          <a:p>
            <a:r>
              <a:rPr lang="en-US" sz="2800">
                <a:latin typeface="Times New Roman" pitchFamily="18" charset="0"/>
                <a:cs typeface="Times New Roman" pitchFamily="18" charset="0"/>
              </a:rPr>
              <a:t>D. Uớc chung nhỏ nhất của hai số tự nhiên a và b; Hai số tự nhiên a và b.</a:t>
            </a:r>
          </a:p>
        </p:txBody>
      </p:sp>
      <p:sp>
        <p:nvSpPr>
          <p:cNvPr id="3" name="Oval 2"/>
          <p:cNvSpPr/>
          <p:nvPr/>
        </p:nvSpPr>
        <p:spPr>
          <a:xfrm>
            <a:off x="107504" y="2388662"/>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7384"/>
            <a:ext cx="8784976" cy="3539430"/>
          </a:xfrm>
          <a:prstGeom prst="rect">
            <a:avLst/>
          </a:prstGeom>
        </p:spPr>
        <p:txBody>
          <a:bodyPr wrap="square">
            <a:spAutoFit/>
          </a:bodyPr>
          <a:lstStyle/>
          <a:p>
            <a:r>
              <a:rPr lang="en-US" sz="2800" b="1" u="sng">
                <a:solidFill>
                  <a:srgbClr val="0000FF"/>
                </a:solidFill>
                <a:latin typeface="Times New Roman" pitchFamily="18" charset="0"/>
                <a:cs typeface="Times New Roman" pitchFamily="18" charset="0"/>
              </a:rPr>
              <a:t>Câu </a:t>
            </a:r>
            <a:r>
              <a:rPr lang="en-US" sz="2800" b="1" u="sng" smtClean="0">
                <a:solidFill>
                  <a:srgbClr val="0000FF"/>
                </a:solidFill>
                <a:latin typeface="Times New Roman" pitchFamily="18" charset="0"/>
                <a:cs typeface="Times New Roman" pitchFamily="18" charset="0"/>
              </a:rPr>
              <a:t>21</a:t>
            </a:r>
            <a:r>
              <a:rPr lang="en-US" sz="2800" b="1" smtClean="0">
                <a:solidFill>
                  <a:srgbClr val="0000FF"/>
                </a:solidFill>
                <a:latin typeface="Times New Roman" pitchFamily="18" charset="0"/>
                <a:cs typeface="Times New Roman" pitchFamily="18" charset="0"/>
              </a:rPr>
              <a:t>:C</a:t>
            </a:r>
            <a:r>
              <a:rPr lang="vi-VN" sz="2800" b="1" smtClean="0">
                <a:solidFill>
                  <a:srgbClr val="0000FF"/>
                </a:solidFill>
                <a:latin typeface="Times New Roman" pitchFamily="18" charset="0"/>
                <a:cs typeface="Times New Roman" pitchFamily="18" charset="0"/>
              </a:rPr>
              <a:t>ho </a:t>
            </a:r>
            <a:r>
              <a:rPr lang="vi-VN" sz="2800" b="1">
                <a:solidFill>
                  <a:srgbClr val="0000FF"/>
                </a:solidFill>
                <a:latin typeface="Times New Roman" pitchFamily="18" charset="0"/>
                <a:cs typeface="Times New Roman" pitchFamily="18" charset="0"/>
              </a:rPr>
              <a:t>biết đầu vào, đầu ra của các thuật toán tìm số lớn hơn trong hai số a,b</a:t>
            </a:r>
            <a:r>
              <a:rPr lang="en-US" sz="2800" b="1" smtClean="0">
                <a:solidFill>
                  <a:srgbClr val="0000FF"/>
                </a:solidFill>
                <a:latin typeface="Times New Roman" pitchFamily="18" charset="0"/>
                <a:cs typeface="Times New Roman" pitchFamily="18" charset="0"/>
              </a:rPr>
              <a:t>: </a:t>
            </a:r>
            <a:endParaRPr lang="en-US" sz="2800" b="1">
              <a:solidFill>
                <a:srgbClr val="0000FF"/>
              </a:solidFill>
              <a:latin typeface="Times New Roman" pitchFamily="18" charset="0"/>
              <a:cs typeface="Times New Roman" pitchFamily="18" charset="0"/>
            </a:endParaRPr>
          </a:p>
          <a:p>
            <a:r>
              <a:rPr lang="en-US" sz="2800">
                <a:latin typeface="Times New Roman" pitchFamily="18" charset="0"/>
                <a:cs typeface="Times New Roman" pitchFamily="18" charset="0"/>
              </a:rPr>
              <a:t>A. Đ</a:t>
            </a:r>
            <a:r>
              <a:rPr lang="vi-VN" sz="2800" smtClean="0">
                <a:latin typeface="Times New Roman" pitchFamily="18" charset="0"/>
                <a:cs typeface="Times New Roman" pitchFamily="18" charset="0"/>
              </a:rPr>
              <a:t>ầu vào </a:t>
            </a:r>
            <a:r>
              <a:rPr lang="en-US" sz="2800" smtClean="0">
                <a:latin typeface="Times New Roman" pitchFamily="18" charset="0"/>
                <a:cs typeface="Times New Roman" pitchFamily="18" charset="0"/>
              </a:rPr>
              <a:t>là 2 số a </a:t>
            </a:r>
            <a:r>
              <a:rPr lang="en-US" sz="2800">
                <a:latin typeface="Times New Roman" pitchFamily="18" charset="0"/>
                <a:cs typeface="Times New Roman" pitchFamily="18" charset="0"/>
              </a:rPr>
              <a:t>và b; </a:t>
            </a:r>
            <a:r>
              <a:rPr lang="vi-VN" sz="2800" smtClean="0">
                <a:latin typeface="Times New Roman" pitchFamily="18" charset="0"/>
                <a:cs typeface="Times New Roman" pitchFamily="18" charset="0"/>
              </a:rPr>
              <a:t>đầu ra</a:t>
            </a:r>
            <a:r>
              <a:rPr lang="en-US" sz="2800" smtClean="0">
                <a:latin typeface="Times New Roman" pitchFamily="18" charset="0"/>
                <a:cs typeface="Times New Roman" pitchFamily="18" charset="0"/>
              </a:rPr>
              <a:t> là </a:t>
            </a:r>
            <a:r>
              <a:rPr lang="vi-VN" sz="2800" smtClean="0">
                <a:latin typeface="Times New Roman" pitchFamily="18" charset="0"/>
                <a:cs typeface="Times New Roman" pitchFamily="18" charset="0"/>
              </a:rPr>
              <a:t>số lớn hơn trong hai số a,</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b</a:t>
            </a:r>
            <a:r>
              <a:rPr lang="en-US" sz="2800" smtClean="0">
                <a:latin typeface="Times New Roman" pitchFamily="18" charset="0"/>
                <a:cs typeface="Times New Roman" pitchFamily="18" charset="0"/>
              </a:rPr>
              <a:t>.</a:t>
            </a:r>
            <a:endParaRPr lang="en-US" sz="2800">
              <a:latin typeface="Times New Roman" pitchFamily="18" charset="0"/>
              <a:cs typeface="Times New Roman" pitchFamily="18" charset="0"/>
            </a:endParaRPr>
          </a:p>
          <a:p>
            <a:r>
              <a:rPr lang="en-US" sz="2800">
                <a:latin typeface="Times New Roman" pitchFamily="18" charset="0"/>
                <a:cs typeface="Times New Roman" pitchFamily="18" charset="0"/>
              </a:rPr>
              <a:t>B. </a:t>
            </a:r>
            <a:r>
              <a:rPr lang="en-US" sz="2800" smtClean="0">
                <a:latin typeface="Times New Roman" pitchFamily="18" charset="0"/>
                <a:cs typeface="Times New Roman" pitchFamily="18" charset="0"/>
              </a:rPr>
              <a:t>Đ</a:t>
            </a:r>
            <a:r>
              <a:rPr lang="vi-VN" sz="2800" smtClean="0">
                <a:latin typeface="Times New Roman" pitchFamily="18" charset="0"/>
                <a:cs typeface="Times New Roman" pitchFamily="18" charset="0"/>
              </a:rPr>
              <a:t>ầu vào </a:t>
            </a:r>
            <a:r>
              <a:rPr lang="en-US" sz="2800" smtClean="0">
                <a:latin typeface="Times New Roman" pitchFamily="18" charset="0"/>
                <a:cs typeface="Times New Roman" pitchFamily="18" charset="0"/>
              </a:rPr>
              <a:t>là số a; </a:t>
            </a:r>
            <a:r>
              <a:rPr lang="vi-VN" sz="2800" smtClean="0">
                <a:latin typeface="Times New Roman" pitchFamily="18" charset="0"/>
                <a:cs typeface="Times New Roman" pitchFamily="18" charset="0"/>
              </a:rPr>
              <a:t>đầu ra</a:t>
            </a:r>
            <a:r>
              <a:rPr lang="en-US" sz="2800" smtClean="0">
                <a:latin typeface="Times New Roman" pitchFamily="18" charset="0"/>
                <a:cs typeface="Times New Roman" pitchFamily="18" charset="0"/>
              </a:rPr>
              <a:t> là </a:t>
            </a:r>
            <a:r>
              <a:rPr lang="vi-VN" sz="2800" smtClean="0">
                <a:latin typeface="Times New Roman" pitchFamily="18" charset="0"/>
                <a:cs typeface="Times New Roman" pitchFamily="18" charset="0"/>
              </a:rPr>
              <a:t>số</a:t>
            </a:r>
            <a:r>
              <a:rPr lang="en-US" sz="2800" smtClean="0">
                <a:latin typeface="Times New Roman" pitchFamily="18" charset="0"/>
                <a:cs typeface="Times New Roman" pitchFamily="18" charset="0"/>
              </a:rPr>
              <a:t> b. </a:t>
            </a:r>
          </a:p>
          <a:p>
            <a:r>
              <a:rPr lang="en-US" sz="2800" smtClean="0">
                <a:latin typeface="Times New Roman" pitchFamily="18" charset="0"/>
                <a:cs typeface="Times New Roman" pitchFamily="18" charset="0"/>
              </a:rPr>
              <a:t>C</a:t>
            </a:r>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Đ</a:t>
            </a:r>
            <a:r>
              <a:rPr lang="vi-VN" sz="2800" smtClean="0">
                <a:latin typeface="Times New Roman" pitchFamily="18" charset="0"/>
                <a:cs typeface="Times New Roman" pitchFamily="18" charset="0"/>
              </a:rPr>
              <a:t>ầu vào </a:t>
            </a:r>
            <a:r>
              <a:rPr lang="en-US" sz="2800" smtClean="0">
                <a:latin typeface="Times New Roman" pitchFamily="18" charset="0"/>
                <a:cs typeface="Times New Roman" pitchFamily="18" charset="0"/>
              </a:rPr>
              <a:t>là số b; </a:t>
            </a:r>
            <a:r>
              <a:rPr lang="vi-VN" sz="2800" smtClean="0">
                <a:latin typeface="Times New Roman" pitchFamily="18" charset="0"/>
                <a:cs typeface="Times New Roman" pitchFamily="18" charset="0"/>
              </a:rPr>
              <a:t>đầu ra</a:t>
            </a:r>
            <a:r>
              <a:rPr lang="en-US" sz="2800" smtClean="0">
                <a:latin typeface="Times New Roman" pitchFamily="18" charset="0"/>
                <a:cs typeface="Times New Roman" pitchFamily="18" charset="0"/>
              </a:rPr>
              <a:t> là </a:t>
            </a:r>
            <a:r>
              <a:rPr lang="vi-VN" sz="2800" smtClean="0">
                <a:latin typeface="Times New Roman" pitchFamily="18" charset="0"/>
                <a:cs typeface="Times New Roman" pitchFamily="18" charset="0"/>
              </a:rPr>
              <a:t>số</a:t>
            </a:r>
            <a:r>
              <a:rPr lang="en-US" sz="2800" smtClean="0">
                <a:latin typeface="Times New Roman" pitchFamily="18" charset="0"/>
                <a:cs typeface="Times New Roman" pitchFamily="18" charset="0"/>
              </a:rPr>
              <a:t> a. </a:t>
            </a:r>
          </a:p>
          <a:p>
            <a:r>
              <a:rPr lang="en-US" sz="2800" smtClean="0">
                <a:latin typeface="Times New Roman" pitchFamily="18" charset="0"/>
                <a:cs typeface="Times New Roman" pitchFamily="18" charset="0"/>
              </a:rPr>
              <a:t>D</a:t>
            </a:r>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Đ</a:t>
            </a:r>
            <a:r>
              <a:rPr lang="vi-VN" sz="2800" smtClean="0">
                <a:latin typeface="Times New Roman" pitchFamily="18" charset="0"/>
                <a:cs typeface="Times New Roman" pitchFamily="18" charset="0"/>
              </a:rPr>
              <a:t>ầu vào </a:t>
            </a:r>
            <a:r>
              <a:rPr lang="en-US" sz="2800" smtClean="0">
                <a:latin typeface="Times New Roman" pitchFamily="18" charset="0"/>
                <a:cs typeface="Times New Roman" pitchFamily="18" charset="0"/>
              </a:rPr>
              <a:t>là 2 số a và b; </a:t>
            </a:r>
            <a:r>
              <a:rPr lang="vi-VN" sz="2800" smtClean="0">
                <a:latin typeface="Times New Roman" pitchFamily="18" charset="0"/>
                <a:cs typeface="Times New Roman" pitchFamily="18" charset="0"/>
              </a:rPr>
              <a:t>đầu ra</a:t>
            </a:r>
            <a:r>
              <a:rPr lang="en-US" sz="2800" smtClean="0">
                <a:latin typeface="Times New Roman" pitchFamily="18" charset="0"/>
                <a:cs typeface="Times New Roman" pitchFamily="18" charset="0"/>
              </a:rPr>
              <a:t> là </a:t>
            </a:r>
            <a:r>
              <a:rPr lang="vi-VN" sz="2800" smtClean="0">
                <a:latin typeface="Times New Roman" pitchFamily="18" charset="0"/>
                <a:cs typeface="Times New Roman" pitchFamily="18" charset="0"/>
              </a:rPr>
              <a:t>số </a:t>
            </a:r>
            <a:r>
              <a:rPr lang="en-US" sz="2800" smtClean="0">
                <a:latin typeface="Times New Roman" pitchFamily="18" charset="0"/>
                <a:cs typeface="Times New Roman" pitchFamily="18" charset="0"/>
              </a:rPr>
              <a:t>bé</a:t>
            </a:r>
            <a:r>
              <a:rPr lang="vi-VN" sz="2800" smtClean="0">
                <a:latin typeface="Times New Roman" pitchFamily="18" charset="0"/>
                <a:cs typeface="Times New Roman" pitchFamily="18" charset="0"/>
              </a:rPr>
              <a:t> hơn trong hai số a,</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b</a:t>
            </a:r>
            <a:r>
              <a:rPr lang="en-US" sz="2800" smtClean="0">
                <a:latin typeface="Times New Roman" pitchFamily="18" charset="0"/>
                <a:cs typeface="Times New Roman" pitchFamily="18" charset="0"/>
              </a:rPr>
              <a:t>.</a:t>
            </a:r>
            <a:endParaRPr lang="en-US" sz="2800">
              <a:latin typeface="Times New Roman" pitchFamily="18" charset="0"/>
              <a:cs typeface="Times New Roman" pitchFamily="18" charset="0"/>
            </a:endParaRPr>
          </a:p>
        </p:txBody>
      </p:sp>
      <p:sp>
        <p:nvSpPr>
          <p:cNvPr id="3" name="Oval 2"/>
          <p:cNvSpPr/>
          <p:nvPr/>
        </p:nvSpPr>
        <p:spPr>
          <a:xfrm>
            <a:off x="107504" y="908720"/>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3429000"/>
            <a:ext cx="9144000" cy="2677656"/>
          </a:xfrm>
          <a:prstGeom prst="rect">
            <a:avLst/>
          </a:prstGeom>
        </p:spPr>
        <p:txBody>
          <a:bodyPr wrap="square">
            <a:spAutoFit/>
          </a:bodyPr>
          <a:lstStyle/>
          <a:p>
            <a:r>
              <a:rPr lang="en-US" sz="2800" b="1" u="sng">
                <a:solidFill>
                  <a:srgbClr val="0000FF"/>
                </a:solidFill>
                <a:latin typeface="Times New Roman" pitchFamily="18" charset="0"/>
                <a:cs typeface="Times New Roman" pitchFamily="18" charset="0"/>
              </a:rPr>
              <a:t>Câu </a:t>
            </a:r>
            <a:r>
              <a:rPr lang="en-US" sz="2800" b="1" u="sng" smtClean="0">
                <a:solidFill>
                  <a:srgbClr val="0000FF"/>
                </a:solidFill>
                <a:latin typeface="Times New Roman" pitchFamily="18" charset="0"/>
                <a:cs typeface="Times New Roman" pitchFamily="18" charset="0"/>
              </a:rPr>
              <a:t>22</a:t>
            </a:r>
            <a:r>
              <a:rPr lang="en-US" sz="2800" b="1" smtClean="0">
                <a:solidFill>
                  <a:srgbClr val="0000FF"/>
                </a:solidFill>
                <a:latin typeface="Times New Roman" pitchFamily="18" charset="0"/>
                <a:cs typeface="Times New Roman" pitchFamily="18" charset="0"/>
              </a:rPr>
              <a:t>:C</a:t>
            </a:r>
            <a:r>
              <a:rPr lang="vi-VN" sz="2800" b="1" smtClean="0">
                <a:solidFill>
                  <a:srgbClr val="0000FF"/>
                </a:solidFill>
                <a:latin typeface="Times New Roman" pitchFamily="18" charset="0"/>
                <a:cs typeface="Times New Roman" pitchFamily="18" charset="0"/>
              </a:rPr>
              <a:t>ho </a:t>
            </a:r>
            <a:r>
              <a:rPr lang="vi-VN" sz="2800" b="1">
                <a:solidFill>
                  <a:srgbClr val="0000FF"/>
                </a:solidFill>
                <a:latin typeface="Times New Roman" pitchFamily="18" charset="0"/>
                <a:cs typeface="Times New Roman" pitchFamily="18" charset="0"/>
              </a:rPr>
              <a:t>biết đầu vào, đầu ra của các thuật toán tìm </a:t>
            </a:r>
            <a:r>
              <a:rPr lang="en-US" sz="2800" b="1" smtClean="0">
                <a:solidFill>
                  <a:srgbClr val="0000FF"/>
                </a:solidFill>
                <a:latin typeface="Times New Roman" pitchFamily="18" charset="0"/>
                <a:cs typeface="Times New Roman" pitchFamily="18" charset="0"/>
              </a:rPr>
              <a:t>trung bình cộng của </a:t>
            </a:r>
            <a:r>
              <a:rPr lang="vi-VN" sz="2800" b="1" smtClean="0">
                <a:solidFill>
                  <a:srgbClr val="0000FF"/>
                </a:solidFill>
                <a:latin typeface="Times New Roman" pitchFamily="18" charset="0"/>
                <a:cs typeface="Times New Roman" pitchFamily="18" charset="0"/>
              </a:rPr>
              <a:t>hai </a:t>
            </a:r>
            <a:r>
              <a:rPr lang="vi-VN" sz="2800" b="1">
                <a:solidFill>
                  <a:srgbClr val="0000FF"/>
                </a:solidFill>
                <a:latin typeface="Times New Roman" pitchFamily="18" charset="0"/>
                <a:cs typeface="Times New Roman" pitchFamily="18" charset="0"/>
              </a:rPr>
              <a:t>số a,b</a:t>
            </a:r>
            <a:r>
              <a:rPr lang="en-US" sz="2800" b="1" smtClean="0">
                <a:solidFill>
                  <a:srgbClr val="0000FF"/>
                </a:solidFill>
                <a:latin typeface="Times New Roman" pitchFamily="18" charset="0"/>
                <a:cs typeface="Times New Roman" pitchFamily="18" charset="0"/>
              </a:rPr>
              <a:t>: </a:t>
            </a:r>
            <a:endParaRPr lang="en-US" sz="2800" b="1">
              <a:solidFill>
                <a:srgbClr val="0000FF"/>
              </a:solidFill>
              <a:latin typeface="Times New Roman" pitchFamily="18" charset="0"/>
              <a:cs typeface="Times New Roman" pitchFamily="18" charset="0"/>
            </a:endParaRPr>
          </a:p>
          <a:p>
            <a:r>
              <a:rPr lang="en-US" sz="2800">
                <a:latin typeface="Times New Roman" pitchFamily="18" charset="0"/>
                <a:cs typeface="Times New Roman" pitchFamily="18" charset="0"/>
              </a:rPr>
              <a:t>A. Đ</a:t>
            </a:r>
            <a:r>
              <a:rPr lang="vi-VN" sz="2800" smtClean="0">
                <a:latin typeface="Times New Roman" pitchFamily="18" charset="0"/>
                <a:cs typeface="Times New Roman" pitchFamily="18" charset="0"/>
              </a:rPr>
              <a:t>ầu vào </a:t>
            </a:r>
            <a:r>
              <a:rPr lang="en-US" sz="2800" smtClean="0">
                <a:latin typeface="Times New Roman" pitchFamily="18" charset="0"/>
                <a:cs typeface="Times New Roman" pitchFamily="18" charset="0"/>
              </a:rPr>
              <a:t>là 2 số a </a:t>
            </a:r>
            <a:r>
              <a:rPr lang="en-US" sz="2800">
                <a:latin typeface="Times New Roman" pitchFamily="18" charset="0"/>
                <a:cs typeface="Times New Roman" pitchFamily="18" charset="0"/>
              </a:rPr>
              <a:t>và b; </a:t>
            </a:r>
            <a:r>
              <a:rPr lang="vi-VN" sz="2800" smtClean="0">
                <a:latin typeface="Times New Roman" pitchFamily="18" charset="0"/>
                <a:cs typeface="Times New Roman" pitchFamily="18" charset="0"/>
              </a:rPr>
              <a:t>đầu ra</a:t>
            </a:r>
            <a:r>
              <a:rPr lang="en-US" sz="2800" smtClean="0">
                <a:latin typeface="Times New Roman" pitchFamily="18" charset="0"/>
                <a:cs typeface="Times New Roman" pitchFamily="18" charset="0"/>
              </a:rPr>
              <a:t> là </a:t>
            </a:r>
            <a:r>
              <a:rPr lang="vi-VN" sz="2800" smtClean="0">
                <a:latin typeface="Times New Roman" pitchFamily="18" charset="0"/>
                <a:cs typeface="Times New Roman" pitchFamily="18" charset="0"/>
              </a:rPr>
              <a:t>hai số </a:t>
            </a:r>
            <a:r>
              <a:rPr lang="en-US" sz="2800">
                <a:latin typeface="Times New Roman" pitchFamily="18" charset="0"/>
                <a:cs typeface="Times New Roman" pitchFamily="18" charset="0"/>
              </a:rPr>
              <a:t>b</a:t>
            </a:r>
            <a:r>
              <a:rPr lang="vi-VN" sz="2800" smtClean="0">
                <a:latin typeface="Times New Roman" pitchFamily="18" charset="0"/>
                <a:cs typeface="Times New Roman" pitchFamily="18" charset="0"/>
              </a:rPr>
              <a:t>,</a:t>
            </a:r>
            <a:r>
              <a:rPr lang="en-US" sz="2800" smtClean="0">
                <a:latin typeface="Times New Roman" pitchFamily="18" charset="0"/>
                <a:cs typeface="Times New Roman" pitchFamily="18" charset="0"/>
              </a:rPr>
              <a:t> a.</a:t>
            </a:r>
            <a:endParaRPr lang="en-US" sz="2800">
              <a:latin typeface="Times New Roman" pitchFamily="18" charset="0"/>
              <a:cs typeface="Times New Roman" pitchFamily="18" charset="0"/>
            </a:endParaRPr>
          </a:p>
          <a:p>
            <a:r>
              <a:rPr lang="en-US" sz="2800">
                <a:latin typeface="Times New Roman" pitchFamily="18" charset="0"/>
                <a:cs typeface="Times New Roman" pitchFamily="18" charset="0"/>
              </a:rPr>
              <a:t>B. </a:t>
            </a:r>
            <a:r>
              <a:rPr lang="en-US" sz="2800" smtClean="0">
                <a:latin typeface="Times New Roman" pitchFamily="18" charset="0"/>
                <a:cs typeface="Times New Roman" pitchFamily="18" charset="0"/>
              </a:rPr>
              <a:t>Đ</a:t>
            </a:r>
            <a:r>
              <a:rPr lang="vi-VN" sz="2800" smtClean="0">
                <a:latin typeface="Times New Roman" pitchFamily="18" charset="0"/>
                <a:cs typeface="Times New Roman" pitchFamily="18" charset="0"/>
              </a:rPr>
              <a:t>ầu vào </a:t>
            </a:r>
            <a:r>
              <a:rPr lang="en-US" sz="2800" smtClean="0">
                <a:latin typeface="Times New Roman" pitchFamily="18" charset="0"/>
                <a:cs typeface="Times New Roman" pitchFamily="18" charset="0"/>
              </a:rPr>
              <a:t>là 2 số a và b; </a:t>
            </a:r>
            <a:r>
              <a:rPr lang="vi-VN" sz="2800" smtClean="0">
                <a:latin typeface="Times New Roman" pitchFamily="18" charset="0"/>
                <a:cs typeface="Times New Roman" pitchFamily="18" charset="0"/>
              </a:rPr>
              <a:t>đầu ra</a:t>
            </a:r>
            <a:r>
              <a:rPr lang="en-US" sz="2800" smtClean="0">
                <a:latin typeface="Times New Roman" pitchFamily="18" charset="0"/>
                <a:cs typeface="Times New Roman" pitchFamily="18" charset="0"/>
              </a:rPr>
              <a:t> là tổng </a:t>
            </a:r>
            <a:r>
              <a:rPr lang="vi-VN" sz="2800" smtClean="0">
                <a:latin typeface="Times New Roman" pitchFamily="18" charset="0"/>
                <a:cs typeface="Times New Roman" pitchFamily="18" charset="0"/>
              </a:rPr>
              <a:t>hai số </a:t>
            </a:r>
            <a:r>
              <a:rPr lang="en-US" sz="2800" smtClean="0">
                <a:latin typeface="Times New Roman" pitchFamily="18" charset="0"/>
                <a:cs typeface="Times New Roman" pitchFamily="18" charset="0"/>
              </a:rPr>
              <a:t>a</a:t>
            </a:r>
            <a:r>
              <a:rPr lang="vi-VN" sz="2800" smtClean="0">
                <a:latin typeface="Times New Roman" pitchFamily="18" charset="0"/>
                <a:cs typeface="Times New Roman" pitchFamily="18" charset="0"/>
              </a:rPr>
              <a:t>,</a:t>
            </a:r>
            <a:r>
              <a:rPr lang="en-US" sz="2800" smtClean="0">
                <a:latin typeface="Times New Roman" pitchFamily="18" charset="0"/>
                <a:cs typeface="Times New Roman" pitchFamily="18" charset="0"/>
              </a:rPr>
              <a:t> b.</a:t>
            </a:r>
          </a:p>
          <a:p>
            <a:r>
              <a:rPr lang="en-US" sz="2800" smtClean="0">
                <a:latin typeface="Times New Roman" pitchFamily="18" charset="0"/>
                <a:cs typeface="Times New Roman" pitchFamily="18" charset="0"/>
              </a:rPr>
              <a:t>C</a:t>
            </a:r>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Đ</a:t>
            </a:r>
            <a:r>
              <a:rPr lang="vi-VN" sz="2800" smtClean="0">
                <a:latin typeface="Times New Roman" pitchFamily="18" charset="0"/>
                <a:cs typeface="Times New Roman" pitchFamily="18" charset="0"/>
              </a:rPr>
              <a:t>ầu vào </a:t>
            </a:r>
            <a:r>
              <a:rPr lang="en-US" sz="2800" smtClean="0">
                <a:latin typeface="Times New Roman" pitchFamily="18" charset="0"/>
                <a:cs typeface="Times New Roman" pitchFamily="18" charset="0"/>
              </a:rPr>
              <a:t>là giá trị tính TBC </a:t>
            </a:r>
            <a:r>
              <a:rPr lang="vi-VN" sz="2800" smtClean="0">
                <a:latin typeface="Times New Roman" pitchFamily="18" charset="0"/>
                <a:cs typeface="Times New Roman" pitchFamily="18" charset="0"/>
              </a:rPr>
              <a:t>hai số a,</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b</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đầu ra</a:t>
            </a:r>
            <a:r>
              <a:rPr lang="en-US" sz="2800" smtClean="0">
                <a:latin typeface="Times New Roman" pitchFamily="18" charset="0"/>
                <a:cs typeface="Times New Roman" pitchFamily="18" charset="0"/>
              </a:rPr>
              <a:t> là 2 số a và b. D</a:t>
            </a:r>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Đ</a:t>
            </a:r>
            <a:r>
              <a:rPr lang="vi-VN" sz="2800" smtClean="0">
                <a:latin typeface="Times New Roman" pitchFamily="18" charset="0"/>
                <a:cs typeface="Times New Roman" pitchFamily="18" charset="0"/>
              </a:rPr>
              <a:t>ầu vào </a:t>
            </a:r>
            <a:r>
              <a:rPr lang="en-US" sz="2800" smtClean="0">
                <a:latin typeface="Times New Roman" pitchFamily="18" charset="0"/>
                <a:cs typeface="Times New Roman" pitchFamily="18" charset="0"/>
              </a:rPr>
              <a:t>là 2 số a và b; </a:t>
            </a:r>
            <a:r>
              <a:rPr lang="vi-VN" sz="2800" smtClean="0">
                <a:latin typeface="Times New Roman" pitchFamily="18" charset="0"/>
                <a:cs typeface="Times New Roman" pitchFamily="18" charset="0"/>
              </a:rPr>
              <a:t>đầu ra</a:t>
            </a:r>
            <a:r>
              <a:rPr lang="en-US" sz="2800" smtClean="0">
                <a:latin typeface="Times New Roman" pitchFamily="18" charset="0"/>
                <a:cs typeface="Times New Roman" pitchFamily="18" charset="0"/>
              </a:rPr>
              <a:t> là giá trị tính TBC </a:t>
            </a:r>
            <a:r>
              <a:rPr lang="vi-VN" sz="2800" smtClean="0">
                <a:latin typeface="Times New Roman" pitchFamily="18" charset="0"/>
                <a:cs typeface="Times New Roman" pitchFamily="18" charset="0"/>
              </a:rPr>
              <a:t>hai số a,</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b</a:t>
            </a:r>
            <a:r>
              <a:rPr lang="en-US" sz="2800" smtClean="0">
                <a:latin typeface="Times New Roman" pitchFamily="18" charset="0"/>
                <a:cs typeface="Times New Roman" pitchFamily="18" charset="0"/>
              </a:rPr>
              <a:t>.</a:t>
            </a:r>
            <a:endParaRPr lang="en-US" sz="2800">
              <a:latin typeface="Times New Roman" pitchFamily="18" charset="0"/>
              <a:cs typeface="Times New Roman" pitchFamily="18" charset="0"/>
            </a:endParaRPr>
          </a:p>
        </p:txBody>
      </p:sp>
      <p:sp>
        <p:nvSpPr>
          <p:cNvPr id="5" name="Oval 4"/>
          <p:cNvSpPr/>
          <p:nvPr/>
        </p:nvSpPr>
        <p:spPr>
          <a:xfrm>
            <a:off x="0" y="5643776"/>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351"/>
            <a:ext cx="8928992" cy="1815882"/>
          </a:xfrm>
          <a:prstGeom prst="rect">
            <a:avLst/>
          </a:prstGeom>
        </p:spPr>
        <p:txBody>
          <a:bodyPr wrap="square">
            <a:spAutoFit/>
          </a:bodyPr>
          <a:lstStyle/>
          <a:p>
            <a:pPr algn="just"/>
            <a:r>
              <a:rPr lang="vi-VN" sz="2800" b="1" i="0" u="sng" smtClean="0">
                <a:solidFill>
                  <a:srgbClr val="0000FF"/>
                </a:solidFill>
                <a:effectLst/>
                <a:latin typeface="+mj-lt"/>
              </a:rPr>
              <a:t>Câu </a:t>
            </a:r>
            <a:r>
              <a:rPr lang="en-US" sz="2800" b="1" i="0" u="sng" smtClean="0">
                <a:solidFill>
                  <a:srgbClr val="0000FF"/>
                </a:solidFill>
                <a:effectLst/>
                <a:latin typeface="Times New Roman" pitchFamily="18" charset="0"/>
                <a:cs typeface="Times New Roman" pitchFamily="18" charset="0"/>
              </a:rPr>
              <a:t>23</a:t>
            </a:r>
            <a:r>
              <a:rPr lang="vi-VN" sz="2800" b="1" i="0" smtClean="0">
                <a:solidFill>
                  <a:srgbClr val="0000FF"/>
                </a:solidFill>
                <a:effectLst/>
                <a:latin typeface="+mj-lt"/>
              </a:rPr>
              <a:t>: Ba cấu trúc điều khiển cơ bản để mô tả thuật toán là gì?</a:t>
            </a:r>
          </a:p>
          <a:p>
            <a:pPr algn="just"/>
            <a:r>
              <a:rPr lang="vi-VN" sz="2800" b="0" i="0" smtClean="0">
                <a:solidFill>
                  <a:srgbClr val="000000"/>
                </a:solidFill>
                <a:effectLst/>
                <a:latin typeface="+mj-lt"/>
              </a:rPr>
              <a:t>A. Tuần tự, rẽ nhánh và lặp.</a:t>
            </a:r>
            <a:r>
              <a:rPr lang="en-US" sz="2800" b="0" i="0" smtClean="0">
                <a:solidFill>
                  <a:srgbClr val="000000"/>
                </a:solidFill>
                <a:effectLst/>
                <a:latin typeface="+mj-lt"/>
              </a:rPr>
              <a:t>	</a:t>
            </a:r>
            <a:r>
              <a:rPr lang="vi-VN" sz="2800" b="0" i="0" smtClean="0">
                <a:solidFill>
                  <a:srgbClr val="000000"/>
                </a:solidFill>
                <a:effectLst/>
                <a:latin typeface="+mj-lt"/>
              </a:rPr>
              <a:t>B. Tuần tự, rẽ nhánh và gán.</a:t>
            </a:r>
          </a:p>
          <a:p>
            <a:pPr algn="just"/>
            <a:r>
              <a:rPr lang="vi-VN" sz="2800" b="0" i="0" smtClean="0">
                <a:solidFill>
                  <a:srgbClr val="000000"/>
                </a:solidFill>
                <a:effectLst/>
                <a:latin typeface="+mj-lt"/>
              </a:rPr>
              <a:t>C. Rẽ nhánh, lặp và gán.</a:t>
            </a:r>
            <a:r>
              <a:rPr lang="en-US" sz="2800" b="0" i="0" smtClean="0">
                <a:solidFill>
                  <a:srgbClr val="000000"/>
                </a:solidFill>
                <a:effectLst/>
                <a:latin typeface="+mj-lt"/>
              </a:rPr>
              <a:t>		</a:t>
            </a:r>
            <a:r>
              <a:rPr lang="vi-VN" sz="2800" b="0" i="0" smtClean="0">
                <a:solidFill>
                  <a:srgbClr val="000000"/>
                </a:solidFill>
                <a:effectLst/>
                <a:latin typeface="+mj-lt"/>
              </a:rPr>
              <a:t>D. Tuần tự, lặp và gán.</a:t>
            </a:r>
            <a:endParaRPr lang="vi-VN" sz="2800" b="0" i="0">
              <a:solidFill>
                <a:srgbClr val="000000"/>
              </a:solidFill>
              <a:effectLst/>
              <a:latin typeface="+mj-lt"/>
            </a:endParaRPr>
          </a:p>
        </p:txBody>
      </p:sp>
      <p:sp>
        <p:nvSpPr>
          <p:cNvPr id="3" name="Rectangle 2"/>
          <p:cNvSpPr/>
          <p:nvPr/>
        </p:nvSpPr>
        <p:spPr>
          <a:xfrm>
            <a:off x="107504" y="1988840"/>
            <a:ext cx="8928992" cy="2677656"/>
          </a:xfrm>
          <a:prstGeom prst="rect">
            <a:avLst/>
          </a:prstGeom>
        </p:spPr>
        <p:txBody>
          <a:bodyPr wrap="square">
            <a:spAutoFit/>
          </a:bodyPr>
          <a:lstStyle/>
          <a:p>
            <a:r>
              <a:rPr lang="vi-VN" sz="2800" b="1" u="sng">
                <a:solidFill>
                  <a:srgbClr val="0000FF"/>
                </a:solidFill>
                <a:latin typeface="Times New Roman" pitchFamily="18" charset="0"/>
                <a:cs typeface="Times New Roman" pitchFamily="18" charset="0"/>
              </a:rPr>
              <a:t>Câu </a:t>
            </a:r>
            <a:r>
              <a:rPr lang="vi-VN" sz="2800" b="1" u="sng" smtClean="0">
                <a:solidFill>
                  <a:srgbClr val="0000FF"/>
                </a:solidFill>
                <a:latin typeface="Times New Roman" pitchFamily="18" charset="0"/>
                <a:cs typeface="Times New Roman" pitchFamily="18" charset="0"/>
              </a:rPr>
              <a:t>2</a:t>
            </a:r>
            <a:r>
              <a:rPr lang="en-US" sz="2800" b="1" u="sng" smtClean="0">
                <a:solidFill>
                  <a:srgbClr val="0000FF"/>
                </a:solidFill>
                <a:latin typeface="Times New Roman" pitchFamily="18" charset="0"/>
                <a:cs typeface="Times New Roman" pitchFamily="18" charset="0"/>
              </a:rPr>
              <a:t>4</a:t>
            </a:r>
            <a:r>
              <a:rPr lang="vi-VN" sz="2800" b="1" smtClean="0">
                <a:solidFill>
                  <a:srgbClr val="0000FF"/>
                </a:solidFill>
                <a:latin typeface="Times New Roman" pitchFamily="18" charset="0"/>
                <a:cs typeface="Times New Roman" pitchFamily="18" charset="0"/>
              </a:rPr>
              <a:t>:</a:t>
            </a:r>
            <a:r>
              <a:rPr lang="vi-VN" sz="2800" b="1">
                <a:solidFill>
                  <a:srgbClr val="0000FF"/>
                </a:solidFill>
                <a:latin typeface="Times New Roman" pitchFamily="18" charset="0"/>
                <a:cs typeface="Times New Roman" pitchFamily="18" charset="0"/>
              </a:rPr>
              <a:t> Cấu trúc tuần tự là gì?</a:t>
            </a:r>
          </a:p>
          <a:p>
            <a:r>
              <a:rPr lang="vi-VN" sz="2800">
                <a:latin typeface="Times New Roman" pitchFamily="18" charset="0"/>
                <a:cs typeface="Times New Roman" pitchFamily="18" charset="0"/>
              </a:rPr>
              <a:t>A. Là cấu trúc xác định thứ tự dữ liệu được lưu trữ.</a:t>
            </a:r>
          </a:p>
          <a:p>
            <a:r>
              <a:rPr lang="vi-VN" sz="2800">
                <a:latin typeface="Times New Roman" pitchFamily="18" charset="0"/>
                <a:cs typeface="Times New Roman" pitchFamily="18" charset="0"/>
              </a:rPr>
              <a:t>B. Là cấu trúc xác định thứ tự các bước được thực hiện.</a:t>
            </a:r>
          </a:p>
          <a:p>
            <a:r>
              <a:rPr lang="vi-VN" sz="2800">
                <a:latin typeface="Times New Roman" pitchFamily="18" charset="0"/>
                <a:cs typeface="Times New Roman" pitchFamily="18" charset="0"/>
              </a:rPr>
              <a:t>C. Là cấu trúc lựa chọn bước thực hiện tiếp theo.</a:t>
            </a:r>
          </a:p>
          <a:p>
            <a:r>
              <a:rPr lang="vi-VN" sz="2800">
                <a:latin typeface="Times New Roman" pitchFamily="18" charset="0"/>
                <a:cs typeface="Times New Roman" pitchFamily="18" charset="0"/>
              </a:rPr>
              <a:t>D. Là cấu trúc xác định số lần lặp lại một số bước của thuật toán.</a:t>
            </a:r>
          </a:p>
        </p:txBody>
      </p:sp>
      <p:sp>
        <p:nvSpPr>
          <p:cNvPr id="4" name="Rectangle 3"/>
          <p:cNvSpPr/>
          <p:nvPr/>
        </p:nvSpPr>
        <p:spPr>
          <a:xfrm>
            <a:off x="107504" y="4691513"/>
            <a:ext cx="8712968" cy="954107"/>
          </a:xfrm>
          <a:prstGeom prst="rect">
            <a:avLst/>
          </a:prstGeom>
        </p:spPr>
        <p:txBody>
          <a:bodyPr wrap="square">
            <a:spAutoFit/>
          </a:bodyPr>
          <a:lstStyle/>
          <a:p>
            <a:pPr algn="just"/>
            <a:r>
              <a:rPr lang="en-US" sz="2800" b="1" i="0" u="sng" smtClean="0">
                <a:solidFill>
                  <a:srgbClr val="0000FF"/>
                </a:solidFill>
                <a:effectLst/>
                <a:latin typeface="Times New Roman" pitchFamily="18" charset="0"/>
                <a:cs typeface="Times New Roman" pitchFamily="18" charset="0"/>
              </a:rPr>
              <a:t>Câu 25</a:t>
            </a:r>
            <a:r>
              <a:rPr lang="en-US" sz="2800" b="1" i="0" smtClean="0">
                <a:solidFill>
                  <a:srgbClr val="0000FF"/>
                </a:solidFill>
                <a:effectLst/>
                <a:latin typeface="Times New Roman" pitchFamily="18" charset="0"/>
                <a:cs typeface="Times New Roman" pitchFamily="18" charset="0"/>
              </a:rPr>
              <a:t>: Cấu trúc rẽ nhánh có mấy loại?</a:t>
            </a:r>
          </a:p>
          <a:p>
            <a:pPr algn="just"/>
            <a:r>
              <a:rPr lang="en-US" sz="2800" b="0" i="0" smtClean="0">
                <a:solidFill>
                  <a:srgbClr val="000000"/>
                </a:solidFill>
                <a:effectLst/>
                <a:latin typeface="Times New Roman" pitchFamily="18" charset="0"/>
                <a:cs typeface="Times New Roman" pitchFamily="18" charset="0"/>
              </a:rPr>
              <a:t>A. 1. 		       B. 2.        	   C. 3.                        D. 4.</a:t>
            </a:r>
            <a:endParaRPr lang="en-US" sz="2800" b="0" i="0">
              <a:solidFill>
                <a:srgbClr val="000000"/>
              </a:solidFill>
              <a:effectLst/>
              <a:latin typeface="Times New Roman" pitchFamily="18" charset="0"/>
              <a:cs typeface="Times New Roman" pitchFamily="18" charset="0"/>
            </a:endParaRPr>
          </a:p>
        </p:txBody>
      </p:sp>
      <p:sp>
        <p:nvSpPr>
          <p:cNvPr id="5" name="Oval 4"/>
          <p:cNvSpPr/>
          <p:nvPr/>
        </p:nvSpPr>
        <p:spPr>
          <a:xfrm>
            <a:off x="107504" y="943202"/>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3379" y="2895620"/>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555776" y="5213572"/>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8928992" cy="3970318"/>
          </a:xfrm>
          <a:prstGeom prst="rect">
            <a:avLst/>
          </a:prstGeom>
        </p:spPr>
        <p:txBody>
          <a:bodyPr wrap="square">
            <a:spAutoFit/>
          </a:bodyPr>
          <a:lstStyle/>
          <a:p>
            <a:r>
              <a:rPr lang="vi-VN" sz="2800" b="1" u="sng">
                <a:solidFill>
                  <a:srgbClr val="0000FF"/>
                </a:solidFill>
                <a:latin typeface="+mj-lt"/>
              </a:rPr>
              <a:t>Câu </a:t>
            </a:r>
            <a:r>
              <a:rPr lang="en-US" sz="2800" b="1" u="sng" smtClean="0">
                <a:solidFill>
                  <a:srgbClr val="0000FF"/>
                </a:solidFill>
                <a:latin typeface="+mj-lt"/>
              </a:rPr>
              <a:t>2</a:t>
            </a:r>
            <a:r>
              <a:rPr lang="vi-VN" sz="2800" b="1" u="sng" smtClean="0">
                <a:solidFill>
                  <a:srgbClr val="0000FF"/>
                </a:solidFill>
                <a:latin typeface="+mj-lt"/>
              </a:rPr>
              <a:t>6</a:t>
            </a:r>
            <a:r>
              <a:rPr lang="vi-VN" sz="2800" b="1">
                <a:solidFill>
                  <a:srgbClr val="0000FF"/>
                </a:solidFill>
                <a:latin typeface="+mj-lt"/>
              </a:rPr>
              <a:t>: </a:t>
            </a:r>
            <a:r>
              <a:rPr lang="vi-VN" sz="2800">
                <a:solidFill>
                  <a:srgbClr val="0000FF"/>
                </a:solidFill>
                <a:latin typeface="+mj-lt"/>
              </a:rPr>
              <a:t>Đoạn văn sau mô tả công việc rửa rau: “Em hãy cho rau vào chậu và xả nước ngập rau. Sau đó em dùng tay đảo rau trong chậu. Cuối cùng em vớt rau ra rổ và đổ hết nước trong chậu đi."</a:t>
            </a:r>
          </a:p>
          <a:p>
            <a:r>
              <a:rPr lang="vi-VN" sz="2800">
                <a:solidFill>
                  <a:srgbClr val="0000FF"/>
                </a:solidFill>
                <a:latin typeface="+mj-lt"/>
              </a:rPr>
              <a:t>Đoạn văn bản trên thể hiện cấu trúc điều khiển nào?</a:t>
            </a:r>
          </a:p>
          <a:p>
            <a:r>
              <a:rPr lang="vi-VN" sz="2800">
                <a:latin typeface="+mj-lt"/>
              </a:rPr>
              <a:t>A. Cấu trúc tuần tự.                                 </a:t>
            </a:r>
          </a:p>
          <a:p>
            <a:r>
              <a:rPr lang="vi-VN" sz="2800">
                <a:latin typeface="+mj-lt"/>
              </a:rPr>
              <a:t>B. Cấu trúc rẽ nhánh dạng thiếu.</a:t>
            </a:r>
          </a:p>
          <a:p>
            <a:r>
              <a:rPr lang="vi-VN" sz="2800">
                <a:latin typeface="+mj-lt"/>
              </a:rPr>
              <a:t>C. Cấu trúc lặp.                                        </a:t>
            </a:r>
          </a:p>
          <a:p>
            <a:r>
              <a:rPr lang="vi-VN" sz="2800">
                <a:latin typeface="+mj-lt"/>
              </a:rPr>
              <a:t>D. Cấu trúc rẽ nhánh dạng đủ.</a:t>
            </a:r>
          </a:p>
        </p:txBody>
      </p:sp>
      <p:sp>
        <p:nvSpPr>
          <p:cNvPr id="3" name="Oval 2"/>
          <p:cNvSpPr/>
          <p:nvPr/>
        </p:nvSpPr>
        <p:spPr>
          <a:xfrm>
            <a:off x="107504" y="2348880"/>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107504" y="5429159"/>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7504" y="4086950"/>
            <a:ext cx="8856984" cy="2677656"/>
          </a:xfrm>
          <a:prstGeom prst="rect">
            <a:avLst/>
          </a:prstGeom>
        </p:spPr>
        <p:txBody>
          <a:bodyPr wrap="square">
            <a:spAutoFit/>
          </a:bodyPr>
          <a:lstStyle/>
          <a:p>
            <a:r>
              <a:rPr lang="vi-VN" sz="2800" b="1" u="sng">
                <a:solidFill>
                  <a:srgbClr val="0000FF"/>
                </a:solidFill>
                <a:latin typeface="Times New Roman" pitchFamily="18" charset="0"/>
                <a:cs typeface="Times New Roman" pitchFamily="18" charset="0"/>
              </a:rPr>
              <a:t>Câu </a:t>
            </a:r>
            <a:r>
              <a:rPr lang="en-US" sz="2800" b="1" u="sng" smtClean="0">
                <a:solidFill>
                  <a:srgbClr val="0000FF"/>
                </a:solidFill>
                <a:latin typeface="Times New Roman" pitchFamily="18" charset="0"/>
                <a:cs typeface="Times New Roman" pitchFamily="18" charset="0"/>
              </a:rPr>
              <a:t>2</a:t>
            </a:r>
            <a:r>
              <a:rPr lang="vi-VN" sz="2800" b="1" u="sng" smtClean="0">
                <a:solidFill>
                  <a:srgbClr val="0000FF"/>
                </a:solidFill>
                <a:latin typeface="Times New Roman" pitchFamily="18" charset="0"/>
                <a:cs typeface="Times New Roman" pitchFamily="18" charset="0"/>
              </a:rPr>
              <a:t>7</a:t>
            </a:r>
            <a:r>
              <a:rPr lang="vi-VN" sz="2800" b="1">
                <a:solidFill>
                  <a:srgbClr val="0000FF"/>
                </a:solidFill>
                <a:latin typeface="Times New Roman" pitchFamily="18" charset="0"/>
                <a:cs typeface="Times New Roman" pitchFamily="18" charset="0"/>
              </a:rPr>
              <a:t>: </a:t>
            </a:r>
            <a:r>
              <a:rPr lang="vi-VN" sz="2800">
                <a:solidFill>
                  <a:srgbClr val="0000FF"/>
                </a:solidFill>
                <a:latin typeface="Times New Roman" pitchFamily="18" charset="0"/>
                <a:cs typeface="Times New Roman" pitchFamily="18" charset="0"/>
              </a:rPr>
              <a:t>Câu: “Nếu bạn Hoa ốm phải nghỉ học, em sẽ chép bài giúp bạn" thể hiện cấu trúc điều khiển nào?</a:t>
            </a:r>
          </a:p>
          <a:p>
            <a:r>
              <a:rPr lang="vi-VN" sz="2800">
                <a:latin typeface="Times New Roman" pitchFamily="18" charset="0"/>
                <a:cs typeface="Times New Roman" pitchFamily="18" charset="0"/>
              </a:rPr>
              <a:t>A. Cấu trúc rẽ nhánh dạng đủ.</a:t>
            </a:r>
          </a:p>
          <a:p>
            <a:r>
              <a:rPr lang="vi-VN" sz="2800">
                <a:latin typeface="Times New Roman" pitchFamily="18" charset="0"/>
                <a:cs typeface="Times New Roman" pitchFamily="18" charset="0"/>
              </a:rPr>
              <a:t>B. Cấu trúc rẽ nhánh dạng thiếu.</a:t>
            </a:r>
          </a:p>
          <a:p>
            <a:r>
              <a:rPr lang="vi-VN" sz="2800">
                <a:latin typeface="Times New Roman" pitchFamily="18" charset="0"/>
                <a:cs typeface="Times New Roman" pitchFamily="18" charset="0"/>
              </a:rPr>
              <a:t>C. Cấu trúc lặp.                                        </a:t>
            </a:r>
          </a:p>
          <a:p>
            <a:r>
              <a:rPr lang="vi-VN" sz="2800">
                <a:latin typeface="Times New Roman" pitchFamily="18" charset="0"/>
                <a:cs typeface="Times New Roman" pitchFamily="18" charset="0"/>
              </a:rPr>
              <a:t>D. Cấu trúc tuần tự.</a:t>
            </a:r>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32589"/>
            <a:ext cx="8928992" cy="2677656"/>
          </a:xfrm>
          <a:prstGeom prst="rect">
            <a:avLst/>
          </a:prstGeom>
        </p:spPr>
        <p:txBody>
          <a:bodyPr wrap="square">
            <a:spAutoFit/>
          </a:bodyPr>
          <a:lstStyle/>
          <a:p>
            <a:pPr algn="just"/>
            <a:r>
              <a:rPr lang="vi-VN" sz="2800" b="1" i="0" u="sng" dirty="0" smtClean="0">
                <a:solidFill>
                  <a:srgbClr val="0000FF"/>
                </a:solidFill>
                <a:effectLst/>
                <a:latin typeface="+mj-lt"/>
              </a:rPr>
              <a:t>Câu </a:t>
            </a:r>
            <a:r>
              <a:rPr lang="en-US" sz="2800" b="1" i="0" u="sng" dirty="0" smtClean="0">
                <a:solidFill>
                  <a:srgbClr val="0000FF"/>
                </a:solidFill>
                <a:effectLst/>
                <a:latin typeface="Times New Roman" pitchFamily="18" charset="0"/>
                <a:cs typeface="Times New Roman" pitchFamily="18" charset="0"/>
              </a:rPr>
              <a:t>28</a:t>
            </a:r>
            <a:r>
              <a:rPr lang="vi-VN" sz="2800" b="1" i="0" dirty="0" smtClean="0">
                <a:solidFill>
                  <a:srgbClr val="0000FF"/>
                </a:solidFill>
                <a:effectLst/>
                <a:latin typeface="+mj-lt"/>
              </a:rPr>
              <a:t>:</a:t>
            </a:r>
            <a:r>
              <a:rPr lang="vi-VN" sz="2800" b="0" i="0" dirty="0" smtClean="0">
                <a:solidFill>
                  <a:srgbClr val="0000FF"/>
                </a:solidFill>
                <a:effectLst/>
                <a:latin typeface="+mj-lt"/>
              </a:rPr>
              <a:t> Câu lệnh được mô tả như sau: </a:t>
            </a:r>
            <a:r>
              <a:rPr lang="vi-VN" sz="2800" b="0" i="0" dirty="0" smtClean="0">
                <a:solidFill>
                  <a:srgbClr val="FF0000"/>
                </a:solidFill>
                <a:effectLst/>
                <a:latin typeface="+mj-lt"/>
              </a:rPr>
              <a:t>“ Nếu </a:t>
            </a:r>
            <a:r>
              <a:rPr lang="vi-VN" sz="2800" b="0" i="1" dirty="0" smtClean="0">
                <a:solidFill>
                  <a:srgbClr val="FF0000"/>
                </a:solidFill>
                <a:effectLst/>
                <a:latin typeface="+mj-lt"/>
              </a:rPr>
              <a:t>Điều kiện </a:t>
            </a:r>
            <a:r>
              <a:rPr lang="vi-VN" sz="2800" b="0" i="0" dirty="0" smtClean="0">
                <a:solidFill>
                  <a:srgbClr val="FF0000"/>
                </a:solidFill>
                <a:effectLst/>
                <a:latin typeface="+mj-lt"/>
              </a:rPr>
              <a:t>đúng thực hiện </a:t>
            </a:r>
            <a:r>
              <a:rPr lang="vi-VN" sz="2800" b="0" i="1" dirty="0" smtClean="0">
                <a:solidFill>
                  <a:srgbClr val="FF0000"/>
                </a:solidFill>
                <a:effectLst/>
                <a:latin typeface="+mj-lt"/>
              </a:rPr>
              <a:t>Lệnh</a:t>
            </a:r>
            <a:r>
              <a:rPr lang="vi-VN" sz="2800" b="0" i="0" dirty="0" smtClean="0">
                <a:solidFill>
                  <a:srgbClr val="FF0000"/>
                </a:solidFill>
                <a:effectLst/>
                <a:latin typeface="+mj-lt"/>
              </a:rPr>
              <a:t>, nếu sai thì dừng”</a:t>
            </a:r>
            <a:r>
              <a:rPr lang="vi-VN" sz="2800" b="0" i="0" dirty="0" smtClean="0">
                <a:solidFill>
                  <a:srgbClr val="0000FF"/>
                </a:solidFill>
                <a:effectLst/>
                <a:latin typeface="+mj-lt"/>
              </a:rPr>
              <a:t> là câu lệnh gì?</a:t>
            </a:r>
          </a:p>
          <a:p>
            <a:pPr algn="just"/>
            <a:r>
              <a:rPr lang="vi-VN" sz="2800" b="0" i="0" dirty="0" smtClean="0">
                <a:solidFill>
                  <a:srgbClr val="000000"/>
                </a:solidFill>
                <a:effectLst/>
                <a:latin typeface="+mj-lt"/>
              </a:rPr>
              <a:t>A. Cấu trúc lặp.</a:t>
            </a:r>
          </a:p>
          <a:p>
            <a:pPr algn="just"/>
            <a:r>
              <a:rPr lang="vi-VN" sz="2800" b="0" i="0" dirty="0" smtClean="0">
                <a:solidFill>
                  <a:srgbClr val="000000"/>
                </a:solidFill>
                <a:effectLst/>
                <a:latin typeface="+mj-lt"/>
              </a:rPr>
              <a:t>B. </a:t>
            </a:r>
            <a:r>
              <a:rPr lang="en-US" sz="2800" b="0" i="0" dirty="0" smtClean="0">
                <a:solidFill>
                  <a:srgbClr val="000000"/>
                </a:solidFill>
                <a:effectLst/>
                <a:latin typeface="Times New Roman" pitchFamily="18" charset="0"/>
                <a:cs typeface="Times New Roman" pitchFamily="18" charset="0"/>
              </a:rPr>
              <a:t>C</a:t>
            </a:r>
            <a:r>
              <a:rPr lang="vi-VN" sz="2800" b="0" i="0" dirty="0" smtClean="0">
                <a:solidFill>
                  <a:srgbClr val="000000"/>
                </a:solidFill>
                <a:effectLst/>
                <a:latin typeface="+mj-lt"/>
              </a:rPr>
              <a:t>ấu </a:t>
            </a:r>
            <a:r>
              <a:rPr lang="vi-VN" sz="2800" b="0" i="0" dirty="0" smtClean="0">
                <a:solidFill>
                  <a:srgbClr val="000000"/>
                </a:solidFill>
                <a:effectLst/>
                <a:latin typeface="+mj-lt"/>
              </a:rPr>
              <a:t>trúc rẽ nhánh dạng thiếu.</a:t>
            </a:r>
          </a:p>
          <a:p>
            <a:pPr algn="just"/>
            <a:r>
              <a:rPr lang="vi-VN" sz="2800" b="0" i="0" dirty="0" smtClean="0">
                <a:solidFill>
                  <a:srgbClr val="000000"/>
                </a:solidFill>
                <a:effectLst/>
                <a:latin typeface="+mj-lt"/>
              </a:rPr>
              <a:t>C. Cấu trúc rẽ nhánh dạng đủ.</a:t>
            </a:r>
          </a:p>
          <a:p>
            <a:pPr algn="just"/>
            <a:r>
              <a:rPr lang="vi-VN" sz="2800" b="0" i="0" dirty="0" smtClean="0">
                <a:solidFill>
                  <a:srgbClr val="000000"/>
                </a:solidFill>
                <a:effectLst/>
                <a:latin typeface="+mj-lt"/>
              </a:rPr>
              <a:t>D. Cấu trúc tuần tự.</a:t>
            </a:r>
            <a:endParaRPr lang="vi-VN" sz="2800" b="0" i="0" dirty="0">
              <a:solidFill>
                <a:srgbClr val="000000"/>
              </a:solidFill>
              <a:effectLst/>
              <a:latin typeface="+mj-lt"/>
            </a:endParaRPr>
          </a:p>
        </p:txBody>
      </p:sp>
      <p:sp>
        <p:nvSpPr>
          <p:cNvPr id="3" name="Oval 2"/>
          <p:cNvSpPr/>
          <p:nvPr/>
        </p:nvSpPr>
        <p:spPr>
          <a:xfrm>
            <a:off x="53379" y="1484784"/>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133602" y="4148492"/>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3602" y="2810245"/>
            <a:ext cx="8902894" cy="3108543"/>
          </a:xfrm>
          <a:prstGeom prst="rect">
            <a:avLst/>
          </a:prstGeom>
        </p:spPr>
        <p:txBody>
          <a:bodyPr wrap="square">
            <a:spAutoFit/>
          </a:bodyPr>
          <a:lstStyle/>
          <a:p>
            <a:r>
              <a:rPr lang="vi-VN" sz="2800" b="1" u="sng" dirty="0">
                <a:solidFill>
                  <a:srgbClr val="0000FF"/>
                </a:solidFill>
                <a:latin typeface="+mj-lt"/>
              </a:rPr>
              <a:t>Câu </a:t>
            </a:r>
            <a:r>
              <a:rPr lang="en-US" sz="2800" b="1" u="sng" dirty="0" smtClean="0">
                <a:solidFill>
                  <a:srgbClr val="0000FF"/>
                </a:solidFill>
                <a:latin typeface="Times New Roman" pitchFamily="18" charset="0"/>
                <a:cs typeface="Times New Roman" pitchFamily="18" charset="0"/>
              </a:rPr>
              <a:t>29</a:t>
            </a:r>
            <a:r>
              <a:rPr lang="vi-VN" sz="2800" b="1" dirty="0" smtClean="0">
                <a:solidFill>
                  <a:srgbClr val="0000FF"/>
                </a:solidFill>
                <a:latin typeface="+mj-lt"/>
              </a:rPr>
              <a:t>:</a:t>
            </a:r>
            <a:r>
              <a:rPr lang="vi-VN" sz="2800" dirty="0">
                <a:solidFill>
                  <a:srgbClr val="0000FF"/>
                </a:solidFill>
                <a:latin typeface="+mj-lt"/>
              </a:rPr>
              <a:t> Câu “ Nếu Tết năm nay Covid được kiểm soát em sẽ đi chúc tết bà con, họ hàng, nếu không em sẽ ở nhà.” thể hiện cấu trúc điều khiển nào?</a:t>
            </a:r>
          </a:p>
          <a:p>
            <a:r>
              <a:rPr lang="vi-VN" sz="2800" dirty="0">
                <a:latin typeface="+mj-lt"/>
              </a:rPr>
              <a:t>A. Cấu trúc rẽ nhánh dạng đủ.</a:t>
            </a:r>
          </a:p>
          <a:p>
            <a:r>
              <a:rPr lang="vi-VN" sz="2800" dirty="0">
                <a:latin typeface="+mj-lt"/>
              </a:rPr>
              <a:t>B. Cấu trúc rẽ nhánh dạng thiếu.</a:t>
            </a:r>
          </a:p>
          <a:p>
            <a:r>
              <a:rPr lang="vi-VN" sz="2800" dirty="0">
                <a:latin typeface="+mj-lt"/>
              </a:rPr>
              <a:t>C. Cấu trúc lặp.</a:t>
            </a:r>
          </a:p>
          <a:p>
            <a:r>
              <a:rPr lang="vi-VN" sz="2800" dirty="0">
                <a:latin typeface="+mj-lt"/>
              </a:rPr>
              <a:t>D. Cấu trúc tuần tự.</a:t>
            </a:r>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8F742D70-9DB9-4FD3-8BCF-4C6355B0849E}"/>
              </a:ext>
            </a:extLst>
          </p:cNvPr>
          <p:cNvPicPr>
            <a:picLocks noChangeAspect="1"/>
          </p:cNvPicPr>
          <p:nvPr/>
        </p:nvPicPr>
        <p:blipFill>
          <a:blip r:embed="rId2"/>
          <a:stretch>
            <a:fillRect/>
          </a:stretch>
        </p:blipFill>
        <p:spPr>
          <a:xfrm>
            <a:off x="3635896" y="281587"/>
            <a:ext cx="2791383" cy="3372921"/>
          </a:xfrm>
          <a:prstGeom prst="rect">
            <a:avLst/>
          </a:prstGeom>
        </p:spPr>
      </p:pic>
      <p:pic>
        <p:nvPicPr>
          <p:cNvPr id="5" name="Picture 4">
            <a:extLst>
              <a:ext uri="{FF2B5EF4-FFF2-40B4-BE49-F238E27FC236}">
                <a16:creationId xmlns:a16="http://schemas.microsoft.com/office/drawing/2014/main" xmlns="" id="{8F742D70-9DB9-4FD3-8BCF-4C6355B0849E}"/>
              </a:ext>
            </a:extLst>
          </p:cNvPr>
          <p:cNvPicPr>
            <a:picLocks noChangeAspect="1"/>
          </p:cNvPicPr>
          <p:nvPr/>
        </p:nvPicPr>
        <p:blipFill>
          <a:blip r:embed="rId2"/>
          <a:stretch>
            <a:fillRect/>
          </a:stretch>
        </p:blipFill>
        <p:spPr>
          <a:xfrm>
            <a:off x="-7273747" y="3654508"/>
            <a:ext cx="2305426" cy="2785723"/>
          </a:xfrm>
          <a:prstGeom prst="rect">
            <a:avLst/>
          </a:prstGeom>
        </p:spPr>
      </p:pic>
      <p:pic>
        <p:nvPicPr>
          <p:cNvPr id="6" name="Picture 5">
            <a:extLst>
              <a:ext uri="{FF2B5EF4-FFF2-40B4-BE49-F238E27FC236}">
                <a16:creationId xmlns:a16="http://schemas.microsoft.com/office/drawing/2014/main" xmlns="" id="{5E5C0AA5-C7C5-41E5-AD28-0BFDB8E2E179}"/>
              </a:ext>
            </a:extLst>
          </p:cNvPr>
          <p:cNvPicPr>
            <a:picLocks noChangeAspect="1"/>
          </p:cNvPicPr>
          <p:nvPr/>
        </p:nvPicPr>
        <p:blipFill>
          <a:blip r:embed="rId3"/>
          <a:stretch>
            <a:fillRect/>
          </a:stretch>
        </p:blipFill>
        <p:spPr>
          <a:xfrm>
            <a:off x="-3961244" y="3654508"/>
            <a:ext cx="2848062" cy="2785723"/>
          </a:xfrm>
          <a:prstGeom prst="rect">
            <a:avLst/>
          </a:prstGeom>
        </p:spPr>
      </p:pic>
      <p:sp>
        <p:nvSpPr>
          <p:cNvPr id="7" name="TextBox 6"/>
          <p:cNvSpPr txBox="1"/>
          <p:nvPr/>
        </p:nvSpPr>
        <p:spPr>
          <a:xfrm>
            <a:off x="3546959" y="4464736"/>
            <a:ext cx="2880320" cy="954107"/>
          </a:xfrm>
          <a:prstGeom prst="rect">
            <a:avLst/>
          </a:prstGeom>
          <a:noFill/>
        </p:spPr>
        <p:txBody>
          <a:bodyPr wrap="square" rtlCol="0">
            <a:spAutoFit/>
          </a:bodyPr>
          <a:lstStyle/>
          <a:p>
            <a:r>
              <a:rPr lang="en-US" sz="2800" b="1" dirty="0" err="1" smtClean="0">
                <a:solidFill>
                  <a:srgbClr val="C00000"/>
                </a:solidFill>
                <a:latin typeface="Times New Roman" pitchFamily="18" charset="0"/>
                <a:cs typeface="Times New Roman" pitchFamily="18" charset="0"/>
              </a:rPr>
              <a:t>Sơ</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đồ</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khối</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mô</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tả</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cấu</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trúc</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tuần</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tự</a:t>
            </a:r>
            <a:endParaRPr lang="en-US" sz="28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5E5C0AA5-C7C5-41E5-AD28-0BFDB8E2E179}"/>
              </a:ext>
            </a:extLst>
          </p:cNvPr>
          <p:cNvPicPr>
            <a:picLocks noChangeAspect="1"/>
          </p:cNvPicPr>
          <p:nvPr/>
        </p:nvPicPr>
        <p:blipFill>
          <a:blip r:embed="rId2"/>
          <a:stretch>
            <a:fillRect/>
          </a:stretch>
        </p:blipFill>
        <p:spPr>
          <a:xfrm>
            <a:off x="2483768" y="188640"/>
            <a:ext cx="3448400" cy="3372921"/>
          </a:xfrm>
          <a:prstGeom prst="rect">
            <a:avLst/>
          </a:prstGeom>
        </p:spPr>
      </p:pic>
      <p:sp>
        <p:nvSpPr>
          <p:cNvPr id="5" name="TextBox 4"/>
          <p:cNvSpPr txBox="1"/>
          <p:nvPr/>
        </p:nvSpPr>
        <p:spPr>
          <a:xfrm>
            <a:off x="1829708" y="3933055"/>
            <a:ext cx="4756520" cy="954107"/>
          </a:xfrm>
          <a:prstGeom prst="rect">
            <a:avLst/>
          </a:prstGeom>
          <a:noFill/>
        </p:spPr>
        <p:txBody>
          <a:bodyPr wrap="square" rtlCol="0">
            <a:spAutoFit/>
          </a:bodyPr>
          <a:lstStyle/>
          <a:p>
            <a:pPr algn="ctr"/>
            <a:r>
              <a:rPr lang="en-US" sz="2800" b="1" dirty="0" err="1" smtClean="0">
                <a:solidFill>
                  <a:srgbClr val="FF0000"/>
                </a:solidFill>
                <a:latin typeface="Times New Roman" pitchFamily="18" charset="0"/>
                <a:cs typeface="Times New Roman" pitchFamily="18" charset="0"/>
              </a:rPr>
              <a:t>Sơ</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đồ</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khối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mô</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tả</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cấu</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trúc</a:t>
            </a:r>
            <a:r>
              <a:rPr lang="en-US" sz="2800" b="1" dirty="0" smtClean="0">
                <a:solidFill>
                  <a:srgbClr val="FF0000"/>
                </a:solidFill>
                <a:latin typeface="Times New Roman" pitchFamily="18" charset="0"/>
                <a:cs typeface="Times New Roman" pitchFamily="18" charset="0"/>
              </a:rPr>
              <a:t> </a:t>
            </a:r>
          </a:p>
          <a:p>
            <a:pPr algn="ctr"/>
            <a:r>
              <a:rPr lang="en-US" sz="2800" b="1" dirty="0" err="1" smtClean="0">
                <a:solidFill>
                  <a:srgbClr val="FF0000"/>
                </a:solidFill>
                <a:latin typeface="Times New Roman" pitchFamily="18" charset="0"/>
                <a:cs typeface="Times New Roman" pitchFamily="18" charset="0"/>
              </a:rPr>
              <a:t>rẽ</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nhánh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dạng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thiếu</a:t>
            </a:r>
            <a:r>
              <a:rPr lang="en-US" sz="2800" b="1" dirty="0" smtClean="0">
                <a:solidFill>
                  <a:srgbClr val="FF0000"/>
                </a:solidFill>
                <a:latin typeface="Times New Roman" pitchFamily="18" charset="0"/>
                <a:cs typeface="Times New Roman" pitchFamily="18" charset="0"/>
              </a:rPr>
              <a:t>.</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874003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8ED7FE51-DAA7-41CA-AEC5-4CBC25882528}"/>
              </a:ext>
            </a:extLst>
          </p:cNvPr>
          <p:cNvPicPr>
            <a:picLocks noChangeAspect="1"/>
          </p:cNvPicPr>
          <p:nvPr/>
        </p:nvPicPr>
        <p:blipFill>
          <a:blip r:embed="rId2"/>
          <a:stretch>
            <a:fillRect/>
          </a:stretch>
        </p:blipFill>
        <p:spPr>
          <a:xfrm>
            <a:off x="2411760" y="260648"/>
            <a:ext cx="4608512" cy="3516429"/>
          </a:xfrm>
          <a:prstGeom prst="rect">
            <a:avLst/>
          </a:prstGeom>
        </p:spPr>
      </p:pic>
      <p:sp>
        <p:nvSpPr>
          <p:cNvPr id="3" name="TextBox 2"/>
          <p:cNvSpPr txBox="1"/>
          <p:nvPr/>
        </p:nvSpPr>
        <p:spPr>
          <a:xfrm>
            <a:off x="1829708" y="3933055"/>
            <a:ext cx="4756520" cy="954107"/>
          </a:xfrm>
          <a:prstGeom prst="rect">
            <a:avLst/>
          </a:prstGeom>
          <a:noFill/>
        </p:spPr>
        <p:txBody>
          <a:bodyPr wrap="square" rtlCol="0">
            <a:spAutoFit/>
          </a:bodyPr>
          <a:lstStyle/>
          <a:p>
            <a:pPr algn="ctr"/>
            <a:r>
              <a:rPr lang="en-US" sz="2800" b="1" dirty="0" err="1" smtClean="0">
                <a:solidFill>
                  <a:srgbClr val="FF0000"/>
                </a:solidFill>
                <a:latin typeface="Times New Roman" pitchFamily="18" charset="0"/>
                <a:cs typeface="Times New Roman" pitchFamily="18" charset="0"/>
              </a:rPr>
              <a:t>Sơ</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đồ</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khối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mô</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tả</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cấu</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trúc</a:t>
            </a:r>
            <a:r>
              <a:rPr lang="en-US" sz="2800" b="1" dirty="0" smtClean="0">
                <a:solidFill>
                  <a:srgbClr val="FF0000"/>
                </a:solidFill>
                <a:latin typeface="Times New Roman" pitchFamily="18" charset="0"/>
                <a:cs typeface="Times New Roman" pitchFamily="18" charset="0"/>
              </a:rPr>
              <a:t> </a:t>
            </a:r>
          </a:p>
          <a:p>
            <a:pPr algn="ctr"/>
            <a:r>
              <a:rPr lang="en-US" sz="2800" b="1" dirty="0" err="1" smtClean="0">
                <a:solidFill>
                  <a:srgbClr val="FF0000"/>
                </a:solidFill>
                <a:latin typeface="Times New Roman" pitchFamily="18" charset="0"/>
                <a:cs typeface="Times New Roman" pitchFamily="18" charset="0"/>
              </a:rPr>
              <a:t>rẽ</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nhánh</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dạng</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đủ</a:t>
            </a:r>
            <a:r>
              <a:rPr lang="en-US" sz="2800" b="1" dirty="0" smtClean="0">
                <a:solidFill>
                  <a:srgbClr val="FF0000"/>
                </a:solidFill>
                <a:latin typeface="Times New Roman" pitchFamily="18" charset="0"/>
                <a:cs typeface="Times New Roman" pitchFamily="18" charset="0"/>
              </a:rPr>
              <a:t>.</a:t>
            </a:r>
            <a:endParaRPr lang="en-US"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359872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0"/>
            <a:ext cx="2520280" cy="584775"/>
          </a:xfrm>
          <a:prstGeom prst="rect">
            <a:avLst/>
          </a:prstGeom>
          <a:noFill/>
        </p:spPr>
        <p:txBody>
          <a:bodyPr wrap="square" rtlCol="0">
            <a:spAutoFit/>
          </a:bodyPr>
          <a:lstStyle/>
          <a:p>
            <a:r>
              <a:rPr lang="en-US" sz="3200" u="sng" dirty="0" err="1" smtClean="0">
                <a:solidFill>
                  <a:srgbClr val="FF0000"/>
                </a:solidFill>
                <a:latin typeface="Times New Roman" pitchFamily="18" charset="0"/>
                <a:cs typeface="Times New Roman" pitchFamily="18" charset="0"/>
              </a:rPr>
              <a:t>Bài</a:t>
            </a:r>
            <a:r>
              <a:rPr lang="en-US" sz="3200" u="sng" dirty="0" smtClean="0">
                <a:solidFill>
                  <a:srgbClr val="FF0000"/>
                </a:solidFill>
                <a:latin typeface="Times New Roman" pitchFamily="18" charset="0"/>
                <a:cs typeface="Times New Roman" pitchFamily="18" charset="0"/>
              </a:rPr>
              <a:t> </a:t>
            </a:r>
            <a:r>
              <a:rPr lang="en-US" sz="3200" u="sng" dirty="0" err="1" smtClean="0">
                <a:solidFill>
                  <a:srgbClr val="FF0000"/>
                </a:solidFill>
                <a:latin typeface="Times New Roman" pitchFamily="18" charset="0"/>
                <a:cs typeface="Times New Roman" pitchFamily="18" charset="0"/>
              </a:rPr>
              <a:t>tập</a:t>
            </a:r>
            <a:r>
              <a:rPr lang="en-US" sz="3200" dirty="0" smtClean="0">
                <a:solidFill>
                  <a:srgbClr val="FF0000"/>
                </a:solidFill>
                <a:latin typeface="Times New Roman" pitchFamily="18" charset="0"/>
                <a:cs typeface="Times New Roman" pitchFamily="18" charset="0"/>
              </a:rPr>
              <a:t>:</a:t>
            </a:r>
            <a:endParaRPr lang="en-US" sz="3200" dirty="0">
              <a:solidFill>
                <a:srgbClr val="FF0000"/>
              </a:solidFill>
              <a:latin typeface="Times New Roman" pitchFamily="18" charset="0"/>
              <a:cs typeface="Times New Roman" pitchFamily="18" charset="0"/>
            </a:endParaRPr>
          </a:p>
        </p:txBody>
      </p:sp>
      <p:sp>
        <p:nvSpPr>
          <p:cNvPr id="3" name="Rectangle 2"/>
          <p:cNvSpPr/>
          <p:nvPr/>
        </p:nvSpPr>
        <p:spPr>
          <a:xfrm>
            <a:off x="251520" y="573347"/>
            <a:ext cx="8640960" cy="1569660"/>
          </a:xfrm>
          <a:prstGeom prst="rect">
            <a:avLst/>
          </a:prstGeom>
        </p:spPr>
        <p:txBody>
          <a:bodyPr wrap="square">
            <a:spAutoFit/>
          </a:bodyPr>
          <a:lstStyle/>
          <a:p>
            <a:pPr algn="just"/>
            <a:r>
              <a:rPr lang="en-US" sz="3200" b="1" u="sng" dirty="0" err="1">
                <a:latin typeface="Times New Roman" pitchFamily="18" charset="0"/>
                <a:cs typeface="Times New Roman" pitchFamily="18" charset="0"/>
              </a:rPr>
              <a:t>Câu</a:t>
            </a:r>
            <a:r>
              <a:rPr lang="en-US" sz="3200" b="1" u="sng" dirty="0">
                <a:latin typeface="Times New Roman" pitchFamily="18" charset="0"/>
                <a:cs typeface="Times New Roman" pitchFamily="18" charset="0"/>
              </a:rPr>
              <a:t> 30</a:t>
            </a:r>
            <a:r>
              <a:rPr lang="en-US" sz="3200" b="1" dirty="0">
                <a:latin typeface="Times New Roman" pitchFamily="18" charset="0"/>
                <a:cs typeface="Times New Roman" pitchFamily="18" charset="0"/>
              </a:rPr>
              <a:t>: </a:t>
            </a:r>
            <a:r>
              <a:rPr lang="en-US" sz="3200" dirty="0">
                <a:latin typeface="Times New Roman" pitchFamily="18" charset="0"/>
                <a:cs typeface="Times New Roman" pitchFamily="18" charset="0"/>
              </a:rPr>
              <a:t>Cho </a:t>
            </a:r>
            <a:r>
              <a:rPr lang="en-US" sz="3200" dirty="0" err="1">
                <a:latin typeface="Times New Roman" pitchFamily="18" charset="0"/>
                <a:cs typeface="Times New Roman" pitchFamily="18" charset="0"/>
              </a:rPr>
              <a:t>thuật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toán</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Tính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tổng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5, 10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15. </a:t>
            </a:r>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 a/ Cho </a:t>
            </a:r>
            <a:r>
              <a:rPr lang="en-US" sz="3200" dirty="0" err="1">
                <a:latin typeface="Times New Roman" pitchFamily="18" charset="0"/>
                <a:cs typeface="Times New Roman" pitchFamily="18" charset="0"/>
              </a:rPr>
              <a:t>biết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đầu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đầu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thuật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toán</a:t>
            </a:r>
            <a:r>
              <a:rPr lang="en-US" sz="3200" dirty="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b</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Vẽ</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sơ</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đồ</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khối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thể</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thuật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toán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trên</a:t>
            </a:r>
            <a:r>
              <a:rPr lang="en-US" sz="3200" dirty="0">
                <a:latin typeface="Times New Roman" pitchFamily="18" charset="0"/>
                <a:cs typeface="Times New Roman" pitchFamily="18" charset="0"/>
              </a:rPr>
              <a:t>. </a:t>
            </a:r>
          </a:p>
        </p:txBody>
      </p:sp>
      <p:sp>
        <p:nvSpPr>
          <p:cNvPr id="4" name="Rectangle 3"/>
          <p:cNvSpPr/>
          <p:nvPr/>
        </p:nvSpPr>
        <p:spPr>
          <a:xfrm>
            <a:off x="251520" y="2782212"/>
            <a:ext cx="8640960" cy="1569660"/>
          </a:xfrm>
          <a:prstGeom prst="rect">
            <a:avLst/>
          </a:prstGeom>
        </p:spPr>
        <p:txBody>
          <a:bodyPr wrap="square">
            <a:spAutoFit/>
          </a:bodyPr>
          <a:lstStyle/>
          <a:p>
            <a:r>
              <a:rPr lang="en-US" sz="3200" dirty="0">
                <a:latin typeface="Times New Roman" pitchFamily="18" charset="0"/>
                <a:cs typeface="Times New Roman" pitchFamily="18" charset="0"/>
              </a:rPr>
              <a:t>a/ </a:t>
            </a:r>
            <a:r>
              <a:rPr lang="en-US" sz="3200" dirty="0" err="1">
                <a:latin typeface="Times New Roman" pitchFamily="18" charset="0"/>
                <a:cs typeface="Times New Roman" pitchFamily="18" charset="0"/>
              </a:rPr>
              <a:t>Đầu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vào</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5, 10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15. </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Đầu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ra</a:t>
            </a:r>
            <a:r>
              <a:rPr lang="en-US" sz="3200" dirty="0">
                <a:latin typeface="Times New Roman" pitchFamily="18" charset="0"/>
                <a:cs typeface="Times New Roman" pitchFamily="18" charset="0"/>
              </a:rPr>
              <a:t>: 30. </a:t>
            </a:r>
          </a:p>
          <a:p>
            <a:r>
              <a:rPr lang="en-US" sz="3200" dirty="0">
                <a:latin typeface="Times New Roman" pitchFamily="18" charset="0"/>
                <a:cs typeface="Times New Roman" pitchFamily="18" charset="0"/>
              </a:rPr>
              <a:t> </a:t>
            </a:r>
          </a:p>
        </p:txBody>
      </p:sp>
      <p:sp>
        <p:nvSpPr>
          <p:cNvPr id="5" name="TextBox 4"/>
          <p:cNvSpPr txBox="1"/>
          <p:nvPr/>
        </p:nvSpPr>
        <p:spPr>
          <a:xfrm>
            <a:off x="2987824" y="2129555"/>
            <a:ext cx="2520280" cy="584775"/>
          </a:xfrm>
          <a:prstGeom prst="rect">
            <a:avLst/>
          </a:prstGeom>
          <a:noFill/>
        </p:spPr>
        <p:txBody>
          <a:bodyPr wrap="square" rtlCol="0">
            <a:spAutoFit/>
          </a:bodyPr>
          <a:lstStyle/>
          <a:p>
            <a:r>
              <a:rPr lang="en-US" sz="3200" u="sng" dirty="0" err="1" smtClean="0">
                <a:solidFill>
                  <a:srgbClr val="FF0000"/>
                </a:solidFill>
                <a:latin typeface="Times New Roman" pitchFamily="18" charset="0"/>
                <a:cs typeface="Times New Roman" pitchFamily="18" charset="0"/>
              </a:rPr>
              <a:t>Bài</a:t>
            </a:r>
            <a:r>
              <a:rPr lang="en-US" sz="3200" u="sng" dirty="0" smtClean="0">
                <a:solidFill>
                  <a:srgbClr val="FF0000"/>
                </a:solidFill>
                <a:latin typeface="Times New Roman" pitchFamily="18" charset="0"/>
                <a:cs typeface="Times New Roman" pitchFamily="18" charset="0"/>
              </a:rPr>
              <a:t> </a:t>
            </a:r>
            <a:r>
              <a:rPr lang="en-US" sz="3200" u="sng" dirty="0" err="1" smtClean="0">
                <a:solidFill>
                  <a:srgbClr val="FF0000"/>
                </a:solidFill>
                <a:latin typeface="Times New Roman" pitchFamily="18" charset="0"/>
                <a:cs typeface="Times New Roman" pitchFamily="18" charset="0"/>
              </a:rPr>
              <a:t>làm</a:t>
            </a:r>
            <a:r>
              <a:rPr lang="en-US" sz="3200" dirty="0" smtClean="0">
                <a:solidFill>
                  <a:srgbClr val="FF0000"/>
                </a:solidFill>
                <a:latin typeface="Times New Roman" pitchFamily="18" charset="0"/>
                <a:cs typeface="Times New Roman" pitchFamily="18" charset="0"/>
              </a:rPr>
              <a:t>:</a:t>
            </a: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359872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88640"/>
            <a:ext cx="8856984" cy="3539430"/>
          </a:xfrm>
          <a:prstGeom prst="rect">
            <a:avLst/>
          </a:prstGeom>
        </p:spPr>
        <p:txBody>
          <a:bodyPr wrap="square">
            <a:spAutoFit/>
          </a:bodyPr>
          <a:lstStyle/>
          <a:p>
            <a:pPr algn="just"/>
            <a:r>
              <a:rPr lang="en-US" sz="2800" b="1" u="sng" dirty="0" err="1">
                <a:solidFill>
                  <a:srgbClr val="0000FF"/>
                </a:solidFill>
                <a:latin typeface="Times New Roman" pitchFamily="18" charset="0"/>
                <a:cs typeface="Times New Roman" pitchFamily="18" charset="0"/>
              </a:rPr>
              <a:t>Câu</a:t>
            </a:r>
            <a:r>
              <a:rPr lang="en-US" sz="2800" b="1" u="sng" dirty="0">
                <a:solidFill>
                  <a:srgbClr val="0000FF"/>
                </a:solidFill>
                <a:latin typeface="Times New Roman" pitchFamily="18" charset="0"/>
                <a:cs typeface="Times New Roman" pitchFamily="18" charset="0"/>
              </a:rPr>
              <a:t> 1</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Sơ</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đồ</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tư</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duy</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là</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gì</a:t>
            </a:r>
            <a:r>
              <a:rPr lang="en-US" sz="2800" b="1" dirty="0">
                <a:solidFill>
                  <a:srgbClr val="0000FF"/>
                </a:solidFill>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vẽ</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nhà</a:t>
            </a:r>
            <a:r>
              <a:rPr lang="en-US" sz="2800" dirty="0">
                <a:latin typeface="Times New Roman" pitchFamily="18" charset="0"/>
                <a:cs typeface="Times New Roman" pitchFamily="18" charset="0"/>
              </a:rPr>
              <a:t>.</a:t>
            </a:r>
            <a:r>
              <a:rPr lang="vi-VN"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B</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đồ</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hướng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dẫn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a:t>
            </a:r>
            <a:r>
              <a:rPr lang="en-US" sz="2800" dirty="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đồ</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thông</a:t>
            </a:r>
            <a:r>
              <a:rPr lang="en-US" sz="2800" dirty="0">
                <a:latin typeface="Times New Roman" pitchFamily="18" charset="0"/>
                <a:cs typeface="Times New Roman" pitchFamily="18" charset="0"/>
              </a:rPr>
              <a:t> tin </a:t>
            </a:r>
            <a:r>
              <a:rPr lang="en-US" sz="2800" dirty="0" err="1">
                <a:latin typeface="Times New Roman" pitchFamily="18" charset="0"/>
                <a:cs typeface="Times New Roman" pitchFamily="18" charset="0"/>
              </a:rPr>
              <a:t>trực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ngữ</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ngắn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gọn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niệm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ý </a:t>
            </a:r>
            <a:r>
              <a:rPr lang="en-US" sz="2800" dirty="0" err="1">
                <a:latin typeface="Times New Roman" pitchFamily="18" charset="0"/>
                <a:cs typeface="Times New Roman" pitchFamily="18" charset="0"/>
              </a:rPr>
              <a:t>tưởng</a:t>
            </a:r>
            <a:r>
              <a:rPr lang="en-US" sz="2800" dirty="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D</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kịch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phim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sóng</a:t>
            </a:r>
            <a:r>
              <a:rPr lang="en-US" sz="2800" dirty="0">
                <a:latin typeface="Times New Roman" pitchFamily="18" charset="0"/>
                <a:cs typeface="Times New Roman" pitchFamily="18" charset="0"/>
              </a:rPr>
              <a:t>,</a:t>
            </a:r>
          </a:p>
        </p:txBody>
      </p:sp>
      <p:sp>
        <p:nvSpPr>
          <p:cNvPr id="7" name="Oval 6"/>
          <p:cNvSpPr/>
          <p:nvPr/>
        </p:nvSpPr>
        <p:spPr>
          <a:xfrm>
            <a:off x="109464" y="1526307"/>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435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50758"/>
            <a:ext cx="2611612" cy="584775"/>
          </a:xfrm>
          <a:prstGeom prst="rect">
            <a:avLst/>
          </a:prstGeom>
        </p:spPr>
        <p:txBody>
          <a:bodyPr wrap="none">
            <a:spAutoFit/>
          </a:bodyPr>
          <a:lstStyle/>
          <a:p>
            <a:r>
              <a:rPr lang="en-US" sz="3200" dirty="0">
                <a:latin typeface="Times New Roman" pitchFamily="18" charset="0"/>
                <a:cs typeface="Times New Roman" pitchFamily="18" charset="0"/>
              </a:rPr>
              <a:t>b/ </a:t>
            </a:r>
            <a:r>
              <a:rPr lang="en-US" sz="3200" dirty="0" err="1">
                <a:latin typeface="Times New Roman" pitchFamily="18" charset="0"/>
                <a:cs typeface="Times New Roman" pitchFamily="18" charset="0"/>
              </a:rPr>
              <a:t>Sơ</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đồ</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khối</a:t>
            </a:r>
            <a:r>
              <a:rPr lang="en-US" sz="3200" dirty="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grpSp>
        <p:nvGrpSpPr>
          <p:cNvPr id="17" name="Group 16"/>
          <p:cNvGrpSpPr/>
          <p:nvPr/>
        </p:nvGrpSpPr>
        <p:grpSpPr>
          <a:xfrm>
            <a:off x="2112963" y="836713"/>
            <a:ext cx="3899197" cy="4488172"/>
            <a:chOff x="2112963" y="836713"/>
            <a:chExt cx="3899197" cy="4488172"/>
          </a:xfrm>
        </p:grpSpPr>
        <p:sp>
          <p:nvSpPr>
            <p:cNvPr id="7" name="Oval 6"/>
            <p:cNvSpPr/>
            <p:nvPr/>
          </p:nvSpPr>
          <p:spPr>
            <a:xfrm>
              <a:off x="2680050" y="836713"/>
              <a:ext cx="2732381" cy="551676"/>
            </a:xfrm>
            <a:prstGeom prst="ellipse">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3200" dirty="0" err="1">
                  <a:effectLst/>
                  <a:latin typeface="Times New Roman"/>
                  <a:ea typeface="Calibri"/>
                  <a:cs typeface="Times New Roman"/>
                </a:rPr>
                <a:t>Bắt</a:t>
              </a:r>
              <a:r>
                <a:rPr lang="en-US" sz="3200" dirty="0">
                  <a:effectLst/>
                  <a:latin typeface="Times New Roman"/>
                  <a:ea typeface="Calibri"/>
                  <a:cs typeface="Times New Roman"/>
                </a:rPr>
                <a:t> </a:t>
              </a:r>
              <a:r>
                <a:rPr lang="en-US" sz="3200" dirty="0" err="1">
                  <a:effectLst/>
                  <a:latin typeface="Times New Roman"/>
                  <a:ea typeface="Calibri"/>
                  <a:cs typeface="Times New Roman"/>
                </a:rPr>
                <a:t>đầu</a:t>
              </a:r>
              <a:endParaRPr lang="en-US" sz="3200" dirty="0">
                <a:effectLst/>
                <a:latin typeface="Times New Roman"/>
                <a:ea typeface="Calibri"/>
                <a:cs typeface="Times New Roman"/>
              </a:endParaRPr>
            </a:p>
          </p:txBody>
        </p:sp>
        <p:cxnSp>
          <p:nvCxnSpPr>
            <p:cNvPr id="8" name="Straight Arrow Connector 7"/>
            <p:cNvCxnSpPr/>
            <p:nvPr/>
          </p:nvCxnSpPr>
          <p:spPr>
            <a:xfrm>
              <a:off x="4152560" y="1388889"/>
              <a:ext cx="9524" cy="365622"/>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9" name="Flowchart: Data 8"/>
            <p:cNvSpPr/>
            <p:nvPr/>
          </p:nvSpPr>
          <p:spPr>
            <a:xfrm>
              <a:off x="2339752" y="1754510"/>
              <a:ext cx="3384376" cy="522362"/>
            </a:xfrm>
            <a:prstGeom prst="flowChartInputOutpu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3200" dirty="0" smtClean="0">
                  <a:solidFill>
                    <a:srgbClr val="333333"/>
                  </a:solidFill>
                  <a:latin typeface="Times New Roman"/>
                  <a:ea typeface="Calibri"/>
                  <a:cs typeface="Times New Roman"/>
                </a:rPr>
                <a:t>5, 10, 15</a:t>
              </a:r>
              <a:endParaRPr lang="en-US" sz="3200" dirty="0">
                <a:effectLst/>
                <a:latin typeface="Times New Roman"/>
                <a:ea typeface="Calibri"/>
                <a:cs typeface="Times New Roman"/>
              </a:endParaRPr>
            </a:p>
          </p:txBody>
        </p:sp>
        <p:cxnSp>
          <p:nvCxnSpPr>
            <p:cNvPr id="10" name="Straight Arrow Connector 9"/>
            <p:cNvCxnSpPr/>
            <p:nvPr/>
          </p:nvCxnSpPr>
          <p:spPr>
            <a:xfrm>
              <a:off x="4168054" y="2283699"/>
              <a:ext cx="9524" cy="365622"/>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11" name="Rectangle 10"/>
            <p:cNvSpPr/>
            <p:nvPr/>
          </p:nvSpPr>
          <p:spPr>
            <a:xfrm>
              <a:off x="2112963" y="2649320"/>
              <a:ext cx="3899197" cy="635663"/>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3200" dirty="0" err="1" smtClean="0">
                  <a:solidFill>
                    <a:srgbClr val="333333"/>
                  </a:solidFill>
                  <a:latin typeface="Times New Roman"/>
                  <a:ea typeface="Calibri"/>
                  <a:cs typeface="Times New Roman"/>
                </a:rPr>
                <a:t>Tổng</a:t>
              </a:r>
              <a:r>
                <a:rPr lang="en-US" sz="3200" dirty="0" smtClean="0">
                  <a:solidFill>
                    <a:srgbClr val="333333"/>
                  </a:solidFill>
                  <a:latin typeface="Times New Roman"/>
                  <a:ea typeface="Calibri"/>
                  <a:cs typeface="Times New Roman"/>
                </a:rPr>
                <a:t> ← 5 + 10 + 15</a:t>
              </a:r>
              <a:endParaRPr lang="en-US" sz="3200" dirty="0">
                <a:effectLst/>
                <a:latin typeface="Times New Roman"/>
                <a:ea typeface="Calibri"/>
                <a:cs typeface="Times New Roman"/>
              </a:endParaRPr>
            </a:p>
          </p:txBody>
        </p:sp>
        <p:cxnSp>
          <p:nvCxnSpPr>
            <p:cNvPr id="12" name="Straight Arrow Connector 11"/>
            <p:cNvCxnSpPr/>
            <p:nvPr/>
          </p:nvCxnSpPr>
          <p:spPr>
            <a:xfrm>
              <a:off x="4162090" y="3284983"/>
              <a:ext cx="9524" cy="365622"/>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13" name="Flowchart: Data 12"/>
            <p:cNvSpPr/>
            <p:nvPr/>
          </p:nvSpPr>
          <p:spPr>
            <a:xfrm>
              <a:off x="2339752" y="3650604"/>
              <a:ext cx="3384376" cy="570483"/>
            </a:xfrm>
            <a:prstGeom prst="flowChartInputOutpu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3200">
                  <a:solidFill>
                    <a:srgbClr val="333333"/>
                  </a:solidFill>
                  <a:effectLst/>
                  <a:latin typeface="Times New Roman"/>
                  <a:ea typeface="Calibri"/>
                  <a:cs typeface="Times New Roman"/>
                </a:rPr>
                <a:t>30</a:t>
              </a:r>
              <a:endParaRPr lang="en-US" sz="3200">
                <a:effectLst/>
                <a:latin typeface="Times New Roman"/>
                <a:ea typeface="Calibri"/>
                <a:cs typeface="Times New Roman"/>
              </a:endParaRPr>
            </a:p>
          </p:txBody>
        </p:sp>
        <p:sp>
          <p:nvSpPr>
            <p:cNvPr id="14" name="Oval 13"/>
            <p:cNvSpPr/>
            <p:nvPr/>
          </p:nvSpPr>
          <p:spPr>
            <a:xfrm>
              <a:off x="2845430" y="4604805"/>
              <a:ext cx="2664296" cy="720080"/>
            </a:xfrm>
            <a:prstGeom prst="ellipse">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3200">
                  <a:effectLst/>
                  <a:latin typeface="Times New Roman"/>
                  <a:ea typeface="Calibri"/>
                  <a:cs typeface="Times New Roman"/>
                </a:rPr>
                <a:t>Kết thúc</a:t>
              </a:r>
            </a:p>
          </p:txBody>
        </p:sp>
        <p:cxnSp>
          <p:nvCxnSpPr>
            <p:cNvPr id="15" name="Straight Arrow Connector 14"/>
            <p:cNvCxnSpPr/>
            <p:nvPr/>
          </p:nvCxnSpPr>
          <p:spPr>
            <a:xfrm>
              <a:off x="4143036" y="4221087"/>
              <a:ext cx="9524" cy="365622"/>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grpSp>
      <p:sp>
        <p:nvSpPr>
          <p:cNvPr id="16" name="Rectangle 16"/>
          <p:cNvSpPr>
            <a:spLocks noChangeArrowheads="1"/>
          </p:cNvSpPr>
          <p:nvPr/>
        </p:nvSpPr>
        <p:spPr bwMode="auto">
          <a:xfrm>
            <a:off x="2112963" y="14509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8040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6956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8856984" cy="2246769"/>
          </a:xfrm>
          <a:prstGeom prst="rect">
            <a:avLst/>
          </a:prstGeom>
        </p:spPr>
        <p:txBody>
          <a:bodyPr wrap="square">
            <a:spAutoFit/>
          </a:bodyPr>
          <a:lstStyle/>
          <a:p>
            <a:r>
              <a:rPr lang="en-US" sz="2800" b="1" u="sng">
                <a:solidFill>
                  <a:srgbClr val="0000FF"/>
                </a:solidFill>
                <a:latin typeface="Times New Roman" pitchFamily="18" charset="0"/>
                <a:cs typeface="Times New Roman" pitchFamily="18" charset="0"/>
              </a:rPr>
              <a:t>Câu 3</a:t>
            </a:r>
            <a:r>
              <a:rPr lang="en-US" sz="2800" b="1">
                <a:solidFill>
                  <a:srgbClr val="0000FF"/>
                </a:solidFill>
                <a:latin typeface="Times New Roman" pitchFamily="18" charset="0"/>
                <a:cs typeface="Times New Roman" pitchFamily="18" charset="0"/>
              </a:rPr>
              <a:t>: Sơ đồ tư duy gồm các thành phần:</a:t>
            </a:r>
          </a:p>
          <a:p>
            <a:r>
              <a:rPr lang="en-US" sz="2800" smtClean="0">
                <a:latin typeface="Times New Roman" pitchFamily="18" charset="0"/>
                <a:cs typeface="Times New Roman" pitchFamily="18" charset="0"/>
              </a:rPr>
              <a:t>A</a:t>
            </a:r>
            <a:r>
              <a:rPr lang="en-US" sz="2800">
                <a:latin typeface="Times New Roman" pitchFamily="18" charset="0"/>
                <a:cs typeface="Times New Roman" pitchFamily="18" charset="0"/>
              </a:rPr>
              <a:t>. Con người, đồ vật, khung cảnh,...</a:t>
            </a:r>
            <a:r>
              <a:rPr lang="vi-VN" sz="2800">
                <a:latin typeface="Times New Roman" pitchFamily="18" charset="0"/>
                <a:cs typeface="Times New Roman" pitchFamily="18" charset="0"/>
              </a:rPr>
              <a:t>		</a:t>
            </a:r>
            <a:r>
              <a:rPr lang="vi-VN" sz="2800" smtClean="0">
                <a:latin typeface="Times New Roman" pitchFamily="18" charset="0"/>
                <a:cs typeface="Times New Roman" pitchFamily="18" charset="0"/>
              </a:rPr>
              <a:t>	</a:t>
            </a:r>
            <a:endParaRPr lang="en-US" sz="2800" smtClean="0">
              <a:latin typeface="Times New Roman" pitchFamily="18" charset="0"/>
              <a:cs typeface="Times New Roman" pitchFamily="18" charset="0"/>
            </a:endParaRPr>
          </a:p>
          <a:p>
            <a:r>
              <a:rPr lang="en-US" sz="2800" smtClean="0">
                <a:latin typeface="Times New Roman" pitchFamily="18" charset="0"/>
                <a:cs typeface="Times New Roman" pitchFamily="18" charset="0"/>
              </a:rPr>
              <a:t>B</a:t>
            </a:r>
            <a:r>
              <a:rPr lang="en-US" sz="2800">
                <a:latin typeface="Times New Roman" pitchFamily="18" charset="0"/>
                <a:cs typeface="Times New Roman" pitchFamily="18" charset="0"/>
              </a:rPr>
              <a:t>. Phần mềm máy tính.</a:t>
            </a:r>
          </a:p>
          <a:p>
            <a:r>
              <a:rPr lang="en-US" sz="2800" smtClean="0">
                <a:latin typeface="Times New Roman" pitchFamily="18" charset="0"/>
                <a:cs typeface="Times New Roman" pitchFamily="18" charset="0"/>
              </a:rPr>
              <a:t>C</a:t>
            </a:r>
            <a:r>
              <a:rPr lang="en-US" sz="2800">
                <a:latin typeface="Times New Roman" pitchFamily="18" charset="0"/>
                <a:cs typeface="Times New Roman" pitchFamily="18" charset="0"/>
              </a:rPr>
              <a:t>. Từ ngữ ngắn gọn, hình ảnh, đường nối, màu sắc</a:t>
            </a:r>
            <a:r>
              <a:rPr lang="en-US" sz="2800" smtClean="0">
                <a:latin typeface="Times New Roman" pitchFamily="18" charset="0"/>
                <a:cs typeface="Times New Roman" pitchFamily="18" charset="0"/>
              </a:rPr>
              <a:t>,...</a:t>
            </a:r>
          </a:p>
          <a:p>
            <a:r>
              <a:rPr lang="en-US" sz="2800" smtClean="0">
                <a:latin typeface="Times New Roman" pitchFamily="18" charset="0"/>
                <a:cs typeface="Times New Roman" pitchFamily="18" charset="0"/>
              </a:rPr>
              <a:t>D</a:t>
            </a:r>
            <a:r>
              <a:rPr lang="en-US" sz="2800">
                <a:latin typeface="Times New Roman" pitchFamily="18" charset="0"/>
                <a:cs typeface="Times New Roman" pitchFamily="18" charset="0"/>
              </a:rPr>
              <a:t>. Bút, giấy, mực.</a:t>
            </a: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3"/>
          <p:cNvSpPr>
            <a:spLocks noChangeArrowheads="1"/>
          </p:cNvSpPr>
          <p:nvPr/>
        </p:nvSpPr>
        <p:spPr bwMode="auto">
          <a:xfrm>
            <a:off x="71754" y="2147958"/>
            <a:ext cx="900049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smtClean="0">
                <a:ln>
                  <a:noFill/>
                </a:ln>
                <a:solidFill>
                  <a:srgbClr val="0000FF"/>
                </a:solidFill>
                <a:effectLst/>
                <a:latin typeface="Times New Roman" pitchFamily="18" charset="0"/>
                <a:ea typeface="Times New Roman" pitchFamily="18" charset="0"/>
                <a:cs typeface="Times New Roman" pitchFamily="18" charset="0"/>
              </a:rPr>
              <a:t>Câu 4:</a:t>
            </a:r>
            <a:r>
              <a:rPr kumimoji="0" lang="en-US" sz="2800" b="1" i="0" u="none" strike="noStrike" cap="none" normalizeH="0" baseline="0" smtClean="0">
                <a:ln>
                  <a:noFill/>
                </a:ln>
                <a:solidFill>
                  <a:srgbClr val="0000FF"/>
                </a:solidFill>
                <a:effectLst/>
                <a:latin typeface="Times New Roman" pitchFamily="18" charset="0"/>
                <a:ea typeface="Times New Roman" pitchFamily="18" charset="0"/>
                <a:cs typeface="Times New Roman" pitchFamily="18" charset="0"/>
              </a:rPr>
              <a:t> </a:t>
            </a:r>
            <a:r>
              <a:rPr lang="en-US" sz="2800" b="1" smtClean="0">
                <a:solidFill>
                  <a:srgbClr val="0000FF"/>
                </a:solidFill>
                <a:latin typeface="Times New Roman" pitchFamily="18" charset="0"/>
                <a:ea typeface="Times New Roman" pitchFamily="18" charset="0"/>
                <a:cs typeface="Times New Roman" pitchFamily="18" charset="0"/>
              </a:rPr>
              <a:t>Cho sơ đồ sau:</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u="sng">
              <a:solidFill>
                <a:srgbClr val="FF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sng" strike="noStrike" cap="none" normalizeH="0" baseline="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sng" strike="noStrike" cap="none" normalizeH="0" baseline="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smtClean="0">
                <a:ln>
                  <a:noFill/>
                </a:ln>
                <a:solidFill>
                  <a:srgbClr val="FF0000"/>
                </a:solidFill>
                <a:effectLst/>
                <a:latin typeface="Times New Roman" pitchFamily="18" charset="0"/>
                <a:ea typeface="Times New Roman" pitchFamily="18" charset="0"/>
                <a:cs typeface="Times New Roman" pitchFamily="18" charset="0"/>
              </a:rPr>
              <a:t>Chủ đề nhánh</a:t>
            </a:r>
            <a:r>
              <a:rPr kumimoji="0" lang="en-US" sz="2800" b="0" i="0" u="none" strike="noStrike" cap="none" normalizeH="0" baseline="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trong sơ đồ dưới đây là:</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A. Giải trí</a:t>
            </a:r>
            <a:r>
              <a:rPr kumimoji="0" lang="vi-VN"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Học tập</a:t>
            </a:r>
            <a:endParaRPr kumimoji="0" lang="en-US"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B</a:t>
            </a:r>
            <a:r>
              <a:rPr kumimoji="0" lang="en-US"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Rèn luyện thể chất</a:t>
            </a:r>
            <a:r>
              <a:rPr kumimoji="0" lang="vi-VN"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Việc nhà</a:t>
            </a:r>
            <a:endParaRPr kumimoji="0" lang="en-US"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C</a:t>
            </a:r>
            <a:r>
              <a:rPr kumimoji="0" lang="en-US"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r>
              <a:rPr kumimoji="0" lang="vi-VN" sz="28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Kế hoạch tuần</a:t>
            </a:r>
            <a:endParaRPr kumimoji="0" lang="vi-VN" sz="2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sz="2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D</a:t>
            </a:r>
            <a:r>
              <a:rPr kumimoji="0" lang="en-US" sz="2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vi-VN" sz="28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Giải trí, Học tập, Rèn luyện thể chất, Việc nhà</a:t>
            </a:r>
            <a:r>
              <a:rPr kumimoji="0" lang="en-US" sz="2800" b="0" i="0" u="none" strike="noStrike" cap="none" normalizeH="0" baseline="0" smtClean="0">
                <a:ln>
                  <a:noFill/>
                </a:ln>
                <a:solidFill>
                  <a:schemeClr val="tx1"/>
                </a:solidFill>
                <a:effectLst/>
                <a:latin typeface="Times New Roman" pitchFamily="18" charset="0"/>
                <a:cs typeface="Times New Roman" pitchFamily="18" charset="0"/>
              </a:rPr>
              <a:t> </a:t>
            </a:r>
          </a:p>
        </p:txBody>
      </p:sp>
      <p:pic>
        <p:nvPicPr>
          <p:cNvPr id="6" name="Picture 5" descr="Đề thi Tin học lớp 6 Giữa kì 2 Cánh diều năm 2023 tải nhiều nhất (3 đề)"/>
          <p:cNvPicPr/>
          <p:nvPr/>
        </p:nvPicPr>
        <p:blipFill>
          <a:blip r:embed="rId2">
            <a:extLst>
              <a:ext uri="{28A0092B-C50C-407E-A947-70E740481C1C}">
                <a14:useLocalDpi xmlns:a14="http://schemas.microsoft.com/office/drawing/2010/main" val="0"/>
              </a:ext>
            </a:extLst>
          </a:blip>
          <a:srcRect/>
          <a:stretch>
            <a:fillRect/>
          </a:stretch>
        </p:blipFill>
        <p:spPr bwMode="auto">
          <a:xfrm>
            <a:off x="1591192" y="2636912"/>
            <a:ext cx="4132936" cy="2232248"/>
          </a:xfrm>
          <a:prstGeom prst="rect">
            <a:avLst/>
          </a:prstGeom>
          <a:noFill/>
          <a:ln>
            <a:noFill/>
          </a:ln>
        </p:spPr>
      </p:pic>
      <p:sp>
        <p:nvSpPr>
          <p:cNvPr id="7" name="Oval 6"/>
          <p:cNvSpPr/>
          <p:nvPr/>
        </p:nvSpPr>
        <p:spPr>
          <a:xfrm>
            <a:off x="343101" y="6425952"/>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07504" y="1484784"/>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712968" cy="1815882"/>
          </a:xfrm>
          <a:prstGeom prst="rect">
            <a:avLst/>
          </a:prstGeom>
        </p:spPr>
        <p:txBody>
          <a:bodyPr wrap="square">
            <a:spAutoFit/>
          </a:bodyPr>
          <a:lstStyle/>
          <a:p>
            <a:pPr marR="30480" algn="just">
              <a:spcAft>
                <a:spcPts val="0"/>
              </a:spcAft>
            </a:pPr>
            <a:r>
              <a:rPr lang="en-US" sz="2800" b="1" u="sng" smtClean="0">
                <a:solidFill>
                  <a:srgbClr val="0000FF"/>
                </a:solidFill>
                <a:effectLst/>
                <a:latin typeface="Times New Roman"/>
                <a:ea typeface="Times New Roman"/>
              </a:rPr>
              <a:t>Câu 5:</a:t>
            </a:r>
            <a:r>
              <a:rPr lang="en-US" sz="2800" smtClean="0">
                <a:solidFill>
                  <a:srgbClr val="0000FF"/>
                </a:solidFill>
                <a:effectLst/>
                <a:latin typeface="Times New Roman"/>
                <a:ea typeface="Times New Roman"/>
              </a:rPr>
              <a:t> Khi đã hoàn thành sơ đồ tư duy bằng phần mềm MindMaple Lite thì ta cần </a:t>
            </a:r>
            <a:r>
              <a:rPr lang="en-US" sz="2800" b="1" u="sng" smtClean="0">
                <a:solidFill>
                  <a:srgbClr val="FF0000"/>
                </a:solidFill>
                <a:effectLst/>
                <a:latin typeface="Times New Roman"/>
                <a:ea typeface="Times New Roman"/>
              </a:rPr>
              <a:t>lưu </a:t>
            </a:r>
            <a:r>
              <a:rPr lang="en-US" sz="2800" smtClean="0">
                <a:solidFill>
                  <a:srgbClr val="0000FF"/>
                </a:solidFill>
                <a:effectLst/>
                <a:latin typeface="Times New Roman"/>
                <a:ea typeface="Times New Roman"/>
              </a:rPr>
              <a:t>lại bằng cách nào?</a:t>
            </a:r>
          </a:p>
          <a:p>
            <a:pPr marL="30480" marR="30480" algn="just">
              <a:spcAft>
                <a:spcPts val="0"/>
              </a:spcAft>
            </a:pPr>
            <a:r>
              <a:rPr lang="en-US" sz="2800" smtClean="0">
                <a:effectLst/>
                <a:latin typeface="Times New Roman"/>
                <a:ea typeface="Times New Roman"/>
              </a:rPr>
              <a:t>A. File/Save.</a:t>
            </a:r>
            <a:r>
              <a:rPr lang="vi-VN" sz="2800" smtClean="0">
                <a:effectLst/>
                <a:latin typeface="Times New Roman"/>
                <a:ea typeface="Times New Roman"/>
              </a:rPr>
              <a:t>			</a:t>
            </a:r>
            <a:r>
              <a:rPr lang="en-US" sz="2800" smtClean="0">
                <a:effectLst/>
                <a:latin typeface="Times New Roman"/>
                <a:ea typeface="Times New Roman"/>
              </a:rPr>
              <a:t>B. File/Close.</a:t>
            </a:r>
            <a:endParaRPr lang="en-US" sz="2800">
              <a:latin typeface="Times New Roman"/>
              <a:ea typeface="Times New Roman"/>
            </a:endParaRPr>
          </a:p>
          <a:p>
            <a:pPr marL="30480" marR="30480" algn="just">
              <a:spcAft>
                <a:spcPts val="0"/>
              </a:spcAft>
            </a:pPr>
            <a:r>
              <a:rPr lang="en-US" sz="2800" smtClean="0">
                <a:effectLst/>
                <a:latin typeface="Times New Roman"/>
                <a:ea typeface="Times New Roman"/>
              </a:rPr>
              <a:t>C. File/Open.</a:t>
            </a:r>
            <a:r>
              <a:rPr lang="vi-VN" sz="2800" smtClean="0">
                <a:effectLst/>
                <a:latin typeface="Times New Roman"/>
                <a:ea typeface="Times New Roman"/>
              </a:rPr>
              <a:t>			</a:t>
            </a:r>
            <a:r>
              <a:rPr lang="en-US" sz="2800" smtClean="0">
                <a:effectLst/>
                <a:latin typeface="Times New Roman"/>
                <a:ea typeface="Times New Roman"/>
              </a:rPr>
              <a:t>D. </a:t>
            </a:r>
            <a:r>
              <a:rPr lang="vi-VN" sz="2800" smtClean="0">
                <a:effectLst/>
                <a:latin typeface="Times New Roman"/>
                <a:ea typeface="Times New Roman"/>
              </a:rPr>
              <a:t>File/Exit</a:t>
            </a:r>
            <a:endParaRPr lang="en-US" sz="2800">
              <a:effectLst/>
              <a:latin typeface="Times New Roman"/>
              <a:ea typeface="Times New Roman"/>
            </a:endParaRPr>
          </a:p>
        </p:txBody>
      </p:sp>
      <p:sp>
        <p:nvSpPr>
          <p:cNvPr id="3" name="Rectangle 2"/>
          <p:cNvSpPr/>
          <p:nvPr/>
        </p:nvSpPr>
        <p:spPr>
          <a:xfrm>
            <a:off x="107504" y="1909276"/>
            <a:ext cx="9036496" cy="1815882"/>
          </a:xfrm>
          <a:prstGeom prst="rect">
            <a:avLst/>
          </a:prstGeom>
        </p:spPr>
        <p:txBody>
          <a:bodyPr wrap="square">
            <a:spAutoFit/>
          </a:bodyPr>
          <a:lstStyle/>
          <a:p>
            <a:pPr algn="just">
              <a:spcAft>
                <a:spcPts val="0"/>
              </a:spcAft>
            </a:pPr>
            <a:r>
              <a:rPr lang="en-US" sz="2800" b="1" u="sng" dirty="0" err="1" smtClean="0">
                <a:solidFill>
                  <a:srgbClr val="0000FF"/>
                </a:solidFill>
                <a:effectLst/>
                <a:latin typeface="Times New Roman"/>
                <a:ea typeface="Times New Roman"/>
                <a:cs typeface="Times New Roman"/>
              </a:rPr>
              <a:t>Câu</a:t>
            </a:r>
            <a:r>
              <a:rPr lang="en-US" sz="2800" b="1" u="sng" dirty="0" smtClean="0">
                <a:solidFill>
                  <a:srgbClr val="0000FF"/>
                </a:solidFill>
                <a:effectLst/>
                <a:latin typeface="Times New Roman"/>
                <a:ea typeface="Times New Roman"/>
                <a:cs typeface="Times New Roman"/>
              </a:rPr>
              <a:t> 6:</a:t>
            </a:r>
            <a:r>
              <a:rPr lang="en-US" sz="2800" b="1" dirty="0" smtClean="0">
                <a:solidFill>
                  <a:srgbClr val="0000FF"/>
                </a:solidFill>
                <a:effectLst/>
                <a:latin typeface="Times New Roman"/>
                <a:ea typeface="Times New Roman"/>
                <a:cs typeface="Times New Roman"/>
              </a:rPr>
              <a:t> </a:t>
            </a:r>
            <a:r>
              <a:rPr lang="en-US" sz="2800" dirty="0" err="1" smtClean="0">
                <a:solidFill>
                  <a:srgbClr val="0000FF"/>
                </a:solidFill>
                <a:effectLst/>
                <a:latin typeface="Times New Roman"/>
                <a:ea typeface="Times New Roman"/>
                <a:cs typeface="Times New Roman"/>
              </a:rPr>
              <a:t>Trong</a:t>
            </a:r>
            <a:r>
              <a:rPr lang="en-US" sz="2800" dirty="0" smtClean="0">
                <a:solidFill>
                  <a:srgbClr val="0000FF"/>
                </a:solidFill>
                <a:effectLst/>
                <a:latin typeface="Times New Roman"/>
                <a:ea typeface="Times New Roman"/>
                <a:cs typeface="Times New Roman"/>
              </a:rPr>
              <a:t> </a:t>
            </a:r>
            <a:r>
              <a:rPr lang="en-US" sz="2800" dirty="0" err="1" smtClean="0">
                <a:solidFill>
                  <a:srgbClr val="0000FF"/>
                </a:solidFill>
                <a:effectLst/>
                <a:latin typeface="Times New Roman"/>
                <a:ea typeface="Times New Roman"/>
                <a:cs typeface="Times New Roman"/>
              </a:rPr>
              <a:t>phần</a:t>
            </a:r>
            <a:r>
              <a:rPr lang="en-US" sz="2800" dirty="0" smtClean="0">
                <a:solidFill>
                  <a:srgbClr val="0000FF"/>
                </a:solidFill>
                <a:effectLst/>
                <a:latin typeface="Times New Roman"/>
                <a:ea typeface="Times New Roman"/>
                <a:cs typeface="Times New Roman"/>
              </a:rPr>
              <a:t> </a:t>
            </a:r>
            <a:r>
              <a:rPr lang="en-US" sz="2800" dirty="0" err="1" smtClean="0">
                <a:solidFill>
                  <a:srgbClr val="0000FF"/>
                </a:solidFill>
                <a:effectLst/>
                <a:latin typeface="Times New Roman"/>
                <a:ea typeface="Times New Roman"/>
                <a:cs typeface="Times New Roman"/>
              </a:rPr>
              <a:t>mềm</a:t>
            </a:r>
            <a:r>
              <a:rPr lang="en-US" sz="2800" dirty="0" smtClean="0">
                <a:solidFill>
                  <a:srgbClr val="0000FF"/>
                </a:solidFill>
                <a:effectLst/>
                <a:latin typeface="Times New Roman"/>
                <a:ea typeface="Times New Roman"/>
                <a:cs typeface="Times New Roman"/>
              </a:rPr>
              <a:t> </a:t>
            </a:r>
            <a:r>
              <a:rPr lang="en-US" sz="2800" dirty="0" err="1" smtClean="0">
                <a:solidFill>
                  <a:srgbClr val="0000FF"/>
                </a:solidFill>
                <a:effectLst/>
                <a:latin typeface="Times New Roman"/>
                <a:ea typeface="Times New Roman"/>
                <a:cs typeface="Times New Roman"/>
              </a:rPr>
              <a:t>soạn</a:t>
            </a:r>
            <a:r>
              <a:rPr lang="en-US" sz="2800" dirty="0" smtClean="0">
                <a:solidFill>
                  <a:srgbClr val="0000FF"/>
                </a:solidFill>
                <a:effectLst/>
                <a:latin typeface="Times New Roman"/>
                <a:ea typeface="Times New Roman"/>
                <a:cs typeface="Times New Roman"/>
              </a:rPr>
              <a:t> </a:t>
            </a:r>
            <a:r>
              <a:rPr lang="en-US" sz="2800" dirty="0" err="1" smtClean="0">
                <a:solidFill>
                  <a:srgbClr val="0000FF"/>
                </a:solidFill>
                <a:effectLst/>
                <a:latin typeface="Times New Roman"/>
                <a:ea typeface="Times New Roman"/>
                <a:cs typeface="Times New Roman"/>
              </a:rPr>
              <a:t>thảo</a:t>
            </a:r>
            <a:r>
              <a:rPr lang="en-US" sz="2800" dirty="0" smtClean="0">
                <a:solidFill>
                  <a:srgbClr val="0000FF"/>
                </a:solidFill>
                <a:effectLst/>
                <a:latin typeface="Times New Roman"/>
                <a:ea typeface="Times New Roman"/>
                <a:cs typeface="Times New Roman"/>
              </a:rPr>
              <a:t> </a:t>
            </a:r>
            <a:r>
              <a:rPr lang="en-US" sz="2800" dirty="0" err="1" smtClean="0">
                <a:solidFill>
                  <a:srgbClr val="0000FF"/>
                </a:solidFill>
                <a:effectLst/>
                <a:latin typeface="Times New Roman"/>
                <a:ea typeface="Times New Roman"/>
                <a:cs typeface="Times New Roman"/>
              </a:rPr>
              <a:t>văn</a:t>
            </a:r>
            <a:r>
              <a:rPr lang="en-US" sz="2800" dirty="0" smtClean="0">
                <a:solidFill>
                  <a:srgbClr val="0000FF"/>
                </a:solidFill>
                <a:effectLst/>
                <a:latin typeface="Times New Roman"/>
                <a:ea typeface="Times New Roman"/>
                <a:cs typeface="Times New Roman"/>
              </a:rPr>
              <a:t> </a:t>
            </a:r>
            <a:r>
              <a:rPr lang="en-US" sz="2800" dirty="0" err="1" smtClean="0">
                <a:solidFill>
                  <a:srgbClr val="0000FF"/>
                </a:solidFill>
                <a:effectLst/>
                <a:latin typeface="Times New Roman"/>
                <a:ea typeface="Times New Roman"/>
                <a:cs typeface="Times New Roman"/>
              </a:rPr>
              <a:t>bản</a:t>
            </a:r>
            <a:r>
              <a:rPr lang="en-US" sz="2800" dirty="0" smtClean="0">
                <a:solidFill>
                  <a:srgbClr val="0000FF"/>
                </a:solidFill>
                <a:effectLst/>
                <a:latin typeface="Times New Roman"/>
                <a:ea typeface="Times New Roman"/>
                <a:cs typeface="Times New Roman"/>
              </a:rPr>
              <a:t> </a:t>
            </a:r>
            <a:r>
              <a:rPr lang="vi-VN" sz="2800" dirty="0" smtClean="0">
                <a:solidFill>
                  <a:srgbClr val="0000FF"/>
                </a:solidFill>
                <a:effectLst/>
                <a:latin typeface="Times New Roman"/>
                <a:ea typeface="Times New Roman"/>
                <a:cs typeface="Times New Roman"/>
              </a:rPr>
              <a:t>Miccosoft </a:t>
            </a:r>
            <a:r>
              <a:rPr lang="en-US" sz="2800" dirty="0" smtClean="0">
                <a:solidFill>
                  <a:srgbClr val="0000FF"/>
                </a:solidFill>
                <a:effectLst/>
                <a:latin typeface="Times New Roman"/>
                <a:ea typeface="Times New Roman"/>
                <a:cs typeface="Times New Roman"/>
              </a:rPr>
              <a:t>Word, </a:t>
            </a:r>
            <a:r>
              <a:rPr lang="en-US" sz="2800" dirty="0" err="1" smtClean="0">
                <a:solidFill>
                  <a:srgbClr val="0000FF"/>
                </a:solidFill>
                <a:effectLst/>
                <a:latin typeface="Times New Roman"/>
                <a:ea typeface="Times New Roman"/>
                <a:cs typeface="Times New Roman"/>
              </a:rPr>
              <a:t>lệnh</a:t>
            </a:r>
            <a:r>
              <a:rPr lang="en-US" sz="2800" dirty="0" smtClean="0">
                <a:solidFill>
                  <a:srgbClr val="0000FF"/>
                </a:solidFill>
                <a:effectLst/>
                <a:latin typeface="Times New Roman"/>
                <a:ea typeface="Times New Roman"/>
                <a:cs typeface="Times New Roman"/>
              </a:rPr>
              <a:t> </a:t>
            </a:r>
            <a:r>
              <a:rPr lang="en-US" sz="2800" b="1" dirty="0" smtClean="0">
                <a:solidFill>
                  <a:srgbClr val="FF0000"/>
                </a:solidFill>
                <a:effectLst/>
                <a:latin typeface="Times New Roman"/>
                <a:ea typeface="Times New Roman"/>
                <a:cs typeface="Times New Roman"/>
              </a:rPr>
              <a:t>Portrait</a:t>
            </a:r>
            <a:r>
              <a:rPr lang="en-US" sz="2800" dirty="0" smtClean="0">
                <a:effectLst/>
                <a:latin typeface="Times New Roman"/>
                <a:ea typeface="Times New Roman"/>
                <a:cs typeface="Times New Roman"/>
              </a:rPr>
              <a:t> </a:t>
            </a:r>
            <a:r>
              <a:rPr lang="en-US" sz="2800" dirty="0" err="1" smtClean="0">
                <a:solidFill>
                  <a:srgbClr val="0000FF"/>
                </a:solidFill>
                <a:effectLst/>
                <a:latin typeface="Times New Roman"/>
                <a:ea typeface="Times New Roman"/>
                <a:cs typeface="Times New Roman"/>
              </a:rPr>
              <a:t>dùng</a:t>
            </a:r>
            <a:r>
              <a:rPr lang="en-US" sz="2800" dirty="0" smtClean="0">
                <a:solidFill>
                  <a:srgbClr val="0000FF"/>
                </a:solidFill>
                <a:effectLst/>
                <a:latin typeface="Times New Roman"/>
                <a:ea typeface="Times New Roman"/>
                <a:cs typeface="Times New Roman"/>
              </a:rPr>
              <a:t> </a:t>
            </a:r>
            <a:r>
              <a:rPr lang="en-US" sz="2800" dirty="0" err="1" smtClean="0">
                <a:solidFill>
                  <a:srgbClr val="0000FF"/>
                </a:solidFill>
                <a:effectLst/>
                <a:latin typeface="Times New Roman"/>
                <a:ea typeface="Times New Roman"/>
                <a:cs typeface="Times New Roman"/>
              </a:rPr>
              <a:t>để</a:t>
            </a:r>
            <a:r>
              <a:rPr lang="en-US" sz="2800" dirty="0" smtClean="0">
                <a:solidFill>
                  <a:srgbClr val="0000FF"/>
                </a:solidFill>
                <a:effectLst/>
                <a:latin typeface="Times New Roman"/>
                <a:ea typeface="Times New Roman"/>
                <a:cs typeface="Times New Roman"/>
              </a:rPr>
              <a:t>:</a:t>
            </a:r>
            <a:endParaRPr lang="en-US" sz="2800" dirty="0" smtClean="0">
              <a:solidFill>
                <a:srgbClr val="0000FF"/>
              </a:solidFill>
              <a:effectLst/>
              <a:latin typeface="Times New Roman"/>
              <a:ea typeface="Calibri"/>
              <a:cs typeface="Times New Roman"/>
            </a:endParaRPr>
          </a:p>
          <a:p>
            <a:pPr marL="30480" marR="30480">
              <a:spcAft>
                <a:spcPts val="0"/>
              </a:spcAft>
            </a:pPr>
            <a:r>
              <a:rPr lang="en-US" sz="2800" dirty="0" smtClean="0">
                <a:effectLst/>
                <a:latin typeface="Times New Roman"/>
                <a:ea typeface="Times New Roman"/>
                <a:cs typeface="Times New Roman"/>
              </a:rPr>
              <a:t>A. </a:t>
            </a:r>
            <a:r>
              <a:rPr lang="en-US" sz="2800" dirty="0" err="1" smtClean="0">
                <a:effectLst/>
                <a:latin typeface="Times New Roman"/>
                <a:ea typeface="Times New Roman"/>
                <a:cs typeface="Times New Roman"/>
              </a:rPr>
              <a:t>Chọn</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hướng</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trang</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đứng</a:t>
            </a:r>
            <a:r>
              <a:rPr lang="en-US" sz="2800" dirty="0" smtClean="0">
                <a:effectLst/>
                <a:latin typeface="Times New Roman"/>
                <a:ea typeface="Times New Roman"/>
                <a:cs typeface="Times New Roman"/>
              </a:rPr>
              <a:t>.     	B. </a:t>
            </a:r>
            <a:r>
              <a:rPr lang="en-US" sz="2800" dirty="0" err="1" smtClean="0">
                <a:effectLst/>
                <a:latin typeface="Times New Roman"/>
                <a:ea typeface="Times New Roman"/>
                <a:cs typeface="Times New Roman"/>
              </a:rPr>
              <a:t>Chọn</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hướng</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trang</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ngang</a:t>
            </a:r>
            <a:r>
              <a:rPr lang="en-US" sz="2800" dirty="0" smtClean="0">
                <a:effectLst/>
                <a:latin typeface="Times New Roman"/>
                <a:ea typeface="Times New Roman"/>
                <a:cs typeface="Times New Roman"/>
              </a:rPr>
              <a:t>.</a:t>
            </a:r>
            <a:r>
              <a:rPr lang="vi-VN"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C.Chọn</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lề</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trang</a:t>
            </a:r>
            <a:r>
              <a:rPr lang="en-US" sz="2800" dirty="0" smtClean="0">
                <a:effectLst/>
                <a:latin typeface="Times New Roman"/>
                <a:ea typeface="Times New Roman"/>
                <a:cs typeface="Times New Roman"/>
              </a:rPr>
              <a:t>.                 	D. </a:t>
            </a:r>
            <a:r>
              <a:rPr lang="en-US" sz="2800" dirty="0" err="1" smtClean="0">
                <a:effectLst/>
                <a:latin typeface="Times New Roman"/>
                <a:ea typeface="Times New Roman"/>
                <a:cs typeface="Times New Roman"/>
              </a:rPr>
              <a:t>Chọn</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lề</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đoạn</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văn</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bả</a:t>
            </a:r>
            <a:r>
              <a:rPr lang="vi-VN" sz="2800" dirty="0" smtClean="0">
                <a:effectLst/>
                <a:latin typeface="Times New Roman"/>
                <a:ea typeface="Times New Roman"/>
                <a:cs typeface="Times New Roman"/>
              </a:rPr>
              <a:t>n</a:t>
            </a:r>
            <a:endParaRPr lang="en-US" sz="2800" dirty="0" smtClean="0">
              <a:effectLst/>
              <a:latin typeface="Times New Roman"/>
              <a:ea typeface="Calibri"/>
              <a:cs typeface="Times New Roman"/>
            </a:endParaRPr>
          </a:p>
        </p:txBody>
      </p:sp>
      <p:sp>
        <p:nvSpPr>
          <p:cNvPr id="5" name="Oval 4"/>
          <p:cNvSpPr/>
          <p:nvPr/>
        </p:nvSpPr>
        <p:spPr>
          <a:xfrm>
            <a:off x="107504" y="2852936"/>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59904" y="1024573"/>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248" y="1610797"/>
            <a:ext cx="9125752" cy="954107"/>
          </a:xfrm>
          <a:prstGeom prst="rect">
            <a:avLst/>
          </a:prstGeom>
        </p:spPr>
        <p:txBody>
          <a:bodyPr wrap="square">
            <a:spAutoFit/>
          </a:bodyPr>
          <a:lstStyle/>
          <a:p>
            <a:pPr>
              <a:spcAft>
                <a:spcPts val="0"/>
              </a:spcAft>
              <a:tabLst>
                <a:tab pos="3390265" algn="l"/>
              </a:tabLst>
            </a:pPr>
            <a:r>
              <a:rPr lang="en-US" sz="2800" b="1" u="sng" smtClean="0">
                <a:solidFill>
                  <a:srgbClr val="0000FF"/>
                </a:solidFill>
                <a:effectLst/>
                <a:latin typeface="Times New Roman"/>
                <a:ea typeface="Calibri"/>
                <a:cs typeface="Times New Roman"/>
              </a:rPr>
              <a:t>Câu 9</a:t>
            </a:r>
            <a:r>
              <a:rPr lang="en-US" sz="2800" smtClean="0">
                <a:solidFill>
                  <a:srgbClr val="0000FF"/>
                </a:solidFill>
                <a:effectLst/>
                <a:latin typeface="Times New Roman"/>
                <a:ea typeface="Calibri"/>
                <a:cs typeface="Times New Roman"/>
              </a:rPr>
              <a:t>: </a:t>
            </a:r>
            <a:r>
              <a:rPr lang="en-US" sz="2800" b="1" smtClean="0">
                <a:solidFill>
                  <a:srgbClr val="FF0000"/>
                </a:solidFill>
                <a:effectLst/>
                <a:latin typeface="Times New Roman"/>
                <a:ea typeface="Calibri"/>
                <a:cs typeface="Times New Roman"/>
              </a:rPr>
              <a:t>Delete  Columns</a:t>
            </a:r>
            <a:r>
              <a:rPr lang="en-US" sz="2800" smtClean="0">
                <a:solidFill>
                  <a:srgbClr val="FF0000"/>
                </a:solidFill>
                <a:effectLst/>
                <a:latin typeface="Times New Roman"/>
                <a:ea typeface="Calibri"/>
                <a:cs typeface="Times New Roman"/>
              </a:rPr>
              <a:t> </a:t>
            </a:r>
            <a:r>
              <a:rPr lang="en-US" sz="2800" b="1" smtClean="0">
                <a:solidFill>
                  <a:srgbClr val="0000FF"/>
                </a:solidFill>
                <a:effectLst/>
                <a:latin typeface="Times New Roman"/>
                <a:ea typeface="Calibri"/>
                <a:cs typeface="Times New Roman"/>
              </a:rPr>
              <a:t>là lệnh dùng để:</a:t>
            </a:r>
          </a:p>
          <a:p>
            <a:pPr>
              <a:spcAft>
                <a:spcPts val="0"/>
              </a:spcAft>
              <a:tabLst>
                <a:tab pos="1784350" algn="l"/>
                <a:tab pos="3211830" algn="l"/>
                <a:tab pos="3390265" algn="l"/>
              </a:tabLst>
            </a:pPr>
            <a:r>
              <a:rPr lang="en-US" sz="2800" smtClean="0">
                <a:effectLst/>
                <a:latin typeface="Times New Roman"/>
                <a:ea typeface="Calibri"/>
                <a:cs typeface="Times New Roman"/>
              </a:rPr>
              <a:t>A. Xóa cột         B. Xóa </a:t>
            </a:r>
            <a:r>
              <a:rPr lang="vi-VN" sz="2800" smtClean="0">
                <a:effectLst/>
                <a:latin typeface="Times New Roman"/>
                <a:ea typeface="Calibri"/>
                <a:cs typeface="Times New Roman"/>
              </a:rPr>
              <a:t>hà</a:t>
            </a:r>
            <a:r>
              <a:rPr lang="en-US" sz="2800" smtClean="0">
                <a:effectLst/>
                <a:latin typeface="Times New Roman"/>
                <a:ea typeface="Calibri"/>
                <a:cs typeface="Times New Roman"/>
              </a:rPr>
              <a:t>ng	    C. Xóa bảng       </a:t>
            </a:r>
            <a:r>
              <a:rPr lang="vi-VN" sz="2800" smtClean="0">
                <a:effectLst/>
                <a:latin typeface="Times New Roman"/>
                <a:ea typeface="Calibri"/>
                <a:cs typeface="Times New Roman"/>
              </a:rPr>
              <a:t> </a:t>
            </a:r>
            <a:r>
              <a:rPr lang="en-US" sz="2800" smtClean="0">
                <a:effectLst/>
                <a:latin typeface="Times New Roman"/>
                <a:ea typeface="Calibri"/>
                <a:cs typeface="Times New Roman"/>
              </a:rPr>
              <a:t>  D. Xóa </a:t>
            </a:r>
            <a:r>
              <a:rPr lang="vi-VN" sz="2800" smtClean="0">
                <a:effectLst/>
                <a:latin typeface="Times New Roman"/>
                <a:ea typeface="Calibri"/>
                <a:cs typeface="Times New Roman"/>
              </a:rPr>
              <a:t>ô</a:t>
            </a:r>
            <a:endParaRPr lang="en-US" sz="2800">
              <a:effectLst/>
              <a:latin typeface="Times New Roman"/>
              <a:ea typeface="Calibri"/>
              <a:cs typeface="Times New Roman"/>
            </a:endParaRPr>
          </a:p>
        </p:txBody>
      </p:sp>
      <p:sp>
        <p:nvSpPr>
          <p:cNvPr id="7" name="Rectangle 6"/>
          <p:cNvSpPr/>
          <p:nvPr/>
        </p:nvSpPr>
        <p:spPr>
          <a:xfrm>
            <a:off x="86036" y="2852936"/>
            <a:ext cx="8856984" cy="1815882"/>
          </a:xfrm>
          <a:prstGeom prst="rect">
            <a:avLst/>
          </a:prstGeom>
        </p:spPr>
        <p:txBody>
          <a:bodyPr wrap="square">
            <a:spAutoFit/>
          </a:bodyPr>
          <a:lstStyle/>
          <a:p>
            <a:pPr algn="just"/>
            <a:r>
              <a:rPr lang="en-US" sz="2800" b="1" u="sng">
                <a:solidFill>
                  <a:srgbClr val="0000FF"/>
                </a:solidFill>
                <a:latin typeface="Times New Roman" pitchFamily="18" charset="0"/>
                <a:cs typeface="Times New Roman" pitchFamily="18" charset="0"/>
              </a:rPr>
              <a:t>Câu </a:t>
            </a:r>
            <a:r>
              <a:rPr lang="en-US" sz="2800" b="1" u="sng" smtClean="0">
                <a:solidFill>
                  <a:srgbClr val="0000FF"/>
                </a:solidFill>
                <a:latin typeface="Times New Roman" pitchFamily="18" charset="0"/>
                <a:cs typeface="Times New Roman" pitchFamily="18" charset="0"/>
              </a:rPr>
              <a:t>10:</a:t>
            </a:r>
            <a:r>
              <a:rPr lang="en-US" sz="2800">
                <a:solidFill>
                  <a:srgbClr val="0000FF"/>
                </a:solidFill>
                <a:latin typeface="Times New Roman" pitchFamily="18" charset="0"/>
                <a:cs typeface="Times New Roman" pitchFamily="18" charset="0"/>
              </a:rPr>
              <a:t>  </a:t>
            </a:r>
            <a:r>
              <a:rPr lang="en-US" sz="2800" b="1">
                <a:solidFill>
                  <a:srgbClr val="0000FF"/>
                </a:solidFill>
                <a:latin typeface="Times New Roman" pitchFamily="18" charset="0"/>
                <a:cs typeface="Times New Roman" pitchFamily="18" charset="0"/>
              </a:rPr>
              <a:t>Muốn </a:t>
            </a:r>
            <a:r>
              <a:rPr lang="en-US" sz="2800" b="1" u="sng">
                <a:solidFill>
                  <a:srgbClr val="FF0000"/>
                </a:solidFill>
                <a:latin typeface="Times New Roman" pitchFamily="18" charset="0"/>
                <a:cs typeface="Times New Roman" pitchFamily="18" charset="0"/>
              </a:rPr>
              <a:t>xóa bảng</a:t>
            </a:r>
            <a:r>
              <a:rPr lang="en-US" sz="2800" b="1">
                <a:solidFill>
                  <a:srgbClr val="0000FF"/>
                </a:solidFill>
                <a:latin typeface="Times New Roman" pitchFamily="18" charset="0"/>
                <a:cs typeface="Times New Roman" pitchFamily="18" charset="0"/>
              </a:rPr>
              <a:t>, sau khi chọn cả bảng, em nháy chuột phải vào ô bất kì trong bảng rồi chọn lệnh:</a:t>
            </a:r>
          </a:p>
          <a:p>
            <a:pPr algn="just"/>
            <a:r>
              <a:rPr lang="en-US" sz="2800" smtClean="0">
                <a:latin typeface="Times New Roman" pitchFamily="18" charset="0"/>
                <a:cs typeface="Times New Roman" pitchFamily="18" charset="0"/>
              </a:rPr>
              <a:t>A</a:t>
            </a:r>
            <a:r>
              <a:rPr lang="en-US" sz="2800">
                <a:latin typeface="Times New Roman" pitchFamily="18" charset="0"/>
                <a:cs typeface="Times New Roman" pitchFamily="18" charset="0"/>
              </a:rPr>
              <a:t>. Delete Rows</a:t>
            </a:r>
            <a:r>
              <a:rPr lang="vi-VN" sz="2800">
                <a:latin typeface="Times New Roman" pitchFamily="18" charset="0"/>
                <a:cs typeface="Times New Roman" pitchFamily="18" charset="0"/>
              </a:rPr>
              <a:t>		</a:t>
            </a:r>
            <a:r>
              <a:rPr lang="en-US" sz="2800" smtClean="0">
                <a:latin typeface="Times New Roman" pitchFamily="18" charset="0"/>
                <a:cs typeface="Times New Roman" pitchFamily="18" charset="0"/>
              </a:rPr>
              <a:t>	B</a:t>
            </a:r>
            <a:r>
              <a:rPr lang="en-US" sz="2800">
                <a:latin typeface="Times New Roman" pitchFamily="18" charset="0"/>
                <a:cs typeface="Times New Roman" pitchFamily="18" charset="0"/>
              </a:rPr>
              <a:t>. Delete Table</a:t>
            </a:r>
            <a:r>
              <a:rPr lang="vi-VN" sz="2800">
                <a:latin typeface="Times New Roman" pitchFamily="18" charset="0"/>
                <a:cs typeface="Times New Roman" pitchFamily="18" charset="0"/>
              </a:rPr>
              <a:t>		</a:t>
            </a:r>
            <a:endParaRPr lang="en-US" sz="2800" smtClean="0">
              <a:latin typeface="Times New Roman" pitchFamily="18" charset="0"/>
              <a:cs typeface="Times New Roman" pitchFamily="18" charset="0"/>
            </a:endParaRPr>
          </a:p>
          <a:p>
            <a:pPr algn="just"/>
            <a:r>
              <a:rPr lang="en-US" sz="2800" smtClean="0">
                <a:latin typeface="Times New Roman" pitchFamily="18" charset="0"/>
                <a:cs typeface="Times New Roman" pitchFamily="18" charset="0"/>
              </a:rPr>
              <a:t>C</a:t>
            </a:r>
            <a:r>
              <a:rPr lang="en-US" sz="2800">
                <a:latin typeface="Times New Roman" pitchFamily="18" charset="0"/>
                <a:cs typeface="Times New Roman" pitchFamily="18" charset="0"/>
              </a:rPr>
              <a:t>. Delete Columns</a:t>
            </a:r>
            <a:r>
              <a:rPr lang="vi-VN" sz="2800">
                <a:latin typeface="Times New Roman" pitchFamily="18" charset="0"/>
                <a:cs typeface="Times New Roman" pitchFamily="18" charset="0"/>
              </a:rPr>
              <a:t>		</a:t>
            </a:r>
            <a:r>
              <a:rPr lang="en-US" sz="2800" smtClean="0">
                <a:latin typeface="Times New Roman" pitchFamily="18" charset="0"/>
                <a:cs typeface="Times New Roman" pitchFamily="18" charset="0"/>
              </a:rPr>
              <a:t>	D</a:t>
            </a:r>
            <a:r>
              <a:rPr lang="en-US" sz="2800">
                <a:latin typeface="Times New Roman" pitchFamily="18" charset="0"/>
                <a:cs typeface="Times New Roman" pitchFamily="18" charset="0"/>
              </a:rPr>
              <a:t>. Delete Cells</a:t>
            </a:r>
          </a:p>
        </p:txBody>
      </p:sp>
      <p:sp>
        <p:nvSpPr>
          <p:cNvPr id="8" name="Rectangle 7"/>
          <p:cNvSpPr/>
          <p:nvPr/>
        </p:nvSpPr>
        <p:spPr>
          <a:xfrm>
            <a:off x="132934" y="4925486"/>
            <a:ext cx="8831554" cy="1815882"/>
          </a:xfrm>
          <a:prstGeom prst="rect">
            <a:avLst/>
          </a:prstGeom>
        </p:spPr>
        <p:txBody>
          <a:bodyPr wrap="square">
            <a:spAutoFit/>
          </a:bodyPr>
          <a:lstStyle/>
          <a:p>
            <a:pPr algn="just"/>
            <a:r>
              <a:rPr lang="vi-VN" sz="2800" b="1" u="sng">
                <a:solidFill>
                  <a:srgbClr val="0000FF"/>
                </a:solidFill>
                <a:latin typeface="+mj-lt"/>
              </a:rPr>
              <a:t>Câu </a:t>
            </a:r>
            <a:r>
              <a:rPr lang="en-US" sz="2800" b="1" u="sng" smtClean="0">
                <a:solidFill>
                  <a:srgbClr val="0000FF"/>
                </a:solidFill>
                <a:latin typeface="Times New Roman" pitchFamily="18" charset="0"/>
                <a:cs typeface="Times New Roman" pitchFamily="18" charset="0"/>
              </a:rPr>
              <a:t>11</a:t>
            </a:r>
            <a:r>
              <a:rPr lang="en-US" sz="2800" b="1" u="sng" smtClean="0">
                <a:solidFill>
                  <a:srgbClr val="0000FF"/>
                </a:solidFill>
                <a:latin typeface="+mj-lt"/>
              </a:rPr>
              <a:t>:</a:t>
            </a:r>
            <a:r>
              <a:rPr lang="en-US" sz="2800" smtClean="0">
                <a:solidFill>
                  <a:srgbClr val="0000FF"/>
                </a:solidFill>
                <a:latin typeface="+mj-lt"/>
              </a:rPr>
              <a:t> </a:t>
            </a:r>
            <a:r>
              <a:rPr lang="vi-VN" sz="2800" smtClean="0">
                <a:solidFill>
                  <a:srgbClr val="0000FF"/>
                </a:solidFill>
                <a:latin typeface="+mj-lt"/>
              </a:rPr>
              <a:t> </a:t>
            </a:r>
            <a:r>
              <a:rPr lang="vi-VN" sz="2800" b="1">
                <a:solidFill>
                  <a:srgbClr val="0000FF"/>
                </a:solidFill>
                <a:latin typeface="+mj-lt"/>
              </a:rPr>
              <a:t>Muốn </a:t>
            </a:r>
            <a:r>
              <a:rPr lang="vi-VN" sz="2800" b="1" u="sng">
                <a:solidFill>
                  <a:srgbClr val="FF0000"/>
                </a:solidFill>
                <a:latin typeface="+mj-lt"/>
              </a:rPr>
              <a:t>xoá hàng</a:t>
            </a:r>
            <a:r>
              <a:rPr lang="vi-VN" sz="2800" b="1">
                <a:solidFill>
                  <a:srgbClr val="FF0000"/>
                </a:solidFill>
                <a:latin typeface="+mj-lt"/>
              </a:rPr>
              <a:t> </a:t>
            </a:r>
            <a:r>
              <a:rPr lang="vi-VN" sz="2800" b="1">
                <a:solidFill>
                  <a:srgbClr val="0000FF"/>
                </a:solidFill>
                <a:latin typeface="+mj-lt"/>
              </a:rPr>
              <a:t>trong bảng, sau khi chọn hàng cần xoá, em thực hiện lệnh nào sau đây?</a:t>
            </a:r>
            <a:endParaRPr lang="en-US" sz="2800" b="1">
              <a:solidFill>
                <a:srgbClr val="0000FF"/>
              </a:solidFill>
              <a:latin typeface="+mj-lt"/>
            </a:endParaRPr>
          </a:p>
          <a:p>
            <a:pPr algn="just"/>
            <a:r>
              <a:rPr lang="vi-VN" sz="2800" smtClean="0">
                <a:latin typeface="+mj-lt"/>
              </a:rPr>
              <a:t>A.Delete </a:t>
            </a:r>
            <a:r>
              <a:rPr lang="vi-VN" sz="2800">
                <a:latin typeface="+mj-lt"/>
              </a:rPr>
              <a:t>Cell	</a:t>
            </a:r>
            <a:r>
              <a:rPr lang="en-US" sz="2800" smtClean="0">
                <a:latin typeface="+mj-lt"/>
              </a:rPr>
              <a:t>		</a:t>
            </a:r>
            <a:r>
              <a:rPr lang="vi-VN" sz="2800" smtClean="0">
                <a:latin typeface="+mj-lt"/>
              </a:rPr>
              <a:t>B</a:t>
            </a:r>
            <a:r>
              <a:rPr lang="vi-VN" sz="2800">
                <a:latin typeface="+mj-lt"/>
              </a:rPr>
              <a:t>. Delete </a:t>
            </a:r>
            <a:r>
              <a:rPr lang="vi-VN" sz="2800" smtClean="0">
                <a:latin typeface="+mj-lt"/>
              </a:rPr>
              <a:t>Columms</a:t>
            </a:r>
            <a:endParaRPr lang="en-US" sz="2800" smtClean="0">
              <a:latin typeface="+mj-lt"/>
            </a:endParaRPr>
          </a:p>
          <a:p>
            <a:pPr algn="just"/>
            <a:r>
              <a:rPr lang="vi-VN" sz="2800" smtClean="0">
                <a:latin typeface="+mj-lt"/>
              </a:rPr>
              <a:t>C.Delete </a:t>
            </a:r>
            <a:r>
              <a:rPr lang="vi-VN" sz="2800">
                <a:latin typeface="+mj-lt"/>
              </a:rPr>
              <a:t>Row		</a:t>
            </a:r>
            <a:r>
              <a:rPr lang="en-US" sz="2800" smtClean="0">
                <a:latin typeface="+mj-lt"/>
              </a:rPr>
              <a:t>	</a:t>
            </a:r>
            <a:r>
              <a:rPr lang="vi-VN" sz="2800" smtClean="0">
                <a:latin typeface="+mj-lt"/>
              </a:rPr>
              <a:t>D.Delete </a:t>
            </a:r>
            <a:r>
              <a:rPr lang="vi-VN" sz="2800">
                <a:latin typeface="+mj-lt"/>
              </a:rPr>
              <a:t>Table</a:t>
            </a:r>
            <a:endParaRPr lang="en-US" sz="2800">
              <a:latin typeface="+mj-lt"/>
            </a:endParaRPr>
          </a:p>
        </p:txBody>
      </p:sp>
      <p:sp>
        <p:nvSpPr>
          <p:cNvPr id="13" name="Oval 12"/>
          <p:cNvSpPr/>
          <p:nvPr/>
        </p:nvSpPr>
        <p:spPr>
          <a:xfrm>
            <a:off x="107504" y="6237312"/>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590249" y="3760877"/>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2449" y="2087850"/>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17038"/>
            <a:ext cx="9144000" cy="4358116"/>
          </a:xfrm>
          <a:prstGeom prst="rect">
            <a:avLst/>
          </a:prstGeom>
        </p:spPr>
        <p:txBody>
          <a:bodyPr wrap="square">
            <a:spAutoFit/>
          </a:bodyPr>
          <a:lstStyle/>
          <a:p>
            <a:pPr algn="just">
              <a:lnSpc>
                <a:spcPct val="115000"/>
              </a:lnSpc>
              <a:spcAft>
                <a:spcPts val="0"/>
              </a:spcAft>
            </a:pPr>
            <a:r>
              <a:rPr lang="en-US" sz="2800" b="1" u="sng" smtClean="0">
                <a:solidFill>
                  <a:srgbClr val="0000FF"/>
                </a:solidFill>
                <a:effectLst/>
                <a:latin typeface="Times New Roman"/>
                <a:ea typeface="Times New Roman"/>
                <a:cs typeface="Times New Roman"/>
              </a:rPr>
              <a:t>Câu 11</a:t>
            </a:r>
            <a:r>
              <a:rPr lang="en-US" sz="2800" b="1" smtClean="0">
                <a:solidFill>
                  <a:srgbClr val="0000FF"/>
                </a:solidFill>
                <a:effectLst/>
                <a:latin typeface="Times New Roman"/>
                <a:ea typeface="Times New Roman"/>
                <a:cs typeface="Times New Roman"/>
              </a:rPr>
              <a:t>: Một văn bản gồm có bao nhiêu lề?</a:t>
            </a:r>
            <a:endParaRPr lang="en-US" sz="2800" smtClean="0">
              <a:solidFill>
                <a:srgbClr val="0000FF"/>
              </a:solidFill>
              <a:effectLst/>
              <a:latin typeface="Times New Roman"/>
              <a:ea typeface="Calibri"/>
              <a:cs typeface="Times New Roman"/>
            </a:endParaRPr>
          </a:p>
          <a:p>
            <a:pPr algn="just">
              <a:spcAft>
                <a:spcPts val="0"/>
              </a:spcAft>
            </a:pPr>
            <a:r>
              <a:rPr lang="en-US" sz="2800" smtClean="0">
                <a:effectLst/>
                <a:latin typeface="Times New Roman"/>
                <a:ea typeface="Times New Roman"/>
                <a:cs typeface="Times New Roman"/>
              </a:rPr>
              <a:t>A. 3 lề.	     B. 4 lề.		C. 5 lề.		D. 2 lề.</a:t>
            </a:r>
            <a:endParaRPr lang="en-US" sz="2800" smtClean="0">
              <a:effectLst/>
              <a:latin typeface="Times New Roman"/>
              <a:ea typeface="Calibri"/>
              <a:cs typeface="Times New Roman"/>
            </a:endParaRPr>
          </a:p>
          <a:p>
            <a:pPr algn="just">
              <a:spcAft>
                <a:spcPts val="0"/>
              </a:spcAft>
            </a:pPr>
            <a:endParaRPr lang="en-US" sz="2800" b="1" u="sng" smtClean="0">
              <a:solidFill>
                <a:srgbClr val="0000FF"/>
              </a:solidFill>
              <a:effectLst/>
              <a:latin typeface="Times New Roman"/>
              <a:ea typeface="Times New Roman"/>
              <a:cs typeface="Times New Roman"/>
            </a:endParaRPr>
          </a:p>
          <a:p>
            <a:pPr algn="just">
              <a:spcAft>
                <a:spcPts val="0"/>
              </a:spcAft>
            </a:pPr>
            <a:r>
              <a:rPr lang="en-US" sz="2800" b="1" u="sng" smtClean="0">
                <a:solidFill>
                  <a:srgbClr val="0000FF"/>
                </a:solidFill>
                <a:effectLst/>
                <a:latin typeface="Times New Roman"/>
                <a:ea typeface="Times New Roman"/>
                <a:cs typeface="Times New Roman"/>
              </a:rPr>
              <a:t>Câu 12</a:t>
            </a:r>
            <a:r>
              <a:rPr lang="en-US" sz="2800" b="1" smtClean="0">
                <a:solidFill>
                  <a:srgbClr val="0000FF"/>
                </a:solidFill>
                <a:effectLst/>
                <a:latin typeface="Times New Roman"/>
                <a:ea typeface="Times New Roman"/>
                <a:cs typeface="Times New Roman"/>
              </a:rPr>
              <a:t>: Khổ giấy phổ biến được sử dụng trong word là:</a:t>
            </a:r>
            <a:endParaRPr lang="en-US" sz="2800" smtClean="0">
              <a:solidFill>
                <a:srgbClr val="0000FF"/>
              </a:solidFill>
              <a:effectLst/>
              <a:latin typeface="Times New Roman"/>
              <a:ea typeface="Calibri"/>
              <a:cs typeface="Times New Roman"/>
            </a:endParaRPr>
          </a:p>
          <a:p>
            <a:pPr algn="just">
              <a:lnSpc>
                <a:spcPct val="115000"/>
              </a:lnSpc>
              <a:spcAft>
                <a:spcPts val="0"/>
              </a:spcAft>
            </a:pPr>
            <a:r>
              <a:rPr lang="en-US" sz="2800" smtClean="0">
                <a:effectLst/>
                <a:latin typeface="Times New Roman"/>
                <a:ea typeface="Times New Roman"/>
                <a:cs typeface="Times New Roman"/>
              </a:rPr>
              <a:t>A. A1.	     B. A2.		C. A3.		D. A4.</a:t>
            </a:r>
            <a:endParaRPr lang="en-US" sz="2800" smtClean="0">
              <a:effectLst/>
              <a:latin typeface="Times New Roman"/>
              <a:ea typeface="Calibri"/>
              <a:cs typeface="Times New Roman"/>
            </a:endParaRPr>
          </a:p>
          <a:p>
            <a:pPr algn="just">
              <a:lnSpc>
                <a:spcPct val="115000"/>
              </a:lnSpc>
              <a:spcAft>
                <a:spcPts val="0"/>
              </a:spcAft>
            </a:pPr>
            <a:endParaRPr lang="en-US" sz="2800" b="1" u="sng" smtClean="0">
              <a:solidFill>
                <a:srgbClr val="0000FF"/>
              </a:solidFill>
              <a:effectLst/>
              <a:latin typeface="Times New Roman"/>
              <a:ea typeface="Times New Roman"/>
              <a:cs typeface="Times New Roman"/>
            </a:endParaRPr>
          </a:p>
          <a:p>
            <a:pPr algn="just">
              <a:lnSpc>
                <a:spcPct val="115000"/>
              </a:lnSpc>
              <a:spcAft>
                <a:spcPts val="0"/>
              </a:spcAft>
            </a:pPr>
            <a:r>
              <a:rPr lang="en-US" sz="2800" b="1" u="sng" smtClean="0">
                <a:solidFill>
                  <a:srgbClr val="0000FF"/>
                </a:solidFill>
                <a:effectLst/>
                <a:latin typeface="Times New Roman"/>
                <a:ea typeface="Times New Roman"/>
                <a:cs typeface="Times New Roman"/>
              </a:rPr>
              <a:t>Câu 13</a:t>
            </a:r>
            <a:r>
              <a:rPr lang="en-US" sz="2800" b="1" smtClean="0">
                <a:solidFill>
                  <a:srgbClr val="0000FF"/>
                </a:solidFill>
                <a:effectLst/>
                <a:latin typeface="Times New Roman"/>
                <a:ea typeface="Times New Roman"/>
                <a:cs typeface="Times New Roman"/>
              </a:rPr>
              <a:t>: Các lệnh định dạng trang văn bản nằm trong thẻ nào trong phần mềm soạn thảo?</a:t>
            </a:r>
            <a:endParaRPr lang="en-US" sz="2800" smtClean="0">
              <a:solidFill>
                <a:srgbClr val="0000FF"/>
              </a:solidFill>
              <a:effectLst/>
              <a:latin typeface="Times New Roman"/>
              <a:ea typeface="Calibri"/>
              <a:cs typeface="Times New Roman"/>
            </a:endParaRPr>
          </a:p>
          <a:p>
            <a:pPr algn="just">
              <a:lnSpc>
                <a:spcPct val="115000"/>
              </a:lnSpc>
              <a:spcAft>
                <a:spcPts val="0"/>
              </a:spcAft>
            </a:pPr>
            <a:r>
              <a:rPr lang="en-US" sz="2800" smtClean="0">
                <a:effectLst/>
                <a:latin typeface="Times New Roman"/>
                <a:ea typeface="Times New Roman"/>
                <a:cs typeface="Times New Roman"/>
              </a:rPr>
              <a:t>A. Page Layout.	   B. Design.       </a:t>
            </a:r>
            <a:r>
              <a:rPr lang="fr-FR" sz="2800" smtClean="0">
                <a:effectLst/>
                <a:latin typeface="Times New Roman"/>
                <a:ea typeface="Times New Roman"/>
                <a:cs typeface="Times New Roman"/>
              </a:rPr>
              <a:t>C. Paragraph.	   D. Font.</a:t>
            </a:r>
            <a:endParaRPr lang="en-US" sz="2800">
              <a:effectLst/>
              <a:latin typeface="Times New Roman"/>
              <a:ea typeface="Calibri"/>
              <a:cs typeface="Times New Roman"/>
            </a:endParaRPr>
          </a:p>
        </p:txBody>
      </p:sp>
      <p:sp>
        <p:nvSpPr>
          <p:cNvPr id="4" name="Oval 3"/>
          <p:cNvSpPr/>
          <p:nvPr/>
        </p:nvSpPr>
        <p:spPr>
          <a:xfrm>
            <a:off x="10344" y="3933056"/>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308304" y="1988840"/>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267744" y="692696"/>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99392"/>
            <a:ext cx="8928992" cy="3496342"/>
          </a:xfrm>
          <a:prstGeom prst="rect">
            <a:avLst/>
          </a:prstGeom>
        </p:spPr>
        <p:txBody>
          <a:bodyPr wrap="square">
            <a:spAutoFit/>
          </a:bodyPr>
          <a:lstStyle/>
          <a:p>
            <a:pPr marL="30480" marR="30480" algn="just">
              <a:spcAft>
                <a:spcPts val="0"/>
              </a:spcAft>
            </a:pPr>
            <a:r>
              <a:rPr lang="en-US" sz="2800" b="1" u="sng" dirty="0" err="1" smtClean="0">
                <a:solidFill>
                  <a:srgbClr val="0000FF"/>
                </a:solidFill>
                <a:effectLst/>
                <a:latin typeface="Times New Roman"/>
                <a:ea typeface="Times New Roman"/>
                <a:cs typeface="Times New Roman"/>
              </a:rPr>
              <a:t>Câu</a:t>
            </a:r>
            <a:r>
              <a:rPr lang="en-US" sz="2800" b="1" u="sng" dirty="0" smtClean="0">
                <a:solidFill>
                  <a:srgbClr val="0000FF"/>
                </a:solidFill>
                <a:effectLst/>
                <a:latin typeface="Times New Roman"/>
                <a:ea typeface="Times New Roman"/>
                <a:cs typeface="Times New Roman"/>
              </a:rPr>
              <a:t> 14</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Mục</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đích</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trình</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bày</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thông</a:t>
            </a:r>
            <a:r>
              <a:rPr lang="en-US" sz="2800" b="1" dirty="0" smtClean="0">
                <a:solidFill>
                  <a:srgbClr val="0000FF"/>
                </a:solidFill>
                <a:effectLst/>
                <a:latin typeface="Times New Roman"/>
                <a:ea typeface="Times New Roman"/>
                <a:cs typeface="Times New Roman"/>
              </a:rPr>
              <a:t> tin </a:t>
            </a:r>
            <a:r>
              <a:rPr lang="en-US" sz="2800" b="1" dirty="0" err="1" smtClean="0">
                <a:solidFill>
                  <a:srgbClr val="0000FF"/>
                </a:solidFill>
                <a:effectLst/>
                <a:latin typeface="Times New Roman"/>
                <a:ea typeface="Times New Roman"/>
                <a:cs typeface="Times New Roman"/>
              </a:rPr>
              <a:t>dạng</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bảng</a:t>
            </a:r>
            <a:r>
              <a:rPr lang="en-US" sz="2800" b="1" dirty="0" smtClean="0">
                <a:solidFill>
                  <a:srgbClr val="0000FF"/>
                </a:solidFill>
                <a:effectLst/>
                <a:latin typeface="Times New Roman"/>
                <a:ea typeface="Times New Roman"/>
                <a:cs typeface="Times New Roman"/>
              </a:rPr>
              <a:t>:</a:t>
            </a:r>
            <a:endParaRPr lang="en-US" sz="2800" b="1" dirty="0" smtClean="0">
              <a:solidFill>
                <a:srgbClr val="0000FF"/>
              </a:solidFill>
              <a:effectLst/>
              <a:latin typeface="Times New Roman"/>
              <a:ea typeface="Calibri"/>
              <a:cs typeface="Times New Roman"/>
            </a:endParaRPr>
          </a:p>
          <a:p>
            <a:pPr algn="just">
              <a:lnSpc>
                <a:spcPct val="115000"/>
              </a:lnSpc>
              <a:spcAft>
                <a:spcPts val="0"/>
              </a:spcAft>
            </a:pPr>
            <a:r>
              <a:rPr lang="en-US" sz="2800" dirty="0" smtClean="0">
                <a:effectLst/>
                <a:latin typeface="Times New Roman"/>
                <a:ea typeface="Times New Roman"/>
                <a:cs typeface="Times New Roman"/>
              </a:rPr>
              <a:t>A. </a:t>
            </a:r>
            <a:r>
              <a:rPr lang="en-US" sz="2800" dirty="0" err="1" smtClean="0">
                <a:effectLst/>
                <a:latin typeface="Times New Roman"/>
                <a:ea typeface="Times New Roman"/>
                <a:cs typeface="Times New Roman"/>
              </a:rPr>
              <a:t>Biết</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được</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nguồn</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gốc</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thông</a:t>
            </a:r>
            <a:r>
              <a:rPr lang="en-US" sz="2800" dirty="0" smtClean="0">
                <a:effectLst/>
                <a:latin typeface="Times New Roman"/>
                <a:ea typeface="Times New Roman"/>
                <a:cs typeface="Times New Roman"/>
              </a:rPr>
              <a:t> tin </a:t>
            </a:r>
            <a:r>
              <a:rPr lang="en-US" sz="2800" dirty="0" err="1" smtClean="0">
                <a:effectLst/>
                <a:latin typeface="Times New Roman"/>
                <a:ea typeface="Times New Roman"/>
                <a:cs typeface="Times New Roman"/>
              </a:rPr>
              <a:t>để</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có</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thể</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dễ</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dàng</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tìm</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kiếm</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và</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tổng</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hợp</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thông</a:t>
            </a:r>
            <a:r>
              <a:rPr lang="en-US" sz="2800" dirty="0" smtClean="0">
                <a:effectLst/>
                <a:latin typeface="Times New Roman"/>
                <a:ea typeface="Times New Roman"/>
                <a:cs typeface="Times New Roman"/>
              </a:rPr>
              <a:t> tin.</a:t>
            </a:r>
            <a:endParaRPr lang="en-US" sz="2400" dirty="0" smtClean="0">
              <a:effectLst/>
              <a:latin typeface="Times New Roman"/>
              <a:ea typeface="Calibri"/>
              <a:cs typeface="Times New Roman"/>
            </a:endParaRPr>
          </a:p>
          <a:p>
            <a:pPr algn="just">
              <a:lnSpc>
                <a:spcPct val="115000"/>
              </a:lnSpc>
              <a:spcAft>
                <a:spcPts val="0"/>
              </a:spcAft>
            </a:pPr>
            <a:r>
              <a:rPr lang="en-US" sz="2800" dirty="0" smtClean="0">
                <a:effectLst/>
                <a:latin typeface="Times New Roman"/>
                <a:ea typeface="Times New Roman"/>
                <a:cs typeface="Times New Roman"/>
              </a:rPr>
              <a:t>B. </a:t>
            </a:r>
            <a:r>
              <a:rPr lang="en-US" sz="2800" dirty="0" err="1" smtClean="0">
                <a:effectLst/>
                <a:latin typeface="Times New Roman"/>
                <a:ea typeface="Times New Roman"/>
                <a:cs typeface="Times New Roman"/>
              </a:rPr>
              <a:t>Tạo</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và</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định</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dạng</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văn</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bản</a:t>
            </a:r>
            <a:r>
              <a:rPr lang="en-US" sz="2800" dirty="0" smtClean="0">
                <a:effectLst/>
                <a:latin typeface="Times New Roman"/>
                <a:ea typeface="Times New Roman"/>
                <a:cs typeface="Times New Roman"/>
              </a:rPr>
              <a:t>.</a:t>
            </a:r>
            <a:endParaRPr lang="en-US" sz="2400" dirty="0" smtClean="0">
              <a:effectLst/>
              <a:latin typeface="Times New Roman"/>
              <a:ea typeface="Calibri"/>
              <a:cs typeface="Times New Roman"/>
            </a:endParaRPr>
          </a:p>
          <a:p>
            <a:pPr algn="just">
              <a:lnSpc>
                <a:spcPct val="115000"/>
              </a:lnSpc>
              <a:spcAft>
                <a:spcPts val="0"/>
              </a:spcAft>
            </a:pPr>
            <a:r>
              <a:rPr lang="en-US" sz="2800" dirty="0" smtClean="0">
                <a:effectLst/>
                <a:latin typeface="Times New Roman"/>
                <a:ea typeface="Times New Roman"/>
                <a:cs typeface="Times New Roman"/>
              </a:rPr>
              <a:t>C. </a:t>
            </a:r>
            <a:r>
              <a:rPr lang="en-US" sz="2800" dirty="0" err="1" smtClean="0">
                <a:effectLst/>
                <a:latin typeface="Times New Roman"/>
                <a:ea typeface="Times New Roman"/>
                <a:cs typeface="Times New Roman"/>
              </a:rPr>
              <a:t>Có</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thể</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tìm</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kiếm</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và</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sao</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chép</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mọi</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thông</a:t>
            </a:r>
            <a:r>
              <a:rPr lang="en-US" sz="2800" dirty="0" smtClean="0">
                <a:effectLst/>
                <a:latin typeface="Times New Roman"/>
                <a:ea typeface="Times New Roman"/>
                <a:cs typeface="Times New Roman"/>
              </a:rPr>
              <a:t> tin.</a:t>
            </a:r>
            <a:endParaRPr lang="en-US" sz="2400" dirty="0" smtClean="0">
              <a:effectLst/>
              <a:latin typeface="Times New Roman"/>
              <a:ea typeface="Calibri"/>
              <a:cs typeface="Times New Roman"/>
            </a:endParaRPr>
          </a:p>
          <a:p>
            <a:pPr algn="just">
              <a:lnSpc>
                <a:spcPct val="115000"/>
              </a:lnSpc>
              <a:spcAft>
                <a:spcPts val="0"/>
              </a:spcAft>
            </a:pPr>
            <a:r>
              <a:rPr lang="en-US" sz="2800" dirty="0" smtClean="0">
                <a:effectLst/>
                <a:latin typeface="Times New Roman"/>
                <a:ea typeface="Times New Roman"/>
                <a:cs typeface="Times New Roman"/>
              </a:rPr>
              <a:t>D. </a:t>
            </a:r>
            <a:r>
              <a:rPr lang="en-US" sz="2800" dirty="0" err="1" smtClean="0">
                <a:effectLst/>
                <a:latin typeface="Times New Roman"/>
                <a:ea typeface="Times New Roman"/>
                <a:cs typeface="Times New Roman"/>
              </a:rPr>
              <a:t>Trình</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bày</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thông</a:t>
            </a:r>
            <a:r>
              <a:rPr lang="en-US" sz="2800" dirty="0" smtClean="0">
                <a:effectLst/>
                <a:latin typeface="Times New Roman"/>
                <a:ea typeface="Times New Roman"/>
                <a:cs typeface="Times New Roman"/>
              </a:rPr>
              <a:t> tin </a:t>
            </a:r>
            <a:r>
              <a:rPr lang="en-US" sz="2800" dirty="0" err="1" smtClean="0">
                <a:effectLst/>
                <a:latin typeface="Times New Roman"/>
                <a:ea typeface="Times New Roman"/>
                <a:cs typeface="Times New Roman"/>
              </a:rPr>
              <a:t>một</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cách</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cô</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đọng</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dễ</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dàng</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tìm</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kiếm</a:t>
            </a:r>
            <a:r>
              <a:rPr lang="en-US" sz="2800" dirty="0" smtClean="0">
                <a:effectLst/>
                <a:latin typeface="Times New Roman"/>
                <a:ea typeface="Times New Roman"/>
                <a:cs typeface="Times New Roman"/>
              </a:rPr>
              <a:t>, so </a:t>
            </a:r>
            <a:r>
              <a:rPr lang="en-US" sz="2800" dirty="0" err="1" smtClean="0">
                <a:effectLst/>
                <a:latin typeface="Times New Roman"/>
                <a:ea typeface="Times New Roman"/>
                <a:cs typeface="Times New Roman"/>
              </a:rPr>
              <a:t>sánh</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tổng</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hợp</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được</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thông</a:t>
            </a:r>
            <a:r>
              <a:rPr lang="en-US" sz="2800" dirty="0" smtClean="0">
                <a:effectLst/>
                <a:latin typeface="Times New Roman"/>
                <a:ea typeface="Times New Roman"/>
                <a:cs typeface="Times New Roman"/>
              </a:rPr>
              <a:t> tin.</a:t>
            </a:r>
            <a:endParaRPr lang="en-US" sz="2400" dirty="0">
              <a:effectLst/>
              <a:latin typeface="Times New Roman"/>
              <a:ea typeface="Calibri"/>
              <a:cs typeface="Times New Roman"/>
            </a:endParaRPr>
          </a:p>
        </p:txBody>
      </p:sp>
      <p:sp>
        <p:nvSpPr>
          <p:cNvPr id="3" name="Rectangle 2"/>
          <p:cNvSpPr/>
          <p:nvPr/>
        </p:nvSpPr>
        <p:spPr>
          <a:xfrm>
            <a:off x="36565" y="3290266"/>
            <a:ext cx="9116392" cy="1578894"/>
          </a:xfrm>
          <a:prstGeom prst="rect">
            <a:avLst/>
          </a:prstGeom>
        </p:spPr>
        <p:txBody>
          <a:bodyPr wrap="square">
            <a:spAutoFit/>
          </a:bodyPr>
          <a:lstStyle/>
          <a:p>
            <a:pPr>
              <a:lnSpc>
                <a:spcPct val="115000"/>
              </a:lnSpc>
              <a:spcAft>
                <a:spcPts val="0"/>
              </a:spcAft>
            </a:pPr>
            <a:r>
              <a:rPr lang="en-US" sz="2800" b="1" u="sng" dirty="0" err="1" smtClean="0">
                <a:solidFill>
                  <a:srgbClr val="0000FF"/>
                </a:solidFill>
                <a:effectLst/>
                <a:latin typeface="Times New Roman"/>
                <a:ea typeface="Times New Roman"/>
                <a:cs typeface="Times New Roman"/>
              </a:rPr>
              <a:t>Câu</a:t>
            </a:r>
            <a:r>
              <a:rPr lang="en-US" sz="2800" b="1" u="sng" dirty="0" smtClean="0">
                <a:solidFill>
                  <a:srgbClr val="0000FF"/>
                </a:solidFill>
                <a:effectLst/>
                <a:latin typeface="Times New Roman"/>
                <a:ea typeface="Times New Roman"/>
                <a:cs typeface="Times New Roman"/>
              </a:rPr>
              <a:t> 15</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Trong</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hộp</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thoại</a:t>
            </a:r>
            <a:r>
              <a:rPr lang="en-US" sz="2800" b="1" dirty="0" smtClean="0">
                <a:solidFill>
                  <a:srgbClr val="0000FF"/>
                </a:solidFill>
                <a:effectLst/>
                <a:latin typeface="Times New Roman"/>
                <a:ea typeface="Times New Roman"/>
                <a:cs typeface="Times New Roman"/>
              </a:rPr>
              <a:t> Find and Place, </a:t>
            </a:r>
            <a:r>
              <a:rPr lang="en-US" sz="2800" b="1" dirty="0" err="1" smtClean="0">
                <a:solidFill>
                  <a:srgbClr val="0000FF"/>
                </a:solidFill>
                <a:effectLst/>
                <a:latin typeface="Times New Roman"/>
                <a:ea typeface="Times New Roman"/>
                <a:cs typeface="Times New Roman"/>
              </a:rPr>
              <a:t>khi</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nháy</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nút</a:t>
            </a:r>
            <a:r>
              <a:rPr lang="en-US" sz="2800" b="1" dirty="0" smtClean="0">
                <a:solidFill>
                  <a:srgbClr val="0000FF"/>
                </a:solidFill>
                <a:effectLst/>
                <a:latin typeface="Times New Roman"/>
                <a:ea typeface="Times New Roman"/>
                <a:cs typeface="Times New Roman"/>
              </a:rPr>
              <a:t> Replace </a:t>
            </a:r>
            <a:r>
              <a:rPr lang="en-US" sz="2800" b="1" dirty="0" err="1" smtClean="0">
                <a:solidFill>
                  <a:srgbClr val="0000FF"/>
                </a:solidFill>
                <a:effectLst/>
                <a:latin typeface="Times New Roman"/>
                <a:ea typeface="Times New Roman"/>
                <a:cs typeface="Times New Roman"/>
              </a:rPr>
              <a:t>có</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nghĩa</a:t>
            </a:r>
            <a:r>
              <a:rPr lang="en-US" sz="2800" b="1" dirty="0" smtClean="0">
                <a:solidFill>
                  <a:srgbClr val="0000FF"/>
                </a:solidFill>
                <a:effectLst/>
                <a:latin typeface="Times New Roman"/>
                <a:ea typeface="Times New Roman"/>
                <a:cs typeface="Times New Roman"/>
              </a:rPr>
              <a:t> </a:t>
            </a:r>
            <a:r>
              <a:rPr lang="en-US" sz="2800" b="1" dirty="0" err="1" smtClean="0">
                <a:solidFill>
                  <a:srgbClr val="0000FF"/>
                </a:solidFill>
                <a:effectLst/>
                <a:latin typeface="Times New Roman"/>
                <a:ea typeface="Times New Roman"/>
                <a:cs typeface="Times New Roman"/>
              </a:rPr>
              <a:t>là</a:t>
            </a:r>
            <a:r>
              <a:rPr lang="en-US" sz="2800" b="1" dirty="0" smtClean="0">
                <a:solidFill>
                  <a:srgbClr val="0000FF"/>
                </a:solidFill>
                <a:effectLst/>
                <a:latin typeface="Times New Roman"/>
                <a:ea typeface="Times New Roman"/>
                <a:cs typeface="Times New Roman"/>
              </a:rPr>
              <a:t>:</a:t>
            </a:r>
            <a:endParaRPr lang="en-US" sz="2800" b="1" dirty="0" smtClean="0">
              <a:solidFill>
                <a:srgbClr val="0000FF"/>
              </a:solidFill>
              <a:effectLst/>
              <a:latin typeface="Times New Roman"/>
              <a:ea typeface="Calibri"/>
              <a:cs typeface="Times New Roman"/>
            </a:endParaRPr>
          </a:p>
          <a:p>
            <a:pPr>
              <a:lnSpc>
                <a:spcPct val="115000"/>
              </a:lnSpc>
              <a:spcAft>
                <a:spcPts val="0"/>
              </a:spcAft>
            </a:pPr>
            <a:r>
              <a:rPr lang="en-US" sz="2800" dirty="0" smtClean="0">
                <a:effectLst/>
                <a:latin typeface="Times New Roman"/>
                <a:ea typeface="Times New Roman"/>
                <a:cs typeface="Times New Roman"/>
              </a:rPr>
              <a:t>A. </a:t>
            </a:r>
            <a:r>
              <a:rPr lang="en-US" sz="2800" dirty="0" err="1" smtClean="0">
                <a:effectLst/>
                <a:latin typeface="Times New Roman"/>
                <a:ea typeface="Times New Roman"/>
                <a:cs typeface="Times New Roman"/>
              </a:rPr>
              <a:t>Tìm</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kiếm</a:t>
            </a:r>
            <a:r>
              <a:rPr lang="en-US" sz="2800" dirty="0">
                <a:latin typeface="Times New Roman"/>
                <a:ea typeface="Times New Roman"/>
                <a:cs typeface="Times New Roman"/>
              </a:rPr>
              <a:t> </a:t>
            </a:r>
            <a:r>
              <a:rPr lang="en-US" sz="2800" dirty="0" smtClean="0">
                <a:latin typeface="Times New Roman"/>
                <a:ea typeface="Times New Roman"/>
                <a:cs typeface="Times New Roman"/>
              </a:rPr>
              <a:t>        </a:t>
            </a:r>
            <a:r>
              <a:rPr lang="en-US" sz="2800" dirty="0" smtClean="0">
                <a:effectLst/>
                <a:latin typeface="Times New Roman"/>
                <a:ea typeface="Times New Roman"/>
                <a:cs typeface="Times New Roman"/>
              </a:rPr>
              <a:t>B. </a:t>
            </a:r>
            <a:r>
              <a:rPr lang="en-US" sz="2800" dirty="0" err="1" smtClean="0">
                <a:effectLst/>
                <a:latin typeface="Times New Roman"/>
                <a:ea typeface="Times New Roman"/>
                <a:cs typeface="Times New Roman"/>
              </a:rPr>
              <a:t>Thay</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thế</a:t>
            </a:r>
            <a:r>
              <a:rPr lang="vi-VN" sz="2800" dirty="0" smtClean="0">
                <a:effectLst/>
                <a:latin typeface="Times New Roman"/>
                <a:ea typeface="Times New Roman"/>
                <a:cs typeface="Times New Roman"/>
              </a:rPr>
              <a:t>	</a:t>
            </a:r>
            <a:r>
              <a:rPr lang="en-US" sz="2800" dirty="0" smtClean="0">
                <a:effectLst/>
                <a:latin typeface="Times New Roman"/>
                <a:ea typeface="Times New Roman"/>
                <a:cs typeface="Times New Roman"/>
              </a:rPr>
              <a:t>      C. </a:t>
            </a:r>
            <a:r>
              <a:rPr lang="en-US" sz="2800" dirty="0" err="1" smtClean="0">
                <a:effectLst/>
                <a:latin typeface="Times New Roman"/>
                <a:ea typeface="Times New Roman"/>
                <a:cs typeface="Times New Roman"/>
              </a:rPr>
              <a:t>Kết</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thúc</a:t>
            </a:r>
            <a:r>
              <a:rPr lang="vi-VN" sz="2800" dirty="0" smtClean="0">
                <a:effectLst/>
                <a:latin typeface="Times New Roman"/>
                <a:ea typeface="Times New Roman"/>
                <a:cs typeface="Times New Roman"/>
              </a:rPr>
              <a:t>	</a:t>
            </a:r>
            <a:r>
              <a:rPr lang="en-US" sz="2800" dirty="0" smtClean="0">
                <a:effectLst/>
                <a:latin typeface="Times New Roman"/>
                <a:ea typeface="Times New Roman"/>
                <a:cs typeface="Times New Roman"/>
              </a:rPr>
              <a:t> D. </a:t>
            </a:r>
            <a:r>
              <a:rPr lang="en-US" sz="2800" dirty="0" err="1" smtClean="0">
                <a:effectLst/>
                <a:latin typeface="Times New Roman"/>
                <a:ea typeface="Times New Roman"/>
                <a:cs typeface="Times New Roman"/>
              </a:rPr>
              <a:t>Xóa</a:t>
            </a:r>
            <a:r>
              <a:rPr lang="en-US" sz="2800" dirty="0" smtClean="0">
                <a:effectLst/>
                <a:latin typeface="Times New Roman"/>
                <a:ea typeface="Times New Roman"/>
                <a:cs typeface="Times New Roman"/>
              </a:rPr>
              <a:t> </a:t>
            </a:r>
            <a:r>
              <a:rPr lang="en-US" sz="2800" dirty="0" err="1" smtClean="0">
                <a:effectLst/>
                <a:latin typeface="Times New Roman"/>
                <a:ea typeface="Times New Roman"/>
                <a:cs typeface="Times New Roman"/>
              </a:rPr>
              <a:t>bỏ</a:t>
            </a:r>
            <a:endParaRPr lang="en-US" sz="2800" dirty="0">
              <a:effectLst/>
              <a:latin typeface="Times New Roman"/>
              <a:ea typeface="Calibri"/>
              <a:cs typeface="Times New Roman"/>
            </a:endParaRPr>
          </a:p>
        </p:txBody>
      </p:sp>
      <p:sp>
        <p:nvSpPr>
          <p:cNvPr id="5" name="Rectangle 4"/>
          <p:cNvSpPr/>
          <p:nvPr/>
        </p:nvSpPr>
        <p:spPr>
          <a:xfrm>
            <a:off x="107504" y="4950563"/>
            <a:ext cx="8928992" cy="1815882"/>
          </a:xfrm>
          <a:prstGeom prst="rect">
            <a:avLst/>
          </a:prstGeom>
        </p:spPr>
        <p:txBody>
          <a:bodyPr wrap="square">
            <a:spAutoFit/>
          </a:bodyPr>
          <a:lstStyle/>
          <a:p>
            <a:pPr algn="just">
              <a:spcAft>
                <a:spcPts val="0"/>
              </a:spcAft>
            </a:pPr>
            <a:r>
              <a:rPr lang="en-US" sz="2800" b="1" u="sng" smtClean="0">
                <a:solidFill>
                  <a:srgbClr val="0000FF"/>
                </a:solidFill>
                <a:effectLst/>
                <a:latin typeface="Times New Roman"/>
                <a:ea typeface="Times New Roman"/>
                <a:cs typeface="Times New Roman"/>
              </a:rPr>
              <a:t>Câu 16</a:t>
            </a:r>
            <a:r>
              <a:rPr lang="en-US" sz="2800" b="1" smtClean="0">
                <a:solidFill>
                  <a:srgbClr val="0000FF"/>
                </a:solidFill>
                <a:effectLst/>
                <a:latin typeface="Times New Roman"/>
                <a:ea typeface="Times New Roman"/>
                <a:cs typeface="Times New Roman"/>
              </a:rPr>
              <a:t>: Trong hộp thoại “Find and Replace" lệnh ... dùng để thay thế tất cả các từ tìm kiếm. </a:t>
            </a:r>
            <a:endParaRPr lang="en-US" sz="2800" smtClean="0">
              <a:solidFill>
                <a:srgbClr val="0000FF"/>
              </a:solidFill>
              <a:effectLst/>
              <a:latin typeface="Times New Roman"/>
              <a:ea typeface="Calibri"/>
              <a:cs typeface="Times New Roman"/>
            </a:endParaRPr>
          </a:p>
          <a:p>
            <a:pPr algn="just">
              <a:spcAft>
                <a:spcPts val="0"/>
              </a:spcAft>
            </a:pPr>
            <a:r>
              <a:rPr lang="en-US" sz="2800" smtClean="0">
                <a:solidFill>
                  <a:srgbClr val="000000"/>
                </a:solidFill>
                <a:effectLst/>
                <a:latin typeface="Times New Roman"/>
                <a:ea typeface="Times New Roman"/>
                <a:cs typeface="Times New Roman"/>
              </a:rPr>
              <a:t>A. Replace.				B. Find Next.		</a:t>
            </a:r>
          </a:p>
          <a:p>
            <a:pPr algn="just">
              <a:spcAft>
                <a:spcPts val="0"/>
              </a:spcAft>
            </a:pPr>
            <a:r>
              <a:rPr lang="en-US" sz="2800" smtClean="0">
                <a:solidFill>
                  <a:srgbClr val="000000"/>
                </a:solidFill>
                <a:effectLst/>
                <a:latin typeface="Times New Roman"/>
                <a:ea typeface="Times New Roman"/>
                <a:cs typeface="Times New Roman"/>
              </a:rPr>
              <a:t>C. Replace All.			D. Find.</a:t>
            </a:r>
            <a:endParaRPr lang="en-US" sz="2800" smtClean="0">
              <a:effectLst/>
              <a:latin typeface="Times New Roman"/>
              <a:ea typeface="Calibri"/>
              <a:cs typeface="Times New Roman"/>
            </a:endParaRPr>
          </a:p>
        </p:txBody>
      </p:sp>
      <p:sp>
        <p:nvSpPr>
          <p:cNvPr id="6" name="Oval 5"/>
          <p:cNvSpPr/>
          <p:nvPr/>
        </p:nvSpPr>
        <p:spPr>
          <a:xfrm>
            <a:off x="107504" y="6237312"/>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699792" y="4365104"/>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07504" y="2348880"/>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3108543"/>
          </a:xfrm>
          <a:prstGeom prst="rect">
            <a:avLst/>
          </a:prstGeom>
        </p:spPr>
        <p:txBody>
          <a:bodyPr wrap="square">
            <a:spAutoFit/>
          </a:bodyPr>
          <a:lstStyle/>
          <a:p>
            <a:pPr algn="just"/>
            <a:r>
              <a:rPr lang="vi-VN" sz="2800" b="1" i="0" u="sng" smtClean="0">
                <a:solidFill>
                  <a:srgbClr val="0000FF"/>
                </a:solidFill>
                <a:effectLst/>
                <a:latin typeface="+mj-lt"/>
                <a:cs typeface="Miriam" pitchFamily="34" charset="-79"/>
              </a:rPr>
              <a:t>Câu </a:t>
            </a:r>
            <a:r>
              <a:rPr lang="en-US" sz="2800" b="1" u="sng" smtClean="0">
                <a:solidFill>
                  <a:srgbClr val="0000FF"/>
                </a:solidFill>
                <a:latin typeface="Times New Roman" pitchFamily="18" charset="0"/>
                <a:cs typeface="Times New Roman" pitchFamily="18" charset="0"/>
              </a:rPr>
              <a:t>17</a:t>
            </a:r>
            <a:r>
              <a:rPr lang="vi-VN" sz="2800" b="1" i="0" smtClean="0">
                <a:solidFill>
                  <a:srgbClr val="0000FF"/>
                </a:solidFill>
                <a:effectLst/>
                <a:latin typeface="+mj-lt"/>
                <a:cs typeface="Miriam" pitchFamily="34" charset="-79"/>
              </a:rPr>
              <a:t>: Điền từ hoặc cụm từ (chính xác, tìm kiếm, thay thế, yêu cầu) vào chỗ chấm thích hợp để hoàn thành đoạn văn bản dưới đây: </a:t>
            </a:r>
          </a:p>
          <a:p>
            <a:pPr algn="just"/>
            <a:r>
              <a:rPr lang="vi-VN" sz="2800" b="0" i="0" smtClean="0">
                <a:solidFill>
                  <a:srgbClr val="000000"/>
                </a:solidFill>
                <a:effectLst/>
                <a:latin typeface="+mj-lt"/>
                <a:cs typeface="Miriam" pitchFamily="34" charset="-79"/>
              </a:rPr>
              <a:t>“Công cụ Tìm kiếm và …(1)… giúp chúng ta tìm kiếm hoặc thay thế các từ hoặc cụm từ theo yêu cầu một cách nhanh chóng và chính xác.”</a:t>
            </a:r>
          </a:p>
          <a:p>
            <a:pPr algn="just"/>
            <a:r>
              <a:rPr lang="vi-VN" sz="2800" b="0" i="0" smtClean="0">
                <a:solidFill>
                  <a:srgbClr val="000000"/>
                </a:solidFill>
                <a:effectLst/>
                <a:latin typeface="+mj-lt"/>
                <a:cs typeface="Miriam" pitchFamily="34" charset="-79"/>
              </a:rPr>
              <a:t>A. Thay thế.     </a:t>
            </a:r>
            <a:r>
              <a:rPr lang="en-US" sz="2800" b="0" i="0" smtClean="0">
                <a:solidFill>
                  <a:srgbClr val="000000"/>
                </a:solidFill>
                <a:effectLst/>
                <a:latin typeface="+mj-lt"/>
                <a:cs typeface="Miriam" pitchFamily="34" charset="-79"/>
              </a:rPr>
              <a:t>     </a:t>
            </a:r>
            <a:r>
              <a:rPr lang="vi-VN" sz="2800" b="0" i="0" smtClean="0">
                <a:solidFill>
                  <a:srgbClr val="000000"/>
                </a:solidFill>
                <a:effectLst/>
                <a:latin typeface="+mj-lt"/>
                <a:cs typeface="Miriam" pitchFamily="34" charset="-79"/>
              </a:rPr>
              <a:t>B. Tìm kiếm.</a:t>
            </a:r>
            <a:r>
              <a:rPr lang="en-US" sz="2800" b="0" i="0" smtClean="0">
                <a:solidFill>
                  <a:srgbClr val="000000"/>
                </a:solidFill>
                <a:effectLst/>
                <a:latin typeface="+mj-lt"/>
                <a:cs typeface="Miriam" pitchFamily="34" charset="-79"/>
              </a:rPr>
              <a:t>        </a:t>
            </a:r>
            <a:r>
              <a:rPr lang="vi-VN" sz="2800" b="0" i="0" smtClean="0">
                <a:solidFill>
                  <a:srgbClr val="000000"/>
                </a:solidFill>
                <a:effectLst/>
                <a:latin typeface="+mj-lt"/>
                <a:cs typeface="Miriam" pitchFamily="34" charset="-79"/>
              </a:rPr>
              <a:t>C. Xóa.</a:t>
            </a:r>
            <a:r>
              <a:rPr lang="en-US" sz="2800" b="0" i="0" smtClean="0">
                <a:solidFill>
                  <a:srgbClr val="000000"/>
                </a:solidFill>
                <a:effectLst/>
                <a:latin typeface="+mj-lt"/>
                <a:cs typeface="Miriam" pitchFamily="34" charset="-79"/>
              </a:rPr>
              <a:t>        </a:t>
            </a:r>
            <a:r>
              <a:rPr lang="vi-VN" sz="2800" b="0" i="0" smtClean="0">
                <a:solidFill>
                  <a:srgbClr val="000000"/>
                </a:solidFill>
                <a:effectLst/>
                <a:latin typeface="+mj-lt"/>
                <a:cs typeface="Miriam" pitchFamily="34" charset="-79"/>
              </a:rPr>
              <a:t>D. Định dạng.</a:t>
            </a:r>
            <a:endParaRPr lang="vi-VN" sz="2800" b="0" i="0">
              <a:solidFill>
                <a:srgbClr val="000000"/>
              </a:solidFill>
              <a:effectLst/>
              <a:latin typeface="+mj-lt"/>
              <a:cs typeface="Miriam" pitchFamily="34" charset="-79"/>
            </a:endParaRPr>
          </a:p>
        </p:txBody>
      </p:sp>
      <p:sp>
        <p:nvSpPr>
          <p:cNvPr id="4" name="Rectangle 3"/>
          <p:cNvSpPr/>
          <p:nvPr/>
        </p:nvSpPr>
        <p:spPr>
          <a:xfrm>
            <a:off x="35496" y="3356992"/>
            <a:ext cx="9001000" cy="1815882"/>
          </a:xfrm>
          <a:prstGeom prst="rect">
            <a:avLst/>
          </a:prstGeom>
        </p:spPr>
        <p:txBody>
          <a:bodyPr wrap="square">
            <a:spAutoFit/>
          </a:bodyPr>
          <a:lstStyle/>
          <a:p>
            <a:pPr lvl="0" algn="just"/>
            <a:r>
              <a:rPr lang="en-US" sz="2800" b="1" u="sng" dirty="0" err="1">
                <a:solidFill>
                  <a:srgbClr val="0000FF"/>
                </a:solidFill>
                <a:latin typeface="Times New Roman"/>
                <a:ea typeface="Times New Roman"/>
                <a:cs typeface="Times New Roman"/>
              </a:rPr>
              <a:t>Câu</a:t>
            </a:r>
            <a:r>
              <a:rPr lang="en-US" sz="2800" b="1" u="sng" dirty="0">
                <a:solidFill>
                  <a:srgbClr val="0000FF"/>
                </a:solidFill>
                <a:latin typeface="Times New Roman"/>
                <a:ea typeface="Times New Roman"/>
                <a:cs typeface="Times New Roman"/>
              </a:rPr>
              <a:t> </a:t>
            </a:r>
            <a:r>
              <a:rPr lang="en-US" sz="2800" b="1" u="sng" dirty="0" smtClean="0">
                <a:solidFill>
                  <a:srgbClr val="0000FF"/>
                </a:solidFill>
                <a:latin typeface="Times New Roman"/>
                <a:ea typeface="Times New Roman"/>
                <a:cs typeface="Times New Roman"/>
              </a:rPr>
              <a:t>18</a:t>
            </a:r>
            <a:r>
              <a:rPr lang="en-US" sz="2800" b="1" dirty="0" smtClean="0">
                <a:solidFill>
                  <a:srgbClr val="0000FF"/>
                </a:solidFill>
                <a:latin typeface="Times New Roman"/>
                <a:ea typeface="Times New Roman"/>
                <a:cs typeface="Times New Roman"/>
              </a:rPr>
              <a:t>:</a:t>
            </a:r>
            <a:r>
              <a:rPr lang="en-US" sz="2800" dirty="0">
                <a:solidFill>
                  <a:srgbClr val="0000FF"/>
                </a:solidFill>
                <a:latin typeface="Times New Roman"/>
                <a:ea typeface="Times New Roman"/>
                <a:cs typeface="Times New Roman"/>
              </a:rPr>
              <a:t> </a:t>
            </a:r>
            <a:r>
              <a:rPr lang="en-US" sz="2800" b="1" dirty="0">
                <a:solidFill>
                  <a:srgbClr val="0000FF"/>
                </a:solidFill>
                <a:latin typeface="Times New Roman"/>
                <a:ea typeface="Times New Roman"/>
                <a:cs typeface="Times New Roman"/>
              </a:rPr>
              <a:t>“</a:t>
            </a:r>
            <a:r>
              <a:rPr lang="en-US" sz="2800" b="1" dirty="0" err="1">
                <a:solidFill>
                  <a:srgbClr val="0000FF"/>
                </a:solidFill>
                <a:latin typeface="Times New Roman"/>
                <a:ea typeface="Times New Roman"/>
                <a:cs typeface="Times New Roman"/>
              </a:rPr>
              <a:t>Để</a:t>
            </a:r>
            <a:r>
              <a:rPr lang="en-US" sz="2800" b="1" dirty="0">
                <a:solidFill>
                  <a:srgbClr val="0000FF"/>
                </a:solidFill>
                <a:latin typeface="Times New Roman"/>
                <a:ea typeface="Times New Roman"/>
                <a:cs typeface="Times New Roman"/>
              </a:rPr>
              <a:t> ……… </a:t>
            </a:r>
            <a:r>
              <a:rPr lang="en-US" sz="2800" b="1" dirty="0" err="1">
                <a:solidFill>
                  <a:srgbClr val="0000FF"/>
                </a:solidFill>
                <a:latin typeface="Times New Roman"/>
                <a:ea typeface="Times New Roman"/>
                <a:cs typeface="Times New Roman"/>
              </a:rPr>
              <a:t>một</a:t>
            </a:r>
            <a:r>
              <a:rPr lang="en-US" sz="2800" b="1" dirty="0">
                <a:solidFill>
                  <a:srgbClr val="0000FF"/>
                </a:solidFill>
                <a:latin typeface="Times New Roman"/>
                <a:ea typeface="Times New Roman"/>
                <a:cs typeface="Times New Roman"/>
              </a:rPr>
              <a:t> </a:t>
            </a:r>
            <a:r>
              <a:rPr lang="en-US" sz="2800" b="1" dirty="0" err="1">
                <a:solidFill>
                  <a:srgbClr val="0000FF"/>
                </a:solidFill>
                <a:latin typeface="Times New Roman"/>
                <a:ea typeface="Times New Roman"/>
                <a:cs typeface="Times New Roman"/>
              </a:rPr>
              <a:t>từ</a:t>
            </a:r>
            <a:r>
              <a:rPr lang="en-US" sz="2800" b="1" dirty="0">
                <a:solidFill>
                  <a:srgbClr val="0000FF"/>
                </a:solidFill>
                <a:latin typeface="Times New Roman"/>
                <a:ea typeface="Times New Roman"/>
                <a:cs typeface="Times New Roman"/>
              </a:rPr>
              <a:t> </a:t>
            </a:r>
            <a:r>
              <a:rPr lang="en-US" sz="2800" b="1" dirty="0" err="1">
                <a:solidFill>
                  <a:srgbClr val="0000FF"/>
                </a:solidFill>
                <a:latin typeface="Times New Roman"/>
                <a:ea typeface="Times New Roman"/>
                <a:cs typeface="Times New Roman"/>
              </a:rPr>
              <a:t>hoặc</a:t>
            </a:r>
            <a:r>
              <a:rPr lang="en-US" sz="2800" b="1" dirty="0">
                <a:solidFill>
                  <a:srgbClr val="0000FF"/>
                </a:solidFill>
                <a:latin typeface="Times New Roman"/>
                <a:ea typeface="Times New Roman"/>
                <a:cs typeface="Times New Roman"/>
              </a:rPr>
              <a:t> </a:t>
            </a:r>
            <a:r>
              <a:rPr lang="en-US" sz="2800" b="1" dirty="0" err="1">
                <a:solidFill>
                  <a:srgbClr val="0000FF"/>
                </a:solidFill>
                <a:latin typeface="Times New Roman"/>
                <a:ea typeface="Times New Roman"/>
                <a:cs typeface="Times New Roman"/>
              </a:rPr>
              <a:t>cụm</a:t>
            </a:r>
            <a:r>
              <a:rPr lang="en-US" sz="2800" b="1" dirty="0">
                <a:solidFill>
                  <a:srgbClr val="0000FF"/>
                </a:solidFill>
                <a:latin typeface="Times New Roman"/>
                <a:ea typeface="Times New Roman"/>
                <a:cs typeface="Times New Roman"/>
              </a:rPr>
              <a:t> </a:t>
            </a:r>
            <a:r>
              <a:rPr lang="en-US" sz="2800" b="1" dirty="0" err="1">
                <a:solidFill>
                  <a:srgbClr val="0000FF"/>
                </a:solidFill>
                <a:latin typeface="Times New Roman"/>
                <a:ea typeface="Times New Roman"/>
                <a:cs typeface="Times New Roman"/>
              </a:rPr>
              <a:t>từ</a:t>
            </a:r>
            <a:r>
              <a:rPr lang="en-US" sz="2800" b="1" dirty="0">
                <a:solidFill>
                  <a:srgbClr val="0000FF"/>
                </a:solidFill>
                <a:latin typeface="Times New Roman"/>
                <a:ea typeface="Times New Roman"/>
                <a:cs typeface="Times New Roman"/>
              </a:rPr>
              <a:t> </a:t>
            </a:r>
            <a:r>
              <a:rPr lang="en-US" sz="2800" b="1" dirty="0" err="1">
                <a:solidFill>
                  <a:srgbClr val="0000FF"/>
                </a:solidFill>
                <a:latin typeface="Times New Roman"/>
                <a:ea typeface="Times New Roman"/>
                <a:cs typeface="Times New Roman"/>
              </a:rPr>
              <a:t>trong</a:t>
            </a:r>
            <a:r>
              <a:rPr lang="en-US" sz="2800" b="1" dirty="0">
                <a:solidFill>
                  <a:srgbClr val="0000FF"/>
                </a:solidFill>
                <a:latin typeface="Times New Roman"/>
                <a:ea typeface="Times New Roman"/>
                <a:cs typeface="Times New Roman"/>
              </a:rPr>
              <a:t> </a:t>
            </a:r>
            <a:r>
              <a:rPr lang="en-US" sz="2800" b="1" dirty="0" err="1">
                <a:solidFill>
                  <a:srgbClr val="0000FF"/>
                </a:solidFill>
                <a:latin typeface="Times New Roman"/>
                <a:ea typeface="Times New Roman"/>
                <a:cs typeface="Times New Roman"/>
              </a:rPr>
              <a:t>văn</a:t>
            </a:r>
            <a:r>
              <a:rPr lang="en-US" sz="2800" b="1" dirty="0">
                <a:solidFill>
                  <a:srgbClr val="0000FF"/>
                </a:solidFill>
                <a:latin typeface="Times New Roman"/>
                <a:ea typeface="Times New Roman"/>
                <a:cs typeface="Times New Roman"/>
              </a:rPr>
              <a:t> </a:t>
            </a:r>
            <a:r>
              <a:rPr lang="en-US" sz="2800" b="1" dirty="0" err="1">
                <a:solidFill>
                  <a:srgbClr val="0000FF"/>
                </a:solidFill>
                <a:latin typeface="Times New Roman"/>
                <a:ea typeface="Times New Roman"/>
                <a:cs typeface="Times New Roman"/>
              </a:rPr>
              <a:t>bản</a:t>
            </a:r>
            <a:r>
              <a:rPr lang="en-US" sz="2800" b="1" dirty="0">
                <a:solidFill>
                  <a:srgbClr val="0000FF"/>
                </a:solidFill>
                <a:latin typeface="Times New Roman"/>
                <a:ea typeface="Times New Roman"/>
                <a:cs typeface="Times New Roman"/>
              </a:rPr>
              <a:t>, </a:t>
            </a:r>
            <a:r>
              <a:rPr lang="en-US" sz="2800" b="1" dirty="0" err="1">
                <a:solidFill>
                  <a:srgbClr val="0000FF"/>
                </a:solidFill>
                <a:latin typeface="Times New Roman"/>
                <a:ea typeface="Times New Roman"/>
                <a:cs typeface="Times New Roman"/>
              </a:rPr>
              <a:t>em</a:t>
            </a:r>
            <a:r>
              <a:rPr lang="en-US" sz="2800" b="1" dirty="0">
                <a:solidFill>
                  <a:srgbClr val="0000FF"/>
                </a:solidFill>
                <a:latin typeface="Times New Roman"/>
                <a:ea typeface="Times New Roman"/>
                <a:cs typeface="Times New Roman"/>
              </a:rPr>
              <a:t> </a:t>
            </a:r>
            <a:r>
              <a:rPr lang="en-US" sz="2800" b="1" dirty="0" err="1">
                <a:solidFill>
                  <a:srgbClr val="0000FF"/>
                </a:solidFill>
                <a:latin typeface="Times New Roman"/>
                <a:ea typeface="Times New Roman"/>
                <a:cs typeface="Times New Roman"/>
              </a:rPr>
              <a:t>chọn</a:t>
            </a:r>
            <a:r>
              <a:rPr lang="en-US" sz="2800" b="1" dirty="0">
                <a:solidFill>
                  <a:srgbClr val="0000FF"/>
                </a:solidFill>
                <a:latin typeface="Times New Roman"/>
                <a:ea typeface="Times New Roman"/>
                <a:cs typeface="Times New Roman"/>
              </a:rPr>
              <a:t> </a:t>
            </a:r>
            <a:r>
              <a:rPr lang="en-US" sz="2800" b="1" dirty="0" err="1">
                <a:solidFill>
                  <a:srgbClr val="0000FF"/>
                </a:solidFill>
                <a:latin typeface="Times New Roman"/>
                <a:ea typeface="Times New Roman"/>
                <a:cs typeface="Times New Roman"/>
              </a:rPr>
              <a:t>lệnh</a:t>
            </a:r>
            <a:r>
              <a:rPr lang="en-US" sz="2800" b="1" dirty="0">
                <a:solidFill>
                  <a:srgbClr val="0000FF"/>
                </a:solidFill>
                <a:latin typeface="Times New Roman"/>
                <a:ea typeface="Times New Roman"/>
                <a:cs typeface="Times New Roman"/>
              </a:rPr>
              <a:t> Find.” </a:t>
            </a:r>
            <a:endParaRPr lang="en-US" sz="2800" dirty="0">
              <a:solidFill>
                <a:srgbClr val="0000FF"/>
              </a:solidFill>
              <a:latin typeface="Times New Roman"/>
              <a:ea typeface="Calibri"/>
              <a:cs typeface="Times New Roman"/>
            </a:endParaRPr>
          </a:p>
          <a:p>
            <a:pPr lvl="0" algn="just"/>
            <a:r>
              <a:rPr lang="en-US" sz="2800" dirty="0">
                <a:solidFill>
                  <a:srgbClr val="000000"/>
                </a:solidFill>
                <a:latin typeface="Times New Roman"/>
                <a:ea typeface="Times New Roman"/>
                <a:cs typeface="Times New Roman"/>
              </a:rPr>
              <a:t>A. </a:t>
            </a:r>
            <a:r>
              <a:rPr lang="en-US" sz="2800" dirty="0" err="1">
                <a:solidFill>
                  <a:srgbClr val="000000"/>
                </a:solidFill>
                <a:latin typeface="Times New Roman"/>
                <a:ea typeface="Times New Roman"/>
                <a:cs typeface="Times New Roman"/>
              </a:rPr>
              <a:t>Tìm</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kiếm</a:t>
            </a:r>
            <a:r>
              <a:rPr lang="en-US" sz="2800" dirty="0">
                <a:solidFill>
                  <a:srgbClr val="000000"/>
                </a:solidFill>
                <a:latin typeface="Times New Roman"/>
                <a:ea typeface="Times New Roman"/>
                <a:cs typeface="Times New Roman"/>
              </a:rPr>
              <a:t>.			B. </a:t>
            </a:r>
            <a:r>
              <a:rPr lang="en-US" sz="2800" dirty="0" err="1">
                <a:solidFill>
                  <a:srgbClr val="000000"/>
                </a:solidFill>
                <a:latin typeface="Times New Roman"/>
                <a:ea typeface="Times New Roman"/>
                <a:cs typeface="Times New Roman"/>
              </a:rPr>
              <a:t>Thay</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thế</a:t>
            </a:r>
            <a:r>
              <a:rPr lang="en-US" sz="2800" dirty="0">
                <a:solidFill>
                  <a:srgbClr val="000000"/>
                </a:solidFill>
                <a:latin typeface="Times New Roman"/>
                <a:ea typeface="Times New Roman"/>
                <a:cs typeface="Times New Roman"/>
              </a:rPr>
              <a:t>.			</a:t>
            </a:r>
            <a:endParaRPr lang="en-US" sz="2800" dirty="0" smtClean="0">
              <a:solidFill>
                <a:srgbClr val="000000"/>
              </a:solidFill>
              <a:latin typeface="Times New Roman"/>
              <a:ea typeface="Times New Roman"/>
              <a:cs typeface="Times New Roman"/>
            </a:endParaRPr>
          </a:p>
          <a:p>
            <a:pPr lvl="0" algn="just"/>
            <a:r>
              <a:rPr lang="en-US" sz="2800" dirty="0" smtClean="0">
                <a:solidFill>
                  <a:srgbClr val="000000"/>
                </a:solidFill>
                <a:latin typeface="Times New Roman"/>
                <a:ea typeface="Times New Roman"/>
                <a:cs typeface="Times New Roman"/>
              </a:rPr>
              <a:t>C</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Tìm</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kiếm</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và</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thay</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thế</a:t>
            </a:r>
            <a:r>
              <a:rPr lang="en-US" sz="2800" dirty="0">
                <a:solidFill>
                  <a:srgbClr val="000000"/>
                </a:solidFill>
                <a:latin typeface="Times New Roman"/>
                <a:ea typeface="Times New Roman"/>
                <a:cs typeface="Times New Roman"/>
              </a:rPr>
              <a:t>.	</a:t>
            </a:r>
            <a:r>
              <a:rPr lang="en-US" sz="2800" dirty="0" smtClean="0">
                <a:solidFill>
                  <a:srgbClr val="000000"/>
                </a:solidFill>
                <a:latin typeface="Times New Roman"/>
                <a:ea typeface="Times New Roman"/>
                <a:cs typeface="Times New Roman"/>
              </a:rPr>
              <a:t>	D</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Lưu</a:t>
            </a:r>
            <a:r>
              <a:rPr lang="en-US" sz="2800" dirty="0">
                <a:solidFill>
                  <a:srgbClr val="000000"/>
                </a:solidFill>
                <a:latin typeface="Times New Roman"/>
                <a:ea typeface="Times New Roman"/>
                <a:cs typeface="Times New Roman"/>
              </a:rPr>
              <a:t>.</a:t>
            </a:r>
            <a:endParaRPr lang="en-US" sz="2800" dirty="0">
              <a:solidFill>
                <a:prstClr val="black"/>
              </a:solidFill>
              <a:latin typeface="Times New Roman"/>
              <a:ea typeface="Calibri"/>
              <a:cs typeface="Times New Roman"/>
            </a:endParaRPr>
          </a:p>
        </p:txBody>
      </p:sp>
      <p:sp>
        <p:nvSpPr>
          <p:cNvPr id="6" name="Oval 5"/>
          <p:cNvSpPr/>
          <p:nvPr/>
        </p:nvSpPr>
        <p:spPr>
          <a:xfrm>
            <a:off x="35496" y="2648774"/>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5164" y="4264933"/>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107504" y="1484784"/>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7504" y="116632"/>
            <a:ext cx="8856984" cy="2246769"/>
          </a:xfrm>
          <a:prstGeom prst="rect">
            <a:avLst/>
          </a:prstGeom>
        </p:spPr>
        <p:txBody>
          <a:bodyPr wrap="square">
            <a:spAutoFit/>
          </a:bodyPr>
          <a:lstStyle/>
          <a:p>
            <a:pPr algn="just"/>
            <a:r>
              <a:rPr lang="vi-VN" sz="2800" b="1" i="0" u="sng" dirty="0" smtClean="0">
                <a:solidFill>
                  <a:srgbClr val="0000FF"/>
                </a:solidFill>
                <a:effectLst/>
                <a:latin typeface="+mj-lt"/>
              </a:rPr>
              <a:t>Câu 2</a:t>
            </a:r>
            <a:r>
              <a:rPr lang="en-US" sz="2800" b="1" i="0" u="sng" dirty="0" smtClean="0">
                <a:solidFill>
                  <a:srgbClr val="0000FF"/>
                </a:solidFill>
                <a:effectLst/>
                <a:latin typeface="Times New Roman" pitchFamily="18" charset="0"/>
                <a:cs typeface="Times New Roman" pitchFamily="18" charset="0"/>
              </a:rPr>
              <a:t>0</a:t>
            </a:r>
            <a:r>
              <a:rPr lang="vi-VN" sz="2800" b="1" i="0" dirty="0" smtClean="0">
                <a:solidFill>
                  <a:srgbClr val="0000FF"/>
                </a:solidFill>
                <a:effectLst/>
                <a:latin typeface="+mj-lt"/>
              </a:rPr>
              <a:t>: Thuật toán có thể được mô tả theo hai cách nào?</a:t>
            </a:r>
          </a:p>
          <a:p>
            <a:pPr algn="just"/>
            <a:r>
              <a:rPr lang="vi-VN" sz="2800" b="0" i="0" dirty="0" smtClean="0">
                <a:solidFill>
                  <a:srgbClr val="000000"/>
                </a:solidFill>
                <a:effectLst/>
                <a:latin typeface="+mj-lt"/>
              </a:rPr>
              <a:t>A. Sử dụng các biến và dữ liệu.</a:t>
            </a:r>
          </a:p>
          <a:p>
            <a:pPr algn="just"/>
            <a:r>
              <a:rPr lang="vi-VN" sz="2800" b="0" i="0" dirty="0" smtClean="0">
                <a:solidFill>
                  <a:srgbClr val="000000"/>
                </a:solidFill>
                <a:effectLst/>
                <a:latin typeface="+mj-lt"/>
              </a:rPr>
              <a:t>B. Sử dụng đầu vào và đầu ra.</a:t>
            </a:r>
          </a:p>
          <a:p>
            <a:pPr algn="just"/>
            <a:r>
              <a:rPr lang="vi-VN" sz="2800" b="0" i="0" dirty="0" smtClean="0">
                <a:solidFill>
                  <a:srgbClr val="000000"/>
                </a:solidFill>
                <a:effectLst/>
                <a:latin typeface="+mj-lt"/>
              </a:rPr>
              <a:t>C. Sử dụng ngôn ngữ tự nhiên và sơ đồ khối.</a:t>
            </a:r>
          </a:p>
          <a:p>
            <a:pPr algn="just"/>
            <a:r>
              <a:rPr lang="vi-VN" sz="2800" b="0" i="0" dirty="0" smtClean="0">
                <a:solidFill>
                  <a:srgbClr val="000000"/>
                </a:solidFill>
                <a:effectLst/>
                <a:latin typeface="+mj-lt"/>
              </a:rPr>
              <a:t>D. Sử dụng phần mềm và phần cứng.</a:t>
            </a:r>
            <a:endParaRPr lang="vi-VN" sz="2800" b="0" i="0" dirty="0">
              <a:solidFill>
                <a:srgbClr val="000000"/>
              </a:solidFill>
              <a:effectLst/>
              <a:latin typeface="+mj-lt"/>
            </a:endParaRPr>
          </a:p>
        </p:txBody>
      </p:sp>
      <p:sp>
        <p:nvSpPr>
          <p:cNvPr id="7" name="Rectangle 6"/>
          <p:cNvSpPr/>
          <p:nvPr/>
        </p:nvSpPr>
        <p:spPr>
          <a:xfrm>
            <a:off x="123711" y="2924944"/>
            <a:ext cx="8856984" cy="3108543"/>
          </a:xfrm>
          <a:prstGeom prst="rect">
            <a:avLst/>
          </a:prstGeom>
        </p:spPr>
        <p:txBody>
          <a:bodyPr wrap="square">
            <a:spAutoFit/>
          </a:bodyPr>
          <a:lstStyle/>
          <a:p>
            <a:pPr algn="just"/>
            <a:r>
              <a:rPr lang="vi-VN" sz="2800" b="1" i="0" u="sng" dirty="0" smtClean="0">
                <a:solidFill>
                  <a:srgbClr val="0000FF"/>
                </a:solidFill>
                <a:effectLst/>
                <a:latin typeface="+mj-lt"/>
              </a:rPr>
              <a:t>Câu </a:t>
            </a:r>
            <a:r>
              <a:rPr lang="en-US" sz="2800" b="1" i="0" u="sng" dirty="0" smtClean="0">
                <a:solidFill>
                  <a:srgbClr val="0000FF"/>
                </a:solidFill>
                <a:effectLst/>
                <a:latin typeface="Times New Roman" pitchFamily="18" charset="0"/>
                <a:cs typeface="Times New Roman" pitchFamily="18" charset="0"/>
              </a:rPr>
              <a:t>23</a:t>
            </a:r>
            <a:r>
              <a:rPr lang="vi-VN" sz="2800" b="1" i="0" dirty="0" smtClean="0">
                <a:solidFill>
                  <a:srgbClr val="0000FF"/>
                </a:solidFill>
                <a:effectLst/>
                <a:latin typeface="+mj-lt"/>
              </a:rPr>
              <a:t>: Lợi thế của việc sử dụng sơ đồ khối so với sử dụng ngôn ngữ tự nhiên để mô tả thuật toán là gì?</a:t>
            </a:r>
          </a:p>
          <a:p>
            <a:pPr algn="just"/>
            <a:r>
              <a:rPr lang="vi-VN" sz="2800" b="0" i="0" dirty="0" smtClean="0">
                <a:solidFill>
                  <a:srgbClr val="000000"/>
                </a:solidFill>
                <a:effectLst/>
                <a:latin typeface="+mj-lt"/>
              </a:rPr>
              <a:t>A. Sơ đồ khối tuân theo một tiêu chuẩn quốc tế nên con người dù ở bất kể quốc gia nào cũng có thể hiểu.</a:t>
            </a:r>
          </a:p>
          <a:p>
            <a:pPr algn="just"/>
            <a:r>
              <a:rPr lang="vi-VN" sz="2800" b="0" i="0" dirty="0" smtClean="0">
                <a:solidFill>
                  <a:srgbClr val="000000"/>
                </a:solidFill>
                <a:effectLst/>
                <a:latin typeface="+mj-lt"/>
              </a:rPr>
              <a:t>B. Sơ đồ khối dễ vẽ.</a:t>
            </a:r>
          </a:p>
          <a:p>
            <a:pPr algn="just"/>
            <a:r>
              <a:rPr lang="vi-VN" sz="2800" b="0" i="0" dirty="0" smtClean="0">
                <a:solidFill>
                  <a:srgbClr val="000000"/>
                </a:solidFill>
                <a:effectLst/>
                <a:latin typeface="+mj-lt"/>
              </a:rPr>
              <a:t>C. Sơ đồ khối dễ thay đổi.</a:t>
            </a:r>
          </a:p>
          <a:p>
            <a:pPr algn="just"/>
            <a:r>
              <a:rPr lang="vi-VN" sz="2800" b="0" i="0" dirty="0" smtClean="0">
                <a:solidFill>
                  <a:srgbClr val="000000"/>
                </a:solidFill>
                <a:effectLst/>
                <a:latin typeface="+mj-lt"/>
              </a:rPr>
              <a:t>D. Vẽ sơ đồ khối không tốn thời gian.</a:t>
            </a:r>
            <a:endParaRPr lang="vi-VN" sz="2800" b="0" i="0" dirty="0">
              <a:solidFill>
                <a:srgbClr val="000000"/>
              </a:solidFill>
              <a:effectLst/>
              <a:latin typeface="+mj-lt"/>
            </a:endParaRPr>
          </a:p>
        </p:txBody>
      </p:sp>
      <p:sp>
        <p:nvSpPr>
          <p:cNvPr id="8" name="Oval 7"/>
          <p:cNvSpPr/>
          <p:nvPr/>
        </p:nvSpPr>
        <p:spPr>
          <a:xfrm>
            <a:off x="146548" y="3861048"/>
            <a:ext cx="504056" cy="43204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98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478</Words>
  <Application>Microsoft Office PowerPoint</Application>
  <PresentationFormat>On-screen Show (4:3)</PresentationFormat>
  <Paragraphs>148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dc:creator>
  <cp:lastModifiedBy>koda2</cp:lastModifiedBy>
  <cp:revision>25</cp:revision>
  <dcterms:created xsi:type="dcterms:W3CDTF">2023-04-24T02:43:37Z</dcterms:created>
  <dcterms:modified xsi:type="dcterms:W3CDTF">2024-05-03T08:46:41Z</dcterms:modified>
</cp:coreProperties>
</file>