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6" y="-3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2960ED-C1CB-4DE1-BFEE-7A1BC9CB4815}"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3252417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960ED-C1CB-4DE1-BFEE-7A1BC9CB4815}"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41235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960ED-C1CB-4DE1-BFEE-7A1BC9CB4815}"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43102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960ED-C1CB-4DE1-BFEE-7A1BC9CB4815}"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95401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960ED-C1CB-4DE1-BFEE-7A1BC9CB4815}"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259113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2960ED-C1CB-4DE1-BFEE-7A1BC9CB4815}"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21717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2960ED-C1CB-4DE1-BFEE-7A1BC9CB4815}"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422393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2960ED-C1CB-4DE1-BFEE-7A1BC9CB4815}"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254208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960ED-C1CB-4DE1-BFEE-7A1BC9CB4815}"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828500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960ED-C1CB-4DE1-BFEE-7A1BC9CB4815}"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2330462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960ED-C1CB-4DE1-BFEE-7A1BC9CB4815}"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E9D5-069A-4010-AE85-B12810F584A7}" type="slidenum">
              <a:rPr lang="en-US" smtClean="0"/>
              <a:t>‹#›</a:t>
            </a:fld>
            <a:endParaRPr lang="en-US"/>
          </a:p>
        </p:txBody>
      </p:sp>
    </p:spTree>
    <p:extLst>
      <p:ext uri="{BB962C8B-B14F-4D97-AF65-F5344CB8AC3E}">
        <p14:creationId xmlns:p14="http://schemas.microsoft.com/office/powerpoint/2010/main" val="251079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960ED-C1CB-4DE1-BFEE-7A1BC9CB4815}" type="datetimeFigureOut">
              <a:rPr lang="en-US" smtClean="0"/>
              <a:t>11/6/2023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1E9D5-069A-4010-AE85-B12810F584A7}" type="slidenum">
              <a:rPr lang="en-US" smtClean="0"/>
              <a:t>‹#›</a:t>
            </a:fld>
            <a:endParaRPr lang="en-US"/>
          </a:p>
        </p:txBody>
      </p:sp>
    </p:spTree>
    <p:extLst>
      <p:ext uri="{BB962C8B-B14F-4D97-AF65-F5344CB8AC3E}">
        <p14:creationId xmlns:p14="http://schemas.microsoft.com/office/powerpoint/2010/main" val="2901164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700808"/>
            <a:ext cx="9036496" cy="2862322"/>
          </a:xfrm>
          <a:prstGeom prst="rect">
            <a:avLst/>
          </a:prstGeom>
        </p:spPr>
        <p:txBody>
          <a:bodyPr wrap="square">
            <a:spAutoFit/>
          </a:bodyPr>
          <a:lstStyle/>
          <a:p>
            <a:pPr algn="ctr"/>
            <a:r>
              <a:rPr lang="en-US" sz="6000" b="1">
                <a:solidFill>
                  <a:schemeClr val="accent6">
                    <a:lumMod val="75000"/>
                  </a:schemeClr>
                </a:solidFill>
              </a:rPr>
              <a:t>ÔN TẬP GIỮA KÌ I </a:t>
            </a:r>
            <a:endParaRPr lang="en-US" sz="6000">
              <a:solidFill>
                <a:schemeClr val="accent6">
                  <a:lumMod val="75000"/>
                </a:schemeClr>
              </a:solidFill>
            </a:endParaRPr>
          </a:p>
          <a:p>
            <a:pPr algn="ctr"/>
            <a:r>
              <a:rPr lang="en-US" sz="6000" b="1">
                <a:solidFill>
                  <a:schemeClr val="accent6">
                    <a:lumMod val="75000"/>
                  </a:schemeClr>
                </a:solidFill>
              </a:rPr>
              <a:t>MÔN: TIN HỌC - NĂM HỌC: 2023 - 2024</a:t>
            </a:r>
            <a:endParaRPr lang="en-US" sz="6000">
              <a:solidFill>
                <a:schemeClr val="accent6">
                  <a:lumMod val="75000"/>
                </a:schemeClr>
              </a:solidFill>
            </a:endParaRPr>
          </a:p>
        </p:txBody>
      </p:sp>
    </p:spTree>
    <p:extLst>
      <p:ext uri="{BB962C8B-B14F-4D97-AF65-F5344CB8AC3E}">
        <p14:creationId xmlns:p14="http://schemas.microsoft.com/office/powerpoint/2010/main" val="122453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8072"/>
            <a:ext cx="9144000" cy="5509200"/>
          </a:xfrm>
          <a:prstGeom prst="rect">
            <a:avLst/>
          </a:prstGeom>
        </p:spPr>
        <p:txBody>
          <a:bodyPr wrap="square">
            <a:spAutoFit/>
          </a:bodyPr>
          <a:lstStyle/>
          <a:p>
            <a:r>
              <a:rPr lang="en-US" sz="4400" b="1">
                <a:latin typeface="Times New Roman" pitchFamily="18" charset="0"/>
                <a:cs typeface="Times New Roman" pitchFamily="18" charset="0"/>
              </a:rPr>
              <a:t>Nội dung: </a:t>
            </a:r>
            <a:endParaRPr lang="en-US" sz="4400">
              <a:latin typeface="Times New Roman" pitchFamily="18" charset="0"/>
              <a:cs typeface="Times New Roman" pitchFamily="18" charset="0"/>
            </a:endParaRPr>
          </a:p>
          <a:p>
            <a:r>
              <a:rPr lang="en-US" sz="4400" b="1" i="1">
                <a:latin typeface="Times New Roman" pitchFamily="18" charset="0"/>
                <a:cs typeface="Times New Roman" pitchFamily="18" charset="0"/>
              </a:rPr>
              <a:t>* Học thuộc các bài sau:</a:t>
            </a:r>
            <a:endParaRPr lang="en-US" sz="4400">
              <a:latin typeface="Times New Roman" pitchFamily="18" charset="0"/>
              <a:cs typeface="Times New Roman" pitchFamily="18" charset="0"/>
            </a:endParaRPr>
          </a:p>
          <a:p>
            <a:r>
              <a:rPr lang="en-US" sz="4400">
                <a:solidFill>
                  <a:srgbClr val="FF0000"/>
                </a:solidFill>
                <a:latin typeface="Times New Roman" pitchFamily="18" charset="0"/>
                <a:cs typeface="Times New Roman" pitchFamily="18" charset="0"/>
              </a:rPr>
              <a:t>- BÀI 1: THÔNG TIN VÀ DỮ LIỆU.</a:t>
            </a:r>
          </a:p>
          <a:p>
            <a:pPr fontAlgn="base"/>
            <a:r>
              <a:rPr lang="en-US" sz="4400">
                <a:solidFill>
                  <a:srgbClr val="FF0000"/>
                </a:solidFill>
                <a:latin typeface="Times New Roman" pitchFamily="18" charset="0"/>
                <a:cs typeface="Times New Roman" pitchFamily="18" charset="0"/>
              </a:rPr>
              <a:t>- </a:t>
            </a:r>
            <a:r>
              <a:rPr lang="vi-VN" sz="4400">
                <a:solidFill>
                  <a:srgbClr val="FF0000"/>
                </a:solidFill>
                <a:latin typeface="Times New Roman" pitchFamily="18" charset="0"/>
                <a:cs typeface="Times New Roman" pitchFamily="18" charset="0"/>
              </a:rPr>
              <a:t>BÀI 2: XỬ LÝ THÔNG TIN.</a:t>
            </a:r>
            <a:endParaRPr lang="en-US" sz="4400">
              <a:solidFill>
                <a:srgbClr val="FF0000"/>
              </a:solidFill>
              <a:latin typeface="Times New Roman" pitchFamily="18" charset="0"/>
              <a:cs typeface="Times New Roman" pitchFamily="18" charset="0"/>
            </a:endParaRPr>
          </a:p>
          <a:p>
            <a:r>
              <a:rPr lang="en-US" sz="4400">
                <a:solidFill>
                  <a:srgbClr val="FF0000"/>
                </a:solidFill>
                <a:latin typeface="Times New Roman" pitchFamily="18" charset="0"/>
                <a:cs typeface="Times New Roman" pitchFamily="18" charset="0"/>
              </a:rPr>
              <a:t>- </a:t>
            </a:r>
            <a:r>
              <a:rPr lang="vi-VN" sz="4400">
                <a:solidFill>
                  <a:srgbClr val="FF0000"/>
                </a:solidFill>
                <a:latin typeface="Times New Roman" pitchFamily="18" charset="0"/>
                <a:cs typeface="Times New Roman" pitchFamily="18" charset="0"/>
              </a:rPr>
              <a:t>BÀI 3: THÔNG TIN </a:t>
            </a:r>
            <a:r>
              <a:rPr lang="vi-VN" sz="4400">
                <a:solidFill>
                  <a:srgbClr val="FF0000"/>
                </a:solidFill>
                <a:latin typeface="Times New Roman" pitchFamily="18" charset="0"/>
                <a:cs typeface="Times New Roman" pitchFamily="18" charset="0"/>
              </a:rPr>
              <a:t>TRONG </a:t>
            </a:r>
            <a:r>
              <a:rPr lang="en-US" sz="4400" smtClean="0">
                <a:solidFill>
                  <a:srgbClr val="FF0000"/>
                </a:solidFill>
                <a:latin typeface="Times New Roman" pitchFamily="18" charset="0"/>
                <a:cs typeface="Times New Roman" pitchFamily="18" charset="0"/>
              </a:rPr>
              <a:t>					</a:t>
            </a:r>
            <a:r>
              <a:rPr lang="vi-VN" sz="4400" smtClean="0">
                <a:solidFill>
                  <a:srgbClr val="FF0000"/>
                </a:solidFill>
                <a:latin typeface="Times New Roman" pitchFamily="18" charset="0"/>
                <a:cs typeface="Times New Roman" pitchFamily="18" charset="0"/>
              </a:rPr>
              <a:t>MÁY </a:t>
            </a:r>
            <a:r>
              <a:rPr lang="vi-VN" sz="4400">
                <a:solidFill>
                  <a:srgbClr val="FF0000"/>
                </a:solidFill>
                <a:latin typeface="Times New Roman" pitchFamily="18" charset="0"/>
                <a:cs typeface="Times New Roman" pitchFamily="18" charset="0"/>
              </a:rPr>
              <a:t>TÍNH</a:t>
            </a:r>
            <a:r>
              <a:rPr lang="en-US" sz="4400">
                <a:solidFill>
                  <a:srgbClr val="FF0000"/>
                </a:solidFill>
                <a:latin typeface="Times New Roman" pitchFamily="18" charset="0"/>
                <a:cs typeface="Times New Roman" pitchFamily="18" charset="0"/>
              </a:rPr>
              <a:t>.</a:t>
            </a:r>
          </a:p>
          <a:p>
            <a:r>
              <a:rPr lang="en-US" sz="4400">
                <a:solidFill>
                  <a:srgbClr val="FF0000"/>
                </a:solidFill>
                <a:latin typeface="Times New Roman" pitchFamily="18" charset="0"/>
                <a:cs typeface="Times New Roman" pitchFamily="18" charset="0"/>
              </a:rPr>
              <a:t>- </a:t>
            </a:r>
            <a:r>
              <a:rPr lang="vi-VN" sz="4400">
                <a:solidFill>
                  <a:srgbClr val="FF0000"/>
                </a:solidFill>
                <a:latin typeface="Times New Roman" pitchFamily="18" charset="0"/>
                <a:cs typeface="Times New Roman" pitchFamily="18" charset="0"/>
              </a:rPr>
              <a:t>BÀI 4</a:t>
            </a:r>
            <a:r>
              <a:rPr lang="en-US" sz="4400">
                <a:solidFill>
                  <a:srgbClr val="FF0000"/>
                </a:solidFill>
                <a:latin typeface="Times New Roman" pitchFamily="18" charset="0"/>
                <a:cs typeface="Times New Roman" pitchFamily="18" charset="0"/>
              </a:rPr>
              <a:t>:</a:t>
            </a:r>
            <a:r>
              <a:rPr lang="vi-VN" sz="4400">
                <a:solidFill>
                  <a:srgbClr val="FF0000"/>
                </a:solidFill>
                <a:latin typeface="Times New Roman" pitchFamily="18" charset="0"/>
                <a:cs typeface="Times New Roman" pitchFamily="18" charset="0"/>
              </a:rPr>
              <a:t> MẠNG MÁY TÍNH</a:t>
            </a:r>
            <a:r>
              <a:rPr lang="en-US" sz="4400">
                <a:solidFill>
                  <a:srgbClr val="FF0000"/>
                </a:solidFill>
                <a:latin typeface="Times New Roman" pitchFamily="18" charset="0"/>
                <a:cs typeface="Times New Roman" pitchFamily="18" charset="0"/>
              </a:rPr>
              <a:t>.</a:t>
            </a:r>
          </a:p>
          <a:p>
            <a:r>
              <a:rPr lang="en-US" sz="4400">
                <a:solidFill>
                  <a:srgbClr val="FF0000"/>
                </a:solidFill>
                <a:latin typeface="Times New Roman" pitchFamily="18" charset="0"/>
                <a:cs typeface="Times New Roman" pitchFamily="18" charset="0"/>
              </a:rPr>
              <a:t>- </a:t>
            </a:r>
            <a:r>
              <a:rPr lang="vi-VN" sz="4400">
                <a:solidFill>
                  <a:srgbClr val="FF0000"/>
                </a:solidFill>
                <a:latin typeface="Times New Roman" pitchFamily="18" charset="0"/>
                <a:cs typeface="Times New Roman" pitchFamily="18" charset="0"/>
              </a:rPr>
              <a:t>BÀI 5: INTERNET</a:t>
            </a:r>
            <a:r>
              <a:rPr lang="en-US" sz="440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03471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5496" y="342900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522920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08104" y="1196752"/>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82361"/>
            <a:ext cx="9144000" cy="5632311"/>
          </a:xfrm>
          <a:prstGeom prst="rect">
            <a:avLst/>
          </a:prstGeom>
        </p:spPr>
        <p:txBody>
          <a:bodyPr wrap="square">
            <a:spAutoFit/>
          </a:bodyPr>
          <a:lstStyle/>
          <a:p>
            <a:r>
              <a:rPr lang="en-US" sz="2400" b="1" i="1">
                <a:solidFill>
                  <a:srgbClr val="FF0000"/>
                </a:solidFill>
                <a:latin typeface="Times New Roman" pitchFamily="18" charset="0"/>
                <a:cs typeface="Times New Roman" pitchFamily="18" charset="0"/>
              </a:rPr>
              <a:t>* </a:t>
            </a:r>
            <a:r>
              <a:rPr lang="en-US" sz="2400" b="1" i="1" u="sng">
                <a:solidFill>
                  <a:srgbClr val="FF0000"/>
                </a:solidFill>
                <a:latin typeface="Times New Roman" pitchFamily="18" charset="0"/>
                <a:cs typeface="Times New Roman" pitchFamily="18" charset="0"/>
              </a:rPr>
              <a:t>Bài tập:</a:t>
            </a:r>
            <a:endParaRPr lang="en-US" sz="2400" u="sng">
              <a:solidFill>
                <a:srgbClr val="FF0000"/>
              </a:solidFill>
              <a:latin typeface="Times New Roman" pitchFamily="18" charset="0"/>
              <a:cs typeface="Times New Roman" pitchFamily="18" charset="0"/>
            </a:endParaRPr>
          </a:p>
          <a:p>
            <a:r>
              <a:rPr lang="en-US" sz="2400" b="1" u="sng">
                <a:latin typeface="Times New Roman" pitchFamily="18" charset="0"/>
                <a:cs typeface="Times New Roman" pitchFamily="18" charset="0"/>
              </a:rPr>
              <a:t>Câu 1</a:t>
            </a:r>
            <a:r>
              <a:rPr lang="en-US" sz="2400" b="1">
                <a:latin typeface="Times New Roman" pitchFamily="18" charset="0"/>
                <a:cs typeface="Times New Roman" pitchFamily="18" charset="0"/>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Chúng ta gọi dữ liệu hoặc lệnh được nhập vào máy tính là gì?</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Thông tin máy tính.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B</a:t>
            </a:r>
            <a:r>
              <a:rPr lang="en-US" sz="2400">
                <a:latin typeface="Times New Roman" pitchFamily="18" charset="0"/>
                <a:cs typeface="Times New Roman" pitchFamily="18" charset="0"/>
              </a:rPr>
              <a:t>. Thông tin vào.</a:t>
            </a:r>
          </a:p>
          <a:p>
            <a:r>
              <a:rPr lang="en-US" sz="2400">
                <a:latin typeface="Times New Roman" pitchFamily="18" charset="0"/>
                <a:cs typeface="Times New Roman" pitchFamily="18" charset="0"/>
              </a:rPr>
              <a:t>C. Thông tin ra.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D</a:t>
            </a:r>
            <a:r>
              <a:rPr lang="en-US" sz="2400">
                <a:latin typeface="Times New Roman" pitchFamily="18" charset="0"/>
                <a:cs typeface="Times New Roman" pitchFamily="18" charset="0"/>
              </a:rPr>
              <a:t>. Dữ liệu được lưu trữ.</a:t>
            </a:r>
          </a:p>
          <a:p>
            <a:r>
              <a:rPr lang="en-US" sz="2400" b="1" u="sng">
                <a:latin typeface="Times New Roman" pitchFamily="18" charset="0"/>
                <a:cs typeface="Times New Roman" pitchFamily="18" charset="0"/>
              </a:rPr>
              <a:t>Câu 2</a:t>
            </a:r>
            <a:r>
              <a:rPr lang="en-US" sz="2400" b="1">
                <a:latin typeface="Times New Roman" pitchFamily="18" charset="0"/>
                <a:cs typeface="Times New Roman" pitchFamily="18" charset="0"/>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Trước khi sang đường, theo em con người phải xử lý những thông tin gì?</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Nghĩ về bài toán hôm qua trên lớp chưa làm được.</a:t>
            </a:r>
          </a:p>
          <a:p>
            <a:r>
              <a:rPr lang="en-US" sz="2400">
                <a:latin typeface="Times New Roman" pitchFamily="18" charset="0"/>
                <a:cs typeface="Times New Roman" pitchFamily="18" charset="0"/>
              </a:rPr>
              <a:t>B. Quan sát xem có phương tiện giao thông đang đến gần không.</a:t>
            </a:r>
          </a:p>
          <a:p>
            <a:r>
              <a:rPr lang="en-US" sz="2400">
                <a:latin typeface="Times New Roman" pitchFamily="18" charset="0"/>
                <a:cs typeface="Times New Roman" pitchFamily="18" charset="0"/>
              </a:rPr>
              <a:t>C. Quan sát xem đèn tín hiệu giao thông đang bật màu gì.</a:t>
            </a:r>
          </a:p>
          <a:p>
            <a:r>
              <a:rPr lang="en-US" sz="2400">
                <a:latin typeface="Times New Roman" pitchFamily="18" charset="0"/>
                <a:cs typeface="Times New Roman" pitchFamily="18" charset="0"/>
              </a:rPr>
              <a:t>D. Kiểm tra lại đồ dùng học tập đã có đủ trong cặp sách chưa.</a:t>
            </a:r>
          </a:p>
          <a:p>
            <a:r>
              <a:rPr lang="en-US" sz="2400" b="1" u="sng">
                <a:latin typeface="Times New Roman" pitchFamily="18" charset="0"/>
                <a:cs typeface="Times New Roman" pitchFamily="18" charset="0"/>
              </a:rPr>
              <a:t>Câu 3</a:t>
            </a:r>
            <a:r>
              <a:rPr lang="en-US" sz="2400" b="1">
                <a:latin typeface="Times New Roman" pitchFamily="18" charset="0"/>
                <a:cs typeface="Times New Roman" pitchFamily="18" charset="0"/>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Nghe bản tin dự báo thời tiết “Ngày mai trời có thể nắng”, em sẽ xử lý thông tin và quyết định như thế nào (thông tin ra) ?</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Mặc đồng phục.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B</a:t>
            </a:r>
            <a:r>
              <a:rPr lang="en-US" sz="2400">
                <a:latin typeface="Times New Roman" pitchFamily="18" charset="0"/>
                <a:cs typeface="Times New Roman" pitchFamily="18" charset="0"/>
              </a:rPr>
              <a:t>. Đi học mang theo áo mưa.</a:t>
            </a:r>
          </a:p>
          <a:p>
            <a:r>
              <a:rPr lang="en-US" sz="2400">
                <a:latin typeface="Times New Roman" pitchFamily="18" charset="0"/>
                <a:cs typeface="Times New Roman" pitchFamily="18" charset="0"/>
              </a:rPr>
              <a:t>C. Ăn sáng trước khi đến trường.</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D</a:t>
            </a:r>
            <a:r>
              <a:rPr lang="en-US" sz="2400">
                <a:latin typeface="Times New Roman" pitchFamily="18" charset="0"/>
                <a:cs typeface="Times New Roman" pitchFamily="18" charset="0"/>
              </a:rPr>
              <a:t>. Đi học mang theo ô, mũ.</a:t>
            </a:r>
          </a:p>
        </p:txBody>
      </p:sp>
    </p:spTree>
    <p:extLst>
      <p:ext uri="{BB962C8B-B14F-4D97-AF65-F5344CB8AC3E}">
        <p14:creationId xmlns:p14="http://schemas.microsoft.com/office/powerpoint/2010/main" val="151545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771800" y="4467569"/>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788024" y="2996952"/>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544108" y="1916832"/>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344308" y="1196752"/>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58847"/>
            <a:ext cx="9144000" cy="4893647"/>
          </a:xfrm>
          <a:prstGeom prst="rect">
            <a:avLst/>
          </a:prstGeom>
        </p:spPr>
        <p:txBody>
          <a:bodyPr wrap="square">
            <a:spAutoFit/>
          </a:bodyPr>
          <a:lstStyle/>
          <a:p>
            <a:r>
              <a:rPr lang="en-US" sz="2400" b="1" u="sng">
                <a:latin typeface="Times New Roman" pitchFamily="18" charset="0"/>
                <a:cs typeface="Times New Roman" pitchFamily="18" charset="0"/>
              </a:rPr>
              <a:t>Câu 4</a:t>
            </a:r>
            <a:r>
              <a:rPr lang="en-US" sz="2400" b="1">
                <a:latin typeface="Times New Roman" pitchFamily="18" charset="0"/>
                <a:cs typeface="Times New Roman" pitchFamily="18" charset="0"/>
              </a:rPr>
              <a:t>: Các thao tác nói, chia sẻ, thông báo, tuyên truyền, biểu đạt, trò chuyện, … của con người được xếp vào hoạt động nào trong quá trình xử lí thông tin?</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Thu nhận.		B. Lưu trữ.</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C</a:t>
            </a:r>
            <a:r>
              <a:rPr lang="en-US" sz="2400">
                <a:latin typeface="Times New Roman" pitchFamily="18" charset="0"/>
                <a:cs typeface="Times New Roman" pitchFamily="18" charset="0"/>
              </a:rPr>
              <a:t>. Xử lí.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D</a:t>
            </a:r>
            <a:r>
              <a:rPr lang="en-US" sz="2400">
                <a:latin typeface="Times New Roman" pitchFamily="18" charset="0"/>
                <a:cs typeface="Times New Roman" pitchFamily="18" charset="0"/>
              </a:rPr>
              <a:t>. Truyền.</a:t>
            </a:r>
          </a:p>
          <a:p>
            <a:r>
              <a:rPr lang="en-US" sz="2400" b="1" u="sng">
                <a:latin typeface="Times New Roman" pitchFamily="18" charset="0"/>
                <a:cs typeface="Times New Roman" pitchFamily="18" charset="0"/>
              </a:rPr>
              <a:t>Câu 5</a:t>
            </a:r>
            <a:r>
              <a:rPr lang="en-US" sz="2400" b="1">
                <a:latin typeface="Times New Roman" pitchFamily="18" charset="0"/>
                <a:cs typeface="Times New Roman" pitchFamily="18" charset="0"/>
              </a:rPr>
              <a:t>: Đặc điểm nào sau đây </a:t>
            </a:r>
            <a:r>
              <a:rPr lang="en-US" sz="2400" b="1" i="1">
                <a:latin typeface="Times New Roman" pitchFamily="18" charset="0"/>
                <a:cs typeface="Times New Roman" pitchFamily="18" charset="0"/>
              </a:rPr>
              <a:t>không thuộc</a:t>
            </a:r>
            <a:r>
              <a:rPr lang="en-US" sz="2400" b="1">
                <a:latin typeface="Times New Roman" pitchFamily="18" charset="0"/>
                <a:cs typeface="Times New Roman" pitchFamily="18" charset="0"/>
              </a:rPr>
              <a:t> về máy tính?</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Thực hiện nhanh và chính xác.		B. Suy nghĩ sáng tạo. </a:t>
            </a:r>
          </a:p>
          <a:p>
            <a:r>
              <a:rPr lang="en-US" sz="2400">
                <a:latin typeface="Times New Roman" pitchFamily="18" charset="0"/>
                <a:cs typeface="Times New Roman" pitchFamily="18" charset="0"/>
              </a:rPr>
              <a:t>C. Lưu trữ lớn.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D</a:t>
            </a:r>
            <a:r>
              <a:rPr lang="en-US" sz="2400">
                <a:latin typeface="Times New Roman" pitchFamily="18" charset="0"/>
                <a:cs typeface="Times New Roman" pitchFamily="18" charset="0"/>
              </a:rPr>
              <a:t>. Hoạt động bền bỉ. </a:t>
            </a:r>
          </a:p>
          <a:p>
            <a:r>
              <a:rPr lang="en-US" sz="2400" b="1" u="sng">
                <a:latin typeface="Times New Roman" pitchFamily="18" charset="0"/>
                <a:cs typeface="Times New Roman" pitchFamily="18" charset="0"/>
              </a:rPr>
              <a:t>Câu 6</a:t>
            </a:r>
            <a:r>
              <a:rPr lang="en-US" sz="2400" b="1">
                <a:latin typeface="Times New Roman" pitchFamily="18" charset="0"/>
                <a:cs typeface="Times New Roman" pitchFamily="18" charset="0"/>
              </a:rPr>
              <a:t>:</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Các hoạt động xử lí thông tin gồm:</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Đầu vào, đầu ra.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Thu nhận, xử lí, lưu trữ, truyền.</a:t>
            </a:r>
          </a:p>
          <a:p>
            <a:r>
              <a:rPr lang="en-US" sz="2400">
                <a:latin typeface="Times New Roman" pitchFamily="18" charset="0"/>
                <a:cs typeface="Times New Roman" pitchFamily="18" charset="0"/>
              </a:rPr>
              <a:t>C. Nhìn, nghe, suy đoán, kết luận.</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Mở bài, thân bài, kết luận.</a:t>
            </a:r>
          </a:p>
          <a:p>
            <a:r>
              <a:rPr lang="en-US" sz="2400" b="1" u="sng">
                <a:latin typeface="Times New Roman" pitchFamily="18" charset="0"/>
                <a:cs typeface="Times New Roman" pitchFamily="18" charset="0"/>
              </a:rPr>
              <a:t>Câu 7</a:t>
            </a:r>
            <a:r>
              <a:rPr lang="en-US" sz="2400" b="1">
                <a:latin typeface="Times New Roman" pitchFamily="18" charset="0"/>
                <a:cs typeface="Times New Roman" pitchFamily="18" charset="0"/>
              </a:rPr>
              <a:t>: Máy tính gồm mấy thành phần để có thể thực hiện được các hoạt động xử lí thông tin?</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3.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4.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C</a:t>
            </a:r>
            <a:r>
              <a:rPr lang="en-US" sz="2400">
                <a:latin typeface="Times New Roman" pitchFamily="18" charset="0"/>
                <a:cs typeface="Times New Roman" pitchFamily="18" charset="0"/>
              </a:rPr>
              <a:t>. 5.	</a:t>
            </a:r>
            <a:r>
              <a:rPr lang="en-US" sz="2400">
                <a:latin typeface="Times New Roman" pitchFamily="18" charset="0"/>
                <a:cs typeface="Times New Roman" pitchFamily="18" charset="0"/>
              </a:rPr>
              <a:t>	</a:t>
            </a:r>
            <a:r>
              <a:rPr lang="en-US" sz="2400">
                <a:latin typeface="Times New Roman" pitchFamily="18" charset="0"/>
                <a:cs typeface="Times New Roman" pitchFamily="18" charset="0"/>
              </a:rPr>
              <a:t>	D. 6.</a:t>
            </a:r>
          </a:p>
        </p:txBody>
      </p:sp>
      <p:sp>
        <p:nvSpPr>
          <p:cNvPr id="8" name="Oval 7"/>
          <p:cNvSpPr/>
          <p:nvPr/>
        </p:nvSpPr>
        <p:spPr>
          <a:xfrm>
            <a:off x="4608004" y="5301208"/>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028384" y="6409338"/>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057" y="4919008"/>
            <a:ext cx="9124761" cy="1938992"/>
          </a:xfrm>
          <a:prstGeom prst="rect">
            <a:avLst/>
          </a:prstGeom>
        </p:spPr>
        <p:txBody>
          <a:bodyPr wrap="square">
            <a:spAutoFit/>
          </a:bodyPr>
          <a:lstStyle/>
          <a:p>
            <a:r>
              <a:rPr lang="en-US" sz="2400" b="1" u="sng">
                <a:latin typeface="Times New Roman" pitchFamily="18" charset="0"/>
                <a:cs typeface="Times New Roman" pitchFamily="18" charset="0"/>
              </a:rPr>
              <a:t>Câu 8</a:t>
            </a:r>
            <a:r>
              <a:rPr lang="en-US" sz="2400" b="1">
                <a:latin typeface="Times New Roman" pitchFamily="18" charset="0"/>
                <a:cs typeface="Times New Roman" pitchFamily="18" charset="0"/>
              </a:rPr>
              <a:t>: Dữ liệu được máy tính lưu trữ dưới dạng:</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Số thập phân.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Dãy bit. 	</a:t>
            </a:r>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C</a:t>
            </a:r>
            <a:r>
              <a:rPr lang="en-US" sz="2400">
                <a:latin typeface="Times New Roman" pitchFamily="18" charset="0"/>
                <a:cs typeface="Times New Roman" pitchFamily="18" charset="0"/>
              </a:rPr>
              <a:t>. Thông tin.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Các kí tự. </a:t>
            </a:r>
          </a:p>
          <a:p>
            <a:r>
              <a:rPr lang="en-US" sz="2400" b="1" u="sng">
                <a:latin typeface="Times New Roman" pitchFamily="18" charset="0"/>
                <a:cs typeface="Times New Roman" pitchFamily="18" charset="0"/>
              </a:rPr>
              <a:t>Câu 9</a:t>
            </a:r>
            <a:r>
              <a:rPr lang="en-US" sz="2400" b="1">
                <a:latin typeface="Times New Roman" pitchFamily="18" charset="0"/>
                <a:cs typeface="Times New Roman" pitchFamily="18" charset="0"/>
              </a:rPr>
              <a:t>: Đơn vị đo dung lượng thông tin nhỏ nhất là gì?</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Digit.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Byte.		     C</a:t>
            </a:r>
            <a:r>
              <a:rPr lang="en-US" sz="2400">
                <a:latin typeface="Times New Roman" pitchFamily="18" charset="0"/>
                <a:cs typeface="Times New Roman" pitchFamily="18" charset="0"/>
              </a:rPr>
              <a:t>. Kilobyte.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Bit. </a:t>
            </a:r>
          </a:p>
        </p:txBody>
      </p:sp>
    </p:spTree>
    <p:extLst>
      <p:ext uri="{BB962C8B-B14F-4D97-AF65-F5344CB8AC3E}">
        <p14:creationId xmlns:p14="http://schemas.microsoft.com/office/powerpoint/2010/main" val="383229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5" grpId="0" animBg="1"/>
      <p:bldP spid="8"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0" y="6425952"/>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4533126"/>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308304" y="2566951"/>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0" y="1523494"/>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0" y="764704"/>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3046988"/>
          </a:xfrm>
          <a:prstGeom prst="rect">
            <a:avLst/>
          </a:prstGeom>
        </p:spPr>
        <p:txBody>
          <a:bodyPr wrap="square">
            <a:spAutoFit/>
          </a:bodyPr>
          <a:lstStyle/>
          <a:p>
            <a:r>
              <a:rPr lang="en-US" sz="2400" b="1" u="sng">
                <a:latin typeface="Times New Roman" pitchFamily="18" charset="0"/>
                <a:cs typeface="Times New Roman" pitchFamily="18" charset="0"/>
              </a:rPr>
              <a:t>Câu 10</a:t>
            </a:r>
            <a:r>
              <a:rPr lang="en-US" sz="2400" b="1">
                <a:latin typeface="Times New Roman" pitchFamily="18" charset="0"/>
                <a:cs typeface="Times New Roman" pitchFamily="18" charset="0"/>
              </a:rPr>
              <a:t>: Một bit được biểu diễn bằng:</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Một kí hiệu đặc biệt.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Một chữ cái. 	</a:t>
            </a:r>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C</a:t>
            </a:r>
            <a:r>
              <a:rPr lang="en-US" sz="2400">
                <a:latin typeface="Times New Roman" pitchFamily="18" charset="0"/>
                <a:cs typeface="Times New Roman" pitchFamily="18" charset="0"/>
              </a:rPr>
              <a:t>. Kí hiệu 0 hoặc 1</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Chữ số bất kì. </a:t>
            </a:r>
          </a:p>
          <a:p>
            <a:r>
              <a:rPr lang="de-DE" sz="2400" b="1" u="sng">
                <a:latin typeface="Times New Roman" pitchFamily="18" charset="0"/>
                <a:cs typeface="Times New Roman" pitchFamily="18" charset="0"/>
              </a:rPr>
              <a:t>Câu 11</a:t>
            </a:r>
            <a:r>
              <a:rPr lang="de-DE" sz="2400" b="1">
                <a:latin typeface="Times New Roman" pitchFamily="18" charset="0"/>
                <a:cs typeface="Times New Roman" pitchFamily="18" charset="0"/>
              </a:rPr>
              <a:t>: </a:t>
            </a:r>
            <a:r>
              <a:rPr lang="en-US" sz="2400" b="1">
                <a:latin typeface="Times New Roman" pitchFamily="18" charset="0"/>
                <a:cs typeface="Times New Roman" pitchFamily="18" charset="0"/>
              </a:rPr>
              <a:t>Đổi 1KB=  ? B</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1024.</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4096.</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C</a:t>
            </a:r>
            <a:r>
              <a:rPr lang="en-US" sz="2400">
                <a:latin typeface="Times New Roman" pitchFamily="18" charset="0"/>
                <a:cs typeface="Times New Roman" pitchFamily="18" charset="0"/>
              </a:rPr>
              <a:t>. 2048.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3072.</a:t>
            </a:r>
          </a:p>
          <a:p>
            <a:r>
              <a:rPr lang="en-US" sz="2400" b="1" u="sng">
                <a:latin typeface="Times New Roman" pitchFamily="18" charset="0"/>
                <a:cs typeface="Times New Roman" pitchFamily="18" charset="0"/>
              </a:rPr>
              <a:t>Câu 12</a:t>
            </a:r>
            <a:r>
              <a:rPr lang="en-US" sz="2400" b="1">
                <a:latin typeface="Times New Roman" pitchFamily="18" charset="0"/>
                <a:cs typeface="Times New Roman" pitchFamily="18" charset="0"/>
              </a:rPr>
              <a:t>: Một ổ cứng di động 2 TB có dung lượng nhớ tương đương bao nhiêu?</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2 048 KB.</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1 024 MB.</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C</a:t>
            </a:r>
            <a:r>
              <a:rPr lang="en-US" sz="2400">
                <a:latin typeface="Times New Roman" pitchFamily="18" charset="0"/>
                <a:cs typeface="Times New Roman" pitchFamily="18" charset="0"/>
              </a:rPr>
              <a:t>. 2 048 MB.		D. 2 048 GB.</a:t>
            </a:r>
          </a:p>
        </p:txBody>
      </p:sp>
      <p:sp>
        <p:nvSpPr>
          <p:cNvPr id="5" name="Rectangle 4"/>
          <p:cNvSpPr/>
          <p:nvPr/>
        </p:nvSpPr>
        <p:spPr>
          <a:xfrm>
            <a:off x="0" y="3072348"/>
            <a:ext cx="9144000" cy="3785652"/>
          </a:xfrm>
          <a:prstGeom prst="rect">
            <a:avLst/>
          </a:prstGeom>
        </p:spPr>
        <p:txBody>
          <a:bodyPr wrap="square">
            <a:spAutoFit/>
          </a:bodyPr>
          <a:lstStyle/>
          <a:p>
            <a:r>
              <a:rPr lang="en-US" sz="2400" b="1" u="sng">
                <a:latin typeface="Times New Roman" pitchFamily="18" charset="0"/>
                <a:cs typeface="Times New Roman" pitchFamily="18" charset="0"/>
              </a:rPr>
              <a:t>Câu 13</a:t>
            </a:r>
            <a:r>
              <a:rPr lang="en-US" sz="2400" b="1">
                <a:latin typeface="Times New Roman" pitchFamily="18" charset="0"/>
                <a:cs typeface="Times New Roman" pitchFamily="18" charset="0"/>
              </a:rPr>
              <a:t>: Trong các nhận định sau, nhận định nào không phải là lợi ích của việc sử dụng mạng máy tính?</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Giảm chi phí khi dùng chung phần cứng.</a:t>
            </a:r>
          </a:p>
          <a:p>
            <a:r>
              <a:rPr lang="en-US" sz="2400">
                <a:latin typeface="Times New Roman" pitchFamily="18" charset="0"/>
                <a:cs typeface="Times New Roman" pitchFamily="18" charset="0"/>
              </a:rPr>
              <a:t>B. Giảm chi phí khi dùng chung phần mềm.</a:t>
            </a:r>
          </a:p>
          <a:p>
            <a:r>
              <a:rPr lang="en-US" sz="2400">
                <a:latin typeface="Times New Roman" pitchFamily="18" charset="0"/>
                <a:cs typeface="Times New Roman" pitchFamily="18" charset="0"/>
              </a:rPr>
              <a:t>C. Người sử dụng có quyền kiểm soát độc quyền đối với dữ liệu và ứng dụng của riêng họ.</a:t>
            </a:r>
          </a:p>
          <a:p>
            <a:r>
              <a:rPr lang="en-US" sz="2400">
                <a:latin typeface="Times New Roman" pitchFamily="18" charset="0"/>
                <a:cs typeface="Times New Roman" pitchFamily="18" charset="0"/>
              </a:rPr>
              <a:t>D. Cho phép chia sẻ dữ liệu, tăng hiệu quả sử dụng.</a:t>
            </a:r>
          </a:p>
          <a:p>
            <a:r>
              <a:rPr lang="en-US" sz="2400" b="1" u="sng">
                <a:latin typeface="Times New Roman" pitchFamily="18" charset="0"/>
                <a:cs typeface="Times New Roman" pitchFamily="18" charset="0"/>
              </a:rPr>
              <a:t>Câu 14</a:t>
            </a:r>
            <a:r>
              <a:rPr lang="en-US" sz="2400" b="1">
                <a:latin typeface="Times New Roman" pitchFamily="18" charset="0"/>
                <a:cs typeface="Times New Roman" pitchFamily="18" charset="0"/>
              </a:rPr>
              <a:t>: Thiết bị nào sau đây </a:t>
            </a:r>
            <a:r>
              <a:rPr lang="en-US" sz="2400" b="1" i="1">
                <a:latin typeface="Times New Roman" pitchFamily="18" charset="0"/>
                <a:cs typeface="Times New Roman" pitchFamily="18" charset="0"/>
              </a:rPr>
              <a:t>không phải</a:t>
            </a:r>
            <a:r>
              <a:rPr lang="en-US" sz="2400" b="1">
                <a:latin typeface="Times New Roman" pitchFamily="18" charset="0"/>
                <a:cs typeface="Times New Roman" pitchFamily="18" charset="0"/>
              </a:rPr>
              <a:t> là thiết bị đầu cuối?</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Máy in.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Máy tính.		</a:t>
            </a:r>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C. </a:t>
            </a:r>
            <a:r>
              <a:rPr lang="en-US" sz="2400">
                <a:latin typeface="Times New Roman" pitchFamily="18" charset="0"/>
                <a:cs typeface="Times New Roman" pitchFamily="18" charset="0"/>
              </a:rPr>
              <a:t>Bộ định tuyến.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Máy quét.</a:t>
            </a:r>
          </a:p>
        </p:txBody>
      </p:sp>
    </p:spTree>
    <p:extLst>
      <p:ext uri="{BB962C8B-B14F-4D97-AF65-F5344CB8AC3E}">
        <p14:creationId xmlns:p14="http://schemas.microsoft.com/office/powerpoint/2010/main" val="189313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9" grpId="0" animBg="1"/>
      <p:bldP spid="8"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8450" y="198884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450" y="6381328"/>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599" y="378904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0" y="126876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599" y="54868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117787"/>
            <a:ext cx="9144000" cy="6740307"/>
          </a:xfrm>
          <a:prstGeom prst="rect">
            <a:avLst/>
          </a:prstGeom>
        </p:spPr>
        <p:txBody>
          <a:bodyPr wrap="square">
            <a:spAutoFit/>
          </a:bodyPr>
          <a:lstStyle/>
          <a:p>
            <a:pPr algn="just">
              <a:spcAft>
                <a:spcPts val="0"/>
              </a:spcAft>
            </a:pPr>
            <a:r>
              <a:rPr lang="en-US" sz="2400" b="1" u="sng" smtClean="0">
                <a:solidFill>
                  <a:srgbClr val="000000"/>
                </a:solidFill>
                <a:effectLst/>
                <a:latin typeface="Times New Roman"/>
                <a:ea typeface="Times New Roman"/>
              </a:rPr>
              <a:t>Câu 15</a:t>
            </a:r>
            <a:r>
              <a:rPr lang="en-US" sz="2400" b="1" smtClean="0">
                <a:solidFill>
                  <a:srgbClr val="000000"/>
                </a:solidFill>
                <a:effectLst/>
                <a:latin typeface="Times New Roman"/>
                <a:ea typeface="Times New Roman"/>
              </a:rPr>
              <a:t>: Khoanh tròn vào các phát biểu </a:t>
            </a:r>
            <a:r>
              <a:rPr lang="en-US" sz="2400" b="1" i="1" smtClean="0">
                <a:solidFill>
                  <a:srgbClr val="000000"/>
                </a:solidFill>
                <a:effectLst/>
                <a:latin typeface="Times New Roman"/>
                <a:ea typeface="Times New Roman"/>
              </a:rPr>
              <a:t>đúng</a:t>
            </a:r>
            <a:r>
              <a:rPr lang="en-US" sz="2400" b="1" smtClean="0">
                <a:solidFill>
                  <a:srgbClr val="000000"/>
                </a:solidFill>
                <a:effectLst/>
                <a:latin typeface="Times New Roman"/>
                <a:ea typeface="Times New Roman"/>
              </a:rPr>
              <a:t>.  </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A. Mạng không dây thuận tiện cho những người di chuyển nhiều.</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B. Mạng không dây nhanh và ổn định hơn mạng có dây.</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C. Mạng không đâyễ dàng lắp đặt hơn vì không cần khoan đục và lắp đặt đường dây.</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D. Mạng không dây thường được sử dụng cho các thiết bị di động như máy tính bảng, điện thoại, …</a:t>
            </a:r>
            <a:endParaRPr lang="en-US" sz="2400" smtClean="0">
              <a:effectLst/>
              <a:latin typeface="Times New Roman"/>
              <a:ea typeface="Times New Roman"/>
            </a:endParaRPr>
          </a:p>
          <a:p>
            <a:pPr algn="just">
              <a:spcAft>
                <a:spcPts val="0"/>
              </a:spcAft>
            </a:pPr>
            <a:r>
              <a:rPr lang="en-US" sz="2400" b="1" u="sng" smtClean="0">
                <a:solidFill>
                  <a:srgbClr val="000000"/>
                </a:solidFill>
                <a:effectLst/>
                <a:latin typeface="Times New Roman"/>
                <a:ea typeface="Times New Roman"/>
              </a:rPr>
              <a:t>Câu 16</a:t>
            </a:r>
            <a:r>
              <a:rPr lang="en-US" sz="2400" b="1" smtClean="0">
                <a:solidFill>
                  <a:srgbClr val="000000"/>
                </a:solidFill>
                <a:effectLst/>
                <a:latin typeface="Times New Roman"/>
                <a:ea typeface="Times New Roman"/>
              </a:rPr>
              <a:t>: Phát biểu nào sau đây là </a:t>
            </a:r>
            <a:r>
              <a:rPr lang="en-US" sz="2400" b="1" i="1" smtClean="0">
                <a:solidFill>
                  <a:srgbClr val="000000"/>
                </a:solidFill>
                <a:effectLst/>
                <a:latin typeface="Times New Roman"/>
                <a:ea typeface="Times New Roman"/>
              </a:rPr>
              <a:t>sai</a:t>
            </a:r>
            <a:r>
              <a:rPr lang="en-US" sz="2400" b="1" smtClean="0">
                <a:solidFill>
                  <a:srgbClr val="000000"/>
                </a:solidFill>
                <a:effectLst/>
                <a:latin typeface="Times New Roman"/>
                <a:ea typeface="Times New Roman"/>
              </a:rPr>
              <a:t>?</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A. Mạng không dây có thể kết nối ở mọi địa hình.</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B. Mạng có dây kết nối các máy tính bằng dây dẫn mạng.</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C. Mạng có dây dễ sửa và lắp đặt hơn mạng không dây vì có thể nhìn thấy dây dẫn.</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D. Mạng không dây không chỉ kết nối các máy tính mà còn cho phép kết nối các thiết bị thông minh khác như điện thoại di động, ti vi, tủ lạnh, …</a:t>
            </a:r>
            <a:endParaRPr lang="en-US" sz="2400" smtClean="0">
              <a:effectLst/>
              <a:latin typeface="Times New Roman"/>
              <a:ea typeface="Times New Roman"/>
            </a:endParaRPr>
          </a:p>
          <a:p>
            <a:pPr algn="just">
              <a:spcAft>
                <a:spcPts val="0"/>
              </a:spcAft>
            </a:pPr>
            <a:r>
              <a:rPr lang="en-US" sz="2400" b="1" u="sng" smtClean="0">
                <a:solidFill>
                  <a:srgbClr val="000000"/>
                </a:solidFill>
                <a:effectLst/>
                <a:latin typeface="Times New Roman"/>
                <a:ea typeface="Times New Roman"/>
              </a:rPr>
              <a:t>Câu 17</a:t>
            </a:r>
            <a:r>
              <a:rPr lang="en-US" sz="2400" b="1" smtClean="0">
                <a:solidFill>
                  <a:srgbClr val="000000"/>
                </a:solidFill>
                <a:effectLst/>
                <a:latin typeface="Times New Roman"/>
                <a:ea typeface="Times New Roman"/>
              </a:rPr>
              <a:t>: Đặc điểm chính của Internet?</a:t>
            </a:r>
            <a:r>
              <a:rPr lang="en-US" sz="2400" smtClean="0">
                <a:solidFill>
                  <a:srgbClr val="000000"/>
                </a:solidFill>
                <a:effectLst/>
                <a:latin typeface="Times New Roman"/>
                <a:ea typeface="Times New Roman"/>
              </a:rPr>
              <a:t> </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A. Tính toàn cầu.			B. Tính tương tác.		</a:t>
            </a:r>
          </a:p>
          <a:p>
            <a:pPr algn="just">
              <a:spcAft>
                <a:spcPts val="0"/>
              </a:spcAft>
            </a:pPr>
            <a:r>
              <a:rPr lang="en-US" sz="2400" smtClean="0">
                <a:solidFill>
                  <a:srgbClr val="000000"/>
                </a:solidFill>
                <a:effectLst/>
                <a:latin typeface="Times New Roman"/>
                <a:ea typeface="Times New Roman"/>
              </a:rPr>
              <a:t>C. Tính không sở hữu.</a:t>
            </a:r>
            <a:endParaRPr lang="en-US" sz="2400" smtClean="0">
              <a:effectLst/>
              <a:latin typeface="Times New Roman"/>
              <a:ea typeface="Times New Roman"/>
            </a:endParaRPr>
          </a:p>
          <a:p>
            <a:pPr algn="just">
              <a:spcAft>
                <a:spcPts val="0"/>
              </a:spcAft>
            </a:pPr>
            <a:r>
              <a:rPr lang="en-US" sz="2400" smtClean="0">
                <a:solidFill>
                  <a:srgbClr val="000000"/>
                </a:solidFill>
                <a:effectLst/>
                <a:latin typeface="Times New Roman"/>
                <a:ea typeface="Times New Roman"/>
              </a:rPr>
              <a:t>D. Tính toàn cầu, tính tương tác, tính không sở hữu, tính dễ tiếp cận.</a:t>
            </a:r>
            <a:endParaRPr lang="en-US" sz="2400">
              <a:effectLst/>
              <a:latin typeface="Times New Roman"/>
              <a:ea typeface="Times New Roman"/>
            </a:endParaRPr>
          </a:p>
        </p:txBody>
      </p:sp>
    </p:spTree>
    <p:extLst>
      <p:ext uri="{BB962C8B-B14F-4D97-AF65-F5344CB8AC3E}">
        <p14:creationId xmlns:p14="http://schemas.microsoft.com/office/powerpoint/2010/main" val="33360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0" y="6009354"/>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0" y="378904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0" y="1988840"/>
            <a:ext cx="360040" cy="432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116632"/>
            <a:ext cx="9144000" cy="6740307"/>
          </a:xfrm>
          <a:prstGeom prst="rect">
            <a:avLst/>
          </a:prstGeom>
        </p:spPr>
        <p:txBody>
          <a:bodyPr wrap="square">
            <a:spAutoFit/>
          </a:bodyPr>
          <a:lstStyle/>
          <a:p>
            <a:r>
              <a:rPr lang="en-US" sz="2400" b="1" u="sng">
                <a:latin typeface="Times New Roman" pitchFamily="18" charset="0"/>
                <a:cs typeface="Times New Roman" pitchFamily="18" charset="0"/>
              </a:rPr>
              <a:t>Câu 18</a:t>
            </a:r>
            <a:r>
              <a:rPr lang="en-US" sz="2400" b="1">
                <a:latin typeface="Times New Roman" pitchFamily="18" charset="0"/>
                <a:cs typeface="Times New Roman" pitchFamily="18" charset="0"/>
              </a:rPr>
              <a:t>: Cần làm thế nào để kết nối Internet?</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Người dùng đăng kí với một nhà cung cấp dịch vụ Internet để được hỗ trợ cài đặt Internet.</a:t>
            </a:r>
          </a:p>
          <a:p>
            <a:r>
              <a:rPr lang="en-US" sz="2400">
                <a:latin typeface="Times New Roman" pitchFamily="18" charset="0"/>
                <a:cs typeface="Times New Roman" pitchFamily="18" charset="0"/>
              </a:rPr>
              <a:t>B. Người dùng đăng kí với một nhà cung cấp dịch vụ Internet để được cấp quyền truy cập Internet.</a:t>
            </a:r>
          </a:p>
          <a:p>
            <a:r>
              <a:rPr lang="en-US" sz="2400">
                <a:latin typeface="Times New Roman" pitchFamily="18" charset="0"/>
                <a:cs typeface="Times New Roman" pitchFamily="18" charset="0"/>
              </a:rPr>
              <a:t>C. Người dùng đăng kí với một nhà cung cấp dịch vụ Internet (ISP) để được hỗ trợ cài đặt và cấp quyền truy cập Internet.</a:t>
            </a:r>
          </a:p>
          <a:p>
            <a:r>
              <a:rPr lang="en-US" sz="2400">
                <a:latin typeface="Times New Roman" pitchFamily="18" charset="0"/>
                <a:cs typeface="Times New Roman" pitchFamily="18" charset="0"/>
              </a:rPr>
              <a:t>D. Wi-Fi.</a:t>
            </a:r>
          </a:p>
          <a:p>
            <a:r>
              <a:rPr lang="en-US" sz="2400" b="1" u="sng">
                <a:latin typeface="Times New Roman" pitchFamily="18" charset="0"/>
                <a:cs typeface="Times New Roman" pitchFamily="18" charset="0"/>
              </a:rPr>
              <a:t>Câu 19</a:t>
            </a:r>
            <a:r>
              <a:rPr lang="en-US" sz="2400" b="1">
                <a:latin typeface="Times New Roman" pitchFamily="18" charset="0"/>
                <a:cs typeface="Times New Roman" pitchFamily="18" charset="0"/>
              </a:rPr>
              <a:t>: Ai là chủ sở hữu của mạng Internet?</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Đất nước.</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B</a:t>
            </a:r>
            <a:r>
              <a:rPr lang="en-US" sz="2400">
                <a:latin typeface="Times New Roman" pitchFamily="18" charset="0"/>
                <a:cs typeface="Times New Roman" pitchFamily="18" charset="0"/>
              </a:rPr>
              <a:t>. Người sáng lập.	</a:t>
            </a:r>
            <a:r>
              <a:rPr lang="en-US" sz="2400">
                <a:latin typeface="Times New Roman" pitchFamily="18" charset="0"/>
                <a:cs typeface="Times New Roman" pitchFamily="18" charset="0"/>
              </a:rPr>
              <a:t>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C</a:t>
            </a:r>
            <a:r>
              <a:rPr lang="en-US" sz="2400">
                <a:latin typeface="Times New Roman" pitchFamily="18" charset="0"/>
                <a:cs typeface="Times New Roman" pitchFamily="18" charset="0"/>
              </a:rPr>
              <a:t>. Không ai là chủ sở hữu.	</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D</a:t>
            </a:r>
            <a:r>
              <a:rPr lang="en-US" sz="2400">
                <a:latin typeface="Times New Roman" pitchFamily="18" charset="0"/>
                <a:cs typeface="Times New Roman" pitchFamily="18" charset="0"/>
              </a:rPr>
              <a:t>. Nhà khoa học.</a:t>
            </a:r>
          </a:p>
          <a:p>
            <a:r>
              <a:rPr lang="en-US" sz="2400" b="1" u="sng">
                <a:latin typeface="Times New Roman" pitchFamily="18" charset="0"/>
                <a:cs typeface="Times New Roman" pitchFamily="18" charset="0"/>
              </a:rPr>
              <a:t>Câu 20</a:t>
            </a:r>
            <a:r>
              <a:rPr lang="en-US" sz="2400" b="1">
                <a:latin typeface="Times New Roman" pitchFamily="18" charset="0"/>
                <a:cs typeface="Times New Roman" pitchFamily="18" charset="0"/>
              </a:rPr>
              <a:t>: Phát biểu nào sau đây </a:t>
            </a:r>
            <a:r>
              <a:rPr lang="en-US" sz="2400" b="1" i="1">
                <a:latin typeface="Times New Roman" pitchFamily="18" charset="0"/>
                <a:cs typeface="Times New Roman" pitchFamily="18" charset="0"/>
              </a:rPr>
              <a:t>không phải</a:t>
            </a:r>
            <a:r>
              <a:rPr lang="en-US" sz="2400" b="1">
                <a:latin typeface="Times New Roman" pitchFamily="18" charset="0"/>
                <a:cs typeface="Times New Roman" pitchFamily="18" charset="0"/>
              </a:rPr>
              <a:t> là lợi ích của việc sử dụng Internet đối với học sinh?</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 Giúp mở rộng giao lưu kết bạn với các bạn ở nước ngoài.</a:t>
            </a:r>
          </a:p>
          <a:p>
            <a:r>
              <a:rPr lang="en-US" sz="2400">
                <a:latin typeface="Times New Roman" pitchFamily="18" charset="0"/>
                <a:cs typeface="Times New Roman" pitchFamily="18" charset="0"/>
              </a:rPr>
              <a:t>B. Giúp tiết kiệm thời gian và cung cấp nhiều tư liệu làm bài tập dự án.</a:t>
            </a:r>
          </a:p>
          <a:p>
            <a:r>
              <a:rPr lang="en-US" sz="2400">
                <a:latin typeface="Times New Roman" pitchFamily="18" charset="0"/>
                <a:cs typeface="Times New Roman" pitchFamily="18" charset="0"/>
              </a:rPr>
              <a:t>C. Giúp nâng cao kiến thức bằng cách tham gia các khóa học trực tuyến.</a:t>
            </a:r>
          </a:p>
          <a:p>
            <a:r>
              <a:rPr lang="en-US" sz="2400">
                <a:latin typeface="Times New Roman" pitchFamily="18" charset="0"/>
                <a:cs typeface="Times New Roman" pitchFamily="18" charset="0"/>
              </a:rPr>
              <a:t>D. Giúp kiếm tiền bằng cách sử dụng mạng xã hội để mua bán thuốc lá điện tử.</a:t>
            </a:r>
          </a:p>
        </p:txBody>
      </p:sp>
    </p:spTree>
    <p:extLst>
      <p:ext uri="{BB962C8B-B14F-4D97-AF65-F5344CB8AC3E}">
        <p14:creationId xmlns:p14="http://schemas.microsoft.com/office/powerpoint/2010/main" val="223954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96752"/>
            <a:ext cx="9144000" cy="1384995"/>
          </a:xfrm>
          <a:prstGeom prst="rect">
            <a:avLst/>
          </a:prstGeom>
        </p:spPr>
        <p:txBody>
          <a:bodyPr wrap="square">
            <a:spAutoFit/>
          </a:bodyPr>
          <a:lstStyle/>
          <a:p>
            <a:pPr algn="just"/>
            <a:r>
              <a:rPr lang="en-US" sz="2800" b="1" u="sng">
                <a:latin typeface="Times New Roman" pitchFamily="18" charset="0"/>
                <a:cs typeface="Times New Roman" pitchFamily="18" charset="0"/>
              </a:rPr>
              <a:t>Câu 21</a:t>
            </a:r>
            <a:r>
              <a:rPr lang="en-US" sz="2800" b="1">
                <a:latin typeface="Times New Roman" pitchFamily="18" charset="0"/>
                <a:cs typeface="Times New Roman" pitchFamily="18" charset="0"/>
              </a:rPr>
              <a:t>: Một bức ảnh được chụp bằng một máy ảnh chuyên nghiệp có dung lượng </a:t>
            </a:r>
            <a:r>
              <a:rPr lang="en-US" sz="2800" b="1">
                <a:latin typeface="Times New Roman" pitchFamily="18" charset="0"/>
                <a:cs typeface="Times New Roman" pitchFamily="18" charset="0"/>
              </a:rPr>
              <a:t>khoảng </a:t>
            </a:r>
            <a:r>
              <a:rPr lang="en-US" sz="2800" b="1" smtClean="0">
                <a:latin typeface="Times New Roman" pitchFamily="18" charset="0"/>
                <a:cs typeface="Times New Roman" pitchFamily="18" charset="0"/>
              </a:rPr>
              <a:t>4 MB</a:t>
            </a:r>
            <a:r>
              <a:rPr lang="en-US" sz="2800" b="1">
                <a:latin typeface="Times New Roman" pitchFamily="18" charset="0"/>
                <a:cs typeface="Times New Roman" pitchFamily="18" charset="0"/>
              </a:rPr>
              <a:t>. Hỏi 1 thẻ </a:t>
            </a:r>
            <a:r>
              <a:rPr lang="en-US" sz="2800" b="1">
                <a:latin typeface="Times New Roman" pitchFamily="18" charset="0"/>
                <a:cs typeface="Times New Roman" pitchFamily="18" charset="0"/>
              </a:rPr>
              <a:t>nhớ </a:t>
            </a:r>
            <a:r>
              <a:rPr lang="en-US" sz="2800" b="1" smtClean="0">
                <a:latin typeface="Times New Roman" pitchFamily="18" charset="0"/>
                <a:cs typeface="Times New Roman" pitchFamily="18" charset="0"/>
              </a:rPr>
              <a:t>20 GB</a:t>
            </a:r>
            <a:r>
              <a:rPr lang="en-US" sz="2800" smtClean="0">
                <a:latin typeface="Times New Roman" pitchFamily="18" charset="0"/>
                <a:cs typeface="Times New Roman" pitchFamily="18" charset="0"/>
              </a:rPr>
              <a:t> </a:t>
            </a:r>
            <a:r>
              <a:rPr lang="en-US" sz="2800" b="1">
                <a:latin typeface="Times New Roman" pitchFamily="18" charset="0"/>
                <a:cs typeface="Times New Roman" pitchFamily="18" charset="0"/>
              </a:rPr>
              <a:t>thì có thể chứa khoảng bao nhiêu bức ảnh như vậy?</a:t>
            </a:r>
            <a:endParaRPr lang="en-US" sz="2800">
              <a:latin typeface="Times New Roman" pitchFamily="18" charset="0"/>
              <a:cs typeface="Times New Roman" pitchFamily="18" charset="0"/>
            </a:endParaRPr>
          </a:p>
        </p:txBody>
      </p:sp>
      <p:sp>
        <p:nvSpPr>
          <p:cNvPr id="5" name="TextBox 4"/>
          <p:cNvSpPr txBox="1"/>
          <p:nvPr/>
        </p:nvSpPr>
        <p:spPr>
          <a:xfrm>
            <a:off x="1187624" y="2924944"/>
            <a:ext cx="864096" cy="523220"/>
          </a:xfrm>
          <a:prstGeom prst="rect">
            <a:avLst/>
          </a:prstGeom>
          <a:noFill/>
        </p:spPr>
        <p:txBody>
          <a:bodyPr wrap="square" rtlCol="0">
            <a:spAutoFit/>
          </a:bodyPr>
          <a:lstStyle/>
          <a:p>
            <a:r>
              <a:rPr lang="en-US" sz="2800" smtClean="0">
                <a:latin typeface="Times New Roman" pitchFamily="18" charset="0"/>
                <a:cs typeface="Times New Roman" pitchFamily="18" charset="0"/>
              </a:rPr>
              <a:t>Đổi:</a:t>
            </a:r>
            <a:endParaRPr lang="en-US" sz="2800">
              <a:latin typeface="Times New Roman" pitchFamily="18" charset="0"/>
              <a:cs typeface="Times New Roman" pitchFamily="18" charset="0"/>
            </a:endParaRPr>
          </a:p>
        </p:txBody>
      </p:sp>
      <p:sp>
        <p:nvSpPr>
          <p:cNvPr id="6" name="TextBox 5"/>
          <p:cNvSpPr txBox="1"/>
          <p:nvPr/>
        </p:nvSpPr>
        <p:spPr>
          <a:xfrm>
            <a:off x="2411760" y="2924944"/>
            <a:ext cx="1584176" cy="523220"/>
          </a:xfrm>
          <a:prstGeom prst="rect">
            <a:avLst/>
          </a:prstGeom>
          <a:noFill/>
        </p:spPr>
        <p:txBody>
          <a:bodyPr wrap="square" rtlCol="0">
            <a:spAutoFit/>
          </a:bodyPr>
          <a:lstStyle/>
          <a:p>
            <a:r>
              <a:rPr lang="en-US" sz="2800" smtClean="0">
                <a:latin typeface="Times New Roman" pitchFamily="18" charset="0"/>
                <a:cs typeface="Times New Roman" pitchFamily="18" charset="0"/>
              </a:rPr>
              <a:t>20 GB = </a:t>
            </a:r>
            <a:endParaRPr lang="en-US" sz="2800">
              <a:latin typeface="Times New Roman" pitchFamily="18" charset="0"/>
              <a:cs typeface="Times New Roman" pitchFamily="18" charset="0"/>
            </a:endParaRPr>
          </a:p>
        </p:txBody>
      </p:sp>
      <p:sp>
        <p:nvSpPr>
          <p:cNvPr id="7" name="TextBox 6"/>
          <p:cNvSpPr txBox="1"/>
          <p:nvPr/>
        </p:nvSpPr>
        <p:spPr>
          <a:xfrm>
            <a:off x="3851920" y="2924944"/>
            <a:ext cx="3906636" cy="523220"/>
          </a:xfrm>
          <a:prstGeom prst="rect">
            <a:avLst/>
          </a:prstGeom>
          <a:noFill/>
        </p:spPr>
        <p:txBody>
          <a:bodyPr wrap="square" rtlCol="0">
            <a:spAutoFit/>
          </a:bodyPr>
          <a:lstStyle/>
          <a:p>
            <a:r>
              <a:rPr lang="en-US" sz="2800" smtClean="0">
                <a:latin typeface="Times New Roman" pitchFamily="18" charset="0"/>
                <a:cs typeface="Times New Roman" pitchFamily="18" charset="0"/>
              </a:rPr>
              <a:t>20 x 1024 = 20480 MB</a:t>
            </a:r>
            <a:endParaRPr lang="en-US" sz="2800">
              <a:latin typeface="Times New Roman" pitchFamily="18" charset="0"/>
              <a:cs typeface="Times New Roman" pitchFamily="18" charset="0"/>
            </a:endParaRPr>
          </a:p>
        </p:txBody>
      </p:sp>
      <p:sp>
        <p:nvSpPr>
          <p:cNvPr id="8" name="TextBox 7"/>
          <p:cNvSpPr txBox="1"/>
          <p:nvPr/>
        </p:nvSpPr>
        <p:spPr>
          <a:xfrm>
            <a:off x="1259632" y="3501762"/>
            <a:ext cx="5976664" cy="523220"/>
          </a:xfrm>
          <a:prstGeom prst="rect">
            <a:avLst/>
          </a:prstGeom>
          <a:noFill/>
        </p:spPr>
        <p:txBody>
          <a:bodyPr wrap="square" rtlCol="0">
            <a:spAutoFit/>
          </a:bodyPr>
          <a:lstStyle/>
          <a:p>
            <a:r>
              <a:rPr lang="en-US" sz="2800" smtClean="0">
                <a:latin typeface="Times New Roman" pitchFamily="18" charset="0"/>
                <a:cs typeface="Times New Roman" pitchFamily="18" charset="0"/>
              </a:rPr>
              <a:t>Một thẻ nhớ 20GB có thể chứa được:</a:t>
            </a:r>
            <a:endParaRPr lang="en-US" sz="2800">
              <a:latin typeface="Times New Roman" pitchFamily="18" charset="0"/>
              <a:cs typeface="Times New Roman" pitchFamily="18" charset="0"/>
            </a:endParaRPr>
          </a:p>
        </p:txBody>
      </p:sp>
      <p:sp>
        <p:nvSpPr>
          <p:cNvPr id="9" name="TextBox 8"/>
          <p:cNvSpPr txBox="1"/>
          <p:nvPr/>
        </p:nvSpPr>
        <p:spPr>
          <a:xfrm>
            <a:off x="2105524" y="4129916"/>
            <a:ext cx="108012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20480 </a:t>
            </a:r>
            <a:endParaRPr lang="en-US" sz="2800">
              <a:latin typeface="Times New Roman" pitchFamily="18" charset="0"/>
              <a:cs typeface="Times New Roman" pitchFamily="18" charset="0"/>
            </a:endParaRPr>
          </a:p>
        </p:txBody>
      </p:sp>
      <p:sp>
        <p:nvSpPr>
          <p:cNvPr id="10" name="TextBox 9"/>
          <p:cNvSpPr txBox="1"/>
          <p:nvPr/>
        </p:nvSpPr>
        <p:spPr>
          <a:xfrm>
            <a:off x="3185644" y="4149080"/>
            <a:ext cx="864096"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4 =</a:t>
            </a:r>
            <a:endParaRPr lang="en-US" sz="2800">
              <a:latin typeface="Times New Roman" pitchFamily="18" charset="0"/>
              <a:cs typeface="Times New Roman" pitchFamily="18" charset="0"/>
            </a:endParaRPr>
          </a:p>
        </p:txBody>
      </p:sp>
      <p:sp>
        <p:nvSpPr>
          <p:cNvPr id="11" name="TextBox 10"/>
          <p:cNvSpPr txBox="1"/>
          <p:nvPr/>
        </p:nvSpPr>
        <p:spPr>
          <a:xfrm>
            <a:off x="4121748" y="4129916"/>
            <a:ext cx="282611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5120 (bức ảnh)</a:t>
            </a:r>
            <a:endParaRPr lang="en-US" sz="2800">
              <a:latin typeface="Times New Roman" pitchFamily="18" charset="0"/>
              <a:cs typeface="Times New Roman" pitchFamily="18" charset="0"/>
            </a:endParaRPr>
          </a:p>
        </p:txBody>
      </p:sp>
      <p:sp>
        <p:nvSpPr>
          <p:cNvPr id="12" name="TextBox 11"/>
          <p:cNvSpPr txBox="1"/>
          <p:nvPr/>
        </p:nvSpPr>
        <p:spPr>
          <a:xfrm>
            <a:off x="2897612" y="4653136"/>
            <a:ext cx="3744416" cy="523220"/>
          </a:xfrm>
          <a:prstGeom prst="rect">
            <a:avLst/>
          </a:prstGeom>
          <a:noFill/>
        </p:spPr>
        <p:txBody>
          <a:bodyPr wrap="square" rtlCol="0">
            <a:spAutoFit/>
          </a:bodyPr>
          <a:lstStyle/>
          <a:p>
            <a:r>
              <a:rPr lang="en-US" sz="2800" u="sng" smtClean="0">
                <a:latin typeface="Times New Roman" pitchFamily="18" charset="0"/>
                <a:cs typeface="Times New Roman" pitchFamily="18" charset="0"/>
              </a:rPr>
              <a:t>Đáp số</a:t>
            </a:r>
            <a:r>
              <a:rPr lang="en-US" sz="2800" smtClean="0">
                <a:latin typeface="Times New Roman" pitchFamily="18" charset="0"/>
                <a:cs typeface="Times New Roman" pitchFamily="18" charset="0"/>
              </a:rPr>
              <a:t>: 5120 (bức ảnh)</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245391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1000"/>
                                        <p:tgtEl>
                                          <p:spTgt spid="11"/>
                                        </p:tgtEl>
                                      </p:cBhvr>
                                    </p:animEffect>
                                    <p:anim calcmode="lin" valueType="num">
                                      <p:cBhvr>
                                        <p:cTn id="49" dur="1000" fill="hold"/>
                                        <p:tgtEl>
                                          <p:spTgt spid="11"/>
                                        </p:tgtEl>
                                        <p:attrNameLst>
                                          <p:attrName>ppt_x</p:attrName>
                                        </p:attrNameLst>
                                      </p:cBhvr>
                                      <p:tavLst>
                                        <p:tav tm="0">
                                          <p:val>
                                            <p:strVal val="#ppt_x"/>
                                          </p:val>
                                        </p:tav>
                                        <p:tav tm="100000">
                                          <p:val>
                                            <p:strVal val="#ppt_x"/>
                                          </p:val>
                                        </p:tav>
                                      </p:tavLst>
                                    </p:anim>
                                    <p:anim calcmode="lin" valueType="num">
                                      <p:cBhvr>
                                        <p:cTn id="5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1000"/>
                                        <p:tgtEl>
                                          <p:spTgt spid="12"/>
                                        </p:tgtEl>
                                      </p:cBhvr>
                                    </p:animEffect>
                                    <p:anim calcmode="lin" valueType="num">
                                      <p:cBhvr>
                                        <p:cTn id="56" dur="1000" fill="hold"/>
                                        <p:tgtEl>
                                          <p:spTgt spid="12"/>
                                        </p:tgtEl>
                                        <p:attrNameLst>
                                          <p:attrName>ppt_x</p:attrName>
                                        </p:attrNameLst>
                                      </p:cBhvr>
                                      <p:tavLst>
                                        <p:tav tm="0">
                                          <p:val>
                                            <p:strVal val="#ppt_x"/>
                                          </p:val>
                                        </p:tav>
                                        <p:tav tm="100000">
                                          <p:val>
                                            <p:strVal val="#ppt_x"/>
                                          </p:val>
                                        </p:tav>
                                      </p:tavLst>
                                    </p:anim>
                                    <p:anim calcmode="lin" valueType="num">
                                      <p:cBhvr>
                                        <p:cTn id="5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117</Words>
  <Application>Microsoft Office PowerPoint</Application>
  <PresentationFormat>On-screen Show (4:3)</PresentationFormat>
  <Paragraphs>87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Nguyen</cp:lastModifiedBy>
  <cp:revision>6</cp:revision>
  <dcterms:created xsi:type="dcterms:W3CDTF">2023-11-06T03:38:10Z</dcterms:created>
  <dcterms:modified xsi:type="dcterms:W3CDTF">2023-11-06T04:16:03Z</dcterms:modified>
</cp:coreProperties>
</file>