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76" r:id="rId3"/>
    <p:sldId id="277" r:id="rId4"/>
    <p:sldId id="278" r:id="rId5"/>
    <p:sldId id="279" r:id="rId6"/>
    <p:sldId id="280" r:id="rId7"/>
    <p:sldId id="264" r:id="rId8"/>
    <p:sldId id="281" r:id="rId9"/>
    <p:sldId id="284" r:id="rId10"/>
    <p:sldId id="283" r:id="rId11"/>
    <p:sldId id="263" r:id="rId12"/>
    <p:sldId id="265" r:id="rId13"/>
    <p:sldId id="266" r:id="rId14"/>
    <p:sldId id="267" r:id="rId15"/>
    <p:sldId id="269" r:id="rId16"/>
    <p:sldId id="285" r:id="rId17"/>
    <p:sldId id="270" r:id="rId18"/>
    <p:sldId id="271" r:id="rId19"/>
    <p:sldId id="273"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99" autoAdjust="0"/>
  </p:normalViewPr>
  <p:slideViewPr>
    <p:cSldViewPr>
      <p:cViewPr varScale="1">
        <p:scale>
          <a:sx n="95" d="100"/>
          <a:sy n="95" d="100"/>
        </p:scale>
        <p:origin x="-1050"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F0944B0-D55E-4C59-9190-551E99B1DC37}" type="datetimeFigureOut">
              <a:rPr lang="en-US" smtClean="0"/>
              <a:t>11/25/2023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45B85B5-3B7F-4C14-B09A-6DE2C0CCA1E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944B0-D55E-4C59-9190-551E99B1DC37}"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B85B5-3B7F-4C14-B09A-6DE2C0CCA1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944B0-D55E-4C59-9190-551E99B1DC37}"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B85B5-3B7F-4C14-B09A-6DE2C0CCA1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944B0-D55E-4C59-9190-551E99B1DC37}"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B85B5-3B7F-4C14-B09A-6DE2C0CCA1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0944B0-D55E-4C59-9190-551E99B1DC37}" type="datetimeFigureOut">
              <a:rPr lang="en-US" smtClean="0"/>
              <a:t>11/25/2023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45B85B5-3B7F-4C14-B09A-6DE2C0CCA1E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944B0-D55E-4C59-9190-551E99B1DC37}"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B85B5-3B7F-4C14-B09A-6DE2C0CCA1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0944B0-D55E-4C59-9190-551E99B1DC37}" type="datetimeFigureOut">
              <a:rPr lang="en-US" smtClean="0"/>
              <a:t>11/25/2023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B85B5-3B7F-4C14-B09A-6DE2C0CCA1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0944B0-D55E-4C59-9190-551E99B1DC37}" type="datetimeFigureOut">
              <a:rPr lang="en-US" smtClean="0"/>
              <a:t>11/25/2023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B85B5-3B7F-4C14-B09A-6DE2C0CCA1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944B0-D55E-4C59-9190-551E99B1DC37}" type="datetimeFigureOut">
              <a:rPr lang="en-US" smtClean="0"/>
              <a:t>11/25/2023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B85B5-3B7F-4C14-B09A-6DE2C0CCA1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944B0-D55E-4C59-9190-551E99B1DC37}"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B85B5-3B7F-4C14-B09A-6DE2C0CCA1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0944B0-D55E-4C59-9190-551E99B1DC37}" type="datetimeFigureOut">
              <a:rPr lang="en-US" smtClean="0"/>
              <a:t>11/25/2023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B85B5-3B7F-4C14-B09A-6DE2C0CCA1E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0944B0-D55E-4C59-9190-551E99B1DC37}" type="datetimeFigureOut">
              <a:rPr lang="en-US" smtClean="0"/>
              <a:t>11/25/2023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45B85B5-3B7F-4C14-B09A-6DE2C0CCA1E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hodiaphuyen.ne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thodiaphuyen.net/lang-nghe-truyen-thong/" TargetMode="External"/><Relationship Id="rId4" Type="http://schemas.openxmlformats.org/officeDocument/2006/relationships/hyperlink" Target="http://thodiaphuyen.net/cac-lang-nghe-truyen-thong-cua-xu-n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144000" cy="6906682"/>
          </a:xfrm>
        </p:spPr>
      </p:pic>
      <p:sp>
        <p:nvSpPr>
          <p:cNvPr id="6" name="Rectangle 5"/>
          <p:cNvSpPr/>
          <p:nvPr/>
        </p:nvSpPr>
        <p:spPr>
          <a:xfrm>
            <a:off x="76200" y="152400"/>
            <a:ext cx="8763000" cy="1754326"/>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CHỦ </a:t>
            </a:r>
            <a:r>
              <a:rPr lang="en-US" sz="3600" b="1" dirty="0">
                <a:solidFill>
                  <a:srgbClr val="FF0000"/>
                </a:solidFill>
                <a:latin typeface="Times New Roman" pitchFamily="18" charset="0"/>
                <a:cs typeface="Times New Roman" pitchFamily="18" charset="0"/>
              </a:rPr>
              <a:t>ĐỀ 6.</a:t>
            </a:r>
            <a:endParaRPr lang="en-US" sz="3600"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SẢN PHẨM MĨ NGHỆ TRUYỀN THỐNG CỦA PHÚ YÊN</a:t>
            </a:r>
            <a:endParaRPr lang="en-US" sz="3600" dirty="0">
              <a:solidFill>
                <a:srgbClr val="FF0000"/>
              </a:solidFill>
              <a:latin typeface="Times New Roman" pitchFamily="18" charset="0"/>
              <a:cs typeface="Times New Roman" pitchFamily="18" charset="0"/>
            </a:endParaRPr>
          </a:p>
        </p:txBody>
      </p:sp>
      <p:pic>
        <p:nvPicPr>
          <p:cNvPr id="5" name="Picture 12" descr="Description: đan lát làng Vinh 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0"/>
            <a:ext cx="4343399"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09" y="3810000"/>
            <a:ext cx="4619293" cy="2984800"/>
          </a:xfrm>
          <a:prstGeom prst="rect">
            <a:avLst/>
          </a:prstGeom>
        </p:spPr>
      </p:pic>
    </p:spTree>
    <p:extLst>
      <p:ext uri="{BB962C8B-B14F-4D97-AF65-F5344CB8AC3E}">
        <p14:creationId xmlns:p14="http://schemas.microsoft.com/office/powerpoint/2010/main" val="35235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48682"/>
            <a:ext cx="9144000" cy="6906682"/>
          </a:xfrm>
        </p:spPr>
      </p:pic>
      <p:graphicFrame>
        <p:nvGraphicFramePr>
          <p:cNvPr id="3" name="Table 2"/>
          <p:cNvGraphicFramePr>
            <a:graphicFrameLocks noGrp="1"/>
          </p:cNvGraphicFramePr>
          <p:nvPr>
            <p:extLst>
              <p:ext uri="{D42A27DB-BD31-4B8C-83A1-F6EECF244321}">
                <p14:modId xmlns:p14="http://schemas.microsoft.com/office/powerpoint/2010/main" val="25766184"/>
              </p:ext>
            </p:extLst>
          </p:nvPr>
        </p:nvGraphicFramePr>
        <p:xfrm>
          <a:off x="152400" y="-152400"/>
          <a:ext cx="9144000" cy="2944368"/>
        </p:xfrm>
        <a:graphic>
          <a:graphicData uri="http://schemas.openxmlformats.org/drawingml/2006/table">
            <a:tbl>
              <a:tblPr firstRow="1" firstCol="1" bandRow="1">
                <a:tableStyleId>{5C22544A-7EE6-4342-B048-85BDC9FD1C3A}</a:tableStyleId>
              </a:tblPr>
              <a:tblGrid>
                <a:gridCol w="9144000"/>
              </a:tblGrid>
              <a:tr h="0">
                <a:tc>
                  <a:txBody>
                    <a:bodyPr/>
                    <a:lstStyle/>
                    <a:p>
                      <a:pPr marL="0" marR="0" algn="just">
                        <a:lnSpc>
                          <a:spcPct val="115000"/>
                        </a:lnSpc>
                        <a:spcBef>
                          <a:spcPts val="0"/>
                        </a:spcBef>
                        <a:spcAft>
                          <a:spcPts val="0"/>
                        </a:spcAft>
                      </a:pPr>
                      <a:r>
                        <a:rPr lang="en-US" sz="2400" dirty="0" err="1">
                          <a:effectLst/>
                          <a:latin typeface="Times New Roman" pitchFamily="18" charset="0"/>
                          <a:cs typeface="Times New Roman" pitchFamily="18" charset="0"/>
                        </a:rPr>
                        <a:t>Em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biết</a:t>
                      </a:r>
                      <a:r>
                        <a:rPr lang="en-US" sz="2400" dirty="0">
                          <a:effectLst/>
                          <a:latin typeface="Times New Roman" pitchFamily="18" charset="0"/>
                          <a:cs typeface="Times New Roman" pitchFamily="18" charset="0"/>
                        </a:rPr>
                        <a:t>?</a:t>
                      </a:r>
                    </a:p>
                    <a:p>
                      <a:pPr marL="0" marR="0" algn="just">
                        <a:lnSpc>
                          <a:spcPct val="115000"/>
                        </a:lnSpc>
                        <a:spcBef>
                          <a:spcPts val="0"/>
                        </a:spcBef>
                        <a:spcAft>
                          <a:spcPts val="0"/>
                        </a:spcAft>
                        <a:tabLst>
                          <a:tab pos="819150" algn="l"/>
                        </a:tabLs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Phú</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Yên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nổi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tiếng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với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sản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phẩm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thủ</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từ</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suốt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hàng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trăm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năm</a:t>
                      </a:r>
                      <a:r>
                        <a:rPr lang="en-US" sz="2400" dirty="0">
                          <a:effectLst/>
                          <a:latin typeface="Times New Roman" pitchFamily="18" charset="0"/>
                          <a:cs typeface="Times New Roman" pitchFamily="18" charset="0"/>
                        </a:rPr>
                        <a:t> qua. </a:t>
                      </a:r>
                      <a:r>
                        <a:rPr lang="en-US" sz="2400" dirty="0" err="1">
                          <a:effectLst/>
                          <a:latin typeface="Times New Roman" pitchFamily="18" charset="0"/>
                          <a:cs typeface="Times New Roman" pitchFamily="18" charset="0"/>
                        </a:rPr>
                        <a:t>Tại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làng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Phú</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Tân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chiếu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chỉ</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phục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vụ</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cầu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của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người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dân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trong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vùng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còn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tiêu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thụ</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ra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tỉnh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Tây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Nguyên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Nam </a:t>
                      </a:r>
                      <a:r>
                        <a:rPr lang="en-US" sz="2400" dirty="0" err="1">
                          <a:effectLst/>
                          <a:latin typeface="Times New Roman" pitchFamily="18" charset="0"/>
                          <a:cs typeface="Times New Roman" pitchFamily="18" charset="0"/>
                        </a:rPr>
                        <a:t>Trung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Bộ</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ngoài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việc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dùng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để</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dệt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chiếu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thì</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còn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khô</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đánh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mao</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cho</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sạch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để</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xuất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khẩu</a:t>
                      </a:r>
                      <a:r>
                        <a:rPr lang="en-US" sz="24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r>
            </a:tbl>
          </a:graphicData>
        </a:graphic>
      </p:graphicFrame>
      <p:pic>
        <p:nvPicPr>
          <p:cNvPr id="6145" name="Picture 1" descr="z3294940555515_c0ba10978440becb1dc843480b97dc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819400"/>
            <a:ext cx="24574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z3289128414405_525a653dc6063aa158a9b530bb8bed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058" y="2845358"/>
            <a:ext cx="3044825" cy="23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z3289295636968_fa3bc63fa05875c9541929ea3f311fc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9883" y="2845358"/>
            <a:ext cx="3387917" cy="23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z3294940341166_b3084a73c71d5335742fabf5faf658d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1125" y="5199080"/>
            <a:ext cx="3124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87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4882"/>
            <a:ext cx="9144000" cy="6906682"/>
          </a:xfrm>
        </p:spPr>
      </p:pic>
      <p:sp>
        <p:nvSpPr>
          <p:cNvPr id="8" name="TextBox 7"/>
          <p:cNvSpPr txBox="1"/>
          <p:nvPr/>
        </p:nvSpPr>
        <p:spPr>
          <a:xfrm>
            <a:off x="381000" y="381000"/>
            <a:ext cx="7620000" cy="769441"/>
          </a:xfrm>
          <a:prstGeom prst="rect">
            <a:avLst/>
          </a:prstGeom>
          <a:noFill/>
        </p:spPr>
        <p:txBody>
          <a:bodyPr wrap="square" rtlCol="0">
            <a:spAutoFit/>
          </a:bodyPr>
          <a:lstStyle/>
          <a:p>
            <a:pPr algn="ctr"/>
            <a:r>
              <a:rPr lang="en-US" sz="4400" i="1" u="sng" dirty="0" err="1" smtClean="0">
                <a:solidFill>
                  <a:srgbClr val="FF0000"/>
                </a:solidFill>
              </a:rPr>
              <a:t>Nghề</a:t>
            </a:r>
            <a:r>
              <a:rPr lang="en-US" sz="4400" i="1" u="sng" dirty="0" smtClean="0">
                <a:solidFill>
                  <a:srgbClr val="FF0000"/>
                </a:solidFill>
              </a:rPr>
              <a:t> </a:t>
            </a:r>
            <a:r>
              <a:rPr lang="en-US" sz="4400" i="1" u="sng" dirty="0" err="1" smtClean="0">
                <a:solidFill>
                  <a:srgbClr val="FF0000"/>
                </a:solidFill>
              </a:rPr>
              <a:t>truyền</a:t>
            </a:r>
            <a:r>
              <a:rPr lang="en-US" sz="4400" i="1" u="sng" dirty="0" smtClean="0">
                <a:solidFill>
                  <a:srgbClr val="FF0000"/>
                </a:solidFill>
              </a:rPr>
              <a:t> </a:t>
            </a:r>
            <a:r>
              <a:rPr lang="en-US" sz="4400" i="1" u="sng" dirty="0" err="1" smtClean="0">
                <a:solidFill>
                  <a:srgbClr val="FF0000"/>
                </a:solidFill>
              </a:rPr>
              <a:t>thống</a:t>
            </a:r>
            <a:r>
              <a:rPr lang="en-US" sz="4400" i="1" u="sng" dirty="0" smtClean="0">
                <a:solidFill>
                  <a:srgbClr val="FF0000"/>
                </a:solidFill>
              </a:rPr>
              <a:t> </a:t>
            </a:r>
            <a:r>
              <a:rPr lang="en-US" sz="4400" i="1" u="sng" dirty="0" err="1" smtClean="0">
                <a:solidFill>
                  <a:srgbClr val="FF0000"/>
                </a:solidFill>
              </a:rPr>
              <a:t>phú</a:t>
            </a:r>
            <a:r>
              <a:rPr lang="en-US" sz="4400" i="1" u="sng" dirty="0" smtClean="0">
                <a:solidFill>
                  <a:srgbClr val="FF0000"/>
                </a:solidFill>
              </a:rPr>
              <a:t> </a:t>
            </a:r>
            <a:r>
              <a:rPr lang="en-US" sz="4400" i="1" u="sng" dirty="0" err="1" smtClean="0">
                <a:solidFill>
                  <a:srgbClr val="FF0000"/>
                </a:solidFill>
              </a:rPr>
              <a:t>yên</a:t>
            </a:r>
            <a:endParaRPr lang="en-US" sz="4400" i="1" u="sng" dirty="0">
              <a:solidFill>
                <a:srgbClr val="FF0000"/>
              </a:solidFill>
            </a:endParaRPr>
          </a:p>
        </p:txBody>
      </p:sp>
      <p:sp>
        <p:nvSpPr>
          <p:cNvPr id="9" name="TextBox 8"/>
          <p:cNvSpPr txBox="1"/>
          <p:nvPr/>
        </p:nvSpPr>
        <p:spPr>
          <a:xfrm>
            <a:off x="228600" y="1371600"/>
            <a:ext cx="8350188" cy="1077218"/>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 Ở </a:t>
            </a:r>
            <a:r>
              <a:rPr lang="en-US" sz="3200" dirty="0" err="1" smtClean="0">
                <a:solidFill>
                  <a:srgbClr val="FF0000"/>
                </a:solidFill>
                <a:latin typeface="Times New Roman" pitchFamily="18" charset="0"/>
                <a:cs typeface="Times New Roman" pitchFamily="18" charset="0"/>
              </a:rPr>
              <a:t>phú</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yên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nhiều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danh</a:t>
            </a:r>
            <a:r>
              <a:rPr lang="en-US" sz="3200" dirty="0" smtClean="0">
                <a:solidFill>
                  <a:srgbClr val="FF0000"/>
                </a:solidFill>
                <a:latin typeface="Times New Roman" pitchFamily="18" charset="0"/>
                <a:cs typeface="Times New Roman" pitchFamily="18" charset="0"/>
              </a:rPr>
              <a:t> lam </a:t>
            </a:r>
            <a:r>
              <a:rPr lang="en-US" sz="3200" dirty="0" err="1" smtClean="0">
                <a:solidFill>
                  <a:srgbClr val="FF0000"/>
                </a:solidFill>
                <a:latin typeface="Times New Roman" pitchFamily="18" charset="0"/>
                <a:cs typeface="Times New Roman" pitchFamily="18" charset="0"/>
              </a:rPr>
              <a:t>thắng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cảnh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nhiều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nghề</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truyền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thống</a:t>
            </a:r>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11" name="TextBox 10"/>
          <p:cNvSpPr txBox="1"/>
          <p:nvPr/>
        </p:nvSpPr>
        <p:spPr>
          <a:xfrm>
            <a:off x="609600" y="2680348"/>
            <a:ext cx="78486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a:t>
            </a:r>
            <a:r>
              <a:rPr lang="en-US" sz="3200" dirty="0" err="1" smtClean="0">
                <a:solidFill>
                  <a:srgbClr val="FF0000"/>
                </a:solidFill>
                <a:latin typeface="Times New Roman" pitchFamily="18" charset="0"/>
                <a:cs typeface="Times New Roman" pitchFamily="18" charset="0"/>
              </a:rPr>
              <a:t>àng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bánh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Hòa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Đa</a:t>
            </a:r>
            <a:endParaRPr lang="en-US" sz="3200" dirty="0">
              <a:solidFill>
                <a:srgbClr val="FF0000"/>
              </a:solidFill>
              <a:latin typeface="Times New Roman" pitchFamily="18" charset="0"/>
              <a:cs typeface="Times New Roman" pitchFamily="18" charset="0"/>
            </a:endParaRPr>
          </a:p>
        </p:txBody>
      </p:sp>
      <p:sp>
        <p:nvSpPr>
          <p:cNvPr id="12" name="TextBox 11"/>
          <p:cNvSpPr txBox="1"/>
          <p:nvPr/>
        </p:nvSpPr>
        <p:spPr>
          <a:xfrm>
            <a:off x="609600" y="3441412"/>
            <a:ext cx="77724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rượu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a:t>
            </a:r>
            <a:endParaRPr lang="en-US" sz="3200" dirty="0">
              <a:solidFill>
                <a:srgbClr val="FF0000"/>
              </a:solidFill>
              <a:latin typeface="Times New Roman" pitchFamily="18" charset="0"/>
              <a:cs typeface="Times New Roman" pitchFamily="18" charset="0"/>
            </a:endParaRPr>
          </a:p>
        </p:txBody>
      </p:sp>
      <p:sp>
        <p:nvSpPr>
          <p:cNvPr id="13" name="TextBox 12"/>
          <p:cNvSpPr txBox="1"/>
          <p:nvPr/>
        </p:nvSpPr>
        <p:spPr>
          <a:xfrm>
            <a:off x="609600" y="4190255"/>
            <a:ext cx="72390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chổi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đót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Mỹ</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Thành</a:t>
            </a:r>
            <a:endParaRPr lang="en-US" sz="3200" dirty="0">
              <a:solidFill>
                <a:srgbClr val="FF0000"/>
              </a:solidFill>
              <a:latin typeface="Times New Roman" pitchFamily="18" charset="0"/>
              <a:cs typeface="Times New Roman" pitchFamily="18" charset="0"/>
            </a:endParaRPr>
          </a:p>
        </p:txBody>
      </p:sp>
      <p:sp>
        <p:nvSpPr>
          <p:cNvPr id="15" name="Rectangle 14"/>
          <p:cNvSpPr/>
          <p:nvPr/>
        </p:nvSpPr>
        <p:spPr>
          <a:xfrm>
            <a:off x="733167" y="4805175"/>
            <a:ext cx="4798108"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Làng</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thúng</a:t>
            </a:r>
            <a:r>
              <a:rPr lang="en-US" sz="3200" b="1" dirty="0">
                <a:solidFill>
                  <a:srgbClr val="FF0000"/>
                </a:solidFill>
                <a:latin typeface="Times New Roman" pitchFamily="18" charset="0"/>
                <a:cs typeface="Times New Roman" pitchFamily="18" charset="0"/>
              </a:rPr>
              <a:t> chai </a:t>
            </a:r>
            <a:r>
              <a:rPr lang="en-US" sz="3200" b="1" dirty="0" err="1">
                <a:solidFill>
                  <a:srgbClr val="FF0000"/>
                </a:solidFill>
                <a:latin typeface="Times New Roman" pitchFamily="18" charset="0"/>
                <a:cs typeface="Times New Roman" pitchFamily="18" charset="0"/>
              </a:rPr>
              <a:t>Phú</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Mỹ</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3290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144000" cy="7068048"/>
          </a:xfrm>
        </p:spPr>
      </p:pic>
      <p:sp>
        <p:nvSpPr>
          <p:cNvPr id="6" name="TextBox 5"/>
          <p:cNvSpPr txBox="1"/>
          <p:nvPr/>
        </p:nvSpPr>
        <p:spPr>
          <a:xfrm>
            <a:off x="152400" y="76200"/>
            <a:ext cx="8566212" cy="830997"/>
          </a:xfrm>
          <a:prstGeom prst="rect">
            <a:avLst/>
          </a:prstGeom>
          <a:noFill/>
        </p:spPr>
        <p:txBody>
          <a:bodyPr wrap="square" rtlCol="0">
            <a:spAutoFit/>
          </a:bodyPr>
          <a:lstStyle/>
          <a:p>
            <a:r>
              <a:rPr lang="en-US" sz="2400" i="1" dirty="0" smtClean="0">
                <a:solidFill>
                  <a:srgbClr val="FF0000"/>
                </a:solidFill>
                <a:latin typeface="Times New Roman" pitchFamily="18" charset="0"/>
                <a:cs typeface="Times New Roman" pitchFamily="18" charset="0"/>
              </a:rPr>
              <a:t>LÀNG LÀM BÁNH TRÁNG  HÒA ĐA ổ </a:t>
            </a:r>
            <a:r>
              <a:rPr lang="en-US" sz="2400" i="1" dirty="0" err="1" smtClean="0">
                <a:solidFill>
                  <a:srgbClr val="FF0000"/>
                </a:solidFill>
                <a:latin typeface="Times New Roman" pitchFamily="18" charset="0"/>
                <a:cs typeface="Times New Roman" pitchFamily="18" charset="0"/>
              </a:rPr>
              <a:t>xã</a:t>
            </a:r>
            <a:r>
              <a:rPr lang="en-US" sz="2400" i="1" dirty="0" smtClean="0">
                <a:solidFill>
                  <a:srgbClr val="FF0000"/>
                </a:solidFill>
                <a:latin typeface="Times New Roman" pitchFamily="18" charset="0"/>
                <a:cs typeface="Times New Roman" pitchFamily="18" charset="0"/>
              </a:rPr>
              <a:t> An </a:t>
            </a:r>
            <a:r>
              <a:rPr lang="en-US" sz="2400" i="1" dirty="0" err="1" smtClean="0">
                <a:solidFill>
                  <a:srgbClr val="FF0000"/>
                </a:solidFill>
                <a:latin typeface="Times New Roman" pitchFamily="18" charset="0"/>
                <a:cs typeface="Times New Roman" pitchFamily="18" charset="0"/>
              </a:rPr>
              <a:t>Mỹ</a:t>
            </a:r>
            <a:r>
              <a:rPr lang="en-US" sz="2400" i="1" dirty="0" smtClean="0">
                <a:solidFill>
                  <a:srgbClr val="FF0000"/>
                </a:solidFill>
                <a:latin typeface="Times New Roman" pitchFamily="18" charset="0"/>
                <a:cs typeface="Times New Roman" pitchFamily="18" charset="0"/>
              </a:rPr>
              <a:t> , </a:t>
            </a:r>
            <a:r>
              <a:rPr lang="en-US" sz="2400" i="1" dirty="0" err="1">
                <a:solidFill>
                  <a:srgbClr val="FF0000"/>
                </a:solidFill>
                <a:latin typeface="Times New Roman" pitchFamily="18" charset="0"/>
                <a:cs typeface="Times New Roman" pitchFamily="18" charset="0"/>
              </a:rPr>
              <a:t>H</a:t>
            </a:r>
            <a:r>
              <a:rPr lang="en-US" sz="2400" i="1" dirty="0" err="1" smtClean="0">
                <a:solidFill>
                  <a:srgbClr val="FF0000"/>
                </a:solidFill>
                <a:latin typeface="Times New Roman" pitchFamily="18" charset="0"/>
                <a:cs typeface="Times New Roman" pitchFamily="18" charset="0"/>
              </a:rPr>
              <a:t>uyện</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a:t>
            </a:r>
            <a:r>
              <a:rPr lang="en-US" sz="2400" i="1" dirty="0" err="1" smtClean="0">
                <a:solidFill>
                  <a:srgbClr val="FF0000"/>
                </a:solidFill>
                <a:latin typeface="Times New Roman" pitchFamily="18" charset="0"/>
                <a:cs typeface="Times New Roman" pitchFamily="18" charset="0"/>
              </a:rPr>
              <a:t>uy</a:t>
            </a:r>
            <a:r>
              <a:rPr lang="en-US" sz="2400" i="1" dirty="0" smtClean="0">
                <a:solidFill>
                  <a:srgbClr val="FF0000"/>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A</a:t>
            </a:r>
            <a:r>
              <a:rPr lang="en-US" sz="2400" i="1" dirty="0" smtClean="0">
                <a:solidFill>
                  <a:srgbClr val="FF0000"/>
                </a:solidFill>
                <a:latin typeface="Times New Roman" pitchFamily="18" charset="0"/>
                <a:cs typeface="Times New Roman" pitchFamily="18" charset="0"/>
              </a:rPr>
              <a:t>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a:t>
            </a:r>
            <a:r>
              <a:rPr lang="en-US" sz="2400" i="1" dirty="0" err="1" smtClean="0">
                <a:solidFill>
                  <a:srgbClr val="FF0000"/>
                </a:solidFill>
                <a:latin typeface="Times New Roman" pitchFamily="18" charset="0"/>
                <a:cs typeface="Times New Roman" pitchFamily="18" charset="0"/>
              </a:rPr>
              <a:t>ỉnh</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P</a:t>
            </a:r>
            <a:r>
              <a:rPr lang="en-US" sz="2400" i="1" dirty="0" err="1" smtClean="0">
                <a:solidFill>
                  <a:srgbClr val="FF0000"/>
                </a:solidFill>
                <a:latin typeface="Times New Roman" pitchFamily="18" charset="0"/>
                <a:cs typeface="Times New Roman" pitchFamily="18" charset="0"/>
              </a:rPr>
              <a:t>hú</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Y</a:t>
            </a:r>
            <a:r>
              <a:rPr lang="en-US" sz="2400" i="1" dirty="0" err="1" smtClean="0">
                <a:solidFill>
                  <a:srgbClr val="FF0000"/>
                </a:solidFill>
                <a:latin typeface="Times New Roman" pitchFamily="18" charset="0"/>
                <a:cs typeface="Times New Roman" pitchFamily="18" charset="0"/>
              </a:rPr>
              <a:t>ên</a:t>
            </a:r>
            <a:endParaRPr lang="en-US" sz="2400" i="1" dirty="0">
              <a:solidFill>
                <a:srgbClr val="FF0000"/>
              </a:solidFill>
              <a:latin typeface="Times New Roman" pitchFamily="18" charset="0"/>
              <a:cs typeface="Times New Roman" pitchFamily="18" charset="0"/>
            </a:endParaRPr>
          </a:p>
        </p:txBody>
      </p:sp>
      <p:sp>
        <p:nvSpPr>
          <p:cNvPr id="7" name="Rectangle 6"/>
          <p:cNvSpPr/>
          <p:nvPr/>
        </p:nvSpPr>
        <p:spPr>
          <a:xfrm>
            <a:off x="76200" y="991612"/>
            <a:ext cx="9067800" cy="3046988"/>
          </a:xfrm>
          <a:prstGeom prst="rect">
            <a:avLst/>
          </a:prstGeom>
        </p:spPr>
        <p:txBody>
          <a:bodyPr wrap="square">
            <a:spAutoFit/>
          </a:bodyPr>
          <a:lstStyle/>
          <a:p>
            <a:pPr algn="just"/>
            <a:r>
              <a:rPr lang="en-US" sz="2400" i="1" dirty="0" smtClean="0">
                <a:solidFill>
                  <a:srgbClr val="FF0000"/>
                </a:solidFill>
                <a:latin typeface="Times New Roman" pitchFamily="18" charset="0"/>
                <a:cs typeface="Times New Roman" pitchFamily="18" charset="0"/>
              </a:rPr>
              <a:t>N</a:t>
            </a:r>
            <a:r>
              <a:rPr lang="vi-VN" sz="2400" b="0" i="1" dirty="0" smtClean="0">
                <a:solidFill>
                  <a:srgbClr val="FF0000"/>
                </a:solidFill>
                <a:effectLst/>
                <a:latin typeface="Times New Roman" pitchFamily="18" charset="0"/>
                <a:cs typeface="Times New Roman" pitchFamily="18" charset="0"/>
              </a:rPr>
              <a:t>ằm </a:t>
            </a:r>
            <a:r>
              <a:rPr lang="vi-VN" sz="2400" b="0" i="1" dirty="0" smtClean="0">
                <a:solidFill>
                  <a:srgbClr val="FF0000"/>
                </a:solidFill>
                <a:effectLst/>
                <a:latin typeface="Times New Roman" pitchFamily="18" charset="0"/>
                <a:cs typeface="Times New Roman" pitchFamily="18" charset="0"/>
              </a:rPr>
              <a:t>cách Tuy Hòa khoảng 15 km về hướng bắc. Đây là một làng nghề nổi tiếng ở Phú Yên và khu vực miền Trung, với 300 hộ sản xuất. Bánh tráng sử dụng nguồn nguyên liệu chính là gạo Tuy Hòa, xay thành bột, trộn với mè và phơi khoảng một ngày là dùng được. Bánh tráng Hòa Đa dùng ngon nhất là cuốn thịt heo, cá ồ, bánh hỏi, xuất hiện nhiều trong hầu hết các bữa ăn của gia đình. </a:t>
            </a:r>
            <a:endParaRPr lang="vi-VN" sz="2400" i="1" dirty="0">
              <a:solidFill>
                <a:srgbClr val="FF0000"/>
              </a:solidFill>
              <a:latin typeface="Times New Roman" pitchFamily="18" charset="0"/>
              <a:cs typeface="Times New Roman" pitchFamily="18" charset="0"/>
            </a:endParaRPr>
          </a:p>
          <a:p>
            <a:r>
              <a:rPr lang="vi-VN" sz="2400" i="1" dirty="0" smtClean="0">
                <a:solidFill>
                  <a:srgbClr val="FF0000"/>
                </a:solidFill>
                <a:latin typeface="Times New Roman" pitchFamily="18" charset="0"/>
                <a:cs typeface="Times New Roman" pitchFamily="18" charset="0"/>
              </a:rPr>
              <a:t/>
            </a:r>
            <a:br>
              <a:rPr lang="vi-VN" sz="2400" i="1" dirty="0" smtClean="0">
                <a:solidFill>
                  <a:srgbClr val="FF0000"/>
                </a:solidFill>
                <a:latin typeface="Times New Roman" pitchFamily="18" charset="0"/>
                <a:cs typeface="Times New Roman" pitchFamily="18" charset="0"/>
              </a:rPr>
            </a:br>
            <a:endParaRPr lang="en-US" sz="2400" i="1" dirty="0">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3" y="3352800"/>
            <a:ext cx="4150310" cy="2764171"/>
          </a:xfrm>
          <a:prstGeom prst="rect">
            <a:avLst/>
          </a:prstGeom>
        </p:spPr>
      </p:pic>
      <p:pic>
        <p:nvPicPr>
          <p:cNvPr id="2050" name="Picture 2" descr="Bánh tráng Hòa Đa - món đặc sản mang hương vị đồng quê củ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352801"/>
            <a:ext cx="4648200" cy="276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8682"/>
            <a:ext cx="9296400" cy="6906682"/>
          </a:xfrm>
        </p:spPr>
      </p:pic>
      <p:sp>
        <p:nvSpPr>
          <p:cNvPr id="6" name="TextBox 5"/>
          <p:cNvSpPr txBox="1"/>
          <p:nvPr/>
        </p:nvSpPr>
        <p:spPr>
          <a:xfrm>
            <a:off x="152400" y="76200"/>
            <a:ext cx="8458200" cy="461665"/>
          </a:xfrm>
          <a:prstGeom prst="rect">
            <a:avLst/>
          </a:prstGeom>
          <a:noFill/>
        </p:spPr>
        <p:txBody>
          <a:bodyPr wrap="square" rtlCol="0">
            <a:spAutoFit/>
          </a:bodyPr>
          <a:lstStyle/>
          <a:p>
            <a:r>
              <a:rPr lang="en-US" sz="2400" i="1" dirty="0" err="1" smtClean="0">
                <a:solidFill>
                  <a:srgbClr val="FF0000"/>
                </a:solidFill>
                <a:latin typeface="Times New Roman" pitchFamily="18" charset="0"/>
                <a:cs typeface="Times New Roman" pitchFamily="18" charset="0"/>
              </a:rPr>
              <a:t>Làng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rượu</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a:t>
            </a:r>
            <a:r>
              <a:rPr lang="en-US" sz="2400" i="1" dirty="0" err="1" smtClean="0">
                <a:solidFill>
                  <a:srgbClr val="FF0000"/>
                </a:solidFill>
                <a:latin typeface="Times New Roman" pitchFamily="18" charset="0"/>
                <a:cs typeface="Times New Roman" pitchFamily="18" charset="0"/>
              </a:rPr>
              <a:t>uan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a:t>
            </a:r>
            <a:r>
              <a:rPr lang="en-US" sz="2400" i="1" dirty="0" err="1" smtClean="0">
                <a:solidFill>
                  <a:srgbClr val="FF0000"/>
                </a:solidFill>
                <a:latin typeface="Times New Roman" pitchFamily="18" charset="0"/>
                <a:cs typeface="Times New Roman" pitchFamily="18" charset="0"/>
              </a:rPr>
              <a:t>ế</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là</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thương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hiệu</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nổi</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tiếng</a:t>
            </a:r>
            <a:r>
              <a:rPr lang="en-US" sz="2400" i="1" dirty="0" smtClean="0">
                <a:solidFill>
                  <a:srgbClr val="FF0000"/>
                </a:solidFill>
                <a:latin typeface="Times New Roman" pitchFamily="18" charset="0"/>
                <a:cs typeface="Times New Roman" pitchFamily="18" charset="0"/>
              </a:rPr>
              <a:t> ở </a:t>
            </a:r>
            <a:r>
              <a:rPr lang="en-US" sz="2400" i="1" dirty="0" err="1">
                <a:solidFill>
                  <a:srgbClr val="FF0000"/>
                </a:solidFill>
                <a:latin typeface="Times New Roman" pitchFamily="18" charset="0"/>
                <a:cs typeface="Times New Roman" pitchFamily="18" charset="0"/>
              </a:rPr>
              <a:t>T</a:t>
            </a:r>
            <a:r>
              <a:rPr lang="en-US" sz="2400" i="1" dirty="0" err="1" smtClean="0">
                <a:solidFill>
                  <a:srgbClr val="FF0000"/>
                </a:solidFill>
                <a:latin typeface="Times New Roman" pitchFamily="18" charset="0"/>
                <a:cs typeface="Times New Roman" pitchFamily="18" charset="0"/>
              </a:rPr>
              <a:t>ỉnh</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a:t>
            </a:r>
            <a:r>
              <a:rPr lang="en-US" sz="2400" i="1" dirty="0" err="1" smtClean="0">
                <a:solidFill>
                  <a:srgbClr val="FF0000"/>
                </a:solidFill>
                <a:latin typeface="Times New Roman" pitchFamily="18" charset="0"/>
                <a:cs typeface="Times New Roman" pitchFamily="18" charset="0"/>
              </a:rPr>
              <a:t>hú</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Y</a:t>
            </a:r>
            <a:r>
              <a:rPr lang="en-US" sz="2400" i="1" dirty="0" err="1" smtClean="0">
                <a:solidFill>
                  <a:srgbClr val="FF0000"/>
                </a:solidFill>
                <a:latin typeface="Times New Roman" pitchFamily="18" charset="0"/>
                <a:cs typeface="Times New Roman" pitchFamily="18" charset="0"/>
              </a:rPr>
              <a:t>ên</a:t>
            </a:r>
            <a:endParaRPr lang="en-US" sz="2400" i="1" dirty="0">
              <a:solidFill>
                <a:srgbClr val="FF0000"/>
              </a:solidFill>
              <a:latin typeface="Times New Roman" pitchFamily="18" charset="0"/>
              <a:cs typeface="Times New Roman" pitchFamily="18" charset="0"/>
            </a:endParaRPr>
          </a:p>
        </p:txBody>
      </p:sp>
      <p:sp>
        <p:nvSpPr>
          <p:cNvPr id="7" name="Rectangle 6"/>
          <p:cNvSpPr/>
          <p:nvPr/>
        </p:nvSpPr>
        <p:spPr>
          <a:xfrm>
            <a:off x="119743" y="838200"/>
            <a:ext cx="8915400" cy="1569660"/>
          </a:xfrm>
          <a:prstGeom prst="rect">
            <a:avLst/>
          </a:prstGeom>
        </p:spPr>
        <p:txBody>
          <a:bodyPr wrap="square">
            <a:spAutoFit/>
          </a:bodyPr>
          <a:lstStyle/>
          <a:p>
            <a:r>
              <a:rPr lang="en-US" sz="2400" i="1" dirty="0" smtClean="0">
                <a:solidFill>
                  <a:srgbClr val="FF0000"/>
                </a:solidFill>
                <a:latin typeface="Times New Roman" pitchFamily="18" charset="0"/>
                <a:cs typeface="Times New Roman" pitchFamily="18" charset="0"/>
              </a:rPr>
              <a:t>Đ</a:t>
            </a:r>
            <a:r>
              <a:rPr lang="vi-VN" sz="2400" i="1" dirty="0" smtClean="0">
                <a:solidFill>
                  <a:srgbClr val="FF0000"/>
                </a:solidFill>
                <a:latin typeface="Times New Roman" pitchFamily="18" charset="0"/>
                <a:cs typeface="Times New Roman" pitchFamily="18" charset="0"/>
              </a:rPr>
              <a:t>ược </a:t>
            </a:r>
            <a:r>
              <a:rPr lang="vi-VN" sz="2400" i="1" dirty="0" smtClean="0">
                <a:solidFill>
                  <a:srgbClr val="FF0000"/>
                </a:solidFill>
                <a:latin typeface="Times New Roman" pitchFamily="18" charset="0"/>
                <a:cs typeface="Times New Roman" pitchFamily="18" charset="0"/>
              </a:rPr>
              <a:t>sản xuất tại làng rượu Bình Thạnh Nam, xã Xuân Bình, thị xã Sông Cầu. Gạo hạt nhỏ được chọn làm nguyên liệu chính, lên men và sử dụng nguồn nước tinh khiết của địa phương tạo nên loại rượu trắng thơm ngon từng giọt.</a:t>
            </a:r>
            <a:endParaRPr lang="en-US" sz="2400" i="1" dirty="0">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86200"/>
            <a:ext cx="4800600" cy="2971800"/>
          </a:xfrm>
          <a:prstGeom prst="rect">
            <a:avLst/>
          </a:prstGeom>
        </p:spPr>
      </p:pic>
      <p:sp>
        <p:nvSpPr>
          <p:cNvPr id="11" name="AutoShape 2" descr="Rượi Quán Đế _ Đặc sản nổi tiếng tại làng nghề Thị xã Sông cầu- Phú y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Rượu Quán Đ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422" y="3894433"/>
            <a:ext cx="4191000" cy="311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9874"/>
            <a:ext cx="9144000" cy="7127873"/>
          </a:xfrm>
        </p:spPr>
      </p:pic>
      <p:sp>
        <p:nvSpPr>
          <p:cNvPr id="5" name="TextBox 4"/>
          <p:cNvSpPr txBox="1"/>
          <p:nvPr/>
        </p:nvSpPr>
        <p:spPr>
          <a:xfrm>
            <a:off x="235258" y="87868"/>
            <a:ext cx="4336742" cy="461665"/>
          </a:xfrm>
          <a:prstGeom prst="rect">
            <a:avLst/>
          </a:prstGeom>
          <a:noFill/>
        </p:spPr>
        <p:txBody>
          <a:bodyPr wrap="square" rtlCol="0">
            <a:spAutoFit/>
          </a:bodyPr>
          <a:lstStyle/>
          <a:p>
            <a:r>
              <a:rPr lang="en-US" sz="2400" b="1" i="1" dirty="0" err="1" smtClean="0">
                <a:solidFill>
                  <a:srgbClr val="002060"/>
                </a:solidFill>
                <a:latin typeface="Times New Roman" pitchFamily="18" charset="0"/>
                <a:cs typeface="Times New Roman" pitchFamily="18" charset="0"/>
              </a:rPr>
              <a:t>Làng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chổi</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đót</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Mỹ</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Thành</a:t>
            </a:r>
            <a:endParaRPr lang="en-US" sz="2400" b="1" i="1" dirty="0">
              <a:solidFill>
                <a:srgbClr val="002060"/>
              </a:solidFill>
              <a:latin typeface="Times New Roman" pitchFamily="18" charset="0"/>
              <a:cs typeface="Times New Roman" pitchFamily="18" charset="0"/>
            </a:endParaRPr>
          </a:p>
        </p:txBody>
      </p:sp>
      <p:sp>
        <p:nvSpPr>
          <p:cNvPr id="6" name="Rectangle 5"/>
          <p:cNvSpPr/>
          <p:nvPr/>
        </p:nvSpPr>
        <p:spPr>
          <a:xfrm>
            <a:off x="235258" y="843677"/>
            <a:ext cx="7875233" cy="3416320"/>
          </a:xfrm>
          <a:prstGeom prst="rect">
            <a:avLst/>
          </a:prstGeom>
        </p:spPr>
        <p:txBody>
          <a:bodyPr wrap="square">
            <a:spAutoFit/>
          </a:bodyPr>
          <a:lstStyle/>
          <a:p>
            <a:r>
              <a:rPr lang="vi-VN" sz="2400" i="1" u="sng" dirty="0">
                <a:solidFill>
                  <a:srgbClr val="FF0000"/>
                </a:solidFill>
                <a:latin typeface="Times New Roman" pitchFamily="18" charset="0"/>
                <a:cs typeface="Times New Roman" pitchFamily="18" charset="0"/>
              </a:rPr>
              <a:t>Làng nghề làm chổi đót Mỹ Thành, xã Hòa Thắng, huyện Phú Hòa có khoảng 1.000 lao động địa phương. Để có một sản phẩm hoàn chỉnh người làm chối đót phải trải qua 6 công đoạn: tướt đót, lăn con, bó cổ, bó cán, bện và gom thành phẩm. Trong đó công đoạn bó cổ, bó cán là khó nhất, đòi hỏi phải làm thật tỉ mỉ để ra sản phẩm tròn, đều và đẹp, quyết định chất lượng sản phẩm.</a:t>
            </a:r>
          </a:p>
          <a:p>
            <a:r>
              <a:rPr lang="vi-VN" sz="2400" i="1" u="sng" dirty="0" smtClean="0">
                <a:solidFill>
                  <a:srgbClr val="FF0000"/>
                </a:solidFill>
                <a:latin typeface="Times New Roman" pitchFamily="18" charset="0"/>
                <a:cs typeface="Times New Roman" pitchFamily="18" charset="0"/>
              </a:rPr>
              <a:t/>
            </a:r>
            <a:br>
              <a:rPr lang="vi-VN" sz="2400" i="1" u="sng" dirty="0" smtClean="0">
                <a:solidFill>
                  <a:srgbClr val="FF0000"/>
                </a:solidFill>
                <a:latin typeface="Times New Roman" pitchFamily="18" charset="0"/>
                <a:cs typeface="Times New Roman" pitchFamily="18" charset="0"/>
              </a:rPr>
            </a:br>
            <a:endParaRPr lang="en-US" sz="2400" i="1" u="sng"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4419600" cy="2960787"/>
          </a:xfrm>
          <a:prstGeom prst="rect">
            <a:avLst/>
          </a:prstGeom>
        </p:spPr>
      </p:pic>
      <p:pic>
        <p:nvPicPr>
          <p:cNvPr id="5122" name="Picture 2" descr="Làng nghề chổi đót Mỹ Thành bắt đầu vào v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657600"/>
            <a:ext cx="4381500" cy="296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3065"/>
            <a:ext cx="9144000" cy="7068048"/>
          </a:xfrm>
        </p:spPr>
      </p:pic>
      <p:sp>
        <p:nvSpPr>
          <p:cNvPr id="5" name="Rectangle 4"/>
          <p:cNvSpPr/>
          <p:nvPr/>
        </p:nvSpPr>
        <p:spPr>
          <a:xfrm>
            <a:off x="436266" y="-233065"/>
            <a:ext cx="3648756" cy="461665"/>
          </a:xfrm>
          <a:prstGeom prst="rect">
            <a:avLst/>
          </a:prstGeom>
        </p:spPr>
        <p:txBody>
          <a:bodyPr wrap="none">
            <a:spAutoFit/>
          </a:bodyPr>
          <a:lstStyle/>
          <a:p>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Làng</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thúng</a:t>
            </a:r>
            <a:r>
              <a:rPr lang="en-US" sz="2400" b="1" dirty="0">
                <a:solidFill>
                  <a:srgbClr val="002060"/>
                </a:solidFill>
                <a:latin typeface="Times New Roman" pitchFamily="18" charset="0"/>
                <a:cs typeface="Times New Roman" pitchFamily="18" charset="0"/>
              </a:rPr>
              <a:t> chai </a:t>
            </a:r>
            <a:r>
              <a:rPr lang="en-US" sz="2400" b="1" dirty="0" err="1">
                <a:solidFill>
                  <a:srgbClr val="002060"/>
                </a:solidFill>
                <a:latin typeface="Times New Roman" pitchFamily="18" charset="0"/>
                <a:cs typeface="Times New Roman" pitchFamily="18" charset="0"/>
              </a:rPr>
              <a:t>Phú</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Mỹ</a:t>
            </a:r>
            <a:endParaRPr lang="en-US" sz="2400" b="1" dirty="0">
              <a:solidFill>
                <a:srgbClr val="002060"/>
              </a:solidFill>
              <a:latin typeface="Times New Roman" pitchFamily="18" charset="0"/>
              <a:cs typeface="Times New Roman" pitchFamily="18" charset="0"/>
            </a:endParaRPr>
          </a:p>
        </p:txBody>
      </p:sp>
      <p:sp>
        <p:nvSpPr>
          <p:cNvPr id="6" name="Rectangle 5"/>
          <p:cNvSpPr/>
          <p:nvPr/>
        </p:nvSpPr>
        <p:spPr>
          <a:xfrm>
            <a:off x="228600" y="152400"/>
            <a:ext cx="8763000" cy="3046988"/>
          </a:xfrm>
          <a:prstGeom prst="rect">
            <a:avLst/>
          </a:prstGeom>
        </p:spPr>
        <p:txBody>
          <a:bodyPr wrap="square">
            <a:spAutoFit/>
          </a:bodyPr>
          <a:lstStyle/>
          <a:p>
            <a:r>
              <a:rPr lang="vi-VN" sz="2400" dirty="0">
                <a:solidFill>
                  <a:srgbClr val="FF0000"/>
                </a:solidFill>
                <a:latin typeface="Times New Roman" pitchFamily="18" charset="0"/>
                <a:cs typeface="Times New Roman" pitchFamily="18" charset="0"/>
              </a:rPr>
              <a:t>Phú Yên sở hữu hơn 189 Km đường bờ biển, biển gắn liền với hoạt động mưu sinh của hầu hết bà con nhân dân. Trong đó nghề sản xuất phương tiện đi biển như làm thúng chai được cả làng Phú Mỹ, xã An Dân, huyện Tuy An gìn giữ và phát triển từ bao đời nay. Sản phẩm thúng chai làng Phú Mỹ có đường kính từ 2 – 2,5 m, được làm tinh xảo và chắc chắn, đảm bảo an toàn cho những chuyến đi trên biển.</a:t>
            </a:r>
          </a:p>
          <a:p>
            <a:r>
              <a:rPr lang="vi-VN" sz="2400" dirty="0">
                <a:solidFill>
                  <a:srgbClr val="FF0000"/>
                </a:solidFill>
                <a:latin typeface="Times New Roman" pitchFamily="18" charset="0"/>
                <a:cs typeface="Times New Roman" pitchFamily="18" charset="0"/>
              </a:rPr>
              <a:t/>
            </a:r>
            <a:br>
              <a:rPr lang="vi-VN"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pic>
        <p:nvPicPr>
          <p:cNvPr id="6146" name="Picture 2" descr="Độc đáo thuyền thúng Phú M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74" y="4734448"/>
            <a:ext cx="435470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ghề đan thúng chai Phú Mỹ - Du lịch Phú Y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438400"/>
            <a:ext cx="400882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ghề đan thúng chai Phú Mỹ - Du lịch Phú Yê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400508"/>
            <a:ext cx="4637472" cy="217149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DU LỊCH VIỆT: Độc đáo thuyền thúng Phú M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08007"/>
            <a:ext cx="4359231" cy="265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144000" cy="6906682"/>
          </a:xfrm>
        </p:spPr>
      </p:pic>
      <p:sp>
        <p:nvSpPr>
          <p:cNvPr id="3" name="Rectangle 2"/>
          <p:cNvSpPr/>
          <p:nvPr/>
        </p:nvSpPr>
        <p:spPr>
          <a:xfrm>
            <a:off x="533400" y="228600"/>
            <a:ext cx="8458200" cy="3046988"/>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LUYỆN TẬP  </a:t>
            </a:r>
            <a:endParaRPr lang="en-US" sz="3200"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1. </a:t>
            </a:r>
            <a:r>
              <a:rPr lang="vi-VN" sz="3200" dirty="0">
                <a:solidFill>
                  <a:srgbClr val="FF0000"/>
                </a:solidFill>
                <a:latin typeface="Times New Roman" pitchFamily="18" charset="0"/>
                <a:cs typeface="Times New Roman" pitchFamily="18" charset="0"/>
              </a:rPr>
              <a:t>Trình bày khái quát một số đặc điểm cơ bản của sản phẩm mĩ nghệ truyền thống ở Phú Yên. </a:t>
            </a:r>
            <a:endParaRPr lang="en-US" sz="3200" dirty="0">
              <a:solidFill>
                <a:srgbClr val="FF0000"/>
              </a:solidFill>
              <a:latin typeface="Times New Roman" pitchFamily="18" charset="0"/>
              <a:cs typeface="Times New Roman" pitchFamily="18" charset="0"/>
            </a:endParaRPr>
          </a:p>
          <a:p>
            <a:r>
              <a:rPr lang="vi-VN" sz="3200" dirty="0">
                <a:solidFill>
                  <a:srgbClr val="FF0000"/>
                </a:solidFill>
                <a:latin typeface="Times New Roman" pitchFamily="18" charset="0"/>
                <a:cs typeface="Times New Roman" pitchFamily="18" charset="0"/>
              </a:rPr>
              <a:t>2. Nêu cảm nhận của em về một trong số các sản phẩm mĩ nghệ truyền thống sau: đan đát Vinh Ba, gốm Trường Thịnh, chiếu cói Phú Tân.</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887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144000" cy="6906682"/>
          </a:xfrm>
        </p:spPr>
      </p:pic>
      <p:sp>
        <p:nvSpPr>
          <p:cNvPr id="3" name="Rectangle 2"/>
          <p:cNvSpPr/>
          <p:nvPr/>
        </p:nvSpPr>
        <p:spPr>
          <a:xfrm>
            <a:off x="152400" y="-17525"/>
            <a:ext cx="8763000" cy="3416320"/>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VẬN DỤNG </a:t>
            </a:r>
            <a:endParaRPr lang="en-US" sz="2400"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1. Em hãy vận dụng những giá trị nghệ thuật và một số yếu tố về nguyên lí tạo hình của sản phẩm mĩ nghệ truyền thống Phú Yên để thiết kế một sản phẩm mĩ thuật. (Học sinh dùng những vật liệu sẵn có như đất nặn, dây nhựa, lá dừa,… để tạo hình sản phẩm mĩ thuật theo ý thích.)</a:t>
            </a:r>
            <a:endParaRPr lang="en-US" sz="2400" dirty="0">
              <a:solidFill>
                <a:srgbClr val="FF0000"/>
              </a:solidFill>
              <a:latin typeface="Times New Roman" pitchFamily="18" charset="0"/>
              <a:cs typeface="Times New Roman" pitchFamily="18" charset="0"/>
            </a:endParaRPr>
          </a:p>
          <a:p>
            <a:r>
              <a:rPr lang="vi-VN" sz="2400" dirty="0">
                <a:solidFill>
                  <a:srgbClr val="FF0000"/>
                </a:solidFill>
                <a:latin typeface="Times New Roman" pitchFamily="18" charset="0"/>
                <a:cs typeface="Times New Roman" pitchFamily="18" charset="0"/>
              </a:rPr>
              <a:t>2. Cùng bạn bè thực hiện bộ sưu tập bằng hình ảnh về các sản phẩm mĩ nghệ truyền thống của Phú Yên và xây dựng phương án bảo tồn, quảng bá các sản phẩm mĩ nghệ truyền thống của quê hương.</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57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144000" cy="6906682"/>
          </a:xfrm>
        </p:spPr>
      </p:pic>
      <p:sp>
        <p:nvSpPr>
          <p:cNvPr id="3" name="AutoShape 2" descr="Rượi Quán Đế _ Đặc sản nổi tiếng tại làng nghề Thị xã Sông cầu- Phú y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5489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144000" cy="6906682"/>
          </a:xfrm>
        </p:spPr>
      </p:pic>
    </p:spTree>
    <p:extLst>
      <p:ext uri="{BB962C8B-B14F-4D97-AF65-F5344CB8AC3E}">
        <p14:creationId xmlns:p14="http://schemas.microsoft.com/office/powerpoint/2010/main" val="165489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8682"/>
            <a:ext cx="9144000" cy="6906682"/>
          </a:xfrm>
        </p:spPr>
      </p:pic>
      <p:sp>
        <p:nvSpPr>
          <p:cNvPr id="3" name="Rectangle 2"/>
          <p:cNvSpPr/>
          <p:nvPr/>
        </p:nvSpPr>
        <p:spPr>
          <a:xfrm>
            <a:off x="152400" y="-152400"/>
            <a:ext cx="6674618" cy="1077218"/>
          </a:xfrm>
          <a:prstGeom prst="rect">
            <a:avLst/>
          </a:prstGeom>
        </p:spPr>
        <p:txBody>
          <a:bodyPr wrap="square">
            <a:spAutoFit/>
          </a:bodyPr>
          <a:lstStyle/>
          <a:p>
            <a:r>
              <a:rPr lang="en-US" sz="3200" b="1" dirty="0" smtClean="0">
                <a:solidFill>
                  <a:srgbClr val="FF0000"/>
                </a:solidFill>
                <a:latin typeface="Times New Roman" pitchFamily="18" charset="0"/>
                <a:cs typeface="Times New Roman" pitchFamily="18" charset="0"/>
              </a:rPr>
              <a:t>                      KHỞI </a:t>
            </a:r>
            <a:r>
              <a:rPr lang="en-US" sz="3200" b="1" dirty="0">
                <a:solidFill>
                  <a:srgbClr val="FF0000"/>
                </a:solidFill>
                <a:latin typeface="Times New Roman" pitchFamily="18" charset="0"/>
                <a:cs typeface="Times New Roman" pitchFamily="18" charset="0"/>
              </a:rPr>
              <a:t>ĐỘNG</a:t>
            </a:r>
            <a:endParaRPr lang="en-US" sz="3200" dirty="0">
              <a:solidFill>
                <a:srgbClr val="FF0000"/>
              </a:solidFill>
              <a:latin typeface="Times New Roman" pitchFamily="18" charset="0"/>
              <a:cs typeface="Times New Roman" pitchFamily="18" charset="0"/>
            </a:endParaRPr>
          </a:p>
          <a:p>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Nhìn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đoán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nghề</a:t>
            </a:r>
            <a:endParaRPr lang="en-US" sz="3200" dirty="0">
              <a:solidFill>
                <a:srgbClr val="FF0000"/>
              </a:solidFill>
              <a:latin typeface="Times New Roman" pitchFamily="18" charset="0"/>
              <a:cs typeface="Times New Roman" pitchFamily="18" charset="0"/>
            </a:endParaRPr>
          </a:p>
        </p:txBody>
      </p:sp>
      <p:sp>
        <p:nvSpPr>
          <p:cNvPr id="5" name="Rectangle 4"/>
          <p:cNvSpPr/>
          <p:nvPr/>
        </p:nvSpPr>
        <p:spPr>
          <a:xfrm>
            <a:off x="152400" y="762000"/>
            <a:ext cx="8915400" cy="954107"/>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Phú</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Yên</a:t>
            </a:r>
            <a:r>
              <a:rPr lang="en-US" sz="2800" dirty="0">
                <a:solidFill>
                  <a:srgbClr val="FF0000"/>
                </a:solidFill>
                <a:latin typeface="Times New Roman" pitchFamily="18" charset="0"/>
                <a:cs typeface="Times New Roman" pitchFamily="18" charset="0"/>
              </a:rPr>
              <a:t>. </a:t>
            </a:r>
          </a:p>
        </p:txBody>
      </p:sp>
      <p:pic>
        <p:nvPicPr>
          <p:cNvPr id="1026" name="Picture 5" descr="Description: https://baophuyen.vn/upload/Images/2016/thang01/24/nghe-gom1601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74" y="1752600"/>
            <a:ext cx="3904526"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z3278903169482_940b5dcd370fbf553bd929701c41cbf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755776"/>
            <a:ext cx="3884613"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z3289153636260_70f877523a6a2aa0c5dc05ee8fc489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43400"/>
            <a:ext cx="476170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0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144000" cy="6906682"/>
          </a:xfrm>
        </p:spPr>
      </p:pic>
    </p:spTree>
    <p:extLst>
      <p:ext uri="{BB962C8B-B14F-4D97-AF65-F5344CB8AC3E}">
        <p14:creationId xmlns:p14="http://schemas.microsoft.com/office/powerpoint/2010/main" val="165489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8682"/>
            <a:ext cx="9144000" cy="6906682"/>
          </a:xfrm>
        </p:spPr>
      </p:pic>
      <p:sp>
        <p:nvSpPr>
          <p:cNvPr id="3" name="Rectangle 2"/>
          <p:cNvSpPr/>
          <p:nvPr/>
        </p:nvSpPr>
        <p:spPr>
          <a:xfrm>
            <a:off x="293914" y="1219200"/>
            <a:ext cx="8610600" cy="4893647"/>
          </a:xfrm>
          <a:prstGeom prst="rect">
            <a:avLst/>
          </a:prstGeom>
        </p:spPr>
        <p:txBody>
          <a:bodyPr wrap="square">
            <a:spAutoFit/>
          </a:bodyPr>
          <a:lstStyle/>
          <a:p>
            <a:r>
              <a:rPr lang="en-US" sz="2400" dirty="0" err="1">
                <a:solidFill>
                  <a:srgbClr val="0070C0"/>
                </a:solidFill>
                <a:latin typeface="Times New Roman" pitchFamily="18" charset="0"/>
                <a:cs typeface="Times New Roman" pitchFamily="18" charset="0"/>
              </a:rPr>
              <a:t>Mỗi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tỉnh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thành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mỗi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vùng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đất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Việt</a:t>
            </a:r>
            <a:r>
              <a:rPr lang="en-US" sz="2400" dirty="0">
                <a:solidFill>
                  <a:srgbClr val="0070C0"/>
                </a:solidFill>
                <a:latin typeface="Times New Roman" pitchFamily="18" charset="0"/>
                <a:cs typeface="Times New Roman" pitchFamily="18" charset="0"/>
              </a:rPr>
              <a:t> Nam </a:t>
            </a:r>
            <a:r>
              <a:rPr lang="en-US" sz="2400" dirty="0" err="1">
                <a:solidFill>
                  <a:srgbClr val="0070C0"/>
                </a:solidFill>
                <a:latin typeface="Times New Roman" pitchFamily="18" charset="0"/>
                <a:cs typeface="Times New Roman" pitchFamily="18" charset="0"/>
              </a:rPr>
              <a:t>đều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có</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những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nét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truyền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thống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riêng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biểu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trưng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vùng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miền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đó</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truyền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thống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bao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gồm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bản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sắc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hoá</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nghề</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phong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tục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tập</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quán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tập</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tính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sinh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hoạt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Vùng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đất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hlinkClick r:id="rId3"/>
              </a:rPr>
              <a:t>Phú</a:t>
            </a:r>
            <a:r>
              <a:rPr lang="en-US" sz="2400" dirty="0">
                <a:solidFill>
                  <a:srgbClr val="0070C0"/>
                </a:solidFill>
                <a:latin typeface="Times New Roman" pitchFamily="18" charset="0"/>
                <a:cs typeface="Times New Roman" pitchFamily="18" charset="0"/>
                <a:hlinkClick r:id="rId3"/>
              </a:rPr>
              <a:t> </a:t>
            </a:r>
            <a:r>
              <a:rPr lang="en-US" sz="2400" dirty="0" err="1">
                <a:solidFill>
                  <a:srgbClr val="0070C0"/>
                </a:solidFill>
                <a:latin typeface="Times New Roman" pitchFamily="18" charset="0"/>
                <a:cs typeface="Times New Roman" pitchFamily="18" charset="0"/>
                <a:hlinkClick r:id="rId3"/>
              </a:rPr>
              <a:t>Yên</a:t>
            </a:r>
            <a:r>
              <a:rPr lang="en-US" sz="2400" dirty="0">
                <a:solidFill>
                  <a:srgbClr val="0070C0"/>
                </a:solidFill>
                <a:latin typeface="Times New Roman" pitchFamily="18" charset="0"/>
                <a:cs typeface="Times New Roman" pitchFamily="18" charset="0"/>
                <a:hlinkClick r:id="rId3"/>
              </a:rPr>
              <a:t> </a:t>
            </a:r>
            <a:r>
              <a:rPr lang="en-US" sz="2400" dirty="0" err="1">
                <a:solidFill>
                  <a:srgbClr val="0070C0"/>
                </a:solidFill>
                <a:latin typeface="Times New Roman" pitchFamily="18" charset="0"/>
                <a:cs typeface="Times New Roman" pitchFamily="18" charset="0"/>
              </a:rPr>
              <a:t>cũng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vậy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với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hơn</a:t>
            </a:r>
            <a:r>
              <a:rPr lang="en-US" sz="2400" dirty="0">
                <a:solidFill>
                  <a:srgbClr val="0070C0"/>
                </a:solidFill>
                <a:latin typeface="Times New Roman" pitchFamily="18" charset="0"/>
                <a:cs typeface="Times New Roman" pitchFamily="18" charset="0"/>
              </a:rPr>
              <a:t> 400 </a:t>
            </a:r>
            <a:r>
              <a:rPr lang="en-US" sz="2400" dirty="0" err="1">
                <a:solidFill>
                  <a:srgbClr val="0070C0"/>
                </a:solidFill>
                <a:latin typeface="Times New Roman" pitchFamily="18" charset="0"/>
                <a:cs typeface="Times New Roman" pitchFamily="18" charset="0"/>
              </a:rPr>
              <a:t>năm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từ</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khai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hoang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lập</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địa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hlinkClick r:id="rId4"/>
              </a:rPr>
              <a:t>làng</a:t>
            </a:r>
            <a:r>
              <a:rPr lang="en-US" sz="2400" dirty="0">
                <a:solidFill>
                  <a:srgbClr val="0070C0"/>
                </a:solidFill>
                <a:latin typeface="Times New Roman" pitchFamily="18" charset="0"/>
                <a:cs typeface="Times New Roman" pitchFamily="18" charset="0"/>
                <a:hlinkClick r:id="rId4"/>
              </a:rPr>
              <a:t> </a:t>
            </a:r>
            <a:r>
              <a:rPr lang="en-US" sz="2400" dirty="0" err="1">
                <a:solidFill>
                  <a:srgbClr val="0070C0"/>
                </a:solidFill>
                <a:latin typeface="Times New Roman" pitchFamily="18" charset="0"/>
                <a:cs typeface="Times New Roman" pitchFamily="18" charset="0"/>
                <a:hlinkClick r:id="rId4"/>
              </a:rPr>
              <a:t>nghề</a:t>
            </a:r>
            <a:r>
              <a:rPr lang="en-US" sz="2400" dirty="0">
                <a:solidFill>
                  <a:srgbClr val="0070C0"/>
                </a:solidFill>
                <a:latin typeface="Times New Roman" pitchFamily="18" charset="0"/>
                <a:cs typeface="Times New Roman" pitchFamily="18" charset="0"/>
                <a:hlinkClick r:id="rId4"/>
              </a:rPr>
              <a:t> </a:t>
            </a:r>
            <a:r>
              <a:rPr lang="en-US" sz="2400" dirty="0" err="1">
                <a:solidFill>
                  <a:srgbClr val="0070C0"/>
                </a:solidFill>
                <a:latin typeface="Times New Roman" pitchFamily="18" charset="0"/>
                <a:cs typeface="Times New Roman" pitchFamily="18" charset="0"/>
                <a:hlinkClick r:id="rId4"/>
              </a:rPr>
              <a:t>truyền</a:t>
            </a:r>
            <a:r>
              <a:rPr lang="en-US" sz="2400" dirty="0">
                <a:solidFill>
                  <a:srgbClr val="0070C0"/>
                </a:solidFill>
                <a:latin typeface="Times New Roman" pitchFamily="18" charset="0"/>
                <a:cs typeface="Times New Roman" pitchFamily="18" charset="0"/>
                <a:hlinkClick r:id="rId4"/>
              </a:rPr>
              <a:t> </a:t>
            </a:r>
            <a:r>
              <a:rPr lang="en-US" sz="2400" dirty="0" err="1">
                <a:solidFill>
                  <a:srgbClr val="0070C0"/>
                </a:solidFill>
                <a:latin typeface="Times New Roman" pitchFamily="18" charset="0"/>
                <a:cs typeface="Times New Roman" pitchFamily="18" charset="0"/>
                <a:hlinkClick r:id="rId4"/>
              </a:rPr>
              <a:t>thống</a:t>
            </a:r>
            <a:r>
              <a:rPr lang="en-US" sz="2400" dirty="0">
                <a:solidFill>
                  <a:srgbClr val="0070C0"/>
                </a:solidFill>
                <a:latin typeface="Times New Roman" pitchFamily="18" charset="0"/>
                <a:cs typeface="Times New Roman" pitchFamily="18" charset="0"/>
                <a:hlinkClick r:id="rId4"/>
              </a:rPr>
              <a:t> ở </a:t>
            </a:r>
            <a:r>
              <a:rPr lang="en-US" sz="2400" dirty="0" err="1">
                <a:solidFill>
                  <a:srgbClr val="0070C0"/>
                </a:solidFill>
                <a:latin typeface="Times New Roman" pitchFamily="18" charset="0"/>
                <a:cs typeface="Times New Roman" pitchFamily="18" charset="0"/>
                <a:hlinkClick r:id="rId4"/>
              </a:rPr>
              <a:t>Phú</a:t>
            </a:r>
            <a:r>
              <a:rPr lang="en-US" sz="2400" dirty="0">
                <a:solidFill>
                  <a:srgbClr val="0070C0"/>
                </a:solidFill>
                <a:latin typeface="Times New Roman" pitchFamily="18" charset="0"/>
                <a:cs typeface="Times New Roman" pitchFamily="18" charset="0"/>
                <a:hlinkClick r:id="rId4"/>
              </a:rPr>
              <a:t> </a:t>
            </a:r>
            <a:r>
              <a:rPr lang="en-US" sz="2400" dirty="0" err="1">
                <a:solidFill>
                  <a:srgbClr val="0070C0"/>
                </a:solidFill>
                <a:latin typeface="Times New Roman" pitchFamily="18" charset="0"/>
                <a:cs typeface="Times New Roman" pitchFamily="18" charset="0"/>
                <a:hlinkClick r:id="rId4"/>
              </a:rPr>
              <a:t>Yên</a:t>
            </a:r>
            <a:r>
              <a:rPr lang="en-US" sz="2400" dirty="0">
                <a:solidFill>
                  <a:srgbClr val="0070C0"/>
                </a:solidFill>
                <a:latin typeface="Times New Roman" pitchFamily="18" charset="0"/>
                <a:cs typeface="Times New Roman" pitchFamily="18" charset="0"/>
                <a:hlinkClick r:id="rId4"/>
              </a:rPr>
              <a:t> </a:t>
            </a:r>
            <a:r>
              <a:rPr lang="en-US" sz="2400" dirty="0" err="1">
                <a:solidFill>
                  <a:srgbClr val="0070C0"/>
                </a:solidFill>
                <a:latin typeface="Times New Roman" pitchFamily="18" charset="0"/>
                <a:cs typeface="Times New Roman" pitchFamily="18" charset="0"/>
              </a:rPr>
              <a:t>có</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giá</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lịch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sử</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hoá</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vô</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cùng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lớn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Đến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bây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giờ</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hlinkClick r:id="rId5"/>
              </a:rPr>
              <a:t>làng</a:t>
            </a:r>
            <a:r>
              <a:rPr lang="en-US" sz="2400" dirty="0">
                <a:solidFill>
                  <a:srgbClr val="0070C0"/>
                </a:solidFill>
                <a:latin typeface="Times New Roman" pitchFamily="18" charset="0"/>
                <a:cs typeface="Times New Roman" pitchFamily="18" charset="0"/>
                <a:hlinkClick r:id="rId5"/>
              </a:rPr>
              <a:t> </a:t>
            </a:r>
            <a:r>
              <a:rPr lang="en-US" sz="2400" dirty="0" err="1">
                <a:solidFill>
                  <a:srgbClr val="0070C0"/>
                </a:solidFill>
                <a:latin typeface="Times New Roman" pitchFamily="18" charset="0"/>
                <a:cs typeface="Times New Roman" pitchFamily="18" charset="0"/>
                <a:hlinkClick r:id="rId5"/>
              </a:rPr>
              <a:t>nghề</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đó</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vẫn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còn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đang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tiếp</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tục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phát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triển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để</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phục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vụ</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cuộc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sống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nhân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dân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lưu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trữ</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bản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sắc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hoá</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lâu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đời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như</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đan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đát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Vinh</a:t>
            </a:r>
            <a:r>
              <a:rPr lang="en-US" sz="2400" dirty="0">
                <a:solidFill>
                  <a:srgbClr val="0070C0"/>
                </a:solidFill>
                <a:latin typeface="Times New Roman" pitchFamily="18" charset="0"/>
                <a:cs typeface="Times New Roman" pitchFamily="18" charset="0"/>
              </a:rPr>
              <a:t> Ba (</a:t>
            </a:r>
            <a:r>
              <a:rPr lang="en-US" sz="2400" dirty="0" err="1">
                <a:solidFill>
                  <a:srgbClr val="0070C0"/>
                </a:solidFill>
                <a:latin typeface="Times New Roman" pitchFamily="18" charset="0"/>
                <a:cs typeface="Times New Roman" pitchFamily="18" charset="0"/>
              </a:rPr>
              <a:t>huyện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Tây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Hoà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gốm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Trường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Thịnh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xã</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Đông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Hoà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dệt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chiếu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cói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Phú</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Tân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huyện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Tuy</a:t>
            </a:r>
            <a:r>
              <a:rPr lang="en-US" sz="2400" dirty="0">
                <a:solidFill>
                  <a:srgbClr val="0070C0"/>
                </a:solidFill>
                <a:latin typeface="Times New Roman" pitchFamily="18" charset="0"/>
                <a:cs typeface="Times New Roman" pitchFamily="18" charset="0"/>
              </a:rPr>
              <a:t> An), </a:t>
            </a:r>
            <a:r>
              <a:rPr lang="en-US" sz="2400" dirty="0" err="1">
                <a:solidFill>
                  <a:srgbClr val="0070C0"/>
                </a:solidFill>
                <a:latin typeface="Times New Roman" pitchFamily="18" charset="0"/>
                <a:cs typeface="Times New Roman" pitchFamily="18" charset="0"/>
              </a:rPr>
              <a:t>làng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thúng</a:t>
            </a:r>
            <a:r>
              <a:rPr lang="en-US" sz="2400" dirty="0">
                <a:solidFill>
                  <a:srgbClr val="0070C0"/>
                </a:solidFill>
                <a:latin typeface="Times New Roman" pitchFamily="18" charset="0"/>
                <a:cs typeface="Times New Roman" pitchFamily="18" charset="0"/>
              </a:rPr>
              <a:t> chai </a:t>
            </a:r>
            <a:r>
              <a:rPr lang="en-US" sz="2400" dirty="0" err="1">
                <a:solidFill>
                  <a:srgbClr val="0070C0"/>
                </a:solidFill>
                <a:latin typeface="Times New Roman" pitchFamily="18" charset="0"/>
                <a:cs typeface="Times New Roman" pitchFamily="18" charset="0"/>
              </a:rPr>
              <a:t>Phú</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Mỹ</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huyện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Tuy</a:t>
            </a:r>
            <a:r>
              <a:rPr lang="en-US" sz="2400" dirty="0">
                <a:solidFill>
                  <a:srgbClr val="0070C0"/>
                </a:solidFill>
                <a:latin typeface="Times New Roman" pitchFamily="18" charset="0"/>
                <a:cs typeface="Times New Roman" pitchFamily="18" charset="0"/>
              </a:rPr>
              <a:t> An),…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sản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phẩm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mĩ</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nghệ</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làng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nghề</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góp</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phần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tạo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nên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giá</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mĩ</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thuật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độc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đáo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sản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phẩm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mĩ</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nghệ</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truyền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thống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tỉnh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Phú</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Yên</a:t>
            </a:r>
            <a:endParaRPr lang="en-US" sz="2400" dirty="0">
              <a:solidFill>
                <a:srgbClr val="0070C0"/>
              </a:solidFill>
              <a:latin typeface="Times New Roman" pitchFamily="18" charset="0"/>
              <a:cs typeface="Times New Roman" pitchFamily="18" charset="0"/>
            </a:endParaRPr>
          </a:p>
        </p:txBody>
      </p:sp>
      <p:sp>
        <p:nvSpPr>
          <p:cNvPr id="5" name="Rectangle 4"/>
          <p:cNvSpPr/>
          <p:nvPr/>
        </p:nvSpPr>
        <p:spPr>
          <a:xfrm>
            <a:off x="152400" y="228600"/>
            <a:ext cx="8915400" cy="1077218"/>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SẢN PHẨM MĨ NGHỆ TRUYỀN THỐNG CỦA PHÚ YÊN</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0765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7" y="-152400"/>
            <a:ext cx="9372600" cy="7220448"/>
          </a:xfrm>
        </p:spPr>
      </p:pic>
      <p:sp>
        <p:nvSpPr>
          <p:cNvPr id="3" name="Rectangle 2"/>
          <p:cNvSpPr/>
          <p:nvPr/>
        </p:nvSpPr>
        <p:spPr>
          <a:xfrm>
            <a:off x="152400" y="-14008"/>
            <a:ext cx="8763000" cy="1077218"/>
          </a:xfrm>
          <a:prstGeom prst="rect">
            <a:avLst/>
          </a:prstGeom>
        </p:spPr>
        <p:txBody>
          <a:bodyPr wrap="square">
            <a:spAutoFit/>
          </a:bodyPr>
          <a:lstStyle/>
          <a:p>
            <a:pPr lvl="0"/>
            <a:r>
              <a:rPr lang="en-US" sz="3200" dirty="0" smtClean="0">
                <a:solidFill>
                  <a:srgbClr val="FF0000"/>
                </a:solidFill>
                <a:latin typeface="Times New Roman" pitchFamily="18" charset="0"/>
                <a:cs typeface="Times New Roman" pitchFamily="18" charset="0"/>
              </a:rPr>
              <a:t>1. SẢN </a:t>
            </a:r>
            <a:r>
              <a:rPr lang="en-US" sz="3200" dirty="0">
                <a:solidFill>
                  <a:srgbClr val="FF0000"/>
                </a:solidFill>
                <a:latin typeface="Times New Roman" pitchFamily="18" charset="0"/>
                <a:cs typeface="Times New Roman" pitchFamily="18" charset="0"/>
              </a:rPr>
              <a:t>PHẨM MĨ NGHỆ CỦA LÀNG NGHỀ ĐAN ĐÁT VINH BA </a:t>
            </a:r>
          </a:p>
        </p:txBody>
      </p:sp>
      <p:sp>
        <p:nvSpPr>
          <p:cNvPr id="6" name="Rectangle 5"/>
          <p:cNvSpPr/>
          <p:nvPr/>
        </p:nvSpPr>
        <p:spPr>
          <a:xfrm>
            <a:off x="28470" y="1051246"/>
            <a:ext cx="8763000" cy="2246769"/>
          </a:xfrm>
          <a:prstGeom prst="rect">
            <a:avLst/>
          </a:prstGeom>
        </p:spPr>
        <p:txBody>
          <a:bodyPr wrap="square">
            <a:spAutoFit/>
          </a:bodyPr>
          <a:lstStyle/>
          <a:p>
            <a:r>
              <a:rPr lang="en-US" sz="2800" dirty="0" err="1">
                <a:solidFill>
                  <a:srgbClr val="0070C0"/>
                </a:solidFill>
                <a:latin typeface="Times New Roman" pitchFamily="18" charset="0"/>
                <a:cs typeface="Times New Roman" pitchFamily="18" charset="0"/>
              </a:rPr>
              <a:t>Làng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nghề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đan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Vinh</a:t>
            </a:r>
            <a:r>
              <a:rPr lang="en-US" sz="2800" dirty="0">
                <a:solidFill>
                  <a:srgbClr val="0070C0"/>
                </a:solidFill>
                <a:latin typeface="Times New Roman" pitchFamily="18" charset="0"/>
                <a:cs typeface="Times New Roman" pitchFamily="18" charset="0"/>
              </a:rPr>
              <a:t> Ba </a:t>
            </a:r>
            <a:r>
              <a:rPr lang="en-US" sz="2800" dirty="0" err="1">
                <a:solidFill>
                  <a:srgbClr val="0070C0"/>
                </a:solidFill>
                <a:latin typeface="Times New Roman" pitchFamily="18" charset="0"/>
                <a:cs typeface="Times New Roman" pitchFamily="18" charset="0"/>
              </a:rPr>
              <a:t>thuộc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xã</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Đồng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huyện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Tây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tỉnh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Phú</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Yên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nghề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nên</a:t>
            </a:r>
            <a:r>
              <a:rPr lang="en-US" sz="2800" dirty="0">
                <a:solidFill>
                  <a:srgbClr val="0070C0"/>
                </a:solidFill>
                <a:latin typeface="Times New Roman" pitchFamily="18" charset="0"/>
                <a:cs typeface="Times New Roman" pitchFamily="18" charset="0"/>
              </a:rPr>
              <a:t> ở </a:t>
            </a:r>
            <a:r>
              <a:rPr lang="en-US" sz="2800" dirty="0" err="1">
                <a:solidFill>
                  <a:srgbClr val="0070C0"/>
                </a:solidFill>
                <a:latin typeface="Times New Roman" pitchFamily="18" charset="0"/>
                <a:cs typeface="Times New Roman" pitchFamily="18" charset="0"/>
              </a:rPr>
              <a:t>đây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mọi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trong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việc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từ</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lớn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đến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trẻ</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em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lớn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chẻ</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tre</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chuốt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sợi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đan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trẻ</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em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phụ</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việc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lặt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vặt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việc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đơn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nhẹ</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nhàng</a:t>
            </a:r>
            <a:r>
              <a:rPr lang="en-US" sz="2800" dirty="0">
                <a:solidFill>
                  <a:srgbClr val="0070C0"/>
                </a:solidFill>
                <a:latin typeface="Times New Roman" pitchFamily="18" charset="0"/>
                <a:cs typeface="Times New Roman" pitchFamily="18" charset="0"/>
              </a:rPr>
              <a:t>.</a:t>
            </a:r>
          </a:p>
        </p:txBody>
      </p:sp>
      <p:pic>
        <p:nvPicPr>
          <p:cNvPr id="2050" name="Picture 2" descr="Description: https://khamphadulich.net/wp-content/uploads/2020/12/33869736_2074449576112047_43390744626462720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24" y="3262846"/>
            <a:ext cx="4383176" cy="37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Description: http://phuyentourism.gov.vn/wp-content/uploads/2020/12/58.-Lang-nghe-thu-cong-my-nghe-Trang-77-750x9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220" y="3262846"/>
            <a:ext cx="4384780" cy="37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5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76200"/>
            <a:ext cx="9220200" cy="6906682"/>
          </a:xfrm>
        </p:spPr>
      </p:pic>
      <p:sp>
        <p:nvSpPr>
          <p:cNvPr id="3" name="Rectangle 2"/>
          <p:cNvSpPr/>
          <p:nvPr/>
        </p:nvSpPr>
        <p:spPr>
          <a:xfrm>
            <a:off x="76200" y="37072"/>
            <a:ext cx="8686800" cy="4401205"/>
          </a:xfrm>
          <a:prstGeom prst="rect">
            <a:avLst/>
          </a:prstGeom>
        </p:spPr>
        <p:txBody>
          <a:bodyPr wrap="square">
            <a:spAutoFit/>
          </a:bodyPr>
          <a:lstStyle/>
          <a:p>
            <a:r>
              <a:rPr lang="fr-FR" sz="2800" dirty="0" err="1">
                <a:solidFill>
                  <a:srgbClr val="0070C0"/>
                </a:solidFill>
                <a:latin typeface="Times New Roman" pitchFamily="18" charset="0"/>
                <a:cs typeface="Times New Roman" pitchFamily="18" charset="0"/>
              </a:rPr>
              <a:t>Để</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làng</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nghề</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phát</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triển</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đòi</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hỏi</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người</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dân</a:t>
            </a:r>
            <a:r>
              <a:rPr lang="fr-FR" sz="2800" dirty="0">
                <a:solidFill>
                  <a:srgbClr val="0070C0"/>
                </a:solidFill>
                <a:latin typeface="Times New Roman" pitchFamily="18" charset="0"/>
                <a:cs typeface="Times New Roman" pitchFamily="18" charset="0"/>
              </a:rPr>
              <a:t> Vinh Ba </a:t>
            </a:r>
            <a:r>
              <a:rPr lang="fr-FR" sz="2800" dirty="0" err="1">
                <a:solidFill>
                  <a:srgbClr val="0070C0"/>
                </a:solidFill>
                <a:latin typeface="Times New Roman" pitchFamily="18" charset="0"/>
                <a:cs typeface="Times New Roman" pitchFamily="18" charset="0"/>
              </a:rPr>
              <a:t>luôn</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bắt</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kịp</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theo</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thị</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trường</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Trước</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kia</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họ</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chỉ</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dùng</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nguyên</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liệu</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tre</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đan</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các</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vật</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dụng</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phục</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vụ</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nhu</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cầu</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cuộc</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sống</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hằng</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ngày</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của</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nhân</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dân</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Nay</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nguyên</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liệu</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có</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thêm</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dây</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chuối</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để</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làm</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thêm</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các</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vật</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dụng</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phục</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vụ</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những</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mục</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đích</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khác</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như</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như</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giỏ</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hoa</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đồ</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mĩ</a:t>
            </a:r>
            <a:r>
              <a:rPr lang="fr-FR" sz="2800" dirty="0">
                <a:solidFill>
                  <a:srgbClr val="0070C0"/>
                </a:solidFill>
                <a:latin typeface="Times New Roman" pitchFamily="18" charset="0"/>
                <a:cs typeface="Times New Roman" pitchFamily="18" charset="0"/>
              </a:rPr>
              <a:t> </a:t>
            </a:r>
            <a:r>
              <a:rPr lang="fr-FR" sz="2800" dirty="0" err="1">
                <a:solidFill>
                  <a:srgbClr val="0070C0"/>
                </a:solidFill>
                <a:latin typeface="Times New Roman" pitchFamily="18" charset="0"/>
                <a:cs typeface="Times New Roman" pitchFamily="18" charset="0"/>
              </a:rPr>
              <a:t>nghệ</a:t>
            </a:r>
            <a:r>
              <a:rPr lang="fr-FR" sz="2800" dirty="0">
                <a:solidFill>
                  <a:srgbClr val="0070C0"/>
                </a:solidFill>
                <a:latin typeface="Times New Roman" pitchFamily="18" charset="0"/>
                <a:cs typeface="Times New Roman" pitchFamily="18" charset="0"/>
              </a:rPr>
              <a:t>.</a:t>
            </a:r>
            <a:endParaRPr lang="en-US" sz="2800" dirty="0">
              <a:solidFill>
                <a:srgbClr val="0070C0"/>
              </a:solidFill>
              <a:latin typeface="Times New Roman" pitchFamily="18" charset="0"/>
              <a:cs typeface="Times New Roman" pitchFamily="18" charset="0"/>
            </a:endParaRPr>
          </a:p>
          <a:p>
            <a:r>
              <a:rPr lang="en-US" sz="2800" dirty="0" err="1">
                <a:solidFill>
                  <a:srgbClr val="0070C0"/>
                </a:solidFill>
                <a:latin typeface="Times New Roman" pitchFamily="18" charset="0"/>
                <a:cs typeface="Times New Roman" pitchFamily="18" charset="0"/>
              </a:rPr>
              <a:t>Sản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phẩm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nghệ</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đan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Vinh</a:t>
            </a:r>
            <a:r>
              <a:rPr lang="en-US" sz="2800" dirty="0">
                <a:solidFill>
                  <a:srgbClr val="0070C0"/>
                </a:solidFill>
                <a:latin typeface="Times New Roman" pitchFamily="18" charset="0"/>
                <a:cs typeface="Times New Roman" pitchFamily="18" charset="0"/>
              </a:rPr>
              <a:t> Ba </a:t>
            </a:r>
            <a:r>
              <a:rPr lang="en-US" sz="2800" dirty="0" err="1">
                <a:solidFill>
                  <a:srgbClr val="0070C0"/>
                </a:solidFill>
                <a:latin typeface="Times New Roman" pitchFamily="18" charset="0"/>
                <a:cs typeface="Times New Roman" pitchFamily="18" charset="0"/>
              </a:rPr>
              <a:t>khá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nổi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tiếng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được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truyền</a:t>
            </a:r>
            <a:r>
              <a:rPr lang="en-US" sz="2800" dirty="0">
                <a:solidFill>
                  <a:srgbClr val="0070C0"/>
                </a:solidFill>
                <a:latin typeface="Times New Roman" pitchFamily="18" charset="0"/>
                <a:cs typeface="Times New Roman" pitchFamily="18" charset="0"/>
              </a:rPr>
              <a:t> qua </a:t>
            </a:r>
            <a:r>
              <a:rPr lang="en-US" sz="2800" dirty="0" err="1">
                <a:solidFill>
                  <a:srgbClr val="0070C0"/>
                </a:solidFill>
                <a:latin typeface="Times New Roman" pitchFamily="18" charset="0"/>
                <a:cs typeface="Times New Roman" pitchFamily="18" charset="0"/>
              </a:rPr>
              <a:t>bao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đời</a:t>
            </a:r>
            <a:r>
              <a:rPr lang="en-US" sz="2800" dirty="0">
                <a:solidFill>
                  <a:srgbClr val="0070C0"/>
                </a:solidFill>
                <a:latin typeface="Times New Roman" pitchFamily="18" charset="0"/>
                <a:cs typeface="Times New Roman" pitchFamily="18" charset="0"/>
              </a:rPr>
              <a:t> nay.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phẩm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này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chẳng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đã</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có</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chỗ</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đứng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thị</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trường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tỉnh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Phú</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Yên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còn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được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dân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ngoài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tỉnh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ưa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chuộng</a:t>
            </a:r>
            <a:r>
              <a:rPr lang="en-US" sz="2800" dirty="0">
                <a:solidFill>
                  <a:srgbClr val="0070C0"/>
                </a:solidFill>
                <a:latin typeface="Times New Roman" pitchFamily="18" charset="0"/>
                <a:cs typeface="Times New Roman" pitchFamily="18" charset="0"/>
              </a:rPr>
              <a:t>.</a:t>
            </a:r>
          </a:p>
        </p:txBody>
      </p:sp>
      <p:pic>
        <p:nvPicPr>
          <p:cNvPr id="3074" name="Picture 2" descr="z3273573101128_c9f63eecfc5b4cd16b963e7e55ce81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6" y="4400550"/>
            <a:ext cx="4488264"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2" descr="Description: đan lát làng Vinh 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00550"/>
            <a:ext cx="4343399"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5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144000" cy="6906682"/>
          </a:xfrm>
        </p:spPr>
      </p:pic>
      <p:sp>
        <p:nvSpPr>
          <p:cNvPr id="3" name="Rectangle 2"/>
          <p:cNvSpPr/>
          <p:nvPr/>
        </p:nvSpPr>
        <p:spPr>
          <a:xfrm>
            <a:off x="2819400" y="-76200"/>
            <a:ext cx="2723823" cy="369332"/>
          </a:xfrm>
          <a:prstGeom prst="rect">
            <a:avLst/>
          </a:prstGeom>
        </p:spPr>
        <p:txBody>
          <a:bodyPr wrap="none">
            <a:spAutoFit/>
          </a:bodyPr>
          <a:lstStyle/>
          <a:p>
            <a:pPr lvl="0"/>
            <a:r>
              <a:rPr lang="en-US" dirty="0"/>
              <a:t>GỐM TRƯỜNG THỊNH </a:t>
            </a:r>
          </a:p>
        </p:txBody>
      </p:sp>
      <p:sp>
        <p:nvSpPr>
          <p:cNvPr id="5" name="Rectangle 4"/>
          <p:cNvSpPr/>
          <p:nvPr/>
        </p:nvSpPr>
        <p:spPr>
          <a:xfrm>
            <a:off x="304800" y="457200"/>
            <a:ext cx="8763000" cy="6124754"/>
          </a:xfrm>
          <a:prstGeom prst="rect">
            <a:avLst/>
          </a:prstGeom>
        </p:spPr>
        <p:txBody>
          <a:bodyPr wrap="square">
            <a:spAutoFit/>
          </a:bodyPr>
          <a:lstStyle/>
          <a:p>
            <a:r>
              <a:rPr lang="en-US" sz="2800" dirty="0" err="1">
                <a:solidFill>
                  <a:srgbClr val="0070C0"/>
                </a:solidFill>
                <a:latin typeface="Times New Roman" pitchFamily="18" charset="0"/>
                <a:cs typeface="Times New Roman" pitchFamily="18" charset="0"/>
              </a:rPr>
              <a:t>Làng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nghề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gốm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Trường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Thịnh</a:t>
            </a:r>
            <a:r>
              <a:rPr lang="en-US" sz="2800" dirty="0">
                <a:solidFill>
                  <a:srgbClr val="0070C0"/>
                </a:solidFill>
                <a:latin typeface="Times New Roman" pitchFamily="18" charset="0"/>
                <a:cs typeface="Times New Roman" pitchFamily="18" charset="0"/>
              </a:rPr>
              <a:t> ở </a:t>
            </a:r>
            <a:r>
              <a:rPr lang="en-US" sz="2800" dirty="0" err="1">
                <a:solidFill>
                  <a:srgbClr val="0070C0"/>
                </a:solidFill>
                <a:latin typeface="Times New Roman" pitchFamily="18" charset="0"/>
                <a:cs typeface="Times New Roman" pitchFamily="18" charset="0"/>
              </a:rPr>
              <a:t>Khu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phố</a:t>
            </a:r>
            <a:r>
              <a:rPr lang="en-US" sz="2800" dirty="0">
                <a:solidFill>
                  <a:srgbClr val="0070C0"/>
                </a:solidFill>
                <a:latin typeface="Times New Roman" pitchFamily="18" charset="0"/>
                <a:cs typeface="Times New Roman" pitchFamily="18" charset="0"/>
              </a:rPr>
              <a:t> 5, </a:t>
            </a:r>
            <a:r>
              <a:rPr lang="en-US" sz="2800" dirty="0" err="1">
                <a:solidFill>
                  <a:srgbClr val="0070C0"/>
                </a:solidFill>
                <a:latin typeface="Times New Roman" pitchFamily="18" charset="0"/>
                <a:cs typeface="Times New Roman" pitchFamily="18" charset="0"/>
              </a:rPr>
              <a:t>phường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thị</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xã</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tỉnh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Phú</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Yên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có</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truyền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thống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xuất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đồ</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gốm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dân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dụng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phục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vụ</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cầu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bà</a:t>
            </a:r>
            <a:r>
              <a:rPr lang="en-US" sz="2800" dirty="0">
                <a:solidFill>
                  <a:srgbClr val="0070C0"/>
                </a:solidFill>
                <a:latin typeface="Times New Roman" pitchFamily="18" charset="0"/>
                <a:cs typeface="Times New Roman" pitchFamily="18" charset="0"/>
              </a:rPr>
              <a:t> con </a:t>
            </a:r>
            <a:r>
              <a:rPr lang="en-US" sz="2800" dirty="0" err="1">
                <a:solidFill>
                  <a:srgbClr val="0070C0"/>
                </a:solidFill>
                <a:latin typeface="Times New Roman" pitchFamily="18" charset="0"/>
                <a:cs typeface="Times New Roman" pitchFamily="18" charset="0"/>
              </a:rPr>
              <a:t>địa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phương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vùng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lân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cận</a:t>
            </a:r>
            <a:r>
              <a:rPr lang="en-US" sz="2800" dirty="0">
                <a:solidFill>
                  <a:srgbClr val="0070C0"/>
                </a:solidFill>
                <a:latin typeface="Times New Roman" pitchFamily="18" charset="0"/>
                <a:cs typeface="Times New Roman" pitchFamily="18" charset="0"/>
              </a:rPr>
              <a:t>.</a:t>
            </a:r>
          </a:p>
          <a:p>
            <a:r>
              <a:rPr lang="en-US" sz="2800" dirty="0" err="1">
                <a:solidFill>
                  <a:srgbClr val="0070C0"/>
                </a:solidFill>
                <a:latin typeface="Times New Roman" pitchFamily="18" charset="0"/>
                <a:cs typeface="Times New Roman" pitchFamily="18" charset="0"/>
              </a:rPr>
              <a:t>Nguyên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liệu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phẩm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gốm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chủ</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yếu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sét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Sau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được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tạo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hình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đem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nung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nóng</a:t>
            </a:r>
            <a:r>
              <a:rPr lang="en-US" sz="2800" dirty="0">
                <a:solidFill>
                  <a:srgbClr val="0070C0"/>
                </a:solidFill>
                <a:latin typeface="Times New Roman" pitchFamily="18" charset="0"/>
                <a:cs typeface="Times New Roman" pitchFamily="18" charset="0"/>
              </a:rPr>
              <a:t> ở </a:t>
            </a:r>
            <a:r>
              <a:rPr lang="en-US" sz="2800" dirty="0" err="1">
                <a:solidFill>
                  <a:srgbClr val="0070C0"/>
                </a:solidFill>
                <a:latin typeface="Times New Roman" pitchFamily="18" charset="0"/>
                <a:cs typeface="Times New Roman" pitchFamily="18" charset="0"/>
              </a:rPr>
              <a:t>nhiệt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độ</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cao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phẩm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cứng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chắc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có</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màu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đỏ</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gạch</a:t>
            </a:r>
            <a:r>
              <a:rPr lang="en-US" sz="2800" dirty="0">
                <a:solidFill>
                  <a:srgbClr val="0070C0"/>
                </a:solidFill>
                <a:latin typeface="Times New Roman" pitchFamily="18" charset="0"/>
                <a:cs typeface="Times New Roman" pitchFamily="18" charset="0"/>
              </a:rPr>
              <a:t>.</a:t>
            </a:r>
          </a:p>
          <a:p>
            <a:r>
              <a:rPr lang="en-US" sz="2800" dirty="0" err="1">
                <a:solidFill>
                  <a:srgbClr val="0070C0"/>
                </a:solidFill>
                <a:latin typeface="Times New Roman" pitchFamily="18" charset="0"/>
                <a:cs typeface="Times New Roman" pitchFamily="18" charset="0"/>
              </a:rPr>
              <a:t>Mùa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xuất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gốm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năng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suất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cao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từ</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tháng</a:t>
            </a:r>
            <a:r>
              <a:rPr lang="en-US" sz="2800" dirty="0">
                <a:solidFill>
                  <a:srgbClr val="0070C0"/>
                </a:solidFill>
                <a:latin typeface="Times New Roman" pitchFamily="18" charset="0"/>
                <a:cs typeface="Times New Roman" pitchFamily="18" charset="0"/>
              </a:rPr>
              <a:t> 2 </a:t>
            </a:r>
            <a:r>
              <a:rPr lang="en-US" sz="2800" dirty="0" err="1">
                <a:solidFill>
                  <a:srgbClr val="0070C0"/>
                </a:solidFill>
                <a:latin typeface="Times New Roman" pitchFamily="18" charset="0"/>
                <a:cs typeface="Times New Roman" pitchFamily="18" charset="0"/>
              </a:rPr>
              <a:t>đến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tháng</a:t>
            </a:r>
            <a:r>
              <a:rPr lang="en-US" sz="2800" dirty="0">
                <a:solidFill>
                  <a:srgbClr val="0070C0"/>
                </a:solidFill>
                <a:latin typeface="Times New Roman" pitchFamily="18" charset="0"/>
                <a:cs typeface="Times New Roman" pitchFamily="18" charset="0"/>
              </a:rPr>
              <a:t> 8 </a:t>
            </a:r>
            <a:r>
              <a:rPr lang="en-US" sz="2800" dirty="0" err="1">
                <a:solidFill>
                  <a:srgbClr val="0070C0"/>
                </a:solidFill>
                <a:latin typeface="Times New Roman" pitchFamily="18" charset="0"/>
                <a:cs typeface="Times New Roman" pitchFamily="18" charset="0"/>
              </a:rPr>
              <a:t>hằng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năm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mùa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nhiều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dễ</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dàng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gốm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gốm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bền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chắc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màu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đẹp</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tháng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còn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mùa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mưa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tiết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phù</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hợp</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việc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gốm</a:t>
            </a:r>
            <a:r>
              <a:rPr lang="en-US" sz="2800" dirty="0">
                <a:solidFill>
                  <a:srgbClr val="0070C0"/>
                </a:solidFill>
                <a:latin typeface="Times New Roman" pitchFamily="18" charset="0"/>
                <a:cs typeface="Times New Roman" pitchFamily="18" charset="0"/>
              </a:rPr>
              <a:t>.</a:t>
            </a:r>
          </a:p>
          <a:p>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phẩm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gốm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nổi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bật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gốm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Trường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Thịnh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như</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hoả</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lò</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ấm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đun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nước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bộng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giếng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ống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khói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chậu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hoa</a:t>
            </a:r>
            <a:r>
              <a:rPr lang="en-US" sz="2800" dirty="0">
                <a:solidFill>
                  <a:srgbClr val="0070C0"/>
                </a:solidFill>
                <a:latin typeface="Times New Roman" pitchFamily="18" charset="0"/>
                <a:cs typeface="Times New Roman" pitchFamily="18" charset="0"/>
              </a:rPr>
              <a:t>,…</a:t>
            </a:r>
          </a:p>
        </p:txBody>
      </p:sp>
      <p:sp>
        <p:nvSpPr>
          <p:cNvPr id="6" name="Rectangle 5"/>
          <p:cNvSpPr/>
          <p:nvPr/>
        </p:nvSpPr>
        <p:spPr>
          <a:xfrm>
            <a:off x="2463800" y="-113340"/>
            <a:ext cx="4855368" cy="584775"/>
          </a:xfrm>
          <a:prstGeom prst="rect">
            <a:avLst/>
          </a:prstGeom>
        </p:spPr>
        <p:txBody>
          <a:bodyPr wrap="none">
            <a:spAutoFit/>
          </a:bodyPr>
          <a:lstStyle/>
          <a:p>
            <a:pPr lvl="0"/>
            <a:r>
              <a:rPr lang="en-US" sz="3200" dirty="0" smtClean="0">
                <a:solidFill>
                  <a:srgbClr val="FF0000"/>
                </a:solidFill>
                <a:latin typeface="Times New Roman" pitchFamily="18" charset="0"/>
                <a:cs typeface="Times New Roman" pitchFamily="18" charset="0"/>
              </a:rPr>
              <a:t>2. GỐM </a:t>
            </a:r>
            <a:r>
              <a:rPr lang="en-US" sz="3200" dirty="0">
                <a:solidFill>
                  <a:srgbClr val="FF0000"/>
                </a:solidFill>
                <a:latin typeface="Times New Roman" pitchFamily="18" charset="0"/>
                <a:cs typeface="Times New Roman" pitchFamily="18" charset="0"/>
              </a:rPr>
              <a:t>TRƯỜNG THỊNH </a:t>
            </a:r>
          </a:p>
        </p:txBody>
      </p:sp>
    </p:spTree>
    <p:extLst>
      <p:ext uri="{BB962C8B-B14F-4D97-AF65-F5344CB8AC3E}">
        <p14:creationId xmlns:p14="http://schemas.microsoft.com/office/powerpoint/2010/main" val="19675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4058"/>
            <a:ext cx="9220200" cy="7068048"/>
          </a:xfrm>
        </p:spPr>
      </p:pic>
      <p:sp>
        <p:nvSpPr>
          <p:cNvPr id="6" name="TextBox 5"/>
          <p:cNvSpPr txBox="1"/>
          <p:nvPr/>
        </p:nvSpPr>
        <p:spPr>
          <a:xfrm>
            <a:off x="104243" y="-174058"/>
            <a:ext cx="7861176" cy="830997"/>
          </a:xfrm>
          <a:prstGeom prst="rect">
            <a:avLst/>
          </a:prstGeom>
          <a:noFill/>
        </p:spPr>
        <p:txBody>
          <a:bodyPr wrap="square" rtlCol="0">
            <a:spAutoFit/>
          </a:bodyPr>
          <a:lstStyle/>
          <a:p>
            <a:r>
              <a:rPr lang="en-US" sz="2400" i="1" dirty="0" smtClean="0">
                <a:solidFill>
                  <a:srgbClr val="FF0000"/>
                </a:solidFill>
                <a:latin typeface="Times New Roman" pitchFamily="18" charset="0"/>
                <a:cs typeface="Times New Roman" pitchFamily="18" charset="0"/>
              </a:rPr>
              <a:t>LÀNG GỐM TRƯƠNG THỊNH ở </a:t>
            </a:r>
            <a:r>
              <a:rPr lang="en-US" sz="2400" i="1" dirty="0" err="1" smtClean="0">
                <a:solidFill>
                  <a:srgbClr val="FF0000"/>
                </a:solidFill>
                <a:latin typeface="Times New Roman" pitchFamily="18" charset="0"/>
                <a:cs typeface="Times New Roman" pitchFamily="18" charset="0"/>
              </a:rPr>
              <a:t>thôn</a:t>
            </a:r>
            <a:r>
              <a:rPr lang="en-US" sz="2400" i="1" dirty="0" smtClean="0">
                <a:solidFill>
                  <a:srgbClr val="FF0000"/>
                </a:solidFill>
                <a:latin typeface="Times New Roman" pitchFamily="18" charset="0"/>
                <a:cs typeface="Times New Roman" pitchFamily="18" charset="0"/>
              </a:rPr>
              <a:t> 5, </a:t>
            </a:r>
            <a:r>
              <a:rPr lang="en-US" sz="2400" i="1" dirty="0" err="1" smtClean="0">
                <a:solidFill>
                  <a:srgbClr val="FF0000"/>
                </a:solidFill>
                <a:latin typeface="Times New Roman" pitchFamily="18" charset="0"/>
                <a:cs typeface="Times New Roman" pitchFamily="18" charset="0"/>
              </a:rPr>
              <a:t>thị</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trấn</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a:t>
            </a:r>
            <a:r>
              <a:rPr lang="en-US" sz="2400" i="1" dirty="0" err="1" smtClean="0">
                <a:solidFill>
                  <a:srgbClr val="FF0000"/>
                </a:solidFill>
                <a:latin typeface="Times New Roman" pitchFamily="18" charset="0"/>
                <a:cs typeface="Times New Roman" pitchFamily="18" charset="0"/>
              </a:rPr>
              <a:t>òa</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a:t>
            </a:r>
            <a:r>
              <a:rPr lang="en-US" sz="2400" i="1" dirty="0" err="1" smtClean="0">
                <a:solidFill>
                  <a:srgbClr val="FF0000"/>
                </a:solidFill>
                <a:latin typeface="Times New Roman" pitchFamily="18" charset="0"/>
                <a:cs typeface="Times New Roman" pitchFamily="18" charset="0"/>
              </a:rPr>
              <a:t>inh</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a:t>
            </a:r>
            <a:r>
              <a:rPr lang="en-US" sz="2400" i="1" dirty="0" err="1" smtClean="0">
                <a:solidFill>
                  <a:srgbClr val="FF0000"/>
                </a:solidFill>
                <a:latin typeface="Times New Roman" pitchFamily="18" charset="0"/>
                <a:cs typeface="Times New Roman" pitchFamily="18" charset="0"/>
              </a:rPr>
              <a:t>uyện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Đông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Hòa</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có</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truyền</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thống</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làm</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gốm</a:t>
            </a:r>
            <a:r>
              <a:rPr lang="en-US" sz="2400" i="1" dirty="0" smtClean="0">
                <a:solidFill>
                  <a:srgbClr val="FF0000"/>
                </a:solidFill>
                <a:latin typeface="Times New Roman" pitchFamily="18" charset="0"/>
                <a:cs typeface="Times New Roman" pitchFamily="18" charset="0"/>
              </a:rPr>
              <a:t>…</a:t>
            </a:r>
            <a:endParaRPr lang="en-US" sz="2400" i="1" dirty="0">
              <a:solidFill>
                <a:srgbClr val="FF0000"/>
              </a:solidFill>
              <a:latin typeface="Times New Roman" pitchFamily="18" charset="0"/>
              <a:cs typeface="Times New Roman" pitchFamily="18" charset="0"/>
            </a:endParaRPr>
          </a:p>
        </p:txBody>
      </p:sp>
      <p:sp>
        <p:nvSpPr>
          <p:cNvPr id="7" name="Rectangle 6"/>
          <p:cNvSpPr/>
          <p:nvPr/>
        </p:nvSpPr>
        <p:spPr>
          <a:xfrm>
            <a:off x="108002" y="656939"/>
            <a:ext cx="9067800" cy="3785652"/>
          </a:xfrm>
          <a:prstGeom prst="rect">
            <a:avLst/>
          </a:prstGeom>
        </p:spPr>
        <p:txBody>
          <a:bodyPr wrap="square">
            <a:spAutoFit/>
          </a:bodyPr>
          <a:lstStyle/>
          <a:p>
            <a:pPr algn="just"/>
            <a:r>
              <a:rPr lang="vi-VN" sz="2400" b="0" i="1" dirty="0" smtClean="0">
                <a:solidFill>
                  <a:srgbClr val="0070C0"/>
                </a:solidFill>
                <a:effectLst/>
                <a:latin typeface="Times New Roman" pitchFamily="18" charset="0"/>
                <a:cs typeface="Times New Roman" pitchFamily="18" charset="0"/>
              </a:rPr>
              <a:t> Phú Yên có truyền thống sản xuất các đồ gốm dân dụng phục vụ nhu cầu của bà con địa phương và các vùng lân cận. Sản phẩm chủ yếu làm từ đất sét, được nung ở nhiệt độ cao nên có màu đỏ au, sáng sủa. Hiện nay làng gồm Trường Thịnh có khoảng 34 hộ sản xuất với hơn 100 lao động lành nghề. Mùa sản xuất gốm đạt năng suất cao nhất là từ tháng 2 đến tháng 8 hàng năm, là mùa nắng nhiều, dễ dàng phơi gốm, bền chắc, màu đẹp. Những tháng còn lại là mùa mưa, thời tiết không phù hợp cho các công đoạn của làm gốm.</a:t>
            </a:r>
            <a:endParaRPr lang="vi-VN" sz="2400" i="1" dirty="0">
              <a:solidFill>
                <a:srgbClr val="0070C0"/>
              </a:solidFill>
              <a:latin typeface="Times New Roman" pitchFamily="18" charset="0"/>
              <a:cs typeface="Times New Roman" pitchFamily="18" charset="0"/>
            </a:endParaRPr>
          </a:p>
          <a:p>
            <a:r>
              <a:rPr lang="vi-VN" sz="2400" i="1" dirty="0" smtClean="0">
                <a:solidFill>
                  <a:srgbClr val="0070C0"/>
                </a:solidFill>
                <a:latin typeface="Times New Roman" pitchFamily="18" charset="0"/>
                <a:cs typeface="Times New Roman" pitchFamily="18" charset="0"/>
              </a:rPr>
              <a:t/>
            </a:r>
            <a:br>
              <a:rPr lang="vi-VN" sz="2400" i="1" dirty="0" smtClean="0">
                <a:solidFill>
                  <a:srgbClr val="0070C0"/>
                </a:solidFill>
                <a:latin typeface="Times New Roman" pitchFamily="18" charset="0"/>
                <a:cs typeface="Times New Roman" pitchFamily="18" charset="0"/>
              </a:rPr>
            </a:br>
            <a:endParaRPr lang="en-US" sz="2400" i="1" dirty="0">
              <a:solidFill>
                <a:srgbClr val="0070C0"/>
              </a:solidFill>
              <a:latin typeface="Times New Roman" pitchFamily="18"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9" y="3810000"/>
            <a:ext cx="4619293" cy="2984800"/>
          </a:xfrm>
          <a:prstGeom prst="rect">
            <a:avLst/>
          </a:prstGeom>
        </p:spPr>
      </p:pic>
      <p:pic>
        <p:nvPicPr>
          <p:cNvPr id="4098" name="Picture 2" descr="Description: gom-hv1008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902" y="3810000"/>
            <a:ext cx="4502098" cy="29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0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144000" cy="6906682"/>
          </a:xfrm>
        </p:spPr>
      </p:pic>
      <p:sp>
        <p:nvSpPr>
          <p:cNvPr id="3" name="Rectangle 2"/>
          <p:cNvSpPr/>
          <p:nvPr/>
        </p:nvSpPr>
        <p:spPr>
          <a:xfrm>
            <a:off x="152400" y="-157579"/>
            <a:ext cx="8915400" cy="5262979"/>
          </a:xfrm>
          <a:prstGeom prst="rect">
            <a:avLst/>
          </a:prstGeom>
        </p:spPr>
        <p:txBody>
          <a:bodyPr wrap="square">
            <a:spAutoFit/>
          </a:bodyPr>
          <a:lstStyle/>
          <a:p>
            <a:r>
              <a:rPr lang="en-US" sz="2400" dirty="0" err="1">
                <a:solidFill>
                  <a:srgbClr val="FF0000"/>
                </a:solidFill>
                <a:latin typeface="Times New Roman" pitchFamily="18" charset="0"/>
                <a:cs typeface="Times New Roman" pitchFamily="18" charset="0"/>
              </a:rPr>
              <a:t>Hiện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gốm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Thịnh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vẫn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vụ</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cầu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địa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tốn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nhiều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nguyên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liệu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nhưng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thụ</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mang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nhập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thấp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tìm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hướng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triển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gốm</a:t>
            </a:r>
            <a:r>
              <a:rPr lang="en-US" sz="2400" dirty="0">
                <a:solidFill>
                  <a:srgbClr val="FF0000"/>
                </a:solidFill>
                <a:latin typeface="Times New Roman" pitchFamily="18" charset="0"/>
                <a:cs typeface="Times New Roman" pitchFamily="18" charset="0"/>
              </a:rPr>
              <a:t> ở </a:t>
            </a:r>
            <a:r>
              <a:rPr lang="en-US" sz="2400" dirty="0" err="1">
                <a:solidFill>
                  <a:srgbClr val="FF0000"/>
                </a:solidFill>
                <a:latin typeface="Times New Roman" pitchFamily="18" charset="0"/>
                <a:cs typeface="Times New Roman" pitchFamily="18" charset="0"/>
              </a:rPr>
              <a:t>Phú</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nói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gốm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Thịnh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nói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riêng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chính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quyền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tỉnh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Phú</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triển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dự</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triển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nghề</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gốm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địa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tỉnh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Dự</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gốm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Thịnh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tạo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nâng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tay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nghề</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sở</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gốm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nghệ</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Lê</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Quảng</a:t>
            </a:r>
            <a:r>
              <a:rPr lang="en-US" sz="2400" dirty="0">
                <a:solidFill>
                  <a:srgbClr val="FF0000"/>
                </a:solidFill>
                <a:latin typeface="Times New Roman" pitchFamily="18" charset="0"/>
                <a:cs typeface="Times New Roman" pitchFamily="18" charset="0"/>
              </a:rPr>
              <a:t> Nam). Chi </a:t>
            </a:r>
            <a:r>
              <a:rPr lang="en-US" sz="2400" dirty="0" err="1">
                <a:solidFill>
                  <a:srgbClr val="FF0000"/>
                </a:solidFill>
                <a:latin typeface="Times New Roman" pitchFamily="18" charset="0"/>
                <a:cs typeface="Times New Roman" pitchFamily="18" charset="0"/>
              </a:rPr>
              <a:t>phí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tạo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trích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nguồn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khuyến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địa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Dự</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nhằm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nghề</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theo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hướng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xuất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nghệ</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vừa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tiềm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địa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vừa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kiệm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nguyên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liệu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sét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điều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việc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nâng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nhập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nghề</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vụ</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trang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ngoại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lưu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niệm</a:t>
            </a:r>
            <a:r>
              <a:rPr lang="en-US" sz="2400"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887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048"/>
            <a:ext cx="9296400" cy="7068048"/>
          </a:xfrm>
        </p:spPr>
      </p:pic>
      <p:sp>
        <p:nvSpPr>
          <p:cNvPr id="3" name="Rectangle 2"/>
          <p:cNvSpPr/>
          <p:nvPr/>
        </p:nvSpPr>
        <p:spPr>
          <a:xfrm>
            <a:off x="2438400" y="-167659"/>
            <a:ext cx="4087914"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3.CHIẾU CÓI PHÚ TÂN</a:t>
            </a:r>
            <a:endParaRPr lang="en-US" sz="2800" dirty="0">
              <a:solidFill>
                <a:srgbClr val="FF0000"/>
              </a:solidFill>
              <a:latin typeface="Times New Roman" pitchFamily="18" charset="0"/>
              <a:cs typeface="Times New Roman" pitchFamily="18" charset="0"/>
            </a:endParaRPr>
          </a:p>
        </p:txBody>
      </p:sp>
      <p:sp>
        <p:nvSpPr>
          <p:cNvPr id="5" name="Rectangle 4"/>
          <p:cNvSpPr/>
          <p:nvPr/>
        </p:nvSpPr>
        <p:spPr>
          <a:xfrm>
            <a:off x="159099" y="355561"/>
            <a:ext cx="8991600" cy="3785652"/>
          </a:xfrm>
          <a:prstGeom prst="rect">
            <a:avLst/>
          </a:prstGeom>
        </p:spPr>
        <p:txBody>
          <a:bodyPr wrap="square">
            <a:spAutoFit/>
          </a:bodyPr>
          <a:lstStyle/>
          <a:p>
            <a:r>
              <a:rPr lang="en-US" sz="2400" dirty="0" err="1">
                <a:solidFill>
                  <a:srgbClr val="002060"/>
                </a:solidFill>
                <a:latin typeface="Times New Roman" pitchFamily="18" charset="0"/>
                <a:cs typeface="Times New Roman" pitchFamily="18" charset="0"/>
              </a:rPr>
              <a:t>Làng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chiếu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Phú</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thuộc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thôn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Phú</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xã</a:t>
            </a:r>
            <a:r>
              <a:rPr lang="en-US" sz="2400" dirty="0">
                <a:solidFill>
                  <a:srgbClr val="002060"/>
                </a:solidFill>
                <a:latin typeface="Times New Roman" pitchFamily="18" charset="0"/>
                <a:cs typeface="Times New Roman" pitchFamily="18" charset="0"/>
              </a:rPr>
              <a:t> An </a:t>
            </a:r>
            <a:r>
              <a:rPr lang="en-US" sz="2400" dirty="0" err="1">
                <a:solidFill>
                  <a:srgbClr val="002060"/>
                </a:solidFill>
                <a:latin typeface="Times New Roman" pitchFamily="18" charset="0"/>
                <a:cs typeface="Times New Roman" pitchFamily="18" charset="0"/>
              </a:rPr>
              <a:t>Cư</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huyện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Tuy</a:t>
            </a:r>
            <a:r>
              <a:rPr lang="en-US" sz="2400" dirty="0">
                <a:solidFill>
                  <a:srgbClr val="002060"/>
                </a:solidFill>
                <a:latin typeface="Times New Roman" pitchFamily="18" charset="0"/>
                <a:cs typeface="Times New Roman" pitchFamily="18" charset="0"/>
              </a:rPr>
              <a:t> An. </a:t>
            </a:r>
            <a:r>
              <a:rPr lang="en-US" sz="2400" dirty="0" err="1">
                <a:solidFill>
                  <a:srgbClr val="002060"/>
                </a:solidFill>
                <a:latin typeface="Times New Roman" pitchFamily="18" charset="0"/>
                <a:cs typeface="Times New Roman" pitchFamily="18" charset="0"/>
              </a:rPr>
              <a:t>Làng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được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thành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khá</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lâu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lịch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sử</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trăm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năm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Hầu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hết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trong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nghề</a:t>
            </a:r>
            <a:r>
              <a:rPr lang="en-US" sz="2400" dirty="0">
                <a:solidFill>
                  <a:srgbClr val="002060"/>
                </a:solidFill>
                <a:latin typeface="Times New Roman" pitchFamily="18" charset="0"/>
                <a:cs typeface="Times New Roman" pitchFamily="18" charset="0"/>
              </a:rPr>
              <a:t>. Ở </a:t>
            </a:r>
            <a:r>
              <a:rPr lang="en-US" sz="2400" dirty="0" err="1">
                <a:solidFill>
                  <a:srgbClr val="002060"/>
                </a:solidFill>
                <a:latin typeface="Times New Roman" pitchFamily="18" charset="0"/>
                <a:cs typeface="Times New Roman" pitchFamily="18" charset="0"/>
              </a:rPr>
              <a:t>làng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đồng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nguồn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nguyên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liệu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chính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sản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xuất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chiếu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lớn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được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trồng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đủ</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nguyên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liệu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phục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vụ</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sản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xuất</a:t>
            </a:r>
            <a:r>
              <a:rPr lang="en-US" sz="2400" dirty="0">
                <a:solidFill>
                  <a:srgbClr val="002060"/>
                </a:solidFill>
                <a:latin typeface="Times New Roman" pitchFamily="18" charset="0"/>
                <a:cs typeface="Times New Roman" pitchFamily="18" charset="0"/>
              </a:rPr>
              <a:t>.</a:t>
            </a:r>
          </a:p>
          <a:p>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chiếc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chiếu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cần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trải</a:t>
            </a:r>
            <a:r>
              <a:rPr lang="en-US" sz="2400" dirty="0">
                <a:solidFill>
                  <a:srgbClr val="002060"/>
                </a:solidFill>
                <a:latin typeface="Times New Roman" pitchFamily="18" charset="0"/>
                <a:cs typeface="Times New Roman" pitchFamily="18" charset="0"/>
              </a:rPr>
              <a:t> qua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công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đoạn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rồi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chẻ</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sợi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khô</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từng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rồi</a:t>
            </a:r>
            <a:r>
              <a:rPr lang="en-US" sz="2400" dirty="0">
                <a:solidFill>
                  <a:srgbClr val="002060"/>
                </a:solidFill>
                <a:latin typeface="Times New Roman" pitchFamily="18" charset="0"/>
                <a:cs typeface="Times New Roman" pitchFamily="18" charset="0"/>
              </a:rPr>
              <a:t> i </a:t>
            </a:r>
            <a:r>
              <a:rPr lang="en-US" sz="2400" dirty="0" err="1">
                <a:solidFill>
                  <a:srgbClr val="002060"/>
                </a:solidFill>
                <a:latin typeface="Times New Roman" pitchFamily="18" charset="0"/>
                <a:cs typeface="Times New Roman" pitchFamily="18" charset="0"/>
              </a:rPr>
              <a:t>đem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nhuộm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Nhuộm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công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đoạn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quan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trọng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đòi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hỏi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thợ</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phải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tay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kinh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nghiệm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Sau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nhuộm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tiếp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tục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rồi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đan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dệt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sản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phẩm</a:t>
            </a:r>
            <a:r>
              <a:rPr lang="en-US" sz="2400" dirty="0">
                <a:solidFill>
                  <a:srgbClr val="002060"/>
                </a:solidFill>
                <a:latin typeface="Times New Roman" pitchFamily="18" charset="0"/>
                <a:cs typeface="Times New Roman" pitchFamily="18" charset="0"/>
              </a:rPr>
              <a:t>.</a:t>
            </a:r>
          </a:p>
        </p:txBody>
      </p:sp>
      <p:pic>
        <p:nvPicPr>
          <p:cNvPr id="1026" name="Picture 2" descr="z3294940669584_76bb313137fdf83c16776ece125298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7" y="4267201"/>
            <a:ext cx="4446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z3289286313378_840291d1f57554215aaa65b95f414a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267201"/>
            <a:ext cx="4426299" cy="259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87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248</TotalTime>
  <Words>1274</Words>
  <Application>Microsoft Office PowerPoint</Application>
  <PresentationFormat>On-screen Show (4:3)</PresentationFormat>
  <Paragraphs>50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23</cp:revision>
  <dcterms:created xsi:type="dcterms:W3CDTF">2021-05-03T00:21:06Z</dcterms:created>
  <dcterms:modified xsi:type="dcterms:W3CDTF">2023-11-25T01:37:34Z</dcterms:modified>
</cp:coreProperties>
</file>