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79" r:id="rId3"/>
  </p:sldMasterIdLst>
  <p:notesMasterIdLst>
    <p:notesMasterId r:id="rId21"/>
  </p:notesMasterIdLst>
  <p:sldIdLst>
    <p:sldId id="567" r:id="rId4"/>
    <p:sldId id="755" r:id="rId5"/>
    <p:sldId id="754" r:id="rId6"/>
    <p:sldId id="740" r:id="rId7"/>
    <p:sldId id="752" r:id="rId8"/>
    <p:sldId id="701" r:id="rId9"/>
    <p:sldId id="758" r:id="rId10"/>
    <p:sldId id="537" r:id="rId11"/>
    <p:sldId id="713" r:id="rId12"/>
    <p:sldId id="744" r:id="rId13"/>
    <p:sldId id="293" r:id="rId14"/>
    <p:sldId id="745" r:id="rId15"/>
    <p:sldId id="746" r:id="rId16"/>
    <p:sldId id="747" r:id="rId17"/>
    <p:sldId id="749" r:id="rId18"/>
    <p:sldId id="711" r:id="rId19"/>
    <p:sldId id="717" r:id="rId2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2B7FE"/>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8" d="100"/>
          <a:sy n="68" d="100"/>
        </p:scale>
        <p:origin x="-5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SG"/>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0689C03-754C-4A7E-9F4A-658EB5DB542A}" type="datetimeFigureOut">
              <a:rPr lang="en-SG" smtClean="0"/>
              <a:t>20/2/2025</a:t>
            </a:fld>
            <a:endParaRPr lang="en-SG"/>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SG"/>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SG"/>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30464CBE-3B4A-4ED7-A1D5-C7EA0C3C6FF0}" type="slidenum">
              <a:rPr lang="en-SG" smtClean="0"/>
              <a:t>‹#›</a:t>
            </a:fld>
            <a:endParaRPr lang="en-SG"/>
          </a:p>
        </p:txBody>
      </p:sp>
    </p:spTree>
    <p:extLst>
      <p:ext uri="{BB962C8B-B14F-4D97-AF65-F5344CB8AC3E}">
        <p14:creationId xmlns:p14="http://schemas.microsoft.com/office/powerpoint/2010/main" val="279862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defTabSz="929305">
              <a:defRPr/>
            </a:pPr>
            <a:fld id="{30464CBE-3B4A-4ED7-A1D5-C7EA0C3C6FF0}" type="slidenum">
              <a:rPr lang="en-SG">
                <a:solidFill>
                  <a:prstClr val="black"/>
                </a:solidFill>
                <a:latin typeface="Calibri"/>
              </a:rPr>
              <a:pPr defTabSz="929305">
                <a:defRPr/>
              </a:pPr>
              <a:t>3</a:t>
            </a:fld>
            <a:endParaRPr lang="en-SG">
              <a:solidFill>
                <a:prstClr val="black"/>
              </a:solidFill>
              <a:latin typeface="Calibri"/>
            </a:endParaRPr>
          </a:p>
        </p:txBody>
      </p:sp>
    </p:spTree>
    <p:extLst>
      <p:ext uri="{BB962C8B-B14F-4D97-AF65-F5344CB8AC3E}">
        <p14:creationId xmlns:p14="http://schemas.microsoft.com/office/powerpoint/2010/main" val="349631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8</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C9CFA826-E658-4CB5-A9AD-3C9DEA137DE0}" type="slidenum">
              <a:rPr lang="zh-CN" altLang="en-US">
                <a:solidFill>
                  <a:prstClr val="black"/>
                </a:solidFill>
                <a:latin typeface="Calibri"/>
                <a:ea typeface="宋体" panose="02010600030101010101" pitchFamily="2" charset="-122"/>
              </a:rPr>
              <a:pPr defTabSz="929305">
                <a:defRPr/>
              </a:pPr>
              <a:t>11</a:t>
            </a:fld>
            <a:endParaRPr lang="zh-CN" altLang="en-US">
              <a:solidFill>
                <a:prstClr val="black"/>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C9CFA826-E658-4CB5-A9AD-3C9DEA137DE0}" type="slidenum">
              <a:rPr lang="zh-CN" altLang="en-US">
                <a:solidFill>
                  <a:prstClr val="black"/>
                </a:solidFill>
                <a:latin typeface="Calibri"/>
                <a:ea typeface="宋体" panose="02010600030101010101" pitchFamily="2" charset="-122"/>
              </a:rPr>
              <a:pPr defTabSz="929305">
                <a:def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8083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C9CFA826-E658-4CB5-A9AD-3C9DEA137DE0}" type="slidenum">
              <a:rPr lang="zh-CN" altLang="en-US">
                <a:solidFill>
                  <a:prstClr val="black"/>
                </a:solidFill>
                <a:latin typeface="Calibri"/>
                <a:ea typeface="宋体" panose="02010600030101010101" pitchFamily="2" charset="-122"/>
              </a:rPr>
              <a:pPr defTabSz="929305">
                <a:def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0838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C9CFA826-E658-4CB5-A9AD-3C9DEA137DE0}" type="slidenum">
              <a:rPr lang="zh-CN" altLang="en-US">
                <a:solidFill>
                  <a:prstClr val="black"/>
                </a:solidFill>
                <a:latin typeface="Calibri"/>
                <a:ea typeface="宋体" panose="02010600030101010101" pitchFamily="2" charset="-122"/>
              </a:rPr>
              <a:pPr defTabSz="929305">
                <a:def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7843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29305">
              <a:defRPr/>
            </a:pPr>
            <a:fld id="{C9CFA826-E658-4CB5-A9AD-3C9DEA137DE0}" type="slidenum">
              <a:rPr lang="zh-CN" altLang="en-US">
                <a:solidFill>
                  <a:prstClr val="black"/>
                </a:solidFill>
                <a:latin typeface="Calibri"/>
                <a:ea typeface="宋体" panose="02010600030101010101" pitchFamily="2" charset="-122"/>
              </a:rPr>
              <a:pPr defTabSz="929305">
                <a:def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0422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16</a:t>
            </a:fld>
            <a:endParaRPr lang="en-SG"/>
          </a:p>
        </p:txBody>
      </p:sp>
    </p:spTree>
    <p:extLst>
      <p:ext uri="{BB962C8B-B14F-4D97-AF65-F5344CB8AC3E}">
        <p14:creationId xmlns:p14="http://schemas.microsoft.com/office/powerpoint/2010/main" val="367051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latin typeface="#9Slide05 Brannboll Ny" panose="02000000000000000000" pitchFamily="2" charset="0"/>
            </a:endParaRPr>
          </a:p>
        </p:txBody>
      </p:sp>
      <p:sp>
        <p:nvSpPr>
          <p:cNvPr id="4" name="Slide Number Placeholder 3"/>
          <p:cNvSpPr>
            <a:spLocks noGrp="1"/>
          </p:cNvSpPr>
          <p:nvPr>
            <p:ph type="sldNum" sz="quarter" idx="10"/>
          </p:nvPr>
        </p:nvSpPr>
        <p:spPr/>
        <p:txBody>
          <a:bodyPr/>
          <a:lstStyle/>
          <a:p>
            <a:pPr defTabSz="929305">
              <a:defRPr/>
            </a:pPr>
            <a:fld id="{E4F2F2A6-EEC6-4997-86FC-5EA95893F8EA}" type="slidenum">
              <a:rPr lang="en-US">
                <a:solidFill>
                  <a:prstClr val="black"/>
                </a:solidFill>
                <a:latin typeface="Calibri" panose="020F0502020204030204"/>
              </a:rPr>
              <a:pPr defTabSz="92930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48410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46C88B9-C7C1-410B-8F28-8E78411F0B55}" type="datetimeFigureOut">
              <a:rPr lang="en-US" smtClean="0"/>
              <a:t>2/20/2025</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A2C3C63-A1CA-4335-8ACB-AD24364123C2}"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90976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56489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2025/2/20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8030403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74010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4F6FFC-400D-4E4B-967E-DDC89D23338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42466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C065FD-D1B1-49D8-ADB7-8761418B441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831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638571-2B12-4198-B577-88B26815C02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0858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03A9B2-0398-4530-9AF8-7A328209F7E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3769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698F6-CC29-4C5E-8CEA-69C553D79F3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1033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F08B5F-959D-4134-8104-C061488C1A7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994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DB102B-BABD-4508-9A40-714D2E4C529C}"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5705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A11E1E-BA7A-4071-A911-BD8045E3408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9477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AE23F-E4EB-43A2-8813-44BD0A3FD3C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9316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7F49EF-A7AF-41FB-8975-8D6798E9159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751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CD782-2BD6-4174-81DA-8E2A4A86488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90153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A3F61A-BA3F-421A-AC39-629C92331C5B}"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126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E46C88B9-C7C1-410B-8F28-8E78411F0B55}"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6C88B9-C7C1-410B-8F28-8E78411F0B55}"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C88B9-C7C1-410B-8F28-8E78411F0B55}"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88B9-C7C1-410B-8F28-8E78411F0B55}"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C3C63-A1CA-4335-8ACB-AD24364123C2}"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E46C88B9-C7C1-410B-8F28-8E78411F0B55}" type="datetimeFigureOut">
              <a:rPr lang="en-US" smtClean="0"/>
              <a:t>2/20/2025</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A2C3C63-A1CA-4335-8ACB-AD24364123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688719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BED11E-0EA5-435B-A078-E3FA8F6C0EC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73618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40"/>
            <a:ext cx="12191365" cy="6649720"/>
          </a:xfrm>
          <a:prstGeom prst="rect">
            <a:avLst/>
          </a:prstGeom>
          <a:noFill/>
          <a:ln w="9525">
            <a:noFill/>
          </a:ln>
        </p:spPr>
      </p:pic>
      <p:sp>
        <p:nvSpPr>
          <p:cNvPr id="3" name="TextBox 3"/>
          <p:cNvSpPr txBox="1"/>
          <p:nvPr/>
        </p:nvSpPr>
        <p:spPr>
          <a:xfrm>
            <a:off x="535925" y="2160168"/>
            <a:ext cx="11537315" cy="3554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ĐẶC ĐIỂM VÀ CHỨC NĂNG CỦA TRỢ TỪ, THÁN TỪ</a:t>
            </a:r>
          </a:p>
        </p:txBody>
      </p:sp>
      <p:sp>
        <p:nvSpPr>
          <p:cNvPr id="4" name="TextBox 3"/>
          <p:cNvSpPr txBox="1"/>
          <p:nvPr/>
        </p:nvSpPr>
        <p:spPr>
          <a:xfrm>
            <a:off x="666190" y="1003460"/>
            <a:ext cx="1058517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1" i="0" u="sng" strike="noStrike" kern="1200" cap="none" spc="0" normalizeH="0" baseline="0" noProof="0" dirty="0" err="1">
                <a:ln>
                  <a:noFill/>
                </a:ln>
                <a:solidFill>
                  <a:srgbClr val="000000"/>
                </a:solidFill>
                <a:effectLst/>
                <a:uLnTx/>
                <a:uFillTx/>
                <a:latin typeface="Times New Roman" panose="02020603050405020304" pitchFamily="18" charset="0"/>
                <a:ea typeface="SimSun"/>
                <a:cs typeface="Times New Roman" panose="02020603050405020304" pitchFamily="18" charset="0"/>
              </a:rPr>
              <a:t>Tiết</a:t>
            </a:r>
            <a:r>
              <a:rPr kumimoji="0" lang="en-US" sz="7000" b="1" i="0" u="sng"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 62</a:t>
            </a:r>
            <a:r>
              <a:rPr kumimoji="0" lang="en-US" sz="70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 </a:t>
            </a:r>
          </a:p>
        </p:txBody>
      </p:sp>
      <p:sp>
        <p:nvSpPr>
          <p:cNvPr id="2" name="Rectangle 1"/>
          <p:cNvSpPr/>
          <p:nvPr/>
        </p:nvSpPr>
        <p:spPr>
          <a:xfrm>
            <a:off x="4193078" y="330255"/>
            <a:ext cx="4908716" cy="461665"/>
          </a:xfrm>
          <a:prstGeom prst="rect">
            <a:avLst/>
          </a:prstGeom>
        </p:spPr>
        <p:txBody>
          <a:bodyPr wrap="none">
            <a:spAutoFit/>
          </a:bodyPr>
          <a:lstStyle/>
          <a:p>
            <a:fld id="{22A34C07-7FAD-4944-BCF5-47FA84CAEF02}" type="datetime2">
              <a:rPr lang="vi-VN" sz="2400" smtClean="0">
                <a:solidFill>
                  <a:srgbClr val="0033CC"/>
                </a:solidFill>
                <a:latin typeface="Palatino Linotype" pitchFamily="18" charset="0"/>
              </a:rPr>
              <a:t>Thứ Năm, 20 Tháng Hai 2025</a:t>
            </a:fld>
            <a:endParaRPr lang="en-US" sz="2400" dirty="0">
              <a:solidFill>
                <a:srgbClr val="0033CC"/>
              </a:solidFill>
              <a:latin typeface="Palatino Linotype" pitchFamily="18" charset="0"/>
            </a:endParaRPr>
          </a:p>
        </p:txBody>
      </p:sp>
    </p:spTree>
    <p:extLst>
      <p:ext uri="{BB962C8B-B14F-4D97-AF65-F5344CB8AC3E}">
        <p14:creationId xmlns:p14="http://schemas.microsoft.com/office/powerpoint/2010/main" val="5789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N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5400000">
            <a:off x="8230931" y="3291681"/>
            <a:ext cx="68580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N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flipV="1">
            <a:off x="662674" y="-36626"/>
            <a:ext cx="10570756" cy="189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5052" y="3490911"/>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57422" y="3490912"/>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94436" y="6590660"/>
            <a:ext cx="10471364" cy="2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616017" y="0"/>
            <a:ext cx="10809170" cy="6629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FF"/>
              </a:solidFill>
              <a:effectLst/>
              <a:uLnTx/>
              <a:uFillTx/>
              <a:latin typeface="Arial"/>
              <a:ea typeface="+mn-ea"/>
              <a:cs typeface="Arial" panose="020B0604020202020204" pitchFamily="34" charset="0"/>
            </a:endParaRPr>
          </a:p>
        </p:txBody>
      </p:sp>
      <p:pic>
        <p:nvPicPr>
          <p:cNvPr id="25608"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3947" y="5332131"/>
            <a:ext cx="838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44" y="0"/>
            <a:ext cx="83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211" name="Picture 67"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486400"/>
            <a:ext cx="76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96" name="Text Box 75"/>
          <p:cNvSpPr txBox="1">
            <a:spLocks noChangeArrowheads="1"/>
          </p:cNvSpPr>
          <p:nvPr/>
        </p:nvSpPr>
        <p:spPr bwMode="auto">
          <a:xfrm>
            <a:off x="1089174" y="1365966"/>
            <a:ext cx="96541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rgbClr val="0000FF"/>
                </a:solidFill>
                <a:latin typeface="Arial" charset="0"/>
              </a:defRPr>
            </a:lvl1pPr>
            <a:lvl2pPr marL="742950" indent="-285750" eaLnBrk="0" hangingPunct="0">
              <a:defRPr sz="3200" b="1">
                <a:solidFill>
                  <a:srgbClr val="0000FF"/>
                </a:solidFill>
                <a:latin typeface="Arial" charset="0"/>
              </a:defRPr>
            </a:lvl2pPr>
            <a:lvl3pPr marL="1143000" indent="-228600" eaLnBrk="0" hangingPunct="0">
              <a:defRPr sz="3200" b="1">
                <a:solidFill>
                  <a:srgbClr val="0000FF"/>
                </a:solidFill>
                <a:latin typeface="Arial" charset="0"/>
              </a:defRPr>
            </a:lvl3pPr>
            <a:lvl4pPr marL="1600200" indent="-228600" eaLnBrk="0" hangingPunct="0">
              <a:defRPr sz="3200" b="1">
                <a:solidFill>
                  <a:srgbClr val="0000FF"/>
                </a:solidFill>
                <a:latin typeface="Arial" charset="0"/>
              </a:defRPr>
            </a:lvl4pPr>
            <a:lvl5pPr marL="2057400" indent="-228600" eaLnBrk="0" hangingPunct="0">
              <a:defRPr sz="3200" b="1">
                <a:solidFill>
                  <a:srgbClr val="0000FF"/>
                </a:solidFill>
                <a:latin typeface="Arial" charset="0"/>
              </a:defRPr>
            </a:lvl5pPr>
            <a:lvl6pPr marL="2514600" indent="-228600" eaLnBrk="0" fontAlgn="base" hangingPunct="0">
              <a:spcBef>
                <a:spcPct val="0"/>
              </a:spcBef>
              <a:spcAft>
                <a:spcPct val="0"/>
              </a:spcAft>
              <a:defRPr sz="3200" b="1">
                <a:solidFill>
                  <a:srgbClr val="0000FF"/>
                </a:solidFill>
                <a:latin typeface="Arial" charset="0"/>
              </a:defRPr>
            </a:lvl6pPr>
            <a:lvl7pPr marL="2971800" indent="-228600" eaLnBrk="0" fontAlgn="base" hangingPunct="0">
              <a:spcBef>
                <a:spcPct val="0"/>
              </a:spcBef>
              <a:spcAft>
                <a:spcPct val="0"/>
              </a:spcAft>
              <a:defRPr sz="3200" b="1">
                <a:solidFill>
                  <a:srgbClr val="0000FF"/>
                </a:solidFill>
                <a:latin typeface="Arial" charset="0"/>
              </a:defRPr>
            </a:lvl7pPr>
            <a:lvl8pPr marL="3429000" indent="-228600" eaLnBrk="0" fontAlgn="base" hangingPunct="0">
              <a:spcBef>
                <a:spcPct val="0"/>
              </a:spcBef>
              <a:spcAft>
                <a:spcPct val="0"/>
              </a:spcAft>
              <a:defRPr sz="3200" b="1">
                <a:solidFill>
                  <a:srgbClr val="0000FF"/>
                </a:solidFill>
                <a:latin typeface="Arial" charset="0"/>
              </a:defRPr>
            </a:lvl8pPr>
            <a:lvl9pPr marL="3886200" indent="-228600" eaLnBrk="0" fontAlgn="base" hangingPunct="0">
              <a:spcBef>
                <a:spcPct val="0"/>
              </a:spcBef>
              <a:spcAft>
                <a:spcPct val="0"/>
              </a:spcAft>
              <a:defRPr sz="3200" b="1">
                <a:solidFill>
                  <a:srgbClr val="0000FF"/>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800" i="0"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rPr>
              <a:t>II. THỰC HÀNH TIẾNG VIỆT</a:t>
            </a:r>
          </a:p>
        </p:txBody>
      </p:sp>
      <p:sp>
        <p:nvSpPr>
          <p:cNvPr id="124997" name="Rectangle 77"/>
          <p:cNvSpPr>
            <a:spLocks noChangeArrowheads="1"/>
          </p:cNvSpPr>
          <p:nvPr/>
        </p:nvSpPr>
        <p:spPr bwMode="auto">
          <a:xfrm>
            <a:off x="695844" y="79657"/>
            <a:ext cx="10640567" cy="1196921"/>
          </a:xfrm>
          <a:prstGeom prst="rect">
            <a:avLst/>
          </a:prstGeom>
          <a:gradFill rotWithShape="1">
            <a:gsLst>
              <a:gs pos="0">
                <a:srgbClr val="FFFFCC"/>
              </a:gs>
              <a:gs pos="100000">
                <a:srgbClr val="FFCCFF"/>
              </a:gs>
            </a:gsLst>
            <a:path path="shape">
              <a:fillToRect l="50000" t="50000" r="50000" b="50000"/>
            </a:path>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endParaRPr>
          </a:p>
        </p:txBody>
      </p:sp>
      <p:sp>
        <p:nvSpPr>
          <p:cNvPr id="25613" name="WordArt 78"/>
          <p:cNvSpPr>
            <a:spLocks noChangeArrowheads="1" noChangeShapeType="1" noTextEdit="1"/>
          </p:cNvSpPr>
          <p:nvPr/>
        </p:nvSpPr>
        <p:spPr bwMode="auto">
          <a:xfrm>
            <a:off x="762065" y="304800"/>
            <a:ext cx="10570757" cy="715478"/>
          </a:xfrm>
          <a:prstGeom prst="rect">
            <a:avLst/>
          </a:prstGeom>
        </p:spPr>
        <p:txBody>
          <a:bodyPr wrap="none" fromWordArt="1">
            <a:prstTxWarp prst="textPlain">
              <a:avLst>
                <a:gd name="adj" fmla="val 5001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TIẾT 62</a:t>
            </a:r>
            <a:r>
              <a:rPr kumimoji="0" lang="en-US" sz="3200" b="1" i="0" u="none"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  ĐẶC ĐIỂM VÀ CHỨC NĂNG CỦA TRỢ TỪ, THÁN TỪ</a:t>
            </a:r>
          </a:p>
        </p:txBody>
      </p:sp>
    </p:spTree>
    <p:extLst>
      <p:ext uri="{BB962C8B-B14F-4D97-AF65-F5344CB8AC3E}">
        <p14:creationId xmlns:p14="http://schemas.microsoft.com/office/powerpoint/2010/main" val="279982823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2211"/>
                                        </p:tgtEl>
                                        <p:attrNameLst>
                                          <p:attrName>style.visibility</p:attrName>
                                        </p:attrNameLst>
                                      </p:cBhvr>
                                      <p:to>
                                        <p:strVal val="visible"/>
                                      </p:to>
                                    </p:set>
                                    <p:animEffect transition="in" filter="box(in)">
                                      <p:cBhvr>
                                        <p:cTn id="7" dur="500"/>
                                        <p:tgtEl>
                                          <p:spTgt spid="2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1326538" y="213051"/>
            <a:ext cx="10515600" cy="632402"/>
          </a:xfrm>
        </p:spPr>
        <p:txBody>
          <a:bodyPr>
            <a:noAutofit/>
          </a:bodyPr>
          <a:lstStyle/>
          <a:p>
            <a:r>
              <a:rPr lang="en-US" altLang="zh-CN" sz="3600" dirty="0" err="1">
                <a:latin typeface="Times New Roman" panose="02020603050405020304" pitchFamily="18" charset="0"/>
                <a:cs typeface="Times New Roman" panose="02020603050405020304" pitchFamily="18" charset="0"/>
              </a:rPr>
              <a:t>Bài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tập</a:t>
            </a:r>
            <a:r>
              <a:rPr lang="en-US" altLang="zh-CN" sz="3600" dirty="0">
                <a:latin typeface="Times New Roman" panose="02020603050405020304" pitchFamily="18" charset="0"/>
                <a:cs typeface="Times New Roman" panose="02020603050405020304" pitchFamily="18" charset="0"/>
              </a:rPr>
              <a:t> 1: </a:t>
            </a:r>
            <a:r>
              <a:rPr lang="en-US" altLang="zh-CN" sz="3600" dirty="0" err="1">
                <a:latin typeface="Times New Roman" panose="02020603050405020304" pitchFamily="18" charset="0"/>
                <a:cs typeface="Times New Roman" panose="02020603050405020304" pitchFamily="18" charset="0"/>
              </a:rPr>
              <a:t>Xác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định</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trợ</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và</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thán</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được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sử</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dụng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trong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các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lời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thoại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sau</a:t>
            </a:r>
            <a:r>
              <a:rPr lang="en-US" altLang="zh-CN"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E49A5DF6-A008-4B30-BDBD-ED3F4B56B508}"/>
              </a:ext>
            </a:extLst>
          </p:cNvPr>
          <p:cNvGraphicFramePr>
            <a:graphicFrameLocks noGrp="1"/>
          </p:cNvGraphicFramePr>
          <p:nvPr>
            <p:extLst>
              <p:ext uri="{D42A27DB-BD31-4B8C-83A1-F6EECF244321}">
                <p14:modId xmlns:p14="http://schemas.microsoft.com/office/powerpoint/2010/main" val="2579361019"/>
              </p:ext>
            </p:extLst>
          </p:nvPr>
        </p:nvGraphicFramePr>
        <p:xfrm>
          <a:off x="419450" y="1090569"/>
          <a:ext cx="11422687" cy="5206937"/>
        </p:xfrm>
        <a:graphic>
          <a:graphicData uri="http://schemas.openxmlformats.org/drawingml/2006/table">
            <a:tbl>
              <a:tblPr firstRow="1" bandRow="1"/>
              <a:tblGrid>
                <a:gridCol w="5697041">
                  <a:extLst>
                    <a:ext uri="{9D8B030D-6E8A-4147-A177-3AD203B41FA5}">
                      <a16:colId xmlns:a16="http://schemas.microsoft.com/office/drawing/2014/main" xmlns="" val="144962447"/>
                    </a:ext>
                  </a:extLst>
                </a:gridCol>
                <a:gridCol w="3019825">
                  <a:extLst>
                    <a:ext uri="{9D8B030D-6E8A-4147-A177-3AD203B41FA5}">
                      <a16:colId xmlns:a16="http://schemas.microsoft.com/office/drawing/2014/main" xmlns="" val="746448599"/>
                    </a:ext>
                  </a:extLst>
                </a:gridCol>
                <a:gridCol w="2705821">
                  <a:extLst>
                    <a:ext uri="{9D8B030D-6E8A-4147-A177-3AD203B41FA5}">
                      <a16:colId xmlns:a16="http://schemas.microsoft.com/office/drawing/2014/main" xmlns="" val="703626916"/>
                    </a:ext>
                  </a:extLst>
                </a:gridCol>
              </a:tblGrid>
              <a:tr h="634937">
                <a:tc>
                  <a:txBody>
                    <a:bodyPr/>
                    <a:lstStyle/>
                    <a:p>
                      <a:pPr algn="ct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Trợ</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Thán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52818342"/>
                  </a:ext>
                </a:extLst>
              </a:tr>
              <a:tr h="1370886">
                <a:tc>
                  <a:txBody>
                    <a:bodyPr/>
                    <a:lstStyle/>
                    <a:p>
                      <a:r>
                        <a:rPr lang="en-US" sz="3200" dirty="0">
                          <a:latin typeface="Times New Roman" panose="02020603050405020304" pitchFamily="18" charset="0"/>
                          <a:cs typeface="Times New Roman" panose="02020603050405020304" pitchFamily="18" charset="0"/>
                        </a:rPr>
                        <a:t> a. A!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đấy</a:t>
                      </a:r>
                      <a:r>
                        <a:rPr lang="en-US" sz="3200" dirty="0">
                          <a:latin typeface="Times New Roman" panose="02020603050405020304" pitchFamily="18" charset="0"/>
                          <a:cs typeface="Times New Roman" panose="02020603050405020304" pitchFamily="18" charset="0"/>
                        </a:rPr>
                        <a:t> à?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a:t>
                      </a:r>
                    </a:p>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Mô</a:t>
                      </a:r>
                      <a:r>
                        <a:rPr lang="en-US" sz="3200" i="1" dirty="0">
                          <a:latin typeface="Times New Roman" panose="02020603050405020304" pitchFamily="18" charset="0"/>
                          <a:cs typeface="Times New Roman" panose="02020603050405020304" pitchFamily="18" charset="0"/>
                        </a:rPr>
                        <a:t>-li-e,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Giuốc-đanh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lễ</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phục</a:t>
                      </a:r>
                      <a:r>
                        <a:rPr lang="en-US" sz="3200" i="1" dirty="0">
                          <a:latin typeface="Times New Roman" panose="02020603050405020304" pitchFamily="18" charset="0"/>
                          <a:cs typeface="Times New Roman" panose="02020603050405020304" pitchFamily="18" charset="0"/>
                        </a:rPr>
                        <a:t>)</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71733551"/>
                  </a:ext>
                </a:extLst>
              </a:tr>
              <a:tr h="1110881">
                <a:tc>
                  <a:txBody>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a:t>
                      </a:r>
                    </a:p>
                    <a:p>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-li-e,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Giuốc-đanh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lễ</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8292318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1326538" y="213051"/>
            <a:ext cx="10515600" cy="632402"/>
          </a:xfrm>
        </p:spPr>
        <p:txBody>
          <a:bodyPr>
            <a:noAutofit/>
          </a:bodyPr>
          <a:lstStyle/>
          <a:p>
            <a:r>
              <a:rPr lang="en-US" altLang="zh-CN" sz="3600" dirty="0" err="1">
                <a:latin typeface="Times New Roman" panose="02020603050405020304" pitchFamily="18" charset="0"/>
                <a:cs typeface="Times New Roman" panose="02020603050405020304" pitchFamily="18" charset="0"/>
              </a:rPr>
              <a:t>Bài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tập</a:t>
            </a:r>
            <a:r>
              <a:rPr lang="en-US" altLang="zh-CN" sz="3600" dirty="0">
                <a:latin typeface="Times New Roman" panose="02020603050405020304" pitchFamily="18" charset="0"/>
                <a:cs typeface="Times New Roman" panose="02020603050405020304" pitchFamily="18" charset="0"/>
              </a:rPr>
              <a:t> 1: </a:t>
            </a:r>
            <a:r>
              <a:rPr lang="en-US" altLang="zh-CN" sz="3600" dirty="0" err="1">
                <a:latin typeface="Times New Roman" panose="02020603050405020304" pitchFamily="18" charset="0"/>
                <a:cs typeface="Times New Roman" panose="02020603050405020304" pitchFamily="18" charset="0"/>
              </a:rPr>
              <a:t>xác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định</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trợ</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và</a:t>
            </a:r>
            <a:r>
              <a:rPr lang="en-US" altLang="zh-CN" sz="3600" dirty="0">
                <a:latin typeface="Times New Roman" panose="02020603050405020304" pitchFamily="18" charset="0"/>
                <a:cs typeface="Times New Roman" panose="02020603050405020304" pitchFamily="18" charset="0"/>
              </a:rPr>
              <a:t> than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được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sử</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dụng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trong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các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lời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thoại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sau</a:t>
            </a:r>
            <a:r>
              <a:rPr lang="en-US" altLang="zh-CN"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E49A5DF6-A008-4B30-BDBD-ED3F4B56B508}"/>
              </a:ext>
            </a:extLst>
          </p:cNvPr>
          <p:cNvGraphicFramePr>
            <a:graphicFrameLocks noGrp="1"/>
          </p:cNvGraphicFramePr>
          <p:nvPr>
            <p:extLst>
              <p:ext uri="{D42A27DB-BD31-4B8C-83A1-F6EECF244321}">
                <p14:modId xmlns:p14="http://schemas.microsoft.com/office/powerpoint/2010/main" val="2452768231"/>
              </p:ext>
            </p:extLst>
          </p:nvPr>
        </p:nvGraphicFramePr>
        <p:xfrm>
          <a:off x="419450" y="1090569"/>
          <a:ext cx="11422687" cy="5206937"/>
        </p:xfrm>
        <a:graphic>
          <a:graphicData uri="http://schemas.openxmlformats.org/drawingml/2006/table">
            <a:tbl>
              <a:tblPr firstRow="1" bandRow="1"/>
              <a:tblGrid>
                <a:gridCol w="5697041">
                  <a:extLst>
                    <a:ext uri="{9D8B030D-6E8A-4147-A177-3AD203B41FA5}">
                      <a16:colId xmlns:a16="http://schemas.microsoft.com/office/drawing/2014/main" xmlns="" val="144962447"/>
                    </a:ext>
                  </a:extLst>
                </a:gridCol>
                <a:gridCol w="3019825">
                  <a:extLst>
                    <a:ext uri="{9D8B030D-6E8A-4147-A177-3AD203B41FA5}">
                      <a16:colId xmlns:a16="http://schemas.microsoft.com/office/drawing/2014/main" xmlns="" val="746448599"/>
                    </a:ext>
                  </a:extLst>
                </a:gridCol>
                <a:gridCol w="2705821">
                  <a:extLst>
                    <a:ext uri="{9D8B030D-6E8A-4147-A177-3AD203B41FA5}">
                      <a16:colId xmlns:a16="http://schemas.microsoft.com/office/drawing/2014/main" xmlns="" val="703626916"/>
                    </a:ext>
                  </a:extLst>
                </a:gridCol>
              </a:tblGrid>
              <a:tr h="634937">
                <a:tc>
                  <a:txBody>
                    <a:bodyPr/>
                    <a:lstStyle/>
                    <a:p>
                      <a:pPr algn="ct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Trợ</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Thán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52818342"/>
                  </a:ext>
                </a:extLst>
              </a:tr>
              <a:tr h="1370886">
                <a:tc>
                  <a:txBody>
                    <a:bodyPr/>
                    <a:lstStyle/>
                    <a:p>
                      <a:r>
                        <a:rPr lang="en-US" sz="3200" dirty="0">
                          <a:latin typeface="Times New Roman" panose="02020603050405020304" pitchFamily="18" charset="0"/>
                          <a:cs typeface="Times New Roman" panose="02020603050405020304" pitchFamily="18" charset="0"/>
                        </a:rPr>
                        <a:t> a. A!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đấy</a:t>
                      </a:r>
                      <a:r>
                        <a:rPr lang="en-US" sz="3200" dirty="0">
                          <a:latin typeface="Times New Roman" panose="02020603050405020304" pitchFamily="18" charset="0"/>
                          <a:cs typeface="Times New Roman" panose="02020603050405020304" pitchFamily="18" charset="0"/>
                        </a:rPr>
                        <a:t> à?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a:t>
                      </a:r>
                    </a:p>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Mô</a:t>
                      </a:r>
                      <a:r>
                        <a:rPr lang="en-US" sz="3200" i="1" dirty="0">
                          <a:latin typeface="Times New Roman" panose="02020603050405020304" pitchFamily="18" charset="0"/>
                          <a:cs typeface="Times New Roman" panose="02020603050405020304" pitchFamily="18" charset="0"/>
                        </a:rPr>
                        <a:t>-li-e,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Giuốc-đanh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lễ</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phục</a:t>
                      </a:r>
                      <a:r>
                        <a:rPr lang="en-US" sz="3200" i="1" dirty="0">
                          <a:latin typeface="Times New Roman" panose="02020603050405020304" pitchFamily="18" charset="0"/>
                          <a:cs typeface="Times New Roman" panose="02020603050405020304" pitchFamily="18" charset="0"/>
                        </a:rPr>
                        <a:t>)</a:t>
                      </a:r>
                    </a:p>
                  </a:txBody>
                  <a:tcPr/>
                </a:tc>
                <a:tc>
                  <a:txBody>
                    <a:bodyPr/>
                    <a:lstStyle/>
                    <a:p>
                      <a:pPr algn="ctr"/>
                      <a:r>
                        <a:rPr lang="en-US" sz="3200" b="1" dirty="0">
                          <a:latin typeface="Times New Roman" panose="02020603050405020304" pitchFamily="18" charset="0"/>
                          <a:cs typeface="Times New Roman" panose="02020603050405020304" pitchFamily="18" charset="0"/>
                        </a:rPr>
                        <a:t>à</a:t>
                      </a:r>
                    </a:p>
                  </a:txBody>
                  <a:tcPr/>
                </a:tc>
                <a:tc>
                  <a:txBody>
                    <a:bodyPr/>
                    <a:lstStyle/>
                    <a:p>
                      <a:pPr algn="ctr"/>
                      <a:r>
                        <a:rPr lang="en-US" sz="3200" b="1" dirty="0">
                          <a:latin typeface="Times New Roman" panose="02020603050405020304" pitchFamily="18" charset="0"/>
                          <a:cs typeface="Times New Roman" panose="02020603050405020304" pitchFamily="18" charset="0"/>
                        </a:rPr>
                        <a:t>a</a:t>
                      </a:r>
                    </a:p>
                  </a:txBody>
                  <a:tcPr/>
                </a:tc>
                <a:extLst>
                  <a:ext uri="{0D108BD9-81ED-4DB2-BD59-A6C34878D82A}">
                    <a16:rowId xmlns:a16="http://schemas.microsoft.com/office/drawing/2014/main" xmlns="" val="1871733551"/>
                  </a:ext>
                </a:extLst>
              </a:tr>
              <a:tr h="1110881">
                <a:tc>
                  <a:txBody>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a:t>
                      </a:r>
                    </a:p>
                    <a:p>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-li-e,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Giuốc-đanh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lễ</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err="1">
                          <a:latin typeface="Times New Roman" panose="02020603050405020304" pitchFamily="18" charset="0"/>
                          <a:cs typeface="Times New Roman" panose="02020603050405020304" pitchFamily="18" charset="0"/>
                        </a:rPr>
                        <a:t>chứ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err="1">
                          <a:latin typeface="Times New Roman" panose="02020603050405020304" pitchFamily="18" charset="0"/>
                          <a:cs typeface="Times New Roman" panose="02020603050405020304" pitchFamily="18" charset="0"/>
                        </a:rPr>
                        <a:t>vâng</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82923188"/>
                  </a:ext>
                </a:extLst>
              </a:tr>
            </a:tbl>
          </a:graphicData>
        </a:graphic>
      </p:graphicFrame>
    </p:spTree>
    <p:extLst>
      <p:ext uri="{BB962C8B-B14F-4D97-AF65-F5344CB8AC3E}">
        <p14:creationId xmlns:p14="http://schemas.microsoft.com/office/powerpoint/2010/main" val="2756137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1326538" y="213051"/>
            <a:ext cx="10515600" cy="632402"/>
          </a:xfrm>
        </p:spPr>
        <p:txBody>
          <a:bodyPr>
            <a:noAutofit/>
          </a:bodyPr>
          <a:lstStyle/>
          <a:p>
            <a:r>
              <a:rPr lang="en-US" altLang="zh-CN" sz="3600" dirty="0">
                <a:latin typeface="Times New Roman" panose="02020603050405020304" pitchFamily="18" charset="0"/>
                <a:cs typeface="Times New Roman" panose="02020603050405020304" pitchFamily="18" charset="0"/>
              </a:rPr>
              <a:t>BT 4/116: </a:t>
            </a:r>
            <a:r>
              <a:rPr lang="en-US" altLang="zh-CN" sz="3600" dirty="0" err="1">
                <a:latin typeface="Times New Roman" panose="02020603050405020304" pitchFamily="18" charset="0"/>
                <a:cs typeface="Times New Roman" panose="02020603050405020304" pitchFamily="18" charset="0"/>
              </a:rPr>
              <a:t>Các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câu</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sau</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đây</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sử</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dụng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những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trợ</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nào</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Giải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thích</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nghĩa</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và</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nêu</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chức</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năng</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của</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trợ</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từ</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đó</a:t>
            </a:r>
            <a:r>
              <a:rPr lang="en-US" altLang="zh-CN"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E49A5DF6-A008-4B30-BDBD-ED3F4B56B508}"/>
              </a:ext>
            </a:extLst>
          </p:cNvPr>
          <p:cNvGraphicFramePr>
            <a:graphicFrameLocks noGrp="1"/>
          </p:cNvGraphicFramePr>
          <p:nvPr>
            <p:extLst>
              <p:ext uri="{D42A27DB-BD31-4B8C-83A1-F6EECF244321}">
                <p14:modId xmlns:p14="http://schemas.microsoft.com/office/powerpoint/2010/main" val="1573058621"/>
              </p:ext>
            </p:extLst>
          </p:nvPr>
        </p:nvGraphicFramePr>
        <p:xfrm>
          <a:off x="419450" y="1090569"/>
          <a:ext cx="11422687" cy="5151120"/>
        </p:xfrm>
        <a:graphic>
          <a:graphicData uri="http://schemas.openxmlformats.org/drawingml/2006/table">
            <a:tbl>
              <a:tblPr firstRow="1" bandRow="1"/>
              <a:tblGrid>
                <a:gridCol w="5297471">
                  <a:extLst>
                    <a:ext uri="{9D8B030D-6E8A-4147-A177-3AD203B41FA5}">
                      <a16:colId xmlns:a16="http://schemas.microsoft.com/office/drawing/2014/main" xmlns="" val="144962447"/>
                    </a:ext>
                  </a:extLst>
                </a:gridCol>
                <a:gridCol w="2005533">
                  <a:extLst>
                    <a:ext uri="{9D8B030D-6E8A-4147-A177-3AD203B41FA5}">
                      <a16:colId xmlns:a16="http://schemas.microsoft.com/office/drawing/2014/main" xmlns="" val="746448599"/>
                    </a:ext>
                  </a:extLst>
                </a:gridCol>
                <a:gridCol w="4119683">
                  <a:extLst>
                    <a:ext uri="{9D8B030D-6E8A-4147-A177-3AD203B41FA5}">
                      <a16:colId xmlns:a16="http://schemas.microsoft.com/office/drawing/2014/main" xmlns="" val="703626916"/>
                    </a:ext>
                  </a:extLst>
                </a:gridCol>
              </a:tblGrid>
              <a:tr h="634937">
                <a:tc>
                  <a:txBody>
                    <a:bodyPr/>
                    <a:lstStyle/>
                    <a:p>
                      <a:pPr algn="ct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Trợ</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Đặc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điểm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năng</a:t>
                      </a:r>
                      <a:endParaRPr lang="en-US" sz="32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52818342"/>
                  </a:ext>
                </a:extLst>
              </a:tr>
              <a:tr h="1370886">
                <a:tc>
                  <a:txBody>
                    <a:bodyPr/>
                    <a:lstStyle/>
                    <a:p>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ư?</a:t>
                      </a:r>
                    </a:p>
                    <a:p>
                      <a:r>
                        <a:rPr lang="en-US" sz="32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Vũ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Đình</a:t>
                      </a:r>
                      <a:r>
                        <a:rPr lang="en-US" sz="2400" i="1"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a:t>
                      </a:r>
                      <a:r>
                        <a:rPr lang="en-US" sz="2400" i="1" dirty="0">
                          <a:latin typeface="Times New Roman" panose="02020603050405020304" pitchFamily="18" charset="0"/>
                          <a:cs typeface="Times New Roman" panose="02020603050405020304" pitchFamily="18" charset="0"/>
                        </a:rPr>
                        <a:t>)</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71733551"/>
                  </a:ext>
                </a:extLst>
              </a:tr>
              <a:tr h="1110881">
                <a:tc>
                  <a:txBody>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Ngài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tùy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a:t>
                      </a:r>
                    </a:p>
                    <a:p>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zít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Nê-xin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hiếm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82923188"/>
                  </a:ext>
                </a:extLst>
              </a:tr>
            </a:tbl>
          </a:graphicData>
        </a:graphic>
      </p:graphicFrame>
    </p:spTree>
    <p:extLst>
      <p:ext uri="{BB962C8B-B14F-4D97-AF65-F5344CB8AC3E}">
        <p14:creationId xmlns:p14="http://schemas.microsoft.com/office/powerpoint/2010/main" val="37822390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1326538" y="213051"/>
            <a:ext cx="10515600" cy="440092"/>
          </a:xfrm>
        </p:spPr>
        <p:txBody>
          <a:bodyPr>
            <a:noAutofit/>
          </a:bodyPr>
          <a:lstStyle/>
          <a:p>
            <a:r>
              <a:rPr lang="en-US" altLang="zh-CN" sz="3600" dirty="0">
                <a:latin typeface="Times New Roman" panose="02020603050405020304" pitchFamily="18" charset="0"/>
                <a:cs typeface="Times New Roman" panose="02020603050405020304" pitchFamily="18" charset="0"/>
              </a:rPr>
              <a:t>BT 4/116:</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E49A5DF6-A008-4B30-BDBD-ED3F4B56B508}"/>
              </a:ext>
            </a:extLst>
          </p:cNvPr>
          <p:cNvGraphicFramePr>
            <a:graphicFrameLocks noGrp="1"/>
          </p:cNvGraphicFramePr>
          <p:nvPr>
            <p:extLst>
              <p:ext uri="{D42A27DB-BD31-4B8C-83A1-F6EECF244321}">
                <p14:modId xmlns:p14="http://schemas.microsoft.com/office/powerpoint/2010/main" val="3491978729"/>
              </p:ext>
            </p:extLst>
          </p:nvPr>
        </p:nvGraphicFramePr>
        <p:xfrm>
          <a:off x="349862" y="653143"/>
          <a:ext cx="11319623" cy="6651783"/>
        </p:xfrm>
        <a:graphic>
          <a:graphicData uri="http://schemas.openxmlformats.org/drawingml/2006/table">
            <a:tbl>
              <a:tblPr firstRow="1" bandRow="1"/>
              <a:tblGrid>
                <a:gridCol w="3290568">
                  <a:extLst>
                    <a:ext uri="{9D8B030D-6E8A-4147-A177-3AD203B41FA5}">
                      <a16:colId xmlns:a16="http://schemas.microsoft.com/office/drawing/2014/main" xmlns="" val="144962447"/>
                    </a:ext>
                  </a:extLst>
                </a:gridCol>
                <a:gridCol w="1000726">
                  <a:extLst>
                    <a:ext uri="{9D8B030D-6E8A-4147-A177-3AD203B41FA5}">
                      <a16:colId xmlns:a16="http://schemas.microsoft.com/office/drawing/2014/main" xmlns="" val="746448599"/>
                    </a:ext>
                  </a:extLst>
                </a:gridCol>
                <a:gridCol w="7028329">
                  <a:extLst>
                    <a:ext uri="{9D8B030D-6E8A-4147-A177-3AD203B41FA5}">
                      <a16:colId xmlns:a16="http://schemas.microsoft.com/office/drawing/2014/main" xmlns="" val="703626916"/>
                    </a:ext>
                  </a:extLst>
                </a:gridCol>
              </a:tblGrid>
              <a:tr h="949419">
                <a:tc>
                  <a:txBody>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văn</a:t>
                      </a:r>
                      <a:r>
                        <a:rPr lang="en-US" sz="2800" b="1" dirty="0">
                          <a:solidFill>
                            <a:srgbClr val="0033CC"/>
                          </a:solidFill>
                          <a:latin typeface="Times New Roman" panose="02020603050405020304" pitchFamily="18" charset="0"/>
                          <a:cs typeface="Times New Roman" panose="02020603050405020304" pitchFamily="18" charset="0"/>
                        </a:rPr>
                        <a:t> </a:t>
                      </a:r>
                    </a:p>
                  </a:txBody>
                  <a:tcPr/>
                </a:tc>
                <a:tc>
                  <a:txBody>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Trợ</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từ</a:t>
                      </a:r>
                      <a:endParaRPr lang="en-US" sz="28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rgbClr val="0033CC"/>
                          </a:solidFill>
                          <a:latin typeface="Times New Roman" panose="02020603050405020304" pitchFamily="18" charset="0"/>
                          <a:cs typeface="Times New Roman" panose="02020603050405020304" pitchFamily="18" charset="0"/>
                        </a:rPr>
                        <a:t>Đặc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điểm</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và</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chức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năng</a:t>
                      </a:r>
                      <a:endParaRPr lang="en-US" sz="2800" b="1" dirty="0">
                        <a:solidFill>
                          <a:srgbClr val="0033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52818342"/>
                  </a:ext>
                </a:extLst>
              </a:tr>
              <a:tr h="1370886">
                <a:tc>
                  <a:txBody>
                    <a:bodyPr/>
                    <a:lstStyle/>
                    <a:p>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ư?</a:t>
                      </a:r>
                    </a:p>
                    <a:p>
                      <a:r>
                        <a:rPr lang="en-US" sz="24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Vũ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Đình</a:t>
                      </a:r>
                      <a:r>
                        <a:rPr lang="en-US" sz="2000" i="1" dirty="0">
                          <a:latin typeface="Times New Roman" panose="02020603050405020304" pitchFamily="18" charset="0"/>
                          <a:cs typeface="Times New Roman" panose="02020603050405020304" pitchFamily="18" charset="0"/>
                        </a:rPr>
                        <a:t> Long,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a:t>
                      </a:r>
                      <a:r>
                        <a:rPr lang="en-US" sz="2000" i="1" dirty="0">
                          <a:latin typeface="Times New Roman" panose="02020603050405020304" pitchFamily="18" charset="0"/>
                          <a:cs typeface="Times New Roman" panose="02020603050405020304" pitchFamily="18" charset="0"/>
                        </a:rPr>
                        <a:t>)</a:t>
                      </a:r>
                    </a:p>
                  </a:txBody>
                  <a:tcPr/>
                </a:tc>
                <a:tc>
                  <a:txBody>
                    <a:bodyPr/>
                    <a:lstStyle/>
                    <a:p>
                      <a:r>
                        <a:rPr lang="en-US" sz="2800" b="1" dirty="0">
                          <a:latin typeface="Times New Roman" panose="02020603050405020304" pitchFamily="18" charset="0"/>
                          <a:cs typeface="Times New Roman" panose="02020603050405020304" pitchFamily="18" charset="0"/>
                        </a:rPr>
                        <a:t>ư</a:t>
                      </a:r>
                    </a:p>
                  </a:txBody>
                  <a:tcPr/>
                </a:tc>
                <a:tc>
                  <a:txBody>
                    <a:bodyPr/>
                    <a:lstStyle/>
                    <a:p>
                      <a:pPr marL="50165" marR="34290" lvl="0" indent="0" algn="l" defTabSz="914400" rtl="0" eaLnBrk="1" fontAlgn="auto" latinLnBrk="0" hangingPunct="1">
                        <a:lnSpc>
                          <a:spcPct val="113000"/>
                        </a:lnSpc>
                        <a:spcBef>
                          <a:spcPts val="520"/>
                        </a:spcBef>
                        <a:spcAft>
                          <a:spcPts val="0"/>
                        </a:spcAft>
                        <a:buClrTx/>
                        <a:buSzTx/>
                        <a:buFontTx/>
                        <a:buNone/>
                        <a:tabLst/>
                        <a:defRPr/>
                      </a:pP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ư:</a:t>
                      </a:r>
                      <a:r>
                        <a:rPr kumimoji="0" lang="vi-VN" sz="2400" b="1" i="0" u="none" strike="noStrike" kern="1200" cap="none" spc="-21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từ</a:t>
                      </a:r>
                      <a:r>
                        <a:rPr kumimoji="0" lang="vi-VN" sz="2400" b="0" i="0" u="none" strike="noStrike" kern="1200" cap="none" spc="-2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biểu</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thị</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ý</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hỏi,</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biểu</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thị</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thái</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độ</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ngạc</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nhiên</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trước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điều</a:t>
                      </a:r>
                      <a:r>
                        <a:rPr kumimoji="0" lang="vi-VN" sz="2400" b="0" i="0" u="none" strike="noStrike" kern="1200" cap="none" spc="-1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mình</a:t>
                      </a:r>
                      <a:r>
                        <a:rPr kumimoji="0" lang="vi-VN" sz="2400" b="0" i="0" u="none" strike="noStrike" kern="1200" cap="none" spc="-1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có</a:t>
                      </a:r>
                      <a:r>
                        <a:rPr kumimoji="0" lang="vi-VN" sz="2400" b="0" i="0" u="none" strike="noStrike" kern="1200" cap="none" spc="-17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phần</a:t>
                      </a:r>
                      <a:r>
                        <a:rPr kumimoji="0" lang="vi-VN" sz="2400" b="0" i="0" u="none" strike="noStrike" kern="1200" cap="none" spc="-1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không</a:t>
                      </a:r>
                      <a:r>
                        <a:rPr kumimoji="0" lang="vi-VN" sz="2400" b="0" i="0" u="none" strike="noStrike" kern="1200" cap="none" spc="-1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ngờ</a:t>
                      </a:r>
                      <a:r>
                        <a:rPr kumimoji="0" lang="vi-VN" sz="2400" b="0" i="0" u="none" strike="noStrike" kern="1200" cap="none" spc="-17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tới.</a:t>
                      </a:r>
                      <a:endPar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endParaRPr>
                    </a:p>
                    <a:p>
                      <a:pPr marL="50165" marR="31750" lvl="0" indent="0" algn="l" defTabSz="914400" rtl="0" eaLnBrk="1" fontAlgn="auto" latinLnBrk="0" hangingPunct="1">
                        <a:lnSpc>
                          <a:spcPct val="113000"/>
                        </a:lnSpc>
                        <a:spcBef>
                          <a:spcPts val="435"/>
                        </a:spcBef>
                        <a:spcAft>
                          <a:spcPts val="0"/>
                        </a:spcAft>
                        <a:buClrTx/>
                        <a:buSzTx/>
                        <a:buFontTx/>
                        <a:buNone/>
                        <a:tabLst/>
                        <a:defRPr/>
                      </a:pP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Chức</a:t>
                      </a:r>
                      <a:r>
                        <a:rPr kumimoji="0" lang="vi-VN" sz="2400" b="1" i="0" u="none" strike="noStrike" kern="1200" cap="none" spc="-155"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năng</a:t>
                      </a:r>
                      <a:r>
                        <a:rPr kumimoji="0" lang="vi-VN" sz="2400" b="0"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a:t>
                      </a:r>
                      <a:r>
                        <a:rPr kumimoji="0" lang="vi-VN" sz="2400" b="0" i="0" u="none" strike="noStrike" kern="1200" cap="none" spc="-155"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tạo</a:t>
                      </a:r>
                      <a:r>
                        <a:rPr kumimoji="0" lang="vi-VN" sz="2400" b="0" i="0" u="none" strike="noStrike" kern="1200" cap="none" spc="-15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kiểu</a:t>
                      </a:r>
                      <a:r>
                        <a:rPr kumimoji="0" lang="vi-VN" sz="2400" b="0" i="0" u="none" strike="noStrike" kern="1200" cap="none" spc="-15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câu</a:t>
                      </a:r>
                      <a:r>
                        <a:rPr kumimoji="0" lang="vi-VN" sz="2400" b="0" i="0" u="none" strike="noStrike" kern="1200" cap="none" spc="-15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nghi</a:t>
                      </a:r>
                      <a:r>
                        <a:rPr kumimoji="0" lang="vi-VN" sz="2400" b="0" i="0" u="none" strike="noStrike" kern="1200" cap="none" spc="-15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vấn,</a:t>
                      </a:r>
                      <a:r>
                        <a:rPr kumimoji="0" lang="vi-VN" sz="2400" b="0" i="0" u="none" strike="noStrike" kern="1200" cap="none" spc="-15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thể</a:t>
                      </a:r>
                      <a:r>
                        <a:rPr kumimoji="0" lang="vi-VN" sz="2400" b="0" i="0" u="none" strike="noStrike" kern="1200" cap="none" spc="-15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hiện</a:t>
                      </a:r>
                      <a:r>
                        <a:rPr kumimoji="0" lang="vi-VN" sz="2400" b="0" i="0" u="none" strike="noStrike" kern="1200" cap="none" spc="-15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thái</a:t>
                      </a:r>
                      <a:r>
                        <a:rPr kumimoji="0" lang="vi-VN" sz="2400" b="0" i="0" u="none" strike="noStrike" kern="1200" cap="none" spc="-15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độ của người</a:t>
                      </a:r>
                      <a:r>
                        <a:rPr kumimoji="0" lang="vi-VN" sz="2400" b="0" i="0" u="none" strike="noStrike" kern="1200" cap="none" spc="-3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nói.</a:t>
                      </a:r>
                      <a:endPar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endParaRPr>
                    </a:p>
                    <a:p>
                      <a:pPr marL="50165" marR="0" lvl="0" indent="0" algn="l" defTabSz="914400" rtl="0" eaLnBrk="1" fontAlgn="auto" latinLnBrk="0" hangingPunct="1">
                        <a:lnSpc>
                          <a:spcPct val="107000"/>
                        </a:lnSpc>
                        <a:spcBef>
                          <a:spcPts val="440"/>
                        </a:spcBef>
                        <a:spcAft>
                          <a:spcPts val="0"/>
                        </a:spcAft>
                        <a:buClrTx/>
                        <a:buSzTx/>
                        <a:buFontTx/>
                        <a:buNone/>
                        <a:tabLst/>
                        <a:defRPr/>
                      </a:pP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Đây là trợ từ tình thái.</a:t>
                      </a:r>
                      <a:endPar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1871733551"/>
                  </a:ext>
                </a:extLst>
              </a:tr>
              <a:tr h="1110881">
                <a:tc>
                  <a:txBody>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à? Anh ta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a:p>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zít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Nê-xin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trùng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hiếm</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800" b="1" dirty="0" err="1">
                          <a:latin typeface="Times New Roman" panose="02020603050405020304" pitchFamily="18" charset="0"/>
                          <a:cs typeface="Times New Roman" panose="02020603050405020304" pitchFamily="18" charset="0"/>
                        </a:rPr>
                        <a:t>đến</a:t>
                      </a:r>
                      <a:endParaRPr lang="en-US" sz="2800" b="1" dirty="0">
                        <a:latin typeface="Times New Roman" panose="02020603050405020304" pitchFamily="18" charset="0"/>
                        <a:cs typeface="Times New Roman" panose="02020603050405020304" pitchFamily="18" charset="0"/>
                      </a:endParaRPr>
                    </a:p>
                  </a:txBody>
                  <a:tcPr/>
                </a:tc>
                <a:tc>
                  <a:txBody>
                    <a:bodyPr/>
                    <a:lstStyle/>
                    <a:p>
                      <a:pPr marL="50165" marR="40005" lvl="0" indent="0" algn="just" defTabSz="914400" rtl="0" eaLnBrk="1" fontAlgn="auto" latinLnBrk="0" hangingPunct="1">
                        <a:lnSpc>
                          <a:spcPct val="113000"/>
                        </a:lnSpc>
                        <a:spcBef>
                          <a:spcPts val="515"/>
                        </a:spcBef>
                        <a:spcAft>
                          <a:spcPts val="0"/>
                        </a:spcAft>
                        <a:buClrTx/>
                        <a:buSzTx/>
                        <a:buFontTx/>
                        <a:buNone/>
                        <a:tabLst/>
                        <a:defRPr/>
                      </a:pP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đến:</a:t>
                      </a:r>
                      <a:r>
                        <a:rPr kumimoji="0" lang="vi-VN" sz="2400" b="1" i="0" u="none" strike="noStrike" kern="1200" cap="none" spc="-28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từ</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biểu</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thị</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ý</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nhấn</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mạnh</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về</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tính</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chất</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bất</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thường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của</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một</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hiện</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tượng</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để</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làm</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nổi</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bật</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mức</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độ</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cao</a:t>
                      </a:r>
                      <a:r>
                        <a:rPr kumimoji="0" lang="vi-VN" sz="2400" b="0" i="0" u="none" strike="noStrike" kern="1200" cap="none" spc="-2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3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của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một việc nào đó.</a:t>
                      </a:r>
                      <a:endPar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endParaRPr>
                    </a:p>
                    <a:p>
                      <a:pPr marL="50165" marR="39370" lvl="0" indent="0" algn="just" defTabSz="914400" rtl="0" eaLnBrk="1" fontAlgn="auto" latinLnBrk="0" hangingPunct="1">
                        <a:lnSpc>
                          <a:spcPct val="113000"/>
                        </a:lnSpc>
                        <a:spcBef>
                          <a:spcPts val="445"/>
                        </a:spcBef>
                        <a:spcAft>
                          <a:spcPts val="0"/>
                        </a:spcAft>
                        <a:buClrTx/>
                        <a:buSzTx/>
                        <a:buFontTx/>
                        <a:buNone/>
                        <a:tabLst/>
                        <a:defRPr/>
                      </a:pP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Chức</a:t>
                      </a:r>
                      <a:r>
                        <a:rPr kumimoji="0" lang="vi-VN" sz="2400" b="1" i="0" u="none" strike="noStrike" kern="1200" cap="none" spc="-95"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năng:</a:t>
                      </a:r>
                      <a:r>
                        <a:rPr kumimoji="0" lang="vi-VN" sz="2400" b="1" i="0" u="none" strike="noStrike" kern="1200" cap="none" spc="-95" normalizeH="0" baseline="0" noProof="0" dirty="0">
                          <a:ln>
                            <a:noFill/>
                          </a:ln>
                          <a:solidFill>
                            <a:srgbClr val="0033CC"/>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đứng</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trước</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các</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từ</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ngữ</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cần</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được</a:t>
                      </a:r>
                      <a:r>
                        <a:rPr kumimoji="0" lang="vi-VN" sz="2400" b="0" i="0" u="none" strike="noStrike" kern="1200" cap="none" spc="-9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nhấn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mạnh,</a:t>
                      </a:r>
                      <a:r>
                        <a:rPr kumimoji="0" lang="vi-VN" sz="2400" b="0" i="0" u="none" strike="noStrike" kern="1200" cap="none" spc="-7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nhấn</a:t>
                      </a:r>
                      <a:r>
                        <a:rPr kumimoji="0" lang="vi-VN" sz="2400" b="0" i="0" u="none" strike="noStrike" kern="1200" cap="none" spc="-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mạnh</a:t>
                      </a:r>
                      <a:r>
                        <a:rPr kumimoji="0" lang="vi-VN" sz="2400" b="0" i="0" u="none" strike="noStrike" kern="1200" cap="none" spc="-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mức</a:t>
                      </a:r>
                      <a:r>
                        <a:rPr kumimoji="0" lang="vi-VN" sz="2400" b="0" i="0" u="none" strike="noStrike" kern="1200" cap="none" spc="-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độ</a:t>
                      </a:r>
                      <a:r>
                        <a:rPr kumimoji="0" lang="vi-VN" sz="2400" b="0" i="0" u="none" strike="noStrike" kern="1200" cap="none" spc="-7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làm</a:t>
                      </a:r>
                      <a:r>
                        <a:rPr kumimoji="0" lang="vi-VN" sz="2400" b="0" i="0" u="none" strike="noStrike" kern="1200" cap="none" spc="-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việc</a:t>
                      </a:r>
                      <a:r>
                        <a:rPr kumimoji="0" lang="vi-VN" sz="2400" b="0" i="0" u="none" strike="noStrike" kern="1200" cap="none" spc="-7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(đến</a:t>
                      </a:r>
                      <a:r>
                        <a:rPr kumimoji="0" lang="vi-VN" sz="2400" b="0" i="0" u="none" strike="noStrike" kern="1200" cap="none" spc="-1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quên</a:t>
                      </a:r>
                      <a:r>
                        <a:rPr kumimoji="0" lang="vi-VN" sz="2400" b="0" i="0" u="none" strike="noStrike" kern="1200" cap="none" spc="-1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4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ăn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quên</a:t>
                      </a:r>
                      <a:r>
                        <a:rPr kumimoji="0" lang="vi-VN" sz="2400" b="0" i="0" u="none" strike="noStrike" kern="1200" cap="none" spc="-23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ngủ)</a:t>
                      </a:r>
                      <a:r>
                        <a:rPr kumimoji="0" lang="vi-VN" sz="2400" b="0" i="0" u="none" strike="noStrike" kern="1200" cap="none" spc="-2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của</a:t>
                      </a:r>
                      <a:r>
                        <a:rPr kumimoji="0" lang="vi-VN" sz="2400" b="0" i="0" u="none" strike="noStrike" kern="1200" cap="none" spc="-28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“ngài</a:t>
                      </a:r>
                      <a:r>
                        <a:rPr kumimoji="0" lang="vi-VN" sz="2400" b="0" i="0" u="none" strike="noStrike" kern="1200" cap="none" spc="-2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và</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đoàn</a:t>
                      </a:r>
                      <a:r>
                        <a:rPr kumimoji="0" lang="vi-VN" sz="2400" b="0" i="0" u="none" strike="noStrike" kern="1200" cap="none" spc="-21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tuỳ</a:t>
                      </a:r>
                      <a:r>
                        <a:rPr kumimoji="0" lang="vi-VN" sz="2400" b="0" i="0" u="none" strike="noStrike" kern="1200" cap="none" spc="-21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 </a:t>
                      </a:r>
                      <a:r>
                        <a:rPr kumimoji="0" lang="vi-VN" sz="2400" b="0" i="0" u="none" strike="noStrike" kern="1200" cap="none" spc="-35"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tùng”.</a:t>
                      </a:r>
                      <a:endPar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endParaRPr>
                    </a:p>
                    <a:p>
                      <a:pPr marL="50165" marR="0" lvl="0" indent="0" algn="just" defTabSz="914400" rtl="0" eaLnBrk="1" fontAlgn="auto" latinLnBrk="0" hangingPunct="1">
                        <a:lnSpc>
                          <a:spcPct val="107000"/>
                        </a:lnSpc>
                        <a:spcBef>
                          <a:spcPts val="445"/>
                        </a:spcBef>
                        <a:spcAft>
                          <a:spcPts val="0"/>
                        </a:spcAft>
                        <a:buClrTx/>
                        <a:buSzTx/>
                        <a:buFontTx/>
                        <a:buNone/>
                        <a:tabLst/>
                        <a:defRPr/>
                      </a:pPr>
                      <a:r>
                        <a:rPr kumimoji="0" lang="vi-VN" sz="24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SimSun"/>
                          <a:cs typeface="Times New Roman" panose="02020603050405020304" pitchFamily="18" charset="0"/>
                        </a:rPr>
                        <a:t>Đây là trợ từ nhấn mạnh.</a:t>
                      </a:r>
                      <a:endParaRPr kumimoji="0" lang="en-US" sz="24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82923188"/>
                  </a:ext>
                </a:extLst>
              </a:tr>
            </a:tbl>
          </a:graphicData>
        </a:graphic>
      </p:graphicFrame>
    </p:spTree>
    <p:extLst>
      <p:ext uri="{BB962C8B-B14F-4D97-AF65-F5344CB8AC3E}">
        <p14:creationId xmlns:p14="http://schemas.microsoft.com/office/powerpoint/2010/main" val="35236497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1326538" y="213051"/>
            <a:ext cx="10515600" cy="632402"/>
          </a:xfrm>
        </p:spPr>
        <p:txBody>
          <a:bodyPr>
            <a:noAutofit/>
          </a:bodyPr>
          <a:lstStyle/>
          <a:p>
            <a:r>
              <a:rPr lang="en-US" altLang="zh-CN" sz="3600" dirty="0" err="1">
                <a:latin typeface="Times New Roman" panose="02020603050405020304" pitchFamily="18" charset="0"/>
                <a:cs typeface="Times New Roman" panose="02020603050405020304" pitchFamily="18" charset="0"/>
              </a:rPr>
              <a:t>Bài</a:t>
            </a:r>
            <a:r>
              <a:rPr lang="en-US" altLang="zh-CN" sz="3600" dirty="0">
                <a:latin typeface="Times New Roman" panose="02020603050405020304" pitchFamily="18" charset="0"/>
                <a:cs typeface="Times New Roman" panose="02020603050405020304" pitchFamily="18" charset="0"/>
              </a:rPr>
              <a:t> </a:t>
            </a:r>
            <a:r>
              <a:rPr lang="en-US" altLang="zh-CN" sz="3600" dirty="0" err="1">
                <a:latin typeface="Times New Roman" panose="02020603050405020304" pitchFamily="18" charset="0"/>
                <a:cs typeface="Times New Roman" panose="02020603050405020304" pitchFamily="18" charset="0"/>
              </a:rPr>
              <a:t>tập</a:t>
            </a:r>
            <a:r>
              <a:rPr lang="en-US" altLang="zh-CN" sz="3600" dirty="0">
                <a:latin typeface="Times New Roman" panose="02020603050405020304" pitchFamily="18" charset="0"/>
                <a:cs typeface="Times New Roman" panose="02020603050405020304" pitchFamily="18" charset="0"/>
              </a:rPr>
              <a:t> 6: </a:t>
            </a:r>
            <a:r>
              <a:rPr lang="en-US" altLang="zh-CN" sz="3600" dirty="0" err="1">
                <a:latin typeface="Times New Roman" panose="02020603050405020304" pitchFamily="18" charset="0"/>
                <a:cs typeface="Times New Roman" panose="02020603050405020304" pitchFamily="18" charset="0"/>
              </a:rPr>
              <a:t>sgk</a:t>
            </a:r>
            <a:r>
              <a:rPr lang="en-US" altLang="zh-CN" sz="3600" dirty="0">
                <a:latin typeface="Times New Roman" panose="02020603050405020304" pitchFamily="18" charset="0"/>
                <a:cs typeface="Times New Roman" panose="02020603050405020304" pitchFamily="18" charset="0"/>
              </a:rPr>
              <a:t>/116</a:t>
            </a:r>
            <a:endParaRPr lang="zh-CN" alt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2ED7D66-7CE2-4758-8ADD-821FA14C73BA}"/>
              </a:ext>
            </a:extLst>
          </p:cNvPr>
          <p:cNvSpPr txBox="1"/>
          <p:nvPr/>
        </p:nvSpPr>
        <p:spPr>
          <a:xfrm>
            <a:off x="499462" y="845453"/>
            <a:ext cx="11342675" cy="617810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N</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hập vai và thể hiện lời thoại của các nhân vật Hy Lạc, Khiết, Lý, Thận Trọng trong văn bản </a:t>
            </a:r>
            <a:r>
              <a:rPr kumimoji="0" lang="vi-VN" sz="3600" b="0" i="1"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Cái chúc thư</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lời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thoại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có</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sử</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dụng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trợ</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từ</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thán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từ</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a:t>
            </a:r>
          </a:p>
          <a:p>
            <a:pPr>
              <a:lnSpc>
                <a:spcPct val="115000"/>
              </a:lnSpc>
              <a:spcAft>
                <a:spcPts val="800"/>
              </a:spcAft>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HS đã thực hành sân khấu hóa trong HĐ vận dụng khi đọc hiểu 2 VB: </a:t>
            </a:r>
            <a:r>
              <a:rPr lang="vi-VN" sz="3600" i="1" dirty="0">
                <a:effectLst/>
                <a:latin typeface="Times New Roman" panose="02020603050405020304" pitchFamily="18" charset="0"/>
                <a:ea typeface="Times New Roman" panose="02020603050405020304" pitchFamily="18" charset="0"/>
                <a:cs typeface="Times New Roman" panose="02020603050405020304" pitchFamily="18" charset="0"/>
              </a:rPr>
              <a:t>Ông Giuốc-đanh mặc lễ phục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3600" i="1" dirty="0">
                <a:effectLst/>
                <a:latin typeface="Times New Roman" panose="02020603050405020304" pitchFamily="18" charset="0"/>
                <a:ea typeface="Times New Roman" panose="02020603050405020304" pitchFamily="18" charset="0"/>
                <a:cs typeface="Times New Roman" panose="02020603050405020304" pitchFamily="18" charset="0"/>
              </a:rPr>
              <a:t>Cái chúc thư.</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3600" dirty="0">
                <a:effectLst/>
                <a:latin typeface="Times New Roman" panose="02020603050405020304" pitchFamily="18" charset="0"/>
                <a:ea typeface="Times New Roman" panose="02020603050405020304" pitchFamily="18" charset="0"/>
              </a:rPr>
              <a:t>- HS nhớ lại hoạt động sân khấu hóa đó và trả lời câu hỏi: các em đã sử dụng trợ từ, thán từ nào? Nêu chức năng của các trợ từ, thán từ đó. (HS suy nghĩ và trả lời cá nhân hoặc theo nhóm mà mình đóng sân khấu hóa).</a:t>
            </a:r>
            <a:endParaRPr lang="en-US" altLang="en-US" sz="3600" b="1" dirty="0">
              <a:solidFill>
                <a:srgbClr val="FF0000"/>
              </a:solidFill>
              <a:latin typeface="Times New Roman" panose="02020603050405020304" pitchFamily="18" charset="0"/>
              <a:ea typeface="SimSun"/>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endParaRPr>
          </a:p>
        </p:txBody>
      </p:sp>
    </p:spTree>
    <p:extLst>
      <p:ext uri="{BB962C8B-B14F-4D97-AF65-F5344CB8AC3E}">
        <p14:creationId xmlns:p14="http://schemas.microsoft.com/office/powerpoint/2010/main" val="27368512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1235">
            <a:off x="3618247" y="4066763"/>
            <a:ext cx="5017849" cy="225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15" y="2620830"/>
            <a:ext cx="3968216" cy="220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6288">
            <a:off x="3762719" y="1444946"/>
            <a:ext cx="3093928" cy="274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3868" y="3339811"/>
            <a:ext cx="3834706" cy="195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3034" y="2237059"/>
            <a:ext cx="3988184" cy="150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1092" y="1847289"/>
            <a:ext cx="3111445" cy="196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5120" y="867515"/>
            <a:ext cx="2529095" cy="186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淘宝网chenying0907出品 14"/>
          <p:cNvSpPr txBox="1"/>
          <p:nvPr/>
        </p:nvSpPr>
        <p:spPr>
          <a:xfrm>
            <a:off x="4371804" y="-26788"/>
            <a:ext cx="2626873" cy="660400"/>
          </a:xfrm>
          <a:prstGeom prst="rect">
            <a:avLst/>
          </a:prstGeom>
          <a:noFill/>
        </p:spPr>
        <p:txBody>
          <a:bodyPr wrap="square" rtlCol="0">
            <a:spAutoFit/>
          </a:bodyPr>
          <a:lstStyle/>
          <a:p>
            <a:pPr algn="l"/>
            <a:r>
              <a:rPr lang="en-US" altLang="zh-CN"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CỦNG CỐ</a:t>
            </a:r>
            <a:endParaRPr lang="en-US" altLang="en-SG"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0" name="淘宝网chenying0907出品 14"/>
          <p:cNvSpPr txBox="1"/>
          <p:nvPr/>
        </p:nvSpPr>
        <p:spPr>
          <a:xfrm>
            <a:off x="113815" y="1368562"/>
            <a:ext cx="4018274" cy="661720"/>
          </a:xfrm>
          <a:prstGeom prst="rect">
            <a:avLst/>
          </a:prstGeom>
          <a:noFill/>
        </p:spPr>
        <p:txBody>
          <a:bodyPr wrap="square" rtlCol="0">
            <a:spAutoFit/>
          </a:bodyPr>
          <a:lstStyle/>
          <a:p>
            <a:pPr algn="l"/>
            <a:r>
              <a:rPr lang="en-US" altLang="zh-CN" sz="3700" b="1" dirty="0" err="1">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Vẽ</a:t>
            </a:r>
            <a:r>
              <a:rPr lang="en-US" altLang="zh-CN"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 </a:t>
            </a:r>
            <a:r>
              <a:rPr lang="en-US" altLang="zh-CN" sz="3700" b="1" dirty="0" err="1">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sơ</a:t>
            </a:r>
            <a:r>
              <a:rPr lang="en-US" altLang="zh-CN"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 </a:t>
            </a:r>
            <a:r>
              <a:rPr lang="en-US" altLang="zh-CN" sz="3700" b="1" dirty="0" err="1">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đồ</a:t>
            </a:r>
            <a:r>
              <a:rPr lang="en-US" altLang="zh-CN"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 </a:t>
            </a:r>
            <a:r>
              <a:rPr lang="en-US" altLang="zh-CN" sz="3700" b="1" dirty="0" err="1">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tư</a:t>
            </a:r>
            <a:r>
              <a:rPr lang="en-US" altLang="zh-CN"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 </a:t>
            </a:r>
            <a:r>
              <a:rPr lang="en-US" altLang="zh-CN" sz="3700" b="1" dirty="0" err="1">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rPr>
              <a:t>duy</a:t>
            </a:r>
            <a:endParaRPr lang="en-US" altLang="en-SG" sz="3700" b="1" dirty="0">
              <a:solidFill>
                <a:srgbClr val="FF0000"/>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6810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left)">
                                      <p:cBhvr>
                                        <p:cTn id="12" dur="500"/>
                                        <p:tgtEl>
                                          <p:spTgt spid="215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514"/>
                                        </p:tgtEl>
                                        <p:attrNameLst>
                                          <p:attrName>style.visibility</p:attrName>
                                        </p:attrNameLst>
                                      </p:cBhvr>
                                      <p:to>
                                        <p:strVal val="visible"/>
                                      </p:to>
                                    </p:set>
                                    <p:animEffect transition="in" filter="wipe(left)">
                                      <p:cBhvr>
                                        <p:cTn id="16" dur="500"/>
                                        <p:tgtEl>
                                          <p:spTgt spid="215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515"/>
                                        </p:tgtEl>
                                        <p:attrNameLst>
                                          <p:attrName>style.visibility</p:attrName>
                                        </p:attrNameLst>
                                      </p:cBhvr>
                                      <p:to>
                                        <p:strVal val="visible"/>
                                      </p:to>
                                    </p:set>
                                    <p:animEffect transition="in" filter="wipe(left)">
                                      <p:cBhvr>
                                        <p:cTn id="20" dur="500"/>
                                        <p:tgtEl>
                                          <p:spTgt spid="215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1520"/>
                                        </p:tgtEl>
                                        <p:attrNameLst>
                                          <p:attrName>style.visibility</p:attrName>
                                        </p:attrNameLst>
                                      </p:cBhvr>
                                      <p:to>
                                        <p:strVal val="visible"/>
                                      </p:to>
                                    </p:set>
                                    <p:animEffect transition="in" filter="wipe(right)">
                                      <p:cBhvr>
                                        <p:cTn id="25" dur="500"/>
                                        <p:tgtEl>
                                          <p:spTgt spid="2152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1521"/>
                                        </p:tgtEl>
                                        <p:attrNameLst>
                                          <p:attrName>style.visibility</p:attrName>
                                        </p:attrNameLst>
                                      </p:cBhvr>
                                      <p:to>
                                        <p:strVal val="visible"/>
                                      </p:to>
                                    </p:set>
                                    <p:animEffect transition="in" filter="wipe(right)">
                                      <p:cBhvr>
                                        <p:cTn id="29" dur="500"/>
                                        <p:tgtEl>
                                          <p:spTgt spid="21521"/>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1522"/>
                                        </p:tgtEl>
                                        <p:attrNameLst>
                                          <p:attrName>style.visibility</p:attrName>
                                        </p:attrNameLst>
                                      </p:cBhvr>
                                      <p:to>
                                        <p:strVal val="visible"/>
                                      </p:to>
                                    </p:set>
                                    <p:animEffect transition="in" filter="wipe(left)">
                                      <p:cBhvr>
                                        <p:cTn id="33"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2"/>
          <p:cNvSpPr/>
          <p:nvPr/>
        </p:nvSpPr>
        <p:spPr>
          <a:xfrm>
            <a:off x="5230637" y="1926507"/>
            <a:ext cx="6756575" cy="2948796"/>
          </a:xfrm>
          <a:prstGeom prst="rect">
            <a:avLst/>
          </a:prstGeom>
          <a:solidFill>
            <a:srgbClr val="5B9BD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淘宝网chenying0907出品 4"/>
          <p:cNvSpPr/>
          <p:nvPr/>
        </p:nvSpPr>
        <p:spPr>
          <a:xfrm>
            <a:off x="5872163" y="1521440"/>
            <a:ext cx="6115050" cy="3972644"/>
          </a:xfrm>
          <a:prstGeom prst="rect">
            <a:avLst/>
          </a:prstGeom>
          <a:noFill/>
          <a:ln w="127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 name="图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2765" y="991763"/>
            <a:ext cx="3008361" cy="5092229"/>
          </a:xfrm>
          <a:prstGeom prst="rect">
            <a:avLst/>
          </a:prstGeom>
        </p:spPr>
      </p:pic>
      <p:sp>
        <p:nvSpPr>
          <p:cNvPr id="8" name="淘宝网chenying0907出品 3"/>
          <p:cNvSpPr/>
          <p:nvPr/>
        </p:nvSpPr>
        <p:spPr>
          <a:xfrm>
            <a:off x="5986463" y="2110154"/>
            <a:ext cx="5758367" cy="2546251"/>
          </a:xfrm>
          <a:prstGeom prst="rect">
            <a:avLst/>
          </a:prstGeom>
          <a:solidFill>
            <a:sysClr val="window" lastClr="FFFFFF"/>
          </a:solidFill>
          <a:ln w="12700" cap="flat" cmpd="sng" algn="ctr">
            <a:solidFill>
              <a:srgbClr val="ED7D3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10" name="Google Shape;164;p9"/>
          <p:cNvPicPr preferRelativeResize="0"/>
          <p:nvPr/>
        </p:nvPicPr>
        <p:blipFill rotWithShape="1">
          <a:blip r:embed="rId5">
            <a:alphaModFix/>
          </a:blip>
          <a:srcRect l="15285" t="10430" r="46645" b="11190"/>
          <a:stretch/>
        </p:blipFill>
        <p:spPr>
          <a:xfrm>
            <a:off x="0" y="862345"/>
            <a:ext cx="5082595" cy="4729478"/>
          </a:xfrm>
          <a:prstGeom prst="rect">
            <a:avLst/>
          </a:prstGeom>
          <a:noFill/>
          <a:ln>
            <a:noFill/>
          </a:ln>
        </p:spPr>
      </p:pic>
      <p:sp>
        <p:nvSpPr>
          <p:cNvPr id="16" name="PA_菱形 1"/>
          <p:cNvSpPr/>
          <p:nvPr>
            <p:custDataLst>
              <p:tags r:id="rId1"/>
            </p:custDataLst>
          </p:nvPr>
        </p:nvSpPr>
        <p:spPr>
          <a:xfrm>
            <a:off x="667231" y="1111589"/>
            <a:ext cx="3834635" cy="4044752"/>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Lato Light"/>
              <a:ea typeface="宋体" panose="02010600030101010101" pitchFamily="2" charset="-122"/>
              <a:cs typeface="+mn-cs"/>
            </a:endParaRPr>
          </a:p>
        </p:txBody>
      </p:sp>
      <p:sp>
        <p:nvSpPr>
          <p:cNvPr id="18" name="淘宝网chenying0907出品 14"/>
          <p:cNvSpPr txBox="1"/>
          <p:nvPr/>
        </p:nvSpPr>
        <p:spPr>
          <a:xfrm>
            <a:off x="949176" y="2692634"/>
            <a:ext cx="32718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0" i="0" u="none" strike="noStrike" kern="1200" cap="none" spc="0" normalizeH="0" baseline="0" noProof="0" dirty="0">
                <a:ln>
                  <a:noFill/>
                </a:ln>
                <a:solidFill>
                  <a:srgbClr val="44546A"/>
                </a:solidFill>
                <a:effectLst/>
                <a:uLnTx/>
                <a:uFillTx/>
                <a:latin typeface="Times New Roman" pitchFamily="18" charset="0"/>
                <a:ea typeface="方正清刻本悦宋简体" panose="02000000000000000000" pitchFamily="2" charset="-122"/>
                <a:cs typeface="Times New Roman" pitchFamily="18" charset="0"/>
              </a:rPr>
              <a:t>Dặn dò</a:t>
            </a:r>
            <a:endParaRPr kumimoji="0" lang="zh-CN" altLang="en-US" sz="4400" b="0" i="0" u="none" strike="noStrike" kern="1200" cap="none" spc="0" normalizeH="0" baseline="0" noProof="0" dirty="0">
              <a:ln>
                <a:noFill/>
              </a:ln>
              <a:solidFill>
                <a:srgbClr val="44546A"/>
              </a:solidFill>
              <a:effectLst/>
              <a:uLnTx/>
              <a:uFillTx/>
              <a:latin typeface="Times New Roman" pitchFamily="18" charset="0"/>
              <a:ea typeface="方正清刻本悦宋简体" panose="02000000000000000000" pitchFamily="2" charset="-122"/>
              <a:cs typeface="Times New Roman" pitchFamily="18" charset="0"/>
            </a:endParaRPr>
          </a:p>
        </p:txBody>
      </p:sp>
      <p:sp>
        <p:nvSpPr>
          <p:cNvPr id="11" name="Rectangle 3"/>
          <p:cNvSpPr>
            <a:spLocks noGrp="1" noChangeArrowheads="1"/>
          </p:cNvSpPr>
          <p:nvPr>
            <p:ph idx="1"/>
          </p:nvPr>
        </p:nvSpPr>
        <p:spPr>
          <a:xfrm>
            <a:off x="6245520" y="2323108"/>
            <a:ext cx="8229600" cy="4525963"/>
          </a:xfrm>
        </p:spPr>
        <p:txBody>
          <a:bodyPr>
            <a:normAutofit/>
          </a:bodyPr>
          <a:lstStyle/>
          <a:p>
            <a:pPr marL="609600" indent="-609600" eaLnBrk="1" hangingPunct="1">
              <a:lnSpc>
                <a:spcPct val="90000"/>
              </a:lnSpc>
              <a:buFontTx/>
              <a:buAutoNum type="arabicPeriod"/>
            </a:pPr>
            <a:r>
              <a:rPr lang="en-US" altLang="en-US" sz="2400" b="1" dirty="0" err="1">
                <a:solidFill>
                  <a:srgbClr val="6600CC"/>
                </a:solidFill>
                <a:latin typeface="Times New Roman" panose="02020603050405020304" pitchFamily="18" charset="0"/>
              </a:rPr>
              <a:t>Học</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thuộc</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hai</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phần</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Kết</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luận</a:t>
            </a:r>
            <a:endParaRPr lang="en-US" altLang="en-US" sz="2400" b="1" dirty="0">
              <a:solidFill>
                <a:srgbClr val="6600CC"/>
              </a:solidFill>
              <a:latin typeface="Times New Roman" panose="02020603050405020304" pitchFamily="18" charset="0"/>
            </a:endParaRPr>
          </a:p>
          <a:p>
            <a:pPr marL="609600" indent="-609600" eaLnBrk="1" hangingPunct="1">
              <a:lnSpc>
                <a:spcPct val="90000"/>
              </a:lnSpc>
              <a:buFontTx/>
              <a:buAutoNum type="arabicPeriod"/>
            </a:pPr>
            <a:r>
              <a:rPr lang="en-US" altLang="en-US" sz="2400" b="1" dirty="0" err="1">
                <a:solidFill>
                  <a:srgbClr val="6600CC"/>
                </a:solidFill>
                <a:latin typeface="Times New Roman" panose="02020603050405020304" pitchFamily="18" charset="0"/>
              </a:rPr>
              <a:t>Hoàn</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chỉnh</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bài</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tập</a:t>
            </a:r>
            <a:r>
              <a:rPr lang="en-US" altLang="en-US" sz="2400" b="1" dirty="0">
                <a:solidFill>
                  <a:srgbClr val="6600CC"/>
                </a:solidFill>
                <a:latin typeface="Times New Roman" panose="02020603050405020304" pitchFamily="18" charset="0"/>
              </a:rPr>
              <a:t>.</a:t>
            </a:r>
          </a:p>
          <a:p>
            <a:pPr marL="609600" indent="-609600" eaLnBrk="1" hangingPunct="1">
              <a:lnSpc>
                <a:spcPct val="90000"/>
              </a:lnSpc>
              <a:buFontTx/>
              <a:buAutoNum type="arabicPeriod"/>
            </a:pPr>
            <a:r>
              <a:rPr lang="en-US" altLang="en-US" sz="2400" b="1" dirty="0" err="1">
                <a:solidFill>
                  <a:srgbClr val="6600CC"/>
                </a:solidFill>
                <a:latin typeface="Times New Roman" panose="02020603050405020304" pitchFamily="18" charset="0"/>
              </a:rPr>
              <a:t>Chuẩn</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bị</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bài</a:t>
            </a:r>
            <a:r>
              <a:rPr lang="en-US" altLang="en-US" sz="2400" b="1" dirty="0">
                <a:solidFill>
                  <a:srgbClr val="6600CC"/>
                </a:solidFill>
                <a:latin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p>
          <a:p>
            <a:pPr marL="0" indent="0" eaLnBrk="1" hangingPunct="1">
              <a:lnSpc>
                <a:spcPct val="90000"/>
              </a:lnSpc>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vấn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altLang="en-US" sz="2400" b="1" i="1" dirty="0">
                <a:solidFill>
                  <a:schemeClr val="hlink"/>
                </a:solidFill>
                <a:latin typeface="Times New Roman" panose="02020603050405020304" pitchFamily="18" charset="0"/>
              </a:rPr>
              <a:t>. </a:t>
            </a:r>
          </a:p>
          <a:p>
            <a:pPr marL="609600" indent="-609600" eaLnBrk="1" hangingPunct="1">
              <a:lnSpc>
                <a:spcPct val="90000"/>
              </a:lnSpc>
              <a:buFontTx/>
              <a:buNone/>
            </a:pPr>
            <a:r>
              <a:rPr lang="en-US" altLang="en-US" sz="2400" b="1" dirty="0">
                <a:solidFill>
                  <a:srgbClr val="6600CC"/>
                </a:solidFill>
                <a:latin typeface="Times New Roman" panose="02020603050405020304" pitchFamily="18" charset="0"/>
              </a:rPr>
              <a:t>      - </a:t>
            </a:r>
            <a:r>
              <a:rPr lang="en-US" altLang="en-US" sz="2400" b="1" dirty="0" err="1">
                <a:solidFill>
                  <a:srgbClr val="6600CC"/>
                </a:solidFill>
                <a:latin typeface="Times New Roman" panose="02020603050405020304" pitchFamily="18" charset="0"/>
              </a:rPr>
              <a:t>Đọc</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trước</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trả</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lời</a:t>
            </a:r>
            <a:r>
              <a:rPr lang="en-US" altLang="en-US" sz="2400"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các</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câu</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hỏi</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và</a:t>
            </a:r>
            <a:endParaRPr lang="en-US" altLang="en-US" sz="2400" b="1" dirty="0">
              <a:solidFill>
                <a:srgbClr val="6600CC"/>
              </a:solidFill>
              <a:latin typeface="Times New Roman" panose="02020603050405020304" pitchFamily="18" charset="0"/>
            </a:endParaRPr>
          </a:p>
          <a:p>
            <a:pPr marL="609600" indent="-609600" eaLnBrk="1" hangingPunct="1">
              <a:lnSpc>
                <a:spcPct val="90000"/>
              </a:lnSpc>
              <a:buFontTx/>
              <a:buNone/>
            </a:pP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bài</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tập</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trong</a:t>
            </a:r>
            <a:r>
              <a:rPr lang="en-US" altLang="en-US" sz="2400" b="1" dirty="0">
                <a:solidFill>
                  <a:srgbClr val="6600CC"/>
                </a:solidFill>
                <a:latin typeface="Times New Roman" panose="02020603050405020304" pitchFamily="18" charset="0"/>
              </a:rPr>
              <a:t> SGK</a:t>
            </a:r>
          </a:p>
        </p:txBody>
      </p:sp>
    </p:spTree>
    <p:extLst>
      <p:ext uri="{BB962C8B-B14F-4D97-AF65-F5344CB8AC3E}">
        <p14:creationId xmlns:p14="http://schemas.microsoft.com/office/powerpoint/2010/main" val="5986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10" presetClass="entr" presetSubtype="0" fill="hold"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additive="base">
                                        <p:cTn id="4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additive="base">
                                        <p:cTn id="5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N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5400000">
            <a:off x="8230931" y="3291681"/>
            <a:ext cx="68580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N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flipV="1">
            <a:off x="662674" y="-36626"/>
            <a:ext cx="10570756" cy="189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5052" y="3490911"/>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57422" y="3490912"/>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94436" y="6590660"/>
            <a:ext cx="10471364" cy="2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616017" y="0"/>
            <a:ext cx="10809170" cy="6629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FF"/>
              </a:solidFill>
              <a:effectLst/>
              <a:uLnTx/>
              <a:uFillTx/>
              <a:latin typeface="Arial"/>
              <a:ea typeface="+mn-ea"/>
              <a:cs typeface="Arial" panose="020B0604020202020204" pitchFamily="34" charset="0"/>
            </a:endParaRPr>
          </a:p>
        </p:txBody>
      </p:sp>
      <p:pic>
        <p:nvPicPr>
          <p:cNvPr id="25608"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3947" y="5332131"/>
            <a:ext cx="838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44" y="0"/>
            <a:ext cx="83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211" name="Picture 67"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486400"/>
            <a:ext cx="76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96" name="Text Box 75"/>
          <p:cNvSpPr txBox="1">
            <a:spLocks noChangeArrowheads="1"/>
          </p:cNvSpPr>
          <p:nvPr/>
        </p:nvSpPr>
        <p:spPr bwMode="auto">
          <a:xfrm>
            <a:off x="1126157" y="1499622"/>
            <a:ext cx="9654137" cy="287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rgbClr val="0000FF"/>
                </a:solidFill>
                <a:latin typeface="Arial" charset="0"/>
              </a:defRPr>
            </a:lvl1pPr>
            <a:lvl2pPr marL="742950" indent="-285750" eaLnBrk="0" hangingPunct="0">
              <a:defRPr sz="3200" b="1">
                <a:solidFill>
                  <a:srgbClr val="0000FF"/>
                </a:solidFill>
                <a:latin typeface="Arial" charset="0"/>
              </a:defRPr>
            </a:lvl2pPr>
            <a:lvl3pPr marL="1143000" indent="-228600" eaLnBrk="0" hangingPunct="0">
              <a:defRPr sz="3200" b="1">
                <a:solidFill>
                  <a:srgbClr val="0000FF"/>
                </a:solidFill>
                <a:latin typeface="Arial" charset="0"/>
              </a:defRPr>
            </a:lvl3pPr>
            <a:lvl4pPr marL="1600200" indent="-228600" eaLnBrk="0" hangingPunct="0">
              <a:defRPr sz="3200" b="1">
                <a:solidFill>
                  <a:srgbClr val="0000FF"/>
                </a:solidFill>
                <a:latin typeface="Arial" charset="0"/>
              </a:defRPr>
            </a:lvl4pPr>
            <a:lvl5pPr marL="2057400" indent="-228600" eaLnBrk="0" hangingPunct="0">
              <a:defRPr sz="3200" b="1">
                <a:solidFill>
                  <a:srgbClr val="0000FF"/>
                </a:solidFill>
                <a:latin typeface="Arial" charset="0"/>
              </a:defRPr>
            </a:lvl5pPr>
            <a:lvl6pPr marL="2514600" indent="-228600" eaLnBrk="0" fontAlgn="base" hangingPunct="0">
              <a:spcBef>
                <a:spcPct val="0"/>
              </a:spcBef>
              <a:spcAft>
                <a:spcPct val="0"/>
              </a:spcAft>
              <a:defRPr sz="3200" b="1">
                <a:solidFill>
                  <a:srgbClr val="0000FF"/>
                </a:solidFill>
                <a:latin typeface="Arial" charset="0"/>
              </a:defRPr>
            </a:lvl6pPr>
            <a:lvl7pPr marL="2971800" indent="-228600" eaLnBrk="0" fontAlgn="base" hangingPunct="0">
              <a:spcBef>
                <a:spcPct val="0"/>
              </a:spcBef>
              <a:spcAft>
                <a:spcPct val="0"/>
              </a:spcAft>
              <a:defRPr sz="3200" b="1">
                <a:solidFill>
                  <a:srgbClr val="0000FF"/>
                </a:solidFill>
                <a:latin typeface="Arial" charset="0"/>
              </a:defRPr>
            </a:lvl7pPr>
            <a:lvl8pPr marL="3429000" indent="-228600" eaLnBrk="0" fontAlgn="base" hangingPunct="0">
              <a:spcBef>
                <a:spcPct val="0"/>
              </a:spcBef>
              <a:spcAft>
                <a:spcPct val="0"/>
              </a:spcAft>
              <a:defRPr sz="3200" b="1">
                <a:solidFill>
                  <a:srgbClr val="0000FF"/>
                </a:solidFill>
                <a:latin typeface="Arial" charset="0"/>
              </a:defRPr>
            </a:lvl8pPr>
            <a:lvl9pPr marL="3886200" indent="-228600" eaLnBrk="0" fontAlgn="base" hangingPunct="0">
              <a:spcBef>
                <a:spcPct val="0"/>
              </a:spcBef>
              <a:spcAft>
                <a:spcPct val="0"/>
              </a:spcAft>
              <a:defRPr sz="3200" b="1">
                <a:solidFill>
                  <a:srgbClr val="0000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rPr>
              <a:t>I. </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rPr>
              <a:t>TRI THỨC TIẾNG VIỆT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1. </a:t>
            </a: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Trợ</a:t>
            </a:r>
            <a:r>
              <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 </a:t>
            </a: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từ</a:t>
            </a:r>
            <a:endPar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kumimoji="0" lang="en-US" sz="3600" b="1" i="0" u="sng"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Khái</a:t>
            </a:r>
            <a:r>
              <a:rPr kumimoji="0" lang="en-US" sz="3600" b="1" i="0" u="sng"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3600" b="1" i="0" u="sng"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niệm</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sgk</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/98)</a:t>
            </a: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lang="en-US" sz="3600" u="sng" dirty="0" err="1">
                <a:solidFill>
                  <a:srgbClr val="000000"/>
                </a:solidFill>
                <a:latin typeface="Times New Roman" pitchFamily="18" charset="0"/>
                <a:cs typeface="Arial" panose="020B0604020202020204" pitchFamily="34" charset="0"/>
              </a:rPr>
              <a:t>Phân</a:t>
            </a:r>
            <a:r>
              <a:rPr lang="en-US" sz="3600" u="sng" dirty="0">
                <a:solidFill>
                  <a:srgbClr val="000000"/>
                </a:solidFill>
                <a:latin typeface="Times New Roman" pitchFamily="18" charset="0"/>
                <a:cs typeface="Arial" panose="020B0604020202020204" pitchFamily="34" charset="0"/>
              </a:rPr>
              <a:t> </a:t>
            </a:r>
            <a:r>
              <a:rPr lang="en-US" sz="3600" u="sng" dirty="0" err="1">
                <a:solidFill>
                  <a:srgbClr val="000000"/>
                </a:solidFill>
                <a:latin typeface="Times New Roman" pitchFamily="18" charset="0"/>
                <a:cs typeface="Arial" panose="020B0604020202020204" pitchFamily="34" charset="0"/>
              </a:rPr>
              <a:t>loại</a:t>
            </a:r>
            <a:r>
              <a:rPr lang="en-US" sz="3600" u="sng" dirty="0">
                <a:solidFill>
                  <a:srgbClr val="000000"/>
                </a:solidFill>
                <a:latin typeface="Times New Roman" pitchFamily="18" charset="0"/>
                <a:cs typeface="Arial" panose="020B0604020202020204" pitchFamily="34" charset="0"/>
              </a:rPr>
              <a:t> </a:t>
            </a:r>
            <a:r>
              <a:rPr lang="en-US" sz="3600" dirty="0">
                <a:solidFill>
                  <a:srgbClr val="000000"/>
                </a:solidFill>
                <a:latin typeface="Times New Roman" pitchFamily="18" charset="0"/>
                <a:cs typeface="Arial" panose="020B0604020202020204" pitchFamily="34" charset="0"/>
              </a:rPr>
              <a:t>(</a:t>
            </a:r>
            <a:r>
              <a:rPr lang="en-US" sz="3600" dirty="0" err="1">
                <a:solidFill>
                  <a:srgbClr val="000000"/>
                </a:solidFill>
                <a:latin typeface="Times New Roman" pitchFamily="18" charset="0"/>
                <a:cs typeface="Arial" panose="020B0604020202020204" pitchFamily="34" charset="0"/>
              </a:rPr>
              <a:t>sgk</a:t>
            </a:r>
            <a:r>
              <a:rPr lang="en-US" sz="3600" dirty="0">
                <a:solidFill>
                  <a:srgbClr val="000000"/>
                </a:solidFill>
                <a:latin typeface="Times New Roman" pitchFamily="18" charset="0"/>
                <a:cs typeface="Arial" panose="020B0604020202020204" pitchFamily="34" charset="0"/>
              </a:rPr>
              <a:t>/98)</a:t>
            </a: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endParaRPr>
          </a:p>
        </p:txBody>
      </p:sp>
      <p:sp>
        <p:nvSpPr>
          <p:cNvPr id="124997" name="Rectangle 77"/>
          <p:cNvSpPr>
            <a:spLocks noChangeArrowheads="1"/>
          </p:cNvSpPr>
          <p:nvPr/>
        </p:nvSpPr>
        <p:spPr bwMode="auto">
          <a:xfrm>
            <a:off x="695844" y="79657"/>
            <a:ext cx="10640567" cy="1196921"/>
          </a:xfrm>
          <a:prstGeom prst="rect">
            <a:avLst/>
          </a:prstGeom>
          <a:gradFill rotWithShape="1">
            <a:gsLst>
              <a:gs pos="0">
                <a:srgbClr val="FFFFCC"/>
              </a:gs>
              <a:gs pos="100000">
                <a:srgbClr val="FFCCFF"/>
              </a:gs>
            </a:gsLst>
            <a:path path="shape">
              <a:fillToRect l="50000" t="50000" r="50000" b="50000"/>
            </a:path>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endParaRPr>
          </a:p>
        </p:txBody>
      </p:sp>
      <p:sp>
        <p:nvSpPr>
          <p:cNvPr id="25613" name="WordArt 78"/>
          <p:cNvSpPr>
            <a:spLocks noChangeArrowheads="1" noChangeShapeType="1" noTextEdit="1"/>
          </p:cNvSpPr>
          <p:nvPr/>
        </p:nvSpPr>
        <p:spPr bwMode="auto">
          <a:xfrm>
            <a:off x="762065" y="304800"/>
            <a:ext cx="10570757" cy="715478"/>
          </a:xfrm>
          <a:prstGeom prst="rect">
            <a:avLst/>
          </a:prstGeom>
        </p:spPr>
        <p:txBody>
          <a:bodyPr wrap="none" fromWordArt="1">
            <a:prstTxWarp prst="textPlain">
              <a:avLst>
                <a:gd name="adj" fmla="val 5001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TIẾT 62</a:t>
            </a:r>
            <a:r>
              <a:rPr kumimoji="0" lang="en-US" sz="3200" b="1" i="0" u="none"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  ĐẶC ĐIỂM VÀ CHỨC NĂNG CỦA TRỢ TỪ, THÁN TỪ</a:t>
            </a:r>
          </a:p>
        </p:txBody>
      </p:sp>
    </p:spTree>
    <p:extLst>
      <p:ext uri="{BB962C8B-B14F-4D97-AF65-F5344CB8AC3E}">
        <p14:creationId xmlns:p14="http://schemas.microsoft.com/office/powerpoint/2010/main" val="317870485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2211"/>
                                        </p:tgtEl>
                                        <p:attrNameLst>
                                          <p:attrName>style.visibility</p:attrName>
                                        </p:attrNameLst>
                                      </p:cBhvr>
                                      <p:to>
                                        <p:strVal val="visible"/>
                                      </p:to>
                                    </p:set>
                                    <p:animEffect transition="in" filter="box(in)">
                                      <p:cBhvr>
                                        <p:cTn id="7" dur="500"/>
                                        <p:tgtEl>
                                          <p:spTgt spid="2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830" y="297981"/>
            <a:ext cx="10808951"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Trong</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các</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cặp</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câu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a:t>
            </a:r>
            <a:r>
              <a:rPr kumimoji="0" lang="en-US"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1</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 a</a:t>
            </a:r>
            <a:r>
              <a:rPr kumimoji="0" lang="en-US"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 b</a:t>
            </a:r>
            <a:r>
              <a:rPr kumimoji="0" lang="en-US"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1</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 b</a:t>
            </a:r>
            <a:r>
              <a:rPr kumimoji="0" lang="en-US"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dưới</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đây</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những</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từ</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in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đậm</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nào</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là</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trợ</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từ</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Căn</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cứ</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vào</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đâu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để</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em</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khẳng</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định</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như</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vậy</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t>
            </a:r>
            <a:endParaRPr kumimoji="0" lang="en-SG" sz="3200" b="0" i="0" u="none" strike="noStrike" kern="1200" cap="none" spc="0" normalizeH="0" baseline="0" noProof="0" dirty="0">
              <a:ln>
                <a:noFill/>
              </a:ln>
              <a:solidFill>
                <a:srgbClr val="000000"/>
              </a:solidFill>
              <a:effectLst/>
              <a:uLnTx/>
              <a:uFillTx/>
              <a:latin typeface="Arial"/>
              <a:ea typeface="SimSun"/>
              <a:cs typeface="+mn-cs"/>
            </a:endParaRPr>
          </a:p>
        </p:txBody>
      </p:sp>
      <p:sp>
        <p:nvSpPr>
          <p:cNvPr id="6" name="Rectangle 3"/>
          <p:cNvSpPr txBox="1">
            <a:spLocks noChangeArrowheads="1"/>
          </p:cNvSpPr>
          <p:nvPr/>
        </p:nvSpPr>
        <p:spPr>
          <a:xfrm>
            <a:off x="660827" y="1591188"/>
            <a:ext cx="11171825" cy="4594459"/>
          </a:xfrm>
          <a:prstGeom prst="rect">
            <a:avLst/>
          </a:prstGeom>
        </p:spPr>
        <p:txBody>
          <a:bodyPr/>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609600" marR="0" lvl="0" indent="-609600" algn="l" defTabSz="12192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1.</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Tôi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đau</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đớn</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quá</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Tôi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chết</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mn-cs"/>
              </a:rPr>
              <a:t>mất</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thôi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t>
            </a:r>
          </a:p>
          <a:p>
            <a:pPr marL="609600" marR="0" lvl="0" indent="-609600" algn="l" defTabSz="12192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2.</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Tôi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từ</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nhà</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đến</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trường</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mn-cs"/>
              </a:rPr>
              <a:t>mất</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hơn</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nữa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giờ</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t>
            </a:r>
          </a:p>
          <a:p>
            <a:pPr marL="609600" marR="0" lvl="0" indent="-609600" algn="l" defTabSz="12192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b</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1.</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Cái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tội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giả</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mạo</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chữ</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kí</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là</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một</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trọng</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tội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tôi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run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lắm</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mn-cs"/>
              </a:rPr>
              <a:t>kia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cậu</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ạ.</a:t>
            </a:r>
          </a:p>
          <a:p>
            <a:pPr marL="609600" marR="0" lvl="0" indent="-609600" algn="l" defTabSz="12192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b</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SimSun"/>
                <a:cs typeface="+mn-cs"/>
              </a:rPr>
              <a:t>2.</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Người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ấy</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chỉ</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tay</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chỉ</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tay</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ra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xa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và</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nói</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Ông</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ta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đang</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gặt</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lúa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ở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cánh</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mn-cs"/>
              </a:rPr>
              <a:t>đồng</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SimSun"/>
                <a:cs typeface="+mn-cs"/>
              </a:rPr>
              <a:t>kia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mn-cs"/>
              </a:rPr>
              <a:t>”.</a:t>
            </a:r>
          </a:p>
        </p:txBody>
      </p:sp>
    </p:spTree>
    <p:extLst>
      <p:ext uri="{BB962C8B-B14F-4D97-AF65-F5344CB8AC3E}">
        <p14:creationId xmlns:p14="http://schemas.microsoft.com/office/powerpoint/2010/main" val="673044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0335" y="198755"/>
            <a:ext cx="12051665" cy="62992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1" i="0" u="sng"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Lưu</a:t>
            </a:r>
            <a:r>
              <a:rPr kumimoji="0" lang="en-US" sz="3500" b="1" i="0" u="sng"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ý</a:t>
            </a:r>
            <a:r>
              <a:rPr kumimoji="0" lang="en-US" sz="3500" b="1" i="0"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a:t>
            </a:r>
            <a:endParaRPr kumimoji="0" lang="en-US" sz="3500" b="0" i="0" u="none" strike="noStrike" kern="1200" cap="none" spc="0" normalizeH="0" baseline="0" noProof="0" dirty="0">
              <a:ln>
                <a:noFill/>
              </a:ln>
              <a:solidFill>
                <a:srgbClr val="0033CC"/>
              </a:solidFill>
              <a:effectLst/>
              <a:uLnTx/>
              <a:uFillTx/>
              <a:latin typeface="Arial"/>
              <a:ea typeface="SimSun"/>
            </a:endParaRPr>
          </a:p>
        </p:txBody>
      </p:sp>
      <p:sp>
        <p:nvSpPr>
          <p:cNvPr id="6" name="Text Box 5"/>
          <p:cNvSpPr txBox="1"/>
          <p:nvPr/>
        </p:nvSpPr>
        <p:spPr>
          <a:xfrm>
            <a:off x="82652" y="1000103"/>
            <a:ext cx="11328400" cy="4034566"/>
          </a:xfrm>
          <a:prstGeom prst="rect">
            <a:avLst/>
          </a:prstGeom>
          <a:noFill/>
          <a:ln w="9525">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500" b="1"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=&gt; </a:t>
            </a:r>
            <a:r>
              <a:rPr kumimoji="0" lang="en-US" sz="3500" b="1"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Kết</a:t>
            </a:r>
            <a:r>
              <a:rPr kumimoji="0" lang="en-US" sz="3500" b="1"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luận</a:t>
            </a:r>
            <a:r>
              <a:rPr kumimoji="0" lang="en-US" sz="3500" b="1"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Một</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số</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từ</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tuy</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có</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hình</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thức</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âm</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thanh</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giống</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trợ</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từ</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nhưng</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không</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phải</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là</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trợ</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0" u="none" strike="noStrike" kern="1200" cap="none" spc="0" normalizeH="0" baseline="0" noProof="0" dirty="0" err="1">
                <a:ln>
                  <a:noFill/>
                </a:ln>
                <a:solidFill>
                  <a:srgbClr val="000000"/>
                </a:solidFill>
                <a:effectLst/>
                <a:uLnTx/>
                <a:uFillTx/>
                <a:latin typeface="Times New Roman" panose="02020603050405020304" pitchFamily="18" charset="0"/>
                <a:ea typeface="SimSun"/>
                <a:cs typeface="Calibri" panose="020F0502020204030204" charset="0"/>
              </a:rPr>
              <a:t>từ</a:t>
            </a:r>
            <a:r>
              <a:rPr kumimoji="0" lang="en-US" sz="3500" b="0" u="none" strike="noStrike" kern="1200" cap="none" spc="0" normalizeH="0" baseline="0" noProof="0" dirty="0">
                <a:ln>
                  <a:noFill/>
                </a:ln>
                <a:solidFill>
                  <a:srgbClr val="000000"/>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để</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phân</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biệt</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được</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ta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phải</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dựa</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vào</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tác</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dụng</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của</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trợ</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từ</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trong</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câu</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đi</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với</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từ</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nào</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cụm</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từ</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nào</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có</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nhấn</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mạnh</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biểu</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thị</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thái</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độ</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đánh</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giá</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sự</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vật</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sự</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việc</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 hay </a:t>
            </a:r>
            <a:r>
              <a:rPr kumimoji="0" lang="en-US" sz="3500" b="1" u="none" strike="noStrike" kern="1200" cap="none" spc="0" normalizeH="0" baseline="0" noProof="0" dirty="0" err="1">
                <a:ln>
                  <a:noFill/>
                </a:ln>
                <a:solidFill>
                  <a:srgbClr val="0033CC"/>
                </a:solidFill>
                <a:effectLst/>
                <a:uLnTx/>
                <a:uFillTx/>
                <a:latin typeface="Times New Roman" panose="02020603050405020304" pitchFamily="18" charset="0"/>
                <a:ea typeface="SimSun"/>
                <a:cs typeface="Calibri" panose="020F0502020204030204" charset="0"/>
              </a:rPr>
              <a:t>không</a:t>
            </a:r>
            <a:r>
              <a:rPr kumimoji="0" lang="en-US" sz="3500" b="1" u="none" strike="noStrike" kern="1200" cap="none" spc="0" normalizeH="0" baseline="0" noProof="0" dirty="0">
                <a:ln>
                  <a:noFill/>
                </a:ln>
                <a:solidFill>
                  <a:srgbClr val="0033CC"/>
                </a:solidFill>
                <a:effectLst/>
                <a:uLnTx/>
                <a:uFillTx/>
                <a:latin typeface="Times New Roman" panose="02020603050405020304" pitchFamily="18" charset="0"/>
                <a:ea typeface="SimSun"/>
                <a:cs typeface="Calibri" panose="020F0502020204030204" charset="0"/>
              </a:rPr>
              <a:t>?)</a:t>
            </a:r>
            <a:endParaRPr kumimoji="0" lang="en-US" sz="3500" b="1" u="none" strike="noStrike" kern="1200" cap="none" spc="0" normalizeH="0" baseline="0" noProof="0" dirty="0">
              <a:ln>
                <a:noFill/>
              </a:ln>
              <a:solidFill>
                <a:srgbClr val="0033CC"/>
              </a:solidFill>
              <a:effectLst/>
              <a:uLnTx/>
              <a:uFillTx/>
              <a:latin typeface="Arial"/>
              <a:ea typeface="SimSun"/>
            </a:endParaRPr>
          </a:p>
        </p:txBody>
      </p:sp>
    </p:spTree>
    <p:extLst>
      <p:ext uri="{BB962C8B-B14F-4D97-AF65-F5344CB8AC3E}">
        <p14:creationId xmlns:p14="http://schemas.microsoft.com/office/powerpoint/2010/main" val="9555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N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5400000">
            <a:off x="8230931" y="3291681"/>
            <a:ext cx="68580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N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flipV="1">
            <a:off x="662674" y="-36626"/>
            <a:ext cx="10570756" cy="189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5052" y="3490911"/>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57422" y="3490912"/>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94436" y="6590660"/>
            <a:ext cx="10471364" cy="2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616017" y="0"/>
            <a:ext cx="10809170" cy="6629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FF"/>
              </a:solidFill>
              <a:effectLst/>
              <a:uLnTx/>
              <a:uFillTx/>
              <a:latin typeface="Arial"/>
              <a:ea typeface="+mn-ea"/>
              <a:cs typeface="Arial" panose="020B0604020202020204" pitchFamily="34" charset="0"/>
            </a:endParaRPr>
          </a:p>
        </p:txBody>
      </p:sp>
      <p:pic>
        <p:nvPicPr>
          <p:cNvPr id="25608"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3947" y="5332131"/>
            <a:ext cx="838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44" y="0"/>
            <a:ext cx="83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211" name="Picture 67"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486400"/>
            <a:ext cx="76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96" name="Text Box 75"/>
          <p:cNvSpPr txBox="1">
            <a:spLocks noChangeArrowheads="1"/>
          </p:cNvSpPr>
          <p:nvPr/>
        </p:nvSpPr>
        <p:spPr bwMode="auto">
          <a:xfrm>
            <a:off x="1089174" y="1365966"/>
            <a:ext cx="9654137" cy="287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rgbClr val="0000FF"/>
                </a:solidFill>
                <a:latin typeface="Arial" charset="0"/>
              </a:defRPr>
            </a:lvl1pPr>
            <a:lvl2pPr marL="742950" indent="-285750" eaLnBrk="0" hangingPunct="0">
              <a:defRPr sz="3200" b="1">
                <a:solidFill>
                  <a:srgbClr val="0000FF"/>
                </a:solidFill>
                <a:latin typeface="Arial" charset="0"/>
              </a:defRPr>
            </a:lvl2pPr>
            <a:lvl3pPr marL="1143000" indent="-228600" eaLnBrk="0" hangingPunct="0">
              <a:defRPr sz="3200" b="1">
                <a:solidFill>
                  <a:srgbClr val="0000FF"/>
                </a:solidFill>
                <a:latin typeface="Arial" charset="0"/>
              </a:defRPr>
            </a:lvl3pPr>
            <a:lvl4pPr marL="1600200" indent="-228600" eaLnBrk="0" hangingPunct="0">
              <a:defRPr sz="3200" b="1">
                <a:solidFill>
                  <a:srgbClr val="0000FF"/>
                </a:solidFill>
                <a:latin typeface="Arial" charset="0"/>
              </a:defRPr>
            </a:lvl4pPr>
            <a:lvl5pPr marL="2057400" indent="-228600" eaLnBrk="0" hangingPunct="0">
              <a:defRPr sz="3200" b="1">
                <a:solidFill>
                  <a:srgbClr val="0000FF"/>
                </a:solidFill>
                <a:latin typeface="Arial" charset="0"/>
              </a:defRPr>
            </a:lvl5pPr>
            <a:lvl6pPr marL="2514600" indent="-228600" eaLnBrk="0" fontAlgn="base" hangingPunct="0">
              <a:spcBef>
                <a:spcPct val="0"/>
              </a:spcBef>
              <a:spcAft>
                <a:spcPct val="0"/>
              </a:spcAft>
              <a:defRPr sz="3200" b="1">
                <a:solidFill>
                  <a:srgbClr val="0000FF"/>
                </a:solidFill>
                <a:latin typeface="Arial" charset="0"/>
              </a:defRPr>
            </a:lvl6pPr>
            <a:lvl7pPr marL="2971800" indent="-228600" eaLnBrk="0" fontAlgn="base" hangingPunct="0">
              <a:spcBef>
                <a:spcPct val="0"/>
              </a:spcBef>
              <a:spcAft>
                <a:spcPct val="0"/>
              </a:spcAft>
              <a:defRPr sz="3200" b="1">
                <a:solidFill>
                  <a:srgbClr val="0000FF"/>
                </a:solidFill>
                <a:latin typeface="Arial" charset="0"/>
              </a:defRPr>
            </a:lvl7pPr>
            <a:lvl8pPr marL="3429000" indent="-228600" eaLnBrk="0" fontAlgn="base" hangingPunct="0">
              <a:spcBef>
                <a:spcPct val="0"/>
              </a:spcBef>
              <a:spcAft>
                <a:spcPct val="0"/>
              </a:spcAft>
              <a:defRPr sz="3200" b="1">
                <a:solidFill>
                  <a:srgbClr val="0000FF"/>
                </a:solidFill>
                <a:latin typeface="Arial" charset="0"/>
              </a:defRPr>
            </a:lvl8pPr>
            <a:lvl9pPr marL="3886200" indent="-228600" eaLnBrk="0" fontAlgn="base" hangingPunct="0">
              <a:spcBef>
                <a:spcPct val="0"/>
              </a:spcBef>
              <a:spcAft>
                <a:spcPct val="0"/>
              </a:spcAft>
              <a:defRPr sz="3200" b="1">
                <a:solidFill>
                  <a:srgbClr val="0000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rPr>
              <a:t>I. </a:t>
            </a:r>
            <a:r>
              <a:rPr kumimoji="0" lang="en-US" sz="3600" b="1" i="0" u="sng"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rPr>
              <a:t>TRI THỨC TIẾNG VIỆT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2. </a:t>
            </a: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Thán</a:t>
            </a:r>
            <a:r>
              <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 </a:t>
            </a: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từ</a:t>
            </a:r>
            <a:endPar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Khái</a:t>
            </a:r>
            <a:r>
              <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 </a:t>
            </a:r>
            <a:r>
              <a:rPr kumimoji="0" lang="en-US" sz="3600" b="1" i="0" u="sng"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niệm</a:t>
            </a:r>
            <a:r>
              <a:rPr kumimoji="0" lang="en-US" sz="3600" b="1" i="0" u="sng"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 </a:t>
            </a:r>
            <a:r>
              <a:rPr kumimoji="0" lang="en-US" sz="3600" b="1" i="0"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a:t>
            </a:r>
            <a:r>
              <a:rPr kumimoji="0" lang="en-US" sz="3600" b="1" i="0" strike="noStrike" kern="1200" cap="none" spc="0" normalizeH="0" baseline="0" noProof="0" dirty="0" err="1">
                <a:ln>
                  <a:noFill/>
                </a:ln>
                <a:solidFill>
                  <a:srgbClr val="0033CC"/>
                </a:solidFill>
                <a:effectLst/>
                <a:uLnTx/>
                <a:uFillTx/>
                <a:latin typeface="Times New Roman" pitchFamily="18" charset="0"/>
                <a:ea typeface="+mn-ea"/>
                <a:cs typeface="Arial" panose="020B0604020202020204" pitchFamily="34" charset="0"/>
              </a:rPr>
              <a:t>sgk</a:t>
            </a:r>
            <a:r>
              <a:rPr kumimoji="0" lang="en-US" sz="3600" b="1" i="0" strike="noStrike" kern="1200" cap="none" spc="0" normalizeH="0" baseline="0" noProof="0" dirty="0">
                <a:ln>
                  <a:noFill/>
                </a:ln>
                <a:solidFill>
                  <a:srgbClr val="0033CC"/>
                </a:solidFill>
                <a:effectLst/>
                <a:uLnTx/>
                <a:uFillTx/>
                <a:latin typeface="Times New Roman" pitchFamily="18" charset="0"/>
                <a:ea typeface="+mn-ea"/>
                <a:cs typeface="Arial" panose="020B0604020202020204" pitchFamily="34" charset="0"/>
              </a:rPr>
              <a:t>/99)</a:t>
            </a: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lang="en-US" sz="3600" u="sng" dirty="0" err="1">
                <a:solidFill>
                  <a:srgbClr val="0033CC"/>
                </a:solidFill>
                <a:latin typeface="Times New Roman" pitchFamily="18" charset="0"/>
                <a:cs typeface="Arial" panose="020B0604020202020204" pitchFamily="34" charset="0"/>
              </a:rPr>
              <a:t>Chức</a:t>
            </a:r>
            <a:r>
              <a:rPr lang="en-US" sz="3600" u="sng" dirty="0">
                <a:solidFill>
                  <a:srgbClr val="0033CC"/>
                </a:solidFill>
                <a:latin typeface="Times New Roman" pitchFamily="18" charset="0"/>
                <a:cs typeface="Arial" panose="020B0604020202020204" pitchFamily="34" charset="0"/>
              </a:rPr>
              <a:t> </a:t>
            </a:r>
            <a:r>
              <a:rPr lang="en-US" sz="3600" u="sng" dirty="0" err="1">
                <a:solidFill>
                  <a:srgbClr val="0033CC"/>
                </a:solidFill>
                <a:latin typeface="Times New Roman" pitchFamily="18" charset="0"/>
                <a:cs typeface="Arial" panose="020B0604020202020204" pitchFamily="34" charset="0"/>
              </a:rPr>
              <a:t>năng</a:t>
            </a: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endParaRPr>
          </a:p>
        </p:txBody>
      </p:sp>
      <p:sp>
        <p:nvSpPr>
          <p:cNvPr id="124997" name="Rectangle 77"/>
          <p:cNvSpPr>
            <a:spLocks noChangeArrowheads="1"/>
          </p:cNvSpPr>
          <p:nvPr/>
        </p:nvSpPr>
        <p:spPr bwMode="auto">
          <a:xfrm>
            <a:off x="695844" y="79657"/>
            <a:ext cx="10640567" cy="1196921"/>
          </a:xfrm>
          <a:prstGeom prst="rect">
            <a:avLst/>
          </a:prstGeom>
          <a:gradFill rotWithShape="1">
            <a:gsLst>
              <a:gs pos="0">
                <a:srgbClr val="FFFFCC"/>
              </a:gs>
              <a:gs pos="100000">
                <a:srgbClr val="FFCCFF"/>
              </a:gs>
            </a:gsLst>
            <a:path path="shape">
              <a:fillToRect l="50000" t="50000" r="50000" b="50000"/>
            </a:path>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endParaRPr>
          </a:p>
        </p:txBody>
      </p:sp>
      <p:sp>
        <p:nvSpPr>
          <p:cNvPr id="25613" name="WordArt 78"/>
          <p:cNvSpPr>
            <a:spLocks noChangeArrowheads="1" noChangeShapeType="1" noTextEdit="1"/>
          </p:cNvSpPr>
          <p:nvPr/>
        </p:nvSpPr>
        <p:spPr bwMode="auto">
          <a:xfrm>
            <a:off x="762065" y="304800"/>
            <a:ext cx="10570757" cy="715478"/>
          </a:xfrm>
          <a:prstGeom prst="rect">
            <a:avLst/>
          </a:prstGeom>
        </p:spPr>
        <p:txBody>
          <a:bodyPr wrap="none" fromWordArt="1">
            <a:prstTxWarp prst="textPlain">
              <a:avLst>
                <a:gd name="adj" fmla="val 5001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TIẾT 62</a:t>
            </a:r>
            <a:r>
              <a:rPr kumimoji="0" lang="en-US" sz="3200" b="1" i="0" u="none"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  ĐẶC ĐIỂM VÀ CHỨC NĂNG CỦA TRỢ TỪ, THÁN TỪ</a:t>
            </a:r>
          </a:p>
        </p:txBody>
      </p:sp>
    </p:spTree>
    <p:extLst>
      <p:ext uri="{BB962C8B-B14F-4D97-AF65-F5344CB8AC3E}">
        <p14:creationId xmlns:p14="http://schemas.microsoft.com/office/powerpoint/2010/main" val="27412563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2211"/>
                                        </p:tgtEl>
                                        <p:attrNameLst>
                                          <p:attrName>style.visibility</p:attrName>
                                        </p:attrNameLst>
                                      </p:cBhvr>
                                      <p:to>
                                        <p:strVal val="visible"/>
                                      </p:to>
                                    </p:set>
                                    <p:animEffect transition="in" filter="box(in)">
                                      <p:cBhvr>
                                        <p:cTn id="7" dur="500"/>
                                        <p:tgtEl>
                                          <p:spTgt spid="2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795600" y="921654"/>
            <a:ext cx="2118198" cy="44178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defRPr/>
            </a:pP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defRPr/>
            </a:pP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Thán</a:t>
            </a:r>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từ</a:t>
            </a:r>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gồm</a:t>
            </a:r>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hai</a:t>
            </a:r>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loại</a:t>
            </a:r>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chính</a:t>
            </a:r>
            <a:endParaRPr kumimoji="0" lang="en-US" sz="1400" b="0" i="0" u="none" strike="noStrike" kern="1200" cap="none" spc="0" normalizeH="0" baseline="0" noProof="0" dirty="0">
              <a:ln>
                <a:noFill/>
              </a:ln>
              <a:solidFill>
                <a:schemeClr val="tx1"/>
              </a:solidFill>
              <a:effectLst/>
              <a:uLnTx/>
              <a:uFillTx/>
              <a:latin typeface="Calibri" panose="020F0502020204030204" charset="0"/>
              <a:ea typeface="Calibri" panose="020F050202020403020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Calibri" panose="020F0502020204030204" charset="0"/>
              <a:ea typeface="Calibri" panose="020F050202020403020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Calibri" panose="020F0502020204030204" charset="0"/>
              <a:ea typeface="Calibri" panose="020F0502020204030204" charset="0"/>
              <a:cs typeface="Times New Roman" panose="02020603050405020304" pitchFamily="18" charset="0"/>
            </a:endParaRPr>
          </a:p>
        </p:txBody>
      </p:sp>
      <p:cxnSp>
        <p:nvCxnSpPr>
          <p:cNvPr id="4" name="Straight Connector 3"/>
          <p:cNvCxnSpPr/>
          <p:nvPr/>
        </p:nvCxnSpPr>
        <p:spPr>
          <a:xfrm flipV="1">
            <a:off x="2913798" y="1892376"/>
            <a:ext cx="702823" cy="1238184"/>
          </a:xfrm>
          <a:prstGeom prst="line">
            <a:avLst/>
          </a:prstGeom>
        </p:spPr>
        <p:style>
          <a:lnRef idx="2">
            <a:schemeClr val="accent2"/>
          </a:lnRef>
          <a:fillRef idx="1">
            <a:schemeClr val="lt1"/>
          </a:fillRef>
          <a:effectRef idx="0">
            <a:schemeClr val="accent2"/>
          </a:effectRef>
          <a:fontRef idx="minor">
            <a:schemeClr val="dk1"/>
          </a:fontRef>
        </p:style>
      </p:cxnSp>
      <p:cxnSp>
        <p:nvCxnSpPr>
          <p:cNvPr id="5" name="Straight Connector 4"/>
          <p:cNvCxnSpPr/>
          <p:nvPr/>
        </p:nvCxnSpPr>
        <p:spPr>
          <a:xfrm>
            <a:off x="2913798" y="3130560"/>
            <a:ext cx="724710" cy="1650045"/>
          </a:xfrm>
          <a:prstGeom prst="line">
            <a:avLst/>
          </a:prstGeom>
        </p:spPr>
        <p:style>
          <a:lnRef idx="2">
            <a:schemeClr val="accent2"/>
          </a:lnRef>
          <a:fillRef idx="1">
            <a:schemeClr val="lt1"/>
          </a:fillRef>
          <a:effectRef idx="0">
            <a:schemeClr val="accent2"/>
          </a:effectRef>
          <a:fontRef idx="minor">
            <a:schemeClr val="dk1"/>
          </a:fontRef>
        </p:style>
      </p:cxnSp>
      <p:sp>
        <p:nvSpPr>
          <p:cNvPr id="6" name="TextBox 4"/>
          <p:cNvSpPr txBox="1"/>
          <p:nvPr/>
        </p:nvSpPr>
        <p:spPr>
          <a:xfrm>
            <a:off x="3616621" y="943244"/>
            <a:ext cx="336333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kumimoji="0" lang="en-US" sz="36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Thán</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từ</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bộc</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lộ</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tình</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cảm</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cảm</a:t>
            </a:r>
            <a:r>
              <a:rPr kumimoji="0" lang="en-US" sz="3600" b="1" i="0"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0"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xúc</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sp>
        <p:nvSpPr>
          <p:cNvPr id="7" name="TextBox 5"/>
          <p:cNvSpPr txBox="1"/>
          <p:nvPr/>
        </p:nvSpPr>
        <p:spPr>
          <a:xfrm>
            <a:off x="3638508" y="4180440"/>
            <a:ext cx="336333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charset="0"/>
                <a:cs typeface="Times New Roman" panose="02020603050405020304" pitchFamily="18" charset="0"/>
              </a:rPr>
              <a:t>Thán</a:t>
            </a:r>
            <a:r>
              <a:rPr lang="en-US" sz="3600" b="1" dirty="0">
                <a:solidFill>
                  <a:schemeClr val="tx1"/>
                </a:solidFill>
                <a:latin typeface="Times New Roman" panose="02020603050405020304" pitchFamily="18" charset="0"/>
                <a:ea typeface="Calibri" panose="020F050202020403020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charset="0"/>
                <a:cs typeface="Times New Roman" panose="02020603050405020304" pitchFamily="18" charset="0"/>
              </a:rPr>
              <a:t>từ</a:t>
            </a:r>
            <a:r>
              <a:rPr lang="en-US" sz="3600" b="1" dirty="0">
                <a:solidFill>
                  <a:schemeClr val="tx1"/>
                </a:solidFill>
                <a:latin typeface="Times New Roman" panose="02020603050405020304" pitchFamily="18" charset="0"/>
                <a:ea typeface="Calibri" panose="020F050202020403020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charset="0"/>
                <a:cs typeface="Times New Roman" panose="02020603050405020304" pitchFamily="18" charset="0"/>
              </a:rPr>
              <a:t>gọi</a:t>
            </a:r>
            <a:r>
              <a:rPr lang="en-US" sz="3600" b="1" dirty="0">
                <a:solidFill>
                  <a:schemeClr val="tx1"/>
                </a:solidFill>
                <a:latin typeface="Times New Roman" panose="02020603050405020304" pitchFamily="18" charset="0"/>
                <a:ea typeface="Calibri" panose="020F0502020204030204" charset="0"/>
                <a:cs typeface="Times New Roman" panose="02020603050405020304" pitchFamily="18" charset="0"/>
              </a:rPr>
              <a:t> </a:t>
            </a:r>
            <a:r>
              <a:rPr lang="en-US" sz="3600" b="1" dirty="0" err="1">
                <a:solidFill>
                  <a:schemeClr val="tx1"/>
                </a:solidFill>
                <a:latin typeface="Times New Roman" panose="02020603050405020304" pitchFamily="18" charset="0"/>
                <a:ea typeface="Calibri" panose="020F0502020204030204" charset="0"/>
                <a:cs typeface="Times New Roman" panose="02020603050405020304" pitchFamily="18" charset="0"/>
              </a:rPr>
              <a:t>đáp</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cxnSp>
        <p:nvCxnSpPr>
          <p:cNvPr id="8" name="Straight Connector 7"/>
          <p:cNvCxnSpPr/>
          <p:nvPr/>
        </p:nvCxnSpPr>
        <p:spPr>
          <a:xfrm>
            <a:off x="7009811" y="1842387"/>
            <a:ext cx="1130170" cy="0"/>
          </a:xfrm>
          <a:prstGeom prst="line">
            <a:avLst/>
          </a:prstGeom>
        </p:spPr>
        <p:style>
          <a:lnRef idx="2">
            <a:schemeClr val="accent2"/>
          </a:lnRef>
          <a:fillRef idx="1">
            <a:schemeClr val="lt1"/>
          </a:fillRef>
          <a:effectRef idx="0">
            <a:schemeClr val="accent2"/>
          </a:effectRef>
          <a:fontRef idx="minor">
            <a:schemeClr val="dk1"/>
          </a:fontRef>
        </p:style>
      </p:cxnSp>
      <p:cxnSp>
        <p:nvCxnSpPr>
          <p:cNvPr id="9" name="Straight Connector 8"/>
          <p:cNvCxnSpPr/>
          <p:nvPr/>
        </p:nvCxnSpPr>
        <p:spPr>
          <a:xfrm>
            <a:off x="6979957" y="4739301"/>
            <a:ext cx="1303328" cy="1"/>
          </a:xfrm>
          <a:prstGeom prst="line">
            <a:avLst/>
          </a:prstGeom>
        </p:spPr>
        <p:style>
          <a:lnRef idx="2">
            <a:schemeClr val="accent2"/>
          </a:lnRef>
          <a:fillRef idx="1">
            <a:schemeClr val="lt1"/>
          </a:fillRef>
          <a:effectRef idx="0">
            <a:schemeClr val="accent2"/>
          </a:effectRef>
          <a:fontRef idx="minor">
            <a:schemeClr val="dk1"/>
          </a:fontRef>
        </p:style>
      </p:cxnSp>
      <p:sp>
        <p:nvSpPr>
          <p:cNvPr id="10" name="TextBox 8"/>
          <p:cNvSpPr txBox="1"/>
          <p:nvPr/>
        </p:nvSpPr>
        <p:spPr>
          <a:xfrm>
            <a:off x="8139981" y="921654"/>
            <a:ext cx="3448281" cy="12379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defRPr/>
            </a:pPr>
            <a:r>
              <a:rPr lang="en-US" sz="3600" b="1" i="1" dirty="0">
                <a:solidFill>
                  <a:schemeClr val="tx1"/>
                </a:solidFill>
                <a:latin typeface="Times New Roman" panose="02020603050405020304" pitchFamily="18" charset="0"/>
                <a:ea typeface="Calibri" panose="020F0502020204030204" charset="0"/>
                <a:cs typeface="Times New Roman" panose="02020603050405020304" pitchFamily="18" charset="0"/>
              </a:rPr>
              <a:t>a</a:t>
            </a:r>
            <a:r>
              <a:rPr kumimoji="0" lang="en-US" sz="3600" b="1"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á, ô,</a:t>
            </a:r>
            <a:r>
              <a:rPr kumimoji="0" lang="en-US" sz="3600" b="1" i="1"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1"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ôi</a:t>
            </a:r>
            <a:r>
              <a:rPr kumimoji="0" lang="en-US" sz="3600" b="1" i="1"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1"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ối</a:t>
            </a:r>
            <a:r>
              <a:rPr kumimoji="0" lang="en-US" sz="3600" b="1" i="1"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600" b="1" i="1" u="none" strike="noStrike" kern="1200" cap="none" spc="0" normalizeH="0" noProof="0" dirty="0" err="1">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chà</a:t>
            </a:r>
            <a:r>
              <a:rPr kumimoji="0" lang="en-US" sz="3600" b="1" i="1" u="none" strike="noStrike" kern="1200" cap="none" spc="0" normalizeH="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rPr>
              <a:t>…</a:t>
            </a:r>
            <a:endParaRPr kumimoji="0" lang="en-US" sz="3600" b="1"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sp>
        <p:nvSpPr>
          <p:cNvPr id="11" name="TextBox 9"/>
          <p:cNvSpPr txBox="1"/>
          <p:nvPr/>
        </p:nvSpPr>
        <p:spPr>
          <a:xfrm>
            <a:off x="8283285" y="4139137"/>
            <a:ext cx="357753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b="1" i="1" dirty="0" err="1">
                <a:latin typeface="Times New Roman" panose="02020603050405020304" pitchFamily="18" charset="0"/>
                <a:cs typeface="Times New Roman" panose="02020603050405020304" pitchFamily="18" charset="0"/>
              </a:rPr>
              <a:t>Dạ</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vâng</a:t>
            </a:r>
            <a:r>
              <a:rPr lang="en-US" sz="3600" b="1" i="1" dirty="0">
                <a:latin typeface="Times New Roman" panose="02020603050405020304" pitchFamily="18" charset="0"/>
                <a:cs typeface="Times New Roman" panose="02020603050405020304" pitchFamily="18" charset="0"/>
              </a:rPr>
              <a:t>, ừ</a:t>
            </a:r>
            <a:r>
              <a:rPr lang="vi-VN" sz="3600" b="1" i="1" dirty="0">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spTree>
    <p:extLst>
      <p:ext uri="{BB962C8B-B14F-4D97-AF65-F5344CB8AC3E}">
        <p14:creationId xmlns:p14="http://schemas.microsoft.com/office/powerpoint/2010/main" val="40233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N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5400000">
            <a:off x="8230931" y="3291681"/>
            <a:ext cx="68580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N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flipV="1">
            <a:off x="662674" y="-36626"/>
            <a:ext cx="10570756" cy="189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5052" y="3490911"/>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57422" y="3490912"/>
            <a:ext cx="6858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94436" y="6590660"/>
            <a:ext cx="10471364" cy="2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616017" y="0"/>
            <a:ext cx="10809170" cy="6629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FF"/>
              </a:solidFill>
              <a:effectLst/>
              <a:uLnTx/>
              <a:uFillTx/>
              <a:latin typeface="Arial"/>
              <a:ea typeface="+mn-ea"/>
              <a:cs typeface="Arial" panose="020B0604020202020204" pitchFamily="34" charset="0"/>
            </a:endParaRPr>
          </a:p>
        </p:txBody>
      </p:sp>
      <p:pic>
        <p:nvPicPr>
          <p:cNvPr id="25608"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3947" y="5332131"/>
            <a:ext cx="838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44" y="0"/>
            <a:ext cx="83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211" name="Picture 67"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486400"/>
            <a:ext cx="76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96" name="Text Box 75"/>
          <p:cNvSpPr txBox="1">
            <a:spLocks noChangeArrowheads="1"/>
          </p:cNvSpPr>
          <p:nvPr/>
        </p:nvSpPr>
        <p:spPr bwMode="auto">
          <a:xfrm>
            <a:off x="1089174" y="1365966"/>
            <a:ext cx="10308390" cy="564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rgbClr val="0000FF"/>
                </a:solidFill>
                <a:latin typeface="Arial" charset="0"/>
              </a:defRPr>
            </a:lvl1pPr>
            <a:lvl2pPr marL="742950" indent="-285750" eaLnBrk="0" hangingPunct="0">
              <a:defRPr sz="3200" b="1">
                <a:solidFill>
                  <a:srgbClr val="0000FF"/>
                </a:solidFill>
                <a:latin typeface="Arial" charset="0"/>
              </a:defRPr>
            </a:lvl2pPr>
            <a:lvl3pPr marL="1143000" indent="-228600" eaLnBrk="0" hangingPunct="0">
              <a:defRPr sz="3200" b="1">
                <a:solidFill>
                  <a:srgbClr val="0000FF"/>
                </a:solidFill>
                <a:latin typeface="Arial" charset="0"/>
              </a:defRPr>
            </a:lvl3pPr>
            <a:lvl4pPr marL="1600200" indent="-228600" eaLnBrk="0" hangingPunct="0">
              <a:defRPr sz="3200" b="1">
                <a:solidFill>
                  <a:srgbClr val="0000FF"/>
                </a:solidFill>
                <a:latin typeface="Arial" charset="0"/>
              </a:defRPr>
            </a:lvl4pPr>
            <a:lvl5pPr marL="2057400" indent="-228600" eaLnBrk="0" hangingPunct="0">
              <a:defRPr sz="3200" b="1">
                <a:solidFill>
                  <a:srgbClr val="0000FF"/>
                </a:solidFill>
                <a:latin typeface="Arial" charset="0"/>
              </a:defRPr>
            </a:lvl5pPr>
            <a:lvl6pPr marL="2514600" indent="-228600" eaLnBrk="0" fontAlgn="base" hangingPunct="0">
              <a:spcBef>
                <a:spcPct val="0"/>
              </a:spcBef>
              <a:spcAft>
                <a:spcPct val="0"/>
              </a:spcAft>
              <a:defRPr sz="3200" b="1">
                <a:solidFill>
                  <a:srgbClr val="0000FF"/>
                </a:solidFill>
                <a:latin typeface="Arial" charset="0"/>
              </a:defRPr>
            </a:lvl6pPr>
            <a:lvl7pPr marL="2971800" indent="-228600" eaLnBrk="0" fontAlgn="base" hangingPunct="0">
              <a:spcBef>
                <a:spcPct val="0"/>
              </a:spcBef>
              <a:spcAft>
                <a:spcPct val="0"/>
              </a:spcAft>
              <a:defRPr sz="3200" b="1">
                <a:solidFill>
                  <a:srgbClr val="0000FF"/>
                </a:solidFill>
                <a:latin typeface="Arial" charset="0"/>
              </a:defRPr>
            </a:lvl7pPr>
            <a:lvl8pPr marL="3429000" indent="-228600" eaLnBrk="0" fontAlgn="base" hangingPunct="0">
              <a:spcBef>
                <a:spcPct val="0"/>
              </a:spcBef>
              <a:spcAft>
                <a:spcPct val="0"/>
              </a:spcAft>
              <a:defRPr sz="3200" b="1">
                <a:solidFill>
                  <a:srgbClr val="0000FF"/>
                </a:solidFill>
                <a:latin typeface="Arial" charset="0"/>
              </a:defRPr>
            </a:lvl8pPr>
            <a:lvl9pPr marL="3886200" indent="-228600" eaLnBrk="0" fontAlgn="base" hangingPunct="0">
              <a:spcBef>
                <a:spcPct val="0"/>
              </a:spcBef>
              <a:spcAft>
                <a:spcPct val="0"/>
              </a:spcAft>
              <a:defRPr sz="3200" b="1">
                <a:solidFill>
                  <a:srgbClr val="0000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cs typeface="Arial" panose="020B0604020202020204" pitchFamily="34" charset="0"/>
              </a:rPr>
              <a:t>I. </a:t>
            </a:r>
            <a:r>
              <a:rPr kumimoji="0" lang="en-US" sz="3600" b="1" i="0" u="sng" strike="noStrike" kern="1200" cap="none" spc="0" normalizeH="0" baseline="0" noProof="0" dirty="0">
                <a:ln>
                  <a:noFill/>
                </a:ln>
                <a:solidFill>
                  <a:srgbClr val="FF0000"/>
                </a:solidFill>
                <a:effectLst/>
                <a:uLnTx/>
                <a:uFillTx/>
                <a:latin typeface="Times New Roman" pitchFamily="18" charset="0"/>
                <a:cs typeface="Arial" panose="020B0604020202020204" pitchFamily="34" charset="0"/>
              </a:rPr>
              <a:t>TRI THỨC TIẾNG VIỆT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2. </a:t>
            </a:r>
            <a:r>
              <a:rPr kumimoji="0" lang="en-US" sz="3600" b="1" i="0" u="sng"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Thán</a:t>
            </a:r>
            <a:r>
              <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 </a:t>
            </a:r>
            <a:r>
              <a:rPr kumimoji="0" lang="en-US" sz="3600" b="1" i="0" u="sng"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từ</a:t>
            </a:r>
            <a:endPar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kumimoji="0" lang="en-US" sz="3600" b="1" i="0" u="sng"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Khái</a:t>
            </a:r>
            <a:r>
              <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 </a:t>
            </a:r>
            <a:r>
              <a:rPr kumimoji="0" lang="en-US" sz="3600" b="1" i="0" u="sng"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niệm</a:t>
            </a:r>
            <a:r>
              <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a:t>
            </a:r>
            <a:r>
              <a:rPr kumimoji="0" lang="en-US" sz="3600" b="1" i="0" u="none"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sgk</a:t>
            </a:r>
            <a:r>
              <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/99)</a:t>
            </a:r>
            <a:endPar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kumimoji="0" lang="en-US" sz="3600" b="1" i="0" u="sng"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Chức</a:t>
            </a:r>
            <a:r>
              <a:rPr kumimoji="0" lang="en-US" sz="3600" b="1" i="0" u="sng" strike="noStrike" kern="1200" cap="none" spc="0" normalizeH="0" noProof="0" dirty="0">
                <a:ln>
                  <a:noFill/>
                </a:ln>
                <a:solidFill>
                  <a:srgbClr val="0033CC"/>
                </a:solidFill>
                <a:effectLst/>
                <a:uLnTx/>
                <a:uFillTx/>
                <a:latin typeface="Times New Roman" pitchFamily="18" charset="0"/>
                <a:cs typeface="Arial" panose="020B0604020202020204" pitchFamily="34" charset="0"/>
              </a:rPr>
              <a:t> </a:t>
            </a:r>
            <a:r>
              <a:rPr kumimoji="0" lang="en-US" sz="3600" b="1" i="0" u="sng" strike="noStrike" kern="1200" cap="none" spc="0" normalizeH="0" noProof="0" dirty="0" err="1">
                <a:ln>
                  <a:noFill/>
                </a:ln>
                <a:solidFill>
                  <a:srgbClr val="0033CC"/>
                </a:solidFill>
                <a:effectLst/>
                <a:uLnTx/>
                <a:uFillTx/>
                <a:latin typeface="Times New Roman" pitchFamily="18" charset="0"/>
                <a:cs typeface="Arial" panose="020B0604020202020204" pitchFamily="34" charset="0"/>
              </a:rPr>
              <a:t>năng</a:t>
            </a:r>
            <a:r>
              <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a:t>
            </a:r>
            <a:r>
              <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33CC"/>
                </a:solidFill>
                <a:effectLst/>
                <a:uLnTx/>
                <a:uFillTx/>
                <a:latin typeface="Times New Roman" pitchFamily="18" charset="0"/>
                <a:cs typeface="Arial" panose="020B0604020202020204" pitchFamily="34" charset="0"/>
              </a:rPr>
              <a:t>sgk</a:t>
            </a:r>
            <a:r>
              <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rPr>
              <a:t>/99)</a:t>
            </a:r>
            <a:endParaRPr kumimoji="0" lang="en-US" sz="3600" b="1" i="0" u="sng"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Thán</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từ</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bộc</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lộ</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tình</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cảm</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cảm</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xúc</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Thán</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từ</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gọi</a:t>
            </a: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Times New Roman" pitchFamily="18" charset="0"/>
                <a:cs typeface="Arial" panose="020B0604020202020204" pitchFamily="34" charset="0"/>
              </a:rPr>
              <a:t>đáp</a:t>
            </a:r>
            <a:endPar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a:ln>
                  <a:noFill/>
                </a:ln>
                <a:solidFill>
                  <a:srgbClr val="FF0000"/>
                </a:solidFill>
                <a:effectLst/>
                <a:uLnTx/>
                <a:uFillTx/>
                <a:latin typeface="Times New Roman" pitchFamily="18"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cs typeface="Arial" panose="020B0604020202020204" pitchFamily="34" charset="0"/>
              </a:rPr>
              <a:t>Lưu</a:t>
            </a:r>
            <a:r>
              <a:rPr kumimoji="0" lang="en-US" sz="3600" b="1" i="0" u="none" strike="noStrike" kern="1200" cap="none" spc="0" normalizeH="0" noProof="0" dirty="0">
                <a:ln>
                  <a:noFill/>
                </a:ln>
                <a:solidFill>
                  <a:srgbClr val="FF0000"/>
                </a:solidFill>
                <a:effectLst/>
                <a:uLnTx/>
                <a:uFillTx/>
                <a:latin typeface="Times New Roman" pitchFamily="18" charset="0"/>
                <a:cs typeface="Arial" panose="020B0604020202020204" pitchFamily="34" charset="0"/>
              </a:rPr>
              <a:t> ý: </a:t>
            </a:r>
            <a:r>
              <a:rPr lang="en-US" sz="3600" dirty="0">
                <a:solidFill>
                  <a:srgbClr val="0033CC"/>
                </a:solidFill>
                <a:latin typeface="Times New Roman" pitchFamily="18" charset="0"/>
                <a:cs typeface="Arial" panose="020B0604020202020204" pitchFamily="34" charset="0"/>
              </a:rPr>
              <a:t>Khi </a:t>
            </a:r>
            <a:r>
              <a:rPr lang="en-US" sz="3600" dirty="0" err="1">
                <a:solidFill>
                  <a:srgbClr val="0033CC"/>
                </a:solidFill>
                <a:latin typeface="Times New Roman" pitchFamily="18" charset="0"/>
                <a:cs typeface="Arial" panose="020B0604020202020204" pitchFamily="34" charset="0"/>
              </a:rPr>
              <a:t>sử</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dụng</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thán</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từ</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người</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nói</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thường</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dùng</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kèm</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theo</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ngữ</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điệu</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cử</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chỉ</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nét</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mặt</a:t>
            </a:r>
            <a:r>
              <a:rPr lang="en-US" sz="3600" dirty="0">
                <a:solidFill>
                  <a:srgbClr val="0033CC"/>
                </a:solidFill>
                <a:latin typeface="Times New Roman" pitchFamily="18" charset="0"/>
                <a:cs typeface="Arial" panose="020B0604020202020204" pitchFamily="34" charset="0"/>
              </a:rPr>
              <a:t> … </a:t>
            </a:r>
            <a:r>
              <a:rPr lang="en-US" sz="3600" dirty="0" err="1">
                <a:solidFill>
                  <a:srgbClr val="0033CC"/>
                </a:solidFill>
                <a:latin typeface="Times New Roman" pitchFamily="18" charset="0"/>
                <a:cs typeface="Arial" panose="020B0604020202020204" pitchFamily="34" charset="0"/>
              </a:rPr>
              <a:t>tương</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ứng</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với</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tình</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cảm</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cảm</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xúc</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mà</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thán</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từ</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biểu</a:t>
            </a:r>
            <a:r>
              <a:rPr lang="en-US" sz="3600" dirty="0">
                <a:solidFill>
                  <a:srgbClr val="0033CC"/>
                </a:solidFill>
                <a:latin typeface="Times New Roman" pitchFamily="18" charset="0"/>
                <a:cs typeface="Arial" panose="020B0604020202020204" pitchFamily="34" charset="0"/>
              </a:rPr>
              <a:t> </a:t>
            </a:r>
            <a:r>
              <a:rPr lang="en-US" sz="3600" dirty="0" err="1">
                <a:solidFill>
                  <a:srgbClr val="0033CC"/>
                </a:solidFill>
                <a:latin typeface="Times New Roman" pitchFamily="18" charset="0"/>
                <a:cs typeface="Arial" panose="020B0604020202020204" pitchFamily="34" charset="0"/>
              </a:rPr>
              <a:t>thị</a:t>
            </a:r>
            <a:r>
              <a:rPr lang="en-US" sz="3600" dirty="0">
                <a:solidFill>
                  <a:srgbClr val="0033CC"/>
                </a:solidFill>
                <a:latin typeface="Times New Roman" pitchFamily="18" charset="0"/>
                <a:cs typeface="Arial" panose="020B0604020202020204" pitchFamily="34" charset="0"/>
              </a:rPr>
              <a:t>.</a:t>
            </a:r>
            <a:endParaRPr kumimoji="0" lang="en-US" sz="3600" b="1" i="0" u="none" strike="noStrike" kern="1200" cap="none" spc="0" normalizeH="0" baseline="0" noProof="0" dirty="0">
              <a:ln>
                <a:noFill/>
              </a:ln>
              <a:solidFill>
                <a:srgbClr val="0033CC"/>
              </a:solidFill>
              <a:effectLst/>
              <a:uLnTx/>
              <a:uFillTx/>
              <a:latin typeface="Times New Roman" pitchFamily="18" charset="0"/>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Times New Roman" pitchFamily="18" charset="0"/>
              <a:ea typeface="+mn-ea"/>
              <a:cs typeface="Arial" panose="020B0604020202020204" pitchFamily="34" charset="0"/>
            </a:endParaRPr>
          </a:p>
        </p:txBody>
      </p:sp>
      <p:sp>
        <p:nvSpPr>
          <p:cNvPr id="124997" name="Rectangle 77"/>
          <p:cNvSpPr>
            <a:spLocks noChangeArrowheads="1"/>
          </p:cNvSpPr>
          <p:nvPr/>
        </p:nvSpPr>
        <p:spPr bwMode="auto">
          <a:xfrm>
            <a:off x="695844" y="79657"/>
            <a:ext cx="10640567" cy="1196921"/>
          </a:xfrm>
          <a:prstGeom prst="rect">
            <a:avLst/>
          </a:prstGeom>
          <a:gradFill rotWithShape="1">
            <a:gsLst>
              <a:gs pos="0">
                <a:srgbClr val="FFFFCC"/>
              </a:gs>
              <a:gs pos="100000">
                <a:srgbClr val="FFCCFF"/>
              </a:gs>
            </a:gsLst>
            <a:path path="shape">
              <a:fillToRect l="50000" t="50000" r="50000" b="50000"/>
            </a:path>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Arial"/>
              <a:ea typeface="+mn-ea"/>
              <a:cs typeface="Arial" panose="020B0604020202020204" pitchFamily="34" charset="0"/>
            </a:endParaRPr>
          </a:p>
        </p:txBody>
      </p:sp>
      <p:sp>
        <p:nvSpPr>
          <p:cNvPr id="25613" name="WordArt 78"/>
          <p:cNvSpPr>
            <a:spLocks noChangeArrowheads="1" noChangeShapeType="1" noTextEdit="1"/>
          </p:cNvSpPr>
          <p:nvPr/>
        </p:nvSpPr>
        <p:spPr bwMode="auto">
          <a:xfrm>
            <a:off x="762065" y="304800"/>
            <a:ext cx="10570757" cy="715478"/>
          </a:xfrm>
          <a:prstGeom prst="rect">
            <a:avLst/>
          </a:prstGeom>
        </p:spPr>
        <p:txBody>
          <a:bodyPr wrap="none" fromWordArt="1">
            <a:prstTxWarp prst="textPlain">
              <a:avLst>
                <a:gd name="adj" fmla="val 5001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TIẾT 62</a:t>
            </a:r>
            <a:r>
              <a:rPr kumimoji="0" lang="en-US" sz="3200" b="1" i="0" u="none" strike="noStrike" kern="10" cap="none" spc="0" normalizeH="0" baseline="0" noProof="0" dirty="0">
                <a:ln w="19050">
                  <a:solidFill>
                    <a:srgbClr val="FF0000"/>
                  </a:solidFill>
                  <a:round/>
                  <a:headEnd/>
                  <a:tailEnd/>
                </a:ln>
                <a:solidFill>
                  <a:srgbClr val="FFFF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  ĐẶC ĐIỂM VÀ CHỨC NĂNG CỦA TRỢ TỪ, THÁN TỪ</a:t>
            </a:r>
          </a:p>
        </p:txBody>
      </p:sp>
    </p:spTree>
    <p:extLst>
      <p:ext uri="{BB962C8B-B14F-4D97-AF65-F5344CB8AC3E}">
        <p14:creationId xmlns:p14="http://schemas.microsoft.com/office/powerpoint/2010/main" val="28448432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2211"/>
                                        </p:tgtEl>
                                        <p:attrNameLst>
                                          <p:attrName>style.visibility</p:attrName>
                                        </p:attrNameLst>
                                      </p:cBhvr>
                                      <p:to>
                                        <p:strVal val="visible"/>
                                      </p:to>
                                    </p:set>
                                    <p:animEffect transition="in" filter="box(in)">
                                      <p:cBhvr>
                                        <p:cTn id="7" dur="500"/>
                                        <p:tgtEl>
                                          <p:spTgt spid="2622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4996">
                                            <p:txEl>
                                              <p:pRg st="6" end="6"/>
                                            </p:txEl>
                                          </p:spTgt>
                                        </p:tgtEl>
                                        <p:attrNameLst>
                                          <p:attrName>style.visibility</p:attrName>
                                        </p:attrNameLst>
                                      </p:cBhvr>
                                      <p:to>
                                        <p:strVal val="visible"/>
                                      </p:to>
                                    </p:set>
                                    <p:anim calcmode="lin" valueType="num">
                                      <p:cBhvr additive="base">
                                        <p:cTn id="12" dur="500" fill="hold"/>
                                        <p:tgtEl>
                                          <p:spTgt spid="124996">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49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165684" y="99213"/>
            <a:ext cx="331879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dirty="0">
                <a:solidFill>
                  <a:schemeClr val="tx1"/>
                </a:solidFill>
                <a:latin typeface="Times New Roman" panose="02020603050405020304" pitchFamily="18" charset="0"/>
                <a:ea typeface="华文隶书" panose="02010800040101010101" pitchFamily="2" charset="-122"/>
                <a:cs typeface="Times New Roman" panose="02020603050405020304" pitchFamily="18" charset="0"/>
              </a:rPr>
              <a:t>P</a:t>
            </a:r>
            <a:r>
              <a:rPr lang="en-US" altLang="zh-CN" sz="6000" dirty="0" err="1">
                <a:solidFill>
                  <a:schemeClr val="tx1"/>
                </a:solidFill>
                <a:latin typeface="Times New Roman" panose="02020603050405020304" pitchFamily="18" charset="0"/>
                <a:ea typeface="华文隶书" panose="02010800040101010101" pitchFamily="2" charset="-122"/>
                <a:cs typeface="Times New Roman" panose="02020603050405020304" pitchFamily="18" charset="0"/>
              </a:rPr>
              <a:t>hân</a:t>
            </a:r>
            <a:r>
              <a:rPr lang="en-US" altLang="zh-CN" sz="6000" dirty="0">
                <a:solidFill>
                  <a:schemeClr val="tx1"/>
                </a:solidFill>
                <a:latin typeface="Times New Roman" panose="02020603050405020304" pitchFamily="18" charset="0"/>
                <a:ea typeface="华文隶书" panose="02010800040101010101" pitchFamily="2" charset="-122"/>
                <a:cs typeface="Times New Roman" panose="02020603050405020304" pitchFamily="18" charset="0"/>
              </a:rPr>
              <a:t> </a:t>
            </a:r>
            <a:r>
              <a:rPr lang="en-US" altLang="zh-CN" sz="6000" dirty="0" err="1">
                <a:solidFill>
                  <a:schemeClr val="tx1"/>
                </a:solidFill>
                <a:latin typeface="Times New Roman" panose="02020603050405020304" pitchFamily="18" charset="0"/>
                <a:ea typeface="华文隶书" panose="02010800040101010101" pitchFamily="2" charset="-122"/>
                <a:cs typeface="Times New Roman" panose="02020603050405020304" pitchFamily="18" charset="0"/>
              </a:rPr>
              <a:t>biệt</a:t>
            </a:r>
          </a:p>
        </p:txBody>
      </p:sp>
      <p:sp>
        <p:nvSpPr>
          <p:cNvPr id="10" name="右箭头 21"/>
          <p:cNvSpPr/>
          <p:nvPr/>
        </p:nvSpPr>
        <p:spPr>
          <a:xfrm>
            <a:off x="4981658" y="1395324"/>
            <a:ext cx="3920490" cy="1366520"/>
          </a:xfrm>
          <a:prstGeom prst="rightArrow">
            <a:avLst>
              <a:gd name="adj1" fmla="val 64300"/>
              <a:gd name="adj2" fmla="val 50000"/>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1" name="右箭头 22"/>
          <p:cNvSpPr/>
          <p:nvPr/>
        </p:nvSpPr>
        <p:spPr>
          <a:xfrm flipH="1">
            <a:off x="3774523" y="2309089"/>
            <a:ext cx="3920490" cy="1366520"/>
          </a:xfrm>
          <a:prstGeom prst="rightArrow">
            <a:avLst>
              <a:gd name="adj1" fmla="val 64300"/>
              <a:gd name="adj2" fmla="val 50000"/>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2" name="右箭头 25"/>
          <p:cNvSpPr/>
          <p:nvPr/>
        </p:nvSpPr>
        <p:spPr>
          <a:xfrm>
            <a:off x="5395043" y="3222219"/>
            <a:ext cx="3920490" cy="1366520"/>
          </a:xfrm>
          <a:prstGeom prst="rightArrow">
            <a:avLst>
              <a:gd name="adj1" fmla="val 64300"/>
              <a:gd name="adj2" fmla="val 50000"/>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3" name="右箭头 26"/>
          <p:cNvSpPr/>
          <p:nvPr/>
        </p:nvSpPr>
        <p:spPr>
          <a:xfrm flipH="1">
            <a:off x="3371298" y="4136619"/>
            <a:ext cx="3920490" cy="1366520"/>
          </a:xfrm>
          <a:prstGeom prst="rightArrow">
            <a:avLst>
              <a:gd name="adj1" fmla="val 64300"/>
              <a:gd name="adj2" fmla="val 50000"/>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4" name="文本框 20"/>
          <p:cNvSpPr txBox="1"/>
          <p:nvPr/>
        </p:nvSpPr>
        <p:spPr>
          <a:xfrm flipH="1">
            <a:off x="5395043" y="1721079"/>
            <a:ext cx="2190750" cy="646331"/>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571500" algn="ctr">
              <a:buFont typeface="Arial" panose="020B0604020202020204" pitchFamily="34" charset="0"/>
              <a:buChar char="•"/>
            </a:pP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Thán</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từ</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p>
        </p:txBody>
      </p:sp>
      <p:sp>
        <p:nvSpPr>
          <p:cNvPr id="15" name="文本框 20"/>
          <p:cNvSpPr txBox="1"/>
          <p:nvPr/>
        </p:nvSpPr>
        <p:spPr>
          <a:xfrm flipH="1">
            <a:off x="5960828" y="3527019"/>
            <a:ext cx="2190750" cy="646331"/>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571500" algn="ctr">
              <a:buFont typeface="Arial" panose="020B0604020202020204" pitchFamily="34" charset="0"/>
              <a:buChar char="•"/>
            </a:pP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Thán</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từ</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p>
        </p:txBody>
      </p:sp>
      <p:sp>
        <p:nvSpPr>
          <p:cNvPr id="16" name="文本框 20"/>
          <p:cNvSpPr txBox="1"/>
          <p:nvPr/>
        </p:nvSpPr>
        <p:spPr>
          <a:xfrm flipH="1">
            <a:off x="4906093" y="2672309"/>
            <a:ext cx="2190750" cy="646331"/>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571500" algn="ctr">
              <a:buFont typeface="Arial" panose="020B0604020202020204" pitchFamily="34" charset="0"/>
              <a:buChar char="•"/>
            </a:pP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Trợ</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từ</a:t>
            </a:r>
          </a:p>
        </p:txBody>
      </p:sp>
      <p:sp>
        <p:nvSpPr>
          <p:cNvPr id="17" name="文本框 30"/>
          <p:cNvSpPr txBox="1"/>
          <p:nvPr/>
        </p:nvSpPr>
        <p:spPr>
          <a:xfrm flipH="1">
            <a:off x="4536523" y="4462374"/>
            <a:ext cx="2190750" cy="646331"/>
          </a:xfrm>
          <a:prstGeom prst="rect">
            <a:avLst/>
          </a:prstGeom>
          <a:noFill/>
          <a:ln w="9525">
            <a:noFill/>
            <a:miter/>
          </a:ln>
          <a:effectLst>
            <a:outerShdw sx="999" sy="999" algn="ctr" rotWithShape="0">
              <a:srgbClr val="000000"/>
            </a:out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lvl="0" indent="-571500" algn="ctr">
              <a:buFont typeface="Arial" panose="020B0604020202020204" pitchFamily="34" charset="0"/>
              <a:buChar char="•"/>
            </a:pP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Trợ</a:t>
            </a:r>
            <a:r>
              <a:rPr lang="en-US" altLang="zh-CN" sz="3600" dirty="0">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 </a:t>
            </a:r>
            <a:r>
              <a:rPr lang="en-US" altLang="zh-CN" sz="3600" dirty="0" err="1">
                <a:solidFill>
                  <a:schemeClr val="tx1"/>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từ</a:t>
            </a:r>
          </a:p>
        </p:txBody>
      </p:sp>
      <p:cxnSp>
        <p:nvCxnSpPr>
          <p:cNvPr id="18" name="直接连接符 31"/>
          <p:cNvCxnSpPr/>
          <p:nvPr/>
        </p:nvCxnSpPr>
        <p:spPr>
          <a:xfrm>
            <a:off x="8326838" y="1634719"/>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32"/>
          <p:cNvCxnSpPr/>
          <p:nvPr/>
        </p:nvCxnSpPr>
        <p:spPr>
          <a:xfrm>
            <a:off x="8751018" y="3461614"/>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33"/>
          <p:cNvCxnSpPr/>
          <p:nvPr/>
        </p:nvCxnSpPr>
        <p:spPr>
          <a:xfrm flipH="1">
            <a:off x="3544670" y="2393369"/>
            <a:ext cx="381000" cy="3911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直接连接符 34"/>
          <p:cNvCxnSpPr/>
          <p:nvPr/>
        </p:nvCxnSpPr>
        <p:spPr>
          <a:xfrm flipH="1">
            <a:off x="3578943" y="4395064"/>
            <a:ext cx="381000" cy="3911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文本框 39"/>
          <p:cNvSpPr txBox="1"/>
          <p:nvPr/>
        </p:nvSpPr>
        <p:spPr>
          <a:xfrm>
            <a:off x="37697" y="4000709"/>
            <a:ext cx="3311376" cy="15696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Nhấn mạnh</a:t>
            </a:r>
            <a:r>
              <a:rPr lang="en-US" sz="3200" dirty="0">
                <a:solidFill>
                  <a:schemeClr val="tx1"/>
                </a:solidFill>
                <a:latin typeface="Times New Roman" panose="02020603050405020304" pitchFamily="18" charset="0"/>
                <a:cs typeface="Times New Roman" panose="02020603050405020304" pitchFamily="18" charset="0"/>
                <a:sym typeface="Comic Sans MS" panose="030F0702030302020204"/>
              </a:rPr>
              <a:t>/</a:t>
            </a: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 biểu thị thái độ đánh giá sự vật, sự việc.</a:t>
            </a:r>
          </a:p>
        </p:txBody>
      </p:sp>
      <p:sp>
        <p:nvSpPr>
          <p:cNvPr id="27" name="文本框 40"/>
          <p:cNvSpPr txBox="1"/>
          <p:nvPr/>
        </p:nvSpPr>
        <p:spPr>
          <a:xfrm>
            <a:off x="9459268" y="3224988"/>
            <a:ext cx="2582729" cy="15696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tx1"/>
                </a:solidFill>
                <a:latin typeface="Times New Roman" panose="02020603050405020304" pitchFamily="18" charset="0"/>
                <a:cs typeface="Times New Roman" panose="02020603050405020304" pitchFamily="18" charset="0"/>
                <a:sym typeface="Comic Sans MS" panose="030F0702030302020204"/>
              </a:rPr>
              <a:t>B</a:t>
            </a: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ộc lộ tình cảm, cảm xúc, gọi đáp.</a:t>
            </a:r>
            <a:endParaRPr lang="vi-VN" altLang="zh-CN" sz="3200" dirty="0">
              <a:solidFill>
                <a:schemeClr val="tx1"/>
              </a:solidFill>
              <a:latin typeface="Times New Roman" panose="02020603050405020304" pitchFamily="18" charset="0"/>
              <a:cs typeface="Times New Roman" panose="02020603050405020304" pitchFamily="18" charset="0"/>
              <a:sym typeface="Comic Sans MS" panose="030F0702030302020204"/>
            </a:endParaRPr>
          </a:p>
        </p:txBody>
      </p:sp>
      <p:sp>
        <p:nvSpPr>
          <p:cNvPr id="28" name="文本框 41"/>
          <p:cNvSpPr txBox="1"/>
          <p:nvPr/>
        </p:nvSpPr>
        <p:spPr>
          <a:xfrm>
            <a:off x="9132018" y="1315809"/>
            <a:ext cx="2958382" cy="15696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Có thể được tách ra thành một câu đặc biệt.</a:t>
            </a:r>
            <a:endParaRPr lang="vi-VN" altLang="zh-CN" sz="3200" dirty="0">
              <a:solidFill>
                <a:schemeClr val="tx1"/>
              </a:solidFill>
              <a:latin typeface="Times New Roman" panose="02020603050405020304" pitchFamily="18" charset="0"/>
              <a:cs typeface="Times New Roman" panose="02020603050405020304" pitchFamily="18" charset="0"/>
              <a:sym typeface="Comic Sans MS" panose="030F0702030302020204"/>
            </a:endParaRPr>
          </a:p>
        </p:txBody>
      </p:sp>
      <p:sp>
        <p:nvSpPr>
          <p:cNvPr id="29" name="文本框 42"/>
          <p:cNvSpPr txBox="1"/>
          <p:nvPr/>
        </p:nvSpPr>
        <p:spPr>
          <a:xfrm>
            <a:off x="93981" y="2093173"/>
            <a:ext cx="3536807" cy="15696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Không tách riêng  ra thành </a:t>
            </a:r>
            <a:r>
              <a:rPr lang="en-US" sz="3200" dirty="0">
                <a:solidFill>
                  <a:schemeClr val="tx1"/>
                </a:solidFill>
                <a:latin typeface="Times New Roman" panose="02020603050405020304" pitchFamily="18" charset="0"/>
                <a:cs typeface="Times New Roman" panose="02020603050405020304" pitchFamily="18" charset="0"/>
                <a:sym typeface="Comic Sans MS" panose="030F0702030302020204"/>
              </a:rPr>
              <a:t>1</a:t>
            </a: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 câu</a:t>
            </a:r>
            <a:r>
              <a:rPr lang="en-US" sz="3200" dirty="0">
                <a:solidFill>
                  <a:schemeClr val="tx1"/>
                </a:solidFill>
                <a:latin typeface="Times New Roman" panose="02020603050405020304" pitchFamily="18" charset="0"/>
                <a:cs typeface="Times New Roman" panose="02020603050405020304" pitchFamily="18" charset="0"/>
                <a:sym typeface="Comic Sans MS" panose="030F0702030302020204"/>
              </a:rPr>
              <a:t>,</a:t>
            </a:r>
            <a:r>
              <a:rPr lang="vi-VN" sz="3200" dirty="0">
                <a:solidFill>
                  <a:schemeClr val="tx1"/>
                </a:solidFill>
                <a:latin typeface="Times New Roman" panose="02020603050405020304" pitchFamily="18" charset="0"/>
                <a:cs typeface="Times New Roman" panose="02020603050405020304" pitchFamily="18" charset="0"/>
                <a:sym typeface="Comic Sans MS" panose="030F0702030302020204"/>
              </a:rPr>
              <a:t> phải đi kèm với từ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par>
                                <p:cTn id="52" presetID="14" presetClass="entr" presetSubtype="1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26" grpId="0" bldLvl="0" animBg="1"/>
      <p:bldP spid="27" grpId="0" bldLvl="0" animBg="1"/>
      <p:bldP spid="28" grpId="0" bldLvl="0" animBg="1"/>
      <p:bldP spid="2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10">
            <a:extLst>
              <a:ext uri="{FF2B5EF4-FFF2-40B4-BE49-F238E27FC236}">
                <a16:creationId xmlns:a16="http://schemas.microsoft.com/office/drawing/2014/main" xmlns="" id="{C4DC0C79-5D63-4891-91E8-75D034171985}"/>
              </a:ext>
            </a:extLst>
          </p:cNvPr>
          <p:cNvSpPr/>
          <p:nvPr/>
        </p:nvSpPr>
        <p:spPr>
          <a:xfrm>
            <a:off x="2406288" y="684051"/>
            <a:ext cx="1307565" cy="724815"/>
          </a:xfrm>
          <a:custGeom>
            <a:avLst/>
            <a:gdLst>
              <a:gd name="connsiteX0" fmla="*/ 0 w 1428750"/>
              <a:gd name="connsiteY0" fmla="*/ 333375 h 333375"/>
              <a:gd name="connsiteX1" fmla="*/ 28575 w 1428750"/>
              <a:gd name="connsiteY1" fmla="*/ 285750 h 333375"/>
              <a:gd name="connsiteX2" fmla="*/ 66675 w 1428750"/>
              <a:gd name="connsiteY2" fmla="*/ 266700 h 333375"/>
              <a:gd name="connsiteX3" fmla="*/ 171450 w 1428750"/>
              <a:gd name="connsiteY3" fmla="*/ 219075 h 333375"/>
              <a:gd name="connsiteX4" fmla="*/ 266700 w 1428750"/>
              <a:gd name="connsiteY4" fmla="*/ 200025 h 333375"/>
              <a:gd name="connsiteX5" fmla="*/ 333375 w 1428750"/>
              <a:gd name="connsiteY5" fmla="*/ 180975 h 333375"/>
              <a:gd name="connsiteX6" fmla="*/ 390525 w 1428750"/>
              <a:gd name="connsiteY6" fmla="*/ 171450 h 333375"/>
              <a:gd name="connsiteX7" fmla="*/ 438150 w 1428750"/>
              <a:gd name="connsiteY7" fmla="*/ 161925 h 333375"/>
              <a:gd name="connsiteX8" fmla="*/ 714375 w 1428750"/>
              <a:gd name="connsiteY8" fmla="*/ 171450 h 333375"/>
              <a:gd name="connsiteX9" fmla="*/ 800100 w 1428750"/>
              <a:gd name="connsiteY9" fmla="*/ 180975 h 333375"/>
              <a:gd name="connsiteX10" fmla="*/ 952500 w 1428750"/>
              <a:gd name="connsiteY10" fmla="*/ 190500 h 333375"/>
              <a:gd name="connsiteX11" fmla="*/ 1009650 w 1428750"/>
              <a:gd name="connsiteY11" fmla="*/ 200025 h 333375"/>
              <a:gd name="connsiteX12" fmla="*/ 1057275 w 1428750"/>
              <a:gd name="connsiteY12" fmla="*/ 209550 h 333375"/>
              <a:gd name="connsiteX13" fmla="*/ 1219200 w 1428750"/>
              <a:gd name="connsiteY13" fmla="*/ 200025 h 333375"/>
              <a:gd name="connsiteX14" fmla="*/ 1285875 w 1428750"/>
              <a:gd name="connsiteY14" fmla="*/ 161925 h 333375"/>
              <a:gd name="connsiteX15" fmla="*/ 1323975 w 1428750"/>
              <a:gd name="connsiteY15" fmla="*/ 133350 h 333375"/>
              <a:gd name="connsiteX16" fmla="*/ 1371600 w 1428750"/>
              <a:gd name="connsiteY16" fmla="*/ 85725 h 333375"/>
              <a:gd name="connsiteX17" fmla="*/ 1419225 w 1428750"/>
              <a:gd name="connsiteY17" fmla="*/ 0 h 333375"/>
              <a:gd name="connsiteX18" fmla="*/ 1428750 w 1428750"/>
              <a:gd name="connsiteY18"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50" h="333375">
                <a:moveTo>
                  <a:pt x="0" y="333375"/>
                </a:moveTo>
                <a:cubicBezTo>
                  <a:pt x="9525" y="317500"/>
                  <a:pt x="15484" y="298841"/>
                  <a:pt x="28575" y="285750"/>
                </a:cubicBezTo>
                <a:cubicBezTo>
                  <a:pt x="38615" y="275710"/>
                  <a:pt x="54347" y="273745"/>
                  <a:pt x="66675" y="266700"/>
                </a:cubicBezTo>
                <a:cubicBezTo>
                  <a:pt x="122265" y="234934"/>
                  <a:pt x="74000" y="246144"/>
                  <a:pt x="171450" y="219075"/>
                </a:cubicBezTo>
                <a:cubicBezTo>
                  <a:pt x="202648" y="210409"/>
                  <a:pt x="235182" y="207441"/>
                  <a:pt x="266700" y="200025"/>
                </a:cubicBezTo>
                <a:cubicBezTo>
                  <a:pt x="289200" y="194731"/>
                  <a:pt x="310853" y="186172"/>
                  <a:pt x="333375" y="180975"/>
                </a:cubicBezTo>
                <a:cubicBezTo>
                  <a:pt x="352193" y="176632"/>
                  <a:pt x="371524" y="174905"/>
                  <a:pt x="390525" y="171450"/>
                </a:cubicBezTo>
                <a:cubicBezTo>
                  <a:pt x="406453" y="168554"/>
                  <a:pt x="422275" y="165100"/>
                  <a:pt x="438150" y="161925"/>
                </a:cubicBezTo>
                <a:lnTo>
                  <a:pt x="714375" y="171450"/>
                </a:lnTo>
                <a:cubicBezTo>
                  <a:pt x="743086" y="172961"/>
                  <a:pt x="771441" y="178682"/>
                  <a:pt x="800100" y="180975"/>
                </a:cubicBezTo>
                <a:cubicBezTo>
                  <a:pt x="850837" y="185034"/>
                  <a:pt x="901700" y="187325"/>
                  <a:pt x="952500" y="190500"/>
                </a:cubicBezTo>
                <a:lnTo>
                  <a:pt x="1009650" y="200025"/>
                </a:lnTo>
                <a:cubicBezTo>
                  <a:pt x="1025578" y="202921"/>
                  <a:pt x="1041086" y="209550"/>
                  <a:pt x="1057275" y="209550"/>
                </a:cubicBezTo>
                <a:cubicBezTo>
                  <a:pt x="1111343" y="209550"/>
                  <a:pt x="1165225" y="203200"/>
                  <a:pt x="1219200" y="200025"/>
                </a:cubicBezTo>
                <a:cubicBezTo>
                  <a:pt x="1256406" y="181422"/>
                  <a:pt x="1254461" y="184364"/>
                  <a:pt x="1285875" y="161925"/>
                </a:cubicBezTo>
                <a:cubicBezTo>
                  <a:pt x="1298793" y="152698"/>
                  <a:pt x="1312750" y="144575"/>
                  <a:pt x="1323975" y="133350"/>
                </a:cubicBezTo>
                <a:cubicBezTo>
                  <a:pt x="1387475" y="69850"/>
                  <a:pt x="1295400" y="136525"/>
                  <a:pt x="1371600" y="85725"/>
                </a:cubicBezTo>
                <a:cubicBezTo>
                  <a:pt x="1378790" y="64155"/>
                  <a:pt x="1397390" y="0"/>
                  <a:pt x="1419225" y="0"/>
                </a:cubicBezTo>
                <a:lnTo>
                  <a:pt x="1428750" y="0"/>
                </a:lnTo>
              </a:path>
            </a:pathLst>
          </a:custGeom>
          <a:noFill/>
          <a:ln w="12700" cap="flat" cmpd="sng" algn="ctr">
            <a:solidFill>
              <a:srgbClr val="ED7D31"/>
            </a:solidFill>
            <a:prstDash val="dash"/>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淘宝网chenying0907出品 12">
            <a:extLst>
              <a:ext uri="{FF2B5EF4-FFF2-40B4-BE49-F238E27FC236}">
                <a16:creationId xmlns:a16="http://schemas.microsoft.com/office/drawing/2014/main" xmlns="" id="{A2150431-FC02-461B-81AC-DE857E53CBD8}"/>
              </a:ext>
            </a:extLst>
          </p:cNvPr>
          <p:cNvSpPr txBox="1"/>
          <p:nvPr/>
        </p:nvSpPr>
        <p:spPr>
          <a:xfrm>
            <a:off x="6314756" y="0"/>
            <a:ext cx="5355363" cy="830997"/>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Là</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những</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từ</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chuyên</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đi</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kèm</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1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từ</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ngữ</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trong</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câu</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p>
        </p:txBody>
      </p:sp>
      <p:sp>
        <p:nvSpPr>
          <p:cNvPr id="8" name="淘宝网chenying0907出品 13">
            <a:extLst>
              <a:ext uri="{FF2B5EF4-FFF2-40B4-BE49-F238E27FC236}">
                <a16:creationId xmlns:a16="http://schemas.microsoft.com/office/drawing/2014/main" xmlns="" id="{1EFA397A-A089-412C-B0FA-ECE579AF655A}"/>
              </a:ext>
            </a:extLst>
          </p:cNvPr>
          <p:cNvSpPr txBox="1"/>
          <p:nvPr/>
        </p:nvSpPr>
        <p:spPr>
          <a:xfrm>
            <a:off x="3860848" y="471448"/>
            <a:ext cx="1988913"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zh-CN" sz="2400" dirty="0" err="1">
                <a:solidFill>
                  <a:srgbClr val="FF0000"/>
                </a:solidFill>
                <a:latin typeface="Times New Roman" pitchFamily="18" charset="0"/>
                <a:ea typeface="宋体" panose="02010600030101010101" pitchFamily="2" charset="-122"/>
                <a:cs typeface="Times New Roman" pitchFamily="18" charset="0"/>
              </a:rPr>
              <a:t>Đặc</a:t>
            </a:r>
            <a:r>
              <a:rPr lang="en-SG" altLang="zh-CN" sz="2400" dirty="0">
                <a:solidFill>
                  <a:srgbClr val="FF0000"/>
                </a:solidFill>
                <a:latin typeface="Times New Roman" pitchFamily="18" charset="0"/>
                <a:ea typeface="宋体" panose="02010600030101010101" pitchFamily="2" charset="-122"/>
                <a:cs typeface="Times New Roman" pitchFamily="18" charset="0"/>
              </a:rPr>
              <a:t> </a:t>
            </a:r>
            <a:r>
              <a:rPr lang="en-SG" altLang="zh-CN" sz="2400" dirty="0" err="1">
                <a:solidFill>
                  <a:srgbClr val="FF0000"/>
                </a:solidFill>
                <a:latin typeface="Times New Roman" pitchFamily="18" charset="0"/>
                <a:ea typeface="宋体" panose="02010600030101010101" pitchFamily="2" charset="-122"/>
                <a:cs typeface="Times New Roman" pitchFamily="18" charset="0"/>
              </a:rPr>
              <a:t>điểm</a:t>
            </a:r>
            <a:endParaRPr kumimoji="0" lang="zh-CN" altLang="en-US" sz="2400" b="0" i="0"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endParaRPr>
          </a:p>
        </p:txBody>
      </p:sp>
      <p:sp>
        <p:nvSpPr>
          <p:cNvPr id="10" name="淘宝网chenying0907出品 19">
            <a:extLst>
              <a:ext uri="{FF2B5EF4-FFF2-40B4-BE49-F238E27FC236}">
                <a16:creationId xmlns:a16="http://schemas.microsoft.com/office/drawing/2014/main" xmlns="" id="{E2373DA7-E959-40D0-A6B7-CF8C733ED9CD}"/>
              </a:ext>
            </a:extLst>
          </p:cNvPr>
          <p:cNvSpPr/>
          <p:nvPr/>
        </p:nvSpPr>
        <p:spPr>
          <a:xfrm>
            <a:off x="2071154" y="1808777"/>
            <a:ext cx="1908832" cy="851681"/>
          </a:xfrm>
          <a:custGeom>
            <a:avLst/>
            <a:gdLst>
              <a:gd name="connsiteX0" fmla="*/ 0 w 2126343"/>
              <a:gd name="connsiteY0" fmla="*/ 0 h 370114"/>
              <a:gd name="connsiteX1" fmla="*/ 87086 w 2126343"/>
              <a:gd name="connsiteY1" fmla="*/ 14514 h 370114"/>
              <a:gd name="connsiteX2" fmla="*/ 123372 w 2126343"/>
              <a:gd name="connsiteY2" fmla="*/ 36286 h 370114"/>
              <a:gd name="connsiteX3" fmla="*/ 210457 w 2126343"/>
              <a:gd name="connsiteY3" fmla="*/ 79829 h 370114"/>
              <a:gd name="connsiteX4" fmla="*/ 254000 w 2126343"/>
              <a:gd name="connsiteY4" fmla="*/ 101600 h 370114"/>
              <a:gd name="connsiteX5" fmla="*/ 297543 w 2126343"/>
              <a:gd name="connsiteY5" fmla="*/ 130629 h 370114"/>
              <a:gd name="connsiteX6" fmla="*/ 333829 w 2126343"/>
              <a:gd name="connsiteY6" fmla="*/ 152400 h 370114"/>
              <a:gd name="connsiteX7" fmla="*/ 370115 w 2126343"/>
              <a:gd name="connsiteY7" fmla="*/ 181429 h 370114"/>
              <a:gd name="connsiteX8" fmla="*/ 420915 w 2126343"/>
              <a:gd name="connsiteY8" fmla="*/ 203200 h 370114"/>
              <a:gd name="connsiteX9" fmla="*/ 464457 w 2126343"/>
              <a:gd name="connsiteY9" fmla="*/ 224971 h 370114"/>
              <a:gd name="connsiteX10" fmla="*/ 573315 w 2126343"/>
              <a:gd name="connsiteY10" fmla="*/ 261257 h 370114"/>
              <a:gd name="connsiteX11" fmla="*/ 660400 w 2126343"/>
              <a:gd name="connsiteY11" fmla="*/ 290286 h 370114"/>
              <a:gd name="connsiteX12" fmla="*/ 696686 w 2126343"/>
              <a:gd name="connsiteY12" fmla="*/ 304800 h 370114"/>
              <a:gd name="connsiteX13" fmla="*/ 798286 w 2126343"/>
              <a:gd name="connsiteY13" fmla="*/ 326571 h 370114"/>
              <a:gd name="connsiteX14" fmla="*/ 914400 w 2126343"/>
              <a:gd name="connsiteY14" fmla="*/ 355600 h 370114"/>
              <a:gd name="connsiteX15" fmla="*/ 1052286 w 2126343"/>
              <a:gd name="connsiteY15" fmla="*/ 370114 h 370114"/>
              <a:gd name="connsiteX16" fmla="*/ 1299029 w 2126343"/>
              <a:gd name="connsiteY16" fmla="*/ 362857 h 370114"/>
              <a:gd name="connsiteX17" fmla="*/ 1320800 w 2126343"/>
              <a:gd name="connsiteY17" fmla="*/ 355600 h 370114"/>
              <a:gd name="connsiteX18" fmla="*/ 1444172 w 2126343"/>
              <a:gd name="connsiteY18" fmla="*/ 333829 h 370114"/>
              <a:gd name="connsiteX19" fmla="*/ 1524000 w 2126343"/>
              <a:gd name="connsiteY19" fmla="*/ 319314 h 370114"/>
              <a:gd name="connsiteX20" fmla="*/ 1632857 w 2126343"/>
              <a:gd name="connsiteY20" fmla="*/ 297543 h 370114"/>
              <a:gd name="connsiteX21" fmla="*/ 1654629 w 2126343"/>
              <a:gd name="connsiteY21" fmla="*/ 283029 h 370114"/>
              <a:gd name="connsiteX22" fmla="*/ 1690915 w 2126343"/>
              <a:gd name="connsiteY22" fmla="*/ 275771 h 370114"/>
              <a:gd name="connsiteX23" fmla="*/ 1719943 w 2126343"/>
              <a:gd name="connsiteY23" fmla="*/ 268514 h 370114"/>
              <a:gd name="connsiteX24" fmla="*/ 1741715 w 2126343"/>
              <a:gd name="connsiteY24" fmla="*/ 261257 h 370114"/>
              <a:gd name="connsiteX25" fmla="*/ 1807029 w 2126343"/>
              <a:gd name="connsiteY25" fmla="*/ 246743 h 370114"/>
              <a:gd name="connsiteX26" fmla="*/ 1843315 w 2126343"/>
              <a:gd name="connsiteY26" fmla="*/ 232229 h 370114"/>
              <a:gd name="connsiteX27" fmla="*/ 1872343 w 2126343"/>
              <a:gd name="connsiteY27" fmla="*/ 224971 h 370114"/>
              <a:gd name="connsiteX28" fmla="*/ 1915886 w 2126343"/>
              <a:gd name="connsiteY28" fmla="*/ 210457 h 370114"/>
              <a:gd name="connsiteX29" fmla="*/ 1937657 w 2126343"/>
              <a:gd name="connsiteY29" fmla="*/ 203200 h 370114"/>
              <a:gd name="connsiteX30" fmla="*/ 1959429 w 2126343"/>
              <a:gd name="connsiteY30" fmla="*/ 195943 h 370114"/>
              <a:gd name="connsiteX31" fmla="*/ 2010229 w 2126343"/>
              <a:gd name="connsiteY31" fmla="*/ 166914 h 370114"/>
              <a:gd name="connsiteX32" fmla="*/ 2053772 w 2126343"/>
              <a:gd name="connsiteY32" fmla="*/ 145143 h 370114"/>
              <a:gd name="connsiteX33" fmla="*/ 2075543 w 2126343"/>
              <a:gd name="connsiteY33" fmla="*/ 130629 h 370114"/>
              <a:gd name="connsiteX34" fmla="*/ 2090057 w 2126343"/>
              <a:gd name="connsiteY34" fmla="*/ 116114 h 370114"/>
              <a:gd name="connsiteX35" fmla="*/ 2126343 w 2126343"/>
              <a:gd name="connsiteY35" fmla="*/ 94343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43" h="370114">
                <a:moveTo>
                  <a:pt x="0" y="0"/>
                </a:moveTo>
                <a:cubicBezTo>
                  <a:pt x="10881" y="1360"/>
                  <a:pt x="68324" y="6175"/>
                  <a:pt x="87086" y="14514"/>
                </a:cubicBezTo>
                <a:cubicBezTo>
                  <a:pt x="99976" y="20243"/>
                  <a:pt x="110906" y="29686"/>
                  <a:pt x="123372" y="36286"/>
                </a:cubicBezTo>
                <a:cubicBezTo>
                  <a:pt x="152055" y="51471"/>
                  <a:pt x="181429" y="65315"/>
                  <a:pt x="210457" y="79829"/>
                </a:cubicBezTo>
                <a:cubicBezTo>
                  <a:pt x="224971" y="87086"/>
                  <a:pt x="240498" y="92599"/>
                  <a:pt x="254000" y="101600"/>
                </a:cubicBezTo>
                <a:cubicBezTo>
                  <a:pt x="268514" y="111276"/>
                  <a:pt x="282826" y="121264"/>
                  <a:pt x="297543" y="130629"/>
                </a:cubicBezTo>
                <a:cubicBezTo>
                  <a:pt x="309443" y="138202"/>
                  <a:pt x="322273" y="144311"/>
                  <a:pt x="333829" y="152400"/>
                </a:cubicBezTo>
                <a:cubicBezTo>
                  <a:pt x="346519" y="161283"/>
                  <a:pt x="357227" y="172837"/>
                  <a:pt x="370115" y="181429"/>
                </a:cubicBezTo>
                <a:cubicBezTo>
                  <a:pt x="388051" y="193386"/>
                  <a:pt x="401562" y="196749"/>
                  <a:pt x="420915" y="203200"/>
                </a:cubicBezTo>
                <a:cubicBezTo>
                  <a:pt x="455280" y="226110"/>
                  <a:pt x="428949" y="211314"/>
                  <a:pt x="464457" y="224971"/>
                </a:cubicBezTo>
                <a:cubicBezTo>
                  <a:pt x="555484" y="259981"/>
                  <a:pt x="508166" y="248228"/>
                  <a:pt x="573315" y="261257"/>
                </a:cubicBezTo>
                <a:cubicBezTo>
                  <a:pt x="660660" y="304931"/>
                  <a:pt x="573065" y="266468"/>
                  <a:pt x="660400" y="290286"/>
                </a:cubicBezTo>
                <a:cubicBezTo>
                  <a:pt x="672968" y="293714"/>
                  <a:pt x="684235" y="300969"/>
                  <a:pt x="696686" y="304800"/>
                </a:cubicBezTo>
                <a:cubicBezTo>
                  <a:pt x="781726" y="330966"/>
                  <a:pt x="725693" y="310072"/>
                  <a:pt x="798286" y="326571"/>
                </a:cubicBezTo>
                <a:cubicBezTo>
                  <a:pt x="837190" y="335413"/>
                  <a:pt x="874905" y="349958"/>
                  <a:pt x="914400" y="355600"/>
                </a:cubicBezTo>
                <a:cubicBezTo>
                  <a:pt x="994037" y="366976"/>
                  <a:pt x="948154" y="361437"/>
                  <a:pt x="1052286" y="370114"/>
                </a:cubicBezTo>
                <a:cubicBezTo>
                  <a:pt x="1134534" y="367695"/>
                  <a:pt x="1216866" y="367298"/>
                  <a:pt x="1299029" y="362857"/>
                </a:cubicBezTo>
                <a:cubicBezTo>
                  <a:pt x="1306667" y="362444"/>
                  <a:pt x="1313299" y="357100"/>
                  <a:pt x="1320800" y="355600"/>
                </a:cubicBezTo>
                <a:cubicBezTo>
                  <a:pt x="1361748" y="347410"/>
                  <a:pt x="1403063" y="341170"/>
                  <a:pt x="1444172" y="333829"/>
                </a:cubicBezTo>
                <a:cubicBezTo>
                  <a:pt x="1470796" y="329075"/>
                  <a:pt x="1497598" y="325181"/>
                  <a:pt x="1524000" y="319314"/>
                </a:cubicBezTo>
                <a:cubicBezTo>
                  <a:pt x="1603679" y="301608"/>
                  <a:pt x="1567316" y="308467"/>
                  <a:pt x="1632857" y="297543"/>
                </a:cubicBezTo>
                <a:cubicBezTo>
                  <a:pt x="1640114" y="292705"/>
                  <a:pt x="1646462" y="286092"/>
                  <a:pt x="1654629" y="283029"/>
                </a:cubicBezTo>
                <a:cubicBezTo>
                  <a:pt x="1666179" y="278698"/>
                  <a:pt x="1678874" y="278447"/>
                  <a:pt x="1690915" y="275771"/>
                </a:cubicBezTo>
                <a:cubicBezTo>
                  <a:pt x="1700651" y="273607"/>
                  <a:pt x="1710353" y="271254"/>
                  <a:pt x="1719943" y="268514"/>
                </a:cubicBezTo>
                <a:cubicBezTo>
                  <a:pt x="1727299" y="266412"/>
                  <a:pt x="1734294" y="263112"/>
                  <a:pt x="1741715" y="261257"/>
                </a:cubicBezTo>
                <a:cubicBezTo>
                  <a:pt x="1764720" y="255506"/>
                  <a:pt x="1784681" y="254192"/>
                  <a:pt x="1807029" y="246743"/>
                </a:cubicBezTo>
                <a:cubicBezTo>
                  <a:pt x="1819388" y="242624"/>
                  <a:pt x="1830957" y="236349"/>
                  <a:pt x="1843315" y="232229"/>
                </a:cubicBezTo>
                <a:cubicBezTo>
                  <a:pt x="1852777" y="229075"/>
                  <a:pt x="1862790" y="227837"/>
                  <a:pt x="1872343" y="224971"/>
                </a:cubicBezTo>
                <a:cubicBezTo>
                  <a:pt x="1886997" y="220575"/>
                  <a:pt x="1901372" y="215295"/>
                  <a:pt x="1915886" y="210457"/>
                </a:cubicBezTo>
                <a:lnTo>
                  <a:pt x="1937657" y="203200"/>
                </a:lnTo>
                <a:lnTo>
                  <a:pt x="1959429" y="195943"/>
                </a:lnTo>
                <a:cubicBezTo>
                  <a:pt x="2012470" y="160582"/>
                  <a:pt x="1945777" y="203744"/>
                  <a:pt x="2010229" y="166914"/>
                </a:cubicBezTo>
                <a:cubicBezTo>
                  <a:pt x="2049617" y="144406"/>
                  <a:pt x="2013856" y="158448"/>
                  <a:pt x="2053772" y="145143"/>
                </a:cubicBezTo>
                <a:cubicBezTo>
                  <a:pt x="2061029" y="140305"/>
                  <a:pt x="2068732" y="136078"/>
                  <a:pt x="2075543" y="130629"/>
                </a:cubicBezTo>
                <a:cubicBezTo>
                  <a:pt x="2080886" y="126355"/>
                  <a:pt x="2084190" y="119634"/>
                  <a:pt x="2090057" y="116114"/>
                </a:cubicBezTo>
                <a:cubicBezTo>
                  <a:pt x="2137164" y="87849"/>
                  <a:pt x="2089566" y="131120"/>
                  <a:pt x="2126343" y="94343"/>
                </a:cubicBezTo>
              </a:path>
            </a:pathLst>
          </a:custGeom>
          <a:noFill/>
          <a:ln w="12700" cap="flat" cmpd="sng" algn="ctr">
            <a:solidFill>
              <a:srgbClr val="ED7D31"/>
            </a:solidFill>
            <a:prstDash val="dash"/>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淘宝网chenying0907出品 21">
            <a:extLst>
              <a:ext uri="{FF2B5EF4-FFF2-40B4-BE49-F238E27FC236}">
                <a16:creationId xmlns:a16="http://schemas.microsoft.com/office/drawing/2014/main" xmlns="" id="{85C56581-B539-441F-903A-F2A5B76C29AB}"/>
              </a:ext>
            </a:extLst>
          </p:cNvPr>
          <p:cNvSpPr txBox="1"/>
          <p:nvPr/>
        </p:nvSpPr>
        <p:spPr>
          <a:xfrm>
            <a:off x="6333374" y="1337560"/>
            <a:ext cx="5336745" cy="156966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lang="en-US" altLang="en-US" sz="2400" noProof="0" dirty="0" err="1">
                <a:solidFill>
                  <a:srgbClr val="0000CC"/>
                </a:solidFill>
                <a:latin typeface="Times New Roman" pitchFamily="18" charset="0"/>
                <a:cs typeface="Times New Roman" pitchFamily="18" charset="0"/>
              </a:rPr>
              <a:t>Dùng</a:t>
            </a:r>
            <a:r>
              <a:rPr lang="en-US" altLang="en-US" sz="2400" noProof="0" dirty="0">
                <a:solidFill>
                  <a:srgbClr val="0000CC"/>
                </a:solidFill>
                <a:latin typeface="Times New Roman" pitchFamily="18" charset="0"/>
                <a:cs typeface="Times New Roman" pitchFamily="18" charset="0"/>
              </a:rPr>
              <a:t> </a:t>
            </a:r>
            <a:r>
              <a:rPr lang="en-US" altLang="en-US" sz="2400" dirty="0">
                <a:solidFill>
                  <a:srgbClr val="0000CC"/>
                </a:solidFill>
                <a:latin typeface="Times New Roman" pitchFamily="18" charset="0"/>
                <a:cs typeface="Times New Roman" pitchFamily="18" charset="0"/>
              </a:rPr>
              <a:t>đ</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ể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nhấn</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mạnh</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Biểu</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thị</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thái</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độ</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đánh</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giá</a:t>
            </a:r>
            <a:r>
              <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của</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người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nói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với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người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nghe</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hoặc</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với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sự</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việc</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được</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nói</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đến</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trong</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 </a:t>
            </a:r>
            <a:r>
              <a:rPr kumimoji="0" lang="en-US" altLang="en-US" sz="2400" b="0" i="0" u="none" strike="noStrike" kern="1200" cap="none" spc="0" normalizeH="0" noProof="0" dirty="0" err="1">
                <a:ln>
                  <a:noFill/>
                </a:ln>
                <a:solidFill>
                  <a:srgbClr val="0000CC"/>
                </a:solidFill>
                <a:effectLst/>
                <a:uLnTx/>
                <a:uFillTx/>
                <a:latin typeface="Times New Roman" pitchFamily="18" charset="0"/>
                <a:cs typeface="Times New Roman" pitchFamily="18" charset="0"/>
              </a:rPr>
              <a:t>câu</a:t>
            </a:r>
            <a:r>
              <a:rPr kumimoji="0" lang="en-US" altLang="en-US" sz="2400" b="0" i="0" u="none" strike="noStrike" kern="1200" cap="none" spc="0" normalizeH="0" noProof="0" dirty="0">
                <a:ln>
                  <a:noFill/>
                </a:ln>
                <a:solidFill>
                  <a:srgbClr val="0000CC"/>
                </a:solidFill>
                <a:effectLst/>
                <a:uLnTx/>
                <a:uFillTx/>
                <a:latin typeface="Times New Roman" pitchFamily="18" charset="0"/>
                <a:cs typeface="Times New Roman" pitchFamily="18" charset="0"/>
              </a:rPr>
              <a:t>.</a:t>
            </a:r>
            <a:endParaRPr kumimoji="0" lang="en-US" alt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
        <p:nvSpPr>
          <p:cNvPr id="13" name="淘宝网chenying0907出品 22">
            <a:extLst>
              <a:ext uri="{FF2B5EF4-FFF2-40B4-BE49-F238E27FC236}">
                <a16:creationId xmlns:a16="http://schemas.microsoft.com/office/drawing/2014/main" xmlns="" id="{A7B105EC-8ABC-4D87-BA94-7DD03AE151CA}"/>
              </a:ext>
            </a:extLst>
          </p:cNvPr>
          <p:cNvSpPr txBox="1"/>
          <p:nvPr/>
        </p:nvSpPr>
        <p:spPr>
          <a:xfrm>
            <a:off x="3823005" y="1703878"/>
            <a:ext cx="2313697"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sz="2400" b="0" i="0" u="none" strike="noStrike" kern="1200" cap="none" spc="0" normalizeH="0" baseline="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Chức</a:t>
            </a:r>
            <a:r>
              <a:rPr kumimoji="0" lang="en-SG" altLang="zh-CN" sz="2400" b="0" i="0" u="none" strike="noStrike" kern="1200" cap="none" spc="0" normalizeH="0" noProof="0" dirty="0">
                <a:ln>
                  <a:noFill/>
                </a:ln>
                <a:solidFill>
                  <a:srgbClr val="FF0000"/>
                </a:solidFill>
                <a:effectLst/>
                <a:uLnTx/>
                <a:uFillTx/>
                <a:latin typeface="Times New Roman" pitchFamily="18" charset="0"/>
                <a:ea typeface="宋体" panose="02010600030101010101" pitchFamily="2" charset="-122"/>
                <a:cs typeface="Times New Roman" pitchFamily="18" charset="0"/>
              </a:rPr>
              <a:t> </a:t>
            </a:r>
            <a:r>
              <a:rPr kumimoji="0" lang="en-SG" altLang="zh-CN" sz="2400" b="0" i="0" u="none" strike="noStrike" kern="1200" cap="none" spc="0" normalizeH="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năng</a:t>
            </a:r>
            <a:endParaRPr kumimoji="0" lang="zh-CN" altLang="en-US" sz="2400" b="0" i="0"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endParaRPr>
          </a:p>
        </p:txBody>
      </p:sp>
      <p:sp>
        <p:nvSpPr>
          <p:cNvPr id="14" name="TextBox 13">
            <a:extLst>
              <a:ext uri="{FF2B5EF4-FFF2-40B4-BE49-F238E27FC236}">
                <a16:creationId xmlns:a16="http://schemas.microsoft.com/office/drawing/2014/main" xmlns="" id="{FE627884-8E11-41DE-A899-56B3EA03A275}"/>
              </a:ext>
            </a:extLst>
          </p:cNvPr>
          <p:cNvSpPr txBox="1"/>
          <p:nvPr/>
        </p:nvSpPr>
        <p:spPr>
          <a:xfrm>
            <a:off x="383143" y="1337560"/>
            <a:ext cx="298640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err="1">
                <a:solidFill>
                  <a:schemeClr val="tx1"/>
                </a:solidFill>
                <a:latin typeface="Times New Roman" pitchFamily="18" charset="0"/>
                <a:cs typeface="Times New Roman" pitchFamily="18" charset="0"/>
              </a:rPr>
              <a:t>Trợ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từ</a:t>
            </a:r>
            <a:endParaRPr lang="en-SG" sz="2400" b="1" dirty="0">
              <a:solidFill>
                <a:schemeClr val="tx1"/>
              </a:solidFill>
              <a:latin typeface="Times New Roman" pitchFamily="18" charset="0"/>
              <a:cs typeface="Times New Roman" pitchFamily="18" charset="0"/>
            </a:endParaRPr>
          </a:p>
        </p:txBody>
      </p:sp>
      <p:pic>
        <p:nvPicPr>
          <p:cNvPr id="15"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27679" y="4518572"/>
            <a:ext cx="1946248" cy="2155796"/>
          </a:xfrm>
          <a:prstGeom prst="rect">
            <a:avLst/>
          </a:prstGeom>
        </p:spPr>
      </p:pic>
      <p:sp>
        <p:nvSpPr>
          <p:cNvPr id="16" name="Text Box 4"/>
          <p:cNvSpPr txBox="1">
            <a:spLocks noChangeArrowheads="1"/>
          </p:cNvSpPr>
          <p:nvPr/>
        </p:nvSpPr>
        <p:spPr bwMode="auto">
          <a:xfrm>
            <a:off x="322386" y="298443"/>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a:solidFill>
                  <a:srgbClr val="FF0000"/>
                </a:solidFill>
                <a:latin typeface="Times New Roman" panose="02020603050405020304" pitchFamily="18" charset="0"/>
              </a:rPr>
              <a:t> </a:t>
            </a:r>
            <a:endParaRPr lang="en-US" altLang="en-US" sz="3600" b="1" u="sng" dirty="0">
              <a:solidFill>
                <a:srgbClr val="FF0000"/>
              </a:solidFill>
              <a:latin typeface="Times New Roman" panose="02020603050405020304" pitchFamily="18" charset="0"/>
            </a:endParaRPr>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937" y="368300"/>
            <a:ext cx="804862"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淘宝网chenying0907出品 10">
            <a:extLst>
              <a:ext uri="{FF2B5EF4-FFF2-40B4-BE49-F238E27FC236}">
                <a16:creationId xmlns:a16="http://schemas.microsoft.com/office/drawing/2014/main" xmlns="" id="{C4DC0C79-5D63-4891-91E8-75D034171985}"/>
              </a:ext>
            </a:extLst>
          </p:cNvPr>
          <p:cNvSpPr/>
          <p:nvPr/>
        </p:nvSpPr>
        <p:spPr>
          <a:xfrm>
            <a:off x="2461277" y="3421996"/>
            <a:ext cx="1626681" cy="523220"/>
          </a:xfrm>
          <a:custGeom>
            <a:avLst/>
            <a:gdLst>
              <a:gd name="connsiteX0" fmla="*/ 0 w 1428750"/>
              <a:gd name="connsiteY0" fmla="*/ 333375 h 333375"/>
              <a:gd name="connsiteX1" fmla="*/ 28575 w 1428750"/>
              <a:gd name="connsiteY1" fmla="*/ 285750 h 333375"/>
              <a:gd name="connsiteX2" fmla="*/ 66675 w 1428750"/>
              <a:gd name="connsiteY2" fmla="*/ 266700 h 333375"/>
              <a:gd name="connsiteX3" fmla="*/ 171450 w 1428750"/>
              <a:gd name="connsiteY3" fmla="*/ 219075 h 333375"/>
              <a:gd name="connsiteX4" fmla="*/ 266700 w 1428750"/>
              <a:gd name="connsiteY4" fmla="*/ 200025 h 333375"/>
              <a:gd name="connsiteX5" fmla="*/ 333375 w 1428750"/>
              <a:gd name="connsiteY5" fmla="*/ 180975 h 333375"/>
              <a:gd name="connsiteX6" fmla="*/ 390525 w 1428750"/>
              <a:gd name="connsiteY6" fmla="*/ 171450 h 333375"/>
              <a:gd name="connsiteX7" fmla="*/ 438150 w 1428750"/>
              <a:gd name="connsiteY7" fmla="*/ 161925 h 333375"/>
              <a:gd name="connsiteX8" fmla="*/ 714375 w 1428750"/>
              <a:gd name="connsiteY8" fmla="*/ 171450 h 333375"/>
              <a:gd name="connsiteX9" fmla="*/ 800100 w 1428750"/>
              <a:gd name="connsiteY9" fmla="*/ 180975 h 333375"/>
              <a:gd name="connsiteX10" fmla="*/ 952500 w 1428750"/>
              <a:gd name="connsiteY10" fmla="*/ 190500 h 333375"/>
              <a:gd name="connsiteX11" fmla="*/ 1009650 w 1428750"/>
              <a:gd name="connsiteY11" fmla="*/ 200025 h 333375"/>
              <a:gd name="connsiteX12" fmla="*/ 1057275 w 1428750"/>
              <a:gd name="connsiteY12" fmla="*/ 209550 h 333375"/>
              <a:gd name="connsiteX13" fmla="*/ 1219200 w 1428750"/>
              <a:gd name="connsiteY13" fmla="*/ 200025 h 333375"/>
              <a:gd name="connsiteX14" fmla="*/ 1285875 w 1428750"/>
              <a:gd name="connsiteY14" fmla="*/ 161925 h 333375"/>
              <a:gd name="connsiteX15" fmla="*/ 1323975 w 1428750"/>
              <a:gd name="connsiteY15" fmla="*/ 133350 h 333375"/>
              <a:gd name="connsiteX16" fmla="*/ 1371600 w 1428750"/>
              <a:gd name="connsiteY16" fmla="*/ 85725 h 333375"/>
              <a:gd name="connsiteX17" fmla="*/ 1419225 w 1428750"/>
              <a:gd name="connsiteY17" fmla="*/ 0 h 333375"/>
              <a:gd name="connsiteX18" fmla="*/ 1428750 w 1428750"/>
              <a:gd name="connsiteY18"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50" h="333375">
                <a:moveTo>
                  <a:pt x="0" y="333375"/>
                </a:moveTo>
                <a:cubicBezTo>
                  <a:pt x="9525" y="317500"/>
                  <a:pt x="15484" y="298841"/>
                  <a:pt x="28575" y="285750"/>
                </a:cubicBezTo>
                <a:cubicBezTo>
                  <a:pt x="38615" y="275710"/>
                  <a:pt x="54347" y="273745"/>
                  <a:pt x="66675" y="266700"/>
                </a:cubicBezTo>
                <a:cubicBezTo>
                  <a:pt x="122265" y="234934"/>
                  <a:pt x="74000" y="246144"/>
                  <a:pt x="171450" y="219075"/>
                </a:cubicBezTo>
                <a:cubicBezTo>
                  <a:pt x="202648" y="210409"/>
                  <a:pt x="235182" y="207441"/>
                  <a:pt x="266700" y="200025"/>
                </a:cubicBezTo>
                <a:cubicBezTo>
                  <a:pt x="289200" y="194731"/>
                  <a:pt x="310853" y="186172"/>
                  <a:pt x="333375" y="180975"/>
                </a:cubicBezTo>
                <a:cubicBezTo>
                  <a:pt x="352193" y="176632"/>
                  <a:pt x="371524" y="174905"/>
                  <a:pt x="390525" y="171450"/>
                </a:cubicBezTo>
                <a:cubicBezTo>
                  <a:pt x="406453" y="168554"/>
                  <a:pt x="422275" y="165100"/>
                  <a:pt x="438150" y="161925"/>
                </a:cubicBezTo>
                <a:lnTo>
                  <a:pt x="714375" y="171450"/>
                </a:lnTo>
                <a:cubicBezTo>
                  <a:pt x="743086" y="172961"/>
                  <a:pt x="771441" y="178682"/>
                  <a:pt x="800100" y="180975"/>
                </a:cubicBezTo>
                <a:cubicBezTo>
                  <a:pt x="850837" y="185034"/>
                  <a:pt x="901700" y="187325"/>
                  <a:pt x="952500" y="190500"/>
                </a:cubicBezTo>
                <a:lnTo>
                  <a:pt x="1009650" y="200025"/>
                </a:lnTo>
                <a:cubicBezTo>
                  <a:pt x="1025578" y="202921"/>
                  <a:pt x="1041086" y="209550"/>
                  <a:pt x="1057275" y="209550"/>
                </a:cubicBezTo>
                <a:cubicBezTo>
                  <a:pt x="1111343" y="209550"/>
                  <a:pt x="1165225" y="203200"/>
                  <a:pt x="1219200" y="200025"/>
                </a:cubicBezTo>
                <a:cubicBezTo>
                  <a:pt x="1256406" y="181422"/>
                  <a:pt x="1254461" y="184364"/>
                  <a:pt x="1285875" y="161925"/>
                </a:cubicBezTo>
                <a:cubicBezTo>
                  <a:pt x="1298793" y="152698"/>
                  <a:pt x="1312750" y="144575"/>
                  <a:pt x="1323975" y="133350"/>
                </a:cubicBezTo>
                <a:cubicBezTo>
                  <a:pt x="1387475" y="69850"/>
                  <a:pt x="1295400" y="136525"/>
                  <a:pt x="1371600" y="85725"/>
                </a:cubicBezTo>
                <a:cubicBezTo>
                  <a:pt x="1378790" y="64155"/>
                  <a:pt x="1397390" y="0"/>
                  <a:pt x="1419225" y="0"/>
                </a:cubicBezTo>
                <a:lnTo>
                  <a:pt x="1428750" y="0"/>
                </a:lnTo>
              </a:path>
            </a:pathLst>
          </a:custGeom>
          <a:noFill/>
          <a:ln w="12700" cap="flat" cmpd="sng" algn="ctr">
            <a:solidFill>
              <a:srgbClr val="ED7D31"/>
            </a:solidFill>
            <a:prstDash val="dash"/>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Brannboll Ny" panose="02000000000000000000" pitchFamily="2" charset="0"/>
              <a:ea typeface="宋体" panose="02010600030101010101" pitchFamily="2" charset="-122"/>
              <a:cs typeface="Times New Roman" panose="02020603050405020304" pitchFamily="18" charset="0"/>
            </a:endParaRPr>
          </a:p>
        </p:txBody>
      </p:sp>
      <p:sp>
        <p:nvSpPr>
          <p:cNvPr id="19" name="淘宝网chenying0907出品 12">
            <a:extLst>
              <a:ext uri="{FF2B5EF4-FFF2-40B4-BE49-F238E27FC236}">
                <a16:creationId xmlns:a16="http://schemas.microsoft.com/office/drawing/2014/main" xmlns="" id="{A2150431-FC02-461B-81AC-DE857E53CBD8}"/>
              </a:ext>
            </a:extLst>
          </p:cNvPr>
          <p:cNvSpPr txBox="1"/>
          <p:nvPr/>
        </p:nvSpPr>
        <p:spPr>
          <a:xfrm>
            <a:off x="6213969" y="3025913"/>
            <a:ext cx="5500441"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L</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à những từ dùng để</a:t>
            </a: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B</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ộc lộ tình cảm, c</a:t>
            </a: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ả</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m xúc của người nói</a:t>
            </a: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h</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oặc dùng để gọi đáp. </a:t>
            </a:r>
            <a:endPar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
        <p:nvSpPr>
          <p:cNvPr id="20" name="淘宝网chenying0907出品 13">
            <a:extLst>
              <a:ext uri="{FF2B5EF4-FFF2-40B4-BE49-F238E27FC236}">
                <a16:creationId xmlns:a16="http://schemas.microsoft.com/office/drawing/2014/main" xmlns="" id="{1EFA397A-A089-412C-B0FA-ECE579AF655A}"/>
              </a:ext>
            </a:extLst>
          </p:cNvPr>
          <p:cNvSpPr txBox="1"/>
          <p:nvPr/>
        </p:nvSpPr>
        <p:spPr>
          <a:xfrm>
            <a:off x="4146125" y="3301597"/>
            <a:ext cx="1626681"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zh-CN" sz="2400" dirty="0" err="1">
                <a:solidFill>
                  <a:srgbClr val="FF0000"/>
                </a:solidFill>
                <a:latin typeface="Times New Roman" pitchFamily="18" charset="0"/>
                <a:ea typeface="宋体" panose="02010600030101010101" pitchFamily="2" charset="-122"/>
                <a:cs typeface="Times New Roman" pitchFamily="18" charset="0"/>
              </a:rPr>
              <a:t>Chức</a:t>
            </a:r>
            <a:r>
              <a:rPr lang="en-SG" altLang="zh-CN" sz="2400" dirty="0">
                <a:solidFill>
                  <a:srgbClr val="FF0000"/>
                </a:solidFill>
                <a:latin typeface="Times New Roman" pitchFamily="18" charset="0"/>
                <a:ea typeface="宋体" panose="02010600030101010101" pitchFamily="2" charset="-122"/>
                <a:cs typeface="Times New Roman" pitchFamily="18" charset="0"/>
              </a:rPr>
              <a:t> </a:t>
            </a:r>
            <a:r>
              <a:rPr lang="en-SG" altLang="zh-CN" sz="2400" dirty="0" err="1">
                <a:solidFill>
                  <a:srgbClr val="FF0000"/>
                </a:solidFill>
                <a:latin typeface="Times New Roman" pitchFamily="18" charset="0"/>
                <a:ea typeface="宋体" panose="02010600030101010101" pitchFamily="2" charset="-122"/>
                <a:cs typeface="Times New Roman" pitchFamily="18" charset="0"/>
              </a:rPr>
              <a:t>năng</a:t>
            </a:r>
            <a:endParaRPr kumimoji="0" lang="zh-CN" altLang="en-US" sz="2400" b="0" i="0"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endParaRPr>
          </a:p>
        </p:txBody>
      </p:sp>
      <p:sp>
        <p:nvSpPr>
          <p:cNvPr id="21" name="淘宝网chenying0907出品 19">
            <a:extLst>
              <a:ext uri="{FF2B5EF4-FFF2-40B4-BE49-F238E27FC236}">
                <a16:creationId xmlns:a16="http://schemas.microsoft.com/office/drawing/2014/main" xmlns="" id="{E2373DA7-E959-40D0-A6B7-CF8C733ED9CD}"/>
              </a:ext>
            </a:extLst>
          </p:cNvPr>
          <p:cNvSpPr/>
          <p:nvPr/>
        </p:nvSpPr>
        <p:spPr>
          <a:xfrm>
            <a:off x="2121104" y="4503249"/>
            <a:ext cx="2058577" cy="523220"/>
          </a:xfrm>
          <a:custGeom>
            <a:avLst/>
            <a:gdLst>
              <a:gd name="connsiteX0" fmla="*/ 0 w 2126343"/>
              <a:gd name="connsiteY0" fmla="*/ 0 h 370114"/>
              <a:gd name="connsiteX1" fmla="*/ 87086 w 2126343"/>
              <a:gd name="connsiteY1" fmla="*/ 14514 h 370114"/>
              <a:gd name="connsiteX2" fmla="*/ 123372 w 2126343"/>
              <a:gd name="connsiteY2" fmla="*/ 36286 h 370114"/>
              <a:gd name="connsiteX3" fmla="*/ 210457 w 2126343"/>
              <a:gd name="connsiteY3" fmla="*/ 79829 h 370114"/>
              <a:gd name="connsiteX4" fmla="*/ 254000 w 2126343"/>
              <a:gd name="connsiteY4" fmla="*/ 101600 h 370114"/>
              <a:gd name="connsiteX5" fmla="*/ 297543 w 2126343"/>
              <a:gd name="connsiteY5" fmla="*/ 130629 h 370114"/>
              <a:gd name="connsiteX6" fmla="*/ 333829 w 2126343"/>
              <a:gd name="connsiteY6" fmla="*/ 152400 h 370114"/>
              <a:gd name="connsiteX7" fmla="*/ 370115 w 2126343"/>
              <a:gd name="connsiteY7" fmla="*/ 181429 h 370114"/>
              <a:gd name="connsiteX8" fmla="*/ 420915 w 2126343"/>
              <a:gd name="connsiteY8" fmla="*/ 203200 h 370114"/>
              <a:gd name="connsiteX9" fmla="*/ 464457 w 2126343"/>
              <a:gd name="connsiteY9" fmla="*/ 224971 h 370114"/>
              <a:gd name="connsiteX10" fmla="*/ 573315 w 2126343"/>
              <a:gd name="connsiteY10" fmla="*/ 261257 h 370114"/>
              <a:gd name="connsiteX11" fmla="*/ 660400 w 2126343"/>
              <a:gd name="connsiteY11" fmla="*/ 290286 h 370114"/>
              <a:gd name="connsiteX12" fmla="*/ 696686 w 2126343"/>
              <a:gd name="connsiteY12" fmla="*/ 304800 h 370114"/>
              <a:gd name="connsiteX13" fmla="*/ 798286 w 2126343"/>
              <a:gd name="connsiteY13" fmla="*/ 326571 h 370114"/>
              <a:gd name="connsiteX14" fmla="*/ 914400 w 2126343"/>
              <a:gd name="connsiteY14" fmla="*/ 355600 h 370114"/>
              <a:gd name="connsiteX15" fmla="*/ 1052286 w 2126343"/>
              <a:gd name="connsiteY15" fmla="*/ 370114 h 370114"/>
              <a:gd name="connsiteX16" fmla="*/ 1299029 w 2126343"/>
              <a:gd name="connsiteY16" fmla="*/ 362857 h 370114"/>
              <a:gd name="connsiteX17" fmla="*/ 1320800 w 2126343"/>
              <a:gd name="connsiteY17" fmla="*/ 355600 h 370114"/>
              <a:gd name="connsiteX18" fmla="*/ 1444172 w 2126343"/>
              <a:gd name="connsiteY18" fmla="*/ 333829 h 370114"/>
              <a:gd name="connsiteX19" fmla="*/ 1524000 w 2126343"/>
              <a:gd name="connsiteY19" fmla="*/ 319314 h 370114"/>
              <a:gd name="connsiteX20" fmla="*/ 1632857 w 2126343"/>
              <a:gd name="connsiteY20" fmla="*/ 297543 h 370114"/>
              <a:gd name="connsiteX21" fmla="*/ 1654629 w 2126343"/>
              <a:gd name="connsiteY21" fmla="*/ 283029 h 370114"/>
              <a:gd name="connsiteX22" fmla="*/ 1690915 w 2126343"/>
              <a:gd name="connsiteY22" fmla="*/ 275771 h 370114"/>
              <a:gd name="connsiteX23" fmla="*/ 1719943 w 2126343"/>
              <a:gd name="connsiteY23" fmla="*/ 268514 h 370114"/>
              <a:gd name="connsiteX24" fmla="*/ 1741715 w 2126343"/>
              <a:gd name="connsiteY24" fmla="*/ 261257 h 370114"/>
              <a:gd name="connsiteX25" fmla="*/ 1807029 w 2126343"/>
              <a:gd name="connsiteY25" fmla="*/ 246743 h 370114"/>
              <a:gd name="connsiteX26" fmla="*/ 1843315 w 2126343"/>
              <a:gd name="connsiteY26" fmla="*/ 232229 h 370114"/>
              <a:gd name="connsiteX27" fmla="*/ 1872343 w 2126343"/>
              <a:gd name="connsiteY27" fmla="*/ 224971 h 370114"/>
              <a:gd name="connsiteX28" fmla="*/ 1915886 w 2126343"/>
              <a:gd name="connsiteY28" fmla="*/ 210457 h 370114"/>
              <a:gd name="connsiteX29" fmla="*/ 1937657 w 2126343"/>
              <a:gd name="connsiteY29" fmla="*/ 203200 h 370114"/>
              <a:gd name="connsiteX30" fmla="*/ 1959429 w 2126343"/>
              <a:gd name="connsiteY30" fmla="*/ 195943 h 370114"/>
              <a:gd name="connsiteX31" fmla="*/ 2010229 w 2126343"/>
              <a:gd name="connsiteY31" fmla="*/ 166914 h 370114"/>
              <a:gd name="connsiteX32" fmla="*/ 2053772 w 2126343"/>
              <a:gd name="connsiteY32" fmla="*/ 145143 h 370114"/>
              <a:gd name="connsiteX33" fmla="*/ 2075543 w 2126343"/>
              <a:gd name="connsiteY33" fmla="*/ 130629 h 370114"/>
              <a:gd name="connsiteX34" fmla="*/ 2090057 w 2126343"/>
              <a:gd name="connsiteY34" fmla="*/ 116114 h 370114"/>
              <a:gd name="connsiteX35" fmla="*/ 2126343 w 2126343"/>
              <a:gd name="connsiteY35" fmla="*/ 94343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43" h="370114">
                <a:moveTo>
                  <a:pt x="0" y="0"/>
                </a:moveTo>
                <a:cubicBezTo>
                  <a:pt x="10881" y="1360"/>
                  <a:pt x="68324" y="6175"/>
                  <a:pt x="87086" y="14514"/>
                </a:cubicBezTo>
                <a:cubicBezTo>
                  <a:pt x="99976" y="20243"/>
                  <a:pt x="110906" y="29686"/>
                  <a:pt x="123372" y="36286"/>
                </a:cubicBezTo>
                <a:cubicBezTo>
                  <a:pt x="152055" y="51471"/>
                  <a:pt x="181429" y="65315"/>
                  <a:pt x="210457" y="79829"/>
                </a:cubicBezTo>
                <a:cubicBezTo>
                  <a:pt x="224971" y="87086"/>
                  <a:pt x="240498" y="92599"/>
                  <a:pt x="254000" y="101600"/>
                </a:cubicBezTo>
                <a:cubicBezTo>
                  <a:pt x="268514" y="111276"/>
                  <a:pt x="282826" y="121264"/>
                  <a:pt x="297543" y="130629"/>
                </a:cubicBezTo>
                <a:cubicBezTo>
                  <a:pt x="309443" y="138202"/>
                  <a:pt x="322273" y="144311"/>
                  <a:pt x="333829" y="152400"/>
                </a:cubicBezTo>
                <a:cubicBezTo>
                  <a:pt x="346519" y="161283"/>
                  <a:pt x="357227" y="172837"/>
                  <a:pt x="370115" y="181429"/>
                </a:cubicBezTo>
                <a:cubicBezTo>
                  <a:pt x="388051" y="193386"/>
                  <a:pt x="401562" y="196749"/>
                  <a:pt x="420915" y="203200"/>
                </a:cubicBezTo>
                <a:cubicBezTo>
                  <a:pt x="455280" y="226110"/>
                  <a:pt x="428949" y="211314"/>
                  <a:pt x="464457" y="224971"/>
                </a:cubicBezTo>
                <a:cubicBezTo>
                  <a:pt x="555484" y="259981"/>
                  <a:pt x="508166" y="248228"/>
                  <a:pt x="573315" y="261257"/>
                </a:cubicBezTo>
                <a:cubicBezTo>
                  <a:pt x="660660" y="304931"/>
                  <a:pt x="573065" y="266468"/>
                  <a:pt x="660400" y="290286"/>
                </a:cubicBezTo>
                <a:cubicBezTo>
                  <a:pt x="672968" y="293714"/>
                  <a:pt x="684235" y="300969"/>
                  <a:pt x="696686" y="304800"/>
                </a:cubicBezTo>
                <a:cubicBezTo>
                  <a:pt x="781726" y="330966"/>
                  <a:pt x="725693" y="310072"/>
                  <a:pt x="798286" y="326571"/>
                </a:cubicBezTo>
                <a:cubicBezTo>
                  <a:pt x="837190" y="335413"/>
                  <a:pt x="874905" y="349958"/>
                  <a:pt x="914400" y="355600"/>
                </a:cubicBezTo>
                <a:cubicBezTo>
                  <a:pt x="994037" y="366976"/>
                  <a:pt x="948154" y="361437"/>
                  <a:pt x="1052286" y="370114"/>
                </a:cubicBezTo>
                <a:cubicBezTo>
                  <a:pt x="1134534" y="367695"/>
                  <a:pt x="1216866" y="367298"/>
                  <a:pt x="1299029" y="362857"/>
                </a:cubicBezTo>
                <a:cubicBezTo>
                  <a:pt x="1306667" y="362444"/>
                  <a:pt x="1313299" y="357100"/>
                  <a:pt x="1320800" y="355600"/>
                </a:cubicBezTo>
                <a:cubicBezTo>
                  <a:pt x="1361748" y="347410"/>
                  <a:pt x="1403063" y="341170"/>
                  <a:pt x="1444172" y="333829"/>
                </a:cubicBezTo>
                <a:cubicBezTo>
                  <a:pt x="1470796" y="329075"/>
                  <a:pt x="1497598" y="325181"/>
                  <a:pt x="1524000" y="319314"/>
                </a:cubicBezTo>
                <a:cubicBezTo>
                  <a:pt x="1603679" y="301608"/>
                  <a:pt x="1567316" y="308467"/>
                  <a:pt x="1632857" y="297543"/>
                </a:cubicBezTo>
                <a:cubicBezTo>
                  <a:pt x="1640114" y="292705"/>
                  <a:pt x="1646462" y="286092"/>
                  <a:pt x="1654629" y="283029"/>
                </a:cubicBezTo>
                <a:cubicBezTo>
                  <a:pt x="1666179" y="278698"/>
                  <a:pt x="1678874" y="278447"/>
                  <a:pt x="1690915" y="275771"/>
                </a:cubicBezTo>
                <a:cubicBezTo>
                  <a:pt x="1700651" y="273607"/>
                  <a:pt x="1710353" y="271254"/>
                  <a:pt x="1719943" y="268514"/>
                </a:cubicBezTo>
                <a:cubicBezTo>
                  <a:pt x="1727299" y="266412"/>
                  <a:pt x="1734294" y="263112"/>
                  <a:pt x="1741715" y="261257"/>
                </a:cubicBezTo>
                <a:cubicBezTo>
                  <a:pt x="1764720" y="255506"/>
                  <a:pt x="1784681" y="254192"/>
                  <a:pt x="1807029" y="246743"/>
                </a:cubicBezTo>
                <a:cubicBezTo>
                  <a:pt x="1819388" y="242624"/>
                  <a:pt x="1830957" y="236349"/>
                  <a:pt x="1843315" y="232229"/>
                </a:cubicBezTo>
                <a:cubicBezTo>
                  <a:pt x="1852777" y="229075"/>
                  <a:pt x="1862790" y="227837"/>
                  <a:pt x="1872343" y="224971"/>
                </a:cubicBezTo>
                <a:cubicBezTo>
                  <a:pt x="1886997" y="220575"/>
                  <a:pt x="1901372" y="215295"/>
                  <a:pt x="1915886" y="210457"/>
                </a:cubicBezTo>
                <a:lnTo>
                  <a:pt x="1937657" y="203200"/>
                </a:lnTo>
                <a:lnTo>
                  <a:pt x="1959429" y="195943"/>
                </a:lnTo>
                <a:cubicBezTo>
                  <a:pt x="2012470" y="160582"/>
                  <a:pt x="1945777" y="203744"/>
                  <a:pt x="2010229" y="166914"/>
                </a:cubicBezTo>
                <a:cubicBezTo>
                  <a:pt x="2049617" y="144406"/>
                  <a:pt x="2013856" y="158448"/>
                  <a:pt x="2053772" y="145143"/>
                </a:cubicBezTo>
                <a:cubicBezTo>
                  <a:pt x="2061029" y="140305"/>
                  <a:pt x="2068732" y="136078"/>
                  <a:pt x="2075543" y="130629"/>
                </a:cubicBezTo>
                <a:cubicBezTo>
                  <a:pt x="2080886" y="126355"/>
                  <a:pt x="2084190" y="119634"/>
                  <a:pt x="2090057" y="116114"/>
                </a:cubicBezTo>
                <a:cubicBezTo>
                  <a:pt x="2137164" y="87849"/>
                  <a:pt x="2089566" y="131120"/>
                  <a:pt x="2126343" y="94343"/>
                </a:cubicBezTo>
              </a:path>
            </a:pathLst>
          </a:custGeom>
          <a:noFill/>
          <a:ln w="12700" cap="flat" cmpd="sng" algn="ctr">
            <a:solidFill>
              <a:srgbClr val="ED7D31"/>
            </a:solidFill>
            <a:prstDash val="dash"/>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9Slide05 Brannboll Ny" panose="02000000000000000000" pitchFamily="2" charset="0"/>
              <a:ea typeface="宋体" panose="02010600030101010101" pitchFamily="2" charset="-122"/>
              <a:cs typeface="Times New Roman" panose="02020603050405020304" pitchFamily="18" charset="0"/>
            </a:endParaRPr>
          </a:p>
        </p:txBody>
      </p:sp>
      <p:sp>
        <p:nvSpPr>
          <p:cNvPr id="22" name="淘宝网chenying0907出品 21">
            <a:extLst>
              <a:ext uri="{FF2B5EF4-FFF2-40B4-BE49-F238E27FC236}">
                <a16:creationId xmlns:a16="http://schemas.microsoft.com/office/drawing/2014/main" xmlns="" id="{85C56581-B539-441F-903A-F2A5B76C29AB}"/>
              </a:ext>
            </a:extLst>
          </p:cNvPr>
          <p:cNvSpPr txBox="1"/>
          <p:nvPr/>
        </p:nvSpPr>
        <p:spPr>
          <a:xfrm>
            <a:off x="6213969" y="4610971"/>
            <a:ext cx="5364757"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T</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hường đứng </a:t>
            </a: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ở</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đầu câu</a:t>
            </a:r>
            <a:endPar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a:p>
            <a:pPr lvl="0" algn="just">
              <a:defRPr/>
            </a:pPr>
            <a:r>
              <a:rPr kumimoji="0" lang="en-US"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C</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ó </a:t>
            </a:r>
            <a:r>
              <a:rPr lang="en-US" sz="2400" dirty="0" err="1">
                <a:solidFill>
                  <a:srgbClr val="0000CC"/>
                </a:solidFill>
                <a:latin typeface="Times New Roman" pitchFamily="18" charset="0"/>
                <a:cs typeface="Times New Roman" pitchFamily="18" charset="0"/>
              </a:rPr>
              <a:t>khả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năng</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srgbClr val="0000CC"/>
                </a:solidFill>
                <a:effectLst/>
                <a:uLnTx/>
                <a:uFillTx/>
                <a:latin typeface="Times New Roman" pitchFamily="18" charset="0"/>
                <a:cs typeface="Times New Roman" pitchFamily="18" charset="0"/>
              </a:rPr>
              <a:t>tạo</a:t>
            </a:r>
            <a:r>
              <a:rPr lang="vi-VN" sz="2400" dirty="0">
                <a:solidFill>
                  <a:srgbClr val="0000CC"/>
                </a:solidFill>
                <a:latin typeface="Times New Roman" pitchFamily="18" charset="0"/>
                <a:cs typeface="Times New Roman" pitchFamily="18" charset="0"/>
              </a:rPr>
              <a:t> </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thành một câu </a:t>
            </a:r>
            <a:r>
              <a:rPr kumimoji="0" lang="en-SG"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đ</a:t>
            </a:r>
            <a:r>
              <a:rPr kumimoji="0" lang="vi-VN" sz="24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ặc biệt.</a:t>
            </a:r>
          </a:p>
        </p:txBody>
      </p:sp>
      <p:sp>
        <p:nvSpPr>
          <p:cNvPr id="23" name="淘宝网chenying0907出品 22">
            <a:extLst>
              <a:ext uri="{FF2B5EF4-FFF2-40B4-BE49-F238E27FC236}">
                <a16:creationId xmlns:a16="http://schemas.microsoft.com/office/drawing/2014/main" xmlns="" id="{A7B105EC-8ABC-4D87-BA94-7DD03AE151CA}"/>
              </a:ext>
            </a:extLst>
          </p:cNvPr>
          <p:cNvSpPr txBox="1"/>
          <p:nvPr/>
        </p:nvSpPr>
        <p:spPr>
          <a:xfrm>
            <a:off x="4033796" y="4668483"/>
            <a:ext cx="1425281"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zh-CN" sz="2400" dirty="0" err="1">
                <a:solidFill>
                  <a:srgbClr val="FF0000"/>
                </a:solidFill>
                <a:latin typeface="Times New Roman" pitchFamily="18" charset="0"/>
                <a:ea typeface="宋体" panose="02010600030101010101" pitchFamily="2" charset="-122"/>
                <a:cs typeface="Times New Roman" pitchFamily="18" charset="0"/>
              </a:rPr>
              <a:t>Đặc</a:t>
            </a:r>
            <a:r>
              <a:rPr lang="en-SG" altLang="zh-CN" sz="2400" dirty="0">
                <a:solidFill>
                  <a:srgbClr val="FF0000"/>
                </a:solidFill>
                <a:latin typeface="Times New Roman" pitchFamily="18" charset="0"/>
                <a:ea typeface="宋体" panose="02010600030101010101" pitchFamily="2" charset="-122"/>
                <a:cs typeface="Times New Roman" pitchFamily="18" charset="0"/>
              </a:rPr>
              <a:t> </a:t>
            </a:r>
            <a:r>
              <a:rPr lang="en-SG" altLang="zh-CN" sz="2400" dirty="0" err="1">
                <a:solidFill>
                  <a:srgbClr val="FF0000"/>
                </a:solidFill>
                <a:latin typeface="Times New Roman" pitchFamily="18" charset="0"/>
                <a:ea typeface="宋体" panose="02010600030101010101" pitchFamily="2" charset="-122"/>
                <a:cs typeface="Times New Roman" pitchFamily="18" charset="0"/>
              </a:rPr>
              <a:t>điểm</a:t>
            </a:r>
            <a:endParaRPr kumimoji="0" lang="zh-CN" altLang="en-US" sz="2400" b="0" i="0"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endParaRPr>
          </a:p>
        </p:txBody>
      </p:sp>
      <p:sp>
        <p:nvSpPr>
          <p:cNvPr id="24" name="TextBox 23">
            <a:extLst>
              <a:ext uri="{FF2B5EF4-FFF2-40B4-BE49-F238E27FC236}">
                <a16:creationId xmlns:a16="http://schemas.microsoft.com/office/drawing/2014/main" xmlns="" id="{FE627884-8E11-41DE-A899-56B3EA03A275}"/>
              </a:ext>
            </a:extLst>
          </p:cNvPr>
          <p:cNvSpPr txBox="1"/>
          <p:nvPr/>
        </p:nvSpPr>
        <p:spPr>
          <a:xfrm>
            <a:off x="798180" y="3852053"/>
            <a:ext cx="222739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err="1">
                <a:solidFill>
                  <a:schemeClr val="tx1"/>
                </a:solidFill>
                <a:latin typeface="Times New Roman" pitchFamily="18" charset="0"/>
                <a:cs typeface="Times New Roman" pitchFamily="18" charset="0"/>
              </a:rPr>
              <a:t>Thán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từ</a:t>
            </a:r>
            <a:endParaRPr lang="en-SG"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50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9"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1209</Words>
  <Application>Microsoft Office PowerPoint</Application>
  <PresentationFormat>Custom</PresentationFormat>
  <Paragraphs>124</Paragraphs>
  <Slides>17</Slides>
  <Notes>9</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Blue Waves</vt:lpstr>
      <vt:lpstr>Office 主题</vt:lpstr>
      <vt:lpstr>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Xác định trợ từ và thán từ được sử dụng trong các lời thoại sau: </vt:lpstr>
      <vt:lpstr>Bài tập 1: xác định trợ từ và than từ được sử dụng trong các lời thoại sau: </vt:lpstr>
      <vt:lpstr>BT 4/116: Các câu sau đây sử dụng những trợ từ nào? Giải thích nghĩa và nêu chức năng của trợ từ đó. </vt:lpstr>
      <vt:lpstr>BT 4/116:</vt:lpstr>
      <vt:lpstr>Bài tập 6: sgk/116</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Ái Diễm</cp:lastModifiedBy>
  <cp:revision>199</cp:revision>
  <cp:lastPrinted>2023-12-16T11:30:20Z</cp:lastPrinted>
  <dcterms:created xsi:type="dcterms:W3CDTF">2018-08-09T08:43:00Z</dcterms:created>
  <dcterms:modified xsi:type="dcterms:W3CDTF">2025-02-20T14:04:59Z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141EEA8168D347C6B2D40F192B33BB1C</vt:lpwstr>
  </property>
  <property fmtid="{D5CDD505-2E9C-101B-9397-08002B2CF9AE}" pid="3" name="KSOProductBuildVer">
    <vt:lpwstr>1033-11.2.0.11341</vt:lpwstr>
  </property>
</Properties>
</file>