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media1.wav" ContentType="audio/wav"/>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27" r:id="rId2"/>
    <p:sldId id="315" r:id="rId3"/>
    <p:sldId id="328" r:id="rId4"/>
    <p:sldId id="273" r:id="rId5"/>
    <p:sldId id="296" r:id="rId6"/>
    <p:sldId id="295" r:id="rId7"/>
    <p:sldId id="256" r:id="rId8"/>
    <p:sldId id="316" r:id="rId9"/>
    <p:sldId id="268" r:id="rId10"/>
    <p:sldId id="317" r:id="rId11"/>
    <p:sldId id="2007577243" r:id="rId12"/>
    <p:sldId id="272" r:id="rId13"/>
    <p:sldId id="258" r:id="rId14"/>
    <p:sldId id="264" r:id="rId15"/>
    <p:sldId id="265" r:id="rId16"/>
    <p:sldId id="266" r:id="rId17"/>
    <p:sldId id="2007577250" r:id="rId18"/>
    <p:sldId id="318" r:id="rId19"/>
    <p:sldId id="2007577236" r:id="rId20"/>
    <p:sldId id="289" r:id="rId21"/>
    <p:sldId id="309" r:id="rId22"/>
    <p:sldId id="325" r:id="rId23"/>
    <p:sldId id="306" r:id="rId24"/>
    <p:sldId id="2007577246" r:id="rId25"/>
    <p:sldId id="313" r:id="rId26"/>
    <p:sldId id="259"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E6E6E6"/>
    <a:srgbClr val="CAD2BB"/>
    <a:srgbClr val="5353FF"/>
    <a:srgbClr val="E5EFF1"/>
    <a:srgbClr val="5757FF"/>
    <a:srgbClr val="E0DFDF"/>
    <a:srgbClr val="ADBDB0"/>
    <a:srgbClr val="EEF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98" autoAdjust="0"/>
    <p:restoredTop sz="94660"/>
  </p:normalViewPr>
  <p:slideViewPr>
    <p:cSldViewPr snapToGrid="0" showGuides="1">
      <p:cViewPr>
        <p:scale>
          <a:sx n="72" d="100"/>
          <a:sy n="72" d="100"/>
        </p:scale>
        <p:origin x="-564" y="-156"/>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5EC3C-69EC-4246-8E68-4309938EEDE5}" type="datetimeFigureOut">
              <a:rPr lang="zh-CN" altLang="en-US" smtClean="0"/>
              <a:pPr/>
              <a:t>2025/2/21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CCD59-4D34-4698-8F8E-7BED3E809CD3}" type="slidenum">
              <a:rPr lang="zh-CN" altLang="en-US" smtClean="0"/>
              <a:pPr/>
              <a:t>‹#›</a:t>
            </a:fld>
            <a:endParaRPr lang="zh-CN" altLang="en-US"/>
          </a:p>
        </p:txBody>
      </p:sp>
    </p:spTree>
    <p:extLst>
      <p:ext uri="{BB962C8B-B14F-4D97-AF65-F5344CB8AC3E}">
        <p14:creationId xmlns:p14="http://schemas.microsoft.com/office/powerpoint/2010/main" val="391972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a:t>
            </a:fld>
            <a:endParaRPr lang="zh-CN" altLang="en-US"/>
          </a:p>
        </p:txBody>
      </p:sp>
    </p:spTree>
    <p:extLst>
      <p:ext uri="{BB962C8B-B14F-4D97-AF65-F5344CB8AC3E}">
        <p14:creationId xmlns:p14="http://schemas.microsoft.com/office/powerpoint/2010/main" val="123233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23</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25</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26</a:t>
            </a:fld>
            <a:endParaRPr lang="zh-CN" altLang="en-US"/>
          </a:p>
        </p:txBody>
      </p:sp>
    </p:spTree>
    <p:extLst>
      <p:ext uri="{BB962C8B-B14F-4D97-AF65-F5344CB8AC3E}">
        <p14:creationId xmlns:p14="http://schemas.microsoft.com/office/powerpoint/2010/main" val="373477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7</a:t>
            </a:fld>
            <a:endParaRPr lang="zh-CN" altLang="en-US"/>
          </a:p>
        </p:txBody>
      </p:sp>
    </p:spTree>
    <p:extLst>
      <p:ext uri="{BB962C8B-B14F-4D97-AF65-F5344CB8AC3E}">
        <p14:creationId xmlns:p14="http://schemas.microsoft.com/office/powerpoint/2010/main" val="350988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9</a:t>
            </a:fld>
            <a:endParaRPr lang="zh-CN" altLang="en-US"/>
          </a:p>
        </p:txBody>
      </p:sp>
    </p:spTree>
    <p:extLst>
      <p:ext uri="{BB962C8B-B14F-4D97-AF65-F5344CB8AC3E}">
        <p14:creationId xmlns:p14="http://schemas.microsoft.com/office/powerpoint/2010/main" val="238181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12</a:t>
            </a:fld>
            <a:endParaRPr lang="zh-CN" altLang="en-US"/>
          </a:p>
        </p:txBody>
      </p:sp>
    </p:spTree>
    <p:extLst>
      <p:ext uri="{BB962C8B-B14F-4D97-AF65-F5344CB8AC3E}">
        <p14:creationId xmlns:p14="http://schemas.microsoft.com/office/powerpoint/2010/main" val="2496163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17</a:t>
            </a:fld>
            <a:endParaRPr lang="zh-CN" altLang="en-US"/>
          </a:p>
        </p:txBody>
      </p:sp>
    </p:spTree>
    <p:extLst>
      <p:ext uri="{BB962C8B-B14F-4D97-AF65-F5344CB8AC3E}">
        <p14:creationId xmlns:p14="http://schemas.microsoft.com/office/powerpoint/2010/main" val="219299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18</a:t>
            </a:fld>
            <a:endParaRPr lang="zh-CN" altLang="en-US"/>
          </a:p>
        </p:txBody>
      </p:sp>
    </p:spTree>
    <p:extLst>
      <p:ext uri="{BB962C8B-B14F-4D97-AF65-F5344CB8AC3E}">
        <p14:creationId xmlns:p14="http://schemas.microsoft.com/office/powerpoint/2010/main" val="212168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D957DA-6244-4967-A459-3ED206733BD8}" type="slidenum">
              <a:rPr lang="zh-CN" altLang="en-US" smtClean="0"/>
              <a:t>19</a:t>
            </a:fld>
            <a:endParaRPr lang="zh-CN" altLang="en-US"/>
          </a:p>
        </p:txBody>
      </p:sp>
    </p:spTree>
    <p:extLst>
      <p:ext uri="{BB962C8B-B14F-4D97-AF65-F5344CB8AC3E}">
        <p14:creationId xmlns:p14="http://schemas.microsoft.com/office/powerpoint/2010/main" val="293058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20</a:t>
            </a:fld>
            <a:endParaRPr lang="zh-CN" altLang="en-US"/>
          </a:p>
        </p:txBody>
      </p:sp>
    </p:spTree>
    <p:extLst>
      <p:ext uri="{BB962C8B-B14F-4D97-AF65-F5344CB8AC3E}">
        <p14:creationId xmlns:p14="http://schemas.microsoft.com/office/powerpoint/2010/main" val="2141073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21</a:t>
            </a:fld>
            <a:endParaRPr lang="zh-CN" altLang="en-US"/>
          </a:p>
        </p:txBody>
      </p:sp>
    </p:spTree>
    <p:extLst>
      <p:ext uri="{BB962C8B-B14F-4D97-AF65-F5344CB8AC3E}">
        <p14:creationId xmlns:p14="http://schemas.microsoft.com/office/powerpoint/2010/main" val="2078177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999111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33D1CEE-88B7-4A26-8F8F-F50B72EE9D5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D47B8FC-E4A5-4E70-BC25-E001F71FE4F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29C905A-1A1F-4939-AA6C-A3E05064765E}"/>
              </a:ext>
            </a:extLst>
          </p:cNvPr>
          <p:cNvSpPr>
            <a:spLocks noGrp="1"/>
          </p:cNvSpPr>
          <p:nvPr>
            <p:ph type="dt" sz="half" idx="10"/>
          </p:nvPr>
        </p:nvSpPr>
        <p:spPr/>
        <p:txBody>
          <a:bodyPr/>
          <a:lstStyle/>
          <a:p>
            <a:fld id="{65392A0F-0DC5-4618-A466-341129C70E44}" type="datetimeFigureOut">
              <a:rPr lang="zh-CN" altLang="en-US" smtClean="0"/>
              <a:t>2025/2/21</a:t>
            </a:fld>
            <a:endParaRPr lang="zh-CN" altLang="en-US"/>
          </a:p>
        </p:txBody>
      </p:sp>
      <p:sp>
        <p:nvSpPr>
          <p:cNvPr id="5" name="页脚占位符 4">
            <a:extLst>
              <a:ext uri="{FF2B5EF4-FFF2-40B4-BE49-F238E27FC236}">
                <a16:creationId xmlns="" xmlns:a16="http://schemas.microsoft.com/office/drawing/2014/main" id="{CFFAB406-4947-495C-A8EE-F486554017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816077A-FE13-4FDE-8BFD-B97F7CDEA8A3}"/>
              </a:ext>
            </a:extLst>
          </p:cNvPr>
          <p:cNvSpPr>
            <a:spLocks noGrp="1"/>
          </p:cNvSpPr>
          <p:nvPr>
            <p:ph type="sldNum" sz="quarter" idx="12"/>
          </p:nvPr>
        </p:nvSpPr>
        <p:spPr/>
        <p:txBody>
          <a:bodyPr/>
          <a:lstStyle/>
          <a:p>
            <a:fld id="{AE8CCB0E-F53B-4DBD-A83F-5B5B5AF264EE}" type="slidenum">
              <a:rPr lang="zh-CN" altLang="en-US" smtClean="0"/>
              <a:t>‹#›</a:t>
            </a:fld>
            <a:endParaRPr lang="zh-CN" altLang="en-US"/>
          </a:p>
        </p:txBody>
      </p:sp>
    </p:spTree>
    <p:extLst>
      <p:ext uri="{BB962C8B-B14F-4D97-AF65-F5344CB8AC3E}">
        <p14:creationId xmlns:p14="http://schemas.microsoft.com/office/powerpoint/2010/main" val="1925638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E7A80-AE5F-4A03-8553-A709FC95F92A}" type="datetimeFigureOut">
              <a:rPr lang="zh-CN" altLang="en-US" smtClean="0"/>
              <a:pPr/>
              <a:t>2025/2/21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8CA9-1627-4F87-83F0-A21ADEA6B49A}" type="slidenum">
              <a:rPr lang="zh-CN" altLang="en-US" smtClean="0"/>
              <a:pPr/>
              <a:t>‹#›</a:t>
            </a:fld>
            <a:endParaRPr lang="zh-CN" altLang="en-US"/>
          </a:p>
        </p:txBody>
      </p:sp>
    </p:spTree>
    <p:extLst>
      <p:ext uri="{BB962C8B-B14F-4D97-AF65-F5344CB8AC3E}">
        <p14:creationId xmlns:p14="http://schemas.microsoft.com/office/powerpoint/2010/main" val="2411867631"/>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2.xml"/><Relationship Id="rId7" Type="http://schemas.openxmlformats.org/officeDocument/2006/relationships/slide" Target="slide1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5.xml"/><Relationship Id="rId11" Type="http://schemas.openxmlformats.org/officeDocument/2006/relationships/image" Target="../media/image28.png"/><Relationship Id="rId5" Type="http://schemas.openxmlformats.org/officeDocument/2006/relationships/slide" Target="slide14.xml"/><Relationship Id="rId10" Type="http://schemas.openxmlformats.org/officeDocument/2006/relationships/image" Target="../media/image27.gif"/><Relationship Id="rId4" Type="http://schemas.openxmlformats.org/officeDocument/2006/relationships/image" Target="../media/image24.png"/><Relationship Id="rId9"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7" Type="http://schemas.microsoft.com/office/2007/relationships/hdphoto" Target="../media/hdphoto4.wdp"/><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tags" Target="../tags/tag43.xml"/><Relationship Id="rId47" Type="http://schemas.openxmlformats.org/officeDocument/2006/relationships/image" Target="../media/image17.png"/><Relationship Id="rId50" Type="http://schemas.openxmlformats.org/officeDocument/2006/relationships/image" Target="../media/image35.jpeg"/><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9" Type="http://schemas.openxmlformats.org/officeDocument/2006/relationships/tags" Target="../tags/tag30.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45" Type="http://schemas.openxmlformats.org/officeDocument/2006/relationships/slideLayout" Target="../slideLayouts/slideLayout1.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image" Target="../media/image19.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openxmlformats.org/officeDocument/2006/relationships/tags" Target="../tags/tag45.xml"/><Relationship Id="rId52" Type="http://schemas.microsoft.com/office/2007/relationships/hdphoto" Target="../media/hdphoto5.wdp"/><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tags" Target="../tags/tag44.xml"/><Relationship Id="rId48" Type="http://schemas.openxmlformats.org/officeDocument/2006/relationships/image" Target="../media/image16.png"/><Relationship Id="rId8" Type="http://schemas.openxmlformats.org/officeDocument/2006/relationships/tags" Target="../tags/tag9.xml"/><Relationship Id="rId51" Type="http://schemas.openxmlformats.org/officeDocument/2006/relationships/image" Target="../media/image36.png"/><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46" Type="http://schemas.openxmlformats.org/officeDocument/2006/relationships/notesSlide" Target="../notesSlides/notesSlide6.xml"/><Relationship Id="rId20" Type="http://schemas.openxmlformats.org/officeDocument/2006/relationships/tags" Target="../tags/tag21.xml"/><Relationship Id="rId41" Type="http://schemas.openxmlformats.org/officeDocument/2006/relationships/tags" Target="../tags/tag42.xml"/><Relationship Id="rId1" Type="http://schemas.openxmlformats.org/officeDocument/2006/relationships/tags" Target="../tags/tag2.xml"/><Relationship Id="rId6"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17.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vi.wikipedia.org/wiki/Qu%E1%BA%A3ng_B%C3%ACnh" TargetMode="Externa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8B03961-91B9-990B-C40D-26225BE03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91" y="0"/>
            <a:ext cx="1727199" cy="1371599"/>
          </a:xfrm>
          <a:prstGeom prst="rect">
            <a:avLst/>
          </a:prstGeom>
          <a:ln>
            <a:noFill/>
          </a:ln>
          <a:effectLst>
            <a:outerShdw blurRad="292100" dist="139700" dir="2700000" algn="tl" rotWithShape="0">
              <a:srgbClr val="333333">
                <a:alpha val="65000"/>
              </a:srgbClr>
            </a:outerShdw>
          </a:effectLst>
        </p:spPr>
      </p:pic>
      <p:sp>
        <p:nvSpPr>
          <p:cNvPr id="3" name="圆角矩形 139">
            <a:extLst>
              <a:ext uri="{FF2B5EF4-FFF2-40B4-BE49-F238E27FC236}">
                <a16:creationId xmlns="" xmlns:a16="http://schemas.microsoft.com/office/drawing/2014/main" id="{D2C17CBA-1209-AFFA-FD98-B9604F8AB84D}"/>
              </a:ext>
            </a:extLst>
          </p:cNvPr>
          <p:cNvSpPr/>
          <p:nvPr/>
        </p:nvSpPr>
        <p:spPr bwMode="auto">
          <a:xfrm>
            <a:off x="1856590" y="1692275"/>
            <a:ext cx="7131050" cy="1903411"/>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5"/>
          </a:p>
        </p:txBody>
      </p:sp>
      <p:cxnSp>
        <p:nvCxnSpPr>
          <p:cNvPr id="4" name="直接连接符 145">
            <a:extLst>
              <a:ext uri="{FF2B5EF4-FFF2-40B4-BE49-F238E27FC236}">
                <a16:creationId xmlns="" xmlns:a16="http://schemas.microsoft.com/office/drawing/2014/main" id="{D0E6AC8D-7E8E-810A-A94F-5A0824BE7B34}"/>
              </a:ext>
            </a:extLst>
          </p:cNvPr>
          <p:cNvCxnSpPr>
            <a:cxnSpLocks/>
          </p:cNvCxnSpPr>
          <p:nvPr/>
        </p:nvCxnSpPr>
        <p:spPr bwMode="auto">
          <a:xfrm>
            <a:off x="3208946" y="11340"/>
            <a:ext cx="0" cy="1680935"/>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143">
            <a:extLst>
              <a:ext uri="{FF2B5EF4-FFF2-40B4-BE49-F238E27FC236}">
                <a16:creationId xmlns="" xmlns:a16="http://schemas.microsoft.com/office/drawing/2014/main" id="{D13CCC78-FA01-86D6-318A-560487C0A11C}"/>
              </a:ext>
            </a:extLst>
          </p:cNvPr>
          <p:cNvCxnSpPr/>
          <p:nvPr/>
        </p:nvCxnSpPr>
        <p:spPr bwMode="auto">
          <a:xfrm>
            <a:off x="7284026" y="0"/>
            <a:ext cx="0" cy="1692275"/>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图片 144">
            <a:extLst>
              <a:ext uri="{FF2B5EF4-FFF2-40B4-BE49-F238E27FC236}">
                <a16:creationId xmlns="" xmlns:a16="http://schemas.microsoft.com/office/drawing/2014/main" id="{3A505838-2BDF-5CA9-AF7D-0DCAFF98ECE9}"/>
              </a:ext>
            </a:extLst>
          </p:cNvPr>
          <p:cNvPicPr>
            <a:picLocks noChangeAspect="1"/>
          </p:cNvPicPr>
          <p:nvPr/>
        </p:nvPicPr>
        <p:blipFill>
          <a:blip r:embed="rId4"/>
          <a:stretch>
            <a:fillRect/>
          </a:stretch>
        </p:blipFill>
        <p:spPr bwMode="auto">
          <a:xfrm>
            <a:off x="3006533" y="1290239"/>
            <a:ext cx="404825" cy="420698"/>
          </a:xfrm>
          <a:prstGeom prst="rect">
            <a:avLst/>
          </a:prstGeom>
          <a:effectLst>
            <a:outerShdw blurRad="50800" dist="38100" dir="5400000" algn="t" rotWithShape="0">
              <a:prstClr val="black">
                <a:alpha val="40000"/>
              </a:prstClr>
            </a:outerShdw>
          </a:effectLst>
        </p:spPr>
      </p:pic>
      <p:pic>
        <p:nvPicPr>
          <p:cNvPr id="8" name="图片 142">
            <a:extLst>
              <a:ext uri="{FF2B5EF4-FFF2-40B4-BE49-F238E27FC236}">
                <a16:creationId xmlns="" xmlns:a16="http://schemas.microsoft.com/office/drawing/2014/main" id="{753DA6F4-DC20-3672-563F-3857BAE42D5E}"/>
              </a:ext>
            </a:extLst>
          </p:cNvPr>
          <p:cNvPicPr>
            <a:picLocks noChangeAspect="1"/>
          </p:cNvPicPr>
          <p:nvPr/>
        </p:nvPicPr>
        <p:blipFill>
          <a:blip r:embed="rId4"/>
          <a:stretch>
            <a:fillRect/>
          </a:stretch>
        </p:blipFill>
        <p:spPr bwMode="auto">
          <a:xfrm>
            <a:off x="7145863" y="1323805"/>
            <a:ext cx="373075" cy="388947"/>
          </a:xfrm>
          <a:prstGeom prst="rect">
            <a:avLst/>
          </a:prstGeom>
          <a:effectLst>
            <a:outerShdw blurRad="50800" dist="38100" dir="5400000" algn="t" rotWithShape="0">
              <a:prstClr val="black">
                <a:alpha val="40000"/>
              </a:prstClr>
            </a:outerShdw>
          </a:effectLst>
        </p:spPr>
      </p:pic>
      <p:sp>
        <p:nvSpPr>
          <p:cNvPr id="9" name="Rectangle 8">
            <a:extLst>
              <a:ext uri="{FF2B5EF4-FFF2-40B4-BE49-F238E27FC236}">
                <a16:creationId xmlns="" xmlns:a16="http://schemas.microsoft.com/office/drawing/2014/main" id="{AFD27E83-C286-D911-4B86-9874A7190EE5}"/>
              </a:ext>
            </a:extLst>
          </p:cNvPr>
          <p:cNvSpPr/>
          <p:nvPr/>
        </p:nvSpPr>
        <p:spPr>
          <a:xfrm>
            <a:off x="2410608" y="1841360"/>
            <a:ext cx="6325770" cy="1446550"/>
          </a:xfrm>
          <a:prstGeom prst="rect">
            <a:avLst/>
          </a:prstGeom>
          <a:noFill/>
        </p:spPr>
        <p:txBody>
          <a:bodyPr wrap="none" lIns="91440" tIns="45720" rIns="91440" bIns="45720">
            <a:spAutoFit/>
          </a:bodyPr>
          <a:lstStyle/>
          <a:p>
            <a:pPr algn="ctr"/>
            <a:r>
              <a:rPr lang="vi-VN"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MỪNG CÁC EM </a:t>
            </a:r>
          </a:p>
          <a:p>
            <a:pPr algn="ctr"/>
            <a:r>
              <a:rPr lang="vi-VN"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ĐẾN VỚI TIẾT HỌC</a:t>
            </a:r>
            <a:endParaRPr lang="en-US"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5" descr="22858PICdbgea5Gz679dY_PIC2018.png">
            <a:extLst>
              <a:ext uri="{FF2B5EF4-FFF2-40B4-BE49-F238E27FC236}">
                <a16:creationId xmlns="" xmlns:a16="http://schemas.microsoft.com/office/drawing/2014/main" id="{22D36DC6-BEB9-0F57-3298-AE44D4D66532}"/>
              </a:ext>
            </a:extLst>
          </p:cNvPr>
          <p:cNvPicPr>
            <a:picLocks noChangeAspect="1"/>
          </p:cNvPicPr>
          <p:nvPr/>
        </p:nvPicPr>
        <p:blipFill>
          <a:blip r:embed="rId5"/>
          <a:stretch>
            <a:fillRect/>
          </a:stretch>
        </p:blipFill>
        <p:spPr>
          <a:xfrm>
            <a:off x="8663344" y="2470843"/>
            <a:ext cx="3330730" cy="3332798"/>
          </a:xfrm>
          <a:prstGeom prst="rect">
            <a:avLst/>
          </a:prstGeom>
          <a:noFill/>
          <a:ln w="9525">
            <a:noFill/>
          </a:ln>
        </p:spPr>
      </p:pic>
    </p:spTree>
    <p:extLst>
      <p:ext uri="{BB962C8B-B14F-4D97-AF65-F5344CB8AC3E}">
        <p14:creationId xmlns:p14="http://schemas.microsoft.com/office/powerpoint/2010/main" val="2487919562"/>
      </p:ext>
    </p:extLst>
  </p:cSld>
  <p:clrMapOvr>
    <a:masterClrMapping/>
  </p:clrMapOvr>
  <p:transition spd="slow" advTm="3000">
    <p:fade/>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 xmlns:a16="http://schemas.microsoft.com/office/drawing/2014/main" id="{820D04F3-6B37-CF73-AEA4-65FFB888E54C}"/>
              </a:ext>
            </a:extLst>
          </p:cNvPr>
          <p:cNvGrpSpPr/>
          <p:nvPr/>
        </p:nvGrpSpPr>
        <p:grpSpPr>
          <a:xfrm>
            <a:off x="-561574" y="2630239"/>
            <a:ext cx="2939568" cy="2506219"/>
            <a:chOff x="8151967" y="2553255"/>
            <a:chExt cx="2720898" cy="2700270"/>
          </a:xfrm>
        </p:grpSpPr>
        <p:pic>
          <p:nvPicPr>
            <p:cNvPr id="3" name="图片 9">
              <a:extLst>
                <a:ext uri="{FF2B5EF4-FFF2-40B4-BE49-F238E27FC236}">
                  <a16:creationId xmlns="" xmlns:a16="http://schemas.microsoft.com/office/drawing/2014/main" id="{F5B5E1DB-A468-D067-22C5-876860DD5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967" y="2553255"/>
              <a:ext cx="2720898" cy="2700270"/>
            </a:xfrm>
            <a:prstGeom prst="rect">
              <a:avLst/>
            </a:prstGeom>
            <a:effectLst>
              <a:softEdge rad="31750"/>
            </a:effectLst>
          </p:spPr>
        </p:pic>
        <p:sp>
          <p:nvSpPr>
            <p:cNvPr id="4" name="文本框 10">
              <a:extLst>
                <a:ext uri="{FF2B5EF4-FFF2-40B4-BE49-F238E27FC236}">
                  <a16:creationId xmlns="" xmlns:a16="http://schemas.microsoft.com/office/drawing/2014/main" id="{127EBB20-A6B7-0143-119A-849D04AA6AB7}"/>
                </a:ext>
              </a:extLst>
            </p:cNvPr>
            <p:cNvSpPr txBox="1"/>
            <p:nvPr/>
          </p:nvSpPr>
          <p:spPr>
            <a:xfrm>
              <a:off x="9034497" y="3316684"/>
              <a:ext cx="1117771" cy="1160625"/>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b="1">
                  <a:solidFill>
                    <a:schemeClr val="bg1"/>
                  </a:solidFill>
                  <a:latin typeface="Lobster Two" panose="02000506000000020003" pitchFamily="2" charset="0"/>
                  <a:ea typeface="叶根友毛笔行书2.0版" panose="02010601030101010101" pitchFamily="2" charset="-122"/>
                  <a:cs typeface="+mn-ea"/>
                  <a:sym typeface="+mn-lt"/>
                </a:rPr>
                <a:t>1. Tác </a:t>
              </a:r>
              <a:r>
                <a:rPr lang="en-US" altLang="zh-CN" b="1" dirty="0" err="1">
                  <a:solidFill>
                    <a:schemeClr val="bg1"/>
                  </a:solidFill>
                  <a:latin typeface="Lobster Two" panose="02000506000000020003" pitchFamily="2" charset="0"/>
                  <a:ea typeface="叶根友毛笔行书2.0版" panose="02010601030101010101" pitchFamily="2" charset="-122"/>
                  <a:cs typeface="+mn-ea"/>
                  <a:sym typeface="+mn-lt"/>
                </a:rPr>
                <a:t>giả</a:t>
              </a:r>
              <a:endParaRPr lang="zh-CN" altLang="en-US"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pic>
        <p:nvPicPr>
          <p:cNvPr id="6" name="图片 22">
            <a:extLst>
              <a:ext uri="{FF2B5EF4-FFF2-40B4-BE49-F238E27FC236}">
                <a16:creationId xmlns="" xmlns:a16="http://schemas.microsoft.com/office/drawing/2014/main" id="{C222FCA4-AF8D-0927-FD22-55DBEB13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4098" name="Picture 1">
            <a:extLst>
              <a:ext uri="{FF2B5EF4-FFF2-40B4-BE49-F238E27FC236}">
                <a16:creationId xmlns="" xmlns:a16="http://schemas.microsoft.com/office/drawing/2014/main" id="{6C350546-A1C7-787A-D018-D49FF01C2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94" y="-93306"/>
            <a:ext cx="4970105" cy="686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 xmlns:a16="http://schemas.microsoft.com/office/drawing/2014/main" id="{C016B8A7-4278-00D3-73F5-6772CCD9DE72}"/>
              </a:ext>
            </a:extLst>
          </p:cNvPr>
          <p:cNvGrpSpPr/>
          <p:nvPr/>
        </p:nvGrpSpPr>
        <p:grpSpPr>
          <a:xfrm>
            <a:off x="2223586" y="725239"/>
            <a:ext cx="4235069" cy="3347733"/>
            <a:chOff x="2223586" y="725239"/>
            <a:chExt cx="4235069" cy="3347733"/>
          </a:xfrm>
        </p:grpSpPr>
        <p:pic>
          <p:nvPicPr>
            <p:cNvPr id="5" name="Hình ảnh 1">
              <a:extLst>
                <a:ext uri="{FF2B5EF4-FFF2-40B4-BE49-F238E27FC236}">
                  <a16:creationId xmlns="" xmlns:a16="http://schemas.microsoft.com/office/drawing/2014/main" id="{80F48F43-8CF2-C5C8-4D3F-FF3F56279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079" y="725239"/>
              <a:ext cx="3336174" cy="333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91E30DD1-A0C2-64B6-1BEA-48433A5B3F07}"/>
                </a:ext>
              </a:extLst>
            </p:cNvPr>
            <p:cNvSpPr/>
            <p:nvPr/>
          </p:nvSpPr>
          <p:spPr>
            <a:xfrm>
              <a:off x="2223586" y="3426641"/>
              <a:ext cx="4235069" cy="646331"/>
            </a:xfrm>
            <a:prstGeom prst="rect">
              <a:avLst/>
            </a:prstGeom>
            <a:noFill/>
          </p:spPr>
          <p:txBody>
            <a:bodyPr wrap="none" lIns="91440" tIns="45720" rIns="91440" bIns="45720">
              <a:prstTxWarp prst="textChevronInverted">
                <a:avLst/>
              </a:prstTxWarp>
              <a:spAutoFit/>
            </a:bodyPr>
            <a:lstStyle/>
            <a:p>
              <a:pPr algn="ctr"/>
              <a:r>
                <a:rPr lang="en-US" sz="36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Hỏi ý kiến chuyên gia</a:t>
              </a:r>
            </a:p>
          </p:txBody>
        </p:sp>
      </p:grpSp>
    </p:spTree>
    <p:extLst>
      <p:ext uri="{BB962C8B-B14F-4D97-AF65-F5344CB8AC3E}">
        <p14:creationId xmlns:p14="http://schemas.microsoft.com/office/powerpoint/2010/main" val="2540373333"/>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barn(inVertical)">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 xmlns:a16="http://schemas.microsoft.com/office/drawing/2014/main" id="{820D04F3-6B37-CF73-AEA4-65FFB888E54C}"/>
              </a:ext>
            </a:extLst>
          </p:cNvPr>
          <p:cNvGrpSpPr/>
          <p:nvPr/>
        </p:nvGrpSpPr>
        <p:grpSpPr>
          <a:xfrm>
            <a:off x="-561574" y="2630239"/>
            <a:ext cx="2939568" cy="2506219"/>
            <a:chOff x="8151967" y="2553255"/>
            <a:chExt cx="2720898" cy="2700270"/>
          </a:xfrm>
        </p:grpSpPr>
        <p:pic>
          <p:nvPicPr>
            <p:cNvPr id="3" name="图片 9">
              <a:extLst>
                <a:ext uri="{FF2B5EF4-FFF2-40B4-BE49-F238E27FC236}">
                  <a16:creationId xmlns="" xmlns:a16="http://schemas.microsoft.com/office/drawing/2014/main" id="{F5B5E1DB-A468-D067-22C5-876860DD5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967" y="2553255"/>
              <a:ext cx="2720898" cy="2700270"/>
            </a:xfrm>
            <a:prstGeom prst="rect">
              <a:avLst/>
            </a:prstGeom>
            <a:effectLst>
              <a:softEdge rad="31750"/>
            </a:effectLst>
          </p:spPr>
        </p:pic>
        <p:sp>
          <p:nvSpPr>
            <p:cNvPr id="4" name="文本框 10">
              <a:extLst>
                <a:ext uri="{FF2B5EF4-FFF2-40B4-BE49-F238E27FC236}">
                  <a16:creationId xmlns="" xmlns:a16="http://schemas.microsoft.com/office/drawing/2014/main" id="{127EBB20-A6B7-0143-119A-849D04AA6AB7}"/>
                </a:ext>
              </a:extLst>
            </p:cNvPr>
            <p:cNvSpPr txBox="1"/>
            <p:nvPr/>
          </p:nvSpPr>
          <p:spPr>
            <a:xfrm>
              <a:off x="9034497" y="3316684"/>
              <a:ext cx="1117771" cy="1160625"/>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b="1">
                  <a:solidFill>
                    <a:schemeClr val="bg1"/>
                  </a:solidFill>
                  <a:latin typeface="Lobster Two" panose="02000506000000020003" pitchFamily="2" charset="0"/>
                  <a:ea typeface="叶根友毛笔行书2.0版" panose="02010601030101010101" pitchFamily="2" charset="-122"/>
                  <a:cs typeface="+mn-ea"/>
                  <a:sym typeface="+mn-lt"/>
                </a:rPr>
                <a:t>1. Tác </a:t>
              </a:r>
              <a:r>
                <a:rPr lang="en-US" altLang="zh-CN" b="1" dirty="0" err="1">
                  <a:solidFill>
                    <a:schemeClr val="bg1"/>
                  </a:solidFill>
                  <a:latin typeface="Lobster Two" panose="02000506000000020003" pitchFamily="2" charset="0"/>
                  <a:ea typeface="叶根友毛笔行书2.0版" panose="02010601030101010101" pitchFamily="2" charset="-122"/>
                  <a:cs typeface="+mn-ea"/>
                  <a:sym typeface="+mn-lt"/>
                </a:rPr>
                <a:t>giả</a:t>
              </a:r>
              <a:endParaRPr lang="zh-CN" altLang="en-US"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pic>
        <p:nvPicPr>
          <p:cNvPr id="6" name="图片 22">
            <a:extLst>
              <a:ext uri="{FF2B5EF4-FFF2-40B4-BE49-F238E27FC236}">
                <a16:creationId xmlns="" xmlns:a16="http://schemas.microsoft.com/office/drawing/2014/main" id="{C222FCA4-AF8D-0927-FD22-55DBEB13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4098" name="Picture 1">
            <a:extLst>
              <a:ext uri="{FF2B5EF4-FFF2-40B4-BE49-F238E27FC236}">
                <a16:creationId xmlns="" xmlns:a16="http://schemas.microsoft.com/office/drawing/2014/main" id="{6C350546-A1C7-787A-D018-D49FF01C2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94" y="-93306"/>
            <a:ext cx="4970105" cy="686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 xmlns:a16="http://schemas.microsoft.com/office/drawing/2014/main" id="{D7D227B8-AAB3-ED2C-647E-A5DDCEEFBB7D}"/>
              </a:ext>
            </a:extLst>
          </p:cNvPr>
          <p:cNvGraphicFramePr>
            <a:graphicFrameLocks noGrp="1"/>
          </p:cNvGraphicFramePr>
          <p:nvPr>
            <p:extLst>
              <p:ext uri="{D42A27DB-BD31-4B8C-83A1-F6EECF244321}">
                <p14:modId xmlns:p14="http://schemas.microsoft.com/office/powerpoint/2010/main" val="2978529632"/>
              </p:ext>
            </p:extLst>
          </p:nvPr>
        </p:nvGraphicFramePr>
        <p:xfrm>
          <a:off x="6331158" y="-42118"/>
          <a:ext cx="5860841" cy="6864223"/>
        </p:xfrm>
        <a:graphic>
          <a:graphicData uri="http://schemas.openxmlformats.org/drawingml/2006/table">
            <a:tbl>
              <a:tblPr firstRow="1" bandRow="1">
                <a:tableStyleId>{F5AB1C69-6EDB-4FF4-983F-18BD219EF322}</a:tableStyleId>
              </a:tblPr>
              <a:tblGrid>
                <a:gridCol w="5860841">
                  <a:extLst>
                    <a:ext uri="{9D8B030D-6E8A-4147-A177-3AD203B41FA5}">
                      <a16:colId xmlns="" xmlns:a16="http://schemas.microsoft.com/office/drawing/2014/main" val="20000"/>
                    </a:ext>
                  </a:extLst>
                </a:gridCol>
              </a:tblGrid>
              <a:tr h="500889">
                <a:tc>
                  <a:txBody>
                    <a:bodyPr/>
                    <a:lstStyle/>
                    <a:p>
                      <a:pPr algn="just"/>
                      <a:r>
                        <a:rPr lang="en-US" sz="2600" dirty="0">
                          <a:solidFill>
                            <a:srgbClr val="FFFF00"/>
                          </a:solidFill>
                          <a:latin typeface="Times New Roman" pitchFamily="18" charset="0"/>
                          <a:cs typeface="Times New Roman" pitchFamily="18" charset="0"/>
                        </a:rPr>
                        <a:t>BÀ</a:t>
                      </a:r>
                      <a:r>
                        <a:rPr lang="en-US" sz="2600" baseline="0" dirty="0">
                          <a:solidFill>
                            <a:srgbClr val="FFFF00"/>
                          </a:solidFill>
                          <a:latin typeface="Times New Roman" pitchFamily="18" charset="0"/>
                          <a:cs typeface="Times New Roman" pitchFamily="18" charset="0"/>
                        </a:rPr>
                        <a:t> HUYỆN THANH QUAN</a:t>
                      </a:r>
                      <a:endParaRPr lang="en-US" sz="2600" dirty="0">
                        <a:solidFill>
                          <a:srgbClr val="FFFF00"/>
                        </a:solidFill>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6363334">
                <a:tc>
                  <a:txBody>
                    <a:bodyPr/>
                    <a:lstStyle/>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Tên</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thật</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Nguyễn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Thị</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Hinh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sống</a:t>
                      </a:r>
                      <a:r>
                        <a:rPr lang="en-US" sz="2400" baseline="0" dirty="0">
                          <a:solidFill>
                            <a:schemeClr val="tx1"/>
                          </a:solidFill>
                          <a:latin typeface="Times New Roman" pitchFamily="18" charset="0"/>
                          <a:cs typeface="Times New Roman" pitchFamily="18" charset="0"/>
                        </a:rPr>
                        <a:t> ở </a:t>
                      </a:r>
                      <a:r>
                        <a:rPr lang="en-US" sz="2400" baseline="0" dirty="0" err="1">
                          <a:solidFill>
                            <a:schemeClr val="tx1"/>
                          </a:solidFill>
                          <a:latin typeface="Times New Roman" pitchFamily="18" charset="0"/>
                          <a:cs typeface="Times New Roman" pitchFamily="18" charset="0"/>
                        </a:rPr>
                        <a:t>thế</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kỉ</a:t>
                      </a:r>
                      <a:r>
                        <a:rPr lang="en-US" sz="2400" baseline="0" dirty="0">
                          <a:solidFill>
                            <a:schemeClr val="tx1"/>
                          </a:solidFill>
                          <a:latin typeface="Times New Roman" pitchFamily="18" charset="0"/>
                          <a:cs typeface="Times New Roman" pitchFamily="18" charset="0"/>
                        </a:rPr>
                        <a:t> </a:t>
                      </a:r>
                      <a:r>
                        <a:rPr lang="en-US" sz="2400" baseline="0" dirty="0" smtClean="0">
                          <a:solidFill>
                            <a:schemeClr val="tx1"/>
                          </a:solidFill>
                          <a:latin typeface="Times New Roman" pitchFamily="18" charset="0"/>
                          <a:cs typeface="Times New Roman" pitchFamily="18" charset="0"/>
                        </a:rPr>
                        <a:t>XIX.</a:t>
                      </a:r>
                      <a:endParaRPr lang="en-US" sz="2400" baseline="0" dirty="0">
                        <a:solidFill>
                          <a:schemeClr val="tx1"/>
                        </a:solidFill>
                        <a:latin typeface="Times New Roman" pitchFamily="18" charset="0"/>
                        <a:cs typeface="Times New Roman" pitchFamily="18" charset="0"/>
                      </a:endParaRPr>
                    </a:p>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Quê</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quán</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Nghi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Tàm</a:t>
                      </a:r>
                      <a:r>
                        <a:rPr lang="en-US" sz="2400" baseline="0" dirty="0">
                          <a:solidFill>
                            <a:schemeClr val="tx1"/>
                          </a:solidFill>
                          <a:latin typeface="Times New Roman" pitchFamily="18" charset="0"/>
                          <a:cs typeface="Times New Roman" pitchFamily="18" charset="0"/>
                        </a:rPr>
                        <a:t> (nay </a:t>
                      </a:r>
                      <a:r>
                        <a:rPr lang="en-US" sz="2400" baseline="0" dirty="0" err="1">
                          <a:solidFill>
                            <a:schemeClr val="tx1"/>
                          </a:solidFill>
                          <a:latin typeface="Times New Roman" pitchFamily="18" charset="0"/>
                          <a:cs typeface="Times New Roman" pitchFamily="18" charset="0"/>
                        </a:rPr>
                        <a:t>thuộc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Tây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Hồ</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Nội</a:t>
                      </a:r>
                      <a:r>
                        <a:rPr lang="en-US" sz="2400"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Cuộc</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đời</a:t>
                      </a:r>
                      <a:r>
                        <a:rPr lang="en-US" sz="2400" b="1" baseline="0" dirty="0">
                          <a:solidFill>
                            <a:schemeClr val="tx1"/>
                          </a:solidFill>
                          <a:latin typeface="Times New Roman" pitchFamily="18" charset="0"/>
                          <a:cs typeface="Times New Roman" pitchFamily="18" charset="0"/>
                        </a:rPr>
                        <a:t>: </a:t>
                      </a:r>
                    </a:p>
                    <a:p>
                      <a:pPr algn="just">
                        <a:buFont typeface="Wingdings" pitchFamily="2" charset="2"/>
                        <a:buNone/>
                      </a:pP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Lấy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chồng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là</a:t>
                      </a:r>
                      <a:r>
                        <a:rPr lang="en-US" sz="2400" baseline="0" dirty="0">
                          <a:solidFill>
                            <a:schemeClr val="tx1"/>
                          </a:solidFill>
                          <a:latin typeface="Times New Roman" pitchFamily="18" charset="0"/>
                          <a:cs typeface="Times New Roman" pitchFamily="18" charset="0"/>
                        </a:rPr>
                        <a:t> tri </a:t>
                      </a:r>
                      <a:r>
                        <a:rPr lang="en-US" sz="2400" baseline="0" dirty="0" err="1">
                          <a:solidFill>
                            <a:schemeClr val="tx1"/>
                          </a:solidFill>
                          <a:latin typeface="Times New Roman" pitchFamily="18" charset="0"/>
                          <a:cs typeface="Times New Roman" pitchFamily="18" charset="0"/>
                        </a:rPr>
                        <a:t>huyện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Thanh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Quan</a:t>
                      </a:r>
                      <a:r>
                        <a:rPr lang="en-US" sz="2400" baseline="0" dirty="0">
                          <a:solidFill>
                            <a:schemeClr val="tx1"/>
                          </a:solidFill>
                          <a:latin typeface="Times New Roman" pitchFamily="18" charset="0"/>
                          <a:cs typeface="Times New Roman" pitchFamily="18" charset="0"/>
                        </a:rPr>
                        <a:t> (nay </a:t>
                      </a:r>
                      <a:r>
                        <a:rPr lang="en-US" sz="2400" baseline="0" dirty="0" err="1">
                          <a:solidFill>
                            <a:schemeClr val="tx1"/>
                          </a:solidFill>
                          <a:latin typeface="Times New Roman" pitchFamily="18" charset="0"/>
                          <a:cs typeface="Times New Roman" pitchFamily="18" charset="0"/>
                        </a:rPr>
                        <a:t>thuộc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Thái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Bình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nên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được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gọi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huyện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Thanh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Quan</a:t>
                      </a:r>
                      <a:endParaRPr lang="en-US" sz="2400" baseline="0" dirty="0">
                        <a:solidFill>
                          <a:schemeClr val="tx1"/>
                        </a:solidFill>
                        <a:latin typeface="Times New Roman" pitchFamily="18" charset="0"/>
                        <a:cs typeface="Times New Roman" pitchFamily="18" charset="0"/>
                      </a:endParaRPr>
                    </a:p>
                    <a:p>
                      <a:pPr algn="just">
                        <a:buFontTx/>
                        <a:buChar char="-"/>
                      </a:pP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Giữ</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chức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Giáo</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tập</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trong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cung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chuyên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dạy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lễ</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nghi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văn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chương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cho</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công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chúa</a:t>
                      </a:r>
                      <a:r>
                        <a:rPr lang="en-US" sz="2400" baseline="0" dirty="0">
                          <a:solidFill>
                            <a:schemeClr val="tx1"/>
                          </a:solidFill>
                          <a:latin typeface="Times New Roman" pitchFamily="18" charset="0"/>
                          <a:cs typeface="Times New Roman" pitchFamily="18" charset="0"/>
                        </a:rPr>
                        <a:t>, phi </a:t>
                      </a:r>
                      <a:r>
                        <a:rPr lang="en-US" sz="2400" baseline="0" dirty="0" err="1">
                          <a:solidFill>
                            <a:schemeClr val="tx1"/>
                          </a:solidFill>
                          <a:latin typeface="Times New Roman" pitchFamily="18" charset="0"/>
                          <a:cs typeface="Times New Roman" pitchFamily="18" charset="0"/>
                        </a:rPr>
                        <a:t>tần</a:t>
                      </a:r>
                      <a:r>
                        <a:rPr lang="en-US" sz="2400"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Sự</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nghiệp</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Nữ</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sĩ</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hoa</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hiếm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có</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để</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lại</a:t>
                      </a:r>
                      <a:r>
                        <a:rPr lang="en-US" sz="2400" baseline="0" dirty="0">
                          <a:solidFill>
                            <a:schemeClr val="tx1"/>
                          </a:solidFill>
                          <a:latin typeface="Times New Roman" pitchFamily="18" charset="0"/>
                          <a:cs typeface="Times New Roman" pitchFamily="18" charset="0"/>
                        </a:rPr>
                        <a:t> 6 </a:t>
                      </a:r>
                      <a:r>
                        <a:rPr lang="en-US" sz="2400" baseline="0" dirty="0" err="1">
                          <a:solidFill>
                            <a:schemeClr val="tx1"/>
                          </a:solidFill>
                          <a:latin typeface="Times New Roman" pitchFamily="18" charset="0"/>
                          <a:cs typeface="Times New Roman" pitchFamily="18" charset="0"/>
                        </a:rPr>
                        <a:t>bài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thơ</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Nôm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Đường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luật</a:t>
                      </a:r>
                      <a:r>
                        <a:rPr lang="en-US" sz="2400" baseline="0" dirty="0">
                          <a:solidFill>
                            <a:schemeClr val="tx1"/>
                          </a:solidFill>
                          <a:latin typeface="Times New Roman" pitchFamily="18" charset="0"/>
                          <a:cs typeface="Times New Roman" pitchFamily="18" charset="0"/>
                        </a:rPr>
                        <a:t> </a:t>
                      </a:r>
                      <a:r>
                        <a:rPr lang="en-US" sz="2400" i="1" baseline="0" dirty="0">
                          <a:solidFill>
                            <a:schemeClr val="tx1"/>
                          </a:solidFill>
                          <a:latin typeface="Times New Roman" pitchFamily="18" charset="0"/>
                          <a:cs typeface="Times New Roman" pitchFamily="18" charset="0"/>
                        </a:rPr>
                        <a:t>(</a:t>
                      </a:r>
                      <a:r>
                        <a:rPr lang="en-US" sz="2400" i="1" baseline="0" dirty="0" err="1">
                          <a:solidFill>
                            <a:schemeClr val="tx1"/>
                          </a:solidFill>
                          <a:latin typeface="Times New Roman" pitchFamily="18" charset="0"/>
                          <a:cs typeface="Times New Roman" pitchFamily="18" charset="0"/>
                        </a:rPr>
                        <a:t>Thăng</a:t>
                      </a:r>
                      <a:r>
                        <a:rPr lang="en-US" sz="2400" i="1" baseline="0" dirty="0">
                          <a:solidFill>
                            <a:schemeClr val="tx1"/>
                          </a:solidFill>
                          <a:latin typeface="Times New Roman" pitchFamily="18" charset="0"/>
                          <a:cs typeface="Times New Roman" pitchFamily="18" charset="0"/>
                        </a:rPr>
                        <a:t> Long </a:t>
                      </a:r>
                      <a:r>
                        <a:rPr lang="en-US" sz="2400" i="1" baseline="0" dirty="0" err="1">
                          <a:solidFill>
                            <a:schemeClr val="tx1"/>
                          </a:solidFill>
                          <a:latin typeface="Times New Roman" pitchFamily="18" charset="0"/>
                          <a:cs typeface="Times New Roman" pitchFamily="18" charset="0"/>
                        </a:rPr>
                        <a:t>thành</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hoài</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cổ</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Chiều</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hôm</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nhớ</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nhà</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Chùa</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Trấn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Bắc</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Cảnh</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chiều</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hôm</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Đền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Trấn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Võ</a:t>
                      </a:r>
                      <a:r>
                        <a:rPr lang="en-US" sz="2400" i="1" baseline="0" dirty="0">
                          <a:solidFill>
                            <a:schemeClr val="tx1"/>
                          </a:solidFill>
                          <a:latin typeface="Times New Roman" pitchFamily="18" charset="0"/>
                          <a:cs typeface="Times New Roman" pitchFamily="18" charset="0"/>
                        </a:rPr>
                        <a:t>; Qua </a:t>
                      </a:r>
                      <a:r>
                        <a:rPr lang="en-US" sz="2400" i="1" baseline="0" dirty="0" err="1">
                          <a:solidFill>
                            <a:schemeClr val="tx1"/>
                          </a:solidFill>
                          <a:latin typeface="Times New Roman" pitchFamily="18" charset="0"/>
                          <a:cs typeface="Times New Roman" pitchFamily="18" charset="0"/>
                        </a:rPr>
                        <a:t>Đèo</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Ngang</a:t>
                      </a:r>
                      <a:r>
                        <a:rPr lang="en-US" sz="2400" i="1"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1" baseline="0" dirty="0" err="1">
                          <a:solidFill>
                            <a:schemeClr val="tx1"/>
                          </a:solidFill>
                          <a:latin typeface="Times New Roman" pitchFamily="18" charset="0"/>
                          <a:cs typeface="Times New Roman" pitchFamily="18" charset="0"/>
                        </a:rPr>
                        <a:t>Phong</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cách</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sáng</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tác</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học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hoài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cổ</a:t>
                      </a:r>
                      <a:endParaRPr lang="en-US" sz="2400" dirty="0">
                        <a:solidFill>
                          <a:schemeClr val="tx1"/>
                        </a:solidFill>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bl>
          </a:graphicData>
        </a:graphic>
      </p:graphicFrame>
      <p:pic>
        <p:nvPicPr>
          <p:cNvPr id="4100" name="Picture 4" descr="BÀ HUYỆN THANH QUAN - NỮ THI SĨ HỌC SÂU HIỂU RỘNG - Trải Nghiệm Sống">
            <a:extLst>
              <a:ext uri="{FF2B5EF4-FFF2-40B4-BE49-F238E27FC236}">
                <a16:creationId xmlns="" xmlns:a16="http://schemas.microsoft.com/office/drawing/2014/main" id="{6D09EBF8-9785-6EBA-88C7-FCE4689CE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162" y="0"/>
            <a:ext cx="4566995" cy="684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76297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AD2BB"/>
        </a:solidFill>
        <a:effectLst/>
      </p:bgPr>
    </p:bg>
    <p:spTree>
      <p:nvGrpSpPr>
        <p:cNvPr id="1" name=""/>
        <p:cNvGrpSpPr/>
        <p:nvPr/>
      </p:nvGrpSpPr>
      <p:grpSpPr>
        <a:xfrm>
          <a:off x="0" y="0"/>
          <a:ext cx="0" cy="0"/>
          <a:chOff x="0" y="0"/>
          <a:chExt cx="0" cy="0"/>
        </a:xfrm>
      </p:grpSpPr>
      <p:pic>
        <p:nvPicPr>
          <p:cNvPr id="2" name="图片 22">
            <a:extLst>
              <a:ext uri="{FF2B5EF4-FFF2-40B4-BE49-F238E27FC236}">
                <a16:creationId xmlns="" xmlns:a16="http://schemas.microsoft.com/office/drawing/2014/main" id="{B689FC74-AAA6-B765-EAE0-AED33744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
        <p:nvSpPr>
          <p:cNvPr id="13" name="TextBox 12">
            <a:extLst>
              <a:ext uri="{FF2B5EF4-FFF2-40B4-BE49-F238E27FC236}">
                <a16:creationId xmlns="" xmlns:a16="http://schemas.microsoft.com/office/drawing/2014/main" id="{757DBE5F-670C-AF81-763F-11824C417778}"/>
              </a:ext>
            </a:extLst>
          </p:cNvPr>
          <p:cNvSpPr txBox="1"/>
          <p:nvPr/>
        </p:nvSpPr>
        <p:spPr>
          <a:xfrm>
            <a:off x="4785264" y="426338"/>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rPr>
              <a:t>a. </a:t>
            </a:r>
            <a:r>
              <a:rPr lang="en-US" sz="3200" b="1" dirty="0" err="1">
                <a:solidFill>
                  <a:srgbClr val="FF0000"/>
                </a:solidFill>
                <a:effectLst/>
                <a:latin typeface="Times New Roman" panose="02020603050405020304" pitchFamily="18" charset="0"/>
                <a:ea typeface="Calibri" panose="020F0502020204030204" pitchFamily="34" charset="0"/>
              </a:rPr>
              <a:t>Đọc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và</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tìm</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hiểu</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chú</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thích</a:t>
            </a:r>
            <a:endParaRPr lang="en-US" sz="3200" b="1" dirty="0">
              <a:solidFill>
                <a:srgbClr val="FF0000"/>
              </a:solidFill>
              <a:effectLst/>
              <a:latin typeface="Times New Roman" panose="02020603050405020304" pitchFamily="18" charset="0"/>
              <a:ea typeface="Calibri" panose="020F0502020204030204" pitchFamily="34" charset="0"/>
            </a:endParaRPr>
          </a:p>
        </p:txBody>
      </p:sp>
      <p:grpSp>
        <p:nvGrpSpPr>
          <p:cNvPr id="18" name="组合 8">
            <a:extLst>
              <a:ext uri="{FF2B5EF4-FFF2-40B4-BE49-F238E27FC236}">
                <a16:creationId xmlns="" xmlns:a16="http://schemas.microsoft.com/office/drawing/2014/main" id="{C6D17CB2-D7A3-EB56-5A17-02D5C1243131}"/>
              </a:ext>
            </a:extLst>
          </p:cNvPr>
          <p:cNvGrpSpPr/>
          <p:nvPr/>
        </p:nvGrpSpPr>
        <p:grpSpPr>
          <a:xfrm>
            <a:off x="1682651" y="-375849"/>
            <a:ext cx="3819955" cy="2700270"/>
            <a:chOff x="9207561" y="3057494"/>
            <a:chExt cx="2720898" cy="2700270"/>
          </a:xfrm>
        </p:grpSpPr>
        <p:pic>
          <p:nvPicPr>
            <p:cNvPr id="19" name="图片 9">
              <a:extLst>
                <a:ext uri="{FF2B5EF4-FFF2-40B4-BE49-F238E27FC236}">
                  <a16:creationId xmlns="" xmlns:a16="http://schemas.microsoft.com/office/drawing/2014/main" id="{FC470712-0549-53ED-478B-B6138F582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20" name="文本框 10">
              <a:extLst>
                <a:ext uri="{FF2B5EF4-FFF2-40B4-BE49-F238E27FC236}">
                  <a16:creationId xmlns="" xmlns:a16="http://schemas.microsoft.com/office/drawing/2014/main" id="{23AF80D2-1831-0F57-E1E0-6B6E26505860}"/>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sp>
        <p:nvSpPr>
          <p:cNvPr id="6" name="TextBox 5">
            <a:extLst>
              <a:ext uri="{FF2B5EF4-FFF2-40B4-BE49-F238E27FC236}">
                <a16:creationId xmlns="" xmlns:a16="http://schemas.microsoft.com/office/drawing/2014/main" id="{04B4182A-8B3C-8C95-FA06-DABE295D1453}"/>
              </a:ext>
            </a:extLst>
          </p:cNvPr>
          <p:cNvSpPr txBox="1"/>
          <p:nvPr/>
        </p:nvSpPr>
        <p:spPr>
          <a:xfrm>
            <a:off x="5390009" y="1102750"/>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a:solidFill>
                  <a:srgbClr val="FF0000"/>
                </a:solidFill>
                <a:effectLst/>
                <a:latin typeface="Times New Roman" panose="02020603050405020304" pitchFamily="18" charset="0"/>
                <a:ea typeface="Calibri" panose="020F0502020204030204" pitchFamily="34" charset="0"/>
              </a:rPr>
              <a:t>- Đọc</a:t>
            </a:r>
          </a:p>
        </p:txBody>
      </p:sp>
      <p:sp>
        <p:nvSpPr>
          <p:cNvPr id="8" name="TextBox 7">
            <a:extLst>
              <a:ext uri="{FF2B5EF4-FFF2-40B4-BE49-F238E27FC236}">
                <a16:creationId xmlns="" xmlns:a16="http://schemas.microsoft.com/office/drawing/2014/main" id="{5C8DD2FB-ABC4-3DA8-E96F-50B889F71FA5}"/>
              </a:ext>
            </a:extLst>
          </p:cNvPr>
          <p:cNvSpPr txBox="1"/>
          <p:nvPr/>
        </p:nvSpPr>
        <p:spPr>
          <a:xfrm>
            <a:off x="5403450" y="1870649"/>
            <a:ext cx="6210300" cy="584775"/>
          </a:xfrm>
          <a:prstGeom prst="rect">
            <a:avLst/>
          </a:prstGeom>
          <a:noFill/>
        </p:spPr>
        <p:txBody>
          <a:bodyPr wrap="square">
            <a:spAutoFit/>
          </a:bodyPr>
          <a:lstStyle/>
          <a:p>
            <a:r>
              <a:rPr lang="en-US" sz="3200" b="1">
                <a:solidFill>
                  <a:srgbClr val="FF0000"/>
                </a:solidFill>
                <a:effectLst/>
                <a:latin typeface="Times New Roman" panose="02020603050405020304" pitchFamily="18" charset="0"/>
                <a:ea typeface="Calibri" panose="020F0502020204030204" pitchFamily="34" charset="0"/>
              </a:rPr>
              <a:t>- Tìm hiểu chú thích</a:t>
            </a:r>
            <a:endParaRPr lang="en-US" sz="3200" b="1"/>
          </a:p>
        </p:txBody>
      </p:sp>
      <p:pic>
        <p:nvPicPr>
          <p:cNvPr id="28" name="Picture 2" descr="C:\Users\ADMIN\Desktop\Tai nguyen thiet ke tro choi\Bảng gỗ\wooden-blank-sign-clipart-1.jpg">
            <a:extLst>
              <a:ext uri="{FF2B5EF4-FFF2-40B4-BE49-F238E27FC236}">
                <a16:creationId xmlns="" xmlns:a16="http://schemas.microsoft.com/office/drawing/2014/main" id="{F8277539-BD00-AC8B-6427-6826D29D18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78974" y="-2621363"/>
            <a:ext cx="4636759" cy="27992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762F471B-74D2-7AB7-8D5A-F0D037A4595F}"/>
              </a:ext>
            </a:extLst>
          </p:cNvPr>
          <p:cNvSpPr/>
          <p:nvPr/>
        </p:nvSpPr>
        <p:spPr>
          <a:xfrm>
            <a:off x="2753545" y="3126608"/>
            <a:ext cx="709958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2800" b="1" i="0" u="none" strike="noStrike" kern="1200" cap="none" spc="0" normalizeH="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CHƠI: </a:t>
            </a:r>
            <a:r>
              <a:rPr kumimoji="0" lang="en-US" sz="2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a:t>
            </a: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p>
        </p:txBody>
      </p:sp>
    </p:spTree>
    <p:extLst>
      <p:ext uri="{BB962C8B-B14F-4D97-AF65-F5344CB8AC3E}">
        <p14:creationId xmlns:p14="http://schemas.microsoft.com/office/powerpoint/2010/main" val="36089426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26"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80">
                                          <p:stCondLst>
                                            <p:cond delay="0"/>
                                          </p:stCondLst>
                                        </p:cTn>
                                        <p:tgtEl>
                                          <p:spTgt spid="28"/>
                                        </p:tgtEl>
                                      </p:cBhvr>
                                    </p:animEffect>
                                    <p:anim calcmode="lin" valueType="num">
                                      <p:cBhvr>
                                        <p:cTn id="2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6" dur="26">
                                          <p:stCondLst>
                                            <p:cond delay="650"/>
                                          </p:stCondLst>
                                        </p:cTn>
                                        <p:tgtEl>
                                          <p:spTgt spid="28"/>
                                        </p:tgtEl>
                                      </p:cBhvr>
                                      <p:to x="100000" y="60000"/>
                                    </p:animScale>
                                    <p:animScale>
                                      <p:cBhvr>
                                        <p:cTn id="27" dur="166" decel="50000">
                                          <p:stCondLst>
                                            <p:cond delay="676"/>
                                          </p:stCondLst>
                                        </p:cTn>
                                        <p:tgtEl>
                                          <p:spTgt spid="28"/>
                                        </p:tgtEl>
                                      </p:cBhvr>
                                      <p:to x="100000" y="100000"/>
                                    </p:animScale>
                                    <p:animScale>
                                      <p:cBhvr>
                                        <p:cTn id="28" dur="26">
                                          <p:stCondLst>
                                            <p:cond delay="1312"/>
                                          </p:stCondLst>
                                        </p:cTn>
                                        <p:tgtEl>
                                          <p:spTgt spid="28"/>
                                        </p:tgtEl>
                                      </p:cBhvr>
                                      <p:to x="100000" y="80000"/>
                                    </p:animScale>
                                    <p:animScale>
                                      <p:cBhvr>
                                        <p:cTn id="29" dur="166" decel="50000">
                                          <p:stCondLst>
                                            <p:cond delay="1338"/>
                                          </p:stCondLst>
                                        </p:cTn>
                                        <p:tgtEl>
                                          <p:spTgt spid="28"/>
                                        </p:tgtEl>
                                      </p:cBhvr>
                                      <p:to x="100000" y="100000"/>
                                    </p:animScale>
                                    <p:animScale>
                                      <p:cBhvr>
                                        <p:cTn id="30" dur="26">
                                          <p:stCondLst>
                                            <p:cond delay="1642"/>
                                          </p:stCondLst>
                                        </p:cTn>
                                        <p:tgtEl>
                                          <p:spTgt spid="28"/>
                                        </p:tgtEl>
                                      </p:cBhvr>
                                      <p:to x="100000" y="90000"/>
                                    </p:animScale>
                                    <p:animScale>
                                      <p:cBhvr>
                                        <p:cTn id="31" dur="166" decel="50000">
                                          <p:stCondLst>
                                            <p:cond delay="1668"/>
                                          </p:stCondLst>
                                        </p:cTn>
                                        <p:tgtEl>
                                          <p:spTgt spid="28"/>
                                        </p:tgtEl>
                                      </p:cBhvr>
                                      <p:to x="100000" y="100000"/>
                                    </p:animScale>
                                    <p:animScale>
                                      <p:cBhvr>
                                        <p:cTn id="32" dur="26">
                                          <p:stCondLst>
                                            <p:cond delay="1808"/>
                                          </p:stCondLst>
                                        </p:cTn>
                                        <p:tgtEl>
                                          <p:spTgt spid="28"/>
                                        </p:tgtEl>
                                      </p:cBhvr>
                                      <p:to x="100000" y="95000"/>
                                    </p:animScale>
                                    <p:animScale>
                                      <p:cBhvr>
                                        <p:cTn id="33" dur="166" decel="50000">
                                          <p:stCondLst>
                                            <p:cond delay="1834"/>
                                          </p:stCondLst>
                                        </p:cTn>
                                        <p:tgtEl>
                                          <p:spTgt spid="28"/>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1" nodeType="clickEffect">
                                  <p:stCondLst>
                                    <p:cond delay="0"/>
                                  </p:stCondLst>
                                  <p:iterate type="lt">
                                    <p:tmPct val="0"/>
                                  </p:iterate>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par>
                                <p:cTn id="3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40" dur="250" accel="50000" decel="50000" autoRev="1" fill="hold">
                                          <p:stCondLst>
                                            <p:cond delay="0"/>
                                          </p:stCondLst>
                                        </p:cTn>
                                        <p:tgtEl>
                                          <p:spTgt spid="10"/>
                                        </p:tgtEl>
                                        <p:attrNameLst>
                                          <p:attrName>ppt_x</p:attrName>
                                          <p:attrName>ppt_y</p:attrName>
                                        </p:attrNameLst>
                                      </p:cBhvr>
                                      <p:rCtr x="0" y="-1204"/>
                                    </p:animMotion>
                                    <p:animRot by="1500000">
                                      <p:cBhvr>
                                        <p:cTn id="41" dur="125" fill="hold">
                                          <p:stCondLst>
                                            <p:cond delay="0"/>
                                          </p:stCondLst>
                                        </p:cTn>
                                        <p:tgtEl>
                                          <p:spTgt spid="10"/>
                                        </p:tgtEl>
                                        <p:attrNameLst>
                                          <p:attrName>r</p:attrName>
                                        </p:attrNameLst>
                                      </p:cBhvr>
                                    </p:animRot>
                                    <p:animRot by="-1500000">
                                      <p:cBhvr>
                                        <p:cTn id="42" dur="125" fill="hold">
                                          <p:stCondLst>
                                            <p:cond delay="125"/>
                                          </p:stCondLst>
                                        </p:cTn>
                                        <p:tgtEl>
                                          <p:spTgt spid="10"/>
                                        </p:tgtEl>
                                        <p:attrNameLst>
                                          <p:attrName>r</p:attrName>
                                        </p:attrNameLst>
                                      </p:cBhvr>
                                    </p:animRot>
                                    <p:animRot by="-1500000">
                                      <p:cBhvr>
                                        <p:cTn id="43" dur="125" fill="hold">
                                          <p:stCondLst>
                                            <p:cond delay="250"/>
                                          </p:stCondLst>
                                        </p:cTn>
                                        <p:tgtEl>
                                          <p:spTgt spid="10"/>
                                        </p:tgtEl>
                                        <p:attrNameLst>
                                          <p:attrName>r</p:attrName>
                                        </p:attrNameLst>
                                      </p:cBhvr>
                                    </p:animRot>
                                    <p:animRot by="1500000">
                                      <p:cBhvr>
                                        <p:cTn id="44"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8" grpId="0"/>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3367784">
              <a:off x="6674685" y="1340513"/>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177609">
              <a:off x="5742637" y="2113644"/>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May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sau</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373200"/>
              <a:ext cx="2025648" cy="462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Thêm</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60703"/>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+1 điểm</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20066354">
              <a:off x="5697321" y="356027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mút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3584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413720"/>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bóng</a:t>
              </a: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93511" y="50140"/>
            <a:ext cx="6187413"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37124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9"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3317398"/>
            <a:chOff x="304800" y="304799"/>
            <a:chExt cx="8610601" cy="3317398"/>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821430"/>
              <a:ext cx="7086600" cy="2800767"/>
            </a:xfrm>
            <a:prstGeom prst="rect">
              <a:avLst/>
            </a:prstGeom>
            <a:noFill/>
          </p:spPr>
          <p:txBody>
            <a:bodyPr wrap="square" rtlCol="0">
              <a:spAutoFit/>
            </a:bodyPr>
            <a:lstStyle/>
            <a:p>
              <a:endParaRPr lang="en-US" sz="2000" dirty="0"/>
            </a:p>
            <a:p>
              <a:pPr algn="just"/>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hãy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nghĩa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từ</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tiều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thơ</a:t>
              </a:r>
              <a:r>
                <a:rPr lang="en-US" sz="3200" b="1" dirty="0">
                  <a:solidFill>
                    <a:srgbClr val="FF0000"/>
                  </a:solidFill>
                  <a:latin typeface="Times New Roman" pitchFamily="18" charset="0"/>
                  <a:cs typeface="Times New Roman" pitchFamily="18" charset="0"/>
                </a:rPr>
                <a:t>: </a:t>
              </a:r>
            </a:p>
            <a:p>
              <a:pPr algn="just"/>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Lom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khom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dưới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núi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tiều</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chú</a:t>
              </a:r>
              <a:endParaRPr lang="en-US" sz="3200" b="1" i="1" dirty="0">
                <a:solidFill>
                  <a:srgbClr val="FF0000"/>
                </a:solidFill>
                <a:latin typeface="Times New Roman" pitchFamily="18" charset="0"/>
                <a:cs typeface="Times New Roman" pitchFamily="18" charset="0"/>
              </a:endParaRPr>
            </a:p>
            <a:p>
              <a:endParaRPr lang="en-US" sz="2000" dirty="0"/>
            </a:p>
            <a:p>
              <a:endParaRPr lang="en-US" sz="2000" dirty="0"/>
            </a:p>
            <a:p>
              <a:endParaRPr lang="en-US" sz="2000" dirty="0"/>
            </a:p>
          </p:txBody>
        </p:sp>
      </p:grpSp>
      <p:pic>
        <p:nvPicPr>
          <p:cNvPr id="3076"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7999" y="489857"/>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 xmlns:a16="http://schemas.microsoft.com/office/drawing/2014/main" id="{2D2B29C1-115C-C6C1-EFD3-943158F505B7}"/>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62940" y="3707217"/>
                <a:ext cx="4386945" cy="2739211"/>
              </a:xfrm>
              <a:prstGeom prst="rect">
                <a:avLst/>
              </a:prstGeom>
              <a:noFill/>
            </p:spPr>
            <p:txBody>
              <a:bodyPr wrap="square" rtlCol="0">
                <a:spAutoFit/>
              </a:bodyPr>
              <a:lstStyle/>
              <a:p>
                <a:endParaRPr lang="en-US"/>
              </a:p>
              <a:p>
                <a:endParaRPr lang="en-US"/>
              </a:p>
              <a:p>
                <a:pPr algn="ctr"/>
                <a:r>
                  <a:rPr lang="en-US" sz="3200" b="1" cap="none" spc="0">
                    <a:ln w="6600">
                      <a:solidFill>
                        <a:schemeClr val="accent2"/>
                      </a:solidFill>
                      <a:prstDash val="solid"/>
                    </a:ln>
                    <a:solidFill>
                      <a:srgbClr val="FF0000"/>
                    </a:solidFill>
                    <a:effectLst>
                      <a:outerShdw dist="38100" dir="2700000" algn="tl" rotWithShape="0">
                        <a:schemeClr val="accent2"/>
                      </a:outerShdw>
                    </a:effectLst>
                  </a:rPr>
                  <a:t>Tiều: </a:t>
                </a:r>
                <a:r>
                  <a:rPr lang="en-US" sz="3200" b="1" cap="none" spc="0">
                    <a:ln w="6600">
                      <a:solidFill>
                        <a:schemeClr val="accent2"/>
                      </a:solidFill>
                      <a:prstDash val="solid"/>
                    </a:ln>
                    <a:solidFill>
                      <a:schemeClr val="accent5">
                        <a:lumMod val="75000"/>
                      </a:schemeClr>
                    </a:solidFill>
                    <a:effectLst>
                      <a:outerShdw dist="38100" dir="2700000" algn="tl" rotWithShape="0">
                        <a:schemeClr val="accent2"/>
                      </a:outerShdw>
                    </a:effectLst>
                  </a:rPr>
                  <a:t>người chuyên làm nghề đốn củi</a:t>
                </a:r>
              </a:p>
              <a:p>
                <a:pPr algn="ctr"/>
                <a:endParaRPr lang="en-US"/>
              </a:p>
              <a:p>
                <a:pPr algn="ctr"/>
                <a:endParaRPr lang="en-US"/>
              </a:p>
              <a:p>
                <a:pPr algn="ctr"/>
                <a:endParaRPr lang="en-US"/>
              </a:p>
              <a:p>
                <a:pPr algn="ctr"/>
                <a:endParaRPr lang="en-US"/>
              </a:p>
            </p:txBody>
          </p:sp>
        </p:grpSp>
        <p:pic>
          <p:nvPicPr>
            <p:cNvPr id="1026" name="Picture 2" descr="Tiều Phu đốn Củi Và Củi | Công cụ đồ họa PSD Tải xuống miễn phí - Pikbest">
              <a:extLst>
                <a:ext uri="{FF2B5EF4-FFF2-40B4-BE49-F238E27FC236}">
                  <a16:creationId xmlns="" xmlns:a16="http://schemas.microsoft.com/office/drawing/2014/main" id="{E3614C4D-4DB9-015C-486A-B74ED513639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52" b="89924" l="10000" r="90000">
                          <a14:foregroundMark x1="28571" y1="83270" x2="24286" y2="94106"/>
                          <a14:foregroundMark x1="24286" y1="94106" x2="33571" y2="98289"/>
                          <a14:foregroundMark x1="33571" y1="98289" x2="36714" y2="87452"/>
                          <a14:foregroundMark x1="36714" y1="87452" x2="42286" y2="80038"/>
                          <a14:foregroundMark x1="42286" y1="80038" x2="45000" y2="91065"/>
                          <a14:foregroundMark x1="45000" y1="91065" x2="51000" y2="97719"/>
                          <a14:foregroundMark x1="51000" y1="97719" x2="57429" y2="78517"/>
                          <a14:foregroundMark x1="57429" y1="78517" x2="57857" y2="68061"/>
                          <a14:foregroundMark x1="57857" y1="68061" x2="53143" y2="58365"/>
                          <a14:foregroundMark x1="53143" y1="58365" x2="61571" y2="65209"/>
                          <a14:foregroundMark x1="61571" y1="65209" x2="67857" y2="58555"/>
                          <a14:foregroundMark x1="67857" y1="58555" x2="70000" y2="46008"/>
                          <a14:foregroundMark x1="70000" y1="46008" x2="79571" y2="37452"/>
                          <a14:foregroundMark x1="79571" y1="37452" x2="75571" y2="28137"/>
                          <a14:foregroundMark x1="75571" y1="28137" x2="68143" y2="30798"/>
                          <a14:foregroundMark x1="68143" y1="30798" x2="65857" y2="43346"/>
                          <a14:foregroundMark x1="65857" y1="43346" x2="61714" y2="34791"/>
                          <a14:foregroundMark x1="61714" y1="34791" x2="58286" y2="9506"/>
                          <a14:foregroundMark x1="58286" y1="9506" x2="40714" y2="2852"/>
                          <a14:foregroundMark x1="40714" y1="2852" x2="35714" y2="11217"/>
                          <a14:foregroundMark x1="35714" y1="11217" x2="40286" y2="18441"/>
                          <a14:foregroundMark x1="40286" y1="18441" x2="33000" y2="29278"/>
                          <a14:foregroundMark x1="33000" y1="29278" x2="25571" y2="34030"/>
                          <a14:foregroundMark x1="25571" y1="34030" x2="21143" y2="48859"/>
                          <a14:foregroundMark x1="21143" y1="48859" x2="28143" y2="60266"/>
                          <a14:foregroundMark x1="28143" y1="60266" x2="29714" y2="73384"/>
                          <a14:foregroundMark x1="29714" y1="73384" x2="28571" y2="83080"/>
                          <a14:foregroundMark x1="28571" y1="83080" x2="28571" y2="83080"/>
                        </a14:backgroundRemoval>
                      </a14:imgEffect>
                    </a14:imgLayer>
                  </a14:imgProps>
                </a:ext>
                <a:ext uri="{28A0092B-C50C-407E-A947-70E740481C1C}">
                  <a14:useLocalDpi xmlns:a14="http://schemas.microsoft.com/office/drawing/2010/main" val="0"/>
                </a:ext>
              </a:extLst>
            </a:blip>
            <a:srcRect/>
            <a:stretch>
              <a:fillRect/>
            </a:stretch>
          </p:blipFill>
          <p:spPr bwMode="auto">
            <a:xfrm>
              <a:off x="2286992" y="4060486"/>
              <a:ext cx="2853785" cy="21444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743088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3248530"/>
            <a:chOff x="304800" y="304799"/>
            <a:chExt cx="8610601" cy="3248530"/>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06341"/>
              <a:ext cx="7086600" cy="3046988"/>
            </a:xfrm>
            <a:prstGeom prst="rect">
              <a:avLst/>
            </a:prstGeom>
            <a:noFill/>
          </p:spPr>
          <p:txBody>
            <a:bodyPr wrap="square" rtlCol="0">
              <a:spAutoFit/>
            </a:bodyPr>
            <a:lstStyle/>
            <a:p>
              <a:endParaRPr lang="en-US" sz="2400" dirty="0"/>
            </a:p>
            <a:p>
              <a:endParaRPr lang="en-US" sz="2400" dirty="0"/>
            </a:p>
            <a:p>
              <a:pPr algn="ctr"/>
              <a:r>
                <a:rPr lang="en-US" sz="3600" b="1" dirty="0" err="1">
                  <a:solidFill>
                    <a:srgbClr val="FF0000"/>
                  </a:solidFill>
                  <a:latin typeface="Times New Roman" pitchFamily="18" charset="0"/>
                  <a:cs typeface="Times New Roman" pitchFamily="18" charset="0"/>
                </a:rPr>
                <a:t>Chim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quốc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quốc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còn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gọi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a:p>
              <a:endParaRPr lang="en-US" sz="2400" dirty="0"/>
            </a:p>
            <a:p>
              <a:endParaRPr lang="en-US" sz="2400" dirty="0"/>
            </a:p>
            <a:p>
              <a:endParaRPr lang="en-US" sz="2400" dirty="0"/>
            </a:p>
          </p:txBody>
        </p:sp>
      </p:grpSp>
      <p:pic>
        <p:nvPicPr>
          <p:cNvPr id="9"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6446" y="569555"/>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 xmlns:a16="http://schemas.microsoft.com/office/drawing/2014/main" id="{4EE2DAE5-3D5F-597D-FFFD-EC637A344F55}"/>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28750" y="3897088"/>
                <a:ext cx="7010400" cy="2862322"/>
              </a:xfrm>
              <a:prstGeom prst="rect">
                <a:avLst/>
              </a:prstGeom>
              <a:noFill/>
            </p:spPr>
            <p:txBody>
              <a:bodyPr wrap="square" rtlCol="0">
                <a:spAutoFit/>
              </a:bodyPr>
              <a:lstStyle/>
              <a:p>
                <a:endParaRPr lang="en-US"/>
              </a:p>
              <a:p>
                <a:endParaRPr lang="en-US"/>
              </a:p>
              <a:p>
                <a:pPr algn="ctr"/>
                <a:r>
                  <a:rPr lang="en-US" sz="3600" b="1">
                    <a:solidFill>
                      <a:srgbClr val="0070C0"/>
                    </a:solidFill>
                    <a:latin typeface="Times New Roman" pitchFamily="18" charset="0"/>
                    <a:cs typeface="Times New Roman" pitchFamily="18" charset="0"/>
                  </a:rPr>
                  <a:t> </a:t>
                </a:r>
                <a:r>
                  <a:rPr lang="en-US" sz="3600" b="1">
                    <a:solidFill>
                      <a:srgbClr val="C00000"/>
                    </a:solidFill>
                    <a:latin typeface="Times New Roman" pitchFamily="18" charset="0"/>
                    <a:cs typeface="Times New Roman" pitchFamily="18" charset="0"/>
                  </a:rPr>
                  <a:t>Chim quốc,</a:t>
                </a:r>
              </a:p>
              <a:p>
                <a:pPr algn="ctr"/>
                <a:r>
                  <a:rPr lang="en-US" sz="3600" b="1">
                    <a:solidFill>
                      <a:srgbClr val="C00000"/>
                    </a:solidFill>
                    <a:latin typeface="Times New Roman" pitchFamily="18" charset="0"/>
                    <a:cs typeface="Times New Roman" pitchFamily="18" charset="0"/>
                  </a:rPr>
                  <a:t> chim đỗ quyên</a:t>
                </a:r>
              </a:p>
              <a:p>
                <a:pPr algn="ctr"/>
                <a:endParaRPr lang="en-US"/>
              </a:p>
              <a:p>
                <a:pPr algn="ctr"/>
                <a:endParaRPr lang="en-US"/>
              </a:p>
              <a:p>
                <a:pPr algn="ctr"/>
                <a:endParaRPr lang="en-US"/>
              </a:p>
              <a:p>
                <a:pPr algn="ctr"/>
                <a:endParaRPr lang="en-US"/>
              </a:p>
            </p:txBody>
          </p:sp>
        </p:grpSp>
        <p:pic>
          <p:nvPicPr>
            <p:cNvPr id="2052" name="Picture 4" descr="Tiếng cuốc kêu">
              <a:extLst>
                <a:ext uri="{FF2B5EF4-FFF2-40B4-BE49-F238E27FC236}">
                  <a16:creationId xmlns="" xmlns:a16="http://schemas.microsoft.com/office/drawing/2014/main" id="{50B69D6C-24D0-F7D7-DD15-0797618062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521032"/>
              <a:ext cx="2269078" cy="1606507"/>
            </a:xfrm>
            <a:prstGeom prst="decagon">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490585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2990851"/>
            <a:chOff x="304800" y="304799"/>
            <a:chExt cx="8610601" cy="2990851"/>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914400"/>
              <a:ext cx="7086600" cy="1569660"/>
            </a:xfrm>
            <a:prstGeom prst="rect">
              <a:avLst/>
            </a:prstGeom>
            <a:noFill/>
          </p:spPr>
          <p:txBody>
            <a:bodyPr wrap="square" rtlCol="0">
              <a:spAutoFit/>
            </a:bodyPr>
            <a:lstStyle/>
            <a:p>
              <a:pPr algn="just"/>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trong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Thương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nhà</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mỏi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miệng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cái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gia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gia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chỉ</a:t>
              </a:r>
              <a:r>
                <a:rPr lang="en-US" sz="3200" b="1" dirty="0">
                  <a:solidFill>
                    <a:srgbClr val="C00000"/>
                  </a:solidFill>
                  <a:latin typeface="Times New Roman" panose="02020603050405020304" pitchFamily="18" charset="0"/>
                  <a:cs typeface="Times New Roman" panose="02020603050405020304" pitchFamily="18" charset="0"/>
                </a:rPr>
                <a:t> con </a:t>
              </a:r>
              <a:r>
                <a:rPr lang="en-US" sz="3200" b="1" dirty="0" err="1">
                  <a:solidFill>
                    <a:srgbClr val="C00000"/>
                  </a:solidFill>
                  <a:latin typeface="Times New Roman" panose="02020603050405020304" pitchFamily="18" charset="0"/>
                  <a:cs typeface="Times New Roman" panose="02020603050405020304" pitchFamily="18" charset="0"/>
                </a:rPr>
                <a:t>vật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a:t>
              </a:r>
            </a:p>
          </p:txBody>
        </p:sp>
      </p:grpSp>
      <p:pic>
        <p:nvPicPr>
          <p:cNvPr id="9"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8978" y="698651"/>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 xmlns:a16="http://schemas.microsoft.com/office/drawing/2014/main" id="{B398CC36-C561-F0E6-B05E-E98D654CDECC}"/>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1" y="3690878"/>
                <a:ext cx="7010400" cy="2862322"/>
              </a:xfrm>
              <a:prstGeom prst="rect">
                <a:avLst/>
              </a:prstGeom>
              <a:noFill/>
            </p:spPr>
            <p:txBody>
              <a:bodyPr wrap="square" rtlCol="0">
                <a:spAutoFit/>
              </a:bodyPr>
              <a:lstStyle/>
              <a:p>
                <a:endParaRPr lang="en-US"/>
              </a:p>
              <a:p>
                <a:endParaRPr lang="en-US"/>
              </a:p>
              <a:p>
                <a:pPr algn="ctr"/>
                <a:r>
                  <a:rPr lang="en-US" sz="3600" b="1">
                    <a:solidFill>
                      <a:srgbClr val="C00000"/>
                    </a:solidFill>
                    <a:latin typeface="Times New Roman" pitchFamily="18" charset="0"/>
                    <a:cs typeface="Times New Roman" pitchFamily="18" charset="0"/>
                  </a:rPr>
                  <a:t>Chim đa đa</a:t>
                </a:r>
              </a:p>
              <a:p>
                <a:pPr algn="ctr"/>
                <a:r>
                  <a:rPr lang="en-US" sz="3600" b="1">
                    <a:solidFill>
                      <a:srgbClr val="C00000"/>
                    </a:solidFill>
                    <a:latin typeface="Times New Roman" pitchFamily="18" charset="0"/>
                    <a:cs typeface="Times New Roman" pitchFamily="18" charset="0"/>
                  </a:rPr>
                  <a:t>Con gà gô</a:t>
                </a:r>
              </a:p>
              <a:p>
                <a:pPr algn="ctr"/>
                <a:endParaRPr lang="en-US"/>
              </a:p>
              <a:p>
                <a:pPr algn="ctr"/>
                <a:endParaRPr lang="en-US"/>
              </a:p>
              <a:p>
                <a:pPr algn="ctr"/>
                <a:endParaRPr lang="en-US"/>
              </a:p>
              <a:p>
                <a:pPr algn="ctr"/>
                <a:endParaRPr lang="en-US"/>
              </a:p>
            </p:txBody>
          </p:sp>
        </p:grpSp>
        <p:pic>
          <p:nvPicPr>
            <p:cNvPr id="2" name="Picture 2" descr="Sự tích chim đa đa [Truyện cổ tích về con vật] - Thế giới cổ tích">
              <a:extLst>
                <a:ext uri="{FF2B5EF4-FFF2-40B4-BE49-F238E27FC236}">
                  <a16:creationId xmlns="" xmlns:a16="http://schemas.microsoft.com/office/drawing/2014/main" id="{37F1FA01-D1B3-96A9-96BA-4B5C7BFA34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599" y="3690879"/>
              <a:ext cx="2307770" cy="225272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486873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 xmlns:a16="http://schemas.microsoft.com/office/drawing/2014/main" id="{B689FC74-AAA6-B765-EAE0-AED33744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6146" name="Picture 2" descr="Cuộc đời và sự nghiệp sáng tác của Bà Huyện Thanh Quan">
            <a:extLst>
              <a:ext uri="{FF2B5EF4-FFF2-40B4-BE49-F238E27FC236}">
                <a16:creationId xmlns="" xmlns:a16="http://schemas.microsoft.com/office/drawing/2014/main" id="{6F2F4828-FBB7-6A4A-3392-F511FEE7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353889"/>
            <a:ext cx="12192000" cy="45196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757DBE5F-670C-AF81-763F-11824C417778}"/>
              </a:ext>
            </a:extLst>
          </p:cNvPr>
          <p:cNvSpPr txBox="1"/>
          <p:nvPr/>
        </p:nvSpPr>
        <p:spPr>
          <a:xfrm>
            <a:off x="5429250" y="675999"/>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rPr>
              <a:t>a. </a:t>
            </a:r>
            <a:r>
              <a:rPr lang="en-US" sz="3200" b="1" dirty="0" err="1">
                <a:solidFill>
                  <a:srgbClr val="FF0000"/>
                </a:solidFill>
                <a:effectLst/>
                <a:latin typeface="Times New Roman" panose="02020603050405020304" pitchFamily="18" charset="0"/>
                <a:ea typeface="Calibri" panose="020F0502020204030204" pitchFamily="34" charset="0"/>
              </a:rPr>
              <a:t>Đọc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và</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tìm</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hiểu</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chú</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thích</a:t>
            </a:r>
            <a:endParaRPr lang="en-US" sz="3200" b="1" dirty="0">
              <a:solidFill>
                <a:srgbClr val="FF0000"/>
              </a:solidFill>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 xmlns:a16="http://schemas.microsoft.com/office/drawing/2014/main" id="{91AF6D6E-C44D-5917-F025-8B71B6E0636D}"/>
              </a:ext>
            </a:extLst>
          </p:cNvPr>
          <p:cNvSpPr txBox="1"/>
          <p:nvPr/>
        </p:nvSpPr>
        <p:spPr>
          <a:xfrm>
            <a:off x="5429250" y="1396707"/>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a:solidFill>
                  <a:srgbClr val="FF0000"/>
                </a:solidFill>
                <a:effectLst/>
                <a:latin typeface="Times New Roman" panose="02020603050405020304" pitchFamily="18" charset="0"/>
                <a:ea typeface="Calibri" panose="020F0502020204030204" pitchFamily="34" charset="0"/>
              </a:rPr>
              <a:t>b. Tìm hiểu chung về tác phẩm</a:t>
            </a:r>
          </a:p>
        </p:txBody>
      </p:sp>
      <p:grpSp>
        <p:nvGrpSpPr>
          <p:cNvPr id="18" name="组合 8">
            <a:extLst>
              <a:ext uri="{FF2B5EF4-FFF2-40B4-BE49-F238E27FC236}">
                <a16:creationId xmlns="" xmlns:a16="http://schemas.microsoft.com/office/drawing/2014/main" id="{C6D17CB2-D7A3-EB56-5A17-02D5C1243131}"/>
              </a:ext>
            </a:extLst>
          </p:cNvPr>
          <p:cNvGrpSpPr/>
          <p:nvPr/>
        </p:nvGrpSpPr>
        <p:grpSpPr>
          <a:xfrm>
            <a:off x="1682651" y="-375849"/>
            <a:ext cx="3819955" cy="2700270"/>
            <a:chOff x="9207561" y="3057494"/>
            <a:chExt cx="2720898" cy="2700270"/>
          </a:xfrm>
        </p:grpSpPr>
        <p:pic>
          <p:nvPicPr>
            <p:cNvPr id="19" name="图片 9">
              <a:extLst>
                <a:ext uri="{FF2B5EF4-FFF2-40B4-BE49-F238E27FC236}">
                  <a16:creationId xmlns="" xmlns:a16="http://schemas.microsoft.com/office/drawing/2014/main" id="{FC470712-0549-53ED-478B-B6138F582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20" name="文本框 10">
              <a:extLst>
                <a:ext uri="{FF2B5EF4-FFF2-40B4-BE49-F238E27FC236}">
                  <a16:creationId xmlns="" xmlns:a16="http://schemas.microsoft.com/office/drawing/2014/main" id="{23AF80D2-1831-0F57-E1E0-6B6E26505860}"/>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spTree>
    <p:extLst>
      <p:ext uri="{BB962C8B-B14F-4D97-AF65-F5344CB8AC3E}">
        <p14:creationId xmlns:p14="http://schemas.microsoft.com/office/powerpoint/2010/main" val="767475524"/>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22">
            <a:extLst>
              <a:ext uri="{FF2B5EF4-FFF2-40B4-BE49-F238E27FC236}">
                <a16:creationId xmlns="" xmlns:a16="http://schemas.microsoft.com/office/drawing/2014/main" id="{78E6F1EB-A8B0-11DA-52CB-4FED38A4FE5B}"/>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12" name="图片 11"/>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2" name="组合 8">
            <a:extLst>
              <a:ext uri="{FF2B5EF4-FFF2-40B4-BE49-F238E27FC236}">
                <a16:creationId xmlns="" xmlns:a16="http://schemas.microsoft.com/office/drawing/2014/main" id="{E3DFD31B-6EC1-4CFE-8596-031B2D629F66}"/>
              </a:ext>
            </a:extLst>
          </p:cNvPr>
          <p:cNvGrpSpPr/>
          <p:nvPr/>
        </p:nvGrpSpPr>
        <p:grpSpPr>
          <a:xfrm>
            <a:off x="-768001" y="1651157"/>
            <a:ext cx="3819955" cy="2700270"/>
            <a:chOff x="9207561" y="3057494"/>
            <a:chExt cx="2720898" cy="2700270"/>
          </a:xfrm>
        </p:grpSpPr>
        <p:pic>
          <p:nvPicPr>
            <p:cNvPr id="10" name="图片 9">
              <a:extLst>
                <a:ext uri="{FF2B5EF4-FFF2-40B4-BE49-F238E27FC236}">
                  <a16:creationId xmlns="" xmlns:a16="http://schemas.microsoft.com/office/drawing/2014/main" id="{86C3A105-A843-47B0-8A3A-C3F9BCAD9B2B}"/>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11" name="文本框 10">
              <a:extLst>
                <a:ext uri="{FF2B5EF4-FFF2-40B4-BE49-F238E27FC236}">
                  <a16:creationId xmlns="" xmlns:a16="http://schemas.microsoft.com/office/drawing/2014/main" id="{D39E5A0E-C59B-42EE-9728-4DEACE856063}"/>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grpSp>
        <p:nvGrpSpPr>
          <p:cNvPr id="60" name="Group 59">
            <a:extLst>
              <a:ext uri="{FF2B5EF4-FFF2-40B4-BE49-F238E27FC236}">
                <a16:creationId xmlns="" xmlns:a16="http://schemas.microsoft.com/office/drawing/2014/main" id="{75B6E965-5A3C-B610-F6C8-3A73B07B2EC5}"/>
              </a:ext>
            </a:extLst>
          </p:cNvPr>
          <p:cNvGrpSpPr/>
          <p:nvPr/>
        </p:nvGrpSpPr>
        <p:grpSpPr>
          <a:xfrm>
            <a:off x="1789612" y="3240472"/>
            <a:ext cx="9189258" cy="3617527"/>
            <a:chOff x="1799945" y="3240473"/>
            <a:chExt cx="8674099" cy="2992844"/>
          </a:xfrm>
        </p:grpSpPr>
        <p:grpSp>
          <p:nvGrpSpPr>
            <p:cNvPr id="3" name="组合 1">
              <a:extLst>
                <a:ext uri="{FF2B5EF4-FFF2-40B4-BE49-F238E27FC236}">
                  <a16:creationId xmlns="" xmlns:a16="http://schemas.microsoft.com/office/drawing/2014/main" id="{55795FEE-983F-DFDC-5342-DF6F931DB40F}"/>
                </a:ext>
              </a:extLst>
            </p:cNvPr>
            <p:cNvGrpSpPr/>
            <p:nvPr/>
          </p:nvGrpSpPr>
          <p:grpSpPr>
            <a:xfrm>
              <a:off x="1799945" y="3285220"/>
              <a:ext cx="8674099" cy="2948097"/>
              <a:chOff x="3154364" y="2643188"/>
              <a:chExt cx="6027737" cy="2308377"/>
            </a:xfrm>
          </p:grpSpPr>
          <p:sp>
            <p:nvSpPr>
              <p:cNvPr id="5" name="MH_SubTitle_1">
                <a:extLst>
                  <a:ext uri="{FF2B5EF4-FFF2-40B4-BE49-F238E27FC236}">
                    <a16:creationId xmlns="" xmlns:a16="http://schemas.microsoft.com/office/drawing/2014/main" id="{808CF2C2-69BE-9E44-1B09-4055D86574AA}"/>
                  </a:ext>
                </a:extLst>
              </p:cNvPr>
              <p:cNvSpPr/>
              <p:nvPr>
                <p:custDataLst>
                  <p:tags r:id="rId1"/>
                </p:custDataLst>
              </p:nvPr>
            </p:nvSpPr>
            <p:spPr>
              <a:xfrm>
                <a:off x="3154364" y="2643188"/>
                <a:ext cx="2949575" cy="3048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cs typeface="+mn-ea"/>
                  <a:sym typeface="+mn-lt"/>
                </a:endParaRPr>
              </a:p>
            </p:txBody>
          </p:sp>
          <p:sp>
            <p:nvSpPr>
              <p:cNvPr id="6" name="MH_Text_1">
                <a:extLst>
                  <a:ext uri="{FF2B5EF4-FFF2-40B4-BE49-F238E27FC236}">
                    <a16:creationId xmlns="" xmlns:a16="http://schemas.microsoft.com/office/drawing/2014/main" id="{879A5BC3-05F1-26C9-C246-3C5C1AFCA08B}"/>
                  </a:ext>
                </a:extLst>
              </p:cNvPr>
              <p:cNvSpPr/>
              <p:nvPr>
                <p:custDataLst>
                  <p:tags r:id="rId2"/>
                </p:custDataLst>
              </p:nvPr>
            </p:nvSpPr>
            <p:spPr>
              <a:xfrm>
                <a:off x="3208920" y="3108108"/>
                <a:ext cx="2840741" cy="1843457"/>
              </a:xfrm>
              <a:prstGeom prst="rect">
                <a:avLst/>
              </a:prstGeom>
              <a:solidFill>
                <a:srgbClr val="FFFFFF"/>
              </a:solidFill>
              <a:ln w="1270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just">
                  <a:lnSpc>
                    <a:spcPct val="130000"/>
                  </a:lnSpc>
                  <a:spcBef>
                    <a:spcPts val="1200"/>
                  </a:spcBef>
                  <a:defRPr/>
                </a:pPr>
                <a:endParaRPr lang="zh-CN" altLang="en-US" sz="1600" kern="0" dirty="0">
                  <a:solidFill>
                    <a:srgbClr val="3A3A3A"/>
                  </a:solidFill>
                  <a:cs typeface="+mn-ea"/>
                  <a:sym typeface="+mn-lt"/>
                </a:endParaRPr>
              </a:p>
            </p:txBody>
          </p:sp>
          <p:sp>
            <p:nvSpPr>
              <p:cNvPr id="7" name="MH_Other_1">
                <a:extLst>
                  <a:ext uri="{FF2B5EF4-FFF2-40B4-BE49-F238E27FC236}">
                    <a16:creationId xmlns="" xmlns:a16="http://schemas.microsoft.com/office/drawing/2014/main" id="{E9FFC52D-F27D-56CC-D0B0-5EEA10E54D24}"/>
                  </a:ext>
                </a:extLst>
              </p:cNvPr>
              <p:cNvSpPr/>
              <p:nvPr>
                <p:custDataLst>
                  <p:tags r:id="rId3"/>
                </p:custDataLst>
              </p:nvPr>
            </p:nvSpPr>
            <p:spPr>
              <a:xfrm rot="4460462">
                <a:off x="3351213"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8" name="MH_Other_2">
                <a:extLst>
                  <a:ext uri="{FF2B5EF4-FFF2-40B4-BE49-F238E27FC236}">
                    <a16:creationId xmlns="" xmlns:a16="http://schemas.microsoft.com/office/drawing/2014/main" id="{AE0CA879-99C1-3641-5325-A1FE2B8D42B5}"/>
                  </a:ext>
                </a:extLst>
              </p:cNvPr>
              <p:cNvSpPr/>
              <p:nvPr>
                <p:custDataLst>
                  <p:tags r:id="rId4"/>
                </p:custDataLst>
              </p:nvPr>
            </p:nvSpPr>
            <p:spPr>
              <a:xfrm rot="4460462">
                <a:off x="334803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9" name="MH_Other_3">
                <a:extLst>
                  <a:ext uri="{FF2B5EF4-FFF2-40B4-BE49-F238E27FC236}">
                    <a16:creationId xmlns="" xmlns:a16="http://schemas.microsoft.com/office/drawing/2014/main" id="{64D2A8D3-76E0-41DC-00D6-6C9EA26CEC3D}"/>
                  </a:ext>
                </a:extLst>
              </p:cNvPr>
              <p:cNvSpPr/>
              <p:nvPr>
                <p:custDataLst>
                  <p:tags r:id="rId5"/>
                </p:custDataLst>
              </p:nvPr>
            </p:nvSpPr>
            <p:spPr>
              <a:xfrm rot="5441149">
                <a:off x="3369997"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3" name="MH_Other_4">
                <a:extLst>
                  <a:ext uri="{FF2B5EF4-FFF2-40B4-BE49-F238E27FC236}">
                    <a16:creationId xmlns="" xmlns:a16="http://schemas.microsoft.com/office/drawing/2014/main" id="{2FA44354-CC9A-09AC-B744-D67CCBD1D5BE}"/>
                  </a:ext>
                </a:extLst>
              </p:cNvPr>
              <p:cNvSpPr/>
              <p:nvPr>
                <p:custDataLst>
                  <p:tags r:id="rId6"/>
                </p:custDataLst>
              </p:nvPr>
            </p:nvSpPr>
            <p:spPr>
              <a:xfrm rot="5441149">
                <a:off x="3368940"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4" name="MH_Other_5">
                <a:extLst>
                  <a:ext uri="{FF2B5EF4-FFF2-40B4-BE49-F238E27FC236}">
                    <a16:creationId xmlns="" xmlns:a16="http://schemas.microsoft.com/office/drawing/2014/main" id="{9D461014-DB69-3E3A-9F92-172B41A80E0B}"/>
                  </a:ext>
                </a:extLst>
              </p:cNvPr>
              <p:cNvSpPr/>
              <p:nvPr>
                <p:custDataLst>
                  <p:tags r:id="rId7"/>
                </p:custDataLst>
              </p:nvPr>
            </p:nvSpPr>
            <p:spPr>
              <a:xfrm rot="5441149">
                <a:off x="3283744" y="2983706"/>
                <a:ext cx="215900" cy="46038"/>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6" name="MH_Other_6">
                <a:extLst>
                  <a:ext uri="{FF2B5EF4-FFF2-40B4-BE49-F238E27FC236}">
                    <a16:creationId xmlns="" xmlns:a16="http://schemas.microsoft.com/office/drawing/2014/main" id="{CE5921A1-E181-8352-CE08-4EAC96E9D0C6}"/>
                  </a:ext>
                </a:extLst>
              </p:cNvPr>
              <p:cNvSpPr/>
              <p:nvPr>
                <p:custDataLst>
                  <p:tags r:id="rId8"/>
                </p:custDataLst>
              </p:nvPr>
            </p:nvSpPr>
            <p:spPr>
              <a:xfrm rot="4460462">
                <a:off x="3462338"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7" name="MH_Other_7">
                <a:extLst>
                  <a:ext uri="{FF2B5EF4-FFF2-40B4-BE49-F238E27FC236}">
                    <a16:creationId xmlns="" xmlns:a16="http://schemas.microsoft.com/office/drawing/2014/main" id="{9FBD914F-2A34-D911-B059-8CCDAEEB3A51}"/>
                  </a:ext>
                </a:extLst>
              </p:cNvPr>
              <p:cNvSpPr/>
              <p:nvPr>
                <p:custDataLst>
                  <p:tags r:id="rId9"/>
                </p:custDataLst>
              </p:nvPr>
            </p:nvSpPr>
            <p:spPr>
              <a:xfrm rot="4460462">
                <a:off x="3457575"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8" name="MH_Other_8">
                <a:extLst>
                  <a:ext uri="{FF2B5EF4-FFF2-40B4-BE49-F238E27FC236}">
                    <a16:creationId xmlns="" xmlns:a16="http://schemas.microsoft.com/office/drawing/2014/main" id="{F424D0FC-C578-9E24-57AC-F5D21B345303}"/>
                  </a:ext>
                </a:extLst>
              </p:cNvPr>
              <p:cNvSpPr/>
              <p:nvPr>
                <p:custDataLst>
                  <p:tags r:id="rId10"/>
                </p:custDataLst>
              </p:nvPr>
            </p:nvSpPr>
            <p:spPr>
              <a:xfrm rot="5441149">
                <a:off x="3480462"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0" name="MH_Other_9">
                <a:extLst>
                  <a:ext uri="{FF2B5EF4-FFF2-40B4-BE49-F238E27FC236}">
                    <a16:creationId xmlns="" xmlns:a16="http://schemas.microsoft.com/office/drawing/2014/main" id="{EA07FA4C-E357-64EC-49C0-E41061C141DA}"/>
                  </a:ext>
                </a:extLst>
              </p:cNvPr>
              <p:cNvSpPr/>
              <p:nvPr>
                <p:custDataLst>
                  <p:tags r:id="rId11"/>
                </p:custDataLst>
              </p:nvPr>
            </p:nvSpPr>
            <p:spPr>
              <a:xfrm rot="5441149">
                <a:off x="3479405"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1" name="MH_Other_10">
                <a:extLst>
                  <a:ext uri="{FF2B5EF4-FFF2-40B4-BE49-F238E27FC236}">
                    <a16:creationId xmlns="" xmlns:a16="http://schemas.microsoft.com/office/drawing/2014/main" id="{EF0751B2-F8C1-4709-BF91-FFC7864F2993}"/>
                  </a:ext>
                </a:extLst>
              </p:cNvPr>
              <p:cNvSpPr/>
              <p:nvPr>
                <p:custDataLst>
                  <p:tags r:id="rId12"/>
                </p:custDataLst>
              </p:nvPr>
            </p:nvSpPr>
            <p:spPr>
              <a:xfrm rot="5441149">
                <a:off x="3394076"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2" name="MH_Other_11">
                <a:extLst>
                  <a:ext uri="{FF2B5EF4-FFF2-40B4-BE49-F238E27FC236}">
                    <a16:creationId xmlns="" xmlns:a16="http://schemas.microsoft.com/office/drawing/2014/main" id="{F46DE6E5-D75F-6B8C-A353-BE78063200C2}"/>
                  </a:ext>
                </a:extLst>
              </p:cNvPr>
              <p:cNvSpPr/>
              <p:nvPr>
                <p:custDataLst>
                  <p:tags r:id="rId13"/>
                </p:custDataLst>
              </p:nvPr>
            </p:nvSpPr>
            <p:spPr>
              <a:xfrm rot="4460462">
                <a:off x="5686425"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3" name="MH_Other_12">
                <a:extLst>
                  <a:ext uri="{FF2B5EF4-FFF2-40B4-BE49-F238E27FC236}">
                    <a16:creationId xmlns="" xmlns:a16="http://schemas.microsoft.com/office/drawing/2014/main" id="{9E7602C9-78FE-DBF5-CC77-A6EFB201BD4F}"/>
                  </a:ext>
                </a:extLst>
              </p:cNvPr>
              <p:cNvSpPr/>
              <p:nvPr>
                <p:custDataLst>
                  <p:tags r:id="rId14"/>
                </p:custDataLst>
              </p:nvPr>
            </p:nvSpPr>
            <p:spPr>
              <a:xfrm rot="4460462">
                <a:off x="568325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4" name="MH_Other_13">
                <a:extLst>
                  <a:ext uri="{FF2B5EF4-FFF2-40B4-BE49-F238E27FC236}">
                    <a16:creationId xmlns="" xmlns:a16="http://schemas.microsoft.com/office/drawing/2014/main" id="{9D90F683-2841-4FAB-B23C-147C9CFB546B}"/>
                  </a:ext>
                </a:extLst>
              </p:cNvPr>
              <p:cNvSpPr/>
              <p:nvPr>
                <p:custDataLst>
                  <p:tags r:id="rId15"/>
                </p:custDataLst>
              </p:nvPr>
            </p:nvSpPr>
            <p:spPr>
              <a:xfrm rot="5441149">
                <a:off x="5705489"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5" name="MH_Other_14">
                <a:extLst>
                  <a:ext uri="{FF2B5EF4-FFF2-40B4-BE49-F238E27FC236}">
                    <a16:creationId xmlns="" xmlns:a16="http://schemas.microsoft.com/office/drawing/2014/main" id="{13AEB3DF-B548-27B0-0F42-247DE73E9C3B}"/>
                  </a:ext>
                </a:extLst>
              </p:cNvPr>
              <p:cNvSpPr/>
              <p:nvPr>
                <p:custDataLst>
                  <p:tags r:id="rId16"/>
                </p:custDataLst>
              </p:nvPr>
            </p:nvSpPr>
            <p:spPr>
              <a:xfrm rot="5441149">
                <a:off x="5704432"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6" name="MH_Other_15">
                <a:extLst>
                  <a:ext uri="{FF2B5EF4-FFF2-40B4-BE49-F238E27FC236}">
                    <a16:creationId xmlns="" xmlns:a16="http://schemas.microsoft.com/office/drawing/2014/main" id="{4A1DACB7-8BDD-08C3-5BA6-71DA67395B9D}"/>
                  </a:ext>
                </a:extLst>
              </p:cNvPr>
              <p:cNvSpPr/>
              <p:nvPr>
                <p:custDataLst>
                  <p:tags r:id="rId17"/>
                </p:custDataLst>
              </p:nvPr>
            </p:nvSpPr>
            <p:spPr>
              <a:xfrm rot="5441149">
                <a:off x="5619751"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7" name="MH_Other_16">
                <a:extLst>
                  <a:ext uri="{FF2B5EF4-FFF2-40B4-BE49-F238E27FC236}">
                    <a16:creationId xmlns="" xmlns:a16="http://schemas.microsoft.com/office/drawing/2014/main" id="{4DEF101B-BC84-B86C-F0E6-6A479F8AC5C9}"/>
                  </a:ext>
                </a:extLst>
              </p:cNvPr>
              <p:cNvSpPr/>
              <p:nvPr>
                <p:custDataLst>
                  <p:tags r:id="rId18"/>
                </p:custDataLst>
              </p:nvPr>
            </p:nvSpPr>
            <p:spPr>
              <a:xfrm rot="4460462">
                <a:off x="5797550"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8" name="MH_Other_17">
                <a:extLst>
                  <a:ext uri="{FF2B5EF4-FFF2-40B4-BE49-F238E27FC236}">
                    <a16:creationId xmlns="" xmlns:a16="http://schemas.microsoft.com/office/drawing/2014/main" id="{421A0752-5F05-8D0C-A1D1-47B69E956B96}"/>
                  </a:ext>
                </a:extLst>
              </p:cNvPr>
              <p:cNvSpPr/>
              <p:nvPr>
                <p:custDataLst>
                  <p:tags r:id="rId19"/>
                </p:custDataLst>
              </p:nvPr>
            </p:nvSpPr>
            <p:spPr>
              <a:xfrm rot="4460462">
                <a:off x="579278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9" name="MH_Other_18">
                <a:extLst>
                  <a:ext uri="{FF2B5EF4-FFF2-40B4-BE49-F238E27FC236}">
                    <a16:creationId xmlns="" xmlns:a16="http://schemas.microsoft.com/office/drawing/2014/main" id="{A094C2C5-C2F0-C60B-574F-DC84AFC5C279}"/>
                  </a:ext>
                </a:extLst>
              </p:cNvPr>
              <p:cNvSpPr/>
              <p:nvPr>
                <p:custDataLst>
                  <p:tags r:id="rId20"/>
                </p:custDataLst>
              </p:nvPr>
            </p:nvSpPr>
            <p:spPr>
              <a:xfrm rot="5441149">
                <a:off x="5815954"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0" name="MH_Other_19">
                <a:extLst>
                  <a:ext uri="{FF2B5EF4-FFF2-40B4-BE49-F238E27FC236}">
                    <a16:creationId xmlns="" xmlns:a16="http://schemas.microsoft.com/office/drawing/2014/main" id="{DAF2113C-DC36-5700-27E9-BF39BD515897}"/>
                  </a:ext>
                </a:extLst>
              </p:cNvPr>
              <p:cNvSpPr/>
              <p:nvPr>
                <p:custDataLst>
                  <p:tags r:id="rId21"/>
                </p:custDataLst>
              </p:nvPr>
            </p:nvSpPr>
            <p:spPr>
              <a:xfrm rot="5441149">
                <a:off x="5814897"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1" name="MH_Other_20">
                <a:extLst>
                  <a:ext uri="{FF2B5EF4-FFF2-40B4-BE49-F238E27FC236}">
                    <a16:creationId xmlns="" xmlns:a16="http://schemas.microsoft.com/office/drawing/2014/main" id="{5CA1625C-1E30-0D7D-F683-8245184C3AC7}"/>
                  </a:ext>
                </a:extLst>
              </p:cNvPr>
              <p:cNvSpPr/>
              <p:nvPr>
                <p:custDataLst>
                  <p:tags r:id="rId22"/>
                </p:custDataLst>
              </p:nvPr>
            </p:nvSpPr>
            <p:spPr>
              <a:xfrm rot="5441149">
                <a:off x="5730082" y="2983707"/>
                <a:ext cx="215900" cy="46037"/>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2" name="MH_SubTitle_2">
                <a:extLst>
                  <a:ext uri="{FF2B5EF4-FFF2-40B4-BE49-F238E27FC236}">
                    <a16:creationId xmlns="" xmlns:a16="http://schemas.microsoft.com/office/drawing/2014/main" id="{D339A2BD-A93C-DF9A-35DF-02E1E2BA73D0}"/>
                  </a:ext>
                </a:extLst>
              </p:cNvPr>
              <p:cNvSpPr/>
              <p:nvPr>
                <p:custDataLst>
                  <p:tags r:id="rId23"/>
                </p:custDataLst>
              </p:nvPr>
            </p:nvSpPr>
            <p:spPr>
              <a:xfrm>
                <a:off x="6232526" y="2643188"/>
                <a:ext cx="2949575" cy="3048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cs typeface="+mn-ea"/>
                  <a:sym typeface="+mn-lt"/>
                </a:endParaRPr>
              </a:p>
            </p:txBody>
          </p:sp>
          <p:sp>
            <p:nvSpPr>
              <p:cNvPr id="33" name="MH_Text_2">
                <a:extLst>
                  <a:ext uri="{FF2B5EF4-FFF2-40B4-BE49-F238E27FC236}">
                    <a16:creationId xmlns="" xmlns:a16="http://schemas.microsoft.com/office/drawing/2014/main" id="{DB7759AA-339B-5426-2125-89EECC854001}"/>
                  </a:ext>
                </a:extLst>
              </p:cNvPr>
              <p:cNvSpPr/>
              <p:nvPr>
                <p:custDataLst>
                  <p:tags r:id="rId24"/>
                </p:custDataLst>
              </p:nvPr>
            </p:nvSpPr>
            <p:spPr>
              <a:xfrm>
                <a:off x="6286986" y="3108108"/>
                <a:ext cx="2840741" cy="1843457"/>
              </a:xfrm>
              <a:prstGeom prst="rect">
                <a:avLst/>
              </a:prstGeom>
              <a:solidFill>
                <a:srgbClr val="FFFFFF"/>
              </a:solidFill>
              <a:ln w="1270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just">
                  <a:lnSpc>
                    <a:spcPct val="130000"/>
                  </a:lnSpc>
                  <a:spcBef>
                    <a:spcPts val="1200"/>
                  </a:spcBef>
                  <a:defRPr/>
                </a:pPr>
                <a:endParaRPr lang="zh-CN" altLang="en-US" sz="1600" kern="0" dirty="0">
                  <a:solidFill>
                    <a:srgbClr val="3A3A3A"/>
                  </a:solidFill>
                  <a:cs typeface="+mn-ea"/>
                  <a:sym typeface="+mn-lt"/>
                </a:endParaRPr>
              </a:p>
            </p:txBody>
          </p:sp>
          <p:sp>
            <p:nvSpPr>
              <p:cNvPr id="34" name="MH_Other_21">
                <a:extLst>
                  <a:ext uri="{FF2B5EF4-FFF2-40B4-BE49-F238E27FC236}">
                    <a16:creationId xmlns="" xmlns:a16="http://schemas.microsoft.com/office/drawing/2014/main" id="{C6FD1D3F-4F2B-A138-2604-15757D80EDCB}"/>
                  </a:ext>
                </a:extLst>
              </p:cNvPr>
              <p:cNvSpPr/>
              <p:nvPr>
                <p:custDataLst>
                  <p:tags r:id="rId25"/>
                </p:custDataLst>
              </p:nvPr>
            </p:nvSpPr>
            <p:spPr>
              <a:xfrm rot="4460462">
                <a:off x="6429375"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5" name="MH_Other_22">
                <a:extLst>
                  <a:ext uri="{FF2B5EF4-FFF2-40B4-BE49-F238E27FC236}">
                    <a16:creationId xmlns="" xmlns:a16="http://schemas.microsoft.com/office/drawing/2014/main" id="{C519E3D5-6538-5665-3CD1-A87346AA843D}"/>
                  </a:ext>
                </a:extLst>
              </p:cNvPr>
              <p:cNvSpPr/>
              <p:nvPr>
                <p:custDataLst>
                  <p:tags r:id="rId26"/>
                </p:custDataLst>
              </p:nvPr>
            </p:nvSpPr>
            <p:spPr>
              <a:xfrm rot="4460462">
                <a:off x="642620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6" name="MH_Other_23">
                <a:extLst>
                  <a:ext uri="{FF2B5EF4-FFF2-40B4-BE49-F238E27FC236}">
                    <a16:creationId xmlns="" xmlns:a16="http://schemas.microsoft.com/office/drawing/2014/main" id="{22B91424-F854-17D7-0844-E88BDC1B2959}"/>
                  </a:ext>
                </a:extLst>
              </p:cNvPr>
              <p:cNvSpPr/>
              <p:nvPr>
                <p:custDataLst>
                  <p:tags r:id="rId27"/>
                </p:custDataLst>
              </p:nvPr>
            </p:nvSpPr>
            <p:spPr>
              <a:xfrm rot="5441149">
                <a:off x="6448063"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7" name="MH_Other_24">
                <a:extLst>
                  <a:ext uri="{FF2B5EF4-FFF2-40B4-BE49-F238E27FC236}">
                    <a16:creationId xmlns="" xmlns:a16="http://schemas.microsoft.com/office/drawing/2014/main" id="{5AEA8A5D-875E-0BAD-4DC5-9612AF6B47B1}"/>
                  </a:ext>
                </a:extLst>
              </p:cNvPr>
              <p:cNvSpPr/>
              <p:nvPr>
                <p:custDataLst>
                  <p:tags r:id="rId28"/>
                </p:custDataLst>
              </p:nvPr>
            </p:nvSpPr>
            <p:spPr>
              <a:xfrm rot="5441149">
                <a:off x="6447006"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8" name="MH_Other_25">
                <a:extLst>
                  <a:ext uri="{FF2B5EF4-FFF2-40B4-BE49-F238E27FC236}">
                    <a16:creationId xmlns="" xmlns:a16="http://schemas.microsoft.com/office/drawing/2014/main" id="{46DE0AA4-CA04-CCD0-B492-52A51C2530CE}"/>
                  </a:ext>
                </a:extLst>
              </p:cNvPr>
              <p:cNvSpPr/>
              <p:nvPr>
                <p:custDataLst>
                  <p:tags r:id="rId29"/>
                </p:custDataLst>
              </p:nvPr>
            </p:nvSpPr>
            <p:spPr>
              <a:xfrm rot="5441149">
                <a:off x="6361907" y="2983707"/>
                <a:ext cx="215900" cy="46037"/>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9" name="MH_Other_26">
                <a:extLst>
                  <a:ext uri="{FF2B5EF4-FFF2-40B4-BE49-F238E27FC236}">
                    <a16:creationId xmlns="" xmlns:a16="http://schemas.microsoft.com/office/drawing/2014/main" id="{0D594949-85C3-8663-3F74-7B004429FE7D}"/>
                  </a:ext>
                </a:extLst>
              </p:cNvPr>
              <p:cNvSpPr/>
              <p:nvPr>
                <p:custDataLst>
                  <p:tags r:id="rId30"/>
                </p:custDataLst>
              </p:nvPr>
            </p:nvSpPr>
            <p:spPr>
              <a:xfrm rot="4460462">
                <a:off x="6540500"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0" name="MH_Other_27">
                <a:extLst>
                  <a:ext uri="{FF2B5EF4-FFF2-40B4-BE49-F238E27FC236}">
                    <a16:creationId xmlns="" xmlns:a16="http://schemas.microsoft.com/office/drawing/2014/main" id="{3C4C0BAF-E3AD-2D48-2AD3-43733F4AE3CC}"/>
                  </a:ext>
                </a:extLst>
              </p:cNvPr>
              <p:cNvSpPr/>
              <p:nvPr>
                <p:custDataLst>
                  <p:tags r:id="rId31"/>
                </p:custDataLst>
              </p:nvPr>
            </p:nvSpPr>
            <p:spPr>
              <a:xfrm rot="4460462">
                <a:off x="653573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1" name="MH_Other_28">
                <a:extLst>
                  <a:ext uri="{FF2B5EF4-FFF2-40B4-BE49-F238E27FC236}">
                    <a16:creationId xmlns="" xmlns:a16="http://schemas.microsoft.com/office/drawing/2014/main" id="{FA67FB82-D89E-5791-1DF7-9D50586B3950}"/>
                  </a:ext>
                </a:extLst>
              </p:cNvPr>
              <p:cNvSpPr/>
              <p:nvPr>
                <p:custDataLst>
                  <p:tags r:id="rId32"/>
                </p:custDataLst>
              </p:nvPr>
            </p:nvSpPr>
            <p:spPr>
              <a:xfrm rot="5441149">
                <a:off x="6558528"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2" name="MH_Other_29">
                <a:extLst>
                  <a:ext uri="{FF2B5EF4-FFF2-40B4-BE49-F238E27FC236}">
                    <a16:creationId xmlns="" xmlns:a16="http://schemas.microsoft.com/office/drawing/2014/main" id="{5E1FC14A-CE1F-F708-9C53-27693D104082}"/>
                  </a:ext>
                </a:extLst>
              </p:cNvPr>
              <p:cNvSpPr/>
              <p:nvPr>
                <p:custDataLst>
                  <p:tags r:id="rId33"/>
                </p:custDataLst>
              </p:nvPr>
            </p:nvSpPr>
            <p:spPr>
              <a:xfrm rot="5441149">
                <a:off x="6557471"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3" name="MH_Other_30">
                <a:extLst>
                  <a:ext uri="{FF2B5EF4-FFF2-40B4-BE49-F238E27FC236}">
                    <a16:creationId xmlns="" xmlns:a16="http://schemas.microsoft.com/office/drawing/2014/main" id="{19AE7091-F93B-6FA8-F90D-095DBB90A2D8}"/>
                  </a:ext>
                </a:extLst>
              </p:cNvPr>
              <p:cNvSpPr/>
              <p:nvPr>
                <p:custDataLst>
                  <p:tags r:id="rId34"/>
                </p:custDataLst>
              </p:nvPr>
            </p:nvSpPr>
            <p:spPr>
              <a:xfrm rot="5441149">
                <a:off x="6472238"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4" name="MH_Other_31">
                <a:extLst>
                  <a:ext uri="{FF2B5EF4-FFF2-40B4-BE49-F238E27FC236}">
                    <a16:creationId xmlns="" xmlns:a16="http://schemas.microsoft.com/office/drawing/2014/main" id="{B1714E62-6677-1950-CFB7-34BF9DFC0165}"/>
                  </a:ext>
                </a:extLst>
              </p:cNvPr>
              <p:cNvSpPr/>
              <p:nvPr>
                <p:custDataLst>
                  <p:tags r:id="rId35"/>
                </p:custDataLst>
              </p:nvPr>
            </p:nvSpPr>
            <p:spPr>
              <a:xfrm rot="4460462">
                <a:off x="8764588"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5" name="MH_Other_32">
                <a:extLst>
                  <a:ext uri="{FF2B5EF4-FFF2-40B4-BE49-F238E27FC236}">
                    <a16:creationId xmlns="" xmlns:a16="http://schemas.microsoft.com/office/drawing/2014/main" id="{8600CB3F-DB08-3865-171D-64F826193471}"/>
                  </a:ext>
                </a:extLst>
              </p:cNvPr>
              <p:cNvSpPr/>
              <p:nvPr>
                <p:custDataLst>
                  <p:tags r:id="rId36"/>
                </p:custDataLst>
              </p:nvPr>
            </p:nvSpPr>
            <p:spPr>
              <a:xfrm rot="4460462">
                <a:off x="8761413"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6" name="MH_Other_33">
                <a:extLst>
                  <a:ext uri="{FF2B5EF4-FFF2-40B4-BE49-F238E27FC236}">
                    <a16:creationId xmlns="" xmlns:a16="http://schemas.microsoft.com/office/drawing/2014/main" id="{43995139-056E-6047-0C02-DEC8B358A5AB}"/>
                  </a:ext>
                </a:extLst>
              </p:cNvPr>
              <p:cNvSpPr/>
              <p:nvPr>
                <p:custDataLst>
                  <p:tags r:id="rId37"/>
                </p:custDataLst>
              </p:nvPr>
            </p:nvSpPr>
            <p:spPr>
              <a:xfrm rot="5441149">
                <a:off x="8783555"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7" name="MH_Other_34">
                <a:extLst>
                  <a:ext uri="{FF2B5EF4-FFF2-40B4-BE49-F238E27FC236}">
                    <a16:creationId xmlns="" xmlns:a16="http://schemas.microsoft.com/office/drawing/2014/main" id="{3F6165B2-4E80-6BF6-93A3-C61472F69B00}"/>
                  </a:ext>
                </a:extLst>
              </p:cNvPr>
              <p:cNvSpPr/>
              <p:nvPr>
                <p:custDataLst>
                  <p:tags r:id="rId38"/>
                </p:custDataLst>
              </p:nvPr>
            </p:nvSpPr>
            <p:spPr>
              <a:xfrm rot="5441149">
                <a:off x="8782498"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8" name="MH_Other_35">
                <a:extLst>
                  <a:ext uri="{FF2B5EF4-FFF2-40B4-BE49-F238E27FC236}">
                    <a16:creationId xmlns="" xmlns:a16="http://schemas.microsoft.com/office/drawing/2014/main" id="{4D402BC8-CB0C-26ED-97CB-3B094889509D}"/>
                  </a:ext>
                </a:extLst>
              </p:cNvPr>
              <p:cNvSpPr/>
              <p:nvPr>
                <p:custDataLst>
                  <p:tags r:id="rId39"/>
                </p:custDataLst>
              </p:nvPr>
            </p:nvSpPr>
            <p:spPr>
              <a:xfrm rot="5441149">
                <a:off x="8697913"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9" name="MH_Other_36">
                <a:extLst>
                  <a:ext uri="{FF2B5EF4-FFF2-40B4-BE49-F238E27FC236}">
                    <a16:creationId xmlns="" xmlns:a16="http://schemas.microsoft.com/office/drawing/2014/main" id="{A7239AE5-4BFC-EC4A-97C9-3A9157AF58BD}"/>
                  </a:ext>
                </a:extLst>
              </p:cNvPr>
              <p:cNvSpPr/>
              <p:nvPr>
                <p:custDataLst>
                  <p:tags r:id="rId40"/>
                </p:custDataLst>
              </p:nvPr>
            </p:nvSpPr>
            <p:spPr>
              <a:xfrm rot="4460462">
                <a:off x="8875713"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0" name="MH_Other_37">
                <a:extLst>
                  <a:ext uri="{FF2B5EF4-FFF2-40B4-BE49-F238E27FC236}">
                    <a16:creationId xmlns="" xmlns:a16="http://schemas.microsoft.com/office/drawing/2014/main" id="{25854BA1-7E3B-6E47-1C68-FFE6B953D56E}"/>
                  </a:ext>
                </a:extLst>
              </p:cNvPr>
              <p:cNvSpPr/>
              <p:nvPr>
                <p:custDataLst>
                  <p:tags r:id="rId41"/>
                </p:custDataLst>
              </p:nvPr>
            </p:nvSpPr>
            <p:spPr>
              <a:xfrm rot="4460462">
                <a:off x="887095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1" name="MH_Other_38">
                <a:extLst>
                  <a:ext uri="{FF2B5EF4-FFF2-40B4-BE49-F238E27FC236}">
                    <a16:creationId xmlns="" xmlns:a16="http://schemas.microsoft.com/office/drawing/2014/main" id="{F8642B6B-928C-6490-DC70-5E8C472E1F23}"/>
                  </a:ext>
                </a:extLst>
              </p:cNvPr>
              <p:cNvSpPr/>
              <p:nvPr>
                <p:custDataLst>
                  <p:tags r:id="rId42"/>
                </p:custDataLst>
              </p:nvPr>
            </p:nvSpPr>
            <p:spPr>
              <a:xfrm rot="5441149">
                <a:off x="8894020"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2" name="MH_Other_39">
                <a:extLst>
                  <a:ext uri="{FF2B5EF4-FFF2-40B4-BE49-F238E27FC236}">
                    <a16:creationId xmlns="" xmlns:a16="http://schemas.microsoft.com/office/drawing/2014/main" id="{84BE7240-4EB2-EC48-FB12-1CA25204451D}"/>
                  </a:ext>
                </a:extLst>
              </p:cNvPr>
              <p:cNvSpPr/>
              <p:nvPr>
                <p:custDataLst>
                  <p:tags r:id="rId43"/>
                </p:custDataLst>
              </p:nvPr>
            </p:nvSpPr>
            <p:spPr>
              <a:xfrm rot="5441149">
                <a:off x="8892963"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3" name="MH_Other_40">
                <a:extLst>
                  <a:ext uri="{FF2B5EF4-FFF2-40B4-BE49-F238E27FC236}">
                    <a16:creationId xmlns="" xmlns:a16="http://schemas.microsoft.com/office/drawing/2014/main" id="{DC9B15E3-32C4-D285-9EE1-E316213A2E9D}"/>
                  </a:ext>
                </a:extLst>
              </p:cNvPr>
              <p:cNvSpPr/>
              <p:nvPr>
                <p:custDataLst>
                  <p:tags r:id="rId44"/>
                </p:custDataLst>
              </p:nvPr>
            </p:nvSpPr>
            <p:spPr>
              <a:xfrm rot="5441149">
                <a:off x="8808244" y="2983706"/>
                <a:ext cx="215900" cy="46038"/>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grpSp>
        <p:sp>
          <p:nvSpPr>
            <p:cNvPr id="54" name="Rectangle 53">
              <a:extLst>
                <a:ext uri="{FF2B5EF4-FFF2-40B4-BE49-F238E27FC236}">
                  <a16:creationId xmlns="" xmlns:a16="http://schemas.microsoft.com/office/drawing/2014/main" id="{5934635C-1D35-2D12-88F7-0FE7BDC416F1}"/>
                </a:ext>
              </a:extLst>
            </p:cNvPr>
            <p:cNvSpPr/>
            <p:nvPr/>
          </p:nvSpPr>
          <p:spPr>
            <a:xfrm>
              <a:off x="2448879" y="3240473"/>
              <a:ext cx="2759089" cy="461665"/>
            </a:xfrm>
            <a:prstGeom prst="rect">
              <a:avLst/>
            </a:prstGeom>
            <a:noFill/>
          </p:spPr>
          <p:txBody>
            <a:bodyPr wrap="none" lIns="91440" tIns="45720" rIns="91440" bIns="45720">
              <a:spAutoFit/>
            </a:bodyPr>
            <a:lstStyle/>
            <a:p>
              <a:pPr algn="ctr"/>
              <a:r>
                <a:rPr lang="en-US" sz="2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Hoàn cảnh sáng tác</a:t>
              </a:r>
            </a:p>
          </p:txBody>
        </p:sp>
        <p:sp>
          <p:nvSpPr>
            <p:cNvPr id="55" name="Rectangle 54">
              <a:extLst>
                <a:ext uri="{FF2B5EF4-FFF2-40B4-BE49-F238E27FC236}">
                  <a16:creationId xmlns="" xmlns:a16="http://schemas.microsoft.com/office/drawing/2014/main" id="{A8ABB07E-6C3B-02B1-047A-3BCE2609110A}"/>
                </a:ext>
              </a:extLst>
            </p:cNvPr>
            <p:cNvSpPr/>
            <p:nvPr/>
          </p:nvSpPr>
          <p:spPr>
            <a:xfrm>
              <a:off x="7577556" y="3256230"/>
              <a:ext cx="1252267" cy="461665"/>
            </a:xfrm>
            <a:prstGeom prst="rect">
              <a:avLst/>
            </a:prstGeom>
            <a:noFill/>
          </p:spPr>
          <p:txBody>
            <a:bodyPr wrap="none" lIns="91440" tIns="45720" rIns="91440" bIns="45720">
              <a:spAutoFit/>
            </a:bodyPr>
            <a:lstStyle/>
            <a:p>
              <a:pPr algn="ctr"/>
              <a:r>
                <a:rPr lang="en-US" sz="2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Thể loại</a:t>
              </a:r>
            </a:p>
          </p:txBody>
        </p:sp>
      </p:grpSp>
      <p:sp>
        <p:nvSpPr>
          <p:cNvPr id="57" name="TextBox 56">
            <a:extLst>
              <a:ext uri="{FF2B5EF4-FFF2-40B4-BE49-F238E27FC236}">
                <a16:creationId xmlns="" xmlns:a16="http://schemas.microsoft.com/office/drawing/2014/main" id="{78402CD6-8AE3-56FC-DA3C-CA8C01204854}"/>
              </a:ext>
            </a:extLst>
          </p:cNvPr>
          <p:cNvSpPr txBox="1"/>
          <p:nvPr/>
        </p:nvSpPr>
        <p:spPr>
          <a:xfrm>
            <a:off x="1964616" y="4053070"/>
            <a:ext cx="4162450" cy="2677656"/>
          </a:xfrm>
          <a:prstGeom prst="rect">
            <a:avLst/>
          </a:prstGeom>
          <a:noFill/>
        </p:spPr>
        <p:txBody>
          <a:bodyPr wrap="square">
            <a:spAutoFit/>
          </a:bodyPr>
          <a:lstStyle/>
          <a:p>
            <a:pPr algn="just" eaLnBrk="1" hangingPunct="1">
              <a:defRPr/>
            </a:pP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được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ra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đời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khoảng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thế</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kỷXIX</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khi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Huyện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Thanh</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Quan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lần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đầu</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xa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xa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quê</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vào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kinh</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đô</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Huế</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nhận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chức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trung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giáo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tập</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dạy</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nghi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lễ</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các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nữ</a:t>
            </a:r>
            <a:r>
              <a:rPr lang="en-US" sz="2400" dirty="0">
                <a:effectLst>
                  <a:outerShdw blurRad="38100" dist="38100" dir="2700000" algn="tl">
                    <a:srgbClr val="C0C0C0"/>
                  </a:outerShdw>
                </a:effectLst>
                <a:latin typeface="Times New Roman" pitchFamily="18" charset="0"/>
              </a:rPr>
              <a:t>, phi </a:t>
            </a:r>
            <a:r>
              <a:rPr lang="en-US" sz="2400" dirty="0" err="1">
                <a:effectLst>
                  <a:outerShdw blurRad="38100" dist="38100" dir="2700000" algn="tl">
                    <a:srgbClr val="C0C0C0"/>
                  </a:outerShdw>
                </a:effectLst>
                <a:latin typeface="Times New Roman" pitchFamily="18" charset="0"/>
              </a:rPr>
              <a:t>tần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theo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chỉ</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dụ</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của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vua</a:t>
            </a:r>
            <a:r>
              <a:rPr lang="en-US" sz="2400" dirty="0">
                <a:effectLst>
                  <a:outerShdw blurRad="38100" dist="38100" dir="2700000" algn="tl">
                    <a:srgbClr val="C0C0C0"/>
                  </a:outerShdw>
                </a:effectLst>
                <a:latin typeface="Times New Roman" pitchFamily="18" charset="0"/>
              </a:rPr>
              <a:t>).</a:t>
            </a:r>
          </a:p>
        </p:txBody>
      </p:sp>
      <p:pic>
        <p:nvPicPr>
          <p:cNvPr id="58" name="Picture 2" descr="Cuộc đời và sự nghiệp sáng tác của Bà Huyện Thanh Quan">
            <a:extLst>
              <a:ext uri="{FF2B5EF4-FFF2-40B4-BE49-F238E27FC236}">
                <a16:creationId xmlns="" xmlns:a16="http://schemas.microsoft.com/office/drawing/2014/main" id="{83FFEE82-9BF9-9E38-628B-513760CE3A38}"/>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773313" y="444469"/>
            <a:ext cx="7771024" cy="252237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 xmlns:a16="http://schemas.microsoft.com/office/drawing/2014/main" id="{71479374-CE69-3C4D-6EF0-12B9017613BE}"/>
              </a:ext>
            </a:extLst>
          </p:cNvPr>
          <p:cNvSpPr txBox="1"/>
          <p:nvPr/>
        </p:nvSpPr>
        <p:spPr>
          <a:xfrm>
            <a:off x="6711077" y="4864632"/>
            <a:ext cx="4087913" cy="830997"/>
          </a:xfrm>
          <a:prstGeom prst="rect">
            <a:avLst/>
          </a:prstGeom>
          <a:noFill/>
        </p:spPr>
        <p:txBody>
          <a:bodyPr wrap="square">
            <a:spAutoFit/>
          </a:bodyPr>
          <a:lstStyle/>
          <a:p>
            <a:pPr algn="just" eaLnBrk="1" hangingPunct="1">
              <a:defRPr/>
            </a:pP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được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viết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theo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thể</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Thất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ngôn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bát</a:t>
            </a:r>
            <a:r>
              <a:rPr lang="en-US" sz="2400" dirty="0">
                <a:effectLst>
                  <a:outerShdw blurRad="38100" dist="38100" dir="2700000" algn="tl">
                    <a:srgbClr val="C0C0C0"/>
                  </a:outerShdw>
                </a:effectLst>
                <a:latin typeface="Times New Roman" pitchFamily="18" charset="0"/>
              </a:rPr>
              <a:t> </a:t>
            </a:r>
            <a:r>
              <a:rPr lang="en-US" sz="2400" dirty="0" err="1" smtClean="0">
                <a:effectLst>
                  <a:outerShdw blurRad="38100" dist="38100" dir="2700000" algn="tl">
                    <a:srgbClr val="C0C0C0"/>
                  </a:outerShdw>
                </a:effectLst>
                <a:latin typeface="Times New Roman" pitchFamily="18" charset="0"/>
              </a:rPr>
              <a:t>cú</a:t>
            </a:r>
            <a:r>
              <a:rPr lang="en-US" sz="2400" dirty="0" smtClean="0">
                <a:effectLst>
                  <a:outerShdw blurRad="38100" dist="38100" dir="2700000" algn="tl">
                    <a:srgbClr val="C0C0C0"/>
                  </a:outerShdw>
                </a:effectLst>
                <a:latin typeface="Times New Roman" pitchFamily="18" charset="0"/>
              </a:rPr>
              <a:t>”</a:t>
            </a:r>
            <a:endParaRPr lang="en-US" sz="2400" dirty="0">
              <a:effectLst>
                <a:outerShdw blurRad="38100" dist="38100" dir="2700000" algn="tl">
                  <a:srgbClr val="C0C0C0"/>
                </a:outerShdw>
              </a:effectLst>
              <a:latin typeface="Times New Roman" pitchFamily="18" charset="0"/>
            </a:endParaRPr>
          </a:p>
        </p:txBody>
      </p:sp>
      <p:pic>
        <p:nvPicPr>
          <p:cNvPr id="15" name="图片 25">
            <a:extLst>
              <a:ext uri="{FF2B5EF4-FFF2-40B4-BE49-F238E27FC236}">
                <a16:creationId xmlns="" xmlns:a16="http://schemas.microsoft.com/office/drawing/2014/main" id="{2864A398-3A56-4B7E-81C3-9A7E2B561059}"/>
              </a:ext>
            </a:extLst>
          </p:cNvPr>
          <p:cNvPicPr>
            <a:picLocks noChangeAspect="1"/>
          </p:cNvPicPr>
          <p:nvPr/>
        </p:nvPicPr>
        <p:blipFill>
          <a:blip r:embed="rId51" cstate="print">
            <a:extLst>
              <a:ext uri="{BEBA8EAE-BF5A-486C-A8C5-ECC9F3942E4B}">
                <a14:imgProps xmlns:a14="http://schemas.microsoft.com/office/drawing/2010/main">
                  <a14:imgLayer r:embed="rId52">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415393" y="-113970"/>
            <a:ext cx="1237671" cy="802423"/>
          </a:xfrm>
          <a:prstGeom prst="rect">
            <a:avLst/>
          </a:prstGeom>
        </p:spPr>
      </p:pic>
      <p:pic>
        <p:nvPicPr>
          <p:cNvPr id="19" name="图片 25">
            <a:extLst>
              <a:ext uri="{FF2B5EF4-FFF2-40B4-BE49-F238E27FC236}">
                <a16:creationId xmlns="" xmlns:a16="http://schemas.microsoft.com/office/drawing/2014/main" id="{2864A398-3A56-4B7E-81C3-9A7E2B561059}"/>
              </a:ext>
            </a:extLst>
          </p:cNvPr>
          <p:cNvPicPr>
            <a:picLocks noChangeAspect="1"/>
          </p:cNvPicPr>
          <p:nvPr/>
        </p:nvPicPr>
        <p:blipFill>
          <a:blip r:embed="rId51" cstate="print">
            <a:extLst>
              <a:ext uri="{BEBA8EAE-BF5A-486C-A8C5-ECC9F3942E4B}">
                <a14:imgProps xmlns:a14="http://schemas.microsoft.com/office/drawing/2010/main">
                  <a14:imgLayer r:embed="rId52">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853056" y="2391324"/>
            <a:ext cx="1237671" cy="802423"/>
          </a:xfrm>
          <a:prstGeom prst="rect">
            <a:avLst/>
          </a:prstGeom>
        </p:spPr>
      </p:pic>
    </p:spTree>
    <p:extLst>
      <p:ext uri="{BB962C8B-B14F-4D97-AF65-F5344CB8AC3E}">
        <p14:creationId xmlns:p14="http://schemas.microsoft.com/office/powerpoint/2010/main" val="1171986544"/>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barn(inVertical)">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D2834FB0-A5F1-4100-B83A-531E9A84C0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577"/>
            <a:ext cx="12192000" cy="6858000"/>
          </a:xfrm>
          <a:prstGeom prst="rect">
            <a:avLst/>
          </a:prstGeom>
          <a:solidFill>
            <a:schemeClr val="accent2">
              <a:lumMod val="60000"/>
              <a:lumOff val="40000"/>
            </a:schemeClr>
          </a:solidFill>
        </p:spPr>
      </p:pic>
      <p:sp>
        <p:nvSpPr>
          <p:cNvPr id="36" name="Google Shape;1812;p38">
            <a:extLst>
              <a:ext uri="{FF2B5EF4-FFF2-40B4-BE49-F238E27FC236}">
                <a16:creationId xmlns="" xmlns:a16="http://schemas.microsoft.com/office/drawing/2014/main" id="{B73F2898-10E7-A044-8B80-4A0F1A775149}"/>
              </a:ext>
            </a:extLst>
          </p:cNvPr>
          <p:cNvSpPr/>
          <p:nvPr/>
        </p:nvSpPr>
        <p:spPr>
          <a:xfrm flipH="1">
            <a:off x="1974695" y="4751625"/>
            <a:ext cx="3173606" cy="669347"/>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b="1" kern="0">
                <a:solidFill>
                  <a:srgbClr val="FFFFFF"/>
                </a:solidFill>
                <a:latin typeface="+mj-lt"/>
                <a:ea typeface="Freeform" panose="02020500000000000000" pitchFamily="18" charset="77"/>
                <a:cs typeface="Freeform" panose="02020500000000000000" pitchFamily="18" charset="77"/>
                <a:sym typeface="+mn-lt"/>
              </a:rPr>
              <a:t>Nhịp</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39" name="Google Shape;1817;p38">
            <a:extLst>
              <a:ext uri="{FF2B5EF4-FFF2-40B4-BE49-F238E27FC236}">
                <a16:creationId xmlns="" xmlns:a16="http://schemas.microsoft.com/office/drawing/2014/main" id="{0D814667-AE68-E54F-A659-609EB0A065C4}"/>
              </a:ext>
            </a:extLst>
          </p:cNvPr>
          <p:cNvSpPr/>
          <p:nvPr/>
        </p:nvSpPr>
        <p:spPr>
          <a:xfrm flipH="1">
            <a:off x="2002615" y="3947113"/>
            <a:ext cx="3173606" cy="669347"/>
          </a:xfrm>
          <a:prstGeom prst="roundRect">
            <a:avLst>
              <a:gd name="adj" fmla="val 50000"/>
            </a:avLst>
          </a:prstGeom>
          <a:solidFill>
            <a:srgbClr val="51AA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Vần</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1" name="Google Shape;1832;p38">
            <a:extLst>
              <a:ext uri="{FF2B5EF4-FFF2-40B4-BE49-F238E27FC236}">
                <a16:creationId xmlns="" xmlns:a16="http://schemas.microsoft.com/office/drawing/2014/main" id="{6B397CDA-9939-0249-ADE7-C8527CC97368}"/>
              </a:ext>
            </a:extLst>
          </p:cNvPr>
          <p:cNvSpPr/>
          <p:nvPr/>
        </p:nvSpPr>
        <p:spPr>
          <a:xfrm>
            <a:off x="1974695" y="2284730"/>
            <a:ext cx="3173606" cy="669347"/>
          </a:xfrm>
          <a:prstGeom prst="roundRect">
            <a:avLst>
              <a:gd name="adj" fmla="val 50000"/>
            </a:avLst>
          </a:prstGeom>
          <a:solidFill>
            <a:schemeClr val="accent2">
              <a:lumMod val="7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Luật</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4" name="Google Shape;1837;p38">
            <a:extLst>
              <a:ext uri="{FF2B5EF4-FFF2-40B4-BE49-F238E27FC236}">
                <a16:creationId xmlns="" xmlns:a16="http://schemas.microsoft.com/office/drawing/2014/main" id="{1E7AB5A0-F33C-F34F-B2EF-FDCB53CB2F9E}"/>
              </a:ext>
            </a:extLst>
          </p:cNvPr>
          <p:cNvSpPr/>
          <p:nvPr/>
        </p:nvSpPr>
        <p:spPr>
          <a:xfrm>
            <a:off x="2030534" y="3175750"/>
            <a:ext cx="3173606" cy="669347"/>
          </a:xfrm>
          <a:prstGeom prst="roundRect">
            <a:avLst>
              <a:gd name="adj" fmla="val 50000"/>
            </a:avLst>
          </a:prstGeom>
          <a:solidFill>
            <a:srgbClr val="00B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Niêm</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7" name="Google Shape;1843;p38">
            <a:extLst>
              <a:ext uri="{FF2B5EF4-FFF2-40B4-BE49-F238E27FC236}">
                <a16:creationId xmlns="" xmlns:a16="http://schemas.microsoft.com/office/drawing/2014/main" id="{2253A75F-26F0-D245-A081-089F7A93F694}"/>
              </a:ext>
            </a:extLst>
          </p:cNvPr>
          <p:cNvSpPr/>
          <p:nvPr/>
        </p:nvSpPr>
        <p:spPr>
          <a:xfrm>
            <a:off x="1974695" y="1377506"/>
            <a:ext cx="3173606" cy="669347"/>
          </a:xfrm>
          <a:prstGeom prst="roundRect">
            <a:avLst>
              <a:gd name="adj" fmla="val 50000"/>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rPr>
              <a:t>Bố cục</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9" name="文本框 3">
            <a:extLst>
              <a:ext uri="{FF2B5EF4-FFF2-40B4-BE49-F238E27FC236}">
                <a16:creationId xmlns="" xmlns:a16="http://schemas.microsoft.com/office/drawing/2014/main" id="{58BA6E44-BB03-8640-BA63-7A135DECBAA0}"/>
              </a:ext>
            </a:extLst>
          </p:cNvPr>
          <p:cNvSpPr txBox="1"/>
          <p:nvPr/>
        </p:nvSpPr>
        <p:spPr>
          <a:xfrm>
            <a:off x="1974695" y="372249"/>
            <a:ext cx="7891649" cy="646331"/>
          </a:xfrm>
          <a:prstGeom prst="rect">
            <a:avLst/>
          </a:prstGeom>
          <a:noFill/>
        </p:spPr>
        <p:txBody>
          <a:bodyPr wrap="none" rtlCol="0">
            <a:spAutoFit/>
          </a:bodyPr>
          <a:lstStyle/>
          <a:p>
            <a:pPr algn="ctr"/>
            <a:r>
              <a:rPr lang="vi-VN" altLang="zh-CN" sz="3600" b="1">
                <a:solidFill>
                  <a:schemeClr val="tx2">
                    <a:lumMod val="75000"/>
                  </a:schemeClr>
                </a:solidFill>
                <a:latin typeface="SVN-Rosalinda" pitchFamily="2" charset="77"/>
              </a:rPr>
              <a:t>Đặc điểm thể loại: Thơ thất ngôn bát cú</a:t>
            </a:r>
            <a:endParaRPr lang="zh-CN" altLang="en-US" sz="3600" b="1" dirty="0">
              <a:solidFill>
                <a:schemeClr val="tx2">
                  <a:lumMod val="75000"/>
                </a:schemeClr>
              </a:solidFill>
              <a:latin typeface="SVN-Rosalinda" pitchFamily="2" charset="77"/>
            </a:endParaRPr>
          </a:p>
        </p:txBody>
      </p:sp>
      <p:pic>
        <p:nvPicPr>
          <p:cNvPr id="2" name="图片 22">
            <a:extLst>
              <a:ext uri="{FF2B5EF4-FFF2-40B4-BE49-F238E27FC236}">
                <a16:creationId xmlns="" xmlns:a16="http://schemas.microsoft.com/office/drawing/2014/main" id="{73D6FAEB-E7DC-ECE4-991D-C6838AE91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86" y="7302"/>
            <a:ext cx="2530312" cy="3801408"/>
          </a:xfrm>
          <a:prstGeom prst="rect">
            <a:avLst/>
          </a:prstGeom>
        </p:spPr>
      </p:pic>
      <p:sp>
        <p:nvSpPr>
          <p:cNvPr id="3" name="Google Shape;1812;p38">
            <a:extLst>
              <a:ext uri="{FF2B5EF4-FFF2-40B4-BE49-F238E27FC236}">
                <a16:creationId xmlns="" xmlns:a16="http://schemas.microsoft.com/office/drawing/2014/main" id="{B936CEB7-DD0D-B167-34B4-B70A54752F6B}"/>
              </a:ext>
            </a:extLst>
          </p:cNvPr>
          <p:cNvSpPr/>
          <p:nvPr/>
        </p:nvSpPr>
        <p:spPr>
          <a:xfrm flipH="1">
            <a:off x="2030534" y="5536236"/>
            <a:ext cx="3173606" cy="669347"/>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Đối</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pic>
        <p:nvPicPr>
          <p:cNvPr id="5124" name="Picture 4" descr="Bà Huyện Thanh Quan - nữ thi sĩ học sâu hiểu rộng">
            <a:extLst>
              <a:ext uri="{FF2B5EF4-FFF2-40B4-BE49-F238E27FC236}">
                <a16:creationId xmlns="" xmlns:a16="http://schemas.microsoft.com/office/drawing/2014/main" id="{8CB685B4-9C85-23B8-50B5-52D0B79FF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7496">
            <a:off x="6374681" y="3539243"/>
            <a:ext cx="4590939" cy="31811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2" descr="Phân Tích Bài Thơ Qua Đèo Ngang Của Bà Huyện Thanh Quan">
            <a:extLst>
              <a:ext uri="{FF2B5EF4-FFF2-40B4-BE49-F238E27FC236}">
                <a16:creationId xmlns="" xmlns:a16="http://schemas.microsoft.com/office/drawing/2014/main" id="{EE6CD95E-2D71-94DD-FDF1-F927B809F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47674">
            <a:off x="6890659" y="1043092"/>
            <a:ext cx="3780775" cy="29658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701021019"/>
      </p:ext>
    </p:extLst>
  </p:cSld>
  <p:clrMapOvr>
    <a:masterClrMapping/>
  </p:clrMapOvr>
  <p:transition spd="slow" advClick="0" advTm="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8">
            <a:extLst>
              <a:ext uri="{FF2B5EF4-FFF2-40B4-BE49-F238E27FC236}">
                <a16:creationId xmlns="" xmlns:a16="http://schemas.microsoft.com/office/drawing/2014/main" id="{5237F046-9D7F-338F-74D4-5E834D59B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090" y="643467"/>
            <a:ext cx="7657819" cy="5571065"/>
          </a:xfrm>
          <a:prstGeom prst="rect">
            <a:avLst/>
          </a:prstGeom>
          <a:ln>
            <a:noFill/>
          </a:ln>
        </p:spPr>
      </p:pic>
      <p:sp>
        <p:nvSpPr>
          <p:cNvPr id="19" name="Isosceles Triangle 18">
            <a:extLst>
              <a:ext uri="{FF2B5EF4-FFF2-40B4-BE49-F238E27FC236}">
                <a16:creationId xmlns=""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ECC3824A-C5BB-0C14-6762-6E6DC2BE75E6}"/>
              </a:ext>
            </a:extLst>
          </p:cNvPr>
          <p:cNvSpPr txBox="1"/>
          <p:nvPr/>
        </p:nvSpPr>
        <p:spPr>
          <a:xfrm>
            <a:off x="3731385" y="2367170"/>
            <a:ext cx="4280146" cy="2123658"/>
          </a:xfrm>
          <a:prstGeom prst="rect">
            <a:avLst/>
          </a:prstGeom>
          <a:noFill/>
        </p:spPr>
        <p:txBody>
          <a:bodyPr wrap="square" rtlCol="0">
            <a:spAutoFit/>
          </a:bodyPr>
          <a:lstStyle/>
          <a:p>
            <a:pPr algn="ctr"/>
            <a:r>
              <a:rPr lang="en-US" sz="6600" dirty="0">
                <a:solidFill>
                  <a:schemeClr val="bg1"/>
                </a:solidFill>
                <a:latin typeface="Times New Roman" panose="02020603050405020304" pitchFamily="18" charset="0"/>
                <a:ea typeface="Barlow Condensed" panose="00000506000000000000" charset="0"/>
                <a:cs typeface="Times New Roman" panose="02020603050405020304" pitchFamily="18" charset="0"/>
              </a:rPr>
              <a:t>KHỞI ĐỘNG</a:t>
            </a:r>
          </a:p>
        </p:txBody>
      </p:sp>
      <p:sp>
        <p:nvSpPr>
          <p:cNvPr id="5" name="TextBox 4">
            <a:extLst>
              <a:ext uri="{FF2B5EF4-FFF2-40B4-BE49-F238E27FC236}">
                <a16:creationId xmlns="" xmlns:a16="http://schemas.microsoft.com/office/drawing/2014/main" id="{4C9EFA8A-72DB-E630-9DC3-D7AC8DA29A6B}"/>
              </a:ext>
            </a:extLst>
          </p:cNvPr>
          <p:cNvSpPr txBox="1"/>
          <p:nvPr/>
        </p:nvSpPr>
        <p:spPr>
          <a:xfrm>
            <a:off x="2880826" y="3328309"/>
            <a:ext cx="6209522" cy="369332"/>
          </a:xfrm>
          <a:prstGeom prst="rect">
            <a:avLst/>
          </a:prstGeom>
          <a:noFill/>
        </p:spPr>
        <p:txBody>
          <a:bodyPr wrap="square">
            <a:spAutoFit/>
          </a:bodyPr>
          <a:lstStyle/>
          <a:p>
            <a:endParaRPr lang="en-US"/>
          </a:p>
        </p:txBody>
      </p:sp>
    </p:spTree>
    <p:extLst>
      <p:ext uri="{BB962C8B-B14F-4D97-AF65-F5344CB8AC3E}">
        <p14:creationId xmlns:p14="http://schemas.microsoft.com/office/powerpoint/2010/main" val="2646380893"/>
      </p:ext>
    </p:extLst>
  </p:cSld>
  <p:clrMapOvr>
    <a:masterClrMapping/>
  </p:clrMapOvr>
  <p:transition spd="slow" advTm="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 xmlns:a16="http://schemas.microsoft.com/office/drawing/2014/main" id="{E7DF7CAF-C69A-CBD3-B963-1E8F0B744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
        <p:nvSpPr>
          <p:cNvPr id="6" name="Cloud 5">
            <a:extLst>
              <a:ext uri="{FF2B5EF4-FFF2-40B4-BE49-F238E27FC236}">
                <a16:creationId xmlns="" xmlns:a16="http://schemas.microsoft.com/office/drawing/2014/main" id="{4313C2AC-27D4-F5CA-0D44-EF917254E70A}"/>
              </a:ext>
            </a:extLst>
          </p:cNvPr>
          <p:cNvSpPr/>
          <p:nvPr/>
        </p:nvSpPr>
        <p:spPr>
          <a:xfrm>
            <a:off x="1299440" y="2124875"/>
            <a:ext cx="4629151" cy="2893910"/>
          </a:xfrm>
          <a:prstGeom prst="cloud">
            <a:avLst/>
          </a:prstGeom>
          <a:solidFill>
            <a:srgbClr val="E0DF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15" name="图片 25">
            <a:extLst>
              <a:ext uri="{FF2B5EF4-FFF2-40B4-BE49-F238E27FC236}">
                <a16:creationId xmlns=""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494483" y="-197483"/>
            <a:ext cx="1237671" cy="802423"/>
          </a:xfrm>
          <a:prstGeom prst="rect">
            <a:avLst/>
          </a:prstGeom>
        </p:spPr>
      </p:pic>
      <p:pic>
        <p:nvPicPr>
          <p:cNvPr id="19" name="图片 25">
            <a:extLst>
              <a:ext uri="{FF2B5EF4-FFF2-40B4-BE49-F238E27FC236}">
                <a16:creationId xmlns=""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494483" y="6153942"/>
            <a:ext cx="1237671" cy="802423"/>
          </a:xfrm>
          <a:prstGeom prst="rect">
            <a:avLst/>
          </a:prstGeom>
        </p:spPr>
      </p:pic>
      <p:pic>
        <p:nvPicPr>
          <p:cNvPr id="7170" name="Picture 1">
            <a:extLst>
              <a:ext uri="{FF2B5EF4-FFF2-40B4-BE49-F238E27FC236}">
                <a16:creationId xmlns="" xmlns:a16="http://schemas.microsoft.com/office/drawing/2014/main" id="{C5D1533B-E44D-F864-F451-033BFEE9D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0169" y="-85726"/>
            <a:ext cx="545984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559D6A4D-BD86-DDD4-C759-74F12E0CB264}"/>
              </a:ext>
            </a:extLst>
          </p:cNvPr>
          <p:cNvSpPr txBox="1"/>
          <p:nvPr/>
        </p:nvSpPr>
        <p:spPr>
          <a:xfrm>
            <a:off x="1810218" y="2340723"/>
            <a:ext cx="3607594" cy="2462213"/>
          </a:xfrm>
          <a:prstGeom prst="rect">
            <a:avLst/>
          </a:prstGeom>
          <a:noFill/>
        </p:spPr>
        <p:txBody>
          <a:bodyPr wrap="square">
            <a:spAutoFit/>
          </a:bodyPr>
          <a:lstStyle/>
          <a:p>
            <a:pPr algn="ctr"/>
            <a:r>
              <a:rPr lang="en-US" altLang="zh-CN" sz="2200" spc="300">
                <a:solidFill>
                  <a:srgbClr val="FF0000"/>
                </a:solidFill>
                <a:latin typeface="Times New Roman" pitchFamily="18" charset="0"/>
                <a:ea typeface="华文中宋" panose="02010600040101010101" pitchFamily="2" charset="-122"/>
                <a:cs typeface="Times New Roman" pitchFamily="18" charset="0"/>
              </a:rPr>
              <a:t>Dựa vào đặc điểm của thể thơ, em hãy nêu đặc điểm của thể thơ Thất ngôn bát cú thể hiện trong văn bản bằng cách hoàn thiện phiếu học tập sau: </a:t>
            </a:r>
            <a:endParaRPr lang="en-US" sz="2200">
              <a:solidFill>
                <a:srgbClr val="FF0000"/>
              </a:solidFill>
            </a:endParaRPr>
          </a:p>
        </p:txBody>
      </p:sp>
      <p:pic>
        <p:nvPicPr>
          <p:cNvPr id="7173" name="Picture 1">
            <a:extLst>
              <a:ext uri="{FF2B5EF4-FFF2-40B4-BE49-F238E27FC236}">
                <a16:creationId xmlns="" xmlns:a16="http://schemas.microsoft.com/office/drawing/2014/main" id="{8C0ACC38-9E5B-DA2A-DEF1-2EA59D5C85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7559" y="-162648"/>
            <a:ext cx="5459845" cy="693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C34C0BBA-E0F4-D7A9-7446-180EE3E8485D}"/>
              </a:ext>
            </a:extLst>
          </p:cNvPr>
          <p:cNvSpPr txBox="1">
            <a:spLocks noChangeArrowheads="1"/>
          </p:cNvSpPr>
          <p:nvPr/>
        </p:nvSpPr>
        <p:spPr bwMode="auto">
          <a:xfrm>
            <a:off x="2532904" y="917672"/>
            <a:ext cx="20505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a:latin typeface="Times New Roman" panose="02020603050405020304" pitchFamily="18" charset="0"/>
                <a:cs typeface="Times New Roman" panose="02020603050405020304" pitchFamily="18" charset="0"/>
              </a:rPr>
              <a:t>Qua đèo Ngang</a:t>
            </a:r>
          </a:p>
        </p:txBody>
      </p:sp>
      <p:sp>
        <p:nvSpPr>
          <p:cNvPr id="13" name="TextBox 12">
            <a:extLst>
              <a:ext uri="{FF2B5EF4-FFF2-40B4-BE49-F238E27FC236}">
                <a16:creationId xmlns="" xmlns:a16="http://schemas.microsoft.com/office/drawing/2014/main" id="{E776CEE5-56F5-7750-9C85-33CC815BEA96}"/>
              </a:ext>
            </a:extLst>
          </p:cNvPr>
          <p:cNvSpPr txBox="1">
            <a:spLocks noChangeArrowheads="1"/>
          </p:cNvSpPr>
          <p:nvPr/>
        </p:nvSpPr>
        <p:spPr bwMode="auto">
          <a:xfrm>
            <a:off x="1585912" y="2190769"/>
            <a:ext cx="45100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Bước tới đèo Ngang bóng xế </a:t>
            </a:r>
            <a:r>
              <a:rPr lang="en-US" altLang="en-US" sz="2200">
                <a:solidFill>
                  <a:srgbClr val="FF0000"/>
                </a:solidFill>
                <a:latin typeface="Times New Roman" panose="02020603050405020304" pitchFamily="18" charset="0"/>
                <a:cs typeface="Times New Roman" panose="02020603050405020304" pitchFamily="18" charset="0"/>
              </a:rPr>
              <a:t>tà</a:t>
            </a:r>
          </a:p>
        </p:txBody>
      </p:sp>
      <p:sp>
        <p:nvSpPr>
          <p:cNvPr id="14" name="TextBox 13">
            <a:extLst>
              <a:ext uri="{FF2B5EF4-FFF2-40B4-BE49-F238E27FC236}">
                <a16:creationId xmlns="" xmlns:a16="http://schemas.microsoft.com/office/drawing/2014/main" id="{2E55CF0B-F731-7398-81CA-623A6300FBC1}"/>
              </a:ext>
            </a:extLst>
          </p:cNvPr>
          <p:cNvSpPr txBox="1">
            <a:spLocks noChangeArrowheads="1"/>
          </p:cNvSpPr>
          <p:nvPr/>
        </p:nvSpPr>
        <p:spPr bwMode="auto">
          <a:xfrm>
            <a:off x="1728355" y="2716232"/>
            <a:ext cx="33393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Cỏ cây chen đá, lá chen </a:t>
            </a:r>
            <a:r>
              <a:rPr lang="en-US" altLang="en-US" sz="2200">
                <a:solidFill>
                  <a:srgbClr val="FF0000"/>
                </a:solidFill>
                <a:latin typeface="Times New Roman" panose="02020603050405020304" pitchFamily="18" charset="0"/>
                <a:cs typeface="Times New Roman" panose="02020603050405020304" pitchFamily="18" charset="0"/>
              </a:rPr>
              <a:t>hoa</a:t>
            </a:r>
          </a:p>
        </p:txBody>
      </p:sp>
      <p:sp>
        <p:nvSpPr>
          <p:cNvPr id="17" name="TextBox 16">
            <a:extLst>
              <a:ext uri="{FF2B5EF4-FFF2-40B4-BE49-F238E27FC236}">
                <a16:creationId xmlns="" xmlns:a16="http://schemas.microsoft.com/office/drawing/2014/main" id="{1D86E45E-CB01-2CB0-7554-8FC162F8AE8A}"/>
              </a:ext>
            </a:extLst>
          </p:cNvPr>
          <p:cNvSpPr txBox="1">
            <a:spLocks noChangeArrowheads="1"/>
          </p:cNvSpPr>
          <p:nvPr/>
        </p:nvSpPr>
        <p:spPr bwMode="auto">
          <a:xfrm>
            <a:off x="1555750" y="3202007"/>
            <a:ext cx="4572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Lom khom dưới núi tiều vài chú</a:t>
            </a:r>
          </a:p>
        </p:txBody>
      </p:sp>
      <p:sp>
        <p:nvSpPr>
          <p:cNvPr id="18" name="TextBox 17">
            <a:extLst>
              <a:ext uri="{FF2B5EF4-FFF2-40B4-BE49-F238E27FC236}">
                <a16:creationId xmlns="" xmlns:a16="http://schemas.microsoft.com/office/drawing/2014/main" id="{907527D9-B454-93ED-BDF2-73AF6A23A201}"/>
              </a:ext>
            </a:extLst>
          </p:cNvPr>
          <p:cNvSpPr txBox="1">
            <a:spLocks noChangeArrowheads="1"/>
          </p:cNvSpPr>
          <p:nvPr/>
        </p:nvSpPr>
        <p:spPr bwMode="auto">
          <a:xfrm>
            <a:off x="1752197" y="3732232"/>
            <a:ext cx="366157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Lác đác bên sông chọ mấy </a:t>
            </a:r>
            <a:r>
              <a:rPr lang="en-US" altLang="en-US" sz="2200">
                <a:solidFill>
                  <a:srgbClr val="FF0000"/>
                </a:solidFill>
                <a:latin typeface="Times New Roman" panose="02020603050405020304" pitchFamily="18" charset="0"/>
                <a:cs typeface="Times New Roman" panose="02020603050405020304" pitchFamily="18" charset="0"/>
              </a:rPr>
              <a:t>nhà</a:t>
            </a:r>
          </a:p>
        </p:txBody>
      </p:sp>
      <p:sp>
        <p:nvSpPr>
          <p:cNvPr id="23" name="TextBox 22">
            <a:extLst>
              <a:ext uri="{FF2B5EF4-FFF2-40B4-BE49-F238E27FC236}">
                <a16:creationId xmlns="" xmlns:a16="http://schemas.microsoft.com/office/drawing/2014/main" id="{F8404DE0-A25B-D7EB-E9BE-399CCEA07172}"/>
              </a:ext>
            </a:extLst>
          </p:cNvPr>
          <p:cNvSpPr txBox="1">
            <a:spLocks noChangeArrowheads="1"/>
          </p:cNvSpPr>
          <p:nvPr/>
        </p:nvSpPr>
        <p:spPr bwMode="auto">
          <a:xfrm>
            <a:off x="1773185" y="4233882"/>
            <a:ext cx="40815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Nhớ nước đau lòng con quốc quốc</a:t>
            </a:r>
          </a:p>
        </p:txBody>
      </p:sp>
      <p:sp>
        <p:nvSpPr>
          <p:cNvPr id="24" name="TextBox 23">
            <a:extLst>
              <a:ext uri="{FF2B5EF4-FFF2-40B4-BE49-F238E27FC236}">
                <a16:creationId xmlns="" xmlns:a16="http://schemas.microsoft.com/office/drawing/2014/main" id="{AC6B7A3B-F0B3-BBFC-4794-0F837180E542}"/>
              </a:ext>
            </a:extLst>
          </p:cNvPr>
          <p:cNvSpPr txBox="1">
            <a:spLocks noChangeArrowheads="1"/>
          </p:cNvSpPr>
          <p:nvPr/>
        </p:nvSpPr>
        <p:spPr bwMode="auto">
          <a:xfrm>
            <a:off x="1747022" y="4745057"/>
            <a:ext cx="40751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Thương nhà mỏi miệng cái gia </a:t>
            </a:r>
            <a:r>
              <a:rPr lang="en-US" altLang="en-US" sz="2200">
                <a:solidFill>
                  <a:srgbClr val="FF0000"/>
                </a:solidFill>
                <a:latin typeface="Times New Roman" panose="02020603050405020304" pitchFamily="18" charset="0"/>
                <a:cs typeface="Times New Roman" panose="02020603050405020304" pitchFamily="18" charset="0"/>
              </a:rPr>
              <a:t>gia</a:t>
            </a:r>
          </a:p>
        </p:txBody>
      </p:sp>
      <p:sp>
        <p:nvSpPr>
          <p:cNvPr id="25" name="TextBox 24">
            <a:extLst>
              <a:ext uri="{FF2B5EF4-FFF2-40B4-BE49-F238E27FC236}">
                <a16:creationId xmlns="" xmlns:a16="http://schemas.microsoft.com/office/drawing/2014/main" id="{570FF050-D213-9706-C36B-C0D3968D579C}"/>
              </a:ext>
            </a:extLst>
          </p:cNvPr>
          <p:cNvSpPr txBox="1">
            <a:spLocks noChangeArrowheads="1"/>
          </p:cNvSpPr>
          <p:nvPr/>
        </p:nvSpPr>
        <p:spPr bwMode="auto">
          <a:xfrm>
            <a:off x="1765623" y="5264169"/>
            <a:ext cx="41681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Dừng chân đứng lại trời, non, nước</a:t>
            </a:r>
          </a:p>
        </p:txBody>
      </p:sp>
      <p:sp>
        <p:nvSpPr>
          <p:cNvPr id="26" name="TextBox 25">
            <a:extLst>
              <a:ext uri="{FF2B5EF4-FFF2-40B4-BE49-F238E27FC236}">
                <a16:creationId xmlns="" xmlns:a16="http://schemas.microsoft.com/office/drawing/2014/main" id="{D7161647-947C-5E46-5D86-55458807AF2F}"/>
              </a:ext>
            </a:extLst>
          </p:cNvPr>
          <p:cNvSpPr txBox="1">
            <a:spLocks noChangeArrowheads="1"/>
          </p:cNvSpPr>
          <p:nvPr/>
        </p:nvSpPr>
        <p:spPr bwMode="auto">
          <a:xfrm>
            <a:off x="1773730" y="5788044"/>
            <a:ext cx="36407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Một mảnh tình riêng, ta với </a:t>
            </a:r>
            <a:r>
              <a:rPr lang="en-US" altLang="en-US" sz="2200">
                <a:solidFill>
                  <a:srgbClr val="FF0000"/>
                </a:solidFill>
                <a:latin typeface="Times New Roman" panose="02020603050405020304" pitchFamily="18" charset="0"/>
                <a:cs typeface="Times New Roman" panose="02020603050405020304" pitchFamily="18" charset="0"/>
              </a:rPr>
              <a:t>ta</a:t>
            </a:r>
            <a:r>
              <a:rPr lang="en-US" altLang="en-US" sz="2200">
                <a:latin typeface="Times New Roman" panose="02020603050405020304" pitchFamily="18" charset="0"/>
                <a:cs typeface="Times New Roman" panose="02020603050405020304" pitchFamily="18" charset="0"/>
              </a:rPr>
              <a:t>.</a:t>
            </a:r>
          </a:p>
        </p:txBody>
      </p:sp>
      <p:cxnSp>
        <p:nvCxnSpPr>
          <p:cNvPr id="28" name="Straight Arrow Connector 27">
            <a:extLst>
              <a:ext uri="{FF2B5EF4-FFF2-40B4-BE49-F238E27FC236}">
                <a16:creationId xmlns="" xmlns:a16="http://schemas.microsoft.com/office/drawing/2014/main" id="{01BB9011-767F-67C1-4EDD-1B3921DB9E01}"/>
              </a:ext>
            </a:extLst>
          </p:cNvPr>
          <p:cNvCxnSpPr>
            <a:stCxn id="18" idx="1"/>
          </p:cNvCxnSpPr>
          <p:nvPr/>
        </p:nvCxnSpPr>
        <p:spPr>
          <a:xfrm flipH="1" flipV="1">
            <a:off x="1052513" y="3790969"/>
            <a:ext cx="699684" cy="1567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0B8D9471-4402-0619-47C8-727704BE7322}"/>
              </a:ext>
            </a:extLst>
          </p:cNvPr>
          <p:cNvCxnSpPr/>
          <p:nvPr/>
        </p:nvCxnSpPr>
        <p:spPr>
          <a:xfrm rot="10800000" flipV="1">
            <a:off x="976312" y="2343169"/>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AB4FC72E-7CFF-34B8-BAB5-FDD013F70F55}"/>
              </a:ext>
            </a:extLst>
          </p:cNvPr>
          <p:cNvCxnSpPr/>
          <p:nvPr/>
        </p:nvCxnSpPr>
        <p:spPr>
          <a:xfrm rot="10800000">
            <a:off x="976312" y="2800369"/>
            <a:ext cx="533400" cy="146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946243E8-B7C1-B512-5814-4F9B35293007}"/>
              </a:ext>
            </a:extLst>
          </p:cNvPr>
          <p:cNvCxnSpPr>
            <a:stCxn id="17" idx="1"/>
          </p:cNvCxnSpPr>
          <p:nvPr/>
        </p:nvCxnSpPr>
        <p:spPr>
          <a:xfrm flipH="1">
            <a:off x="1052512" y="3417451"/>
            <a:ext cx="503238" cy="2973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 xmlns:a16="http://schemas.microsoft.com/office/drawing/2014/main" id="{5A3C6D2C-1F6D-50D1-2A5F-47BC1FE48485}"/>
              </a:ext>
            </a:extLst>
          </p:cNvPr>
          <p:cNvCxnSpPr>
            <a:stCxn id="23" idx="1"/>
          </p:cNvCxnSpPr>
          <p:nvPr/>
        </p:nvCxnSpPr>
        <p:spPr>
          <a:xfrm flipH="1">
            <a:off x="1052513" y="4449326"/>
            <a:ext cx="720672" cy="2560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3FEEB5E3-1C71-AC57-93D3-28E142172E9A}"/>
              </a:ext>
            </a:extLst>
          </p:cNvPr>
          <p:cNvCxnSpPr/>
          <p:nvPr/>
        </p:nvCxnSpPr>
        <p:spPr>
          <a:xfrm rot="10800000">
            <a:off x="1052512" y="4781569"/>
            <a:ext cx="531813"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A51CAD01-BAE3-4C00-E63B-65062F4FE81F}"/>
              </a:ext>
            </a:extLst>
          </p:cNvPr>
          <p:cNvCxnSpPr>
            <a:stCxn id="25" idx="1"/>
          </p:cNvCxnSpPr>
          <p:nvPr/>
        </p:nvCxnSpPr>
        <p:spPr>
          <a:xfrm flipH="1">
            <a:off x="1128713" y="5479613"/>
            <a:ext cx="636910" cy="3687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FF499FAE-5E46-C9C2-1018-763DC83EAB04}"/>
              </a:ext>
            </a:extLst>
          </p:cNvPr>
          <p:cNvCxnSpPr/>
          <p:nvPr/>
        </p:nvCxnSpPr>
        <p:spPr>
          <a:xfrm rot="10800000">
            <a:off x="1204912" y="5924569"/>
            <a:ext cx="381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 xmlns:a16="http://schemas.microsoft.com/office/drawing/2014/main" id="{1DABAB13-8B84-98A4-22BC-DF80EFD105BC}"/>
              </a:ext>
            </a:extLst>
          </p:cNvPr>
          <p:cNvSpPr txBox="1"/>
          <p:nvPr/>
        </p:nvSpPr>
        <p:spPr>
          <a:xfrm>
            <a:off x="204787" y="2543194"/>
            <a:ext cx="583814"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Đề</a:t>
            </a:r>
            <a:r>
              <a:rPr lang="en-US" sz="2200" b="1" dirty="0">
                <a:solidFill>
                  <a:schemeClr val="accent6">
                    <a:lumMod val="75000"/>
                  </a:schemeClr>
                </a:solidFill>
              </a:rPr>
              <a:t> </a:t>
            </a:r>
          </a:p>
        </p:txBody>
      </p:sp>
      <p:sp>
        <p:nvSpPr>
          <p:cNvPr id="37" name="TextBox 36">
            <a:extLst>
              <a:ext uri="{FF2B5EF4-FFF2-40B4-BE49-F238E27FC236}">
                <a16:creationId xmlns="" xmlns:a16="http://schemas.microsoft.com/office/drawing/2014/main" id="{3DE2E16C-E9ED-64B1-EAC1-2C87B2081E36}"/>
              </a:ext>
            </a:extLst>
          </p:cNvPr>
          <p:cNvSpPr txBox="1"/>
          <p:nvPr/>
        </p:nvSpPr>
        <p:spPr>
          <a:xfrm>
            <a:off x="-3175" y="3492519"/>
            <a:ext cx="894797"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Thực</a:t>
            </a:r>
            <a:r>
              <a:rPr lang="en-US" sz="2200" b="1" dirty="0">
                <a:solidFill>
                  <a:schemeClr val="accent6">
                    <a:lumMod val="75000"/>
                  </a:schemeClr>
                </a:solidFill>
              </a:rPr>
              <a:t> </a:t>
            </a:r>
          </a:p>
        </p:txBody>
      </p:sp>
      <p:sp>
        <p:nvSpPr>
          <p:cNvPr id="38" name="TextBox 37">
            <a:extLst>
              <a:ext uri="{FF2B5EF4-FFF2-40B4-BE49-F238E27FC236}">
                <a16:creationId xmlns="" xmlns:a16="http://schemas.microsoft.com/office/drawing/2014/main" id="{4CC8AA36-0D8E-41CD-C7AA-43E88E504BB4}"/>
              </a:ext>
            </a:extLst>
          </p:cNvPr>
          <p:cNvSpPr txBox="1"/>
          <p:nvPr/>
        </p:nvSpPr>
        <p:spPr>
          <a:xfrm>
            <a:off x="133350" y="4472007"/>
            <a:ext cx="827471"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Luận</a:t>
            </a:r>
            <a:endParaRPr lang="en-US" sz="2200" b="1" dirty="0">
              <a:solidFill>
                <a:schemeClr val="accent6">
                  <a:lumMod val="75000"/>
                </a:schemeClr>
              </a:solidFill>
            </a:endParaRPr>
          </a:p>
        </p:txBody>
      </p:sp>
      <p:sp>
        <p:nvSpPr>
          <p:cNvPr id="39" name="TextBox 38">
            <a:extLst>
              <a:ext uri="{FF2B5EF4-FFF2-40B4-BE49-F238E27FC236}">
                <a16:creationId xmlns="" xmlns:a16="http://schemas.microsoft.com/office/drawing/2014/main" id="{33197E75-FBFB-FF1D-4125-FFBA26CF1706}"/>
              </a:ext>
            </a:extLst>
          </p:cNvPr>
          <p:cNvSpPr txBox="1"/>
          <p:nvPr/>
        </p:nvSpPr>
        <p:spPr>
          <a:xfrm>
            <a:off x="219075" y="5619769"/>
            <a:ext cx="623889"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Kết</a:t>
            </a:r>
            <a:endParaRPr lang="en-US" sz="2200" b="1" dirty="0">
              <a:solidFill>
                <a:schemeClr val="accent6">
                  <a:lumMod val="75000"/>
                </a:schemeClr>
              </a:solidFill>
            </a:endParaRPr>
          </a:p>
        </p:txBody>
      </p:sp>
      <p:cxnSp>
        <p:nvCxnSpPr>
          <p:cNvPr id="40" name="Straight Arrow Connector 39">
            <a:extLst>
              <a:ext uri="{FF2B5EF4-FFF2-40B4-BE49-F238E27FC236}">
                <a16:creationId xmlns="" xmlns:a16="http://schemas.microsoft.com/office/drawing/2014/main" id="{2D60DAC3-B604-A4CD-1AD8-B240EEE9BE50}"/>
              </a:ext>
            </a:extLst>
          </p:cNvPr>
          <p:cNvCxnSpPr>
            <a:cxnSpLocks/>
          </p:cNvCxnSpPr>
          <p:nvPr/>
        </p:nvCxnSpPr>
        <p:spPr>
          <a:xfrm>
            <a:off x="5632621" y="3426520"/>
            <a:ext cx="776287" cy="252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 xmlns:a16="http://schemas.microsoft.com/office/drawing/2014/main" id="{318C0829-9525-FB4A-480E-45EB04FA8207}"/>
              </a:ext>
            </a:extLst>
          </p:cNvPr>
          <p:cNvCxnSpPr/>
          <p:nvPr/>
        </p:nvCxnSpPr>
        <p:spPr>
          <a:xfrm flipV="1">
            <a:off x="5471797" y="3714788"/>
            <a:ext cx="784225"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2D251100-FDF6-B298-2548-73A7FB4FBD4B}"/>
              </a:ext>
            </a:extLst>
          </p:cNvPr>
          <p:cNvCxnSpPr/>
          <p:nvPr/>
        </p:nvCxnSpPr>
        <p:spPr>
          <a:xfrm>
            <a:off x="5938805" y="4478455"/>
            <a:ext cx="444500" cy="2397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 xmlns:a16="http://schemas.microsoft.com/office/drawing/2014/main" id="{D388F107-B8DA-119D-DF07-2BAACC10217A}"/>
              </a:ext>
            </a:extLst>
          </p:cNvPr>
          <p:cNvCxnSpPr/>
          <p:nvPr/>
        </p:nvCxnSpPr>
        <p:spPr>
          <a:xfrm flipV="1">
            <a:off x="5939630" y="4781569"/>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 xmlns:a16="http://schemas.microsoft.com/office/drawing/2014/main" id="{27E4AFF9-68EC-54D1-D032-5C25BECCE3DB}"/>
              </a:ext>
            </a:extLst>
          </p:cNvPr>
          <p:cNvSpPr txBox="1">
            <a:spLocks noChangeArrowheads="1"/>
          </p:cNvSpPr>
          <p:nvPr/>
        </p:nvSpPr>
        <p:spPr bwMode="auto">
          <a:xfrm>
            <a:off x="6137945" y="3417450"/>
            <a:ext cx="68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7030A0"/>
                </a:solidFill>
                <a:latin typeface=".VnTime" pitchFamily="34" charset="0"/>
              </a:rPr>
              <a:t>Đối</a:t>
            </a:r>
          </a:p>
        </p:txBody>
      </p:sp>
      <p:sp>
        <p:nvSpPr>
          <p:cNvPr id="45" name="TextBox 44">
            <a:extLst>
              <a:ext uri="{FF2B5EF4-FFF2-40B4-BE49-F238E27FC236}">
                <a16:creationId xmlns="" xmlns:a16="http://schemas.microsoft.com/office/drawing/2014/main" id="{5BE2C600-3EEB-014D-36BB-9CAB703F396B}"/>
              </a:ext>
            </a:extLst>
          </p:cNvPr>
          <p:cNvSpPr txBox="1">
            <a:spLocks noChangeArrowheads="1"/>
          </p:cNvSpPr>
          <p:nvPr/>
        </p:nvSpPr>
        <p:spPr bwMode="auto">
          <a:xfrm>
            <a:off x="6298604" y="4515880"/>
            <a:ext cx="6078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7030A0"/>
                </a:solidFill>
                <a:latin typeface=".VnTime" pitchFamily="34" charset="0"/>
              </a:rPr>
              <a:t>Đối</a:t>
            </a:r>
          </a:p>
        </p:txBody>
      </p:sp>
    </p:spTree>
    <p:extLst>
      <p:ext uri="{BB962C8B-B14F-4D97-AF65-F5344CB8AC3E}">
        <p14:creationId xmlns:p14="http://schemas.microsoft.com/office/powerpoint/2010/main" val="1444492391"/>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xit" presetSubtype="10"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strVal val="ppt_h"/>
                                          </p:val>
                                        </p:tav>
                                      </p:tavLst>
                                    </p:anim>
                                    <p:set>
                                      <p:cBhvr>
                                        <p:cTn id="19" dur="1" fill="hold">
                                          <p:stCondLst>
                                            <p:cond delay="499"/>
                                          </p:stCondLst>
                                        </p:cTn>
                                        <p:tgtEl>
                                          <p:spTgt spid="6"/>
                                        </p:tgtEl>
                                        <p:attrNameLst>
                                          <p:attrName>style.visibility</p:attrName>
                                        </p:attrNameLst>
                                      </p:cBhvr>
                                      <p:to>
                                        <p:strVal val="hidden"/>
                                      </p:to>
                                    </p:set>
                                  </p:childTnLst>
                                </p:cTn>
                              </p:par>
                              <p:par>
                                <p:cTn id="20" presetID="17" presetClass="exit" presetSubtype="10" fill="hold" grpId="1" nodeType="with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strVal val="ppt_h"/>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linds(horizontal)">
                                      <p:cBhvr>
                                        <p:cTn id="50" dur="500"/>
                                        <p:tgtEl>
                                          <p:spTgt spid="29"/>
                                        </p:tgtEl>
                                      </p:cBhvr>
                                    </p:animEffect>
                                  </p:childTnLst>
                                </p:cTn>
                              </p:par>
                              <p:par>
                                <p:cTn id="51" presetID="3" presetClass="entr" presetSubtype="1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linds(horizont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linds(horizont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linds(horizontal)">
                                      <p:cBhvr>
                                        <p:cTn id="63" dur="500"/>
                                        <p:tgtEl>
                                          <p:spTgt spid="36"/>
                                        </p:tgtEl>
                                      </p:cBhvr>
                                    </p:animEffect>
                                  </p:childTnLst>
                                </p:cTn>
                              </p:par>
                              <p:par>
                                <p:cTn id="64" presetID="3" presetClass="entr" presetSubtype="1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linds(horizontal)">
                                      <p:cBhvr>
                                        <p:cTn id="66" dur="500"/>
                                        <p:tgtEl>
                                          <p:spTgt spid="31"/>
                                        </p:tgtEl>
                                      </p:cBhvr>
                                    </p:animEffect>
                                  </p:childTnLst>
                                </p:cTn>
                              </p:par>
                              <p:par>
                                <p:cTn id="67" presetID="3" presetClass="entr" presetSubtype="1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blinds(horizontal)">
                                      <p:cBhvr>
                                        <p:cTn id="86" dur="5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linds(horizontal)">
                                      <p:cBhvr>
                                        <p:cTn id="91" dur="500"/>
                                        <p:tgtEl>
                                          <p:spTgt spid="38"/>
                                        </p:tgtEl>
                                      </p:cBhvr>
                                    </p:animEffect>
                                  </p:childTnLst>
                                </p:cTn>
                              </p:par>
                              <p:par>
                                <p:cTn id="92" presetID="3" presetClass="entr" presetSubtype="10"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5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blinds(horizontal)">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blinds(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nodeType="clickEffect">
                                  <p:stCondLst>
                                    <p:cond delay="0"/>
                                  </p:stCondLst>
                                  <p:childTnLst>
                                    <p:set>
                                      <p:cBhvr>
                                        <p:cTn id="106" dur="1" fill="hold">
                                          <p:stCondLst>
                                            <p:cond delay="0"/>
                                          </p:stCondLst>
                                        </p:cTn>
                                        <p:tgtEl>
                                          <p:spTgt spid="7173"/>
                                        </p:tgtEl>
                                        <p:attrNameLst>
                                          <p:attrName>style.visibility</p:attrName>
                                        </p:attrNameLst>
                                      </p:cBhvr>
                                      <p:to>
                                        <p:strVal val="visible"/>
                                      </p:to>
                                    </p:set>
                                    <p:animEffect transition="in" filter="wipe(down)">
                                      <p:cBhvr>
                                        <p:cTn id="107" dur="580">
                                          <p:stCondLst>
                                            <p:cond delay="0"/>
                                          </p:stCondLst>
                                        </p:cTn>
                                        <p:tgtEl>
                                          <p:spTgt spid="7173"/>
                                        </p:tgtEl>
                                      </p:cBhvr>
                                    </p:animEffect>
                                    <p:anim calcmode="lin" valueType="num">
                                      <p:cBhvr>
                                        <p:cTn id="108"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113" dur="26">
                                          <p:stCondLst>
                                            <p:cond delay="650"/>
                                          </p:stCondLst>
                                        </p:cTn>
                                        <p:tgtEl>
                                          <p:spTgt spid="7173"/>
                                        </p:tgtEl>
                                      </p:cBhvr>
                                      <p:to x="100000" y="60000"/>
                                    </p:animScale>
                                    <p:animScale>
                                      <p:cBhvr>
                                        <p:cTn id="114" dur="166" decel="50000">
                                          <p:stCondLst>
                                            <p:cond delay="676"/>
                                          </p:stCondLst>
                                        </p:cTn>
                                        <p:tgtEl>
                                          <p:spTgt spid="7173"/>
                                        </p:tgtEl>
                                      </p:cBhvr>
                                      <p:to x="100000" y="100000"/>
                                    </p:animScale>
                                    <p:animScale>
                                      <p:cBhvr>
                                        <p:cTn id="115" dur="26">
                                          <p:stCondLst>
                                            <p:cond delay="1312"/>
                                          </p:stCondLst>
                                        </p:cTn>
                                        <p:tgtEl>
                                          <p:spTgt spid="7173"/>
                                        </p:tgtEl>
                                      </p:cBhvr>
                                      <p:to x="100000" y="80000"/>
                                    </p:animScale>
                                    <p:animScale>
                                      <p:cBhvr>
                                        <p:cTn id="116" dur="166" decel="50000">
                                          <p:stCondLst>
                                            <p:cond delay="1338"/>
                                          </p:stCondLst>
                                        </p:cTn>
                                        <p:tgtEl>
                                          <p:spTgt spid="7173"/>
                                        </p:tgtEl>
                                      </p:cBhvr>
                                      <p:to x="100000" y="100000"/>
                                    </p:animScale>
                                    <p:animScale>
                                      <p:cBhvr>
                                        <p:cTn id="117" dur="26">
                                          <p:stCondLst>
                                            <p:cond delay="1642"/>
                                          </p:stCondLst>
                                        </p:cTn>
                                        <p:tgtEl>
                                          <p:spTgt spid="7173"/>
                                        </p:tgtEl>
                                      </p:cBhvr>
                                      <p:to x="100000" y="90000"/>
                                    </p:animScale>
                                    <p:animScale>
                                      <p:cBhvr>
                                        <p:cTn id="118" dur="166" decel="50000">
                                          <p:stCondLst>
                                            <p:cond delay="1668"/>
                                          </p:stCondLst>
                                        </p:cTn>
                                        <p:tgtEl>
                                          <p:spTgt spid="7173"/>
                                        </p:tgtEl>
                                      </p:cBhvr>
                                      <p:to x="100000" y="100000"/>
                                    </p:animScale>
                                    <p:animScale>
                                      <p:cBhvr>
                                        <p:cTn id="119" dur="26">
                                          <p:stCondLst>
                                            <p:cond delay="1808"/>
                                          </p:stCondLst>
                                        </p:cTn>
                                        <p:tgtEl>
                                          <p:spTgt spid="7173"/>
                                        </p:tgtEl>
                                      </p:cBhvr>
                                      <p:to x="100000" y="95000"/>
                                    </p:animScale>
                                    <p:animScale>
                                      <p:cBhvr>
                                        <p:cTn id="120" dur="166" decel="50000">
                                          <p:stCondLst>
                                            <p:cond delay="1834"/>
                                          </p:stCondLst>
                                        </p:cTn>
                                        <p:tgtEl>
                                          <p:spTgt spid="7173"/>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nodeType="click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blinds(horizontal)">
                                      <p:cBhvr>
                                        <p:cTn id="125" dur="500"/>
                                        <p:tgtEl>
                                          <p:spTgt spid="40"/>
                                        </p:tgtEl>
                                      </p:cBhvr>
                                    </p:animEffect>
                                  </p:childTnLst>
                                </p:cTn>
                              </p:par>
                              <p:par>
                                <p:cTn id="126" presetID="3" presetClass="entr" presetSubtype="10"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linds(horizontal)">
                                      <p:cBhvr>
                                        <p:cTn id="128" dur="500"/>
                                        <p:tgtEl>
                                          <p:spTgt spid="41"/>
                                        </p:tgtEl>
                                      </p:cBhvr>
                                    </p:animEffect>
                                  </p:childTnLst>
                                </p:cTn>
                              </p:par>
                              <p:par>
                                <p:cTn id="129" presetID="3" presetClass="entr" presetSubtype="10" fill="hold" nodeType="with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blinds(horizontal)">
                                      <p:cBhvr>
                                        <p:cTn id="131" dur="500"/>
                                        <p:tgtEl>
                                          <p:spTgt spid="42"/>
                                        </p:tgtEl>
                                      </p:cBhvr>
                                    </p:animEffect>
                                  </p:childTnLst>
                                </p:cTn>
                              </p:par>
                              <p:par>
                                <p:cTn id="132" presetID="3" presetClass="entr" presetSubtype="10" fill="hold" nodeType="withEffect">
                                  <p:stCondLst>
                                    <p:cond delay="0"/>
                                  </p:stCondLst>
                                  <p:childTnLst>
                                    <p:set>
                                      <p:cBhvr>
                                        <p:cTn id="133" dur="1" fill="hold">
                                          <p:stCondLst>
                                            <p:cond delay="0"/>
                                          </p:stCondLst>
                                        </p:cTn>
                                        <p:tgtEl>
                                          <p:spTgt spid="43"/>
                                        </p:tgtEl>
                                        <p:attrNameLst>
                                          <p:attrName>style.visibility</p:attrName>
                                        </p:attrNameLst>
                                      </p:cBhvr>
                                      <p:to>
                                        <p:strVal val="visible"/>
                                      </p:to>
                                    </p:set>
                                    <p:animEffect transition="in" filter="blinds(horizontal)">
                                      <p:cBhvr>
                                        <p:cTn id="134" dur="500"/>
                                        <p:tgtEl>
                                          <p:spTgt spid="43"/>
                                        </p:tgtEl>
                                      </p:cBhvr>
                                    </p:animEffect>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blinds(horizontal)">
                                      <p:cBhvr>
                                        <p:cTn id="139" dur="500"/>
                                        <p:tgtEl>
                                          <p:spTgt spid="40"/>
                                        </p:tgtEl>
                                      </p:cBhvr>
                                    </p:animEffect>
                                  </p:childTnLst>
                                </p:cTn>
                              </p:par>
                              <p:par>
                                <p:cTn id="140" presetID="3" presetClass="entr" presetSubtype="10" fill="hold" nodeType="withEffect">
                                  <p:stCondLst>
                                    <p:cond delay="0"/>
                                  </p:stCondLst>
                                  <p:childTnLst>
                                    <p:set>
                                      <p:cBhvr>
                                        <p:cTn id="141" dur="1" fill="hold">
                                          <p:stCondLst>
                                            <p:cond delay="0"/>
                                          </p:stCondLst>
                                        </p:cTn>
                                        <p:tgtEl>
                                          <p:spTgt spid="41"/>
                                        </p:tgtEl>
                                        <p:attrNameLst>
                                          <p:attrName>style.visibility</p:attrName>
                                        </p:attrNameLst>
                                      </p:cBhvr>
                                      <p:to>
                                        <p:strVal val="visible"/>
                                      </p:to>
                                    </p:set>
                                    <p:animEffect transition="in" filter="blinds(horizontal)">
                                      <p:cBhvr>
                                        <p:cTn id="142" dur="500"/>
                                        <p:tgtEl>
                                          <p:spTgt spid="41"/>
                                        </p:tgtEl>
                                      </p:cBhvr>
                                    </p:animEffect>
                                  </p:childTnLst>
                                </p:cTn>
                              </p:par>
                              <p:par>
                                <p:cTn id="143" presetID="3" presetClass="entr" presetSubtype="10" fill="hold" nodeType="with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blinds(horizontal)">
                                      <p:cBhvr>
                                        <p:cTn id="145" dur="500"/>
                                        <p:tgtEl>
                                          <p:spTgt spid="42"/>
                                        </p:tgtEl>
                                      </p:cBhvr>
                                    </p:animEffect>
                                  </p:childTnLst>
                                </p:cTn>
                              </p:par>
                              <p:par>
                                <p:cTn id="146" presetID="3" presetClass="entr" presetSubtype="10" fill="hold" nodeType="with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blinds(horizontal)">
                                      <p:cBhvr>
                                        <p:cTn id="148" dur="500"/>
                                        <p:tgtEl>
                                          <p:spTgt spid="43"/>
                                        </p:tgtEl>
                                      </p:cBhvr>
                                    </p:animEffect>
                                  </p:childTnLst>
                                </p:cTn>
                              </p:par>
                              <p:par>
                                <p:cTn id="149" presetID="3" presetClass="entr" presetSubtype="10" fill="hold" nodeType="with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blinds(horizontal)">
                                      <p:cBhvr>
                                        <p:cTn id="151" dur="500"/>
                                        <p:tgtEl>
                                          <p:spTgt spid="44"/>
                                        </p:tgtEl>
                                      </p:cBhvr>
                                    </p:animEffect>
                                  </p:childTnLst>
                                </p:cTn>
                              </p:par>
                              <p:par>
                                <p:cTn id="152" presetID="3" presetClass="entr" presetSubtype="10" fill="hold" nodeType="withEffect">
                                  <p:stCondLst>
                                    <p:cond delay="0"/>
                                  </p:stCondLst>
                                  <p:childTnLst>
                                    <p:set>
                                      <p:cBhvr>
                                        <p:cTn id="153" dur="1" fill="hold">
                                          <p:stCondLst>
                                            <p:cond delay="0"/>
                                          </p:stCondLst>
                                        </p:cTn>
                                        <p:tgtEl>
                                          <p:spTgt spid="45"/>
                                        </p:tgtEl>
                                        <p:attrNameLst>
                                          <p:attrName>style.visibility</p:attrName>
                                        </p:attrNameLst>
                                      </p:cBhvr>
                                      <p:to>
                                        <p:strVal val="visible"/>
                                      </p:to>
                                    </p:set>
                                    <p:animEffect transition="in" filter="blinds(horizontal)">
                                      <p:cBhvr>
                                        <p:cTn id="15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4" grpId="1"/>
      <p:bldP spid="9" grpId="0"/>
      <p:bldP spid="13" grpId="0"/>
      <p:bldP spid="14" grpId="0"/>
      <p:bldP spid="17" grpId="0"/>
      <p:bldP spid="18" grpId="0"/>
      <p:bldP spid="23" grpId="0"/>
      <p:bldP spid="24" grpId="0"/>
      <p:bldP spid="25" grpId="0"/>
      <p:bldP spid="26" grpId="0"/>
      <p:bldP spid="36" grpId="0"/>
      <p:bldP spid="36" grpId="1"/>
      <p:bldP spid="37" grpId="0"/>
      <p:bldP spid="37" grpId="1"/>
      <p:bldP spid="38" grpId="0"/>
      <p:bldP spid="38" grpId="1"/>
      <p:bldP spid="39"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26" name="图片 25">
            <a:extLst>
              <a:ext uri="{FF2B5EF4-FFF2-40B4-BE49-F238E27FC236}">
                <a16:creationId xmlns=""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39939" y="1519636"/>
            <a:ext cx="1237671" cy="802423"/>
          </a:xfrm>
          <a:prstGeom prst="rect">
            <a:avLst/>
          </a:prstGeom>
        </p:spPr>
      </p:pic>
      <p:sp>
        <p:nvSpPr>
          <p:cNvPr id="40" name="矩形 26">
            <a:extLst>
              <a:ext uri="{FF2B5EF4-FFF2-40B4-BE49-F238E27FC236}">
                <a16:creationId xmlns="" xmlns:a16="http://schemas.microsoft.com/office/drawing/2014/main" id="{2013BB68-1A03-4557-B8FA-C747F3F22078}"/>
              </a:ext>
            </a:extLst>
          </p:cNvPr>
          <p:cNvSpPr/>
          <p:nvPr/>
        </p:nvSpPr>
        <p:spPr>
          <a:xfrm>
            <a:off x="1430936" y="1555439"/>
            <a:ext cx="10218758"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nước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không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gian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lịch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sử</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văn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hóa</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err="1">
                <a:solidFill>
                  <a:srgbClr val="77384B"/>
                </a:solidFill>
                <a:latin typeface="Times New Roman" pitchFamily="18" charset="0"/>
                <a:ea typeface="华文中宋" panose="02010600040101010101" pitchFamily="2" charset="-122"/>
                <a:cs typeface="Times New Roman" pitchFamily="18" charset="0"/>
                <a:sym typeface="+mn-lt"/>
              </a:rPr>
              <a:t>của</a:t>
            </a:r>
            <a:r>
              <a:rPr lang="en-US" altLang="zh-CN" sz="2800" spc="300">
                <a:solidFill>
                  <a:srgbClr val="77384B"/>
                </a:solidFill>
                <a:latin typeface="Times New Roman" pitchFamily="18" charset="0"/>
                <a:ea typeface="华文中宋" panose="02010600040101010101" pitchFamily="2" charset="-122"/>
                <a:cs typeface="Times New Roman" pitchFamily="18" charset="0"/>
                <a:sym typeface="+mn-lt"/>
              </a:rPr>
              <a:t> một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thời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đã</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qua</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44" name="图片 25">
            <a:extLst>
              <a:ext uri="{FF2B5EF4-FFF2-40B4-BE49-F238E27FC236}">
                <a16:creationId xmlns=""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82652" y="2721855"/>
            <a:ext cx="1237671" cy="802423"/>
          </a:xfrm>
          <a:prstGeom prst="rect">
            <a:avLst/>
          </a:prstGeom>
        </p:spPr>
      </p:pic>
      <p:sp>
        <p:nvSpPr>
          <p:cNvPr id="54" name="矩形 26">
            <a:extLst>
              <a:ext uri="{FF2B5EF4-FFF2-40B4-BE49-F238E27FC236}">
                <a16:creationId xmlns="" xmlns:a16="http://schemas.microsoft.com/office/drawing/2014/main" id="{2013BB68-1A03-4557-B8FA-C747F3F22078}"/>
              </a:ext>
            </a:extLst>
          </p:cNvPr>
          <p:cNvSpPr/>
          <p:nvPr/>
        </p:nvSpPr>
        <p:spPr>
          <a:xfrm>
            <a:off x="1480528" y="2817025"/>
            <a:ext cx="9991038" cy="523220"/>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ấm</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gia</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đình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quê</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55" name="图片 25">
            <a:extLst>
              <a:ext uri="{FF2B5EF4-FFF2-40B4-BE49-F238E27FC236}">
                <a16:creationId xmlns=""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52839" y="3688442"/>
            <a:ext cx="1237671" cy="802423"/>
          </a:xfrm>
          <a:prstGeom prst="rect">
            <a:avLst/>
          </a:prstGeom>
        </p:spPr>
      </p:pic>
      <p:sp>
        <p:nvSpPr>
          <p:cNvPr id="56" name="矩形 26">
            <a:extLst>
              <a:ext uri="{FF2B5EF4-FFF2-40B4-BE49-F238E27FC236}">
                <a16:creationId xmlns="" xmlns:a16="http://schemas.microsoft.com/office/drawing/2014/main" id="{2013BB68-1A03-4557-B8FA-C747F3F22078}"/>
              </a:ext>
            </a:extLst>
          </p:cNvPr>
          <p:cNvSpPr/>
          <p:nvPr/>
        </p:nvSpPr>
        <p:spPr>
          <a:xfrm>
            <a:off x="1508168" y="3676741"/>
            <a:ext cx="10105900"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nước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và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mang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nỗi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buồn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thầm</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lặng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bâng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khuâng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57" name="图片 25">
            <a:extLst>
              <a:ext uri="{FF2B5EF4-FFF2-40B4-BE49-F238E27FC236}">
                <a16:creationId xmlns=""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5536" y="4875872"/>
            <a:ext cx="1237671" cy="802423"/>
          </a:xfrm>
          <a:prstGeom prst="rect">
            <a:avLst/>
          </a:prstGeom>
        </p:spPr>
      </p:pic>
      <p:sp>
        <p:nvSpPr>
          <p:cNvPr id="58" name="矩形 26">
            <a:extLst>
              <a:ext uri="{FF2B5EF4-FFF2-40B4-BE49-F238E27FC236}">
                <a16:creationId xmlns="" xmlns:a16="http://schemas.microsoft.com/office/drawing/2014/main" id="{2013BB68-1A03-4557-B8FA-C747F3F22078}"/>
              </a:ext>
            </a:extLst>
          </p:cNvPr>
          <p:cNvSpPr/>
          <p:nvPr/>
        </p:nvSpPr>
        <p:spPr>
          <a:xfrm>
            <a:off x="1526536" y="4923549"/>
            <a:ext cx="8591241"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Nỗi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uất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ức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oan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khuất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phải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từ</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bỏ</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mình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yêu</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quý</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để</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đến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hoang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vu.</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sp>
        <p:nvSpPr>
          <p:cNvPr id="13" name="矩形 26">
            <a:extLst>
              <a:ext uri="{FF2B5EF4-FFF2-40B4-BE49-F238E27FC236}">
                <a16:creationId xmlns="" xmlns:a16="http://schemas.microsoft.com/office/drawing/2014/main" id="{2013BB68-1A03-4557-B8FA-C747F3F22078}"/>
              </a:ext>
            </a:extLst>
          </p:cNvPr>
          <p:cNvSpPr/>
          <p:nvPr/>
        </p:nvSpPr>
        <p:spPr>
          <a:xfrm>
            <a:off x="706643" y="202485"/>
            <a:ext cx="10871791" cy="954107"/>
          </a:xfrm>
          <a:prstGeom prst="rect">
            <a:avLst/>
          </a:prstGeom>
        </p:spPr>
        <p:txBody>
          <a:bodyPr wrap="square">
            <a:spAutoFit/>
          </a:bodyPr>
          <a:lstStyle/>
          <a:p>
            <a:pPr algn="ct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Tâm</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trạng</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của</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nhà</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được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bộc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lộ</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trực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tiếp</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trong</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err="1">
                <a:solidFill>
                  <a:srgbClr val="FF0000"/>
                </a:solidFill>
                <a:latin typeface="Times New Roman" pitchFamily="18" charset="0"/>
                <a:ea typeface="华文中宋" panose="02010600040101010101" pitchFamily="2" charset="-122"/>
                <a:cs typeface="Times New Roman" pitchFamily="18" charset="0"/>
                <a:sym typeface="+mn-lt"/>
              </a:rPr>
              <a:t>thơ</a:t>
            </a:r>
            <a:r>
              <a:rPr lang="en-US" altLang="zh-CN" sz="2800" b="1" spc="300">
                <a:solidFill>
                  <a:srgbClr val="FF0000"/>
                </a:solidFill>
                <a:latin typeface="Times New Roman" pitchFamily="18" charset="0"/>
                <a:ea typeface="华文中宋" panose="02010600040101010101" pitchFamily="2" charset="-122"/>
                <a:cs typeface="Times New Roman" pitchFamily="18" charset="0"/>
                <a:sym typeface="+mn-lt"/>
              </a:rPr>
              <a:t> là:</a:t>
            </a:r>
            <a:endParaRPr lang="zh-CN" altLang="en-US" sz="2800" b="1" spc="300" dirty="0">
              <a:solidFill>
                <a:srgbClr val="FF0000"/>
              </a:solidFill>
              <a:latin typeface="Times New Roman" pitchFamily="18" charset="0"/>
              <a:ea typeface="华文中宋" panose="02010600040101010101" pitchFamily="2" charset="-122"/>
              <a:cs typeface="Times New Roman" pitchFamily="18" charset="0"/>
              <a:sym typeface="+mn-lt"/>
            </a:endParaRPr>
          </a:p>
        </p:txBody>
      </p:sp>
    </p:spTree>
    <p:extLst>
      <p:ext uri="{BB962C8B-B14F-4D97-AF65-F5344CB8AC3E}">
        <p14:creationId xmlns:p14="http://schemas.microsoft.com/office/powerpoint/2010/main" val="343209158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strips(downLeft)">
                                      <p:cBhvr>
                                        <p:cTn id="12" dur="500"/>
                                        <p:tgtEl>
                                          <p:spTgt spid="2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strips(down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strips(downLeft)">
                                      <p:cBhvr>
                                        <p:cTn id="20" dur="500"/>
                                        <p:tgtEl>
                                          <p:spTgt spid="44"/>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strips(downLeft)">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strips(downLeft)">
                                      <p:cBhvr>
                                        <p:cTn id="28" dur="500"/>
                                        <p:tgtEl>
                                          <p:spTgt spid="55"/>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strips(downLeft)">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strips(downLeft)">
                                      <p:cBhvr>
                                        <p:cTn id="36" dur="500"/>
                                        <p:tgtEl>
                                          <p:spTgt spid="57"/>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strips(downLeft)">
                                      <p:cBhvr>
                                        <p:cTn id="39" dur="500"/>
                                        <p:tgtEl>
                                          <p:spTgt spid="58"/>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4" grpId="0"/>
      <p:bldP spid="56" grpId="0"/>
      <p:bldP spid="58"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ongang06097.jpg">
            <a:extLst>
              <a:ext uri="{FF2B5EF4-FFF2-40B4-BE49-F238E27FC236}">
                <a16:creationId xmlns="" xmlns:a16="http://schemas.microsoft.com/office/drawing/2014/main" id="{5F498EEA-D682-09DD-622D-B28C12E9BD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064" y="1413587"/>
            <a:ext cx="4655976"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269200710423010">
            <a:extLst>
              <a:ext uri="{FF2B5EF4-FFF2-40B4-BE49-F238E27FC236}">
                <a16:creationId xmlns="" xmlns:a16="http://schemas.microsoft.com/office/drawing/2014/main" id="{6276597C-0F72-3373-1C1D-F542A92A6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48268" y="1413587"/>
            <a:ext cx="4655976"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 xmlns:a16="http://schemas.microsoft.com/office/drawing/2014/main" id="{C8E12AC5-AB89-6B15-E265-B439B8D9F859}"/>
              </a:ext>
            </a:extLst>
          </p:cNvPr>
          <p:cNvSpPr/>
          <p:nvPr/>
        </p:nvSpPr>
        <p:spPr>
          <a:xfrm>
            <a:off x="2792754" y="238330"/>
            <a:ext cx="6009337"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Đèo Ngang ngày nay</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4739007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 xmlns:a16="http://schemas.microsoft.com/office/drawing/2014/main" id="{AC8F2B8F-6967-4A04-9279-1B04259E4AA5}"/>
              </a:ext>
            </a:extLst>
          </p:cNvPr>
          <p:cNvGrpSpPr/>
          <p:nvPr/>
        </p:nvGrpSpPr>
        <p:grpSpPr>
          <a:xfrm>
            <a:off x="4855048" y="1294410"/>
            <a:ext cx="2115764" cy="1772911"/>
            <a:chOff x="2286023" y="5807"/>
            <a:chExt cx="1687764" cy="1493597"/>
          </a:xfrm>
        </p:grpSpPr>
        <p:pic>
          <p:nvPicPr>
            <p:cNvPr id="43" name="图片 42">
              <a:extLst>
                <a:ext uri="{FF2B5EF4-FFF2-40B4-BE49-F238E27FC236}">
                  <a16:creationId xmlns=""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 xmlns:a16="http://schemas.microsoft.com/office/drawing/2014/main" id="{C5A7FF56-A45E-49D6-BCDF-1995C77E97FD}"/>
                </a:ext>
              </a:extLst>
            </p:cNvPr>
            <p:cNvSpPr txBox="1"/>
            <p:nvPr/>
          </p:nvSpPr>
          <p:spPr>
            <a:xfrm>
              <a:off x="2620607" y="152861"/>
              <a:ext cx="1179443" cy="1011223"/>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IV</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 xmlns:a16="http://schemas.microsoft.com/office/drawing/2014/main" id="{813F4B1A-4FF2-4162-A55C-E3E1907F987C}"/>
              </a:ext>
            </a:extLst>
          </p:cNvPr>
          <p:cNvSpPr txBox="1"/>
          <p:nvPr/>
        </p:nvSpPr>
        <p:spPr>
          <a:xfrm>
            <a:off x="3010983" y="3354263"/>
            <a:ext cx="6394284" cy="1446550"/>
          </a:xfrm>
          <a:prstGeom prst="rect">
            <a:avLst/>
          </a:prstGeom>
          <a:noFill/>
        </p:spPr>
        <p:txBody>
          <a:bodyPr wrap="square" rtlCol="0">
            <a:spAutoFit/>
          </a:bodyPr>
          <a:lstStyle/>
          <a:p>
            <a:pPr algn="ctr"/>
            <a:r>
              <a:rPr lang="en-US" altLang="zh-CN" sz="8800" b="1" spc="600" dirty="0" err="1">
                <a:latin typeface="Times New Roman" pitchFamily="18" charset="0"/>
                <a:ea typeface="华文中宋" panose="02010600040101010101" pitchFamily="2" charset="-122"/>
                <a:cs typeface="Times New Roman" pitchFamily="18" charset="0"/>
              </a:rPr>
              <a:t>Luyện</a:t>
            </a:r>
            <a:r>
              <a:rPr lang="en-US" altLang="zh-CN" sz="8800" b="1" spc="600" dirty="0">
                <a:latin typeface="Times New Roman" pitchFamily="18" charset="0"/>
                <a:ea typeface="华文中宋" panose="02010600040101010101" pitchFamily="2" charset="-122"/>
                <a:cs typeface="Times New Roman" pitchFamily="18" charset="0"/>
              </a:rPr>
              <a:t> </a:t>
            </a:r>
            <a:r>
              <a:rPr lang="en-US" altLang="zh-CN" sz="8800" b="1" spc="600" dirty="0" err="1">
                <a:latin typeface="Times New Roman" pitchFamily="18" charset="0"/>
                <a:ea typeface="华文中宋" panose="02010600040101010101" pitchFamily="2" charset="-122"/>
                <a:cs typeface="Times New Roman" pitchFamily="18" charset="0"/>
              </a:rPr>
              <a:t>tập</a:t>
            </a:r>
            <a:endParaRPr lang="zh-CN" altLang="en-US" sz="88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 xmlns:a16="http://schemas.microsoft.com/office/drawing/2014/main" id="{5CB299EE-1B6B-D875-3ACC-9F23A8700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图片 14">
            <a:extLst>
              <a:ext uri="{FF2B5EF4-FFF2-40B4-BE49-F238E27FC236}">
                <a16:creationId xmlns="" xmlns:a16="http://schemas.microsoft.com/office/drawing/2014/main" id="{F551073D-14A0-33D6-5D23-A8A21FEDD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7434360" y="2218276"/>
            <a:ext cx="4932968" cy="4516226"/>
          </a:xfrm>
          <a:prstGeom prst="rect">
            <a:avLst/>
          </a:prstGeom>
          <a:effectLst>
            <a:softEdge rad="635000"/>
          </a:effectLst>
        </p:spPr>
      </p:pic>
      <p:pic>
        <p:nvPicPr>
          <p:cNvPr id="19" name="图片 11">
            <a:extLst>
              <a:ext uri="{FF2B5EF4-FFF2-40B4-BE49-F238E27FC236}">
                <a16:creationId xmlns="" xmlns:a16="http://schemas.microsoft.com/office/drawing/2014/main" id="{8639F24C-7A0B-70DF-6A79-24053ACA0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44" y="4585592"/>
            <a:ext cx="5364474" cy="2276190"/>
          </a:xfrm>
          <a:prstGeom prst="rect">
            <a:avLst/>
          </a:prstGeom>
        </p:spPr>
      </p:pic>
      <p:pic>
        <p:nvPicPr>
          <p:cNvPr id="20" name="图片 22">
            <a:extLst>
              <a:ext uri="{FF2B5EF4-FFF2-40B4-BE49-F238E27FC236}">
                <a16:creationId xmlns="" xmlns:a16="http://schemas.microsoft.com/office/drawing/2014/main" id="{657F2262-7CAC-9485-41CD-F1F8067CD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21" name="图片 11">
            <a:extLst>
              <a:ext uri="{FF2B5EF4-FFF2-40B4-BE49-F238E27FC236}">
                <a16:creationId xmlns="" xmlns:a16="http://schemas.microsoft.com/office/drawing/2014/main" id="{FA4CF5E1-5C7A-1167-2473-6A09FFA63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886" y="-870022"/>
            <a:ext cx="5364474" cy="2276190"/>
          </a:xfrm>
          <a:prstGeom prst="rect">
            <a:avLst/>
          </a:prstGeom>
        </p:spPr>
      </p:pic>
      <p:sp>
        <p:nvSpPr>
          <p:cNvPr id="23" name="TextBox 22">
            <a:extLst>
              <a:ext uri="{FF2B5EF4-FFF2-40B4-BE49-F238E27FC236}">
                <a16:creationId xmlns="" xmlns:a16="http://schemas.microsoft.com/office/drawing/2014/main" id="{882CC3EE-BCD3-8401-F50D-78E84F1CA697}"/>
              </a:ext>
            </a:extLst>
          </p:cNvPr>
          <p:cNvSpPr txBox="1"/>
          <p:nvPr/>
        </p:nvSpPr>
        <p:spPr>
          <a:xfrm>
            <a:off x="3207592" y="355637"/>
            <a:ext cx="6543674" cy="1005660"/>
          </a:xfrm>
          <a:prstGeom prst="rect">
            <a:avLst/>
          </a:prstGeom>
          <a:noFill/>
        </p:spPr>
        <p:txBody>
          <a:bodyPr wrap="square">
            <a:spAutoFit/>
          </a:bodyPr>
          <a:lstStyle/>
          <a:p>
            <a:pPr marL="0" marR="0" algn="ctr">
              <a:lnSpc>
                <a:spcPct val="130000"/>
              </a:lnSpc>
              <a:spcBef>
                <a:spcPts val="0"/>
              </a:spcBef>
              <a:spcAft>
                <a:spcPts val="0"/>
              </a:spcAft>
            </a:pPr>
            <a:r>
              <a:rPr lang="en-US" sz="2400">
                <a:solidFill>
                  <a:srgbClr val="0000FF"/>
                </a:solidFill>
                <a:effectLst/>
                <a:latin typeface="Lobster Two" panose="02000506000000020003" pitchFamily="2" charset="0"/>
                <a:ea typeface="Calibri" panose="020F0502020204030204" pitchFamily="34" charset="0"/>
              </a:rPr>
              <a:t>Em hãy hệ thống lại nội dung bài học theo đặc trưng thể loại bằng sơ đồ tư duy dựa vào gợi ý sau:</a:t>
            </a:r>
          </a:p>
        </p:txBody>
      </p:sp>
      <p:pic>
        <p:nvPicPr>
          <p:cNvPr id="24" name="Picture 10">
            <a:extLst>
              <a:ext uri="{FF2B5EF4-FFF2-40B4-BE49-F238E27FC236}">
                <a16:creationId xmlns="" xmlns:a16="http://schemas.microsoft.com/office/drawing/2014/main" id="{4F10EB61-43C2-9C92-2D55-C3D848219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2897726"/>
            <a:ext cx="4668837" cy="14430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a:extLst>
              <a:ext uri="{FF2B5EF4-FFF2-40B4-BE49-F238E27FC236}">
                <a16:creationId xmlns="" xmlns:a16="http://schemas.microsoft.com/office/drawing/2014/main" id="{437B8AF5-CFFD-9228-BD2D-CA7FA869C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5450" y="3056476"/>
            <a:ext cx="5141913" cy="2413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a:extLst>
              <a:ext uri="{FF2B5EF4-FFF2-40B4-BE49-F238E27FC236}">
                <a16:creationId xmlns="" xmlns:a16="http://schemas.microsoft.com/office/drawing/2014/main" id="{46F0DA69-568B-0D89-FE74-2BBE1E700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9263" y="2873914"/>
            <a:ext cx="51054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a:extLst>
              <a:ext uri="{FF2B5EF4-FFF2-40B4-BE49-F238E27FC236}">
                <a16:creationId xmlns="" xmlns:a16="http://schemas.microsoft.com/office/drawing/2014/main" id="{7C5A2C16-A5D7-5A76-8A38-8D6780761F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8388" y="1637251"/>
            <a:ext cx="4487862" cy="21701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 xmlns:a16="http://schemas.microsoft.com/office/drawing/2014/main" id="{9F2A1E17-8F2F-D444-BF53-4DAA50391B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7913" y="3056476"/>
            <a:ext cx="424497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a:extLst>
              <a:ext uri="{FF2B5EF4-FFF2-40B4-BE49-F238E27FC236}">
                <a16:creationId xmlns="" xmlns:a16="http://schemas.microsoft.com/office/drawing/2014/main" id="{F15AE751-3697-B859-E528-F44B944FE6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7913" y="1648364"/>
            <a:ext cx="4281487" cy="2159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 xmlns:a16="http://schemas.microsoft.com/office/drawing/2014/main" id="{AA399045-F29A-E380-BCD6-346FAFAA7F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1250" y="2218276"/>
            <a:ext cx="3116263"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6706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ou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righ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3" name="文本框 2">
            <a:extLst>
              <a:ext uri="{FF2B5EF4-FFF2-40B4-BE49-F238E27FC236}">
                <a16:creationId xmlns="" xmlns:a16="http://schemas.microsoft.com/office/drawing/2014/main" id="{813F4B1A-4FF2-4162-A55C-E3E1907F987C}"/>
              </a:ext>
            </a:extLst>
          </p:cNvPr>
          <p:cNvSpPr txBox="1"/>
          <p:nvPr/>
        </p:nvSpPr>
        <p:spPr>
          <a:xfrm>
            <a:off x="1351808" y="0"/>
            <a:ext cx="9488384" cy="769441"/>
          </a:xfrm>
          <a:prstGeom prst="rect">
            <a:avLst/>
          </a:prstGeom>
          <a:noFill/>
        </p:spPr>
        <p:txBody>
          <a:bodyPr wrap="square" rtlCol="0">
            <a:spAutoFit/>
          </a:bodyPr>
          <a:lstStyle/>
          <a:p>
            <a:pPr algn="ctr"/>
            <a:r>
              <a:rPr lang="en-US" altLang="zh-CN" sz="4400" b="1" spc="600">
                <a:latin typeface="Times New Roman" pitchFamily="18" charset="0"/>
                <a:ea typeface="华文中宋" panose="02010600040101010101" pitchFamily="2" charset="-122"/>
                <a:cs typeface="Times New Roman" pitchFamily="18" charset="0"/>
              </a:rPr>
              <a:t>Hướng dẫn tự học</a:t>
            </a:r>
            <a:endParaRPr lang="zh-CN" altLang="en-US" sz="4400" b="1" spc="600" dirty="0">
              <a:latin typeface="Times New Roman" pitchFamily="18" charset="0"/>
              <a:ea typeface="华文中宋" panose="02010600040101010101" pitchFamily="2" charset="-122"/>
              <a:cs typeface="Times New Roman" pitchFamily="18" charset="0"/>
            </a:endParaRPr>
          </a:p>
        </p:txBody>
      </p:sp>
      <p:sp>
        <p:nvSpPr>
          <p:cNvPr id="6" name="矩形 26">
            <a:extLst>
              <a:ext uri="{FF2B5EF4-FFF2-40B4-BE49-F238E27FC236}">
                <a16:creationId xmlns="" xmlns:a16="http://schemas.microsoft.com/office/drawing/2014/main" id="{4454A9B5-5FB3-AE8A-DB13-58D32AAEF159}"/>
              </a:ext>
            </a:extLst>
          </p:cNvPr>
          <p:cNvSpPr/>
          <p:nvPr/>
        </p:nvSpPr>
        <p:spPr>
          <a:xfrm>
            <a:off x="2163742" y="1867192"/>
            <a:ext cx="9436075" cy="1815882"/>
          </a:xfrm>
          <a:prstGeom prst="rect">
            <a:avLst/>
          </a:prstGeom>
        </p:spPr>
        <p:txBody>
          <a:bodyPr wrap="square">
            <a:spAutoFit/>
          </a:bodyPr>
          <a:lstStyle/>
          <a:p>
            <a:pPr algn="just"/>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Tìm</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đọc</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trên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Internet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số</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của</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Huyện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Thanh</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Quan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Thăng</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Long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thành</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hoài</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cổ</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Chiều</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Chùa</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Trấn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Bắc</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Cảnh</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chiều</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hôm</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Đền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Trấn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Võ</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7" name="图片 25">
            <a:extLst>
              <a:ext uri="{FF2B5EF4-FFF2-40B4-BE49-F238E27FC236}">
                <a16:creationId xmlns="" xmlns:a16="http://schemas.microsoft.com/office/drawing/2014/main" id="{F5AF0D39-3FA7-562B-86E8-BA0D43300F22}"/>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824124"/>
            <a:ext cx="1237671" cy="802423"/>
          </a:xfrm>
          <a:prstGeom prst="rect">
            <a:avLst/>
          </a:prstGeom>
        </p:spPr>
      </p:pic>
      <p:sp>
        <p:nvSpPr>
          <p:cNvPr id="8" name="矩形 26">
            <a:extLst>
              <a:ext uri="{FF2B5EF4-FFF2-40B4-BE49-F238E27FC236}">
                <a16:creationId xmlns="" xmlns:a16="http://schemas.microsoft.com/office/drawing/2014/main" id="{C7CE68BF-DF4C-3219-DC5C-DD6BA4F486BB}"/>
              </a:ext>
            </a:extLst>
          </p:cNvPr>
          <p:cNvSpPr/>
          <p:nvPr/>
        </p:nvSpPr>
        <p:spPr>
          <a:xfrm>
            <a:off x="2163742" y="963725"/>
            <a:ext cx="9628950" cy="523220"/>
          </a:xfrm>
          <a:prstGeom prst="rect">
            <a:avLst/>
          </a:prstGeom>
        </p:spPr>
        <p:txBody>
          <a:bodyPr wrap="square">
            <a:spAutoFit/>
          </a:bodyPr>
          <a:lstStyle/>
          <a:p>
            <a:pPr algn="just"/>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Đọc</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lại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xem</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lại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nội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dung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học</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9" name="图片 25">
            <a:extLst>
              <a:ext uri="{FF2B5EF4-FFF2-40B4-BE49-F238E27FC236}">
                <a16:creationId xmlns="" xmlns:a16="http://schemas.microsoft.com/office/drawing/2014/main" id="{A853B367-946B-6EE7-EBCF-BD6B1BE70F7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2164789"/>
            <a:ext cx="1237671" cy="802423"/>
          </a:xfrm>
          <a:prstGeom prst="rect">
            <a:avLst/>
          </a:prstGeom>
        </p:spPr>
      </p:pic>
      <p:pic>
        <p:nvPicPr>
          <p:cNvPr id="10" name="图片 25">
            <a:extLst>
              <a:ext uri="{FF2B5EF4-FFF2-40B4-BE49-F238E27FC236}">
                <a16:creationId xmlns="" xmlns:a16="http://schemas.microsoft.com/office/drawing/2014/main" id="{6D1C7AD5-AAB2-4BF0-D866-94AE6A20A68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3923719"/>
            <a:ext cx="1237671" cy="802423"/>
          </a:xfrm>
          <a:prstGeom prst="rect">
            <a:avLst/>
          </a:prstGeom>
        </p:spPr>
      </p:pic>
      <p:sp>
        <p:nvSpPr>
          <p:cNvPr id="11" name="矩形 26">
            <a:extLst>
              <a:ext uri="{FF2B5EF4-FFF2-40B4-BE49-F238E27FC236}">
                <a16:creationId xmlns="" xmlns:a16="http://schemas.microsoft.com/office/drawing/2014/main" id="{8A0EB4E3-7A44-0BA6-F120-34A6C801514E}"/>
              </a:ext>
            </a:extLst>
          </p:cNvPr>
          <p:cNvSpPr/>
          <p:nvPr/>
        </p:nvSpPr>
        <p:spPr>
          <a:xfrm>
            <a:off x="2163742" y="4116361"/>
            <a:ext cx="9628950" cy="523220"/>
          </a:xfrm>
          <a:prstGeom prst="rect">
            <a:avLst/>
          </a:prstGeom>
        </p:spPr>
        <p:txBody>
          <a:bodyPr wrap="square">
            <a:spAutoFit/>
          </a:bodyPr>
          <a:lstStyle/>
          <a:p>
            <a:pPr algn="just"/>
            <a:r>
              <a:rPr lang="en-US" altLang="zh-CN" sz="2800" b="1" spc="300">
                <a:solidFill>
                  <a:srgbClr val="77384B"/>
                </a:solidFill>
                <a:latin typeface="Times New Roman" pitchFamily="18" charset="0"/>
                <a:ea typeface="华文中宋" panose="02010600040101010101" pitchFamily="2" charset="-122"/>
                <a:cs typeface="Times New Roman" pitchFamily="18" charset="0"/>
                <a:sym typeface="+mn-lt"/>
              </a:rPr>
              <a:t>Xem lại cách đọc hiểu thể thơ Thất ngôn bát cú.</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13" name="图片 25">
            <a:extLst>
              <a:ext uri="{FF2B5EF4-FFF2-40B4-BE49-F238E27FC236}">
                <a16:creationId xmlns="" xmlns:a16="http://schemas.microsoft.com/office/drawing/2014/main" id="{613DA07C-74BE-9C65-C7B7-59DF10F1FA9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5028346"/>
            <a:ext cx="1237671" cy="802423"/>
          </a:xfrm>
          <a:prstGeom prst="rect">
            <a:avLst/>
          </a:prstGeom>
        </p:spPr>
      </p:pic>
      <p:sp>
        <p:nvSpPr>
          <p:cNvPr id="14" name="矩形 26">
            <a:extLst>
              <a:ext uri="{FF2B5EF4-FFF2-40B4-BE49-F238E27FC236}">
                <a16:creationId xmlns="" xmlns:a16="http://schemas.microsoft.com/office/drawing/2014/main" id="{E14336D4-F7FC-BE25-1314-928758D29763}"/>
              </a:ext>
            </a:extLst>
          </p:cNvPr>
          <p:cNvSpPr/>
          <p:nvPr/>
        </p:nvSpPr>
        <p:spPr>
          <a:xfrm>
            <a:off x="2163742" y="5220988"/>
            <a:ext cx="9628950" cy="523220"/>
          </a:xfrm>
          <a:prstGeom prst="rect">
            <a:avLst/>
          </a:prstGeom>
        </p:spPr>
        <p:txBody>
          <a:bodyPr wrap="square">
            <a:spAutoFit/>
          </a:bodyPr>
          <a:lstStyle/>
          <a:p>
            <a:pPr algn="just"/>
            <a:r>
              <a:rPr lang="en-US" altLang="zh-CN" sz="2800" b="1" spc="300">
                <a:solidFill>
                  <a:srgbClr val="77384B"/>
                </a:solidFill>
                <a:latin typeface="Times New Roman" pitchFamily="18" charset="0"/>
                <a:ea typeface="华文中宋" panose="02010600040101010101" pitchFamily="2" charset="-122"/>
                <a:cs typeface="Times New Roman" pitchFamily="18" charset="0"/>
                <a:sym typeface="+mn-lt"/>
              </a:rPr>
              <a:t>Chuẩn bị bài: </a:t>
            </a:r>
            <a:r>
              <a:rPr lang="en-US" altLang="zh-CN" sz="2800" b="1" i="1" spc="300">
                <a:solidFill>
                  <a:srgbClr val="77384B"/>
                </a:solidFill>
                <a:latin typeface="Times New Roman" pitchFamily="18" charset="0"/>
                <a:ea typeface="华文中宋" panose="02010600040101010101" pitchFamily="2" charset="-122"/>
                <a:cs typeface="Times New Roman" pitchFamily="18" charset="0"/>
                <a:sym typeface="+mn-lt"/>
              </a:rPr>
              <a:t>Lòng yêu nước của nhân dân ta.</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 xmlns:a16="http://schemas.microsoft.com/office/drawing/2014/main" id="{F93E0B60-0204-4F9C-8CD5-C9BD373E1A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a:extLst>
              <a:ext uri="{FF2B5EF4-FFF2-40B4-BE49-F238E27FC236}">
                <a16:creationId xmlns="" xmlns:a16="http://schemas.microsoft.com/office/drawing/2014/main" id="{E13F57E0-3C6A-4C57-B833-2C49EEC13F36}"/>
              </a:ext>
            </a:extLst>
          </p:cNvPr>
          <p:cNvSpPr txBox="1"/>
          <p:nvPr/>
        </p:nvSpPr>
        <p:spPr>
          <a:xfrm>
            <a:off x="5959066" y="4467363"/>
            <a:ext cx="4820134" cy="1635639"/>
          </a:xfrm>
          <a:prstGeom prst="rect">
            <a:avLst/>
          </a:prstGeom>
        </p:spPr>
        <p:txBody>
          <a:bodyPr vert="horz" lIns="91440" tIns="45720" rIns="91440" bIns="45720" rtlCol="0" anchor="t">
            <a:normAutofit lnSpcReduction="10000"/>
          </a:bodyPr>
          <a:lstStyle/>
          <a:p>
            <a:pPr algn="ctr">
              <a:lnSpc>
                <a:spcPct val="90000"/>
              </a:lnSpc>
              <a:spcBef>
                <a:spcPct val="0"/>
              </a:spcBef>
              <a:spcAft>
                <a:spcPts val="600"/>
              </a:spcAft>
            </a:pPr>
            <a:r>
              <a:rPr lang="en-US" altLang="zh-CN" sz="6000" kern="1200">
                <a:solidFill>
                  <a:schemeClr val="tx2"/>
                </a:solidFill>
                <a:latin typeface="+mj-lt"/>
                <a:ea typeface="+mj-ea"/>
                <a:cs typeface="+mj-cs"/>
              </a:rPr>
              <a:t>CHÚC CÁC EM HỌC TỐT</a:t>
            </a:r>
          </a:p>
        </p:txBody>
      </p:sp>
      <p:pic>
        <p:nvPicPr>
          <p:cNvPr id="3" name="图片 14">
            <a:extLst>
              <a:ext uri="{FF2B5EF4-FFF2-40B4-BE49-F238E27FC236}">
                <a16:creationId xmlns="" xmlns:a16="http://schemas.microsoft.com/office/drawing/2014/main" id="{EE23DE5B-4DDD-03A4-AD43-21F78176F3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09" r="2"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2" name="Group 41">
            <a:extLst>
              <a:ext uri="{FF2B5EF4-FFF2-40B4-BE49-F238E27FC236}">
                <a16:creationId xmlns="" xmlns:a16="http://schemas.microsoft.com/office/drawing/2014/main" id="{3BFA0782-E4B3-4AE1-904C-1068137609C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935182"/>
            <a:ext cx="5401996" cy="5922819"/>
            <a:chOff x="0" y="935182"/>
            <a:chExt cx="5401996" cy="5922819"/>
          </a:xfrm>
        </p:grpSpPr>
        <p:sp>
          <p:nvSpPr>
            <p:cNvPr id="43" name="Freeform: Shape 42">
              <a:extLst>
                <a:ext uri="{FF2B5EF4-FFF2-40B4-BE49-F238E27FC236}">
                  <a16:creationId xmlns="" xmlns:a16="http://schemas.microsoft.com/office/drawing/2014/main" id="{767B6173-F03D-4643-AF45-C8A3A034C4F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 xmlns:a16="http://schemas.microsoft.com/office/drawing/2014/main" id="{29C5B76B-07C5-4AF3-B407-C1FC95B6C93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 xmlns:a16="http://schemas.microsoft.com/office/drawing/2014/main" id="{62C44622-9766-4F88-A9B0-A71B34E4F14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6" name="Freeform: Shape 45">
              <a:extLst>
                <a:ext uri="{FF2B5EF4-FFF2-40B4-BE49-F238E27FC236}">
                  <a16:creationId xmlns="" xmlns:a16="http://schemas.microsoft.com/office/drawing/2014/main" id="{76DA3EB3-67D4-47DC-A531-F4B0EB02913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图片 5"/>
          <p:cNvPicPr>
            <a:picLocks noChangeAspect="1"/>
          </p:cNvPicPr>
          <p:nvPr/>
        </p:nvPicPr>
        <p:blipFill rotWithShape="1">
          <a:blip r:embed="rId4">
            <a:alphaModFix/>
            <a:extLst>
              <a:ext uri="{28A0092B-C50C-407E-A947-70E740481C1C}">
                <a14:useLocalDpi xmlns:a14="http://schemas.microsoft.com/office/drawing/2010/main" val="0"/>
              </a:ext>
            </a:extLst>
          </a:blip>
          <a:srcRect l="9080" r="14404" b="1"/>
          <a:stretch/>
        </p:blipFill>
        <p:spPr>
          <a:xfrm>
            <a:off x="5626004" y="-122968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48" name="Group 47">
            <a:extLst>
              <a:ext uri="{FF2B5EF4-FFF2-40B4-BE49-F238E27FC236}">
                <a16:creationId xmlns="" xmlns:a16="http://schemas.microsoft.com/office/drawing/2014/main" id="{2482B707-DAC7-4D8A-BA19-3771A51A641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605815" y="-1438"/>
            <a:ext cx="5699636" cy="3920553"/>
            <a:chOff x="5605815" y="-1438"/>
            <a:chExt cx="5699636" cy="3920553"/>
          </a:xfrm>
        </p:grpSpPr>
        <p:sp>
          <p:nvSpPr>
            <p:cNvPr id="49" name="Freeform: Shape 48">
              <a:extLst>
                <a:ext uri="{FF2B5EF4-FFF2-40B4-BE49-F238E27FC236}">
                  <a16:creationId xmlns="" xmlns:a16="http://schemas.microsoft.com/office/drawing/2014/main" id="{ECB3F052-1839-4D87-A112-D7EF778840D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 xmlns:a16="http://schemas.microsoft.com/office/drawing/2014/main" id="{B6160BCB-9856-41AA-A8B4-C000F9D31D7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 xmlns:a16="http://schemas.microsoft.com/office/drawing/2014/main" id="{36BE7FD8-DDBE-4757-AEA0-50DEA9A4989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2" name="Freeform: Shape 51">
              <a:extLst>
                <a:ext uri="{FF2B5EF4-FFF2-40B4-BE49-F238E27FC236}">
                  <a16:creationId xmlns="" xmlns:a16="http://schemas.microsoft.com/office/drawing/2014/main" id="{E9FC4450-C88E-4D5D-99DD-0A34BCFC98D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88870314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E8DC6FCD-811B-436E-9FEE-FC957486CD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10">
            <a:extLst>
              <a:ext uri="{FF2B5EF4-FFF2-40B4-BE49-F238E27FC236}">
                <a16:creationId xmlns="" xmlns:a16="http://schemas.microsoft.com/office/drawing/2014/main" id="{6632235E-73E4-0317-5D1D-E1187DBAC4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119" r="-2" b="5116"/>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 xmlns:a16="http://schemas.microsoft.com/office/drawing/2014/main" id="{5058BC84-ADD2-5AD9-CC8F-9611880532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08" r="2" b="2"/>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oody-upload-api-foody-mobile-oq-jpg-180828143616.jpg">
            <a:extLst>
              <a:ext uri="{FF2B5EF4-FFF2-40B4-BE49-F238E27FC236}">
                <a16:creationId xmlns="" xmlns:a16="http://schemas.microsoft.com/office/drawing/2014/main" id="{A49ABD6D-B01C-BA04-80E7-6E60C2F51CA6}"/>
              </a:ext>
            </a:extLst>
          </p:cNvPr>
          <p:cNvPicPr>
            <a:picLocks noChangeAspect="1"/>
          </p:cNvPicPr>
          <p:nvPr/>
        </p:nvPicPr>
        <p:blipFill rotWithShape="1">
          <a:blip r:embed="rId4"/>
          <a:srcRect t="13477" r="-2" b="2559"/>
          <a:stretch/>
        </p:blipFill>
        <p:spPr>
          <a:xfrm>
            <a:off x="198739" y="3510858"/>
            <a:ext cx="5804105" cy="2789948"/>
          </a:xfrm>
          <a:prstGeom prst="rect">
            <a:avLst/>
          </a:prstGeom>
        </p:spPr>
      </p:pic>
      <p:pic>
        <p:nvPicPr>
          <p:cNvPr id="9" name="Picture 2" descr="Đèo Ngang | Khám phá cung đường đèo thơ mộng nhất Việt Nam">
            <a:extLst>
              <a:ext uri="{FF2B5EF4-FFF2-40B4-BE49-F238E27FC236}">
                <a16:creationId xmlns="" xmlns:a16="http://schemas.microsoft.com/office/drawing/2014/main" id="{BB26D4B0-6A02-4F81-B2BF-FDE2FEA8CC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53" r="2" b="2"/>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934;p41">
            <a:extLst>
              <a:ext uri="{FF2B5EF4-FFF2-40B4-BE49-F238E27FC236}">
                <a16:creationId xmlns="" xmlns:a16="http://schemas.microsoft.com/office/drawing/2014/main" id="{87E78E66-0C84-10BA-FEE9-692EB7DA9A57}"/>
              </a:ext>
            </a:extLst>
          </p:cNvPr>
          <p:cNvSpPr/>
          <p:nvPr/>
        </p:nvSpPr>
        <p:spPr>
          <a:xfrm>
            <a:off x="3705383" y="2921639"/>
            <a:ext cx="5205351" cy="1006723"/>
          </a:xfrm>
          <a:prstGeom prst="roundRect">
            <a:avLst>
              <a:gd name="adj" fmla="val 16667"/>
            </a:avLst>
          </a:prstGeom>
          <a:solidFill>
            <a:srgbClr val="51AAA0"/>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spcFirstLastPara="1" wrap="square" lIns="121900" tIns="121900" rIns="487667" bIns="121900" anchor="ctr" anchorCtr="0">
            <a:noAutofit/>
          </a:bodyPr>
          <a:lstStyle/>
          <a:p>
            <a:pPr algn="ctr" defTabSz="1219170">
              <a:buClr>
                <a:srgbClr val="000000"/>
              </a:buClr>
              <a:defRPr/>
            </a:pPr>
            <a:r>
              <a:rPr lang="en-US" sz="2000" b="1" kern="0">
                <a:solidFill>
                  <a:schemeClr val="bg1"/>
                </a:solidFill>
                <a:latin typeface="Times New Roman" panose="02020603050405020304" pitchFamily="18" charset="0"/>
                <a:cs typeface="Times New Roman" panose="02020603050405020304" pitchFamily="18" charset="0"/>
                <a:sym typeface="+mn-lt"/>
              </a:rPr>
              <a:t>Quan sát các hình ảnh sau và cho biết:</a:t>
            </a:r>
          </a:p>
          <a:p>
            <a:pPr algn="ctr" defTabSz="1219170">
              <a:buClr>
                <a:srgbClr val="000000"/>
              </a:buClr>
              <a:defRPr/>
            </a:pPr>
            <a:r>
              <a:rPr lang="vi-VN" sz="2000" i="1" kern="0">
                <a:solidFill>
                  <a:schemeClr val="bg1"/>
                </a:solidFill>
                <a:latin typeface="Times New Roman" panose="02020603050405020304" pitchFamily="18" charset="0"/>
                <a:cs typeface="Times New Roman" panose="02020603050405020304" pitchFamily="18" charset="0"/>
                <a:sym typeface="+mn-lt"/>
              </a:rPr>
              <a:t>Những hình ảnh này là của địa danh nào?</a:t>
            </a:r>
          </a:p>
          <a:p>
            <a:pPr algn="ctr" defTabSz="1219170">
              <a:buClr>
                <a:srgbClr val="000000"/>
              </a:buClr>
              <a:defRPr/>
            </a:pPr>
            <a:r>
              <a:rPr lang="vi-VN" sz="2000" i="1" kern="0">
                <a:solidFill>
                  <a:schemeClr val="bg1"/>
                </a:solidFill>
                <a:latin typeface="Times New Roman" panose="02020603050405020304" pitchFamily="18" charset="0"/>
                <a:cs typeface="Times New Roman" panose="02020603050405020304" pitchFamily="18" charset="0"/>
                <a:sym typeface="+mn-lt"/>
              </a:rPr>
              <a:t>Chia sẻ hiểu biết của em về địa danh đó</a:t>
            </a:r>
            <a:r>
              <a:rPr lang="en-US" sz="2000" i="1" kern="0">
                <a:solidFill>
                  <a:schemeClr val="bg1"/>
                </a:solidFill>
                <a:latin typeface="Times New Roman" panose="02020603050405020304" pitchFamily="18" charset="0"/>
                <a:cs typeface="Times New Roman" panose="02020603050405020304" pitchFamily="18" charset="0"/>
                <a:sym typeface="+mn-lt"/>
              </a:rPr>
              <a:t>.</a:t>
            </a:r>
            <a:endParaRPr sz="2000" i="1" kern="0" dirty="0">
              <a:solidFill>
                <a:schemeClr val="bg1"/>
              </a:solidFill>
              <a:latin typeface="Lobster Two" panose="02000506000000020003" pitchFamily="2" charset="0"/>
              <a:cs typeface="Times New Roman" panose="02020603050405020304" pitchFamily="18" charset="0"/>
              <a:sym typeface="+mn-lt"/>
            </a:endParaRPr>
          </a:p>
        </p:txBody>
      </p:sp>
    </p:spTree>
    <p:extLst>
      <p:ext uri="{BB962C8B-B14F-4D97-AF65-F5344CB8AC3E}">
        <p14:creationId xmlns:p14="http://schemas.microsoft.com/office/powerpoint/2010/main" val="386275578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249122FC-D6C5-1660-D163-262E17587C6C}"/>
              </a:ext>
            </a:extLst>
          </p:cNvPr>
          <p:cNvPicPr>
            <a:picLocks noChangeAspect="1"/>
          </p:cNvPicPr>
          <p:nvPr/>
        </p:nvPicPr>
        <p:blipFill>
          <a:blip r:embed="rId3"/>
          <a:stretch>
            <a:fillRect/>
          </a:stretch>
        </p:blipFill>
        <p:spPr>
          <a:xfrm flipH="1">
            <a:off x="0" y="1560159"/>
            <a:ext cx="5561046" cy="5297841"/>
          </a:xfrm>
          <a:prstGeom prst="rect">
            <a:avLst/>
          </a:prstGeom>
        </p:spPr>
      </p:pic>
      <p:sp>
        <p:nvSpPr>
          <p:cNvPr id="3" name="TextBox 2">
            <a:extLst>
              <a:ext uri="{FF2B5EF4-FFF2-40B4-BE49-F238E27FC236}">
                <a16:creationId xmlns="" xmlns:a16="http://schemas.microsoft.com/office/drawing/2014/main" id="{E725E9BA-F368-5C4B-3A2E-766A3803716D}"/>
              </a:ext>
            </a:extLst>
          </p:cNvPr>
          <p:cNvSpPr txBox="1"/>
          <p:nvPr/>
        </p:nvSpPr>
        <p:spPr>
          <a:xfrm>
            <a:off x="1936102" y="4928509"/>
            <a:ext cx="7249886" cy="369332"/>
          </a:xfrm>
          <a:prstGeom prst="rect">
            <a:avLst/>
          </a:prstGeom>
          <a:noFill/>
        </p:spPr>
        <p:txBody>
          <a:bodyPr wrap="square">
            <a:spAutoFit/>
          </a:bodyPr>
          <a:lstStyle/>
          <a:p>
            <a:endParaRPr lang="en-US"/>
          </a:p>
        </p:txBody>
      </p:sp>
      <p:sp>
        <p:nvSpPr>
          <p:cNvPr id="14" name="TextBox 13">
            <a:extLst>
              <a:ext uri="{FF2B5EF4-FFF2-40B4-BE49-F238E27FC236}">
                <a16:creationId xmlns="" xmlns:a16="http://schemas.microsoft.com/office/drawing/2014/main" id="{FF4A022C-0C9E-7AE3-1219-59A6ECC737F8}"/>
              </a:ext>
            </a:extLst>
          </p:cNvPr>
          <p:cNvSpPr txBox="1"/>
          <p:nvPr/>
        </p:nvSpPr>
        <p:spPr>
          <a:xfrm>
            <a:off x="1721497" y="2238042"/>
            <a:ext cx="3065106" cy="923330"/>
          </a:xfrm>
          <a:prstGeom prst="rect">
            <a:avLst/>
          </a:prstGeom>
          <a:noFill/>
        </p:spPr>
        <p:txBody>
          <a:bodyPr wrap="square">
            <a:spAutoFit/>
          </a:bodyPr>
          <a:lstStyle/>
          <a:p>
            <a:pPr algn="ctr"/>
            <a:r>
              <a:rPr lang="en-US" sz="1800">
                <a:solidFill>
                  <a:schemeClr val="bg1"/>
                </a:solidFill>
                <a:latin typeface="Times New Roman" pitchFamily="18" charset="0"/>
                <a:cs typeface="Times New Roman" pitchFamily="18" charset="0"/>
              </a:rPr>
              <a:t>Bây giờ, cả lớp mình sẽ cùng nghe các bạn hướng dẫn viên giới thiệu về Đèo Ngang nhé!</a:t>
            </a:r>
            <a:endParaRPr lang="en-US" sz="1800" dirty="0">
              <a:solidFill>
                <a:schemeClr val="bg1"/>
              </a:solidFill>
              <a:latin typeface="Times New Roman" pitchFamily="18" charset="0"/>
              <a:cs typeface="Times New Roman" pitchFamily="18" charset="0"/>
            </a:endParaRPr>
          </a:p>
        </p:txBody>
      </p:sp>
      <p:pic>
        <p:nvPicPr>
          <p:cNvPr id="2" name="Picture 1" descr="foody-upload-api-foody-mobile-oq-jpg-180828143616.jpg">
            <a:extLst>
              <a:ext uri="{FF2B5EF4-FFF2-40B4-BE49-F238E27FC236}">
                <a16:creationId xmlns="" xmlns:a16="http://schemas.microsoft.com/office/drawing/2014/main" id="{8B9953C7-FB99-A4DB-98DD-B09057A544CE}"/>
              </a:ext>
            </a:extLst>
          </p:cNvPr>
          <p:cNvPicPr>
            <a:picLocks noChangeAspect="1"/>
          </p:cNvPicPr>
          <p:nvPr/>
        </p:nvPicPr>
        <p:blipFill>
          <a:blip r:embed="rId4"/>
          <a:stretch>
            <a:fillRect/>
          </a:stretch>
        </p:blipFill>
        <p:spPr>
          <a:xfrm>
            <a:off x="9051389" y="0"/>
            <a:ext cx="3140611" cy="2869002"/>
          </a:xfrm>
          <a:prstGeom prst="rect">
            <a:avLst/>
          </a:prstGeom>
        </p:spPr>
      </p:pic>
      <p:pic>
        <p:nvPicPr>
          <p:cNvPr id="4" name="Picture 10">
            <a:extLst>
              <a:ext uri="{FF2B5EF4-FFF2-40B4-BE49-F238E27FC236}">
                <a16:creationId xmlns="" xmlns:a16="http://schemas.microsoft.com/office/drawing/2014/main" id="{544B2EEE-983A-71CD-D3B8-6A916D0A19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408" y="18103"/>
            <a:ext cx="3304980" cy="283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 xmlns:a16="http://schemas.microsoft.com/office/drawing/2014/main" id="{28231F8F-445D-C1E5-1761-865AFA769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408" y="2972227"/>
            <a:ext cx="3304980" cy="32979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èo Ngang | Khám phá cung đường đèo thơ mộng nhất Việt Nam">
            <a:extLst>
              <a:ext uri="{FF2B5EF4-FFF2-40B4-BE49-F238E27FC236}">
                <a16:creationId xmlns="" xmlns:a16="http://schemas.microsoft.com/office/drawing/2014/main" id="{361E4828-8473-AA05-25DA-0CD601BA57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1388" y="2990330"/>
            <a:ext cx="3140612" cy="321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3709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1000" fill="hold"/>
                                        <p:tgtEl>
                                          <p:spTgt spid="1026"/>
                                        </p:tgtEl>
                                        <p:attrNameLst>
                                          <p:attrName>ppt_w</p:attrName>
                                        </p:attrNameLst>
                                      </p:cBhvr>
                                      <p:tavLst>
                                        <p:tav tm="0">
                                          <p:val>
                                            <p:fltVal val="0"/>
                                          </p:val>
                                        </p:tav>
                                        <p:tav tm="100000">
                                          <p:val>
                                            <p:strVal val="#ppt_w"/>
                                          </p:val>
                                        </p:tav>
                                      </p:tavLst>
                                    </p:anim>
                                    <p:anim calcmode="lin" valueType="num">
                                      <p:cBhvr>
                                        <p:cTn id="26" dur="1000" fill="hold"/>
                                        <p:tgtEl>
                                          <p:spTgt spid="1026"/>
                                        </p:tgtEl>
                                        <p:attrNameLst>
                                          <p:attrName>ppt_h</p:attrName>
                                        </p:attrNameLst>
                                      </p:cBhvr>
                                      <p:tavLst>
                                        <p:tav tm="0">
                                          <p:val>
                                            <p:fltVal val="0"/>
                                          </p:val>
                                        </p:tav>
                                        <p:tav tm="100000">
                                          <p:val>
                                            <p:strVal val="#ppt_h"/>
                                          </p:val>
                                        </p:tav>
                                      </p:tavLst>
                                    </p:anim>
                                    <p:anim calcmode="lin" valueType="num">
                                      <p:cBhvr>
                                        <p:cTn id="27" dur="1000" fill="hold"/>
                                        <p:tgtEl>
                                          <p:spTgt spid="1026"/>
                                        </p:tgtEl>
                                        <p:attrNameLst>
                                          <p:attrName>style.rotation</p:attrName>
                                        </p:attrNameLst>
                                      </p:cBhvr>
                                      <p:tavLst>
                                        <p:tav tm="0">
                                          <p:val>
                                            <p:fltVal val="90"/>
                                          </p:val>
                                        </p:tav>
                                        <p:tav tm="100000">
                                          <p:val>
                                            <p:fltVal val="0"/>
                                          </p:val>
                                        </p:tav>
                                      </p:tavLst>
                                    </p:anim>
                                    <p:animEffect transition="in" filter="fade">
                                      <p:cBhvr>
                                        <p:cTn id="28"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ễ Thương Học Sinh Nam Phim Hoạt Hình Vẫy Tay Hình minh họa Sẵn có - Tải  xuống Hình ảnh Ngay bây giờ - Ba lô, Biểu cảm khuôn mặt, Bàn tay -">
            <a:extLst>
              <a:ext uri="{FF2B5EF4-FFF2-40B4-BE49-F238E27FC236}">
                <a16:creationId xmlns="" xmlns:a16="http://schemas.microsoft.com/office/drawing/2014/main" id="{2BB78AEF-8DC3-B8B2-1F11-A636626B0A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862456" y="3907451"/>
            <a:ext cx="2874349" cy="32382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foody-upload-api-foody-mobile-oq-jpg-180828143616.jpg"/>
          <p:cNvPicPr>
            <a:picLocks noChangeAspect="1"/>
          </p:cNvPicPr>
          <p:nvPr/>
        </p:nvPicPr>
        <p:blipFill>
          <a:blip r:embed="rId4"/>
          <a:stretch>
            <a:fillRect/>
          </a:stretch>
        </p:blipFill>
        <p:spPr>
          <a:xfrm>
            <a:off x="8294914" y="0"/>
            <a:ext cx="3897086" cy="3560055"/>
          </a:xfrm>
          <a:prstGeom prst="rect">
            <a:avLst/>
          </a:prstGeom>
        </p:spPr>
      </p:pic>
      <p:sp>
        <p:nvSpPr>
          <p:cNvPr id="3" name="TextBox 2"/>
          <p:cNvSpPr txBox="1"/>
          <p:nvPr/>
        </p:nvSpPr>
        <p:spPr>
          <a:xfrm>
            <a:off x="2970368" y="3510570"/>
            <a:ext cx="6251263" cy="830997"/>
          </a:xfrm>
          <a:prstGeom prst="rect">
            <a:avLst/>
          </a:prstGeom>
          <a:noFill/>
        </p:spPr>
        <p:txBody>
          <a:bodyPr wrap="none" rtlCol="0">
            <a:spAutoFit/>
          </a:bodyPr>
          <a:lstStyle/>
          <a:p>
            <a:pPr algn="ctr"/>
            <a:r>
              <a:rPr lang="en-US" sz="2400" dirty="0" err="1">
                <a:solidFill>
                  <a:srgbClr val="0000FF"/>
                </a:solidFill>
                <a:latin typeface="Times New Roman" pitchFamily="18" charset="0"/>
                <a:cs typeface="Times New Roman" pitchFamily="18" charset="0"/>
              </a:rPr>
              <a:t>Đèo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Ngang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thuộc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dãy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núi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Sơn</a:t>
            </a:r>
            <a:r>
              <a:rPr lang="en-US" sz="2400" dirty="0">
                <a:solidFill>
                  <a:srgbClr val="0000FF"/>
                </a:solidFill>
                <a:latin typeface="Times New Roman" pitchFamily="18" charset="0"/>
                <a:cs typeface="Times New Roman" pitchFamily="18" charset="0"/>
              </a:rPr>
              <a:t>, </a:t>
            </a:r>
          </a:p>
          <a:p>
            <a:pPr algn="just"/>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địa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giới</a:t>
            </a:r>
            <a:r>
              <a:rPr lang="en-US" sz="2400" dirty="0">
                <a:solidFill>
                  <a:srgbClr val="0000FF"/>
                </a:solidFill>
                <a:latin typeface="Times New Roman" pitchFamily="18" charset="0"/>
                <a:cs typeface="Times New Roman" pitchFamily="18" charset="0"/>
              </a:rPr>
              <a:t> 2 </a:t>
            </a:r>
            <a:r>
              <a:rPr lang="en-US" sz="2400" dirty="0" err="1">
                <a:solidFill>
                  <a:srgbClr val="0000FF"/>
                </a:solidFill>
                <a:latin typeface="Times New Roman" pitchFamily="18" charset="0"/>
                <a:cs typeface="Times New Roman" pitchFamily="18" charset="0"/>
              </a:rPr>
              <a:t>tỉnh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Tĩnh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Quảng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Bình</a:t>
            </a:r>
            <a:endParaRPr lang="en-US" sz="2400" dirty="0">
              <a:solidFill>
                <a:srgbClr val="0000FF"/>
              </a:solidFill>
              <a:latin typeface="Times New Roman" pitchFamily="18" charset="0"/>
              <a:cs typeface="Times New Roman" pitchFamily="18" charset="0"/>
            </a:endParaRPr>
          </a:p>
        </p:txBody>
      </p:sp>
      <p:pic>
        <p:nvPicPr>
          <p:cNvPr id="4" name="Picture 10">
            <a:extLst>
              <a:ext uri="{FF2B5EF4-FFF2-40B4-BE49-F238E27FC236}">
                <a16:creationId xmlns="" xmlns:a16="http://schemas.microsoft.com/office/drawing/2014/main" id="{4E3D3D2D-3047-B443-CF7A-2D636668B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8816" y="0"/>
            <a:ext cx="4301412" cy="356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 xmlns:a16="http://schemas.microsoft.com/office/drawing/2014/main" id="{B45BF2C5-9218-6A16-75D4-030A5D2CB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662"/>
            <a:ext cx="4058816" cy="3560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67EF1CBE-49A0-34E2-A170-6623E725C0EC}"/>
              </a:ext>
            </a:extLst>
          </p:cNvPr>
          <p:cNvSpPr txBox="1"/>
          <p:nvPr/>
        </p:nvSpPr>
        <p:spPr>
          <a:xfrm>
            <a:off x="74646" y="4292082"/>
            <a:ext cx="10291664" cy="2677656"/>
          </a:xfrm>
          <a:prstGeom prst="rect">
            <a:avLst/>
          </a:prstGeom>
          <a:noFill/>
        </p:spPr>
        <p:txBody>
          <a:bodyPr wrap="square">
            <a:spAutoFit/>
          </a:bodyPr>
          <a:lstStyle/>
          <a:p>
            <a:pPr algn="just"/>
            <a:r>
              <a:rPr lang="en-US" sz="2400">
                <a:solidFill>
                  <a:srgbClr val="5757FF"/>
                </a:solidFill>
                <a:latin typeface="Times New Roman" pitchFamily="18" charset="0"/>
                <a:cs typeface="Times New Roman" pitchFamily="18" charset="0"/>
              </a:rPr>
              <a:t>      Đèo dài 6 km, đỉnh cao khoảng 250 m, phần đất phía </a:t>
            </a:r>
            <a:r>
              <a:rPr lang="en-US" sz="2400">
                <a:solidFill>
                  <a:srgbClr val="5757FF"/>
                </a:solidFill>
                <a:latin typeface="Times New Roman" pitchFamily="18" charset="0"/>
                <a:cs typeface="Times New Roman" pitchFamily="18" charset="0"/>
                <a:hlinkClick r:id="rId7" tooltip="Quảng Bình">
                  <a:extLst>
                    <a:ext uri="{A12FA001-AC4F-418D-AE19-62706E023703}">
                      <ahyp:hlinkClr xmlns="" xmlns:ahyp="http://schemas.microsoft.com/office/drawing/2018/hyperlinkcolor" val="tx"/>
                    </a:ext>
                  </a:extLst>
                </a:hlinkClick>
              </a:rPr>
              <a:t>Quảng Bình</a:t>
            </a:r>
            <a:r>
              <a:rPr lang="en-US" sz="2400">
                <a:solidFill>
                  <a:srgbClr val="5757FF"/>
                </a:solidFill>
                <a:latin typeface="Times New Roman" pitchFamily="18" charset="0"/>
                <a:cs typeface="Times New Roman" pitchFamily="18" charset="0"/>
              </a:rPr>
              <a:t> (tức phần phía Nam) thuộc xã Quảng Đông, huyện Quảng Trạch, phần đất phía Hà Tĩnh (tức phần phía Bắc) thuộc xã Kỳ Nam,thị xã Kỳ Anh. Đèo Ngang cách thị xã Ba Đồn 24 km, cách bờ sông Gianh (một giới tuyến Bắc-Nam khác trong lịch sử Việt Nam về sau này) 27 km, cách thành phố Đồng Hới tỉnh Quảng Bình 80 km về phía Bắc (Đồng Hới ở phía Nam đèo Ngang), cách thành phố Hà Tĩnh tỉnh Hà Tĩnh 75 km về phía Nam (Hà Tĩnh ở phía Bắc đèo Ngang).</a:t>
            </a:r>
          </a:p>
        </p:txBody>
      </p:sp>
    </p:spTree>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9" name="Rectangle 9228">
            <a:extLst>
              <a:ext uri="{FF2B5EF4-FFF2-40B4-BE49-F238E27FC236}">
                <a16:creationId xmlns="" xmlns:a16="http://schemas.microsoft.com/office/drawing/2014/main" id="{854ECEBE-9353-406C-9313-02A517A310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231" name="Freeform: Shape 9230">
            <a:extLst>
              <a:ext uri="{FF2B5EF4-FFF2-40B4-BE49-F238E27FC236}">
                <a16:creationId xmlns="" xmlns:a16="http://schemas.microsoft.com/office/drawing/2014/main" id="{86806086-A782-4311-A63B-1A68574D80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Hầm đường bộ Đèo Ngang – Wikipedia tiếng Việt">
            <a:extLst>
              <a:ext uri="{FF2B5EF4-FFF2-40B4-BE49-F238E27FC236}">
                <a16:creationId xmlns="" xmlns:a16="http://schemas.microsoft.com/office/drawing/2014/main" id="{1B164835-496B-F246-BAC3-8052BF82CE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83" r="2371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9233" name="Freeform: Shape 9232">
            <a:extLst>
              <a:ext uri="{FF2B5EF4-FFF2-40B4-BE49-F238E27FC236}">
                <a16:creationId xmlns="" xmlns:a16="http://schemas.microsoft.com/office/drawing/2014/main" id="{CE71458B-DF80-43DF-9693-2EC3878ACA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35" name="Freeform: Shape 9234">
            <a:extLst>
              <a:ext uri="{FF2B5EF4-FFF2-40B4-BE49-F238E27FC236}">
                <a16:creationId xmlns="" xmlns:a16="http://schemas.microsoft.com/office/drawing/2014/main" id="{DE1994AC-22D1-4B48-9EDA-BE373E7045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6" descr="deo-ngang.jpg"/>
          <p:cNvPicPr>
            <a:picLocks noChangeAspect="1"/>
          </p:cNvPicPr>
          <p:nvPr/>
        </p:nvPicPr>
        <p:blipFill rotWithShape="1">
          <a:blip r:embed="rId3"/>
          <a:srcRect r="26978" b="2"/>
          <a:stretch/>
        </p:blipFill>
        <p:spPr>
          <a:xfrm>
            <a:off x="6842866" y="1415331"/>
            <a:ext cx="5349134" cy="5127642"/>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237" name="Freeform: Shape 9236">
            <a:extLst>
              <a:ext uri="{FF2B5EF4-FFF2-40B4-BE49-F238E27FC236}">
                <a16:creationId xmlns="" xmlns:a16="http://schemas.microsoft.com/office/drawing/2014/main" id="{22220111-5018-4EB7-A38B-79BD37F7C0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9218" name="AutoShape 2"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2" name="AutoShape 6"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4" name="AutoShape 8"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 xmlns:a16="http://schemas.microsoft.com/office/drawing/2014/main" id="{57B825C5-85B1-3FA7-097F-E2A9B9C46F8F}"/>
              </a:ext>
            </a:extLst>
          </p:cNvPr>
          <p:cNvSpPr/>
          <p:nvPr/>
        </p:nvSpPr>
        <p:spPr>
          <a:xfrm>
            <a:off x="6096000" y="196889"/>
            <a:ext cx="5508303" cy="769441"/>
          </a:xfrm>
          <a:prstGeom prst="rect">
            <a:avLst/>
          </a:prstGeom>
          <a:noFill/>
        </p:spPr>
        <p:txBody>
          <a:bodyPr wrap="none" lIns="91440" tIns="45720" rIns="91440" bIns="45720">
            <a:spAutoFit/>
          </a:bodyPr>
          <a:lstStyle/>
          <a:p>
            <a:pPr algn="ctr"/>
            <a:r>
              <a:rPr lang="en-US" sz="4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Hình ảnh về đèo Ngang</a:t>
            </a:r>
          </a:p>
        </p:txBody>
      </p:sp>
      <p:sp>
        <p:nvSpPr>
          <p:cNvPr id="5" name="TextBox 4">
            <a:extLst>
              <a:ext uri="{FF2B5EF4-FFF2-40B4-BE49-F238E27FC236}">
                <a16:creationId xmlns="" xmlns:a16="http://schemas.microsoft.com/office/drawing/2014/main" id="{ADB01401-1D4E-AEB7-A73C-9B174BC95CFC}"/>
              </a:ext>
            </a:extLst>
          </p:cNvPr>
          <p:cNvSpPr txBox="1"/>
          <p:nvPr/>
        </p:nvSpPr>
        <p:spPr>
          <a:xfrm>
            <a:off x="-28226" y="5037617"/>
            <a:ext cx="12339863" cy="1815882"/>
          </a:xfrm>
          <a:prstGeom prst="rect">
            <a:avLst/>
          </a:prstGeom>
          <a:solidFill>
            <a:schemeClr val="bg1"/>
          </a:solidFill>
        </p:spPr>
        <p:txBody>
          <a:bodyPr wrap="square">
            <a:spAutoFit/>
          </a:bodyPr>
          <a:lstStyle/>
          <a:p>
            <a:pPr algn="ctr"/>
            <a:r>
              <a:rPr lang="vi-VN" sz="2800" b="0" i="0" dirty="0">
                <a:solidFill>
                  <a:srgbClr val="0000FF"/>
                </a:solidFill>
                <a:effectLst/>
                <a:latin typeface="+mj-lt"/>
              </a:rPr>
              <a:t>Đèo Ngang là con đèo lịch sử đã đi vào ca dao, huyền thoại. </a:t>
            </a:r>
            <a:r>
              <a:rPr lang="vi-VN" sz="2800" b="0" i="1" strike="noStrike" dirty="0">
                <a:solidFill>
                  <a:srgbClr val="0000FF"/>
                </a:solidFill>
                <a:effectLst/>
                <a:latin typeface="+mj-lt"/>
              </a:rPr>
              <a:t>Lê Thánh Tông</a:t>
            </a:r>
            <a:r>
              <a:rPr lang="vi-VN" sz="2800" b="0" i="1" dirty="0">
                <a:solidFill>
                  <a:srgbClr val="0000FF"/>
                </a:solidFill>
                <a:effectLst/>
                <a:latin typeface="+mj-lt"/>
              </a:rPr>
              <a:t>, </a:t>
            </a:r>
            <a:r>
              <a:rPr lang="vi-VN" sz="2800" b="0" i="1" strike="noStrike" dirty="0">
                <a:solidFill>
                  <a:srgbClr val="0000FF"/>
                </a:solidFill>
                <a:effectLst/>
                <a:latin typeface="+mj-lt"/>
              </a:rPr>
              <a:t>Nguyễn Thiếp</a:t>
            </a:r>
            <a:r>
              <a:rPr lang="vi-VN" sz="2800" b="0" i="1" dirty="0">
                <a:solidFill>
                  <a:srgbClr val="0000FF"/>
                </a:solidFill>
                <a:effectLst/>
                <a:latin typeface="+mj-lt"/>
              </a:rPr>
              <a:t>, </a:t>
            </a:r>
            <a:r>
              <a:rPr lang="vi-VN" sz="2800" b="0" i="1" strike="noStrike" dirty="0">
                <a:solidFill>
                  <a:srgbClr val="0000FF"/>
                </a:solidFill>
                <a:effectLst/>
                <a:latin typeface="+mj-lt"/>
              </a:rPr>
              <a:t>Vũ Tông Phan</a:t>
            </a:r>
            <a:r>
              <a:rPr lang="vi-VN" sz="2800" b="0" i="1" dirty="0">
                <a:solidFill>
                  <a:srgbClr val="0000FF"/>
                </a:solidFill>
                <a:effectLst/>
                <a:latin typeface="+mj-lt"/>
              </a:rPr>
              <a:t>, </a:t>
            </a:r>
            <a:r>
              <a:rPr lang="vi-VN" sz="2800" b="0" i="1" strike="noStrike" dirty="0">
                <a:solidFill>
                  <a:srgbClr val="0000FF"/>
                </a:solidFill>
                <a:effectLst/>
                <a:latin typeface="+mj-lt"/>
              </a:rPr>
              <a:t>Ngô Thì Nhậm</a:t>
            </a:r>
            <a:r>
              <a:rPr lang="vi-VN" sz="2800" b="0" i="1" dirty="0">
                <a:solidFill>
                  <a:srgbClr val="0000FF"/>
                </a:solidFill>
                <a:effectLst/>
                <a:latin typeface="+mj-lt"/>
              </a:rPr>
              <a:t>, </a:t>
            </a:r>
            <a:r>
              <a:rPr lang="vi-VN" sz="2800" b="0" i="1" strike="noStrike" dirty="0">
                <a:solidFill>
                  <a:srgbClr val="0000FF"/>
                </a:solidFill>
                <a:effectLst/>
                <a:latin typeface="+mj-lt"/>
              </a:rPr>
              <a:t>Nguyễn Du</a:t>
            </a:r>
            <a:r>
              <a:rPr lang="vi-VN" sz="2800" b="0" i="1" dirty="0">
                <a:solidFill>
                  <a:srgbClr val="0000FF"/>
                </a:solidFill>
                <a:effectLst/>
                <a:latin typeface="+mj-lt"/>
              </a:rPr>
              <a:t>, vua </a:t>
            </a:r>
            <a:r>
              <a:rPr lang="vi-VN" sz="2800" b="0" i="1" strike="noStrike" dirty="0">
                <a:solidFill>
                  <a:srgbClr val="0000FF"/>
                </a:solidFill>
                <a:effectLst/>
                <a:latin typeface="+mj-lt"/>
              </a:rPr>
              <a:t>Thiệu Trị</a:t>
            </a:r>
            <a:r>
              <a:rPr lang="vi-VN" sz="2800" b="0" i="1" dirty="0">
                <a:solidFill>
                  <a:srgbClr val="0000FF"/>
                </a:solidFill>
                <a:effectLst/>
                <a:latin typeface="+mj-lt"/>
              </a:rPr>
              <a:t>, </a:t>
            </a:r>
            <a:r>
              <a:rPr lang="vi-VN" sz="2800" b="0" i="1" strike="noStrike" dirty="0">
                <a:solidFill>
                  <a:srgbClr val="0000FF"/>
                </a:solidFill>
                <a:effectLst/>
                <a:latin typeface="+mj-lt"/>
              </a:rPr>
              <a:t>Nguyễn Hàm Ninh</a:t>
            </a:r>
            <a:r>
              <a:rPr lang="vi-VN" sz="2800" b="0" i="1" dirty="0">
                <a:solidFill>
                  <a:srgbClr val="0000FF"/>
                </a:solidFill>
                <a:effectLst/>
                <a:latin typeface="+mj-lt"/>
              </a:rPr>
              <a:t>, </a:t>
            </a:r>
            <a:r>
              <a:rPr lang="vi-VN" sz="2800" b="0" i="1" strike="noStrike" dirty="0">
                <a:solidFill>
                  <a:srgbClr val="0000FF"/>
                </a:solidFill>
                <a:effectLst/>
                <a:latin typeface="+mj-lt"/>
              </a:rPr>
              <a:t>Bà huyện Thanh Quan</a:t>
            </a:r>
            <a:r>
              <a:rPr lang="vi-VN" sz="2800" b="0" i="1" dirty="0">
                <a:solidFill>
                  <a:srgbClr val="0000FF"/>
                </a:solidFill>
                <a:effectLst/>
                <a:latin typeface="+mj-lt"/>
              </a:rPr>
              <a:t>, </a:t>
            </a:r>
            <a:r>
              <a:rPr lang="vi-VN" sz="2800" b="0" i="1" strike="noStrike" dirty="0">
                <a:solidFill>
                  <a:srgbClr val="0000FF"/>
                </a:solidFill>
                <a:effectLst/>
                <a:latin typeface="+mj-lt"/>
              </a:rPr>
              <a:t>Nguyễn Phước Miên Thẩm</a:t>
            </a:r>
            <a:r>
              <a:rPr lang="vi-VN" sz="2800" b="0" i="1" dirty="0">
                <a:solidFill>
                  <a:srgbClr val="0000FF"/>
                </a:solidFill>
                <a:effectLst/>
                <a:latin typeface="+mj-lt"/>
              </a:rPr>
              <a:t>, </a:t>
            </a:r>
            <a:r>
              <a:rPr lang="vi-VN" sz="2800" b="0" i="1" strike="noStrike" dirty="0">
                <a:solidFill>
                  <a:srgbClr val="0000FF"/>
                </a:solidFill>
                <a:effectLst/>
                <a:latin typeface="+mj-lt"/>
              </a:rPr>
              <a:t>Nguyễn Văn Siêu</a:t>
            </a:r>
            <a:r>
              <a:rPr lang="vi-VN" sz="2800" b="0" i="1" dirty="0">
                <a:solidFill>
                  <a:srgbClr val="0000FF"/>
                </a:solidFill>
                <a:effectLst/>
                <a:latin typeface="+mj-lt"/>
              </a:rPr>
              <a:t>, </a:t>
            </a:r>
            <a:r>
              <a:rPr lang="vi-VN" sz="2800" b="0" i="1" strike="noStrike" dirty="0">
                <a:solidFill>
                  <a:srgbClr val="0000FF"/>
                </a:solidFill>
                <a:effectLst/>
                <a:latin typeface="+mj-lt"/>
              </a:rPr>
              <a:t>Cao Bá Quát</a:t>
            </a:r>
            <a:r>
              <a:rPr lang="vi-VN" sz="2800" b="0" i="0" dirty="0">
                <a:solidFill>
                  <a:srgbClr val="0000FF"/>
                </a:solidFill>
                <a:effectLst/>
                <a:latin typeface="+mj-lt"/>
              </a:rPr>
              <a:t>... đã lưu dấu tại đèo Ngang và những tuyệt phẩm thơ cổ. </a:t>
            </a:r>
            <a:endParaRPr lang="en-US" sz="2800" dirty="0">
              <a:solidFill>
                <a:srgbClr val="0000FF"/>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6" name="文本框 5">
            <a:extLst>
              <a:ext uri="{FF2B5EF4-FFF2-40B4-BE49-F238E27FC236}">
                <a16:creationId xmlns="" xmlns:a16="http://schemas.microsoft.com/office/drawing/2014/main" id="{4439478B-9A3A-476F-BD92-442B0C84C5F4}"/>
              </a:ext>
            </a:extLst>
          </p:cNvPr>
          <p:cNvSpPr txBox="1"/>
          <p:nvPr/>
        </p:nvSpPr>
        <p:spPr>
          <a:xfrm>
            <a:off x="289932" y="1937555"/>
            <a:ext cx="11902068" cy="1877437"/>
          </a:xfrm>
          <a:prstGeom prst="rect">
            <a:avLst/>
          </a:prstGeom>
          <a:noFill/>
        </p:spPr>
        <p:txBody>
          <a:bodyPr wrap="square" rtlCol="0">
            <a:spAutoFit/>
          </a:bodyPr>
          <a:lstStyle/>
          <a:p>
            <a:pPr algn="ctr"/>
            <a:r>
              <a:rPr lang="en-US" altLang="zh-CN" sz="7200" spc="60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Qua </a:t>
            </a:r>
            <a:r>
              <a:rPr lang="en-US" altLang="zh-CN" sz="72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Đ</a:t>
            </a:r>
            <a:r>
              <a:rPr lang="en-US" altLang="zh-CN" sz="7200" spc="60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èo </a:t>
            </a:r>
            <a:r>
              <a:rPr lang="en-US" altLang="zh-CN" sz="7200" spc="600" dirty="0" err="1">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ngang</a:t>
            </a:r>
            <a:endParaRPr lang="en-US" altLang="zh-CN" sz="72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endParaRPr>
          </a:p>
          <a:p>
            <a:pPr algn="r"/>
            <a:r>
              <a:rPr lang="en-US" altLang="zh-CN" sz="44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Bà</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Huyện</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Thanh</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Quan</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a:t>
            </a:r>
            <a:endParaRPr lang="zh-CN" altLang="en-US"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endParaRPr>
          </a:p>
        </p:txBody>
      </p:sp>
      <p:sp>
        <p:nvSpPr>
          <p:cNvPr id="2" name="Rectangle 1">
            <a:extLst>
              <a:ext uri="{FF2B5EF4-FFF2-40B4-BE49-F238E27FC236}">
                <a16:creationId xmlns="" xmlns:a16="http://schemas.microsoft.com/office/drawing/2014/main" id="{DB7EE274-F016-5909-6FC7-7570F10D128B}"/>
              </a:ext>
            </a:extLst>
          </p:cNvPr>
          <p:cNvSpPr/>
          <p:nvPr/>
        </p:nvSpPr>
        <p:spPr>
          <a:xfrm>
            <a:off x="1478960" y="737226"/>
            <a:ext cx="3065499" cy="1200329"/>
          </a:xfrm>
          <a:prstGeom prst="rect">
            <a:avLst/>
          </a:prstGeom>
          <a:noFill/>
        </p:spPr>
        <p:txBody>
          <a:bodyPr wrap="square" lIns="91440" tIns="45720" rIns="91440" bIns="45720">
            <a:spAutoFit/>
          </a:bodyPr>
          <a:lstStyle/>
          <a:p>
            <a:pPr algn="just"/>
            <a:r>
              <a:rPr lang="en-US" sz="36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rPr>
              <a:t>Bài 6</a:t>
            </a:r>
          </a:p>
          <a:p>
            <a:pPr algn="just"/>
            <a:r>
              <a:rPr lang="en-US" sz="3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rPr>
              <a:t>           Tiết</a:t>
            </a:r>
            <a:endParaRPr lang="en-US" sz="36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endParaRPr>
          </a:p>
        </p:txBody>
      </p:sp>
      <p:pic>
        <p:nvPicPr>
          <p:cNvPr id="3" name="图片 22">
            <a:extLst>
              <a:ext uri="{FF2B5EF4-FFF2-40B4-BE49-F238E27FC236}">
                <a16:creationId xmlns="" xmlns:a16="http://schemas.microsoft.com/office/drawing/2014/main" id="{329C99A7-6EBB-0EC8-477A-795A487E9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74557856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 xmlns:a16="http://schemas.microsoft.com/office/drawing/2014/main" id="{13957356-3E45-CA70-98E5-3E3618D67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5696320" y="2869002"/>
            <a:ext cx="6732552" cy="6163780"/>
          </a:xfrm>
          <a:prstGeom prst="rect">
            <a:avLst/>
          </a:prstGeom>
          <a:effectLst>
            <a:softEdge rad="635000"/>
          </a:effectLst>
        </p:spPr>
      </p:pic>
      <p:sp>
        <p:nvSpPr>
          <p:cNvPr id="2" name="TextBox 7">
            <a:extLst>
              <a:ext uri="{FF2B5EF4-FFF2-40B4-BE49-F238E27FC236}">
                <a16:creationId xmlns="" xmlns:a16="http://schemas.microsoft.com/office/drawing/2014/main" id="{CCA4830C-B8F7-7FCF-29AC-CF5A25842DC1}"/>
              </a:ext>
            </a:extLst>
          </p:cNvPr>
          <p:cNvSpPr txBox="1"/>
          <p:nvPr/>
        </p:nvSpPr>
        <p:spPr>
          <a:xfrm>
            <a:off x="0" y="1533465"/>
            <a:ext cx="9078686" cy="5324535"/>
          </a:xfrm>
          <a:prstGeom prst="rect">
            <a:avLst/>
          </a:prstGeom>
          <a:solidFill>
            <a:schemeClr val="accent5">
              <a:lumMod val="20000"/>
              <a:lumOff val="80000"/>
            </a:schemeClr>
          </a:solidFill>
          <a:ln w="28575">
            <a:solidFill>
              <a:srgbClr val="00B050"/>
            </a:solidFill>
            <a:prstDash val="dashDot"/>
          </a:ln>
        </p:spPr>
        <p:txBody>
          <a:bodyPr wrap="square" rtlCol="0">
            <a:spAutoFit/>
          </a:bodyPr>
          <a:lstStyle/>
          <a:p>
            <a:pPr algn="just"/>
            <a:r>
              <a:rPr lang="en-US" sz="2000" b="1"/>
              <a:t>1. Về kiến thức</a:t>
            </a:r>
            <a:endParaRPr lang="en-US" sz="2000"/>
          </a:p>
          <a:p>
            <a:pPr algn="just"/>
            <a:r>
              <a:rPr lang="en-US" sz="2000"/>
              <a:t>- Nhận biết được một số yếu tố thi luật của thơ thất ngôn bát cú và thơ tứ tuyệt luật Đường như: bố cục, niêm, luật, vần, nhịp, đối…</a:t>
            </a:r>
          </a:p>
          <a:p>
            <a:pPr algn="just"/>
            <a:r>
              <a:rPr lang="en-US" sz="2000"/>
              <a:t>- Nhận biết và phân tích được nét độc đáo của bài thơ thể hiện qua từ ngữ, hình ảnh, bố cục, mạch cảm xúc, biện pháp tu từ.</a:t>
            </a:r>
          </a:p>
          <a:p>
            <a:pPr algn="just"/>
            <a:r>
              <a:rPr lang="en-US" sz="2000"/>
              <a:t>- Nhận biết và phân tích được tình cảm, cảm xúc, cảm hứng chủ đạo của người viết thể hiện qua văn bản.</a:t>
            </a:r>
          </a:p>
          <a:p>
            <a:pPr algn="just"/>
            <a:r>
              <a:rPr lang="en-US" sz="2000" b="1"/>
              <a:t>2</a:t>
            </a:r>
            <a:r>
              <a:rPr lang="vi-VN" sz="2000" b="1"/>
              <a:t>. </a:t>
            </a:r>
            <a:r>
              <a:rPr lang="en-US" sz="2000" b="1"/>
              <a:t>Về n</a:t>
            </a:r>
            <a:r>
              <a:rPr lang="vi-VN" sz="2000" b="1"/>
              <a:t>ăng lực	</a:t>
            </a:r>
            <a:endParaRPr lang="en-US" sz="2000"/>
          </a:p>
          <a:p>
            <a:pPr algn="just"/>
            <a:r>
              <a:rPr lang="en-US" sz="2000"/>
              <a:t>- Phát triển năng lực ngôn ngữ và năng lực hợp tác qua hoạt động nhóm và trình bày sản phẩm học tập.</a:t>
            </a:r>
          </a:p>
          <a:p>
            <a:pPr algn="just"/>
            <a:r>
              <a:rPr lang="en-US" sz="2000"/>
              <a:t>- Nhận biết được một số yếu tốt hình thức (cốt truyện, nhân vật, chi tiết, ngôi kể, ngôn ngữ…) và nội dung (đề tài, chủ đề, ý nghĩa, tình cảm, thái độ của người kể chuyện…) của truyện ngắn “Gió lạnh đầu mùa”.</a:t>
            </a:r>
          </a:p>
          <a:p>
            <a:pPr algn="just"/>
            <a:r>
              <a:rPr lang="en-US" sz="2000"/>
              <a:t>- Phát hiện, phân tích đặc điểm nổi bật về nghệ thuật kể chuyện của nhà Thạch Lam</a:t>
            </a:r>
          </a:p>
          <a:p>
            <a:pPr algn="just"/>
            <a:r>
              <a:rPr lang="en-US" sz="2000"/>
              <a:t>- Cảm nhận được ý nghĩa nhân văn sâu sắc của truyện.</a:t>
            </a:r>
          </a:p>
          <a:p>
            <a:pPr algn="just"/>
            <a:r>
              <a:rPr lang="en-US" sz="2000" b="1"/>
              <a:t>3</a:t>
            </a:r>
            <a:r>
              <a:rPr lang="vi-VN" sz="2000" b="1"/>
              <a:t>. </a:t>
            </a:r>
            <a:r>
              <a:rPr lang="en-US" sz="2000" b="1"/>
              <a:t>Về p</a:t>
            </a:r>
            <a:r>
              <a:rPr lang="vi-VN" sz="2000" b="1"/>
              <a:t>hẩm chất</a:t>
            </a:r>
            <a:endParaRPr lang="en-US" sz="2000"/>
          </a:p>
          <a:p>
            <a:pPr algn="just"/>
            <a:r>
              <a:rPr lang="en-US" sz="2000"/>
              <a:t>Tiết học góp phần bồi dưỡng phẩm chất yêu nước, yêu thiên nhiên.</a:t>
            </a:r>
          </a:p>
        </p:txBody>
      </p:sp>
      <p:sp>
        <p:nvSpPr>
          <p:cNvPr id="3" name="文本框 50">
            <a:extLst>
              <a:ext uri="{FF2B5EF4-FFF2-40B4-BE49-F238E27FC236}">
                <a16:creationId xmlns="" xmlns:a16="http://schemas.microsoft.com/office/drawing/2014/main" id="{23C053BB-5C54-BFA2-C59C-37C899FED391}"/>
              </a:ext>
            </a:extLst>
          </p:cNvPr>
          <p:cNvSpPr txBox="1"/>
          <p:nvPr/>
        </p:nvSpPr>
        <p:spPr>
          <a:xfrm>
            <a:off x="2350683" y="542531"/>
            <a:ext cx="3598677" cy="646331"/>
          </a:xfrm>
          <a:prstGeom prst="rect">
            <a:avLst/>
          </a:prstGeom>
          <a:noFill/>
        </p:spPr>
        <p:txBody>
          <a:bodyPr wrap="none" rtlCol="0">
            <a:spAutoFit/>
            <a:scene3d>
              <a:camera prst="orthographicFront"/>
              <a:lightRig rig="threePt" dir="t"/>
            </a:scene3d>
            <a:sp3d contourW="12700"/>
          </a:bodyPr>
          <a:lstStyle/>
          <a:p>
            <a:r>
              <a:rPr lang="en-US" altLang="zh-CN" sz="3600" dirty="0">
                <a:solidFill>
                  <a:srgbClr val="FF0000"/>
                </a:solidFill>
                <a:cs typeface="+mn-ea"/>
                <a:sym typeface="+mn-lt"/>
              </a:rPr>
              <a:t>YÊU CẦU CẦN ĐẠT</a:t>
            </a:r>
            <a:endParaRPr lang="zh-CN" altLang="en-US" sz="3600" dirty="0">
              <a:solidFill>
                <a:srgbClr val="FF0000"/>
              </a:solidFill>
              <a:cs typeface="+mn-ea"/>
              <a:sym typeface="+mn-lt"/>
            </a:endParaRPr>
          </a:p>
        </p:txBody>
      </p:sp>
    </p:spTree>
    <p:extLst>
      <p:ext uri="{BB962C8B-B14F-4D97-AF65-F5344CB8AC3E}">
        <p14:creationId xmlns:p14="http://schemas.microsoft.com/office/powerpoint/2010/main" val="34334577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 xmlns:a16="http://schemas.microsoft.com/office/drawing/2014/main" id="{AC8F2B8F-6967-4A04-9279-1B04259E4AA5}"/>
              </a:ext>
            </a:extLst>
          </p:cNvPr>
          <p:cNvGrpSpPr/>
          <p:nvPr/>
        </p:nvGrpSpPr>
        <p:grpSpPr>
          <a:xfrm>
            <a:off x="5047802" y="1744229"/>
            <a:ext cx="1714745" cy="1493597"/>
            <a:chOff x="2286023" y="5807"/>
            <a:chExt cx="1714745" cy="1493597"/>
          </a:xfrm>
        </p:grpSpPr>
        <p:pic>
          <p:nvPicPr>
            <p:cNvPr id="43" name="图片 42">
              <a:extLst>
                <a:ext uri="{FF2B5EF4-FFF2-40B4-BE49-F238E27FC236}">
                  <a16:creationId xmlns=""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 xmlns:a16="http://schemas.microsoft.com/office/drawing/2014/main" id="{C5A7FF56-A45E-49D6-BCDF-1995C77E97FD}"/>
                </a:ext>
              </a:extLst>
            </p:cNvPr>
            <p:cNvSpPr txBox="1"/>
            <p:nvPr/>
          </p:nvSpPr>
          <p:spPr>
            <a:xfrm>
              <a:off x="2821325" y="91689"/>
              <a:ext cx="1179443" cy="1107996"/>
            </a:xfrm>
            <a:prstGeom prst="rect">
              <a:avLst/>
            </a:prstGeom>
            <a:noFill/>
          </p:spPr>
          <p:txBody>
            <a:bodyPr wrap="square" rtlCol="0">
              <a:spAutoFit/>
            </a:bodyPr>
            <a:lstStyle/>
            <a:p>
              <a:r>
                <a:rPr lang="en-US" altLang="zh-CN" sz="6600" b="1" dirty="0">
                  <a:latin typeface="叶根友毛笔行书2.0版" panose="02010601030101010101" pitchFamily="2" charset="-122"/>
                  <a:ea typeface="叶根友毛笔行书2.0版" panose="02010601030101010101" pitchFamily="2" charset="-122"/>
                </a:rPr>
                <a:t>I</a:t>
              </a:r>
              <a:endParaRPr lang="zh-CN" altLang="en-US" sz="6600" b="1" dirty="0">
                <a:latin typeface="叶根友毛笔行书2.0版" panose="02010601030101010101" pitchFamily="2" charset="-122"/>
                <a:ea typeface="叶根友毛笔行书2.0版" panose="02010601030101010101" pitchFamily="2" charset="-122"/>
              </a:endParaRPr>
            </a:p>
          </p:txBody>
        </p:sp>
      </p:grpSp>
      <p:sp>
        <p:nvSpPr>
          <p:cNvPr id="3" name="文本框 2">
            <a:extLst>
              <a:ext uri="{FF2B5EF4-FFF2-40B4-BE49-F238E27FC236}">
                <a16:creationId xmlns="" xmlns:a16="http://schemas.microsoft.com/office/drawing/2014/main" id="{813F4B1A-4FF2-4162-A55C-E3E1907F987C}"/>
              </a:ext>
            </a:extLst>
          </p:cNvPr>
          <p:cNvSpPr txBox="1"/>
          <p:nvPr/>
        </p:nvSpPr>
        <p:spPr>
          <a:xfrm>
            <a:off x="2973478" y="3468672"/>
            <a:ext cx="6069496" cy="923330"/>
          </a:xfrm>
          <a:prstGeom prst="rect">
            <a:avLst/>
          </a:prstGeom>
          <a:noFill/>
        </p:spPr>
        <p:txBody>
          <a:bodyPr wrap="square" rtlCol="0">
            <a:spAutoFit/>
          </a:bodyPr>
          <a:lstStyle/>
          <a:p>
            <a:r>
              <a:rPr lang="en-US" altLang="zh-CN" sz="5400" b="1" spc="600" dirty="0" err="1">
                <a:latin typeface="Times New Roman" pitchFamily="18" charset="0"/>
                <a:ea typeface="华文中宋" panose="02010600040101010101" pitchFamily="2" charset="-122"/>
                <a:cs typeface="Times New Roman" pitchFamily="18" charset="0"/>
              </a:rPr>
              <a:t>Tìm</a:t>
            </a:r>
            <a:r>
              <a:rPr lang="en-US" altLang="zh-CN" sz="5400" b="1" spc="600" dirty="0">
                <a:latin typeface="Times New Roman" pitchFamily="18" charset="0"/>
                <a:ea typeface="华文中宋" panose="02010600040101010101" pitchFamily="2" charset="-122"/>
                <a:cs typeface="Times New Roman" pitchFamily="18" charset="0"/>
              </a:rPr>
              <a:t> </a:t>
            </a:r>
            <a:r>
              <a:rPr lang="en-US" altLang="zh-CN" sz="5400" b="1" spc="600" dirty="0" err="1">
                <a:latin typeface="Times New Roman" pitchFamily="18" charset="0"/>
                <a:ea typeface="华文中宋" panose="02010600040101010101" pitchFamily="2" charset="-122"/>
                <a:cs typeface="Times New Roman" pitchFamily="18" charset="0"/>
              </a:rPr>
              <a:t>hiểu</a:t>
            </a:r>
            <a:r>
              <a:rPr lang="en-US" altLang="zh-CN" sz="5400" b="1" spc="600" dirty="0">
                <a:latin typeface="Times New Roman" pitchFamily="18" charset="0"/>
                <a:ea typeface="华文中宋" panose="02010600040101010101" pitchFamily="2" charset="-122"/>
                <a:cs typeface="Times New Roman" pitchFamily="18" charset="0"/>
              </a:rPr>
              <a:t> </a:t>
            </a:r>
            <a:r>
              <a:rPr lang="en-US" altLang="zh-CN" sz="5400" b="1" spc="600" dirty="0" err="1">
                <a:latin typeface="Times New Roman" pitchFamily="18" charset="0"/>
                <a:ea typeface="华文中宋" panose="02010600040101010101" pitchFamily="2" charset="-122"/>
                <a:cs typeface="Times New Roman" pitchFamily="18" charset="0"/>
              </a:rPr>
              <a:t>chung</a:t>
            </a:r>
            <a:endParaRPr lang="zh-CN" altLang="en-US" sz="54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 xmlns:a16="http://schemas.microsoft.com/office/drawing/2014/main" id="{B63FCB95-A2ED-D22D-118E-B725E76913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848" y="0"/>
            <a:ext cx="3115379" cy="4680382"/>
          </a:xfrm>
          <a:prstGeom prst="rect">
            <a:avLst/>
          </a:prstGeom>
        </p:spPr>
      </p:pic>
    </p:spTree>
    <p:extLst>
      <p:ext uri="{BB962C8B-B14F-4D97-AF65-F5344CB8AC3E}">
        <p14:creationId xmlns:p14="http://schemas.microsoft.com/office/powerpoint/2010/main" val="131555774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墨中国风感恩教师节PPT模板"/>
</p:tagLst>
</file>

<file path=ppt/tags/tag1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9"/>
</p:tagLst>
</file>

<file path=ppt/tags/tag1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0"/>
</p:tagLst>
</file>

<file path=ppt/tags/tag1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1"/>
</p:tagLst>
</file>

<file path=ppt/tags/tag1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2"/>
</p:tagLst>
</file>

<file path=ppt/tags/tag1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3"/>
</p:tagLst>
</file>

<file path=ppt/tags/tag1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4"/>
</p:tagLst>
</file>

<file path=ppt/tags/tag1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5"/>
</p:tagLst>
</file>

<file path=ppt/tags/tag1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6"/>
</p:tagLst>
</file>

<file path=ppt/tags/tag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7"/>
</p:tagLst>
</file>

<file path=ppt/tags/tag2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8"/>
</p:tagLst>
</file>

<file path=ppt/tags/tag2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9"/>
</p:tagLst>
</file>

<file path=ppt/tags/tag2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0"/>
</p:tagLst>
</file>

<file path=ppt/tags/tag2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SubTitle"/>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Text"/>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1"/>
</p:tagLst>
</file>

<file path=ppt/tags/tag2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2"/>
</p:tagLst>
</file>

<file path=ppt/tags/tag2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3"/>
</p:tagLst>
</file>

<file path=ppt/tags/tag2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4"/>
</p:tagLst>
</file>

<file path=ppt/tags/tag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Text"/>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5"/>
</p:tagLst>
</file>

<file path=ppt/tags/tag3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6"/>
</p:tagLst>
</file>

<file path=ppt/tags/tag3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7"/>
</p:tagLst>
</file>

<file path=ppt/tags/tag3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8"/>
</p:tagLst>
</file>

<file path=ppt/tags/tag3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9"/>
</p:tagLst>
</file>

<file path=ppt/tags/tag3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0"/>
</p:tagLst>
</file>

<file path=ppt/tags/tag3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1"/>
</p:tagLst>
</file>

<file path=ppt/tags/tag3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2"/>
</p:tagLst>
</file>

<file path=ppt/tags/tag3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3"/>
</p:tagLst>
</file>

<file path=ppt/tags/tag3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4"/>
</p:tagLst>
</file>

<file path=ppt/tags/tag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5"/>
</p:tagLst>
</file>

<file path=ppt/tags/tag4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6"/>
</p:tagLst>
</file>

<file path=ppt/tags/tag4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7"/>
</p:tagLst>
</file>

<file path=ppt/tags/tag4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8"/>
</p:tagLst>
</file>

<file path=ppt/tags/tag4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9"/>
</p:tagLst>
</file>

<file path=ppt/tags/tag4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40"/>
</p:tagLst>
</file>

<file path=ppt/tags/tag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2065</TotalTime>
  <Words>934</Words>
  <Application>Microsoft Office PowerPoint</Application>
  <PresentationFormat>Custom</PresentationFormat>
  <Paragraphs>144</Paragraphs>
  <Slides>26</Slides>
  <Notes>12</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水墨中国风感恩教师节PPT模板</dc:title>
  <dc:creator>Figbank</dc:creator>
  <cp:lastModifiedBy>Ái Diễm</cp:lastModifiedBy>
  <cp:revision>105</cp:revision>
  <dcterms:created xsi:type="dcterms:W3CDTF">2017-01-03T02:44:21Z</dcterms:created>
  <dcterms:modified xsi:type="dcterms:W3CDTF">2025-02-21T02:55:52Z</dcterms:modified>
</cp:coreProperties>
</file>