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3" r:id="rId3"/>
    <p:sldId id="274" r:id="rId4"/>
    <p:sldId id="275" r:id="rId5"/>
    <p:sldId id="260" r:id="rId6"/>
    <p:sldId id="261" r:id="rId7"/>
    <p:sldId id="276" r:id="rId8"/>
    <p:sldId id="262" r:id="rId9"/>
    <p:sldId id="263" r:id="rId10"/>
    <p:sldId id="264" r:id="rId11"/>
    <p:sldId id="265" r:id="rId12"/>
    <p:sldId id="266" r:id="rId13"/>
    <p:sldId id="267" r:id="rId14"/>
    <p:sldId id="268" r:id="rId15"/>
    <p:sldId id="269" r:id="rId16"/>
    <p:sldId id="270" r:id="rId17"/>
    <p:sldId id="271" r:id="rId18"/>
    <p:sldId id="272" r:id="rId19"/>
    <p:sldId id="277" r:id="rId20"/>
    <p:sldId id="278" r:id="rId21"/>
    <p:sldId id="279" r:id="rId22"/>
    <p:sldId id="280" r:id="rId23"/>
  </p:sldIdLst>
  <p:sldSz cx="12192000" cy="6858000"/>
  <p:notesSz cx="6858000" cy="9144000"/>
  <p:embeddedFontLst>
    <p:embeddedFont>
      <p:font typeface="#9Slide03 Prompt Black" panose="00000A00000000000000" pitchFamily="2" charset="-34"/>
      <p:bold r:id="rId24"/>
    </p:embeddedFont>
    <p:embeddedFont>
      <p:font typeface="#9Slide03 SVNNeutraface 2" panose="02000600040000020004" pitchFamily="2" charset="0"/>
      <p:bold r:id="rId25"/>
    </p:embeddedFont>
    <p:embeddedFont>
      <p:font typeface="#9Slide07 IcielCadena" panose="02000503000000020004" pitchFamily="2" charset="0"/>
      <p:bold r:id="rId26"/>
    </p:embeddedFont>
    <p:embeddedFont>
      <p:font typeface="Baskervville" panose="020B060402020202020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FA1"/>
    <a:srgbClr val="6D9AD1"/>
    <a:srgbClr val="E7852C"/>
    <a:srgbClr val="F4E227"/>
    <a:srgbClr val="DB4541"/>
    <a:srgbClr val="DA5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06" autoAdjust="0"/>
    <p:restoredTop sz="94660"/>
  </p:normalViewPr>
  <p:slideViewPr>
    <p:cSldViewPr snapToGrid="0">
      <p:cViewPr varScale="1">
        <p:scale>
          <a:sx n="65" d="100"/>
          <a:sy n="65" d="100"/>
        </p:scale>
        <p:origin x="10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DD539C-8817-485E-B706-FCDD30C6E5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8" name="图片 7">
            <a:extLst>
              <a:ext uri="{FF2B5EF4-FFF2-40B4-BE49-F238E27FC236}">
                <a16:creationId xmlns:a16="http://schemas.microsoft.com/office/drawing/2014/main" id="{445AA900-E6A7-4924-B21E-3A321F9E0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46" r="881" b="-725"/>
          <a:stretch/>
        </p:blipFill>
        <p:spPr>
          <a:xfrm>
            <a:off x="9249363" y="-301087"/>
            <a:ext cx="3895137" cy="7147084"/>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6200" y="-1892300"/>
            <a:ext cx="406400" cy="406400"/>
          </a:xfrm>
          <a:prstGeom prst="rect">
            <a:avLst/>
          </a:prstGeom>
        </p:spPr>
      </p:pic>
      <p:sp>
        <p:nvSpPr>
          <p:cNvPr id="9" name="TextBox 8">
            <a:extLst>
              <a:ext uri="{FF2B5EF4-FFF2-40B4-BE49-F238E27FC236}">
                <a16:creationId xmlns:a16="http://schemas.microsoft.com/office/drawing/2014/main" id="{28C40FDB-C4F1-2DDB-6E3D-2E0E924133C2}"/>
              </a:ext>
            </a:extLst>
          </p:cNvPr>
          <p:cNvSpPr txBox="1"/>
          <p:nvPr/>
        </p:nvSpPr>
        <p:spPr>
          <a:xfrm>
            <a:off x="5513731" y="1689220"/>
            <a:ext cx="5352365" cy="3805594"/>
          </a:xfrm>
          <a:prstGeom prst="rect">
            <a:avLst/>
          </a:prstGeom>
          <a:noFill/>
        </p:spPr>
        <p:txBody>
          <a:bodyPr wrap="square">
            <a:spAutoFit/>
          </a:bodyPr>
          <a:lstStyle/>
          <a:p>
            <a:pPr algn="ctr">
              <a:lnSpc>
                <a:spcPct val="150000"/>
              </a:lnSpc>
              <a:spcAft>
                <a:spcPts val="800"/>
              </a:spcAft>
            </a:pPr>
            <a:r>
              <a:rPr lang="en-US" sz="5400" b="1" kern="0" dirty="0">
                <a:solidFill>
                  <a:schemeClr val="tx1">
                    <a:lumMod val="95000"/>
                    <a:lumOff val="5000"/>
                  </a:schemeClr>
                </a:solidFill>
                <a:effectLst/>
                <a:latin typeface="#9Slide03 Prompt Black" panose="00000A00000000000000" pitchFamily="2" charset="-34"/>
                <a:ea typeface="Yu Mincho" panose="02020400000000000000" pitchFamily="18" charset="-128"/>
                <a:cs typeface="#9Slide03 Prompt Black" panose="00000A00000000000000" pitchFamily="2" charset="-34"/>
              </a:rPr>
              <a:t>THỰC HÀNH TIẾNG VIỆT</a:t>
            </a:r>
            <a:endParaRPr lang="en-VN" sz="5400" kern="100" dirty="0">
              <a:solidFill>
                <a:schemeClr val="tx1">
                  <a:lumMod val="95000"/>
                  <a:lumOff val="5000"/>
                </a:schemeClr>
              </a:solidFill>
              <a:effectLst/>
              <a:latin typeface="#9Slide03 Prompt Black" panose="00000A00000000000000" pitchFamily="2" charset="-34"/>
              <a:ea typeface="Calibri" panose="020F0502020204030204" pitchFamily="34" charset="0"/>
              <a:cs typeface="#9Slide03 Prompt Black" panose="00000A00000000000000" pitchFamily="2" charset="-34"/>
            </a:endParaRPr>
          </a:p>
          <a:p>
            <a:pPr algn="ctr">
              <a:lnSpc>
                <a:spcPct val="150000"/>
              </a:lnSpc>
              <a:spcAft>
                <a:spcPts val="800"/>
              </a:spcAft>
            </a:pPr>
            <a:r>
              <a:rPr lang="en-US" sz="5400" b="1" kern="0" dirty="0">
                <a:solidFill>
                  <a:schemeClr val="tx1">
                    <a:lumMod val="95000"/>
                    <a:lumOff val="5000"/>
                  </a:schemeClr>
                </a:solidFill>
                <a:effectLst/>
                <a:latin typeface="#9Slide03 Prompt Black" panose="00000A00000000000000" pitchFamily="2" charset="-34"/>
                <a:ea typeface="Yu Mincho" panose="02020400000000000000" pitchFamily="18" charset="-128"/>
                <a:cs typeface="#9Slide03 Prompt Black" panose="00000A00000000000000" pitchFamily="2" charset="-34"/>
              </a:rPr>
              <a:t>Trang 86 - 87</a:t>
            </a:r>
            <a:endParaRPr lang="en-VN" sz="5400" kern="100" dirty="0">
              <a:solidFill>
                <a:schemeClr val="tx1">
                  <a:lumMod val="95000"/>
                  <a:lumOff val="5000"/>
                </a:schemeClr>
              </a:solidFill>
              <a:effectLst/>
              <a:latin typeface="#9Slide03 Prompt Black" panose="00000A00000000000000" pitchFamily="2" charset="-34"/>
              <a:ea typeface="Calibri" panose="020F0502020204030204" pitchFamily="34" charset="0"/>
              <a:cs typeface="#9Slide03 Prompt Black" panose="00000A00000000000000" pitchFamily="2" charset="-34"/>
            </a:endParaRPr>
          </a:p>
        </p:txBody>
      </p:sp>
    </p:spTree>
    <p:custDataLst>
      <p:tags r:id="rId1"/>
    </p:custDataLst>
    <p:extLst>
      <p:ext uri="{BB962C8B-B14F-4D97-AF65-F5344CB8AC3E}">
        <p14:creationId xmlns:p14="http://schemas.microsoft.com/office/powerpoint/2010/main" val="1035390702"/>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20451C-9D1A-D246-DFDE-A4F9BE715730}"/>
              </a:ext>
            </a:extLst>
          </p:cNvPr>
          <p:cNvSpPr txBox="1"/>
          <p:nvPr/>
        </p:nvSpPr>
        <p:spPr>
          <a:xfrm>
            <a:off x="616144" y="591088"/>
            <a:ext cx="7544629" cy="5882829"/>
          </a:xfrm>
          <a:prstGeom prst="rect">
            <a:avLst/>
          </a:prstGeom>
          <a:noFill/>
        </p:spPr>
        <p:txBody>
          <a:bodyPr wrap="square">
            <a:spAutoFit/>
          </a:bodyPr>
          <a:lstStyle/>
          <a:p>
            <a:pPr algn="just">
              <a:lnSpc>
                <a:spcPct val="150000"/>
              </a:lnSpc>
              <a:spcAft>
                <a:spcPts val="800"/>
              </a:spcAft>
              <a:tabLst>
                <a:tab pos="90170" algn="l"/>
                <a:tab pos="180340" algn="l"/>
              </a:tabLst>
            </a:pP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2: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Vắt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chày</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yêu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cầu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thì</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tao</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mượn</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cái</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đầy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sự</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muốn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mượn</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cái</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chày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giã</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cua</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Sau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Vắt</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chày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Đặt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2">
            <a:extLst>
              <a:ext uri="{FF2B5EF4-FFF2-40B4-BE49-F238E27FC236}">
                <a16:creationId xmlns:a16="http://schemas.microsoft.com/office/drawing/2014/main" id="{7D1658D0-2C52-F85D-3C15-03DC7F6C0E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14706" y="1377315"/>
            <a:ext cx="2598801" cy="4103370"/>
          </a:xfrm>
          <a:prstGeom prst="rect">
            <a:avLst/>
          </a:prstGeom>
        </p:spPr>
      </p:pic>
    </p:spTree>
    <p:extLst>
      <p:ext uri="{BB962C8B-B14F-4D97-AF65-F5344CB8AC3E}">
        <p14:creationId xmlns:p14="http://schemas.microsoft.com/office/powerpoint/2010/main" val="1937255811"/>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0CC04C-4232-89FE-62BE-F7103AD2B82A}"/>
              </a:ext>
            </a:extLst>
          </p:cNvPr>
          <p:cNvSpPr txBox="1"/>
          <p:nvPr/>
        </p:nvSpPr>
        <p:spPr>
          <a:xfrm>
            <a:off x="962056" y="436289"/>
            <a:ext cx="9489634" cy="5985421"/>
          </a:xfrm>
          <a:prstGeom prst="rect">
            <a:avLst/>
          </a:prstGeom>
          <a:noFill/>
        </p:spPr>
        <p:txBody>
          <a:bodyPr wrap="square">
            <a:spAutoFit/>
          </a:bodyPr>
          <a:lstStyle/>
          <a:p>
            <a:pPr algn="ctr">
              <a:lnSpc>
                <a:spcPct val="150000"/>
              </a:lnSpc>
              <a:spcAft>
                <a:spcPts val="800"/>
              </a:spcAft>
              <a:tabLst>
                <a:tab pos="90170" algn="l"/>
                <a:tab pos="180340" algn="l"/>
              </a:tabLst>
            </a:pPr>
            <a:r>
              <a:rPr lang="en-US" sz="24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24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4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Tao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tiền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uống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khát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vặn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uống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đầy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muốn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thật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kiệt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bủn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xỉn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Vắt</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chày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sự</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bủn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xỉn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kiệt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đáng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Vắt</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chày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nước</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ám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kiệt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chứ</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hiều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chính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phú</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bóc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lột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sức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7966745"/>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0D55D3-C7A7-EDF4-0953-C294F4CEA905}"/>
              </a:ext>
            </a:extLst>
          </p:cNvPr>
          <p:cNvSpPr txBox="1"/>
          <p:nvPr/>
        </p:nvSpPr>
        <p:spPr>
          <a:xfrm>
            <a:off x="574373" y="457920"/>
            <a:ext cx="11008027" cy="4220835"/>
          </a:xfrm>
          <a:prstGeom prst="rect">
            <a:avLst/>
          </a:prstGeom>
          <a:noFill/>
        </p:spPr>
        <p:txBody>
          <a:bodyPr wrap="square">
            <a:spAutoFit/>
          </a:bodyPr>
          <a:lstStyle/>
          <a:p>
            <a:pPr algn="just">
              <a:lnSpc>
                <a:spcPct val="150000"/>
              </a:lnSpc>
              <a:spcAft>
                <a:spcPts val="800"/>
              </a:spcAft>
              <a:tabLst>
                <a:tab pos="90170" algn="l"/>
                <a:tab pos="180340" algn="l"/>
              </a:tabLst>
            </a:pP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3: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400" b="1"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mở</a:t>
            </a:r>
            <a:r>
              <a:rPr lang="en-US" sz="2400" b="1"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rộng</a:t>
            </a:r>
            <a:r>
              <a:rPr lang="en-US" sz="2400" b="1"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loại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yêu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cầu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lấy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giấy</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hơn</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đâu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lúc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cũng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1">
            <a:extLst>
              <a:ext uri="{FF2B5EF4-FFF2-40B4-BE49-F238E27FC236}">
                <a16:creationId xmlns:a16="http://schemas.microsoft.com/office/drawing/2014/main" id="{430C37B6-4CC1-2C15-EDCF-C96EEEBABC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8865" y="4678755"/>
            <a:ext cx="3181304" cy="1880888"/>
          </a:xfrm>
          <a:prstGeom prst="rect">
            <a:avLst/>
          </a:prstGeom>
        </p:spPr>
      </p:pic>
    </p:spTree>
    <p:extLst>
      <p:ext uri="{BB962C8B-B14F-4D97-AF65-F5344CB8AC3E}">
        <p14:creationId xmlns:p14="http://schemas.microsoft.com/office/powerpoint/2010/main" val="1307001274"/>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DF316D-4071-EF0E-CE3A-286544E64952}"/>
              </a:ext>
            </a:extLst>
          </p:cNvPr>
          <p:cNvSpPr txBox="1"/>
          <p:nvPr/>
        </p:nvSpPr>
        <p:spPr>
          <a:xfrm>
            <a:off x="620140" y="877569"/>
            <a:ext cx="10637796" cy="4857612"/>
          </a:xfrm>
          <a:prstGeom prst="rect">
            <a:avLst/>
          </a:prstGeom>
          <a:noFill/>
        </p:spPr>
        <p:txBody>
          <a:bodyPr wrap="square">
            <a:spAutoFit/>
          </a:bodyPr>
          <a:lstStyle/>
          <a:p>
            <a:pPr algn="ctr">
              <a:lnSpc>
                <a:spcPct val="150000"/>
              </a:lnSpc>
              <a:spcAft>
                <a:spcPts val="800"/>
              </a:spcAft>
              <a:tabLst>
                <a:tab pos="90170" algn="l"/>
                <a:tab pos="180340" algn="l"/>
              </a:tabLst>
            </a:pPr>
            <a:r>
              <a:rPr lang="en-US" sz="28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28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8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sấu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Thầy</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vợ</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đắc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Theo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suy</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lúc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cũng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lúc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1918102"/>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60383-841F-63DF-F03C-5B6AD3F5281C}"/>
              </a:ext>
            </a:extLst>
          </p:cNvPr>
          <p:cNvSpPr txBox="1"/>
          <p:nvPr/>
        </p:nvSpPr>
        <p:spPr>
          <a:xfrm>
            <a:off x="1303020" y="714246"/>
            <a:ext cx="9983628" cy="967957"/>
          </a:xfrm>
          <a:prstGeom prst="rect">
            <a:avLst/>
          </a:prstGeom>
          <a:noFill/>
          <a:ln>
            <a:noFill/>
          </a:ln>
        </p:spPr>
        <p:txBody>
          <a:bodyPr wrap="square">
            <a:spAutoFit/>
          </a:bodyPr>
          <a:lstStyle/>
          <a:p>
            <a:pPr algn="just">
              <a:lnSpc>
                <a:spcPct val="150000"/>
              </a:lnSpc>
              <a:spcAft>
                <a:spcPts val="800"/>
              </a:spcAft>
              <a:tabLst>
                <a:tab pos="90170" algn="l"/>
                <a:tab pos="180340" algn="l"/>
              </a:tabLst>
            </a:pP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4: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Sưu</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tầm</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ít</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phân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tích</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1">
            <a:extLst>
              <a:ext uri="{FF2B5EF4-FFF2-40B4-BE49-F238E27FC236}">
                <a16:creationId xmlns:a16="http://schemas.microsoft.com/office/drawing/2014/main" id="{EC38A95F-E7AF-4512-F134-D2A9D3B6537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4301" y="864643"/>
            <a:ext cx="638719" cy="817560"/>
          </a:xfrm>
          <a:prstGeom prst="rect">
            <a:avLst/>
          </a:prstGeom>
        </p:spPr>
      </p:pic>
      <p:sp>
        <p:nvSpPr>
          <p:cNvPr id="8" name="TextBox 7">
            <a:extLst>
              <a:ext uri="{FF2B5EF4-FFF2-40B4-BE49-F238E27FC236}">
                <a16:creationId xmlns:a16="http://schemas.microsoft.com/office/drawing/2014/main" id="{B100723A-4982-66E3-5469-61CAA41257F1}"/>
              </a:ext>
            </a:extLst>
          </p:cNvPr>
          <p:cNvSpPr txBox="1"/>
          <p:nvPr/>
        </p:nvSpPr>
        <p:spPr>
          <a:xfrm>
            <a:off x="1303020" y="1794131"/>
            <a:ext cx="7418070" cy="4199226"/>
          </a:xfrm>
          <a:prstGeom prst="rect">
            <a:avLst/>
          </a:prstGeom>
          <a:noFill/>
        </p:spPr>
        <p:txBody>
          <a:bodyPr wrap="square">
            <a:spAutoFit/>
          </a:bodyPr>
          <a:lstStyle/>
          <a:p>
            <a:pPr algn="ctr">
              <a:lnSpc>
                <a:spcPct val="150000"/>
              </a:lnSpc>
              <a:spcAft>
                <a:spcPts val="800"/>
              </a:spcAft>
              <a:tabLst>
                <a:tab pos="90170" algn="l"/>
                <a:tab pos="180340" algn="l"/>
              </a:tabLst>
            </a:pPr>
            <a:r>
              <a:rPr lang="en-US" sz="18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18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18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nọ</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thói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hoa</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lác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rằng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chí</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thánh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chính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xưa</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kể</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lúc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Cổ</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vương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khai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thiên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lập</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vạn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ai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ngài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ngài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xong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giơ</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ngón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tay</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"Sau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Khổng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Tử</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lễ</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nhạc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mệnh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thầy</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vạn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ai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dám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bất</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kính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Ngài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giơ</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thêm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ngón</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tay</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tỏ</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ý</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đang</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đếm</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5">
            <a:extLst>
              <a:ext uri="{FF2B5EF4-FFF2-40B4-BE49-F238E27FC236}">
                <a16:creationId xmlns:a16="http://schemas.microsoft.com/office/drawing/2014/main" id="{5969CABB-BCDD-C3A0-9F87-1A6AB4584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93672" y="2899334"/>
            <a:ext cx="2092975" cy="2171699"/>
          </a:xfrm>
          <a:prstGeom prst="rect">
            <a:avLst/>
          </a:prstGeom>
        </p:spPr>
      </p:pic>
      <p:pic>
        <p:nvPicPr>
          <p:cNvPr id="11" name="Picture 14">
            <a:extLst>
              <a:ext uri="{FF2B5EF4-FFF2-40B4-BE49-F238E27FC236}">
                <a16:creationId xmlns:a16="http://schemas.microsoft.com/office/drawing/2014/main" id="{A0F1C8C8-7064-43D6-866F-115622FB06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46967" y="2461042"/>
            <a:ext cx="693410" cy="967957"/>
          </a:xfrm>
          <a:prstGeom prst="rect">
            <a:avLst/>
          </a:prstGeom>
        </p:spPr>
      </p:pic>
    </p:spTree>
    <p:extLst>
      <p:ext uri="{BB962C8B-B14F-4D97-AF65-F5344CB8AC3E}">
        <p14:creationId xmlns:p14="http://schemas.microsoft.com/office/powerpoint/2010/main" val="3213093853"/>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C22DB8-2BBA-02A4-0896-E2AD9F715B95}"/>
              </a:ext>
            </a:extLst>
          </p:cNvPr>
          <p:cNvSpPr txBox="1"/>
          <p:nvPr/>
        </p:nvSpPr>
        <p:spPr>
          <a:xfrm>
            <a:off x="1097372" y="596075"/>
            <a:ext cx="10091738" cy="5534015"/>
          </a:xfrm>
          <a:prstGeom prst="rect">
            <a:avLst/>
          </a:prstGeom>
          <a:noFill/>
        </p:spPr>
        <p:txBody>
          <a:bodyPr wrap="square">
            <a:spAutoFit/>
          </a:bodyPr>
          <a:lstStyle/>
          <a:p>
            <a:pPr algn="just">
              <a:lnSpc>
                <a:spcPct val="150000"/>
              </a:lnSpc>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tiếp</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ai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đủ</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nể</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phục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giây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chần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chừ</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hớn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hở</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quay sang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khẳng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Bậc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thánh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Anh kia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quá</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rút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mạn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cuồng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vọng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chất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ngốc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nghếch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lầm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7530731"/>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92AD58-27A6-76A8-9547-C2EDBFDE9C14}"/>
              </a:ext>
            </a:extLst>
          </p:cNvPr>
          <p:cNvSpPr txBox="1"/>
          <p:nvPr/>
        </p:nvSpPr>
        <p:spPr>
          <a:xfrm>
            <a:off x="446265" y="491201"/>
            <a:ext cx="6957425" cy="5841086"/>
          </a:xfrm>
          <a:prstGeom prst="rect">
            <a:avLst/>
          </a:prstGeom>
          <a:noFill/>
        </p:spPr>
        <p:txBody>
          <a:bodyPr wrap="square">
            <a:spAutoFit/>
          </a:bodyPr>
          <a:lstStyle/>
          <a:p>
            <a:pPr algn="just">
              <a:lnSpc>
                <a:spcPct val="150000"/>
              </a:lnSpc>
              <a:spcAft>
                <a:spcPts val="800"/>
              </a:spcAft>
              <a:tabLst>
                <a:tab pos="90170" algn="l"/>
                <a:tab pos="180340" algn="l"/>
              </a:tabLst>
            </a:pP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5: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in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đậm</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dưới</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đây</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miền</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Chúng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đạt</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trị</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0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nom</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dài</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mươi</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kém</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tấc</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phân</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dân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vuông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Khoai</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sắn</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tình</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quê</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thiệt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Tố</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Hữu</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Nhớ</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Thò</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tay</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bứt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cọng</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ngò</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Thương</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đứt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ruột</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đò</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ngó</a:t>
            </a:r>
            <a:r>
              <a:rPr lang="en-US"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lơ</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dao</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34">
            <a:extLst>
              <a:ext uri="{FF2B5EF4-FFF2-40B4-BE49-F238E27FC236}">
                <a16:creationId xmlns:a16="http://schemas.microsoft.com/office/drawing/2014/main" id="{1A6EE66D-144D-0A13-89C7-EEA1323342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1391" y="760000"/>
            <a:ext cx="2784234" cy="4800403"/>
          </a:xfrm>
          <a:prstGeom prst="rect">
            <a:avLst/>
          </a:prstGeom>
        </p:spPr>
      </p:pic>
    </p:spTree>
    <p:extLst>
      <p:ext uri="{BB962C8B-B14F-4D97-AF65-F5344CB8AC3E}">
        <p14:creationId xmlns:p14="http://schemas.microsoft.com/office/powerpoint/2010/main" val="387958216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2071D-159D-E75A-3153-2B46D6690C6C}"/>
              </a:ext>
            </a:extLst>
          </p:cNvPr>
          <p:cNvSpPr txBox="1"/>
          <p:nvPr/>
        </p:nvSpPr>
        <p:spPr>
          <a:xfrm>
            <a:off x="1278194" y="944473"/>
            <a:ext cx="9891773" cy="4857612"/>
          </a:xfrm>
          <a:prstGeom prst="rect">
            <a:avLst/>
          </a:prstGeom>
          <a:noFill/>
        </p:spPr>
        <p:txBody>
          <a:bodyPr wrap="square">
            <a:spAutoFit/>
          </a:bodyPr>
          <a:lstStyle/>
          <a:p>
            <a:pPr algn="ctr">
              <a:lnSpc>
                <a:spcPct val="150000"/>
              </a:lnSpc>
              <a:spcAft>
                <a:spcPts val="800"/>
              </a:spcAft>
              <a:tabLst>
                <a:tab pos="90170" algn="l"/>
                <a:tab pos="180340" algn="l"/>
              </a:tabLst>
            </a:pPr>
            <a:r>
              <a:rPr lang="en-US" sz="28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28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u="sng"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800" b="1" i="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nom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miền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dỏm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bối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chuyện</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thiệt</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miền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dỏm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bối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chuyện</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dò</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thường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miền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tác</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dí</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dỏm</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bối</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chuyện</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131462"/>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E08EC-DEB7-A320-5039-5FE0D0260B26}"/>
              </a:ext>
            </a:extLst>
          </p:cNvPr>
          <p:cNvSpPr txBox="1"/>
          <p:nvPr/>
        </p:nvSpPr>
        <p:spPr>
          <a:xfrm>
            <a:off x="705802" y="483513"/>
            <a:ext cx="10198418" cy="1143070"/>
          </a:xfrm>
          <a:prstGeom prst="rect">
            <a:avLst/>
          </a:prstGeom>
          <a:noFill/>
        </p:spPr>
        <p:txBody>
          <a:bodyPr wrap="square">
            <a:spAutoFit/>
          </a:bodyPr>
          <a:lstStyle/>
          <a:p>
            <a:pPr algn="just">
              <a:lnSpc>
                <a:spcPct val="150000"/>
              </a:lnSpc>
              <a:spcAft>
                <a:spcPts val="800"/>
              </a:spcAft>
              <a:tabLst>
                <a:tab pos="90170" algn="l"/>
                <a:tab pos="180340" algn="l"/>
              </a:tabLst>
            </a:pP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6: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hội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thoại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bốn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ít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nơi</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6">
            <a:extLst>
              <a:ext uri="{FF2B5EF4-FFF2-40B4-BE49-F238E27FC236}">
                <a16:creationId xmlns:a16="http://schemas.microsoft.com/office/drawing/2014/main" id="{CA6941DE-C1F1-D8C0-F053-C621522377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6660" y="1771543"/>
            <a:ext cx="3337560" cy="2781272"/>
          </a:xfrm>
          <a:prstGeom prst="rect">
            <a:avLst/>
          </a:prstGeom>
        </p:spPr>
      </p:pic>
      <p:sp>
        <p:nvSpPr>
          <p:cNvPr id="6" name="TextBox 5">
            <a:extLst>
              <a:ext uri="{FF2B5EF4-FFF2-40B4-BE49-F238E27FC236}">
                <a16:creationId xmlns:a16="http://schemas.microsoft.com/office/drawing/2014/main" id="{1A82CB60-289B-A5D1-3D5E-F5F187BB11D2}"/>
              </a:ext>
            </a:extLst>
          </p:cNvPr>
          <p:cNvSpPr txBox="1"/>
          <p:nvPr/>
        </p:nvSpPr>
        <p:spPr>
          <a:xfrm>
            <a:off x="511492" y="4693124"/>
            <a:ext cx="10392728" cy="1429622"/>
          </a:xfrm>
          <a:prstGeom prst="rect">
            <a:avLst/>
          </a:prstGeom>
          <a:noFill/>
        </p:spPr>
        <p:txBody>
          <a:bodyPr wrap="square">
            <a:spAutoFit/>
          </a:bodyPr>
          <a:lstStyle/>
          <a:p>
            <a:pPr>
              <a:lnSpc>
                <a:spcPct val="150000"/>
              </a:lnSpc>
            </a:pP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ý</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hội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ở</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chồng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nền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cũng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chắn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chắn</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vợ</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chính</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mới</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ý</a:t>
            </a:r>
            <a:r>
              <a:rPr lang="en-US"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000" b="1" i="1" dirty="0"/>
          </a:p>
        </p:txBody>
      </p:sp>
      <p:sp>
        <p:nvSpPr>
          <p:cNvPr id="8" name="TextBox 7">
            <a:extLst>
              <a:ext uri="{FF2B5EF4-FFF2-40B4-BE49-F238E27FC236}">
                <a16:creationId xmlns:a16="http://schemas.microsoft.com/office/drawing/2014/main" id="{79D75F7C-2CBF-7256-3A93-123DD28895DD}"/>
              </a:ext>
            </a:extLst>
          </p:cNvPr>
          <p:cNvSpPr txBox="1"/>
          <p:nvPr/>
        </p:nvSpPr>
        <p:spPr>
          <a:xfrm>
            <a:off x="511492" y="1522507"/>
            <a:ext cx="6550404" cy="2917209"/>
          </a:xfrm>
          <a:prstGeom prst="rect">
            <a:avLst/>
          </a:prstGeom>
          <a:noFill/>
        </p:spPr>
        <p:txBody>
          <a:bodyPr wrap="square">
            <a:spAutoFit/>
          </a:bodyPr>
          <a:lstStyle/>
          <a:p>
            <a:pPr algn="ctr">
              <a:lnSpc>
                <a:spcPct val="150000"/>
              </a:lnSpc>
              <a:spcAft>
                <a:spcPts val="800"/>
              </a:spcAft>
              <a:tabLst>
                <a:tab pos="90170" algn="l"/>
                <a:tab pos="180340" algn="l"/>
              </a:tabLst>
            </a:pPr>
            <a:r>
              <a:rPr lang="en-US" sz="20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0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tabLst>
                <a:tab pos="90170" algn="l"/>
                <a:tab pos="180340" algn="l"/>
              </a:tabLst>
            </a:pP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trưởng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hỏi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bộ</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tổ</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chức</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Dạo</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Anh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chồng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ạ</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Tệ</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nhỉ</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ai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ạ</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vợ</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anh</a:t>
            </a: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ta.</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84301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BAFA7503-0310-163C-C37A-B7BCC902D3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5" name="Google Shape;1086;p39">
            <a:extLst>
              <a:ext uri="{FF2B5EF4-FFF2-40B4-BE49-F238E27FC236}">
                <a16:creationId xmlns:a16="http://schemas.microsoft.com/office/drawing/2014/main" id="{9795C16B-DAD1-2689-3D32-0552D086FE19}"/>
              </a:ext>
            </a:extLst>
          </p:cNvPr>
          <p:cNvSpPr txBox="1">
            <a:spLocks/>
          </p:cNvSpPr>
          <p:nvPr/>
        </p:nvSpPr>
        <p:spPr>
          <a:xfrm>
            <a:off x="4987333" y="3993257"/>
            <a:ext cx="5813600" cy="85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skervville"/>
              <a:buNone/>
              <a:defRPr sz="56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Baskervville"/>
              <a:buNone/>
              <a:tabLst/>
              <a:defRPr/>
            </a:pPr>
            <a:r>
              <a:rPr kumimoji="0" lang="en-US" sz="11500" b="1" i="0" u="none" strike="noStrike" kern="0" cap="none" spc="0" normalizeH="0" baseline="0" noProof="0">
                <a:ln>
                  <a:noFill/>
                </a:ln>
                <a:solidFill>
                  <a:prstClr val="black"/>
                </a:solidFill>
                <a:effectLst/>
                <a:uLnTx/>
                <a:uFillTx/>
                <a:latin typeface="#9Slide03 SVNNeutraface 2" panose="02000600040000020004" pitchFamily="2" charset="0"/>
                <a:sym typeface="Baskervville"/>
              </a:rPr>
              <a:t>VẬN</a:t>
            </a:r>
            <a:r>
              <a:rPr kumimoji="0" lang="en-US" sz="11500" b="1" i="0" u="none" strike="noStrike" kern="0" cap="none" spc="0" normalizeH="0" noProof="0">
                <a:ln>
                  <a:noFill/>
                </a:ln>
                <a:solidFill>
                  <a:prstClr val="black"/>
                </a:solidFill>
                <a:effectLst/>
                <a:uLnTx/>
                <a:uFillTx/>
                <a:latin typeface="#9Slide03 SVNNeutraface 2" panose="02000600040000020004" pitchFamily="2" charset="0"/>
                <a:sym typeface="Baskervville"/>
              </a:rPr>
              <a:t> DỤNG</a:t>
            </a:r>
            <a:endParaRPr kumimoji="0" lang="en-US" sz="11500" b="1" i="0" u="none" strike="noStrike" kern="0" cap="none" spc="0" normalizeH="0" baseline="0" noProof="0">
              <a:ln>
                <a:noFill/>
              </a:ln>
              <a:solidFill>
                <a:prstClr val="black"/>
              </a:solidFill>
              <a:effectLst/>
              <a:uLnTx/>
              <a:uFillTx/>
              <a:latin typeface="#9Slide03 SVNNeutraface 2" panose="02000600040000020004" pitchFamily="2" charset="0"/>
              <a:sym typeface="Baskervville"/>
            </a:endParaRPr>
          </a:p>
        </p:txBody>
      </p:sp>
    </p:spTree>
    <p:extLst>
      <p:ext uri="{BB962C8B-B14F-4D97-AF65-F5344CB8AC3E}">
        <p14:creationId xmlns:p14="http://schemas.microsoft.com/office/powerpoint/2010/main" val="171997305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BAFA7503-0310-163C-C37A-B7BCC902D3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5" name="Google Shape;1086;p39">
            <a:extLst>
              <a:ext uri="{FF2B5EF4-FFF2-40B4-BE49-F238E27FC236}">
                <a16:creationId xmlns:a16="http://schemas.microsoft.com/office/drawing/2014/main" id="{9795C16B-DAD1-2689-3D32-0552D086FE19}"/>
              </a:ext>
            </a:extLst>
          </p:cNvPr>
          <p:cNvSpPr txBox="1">
            <a:spLocks/>
          </p:cNvSpPr>
          <p:nvPr/>
        </p:nvSpPr>
        <p:spPr>
          <a:xfrm>
            <a:off x="5164313" y="4406211"/>
            <a:ext cx="5813600" cy="85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skervville"/>
              <a:buNone/>
              <a:defRPr sz="56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9pPr>
          </a:lstStyle>
          <a:p>
            <a:r>
              <a:rPr lang="en-US" sz="11733" kern="0">
                <a:latin typeface="#9Slide03 SVNNeutraface 2" panose="02000600040000020004" pitchFamily="2" charset="0"/>
              </a:rPr>
              <a:t>KHỞI ĐỘNG</a:t>
            </a:r>
          </a:p>
        </p:txBody>
      </p:sp>
    </p:spTree>
    <p:extLst>
      <p:ext uri="{BB962C8B-B14F-4D97-AF65-F5344CB8AC3E}">
        <p14:creationId xmlns:p14="http://schemas.microsoft.com/office/powerpoint/2010/main" val="4223211086"/>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825AA2-D093-F8EB-B04D-62878FAEB955}"/>
              </a:ext>
            </a:extLst>
          </p:cNvPr>
          <p:cNvSpPr txBox="1"/>
          <p:nvPr/>
        </p:nvSpPr>
        <p:spPr>
          <a:xfrm>
            <a:off x="786581" y="1015931"/>
            <a:ext cx="6096000" cy="4989507"/>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en-US" sz="3600" kern="0">
                <a:solidFill>
                  <a:srgbClr val="000000"/>
                </a:solidFill>
                <a:effectLst/>
                <a:latin typeface="+mj-lt"/>
                <a:ea typeface="Times New Roman" panose="02020603050405020304" pitchFamily="18" charset="0"/>
                <a:cs typeface="Times New Roman" panose="02020603050405020304" pitchFamily="18" charset="0"/>
              </a:rPr>
              <a:t>Em hãy nêu cách hiểu về một số tục ngữ, thành ngữ:</a:t>
            </a:r>
            <a:endParaRPr lang="en-US" sz="280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Lst>
            </a:pPr>
            <a:r>
              <a:rPr lang="en-US" sz="3600" kern="0">
                <a:solidFill>
                  <a:srgbClr val="000000"/>
                </a:solidFill>
                <a:effectLst/>
                <a:latin typeface="+mj-lt"/>
                <a:ea typeface="Times New Roman" panose="02020603050405020304" pitchFamily="18" charset="0"/>
                <a:cs typeface="Times New Roman" panose="02020603050405020304" pitchFamily="18" charset="0"/>
              </a:rPr>
              <a:t>- Gần mực thì đen, gần đèn thì sáng.</a:t>
            </a:r>
            <a:endParaRPr lang="en-US" sz="280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Lst>
            </a:pPr>
            <a:r>
              <a:rPr lang="en-US" sz="3600" kern="0">
                <a:solidFill>
                  <a:srgbClr val="000000"/>
                </a:solidFill>
                <a:effectLst/>
                <a:latin typeface="+mj-lt"/>
                <a:ea typeface="Times New Roman" panose="02020603050405020304" pitchFamily="18" charset="0"/>
                <a:cs typeface="Times New Roman" panose="02020603050405020304" pitchFamily="18" charset="0"/>
              </a:rPr>
              <a:t>- Cháy nhà mới ra mặt chuột.</a:t>
            </a:r>
            <a:endParaRPr lang="en-US" sz="280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Lst>
            </a:pPr>
            <a:r>
              <a:rPr lang="en-US" sz="3600" kern="0">
                <a:solidFill>
                  <a:srgbClr val="000000"/>
                </a:solidFill>
                <a:effectLst/>
                <a:latin typeface="+mj-lt"/>
                <a:ea typeface="Times New Roman" panose="02020603050405020304" pitchFamily="18" charset="0"/>
                <a:cs typeface="Times New Roman" panose="02020603050405020304" pitchFamily="18" charset="0"/>
              </a:rPr>
              <a:t>- </a:t>
            </a:r>
            <a:r>
              <a:rPr lang="nl-NL" sz="3600" kern="0">
                <a:solidFill>
                  <a:srgbClr val="000000"/>
                </a:solidFill>
                <a:effectLst/>
                <a:latin typeface="+mj-lt"/>
                <a:ea typeface="Times New Roman" panose="02020603050405020304" pitchFamily="18" charset="0"/>
                <a:cs typeface="Times New Roman" panose="02020603050405020304" pitchFamily="18" charset="0"/>
              </a:rPr>
              <a:t>Đổ mồ hôi sôi nước mắt</a:t>
            </a:r>
            <a:endParaRPr lang="en-US" sz="2800" kern="100">
              <a:effectLst/>
              <a:latin typeface="+mj-lt"/>
              <a:ea typeface="Calibri" panose="020F0502020204030204" pitchFamily="34" charset="0"/>
              <a:cs typeface="Times New Roman" panose="02020603050405020304" pitchFamily="18" charset="0"/>
            </a:endParaRPr>
          </a:p>
        </p:txBody>
      </p:sp>
      <p:sp>
        <p:nvSpPr>
          <p:cNvPr id="6" name="Freeform 3">
            <a:extLst>
              <a:ext uri="{FF2B5EF4-FFF2-40B4-BE49-F238E27FC236}">
                <a16:creationId xmlns:a16="http://schemas.microsoft.com/office/drawing/2014/main" id="{4778EB7F-31D4-2913-73BC-85CABA114E07}"/>
              </a:ext>
            </a:extLst>
          </p:cNvPr>
          <p:cNvSpPr/>
          <p:nvPr/>
        </p:nvSpPr>
        <p:spPr>
          <a:xfrm>
            <a:off x="6882581" y="2310581"/>
            <a:ext cx="4798142" cy="4547419"/>
          </a:xfrm>
          <a:custGeom>
            <a:avLst/>
            <a:gdLst/>
            <a:ahLst/>
            <a:cxnLst/>
            <a:rect l="l" t="t" r="r" b="b"/>
            <a:pathLst>
              <a:path w="3127713" h="2682014">
                <a:moveTo>
                  <a:pt x="0" y="0"/>
                </a:moveTo>
                <a:lnTo>
                  <a:pt x="3127712" y="0"/>
                </a:lnTo>
                <a:lnTo>
                  <a:pt x="3127712" y="2682014"/>
                </a:lnTo>
                <a:lnTo>
                  <a:pt x="0" y="2682014"/>
                </a:lnTo>
                <a:lnTo>
                  <a:pt x="0" y="0"/>
                </a:lnTo>
                <a:close/>
              </a:path>
            </a:pathLst>
          </a:custGeom>
          <a:blipFill>
            <a:blip r:embed="rId2"/>
            <a:stretch>
              <a:fillRect/>
            </a:stretch>
          </a:blipFill>
        </p:spPr>
      </p:sp>
    </p:spTree>
    <p:extLst>
      <p:ext uri="{BB962C8B-B14F-4D97-AF65-F5344CB8AC3E}">
        <p14:creationId xmlns:p14="http://schemas.microsoft.com/office/powerpoint/2010/main" val="2409301404"/>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7B106D-9CB8-4FEB-1761-54E50EA9332E}"/>
              </a:ext>
            </a:extLst>
          </p:cNvPr>
          <p:cNvSpPr txBox="1"/>
          <p:nvPr/>
        </p:nvSpPr>
        <p:spPr>
          <a:xfrm>
            <a:off x="452283" y="597676"/>
            <a:ext cx="11228439" cy="1891287"/>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vi-VN" sz="2000" b="1" i="0">
                <a:effectLst/>
                <a:latin typeface="Calibri" panose="020F0502020204030204" pitchFamily="34" charset="0"/>
                <a:ea typeface="Calibri" panose="020F0502020204030204" pitchFamily="34" charset="0"/>
                <a:cs typeface="Calibri" panose="020F0502020204030204" pitchFamily="34" charset="0"/>
              </a:rPr>
              <a:t>Câu tục ngữ “Gần mực thì đen, gần đèn thì rạng” </a:t>
            </a:r>
            <a:r>
              <a:rPr lang="vi-VN" sz="2000" b="0" i="0">
                <a:effectLst/>
                <a:latin typeface="Calibri" panose="020F0502020204030204" pitchFamily="34" charset="0"/>
                <a:ea typeface="Calibri" panose="020F0502020204030204" pitchFamily="34" charset="0"/>
                <a:cs typeface="Calibri" panose="020F0502020204030204" pitchFamily="34" charset="0"/>
              </a:rPr>
              <a:t>muốn nói đến ảnh hưởng của môi trường đối với con người. Sống trong môi trường xấu, thường xuyên tiếp xúc với người xấu thì ta sẽ bị nhiễm thói hư tật xấu. Ngược lại, sống trong môi trường tốt, tiếp xúc với những người tốt thì ta sẽ học hỏi được điều tốt hay, trở thành người có ích.</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9583ACC-47CE-8B8E-ED4F-A19645452E5D}"/>
              </a:ext>
            </a:extLst>
          </p:cNvPr>
          <p:cNvSpPr txBox="1"/>
          <p:nvPr/>
        </p:nvSpPr>
        <p:spPr>
          <a:xfrm>
            <a:off x="619432" y="2551837"/>
            <a:ext cx="11061289" cy="1798954"/>
          </a:xfrm>
          <a:prstGeom prst="rect">
            <a:avLst/>
          </a:prstGeom>
          <a:noFill/>
        </p:spPr>
        <p:txBody>
          <a:bodyPr wrap="square">
            <a:spAutoFit/>
          </a:bodyPr>
          <a:lstStyle/>
          <a:p>
            <a:pPr marL="285750" indent="-285750">
              <a:buFont typeface="Wingdings" panose="05000000000000000000" pitchFamily="2" charset="2"/>
              <a:buChar char="v"/>
            </a:pPr>
            <a:r>
              <a:rPr lang="en-US" sz="2000" b="1" kern="0">
                <a:solidFill>
                  <a:srgbClr val="000000"/>
                </a:solidFill>
                <a:effectLst/>
                <a:latin typeface="+mj-lt"/>
                <a:ea typeface="Times New Roman" panose="02020603050405020304" pitchFamily="18" charset="0"/>
                <a:cs typeface="Times New Roman" panose="02020603050405020304" pitchFamily="18" charset="0"/>
              </a:rPr>
              <a:t>Cháy nhà mới ra mặt chuột.</a:t>
            </a:r>
            <a:endParaRPr lang="en-US" sz="1600" b="1" kern="100">
              <a:effectLst/>
              <a:latin typeface="+mj-lt"/>
              <a:ea typeface="Calibri" panose="020F0502020204030204" pitchFamily="34" charset="0"/>
              <a:cs typeface="Times New Roman" panose="02020603050405020304" pitchFamily="18" charset="0"/>
            </a:endParaRPr>
          </a:p>
          <a:p>
            <a:pPr algn="just">
              <a:lnSpc>
                <a:spcPct val="150000"/>
              </a:lnSpc>
            </a:pPr>
            <a:r>
              <a:rPr lang="vi-VN" sz="2000" b="0" i="0">
                <a:solidFill>
                  <a:srgbClr val="222222"/>
                </a:solidFill>
                <a:effectLst/>
                <a:latin typeface="Calibri" panose="020F0502020204030204" pitchFamily="34" charset="0"/>
                <a:ea typeface="Calibri" panose="020F0502020204030204" pitchFamily="34" charset="0"/>
                <a:cs typeface="Calibri" panose="020F0502020204030204" pitchFamily="34" charset="0"/>
              </a:rPr>
              <a:t>Sự kiện cháy nhà làm cho chuột lộ mặt là một hiện thực làm cho người dễ nhận biết. Cũng từ hiện thực này mà suy ra theo hàm ý của thành ngữ là: Nhân khi có biến cố mới phát hiện ra tung tích của kẻ xấu, kẻ phá hoại, bộc lộ bộ mặt thật của kẻ giả nhân giả nghĩa.</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0AAB9C7-ADCE-74B1-6AAF-A32ABE1475D9}"/>
              </a:ext>
            </a:extLst>
          </p:cNvPr>
          <p:cNvSpPr txBox="1"/>
          <p:nvPr/>
        </p:nvSpPr>
        <p:spPr>
          <a:xfrm>
            <a:off x="619432" y="4413665"/>
            <a:ext cx="10638503" cy="967957"/>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vi-VN" sz="20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Đổ mồ hôi sôi nước mắt: </a:t>
            </a:r>
            <a:r>
              <a:rPr lang="vi-VN" sz="2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Làm lụng vất vả cực nhọc bằng chính công sức của bản thân mình để được cái gì đó. </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4704257"/>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BAFA7503-0310-163C-C37A-B7BCC902D3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5" name="Google Shape;1086;p39">
            <a:extLst>
              <a:ext uri="{FF2B5EF4-FFF2-40B4-BE49-F238E27FC236}">
                <a16:creationId xmlns:a16="http://schemas.microsoft.com/office/drawing/2014/main" id="{9795C16B-DAD1-2689-3D32-0552D086FE19}"/>
              </a:ext>
            </a:extLst>
          </p:cNvPr>
          <p:cNvSpPr txBox="1">
            <a:spLocks/>
          </p:cNvSpPr>
          <p:nvPr/>
        </p:nvSpPr>
        <p:spPr>
          <a:xfrm>
            <a:off x="4987333" y="3993257"/>
            <a:ext cx="5813600" cy="85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skervville"/>
              <a:buNone/>
              <a:defRPr sz="56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Baskervville"/>
              <a:buNone/>
              <a:tabLst/>
              <a:defRPr/>
            </a:pPr>
            <a:r>
              <a:rPr kumimoji="0" lang="en-US" sz="11500" b="1" i="0" u="none" strike="noStrike" kern="0" cap="none" spc="0" normalizeH="0" baseline="0" noProof="0">
                <a:ln>
                  <a:noFill/>
                </a:ln>
                <a:solidFill>
                  <a:prstClr val="black"/>
                </a:solidFill>
                <a:effectLst/>
                <a:uLnTx/>
                <a:uFillTx/>
                <a:latin typeface="#9Slide03 SVNNeutraface 2" panose="02000600040000020004" pitchFamily="2" charset="0"/>
                <a:sym typeface="Baskervville"/>
              </a:rPr>
              <a:t>Tạm</a:t>
            </a:r>
            <a:r>
              <a:rPr kumimoji="0" lang="en-US" sz="11500" b="1" i="0" u="none" strike="noStrike" kern="0" cap="none" spc="0" normalizeH="0" noProof="0">
                <a:ln>
                  <a:noFill/>
                </a:ln>
                <a:solidFill>
                  <a:prstClr val="black"/>
                </a:solidFill>
                <a:effectLst/>
                <a:uLnTx/>
                <a:uFillTx/>
                <a:latin typeface="#9Slide03 SVNNeutraface 2" panose="02000600040000020004" pitchFamily="2" charset="0"/>
                <a:sym typeface="Baskervville"/>
              </a:rPr>
              <a:t> biệt</a:t>
            </a:r>
            <a:endParaRPr kumimoji="0" lang="en-US" sz="11500" b="1" i="0" u="none" strike="noStrike" kern="0" cap="none" spc="0" normalizeH="0" baseline="0" noProof="0">
              <a:ln>
                <a:noFill/>
              </a:ln>
              <a:solidFill>
                <a:prstClr val="black"/>
              </a:solidFill>
              <a:effectLst/>
              <a:uLnTx/>
              <a:uFillTx/>
              <a:latin typeface="#9Slide03 SVNNeutraface 2" panose="02000600040000020004" pitchFamily="2" charset="0"/>
              <a:sym typeface="Baskervville"/>
            </a:endParaRPr>
          </a:p>
        </p:txBody>
      </p:sp>
    </p:spTree>
    <p:extLst>
      <p:ext uri="{BB962C8B-B14F-4D97-AF65-F5344CB8AC3E}">
        <p14:creationId xmlns:p14="http://schemas.microsoft.com/office/powerpoint/2010/main" val="2032788371"/>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3AB8B-1883-DC35-253F-746D5D3AC945}"/>
              </a:ext>
            </a:extLst>
          </p:cNvPr>
          <p:cNvSpPr txBox="1"/>
          <p:nvPr/>
        </p:nvSpPr>
        <p:spPr>
          <a:xfrm>
            <a:off x="2182761" y="471950"/>
            <a:ext cx="8662219" cy="822213"/>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en-US" sz="3600" kern="0">
                <a:solidFill>
                  <a:srgbClr val="314FA1"/>
                </a:solidFill>
                <a:effectLst/>
                <a:latin typeface="#9Slide07 IcielCadena" panose="02000503000000020004" pitchFamily="2" charset="0"/>
                <a:ea typeface="Times New Roman" panose="02020603050405020304" pitchFamily="18" charset="0"/>
                <a:cs typeface="Times New Roman" panose="02020603050405020304" pitchFamily="18" charset="0"/>
              </a:rPr>
              <a:t>Trò chơi: “Trạm luân chuyển thời gian”</a:t>
            </a:r>
            <a:endParaRPr lang="en-US" sz="2800" kern="100">
              <a:solidFill>
                <a:srgbClr val="314FA1"/>
              </a:solidFill>
              <a:effectLst/>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4198D4C-FB55-BD66-2F77-6A8924CD1273}"/>
              </a:ext>
            </a:extLst>
          </p:cNvPr>
          <p:cNvSpPr txBox="1"/>
          <p:nvPr/>
        </p:nvSpPr>
        <p:spPr>
          <a:xfrm>
            <a:off x="943895" y="1294163"/>
            <a:ext cx="10609007" cy="4467057"/>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 pos="270510" algn="l"/>
              </a:tabLst>
            </a:pPr>
            <a:r>
              <a:rPr lang="en-US" sz="2400" b="1" kern="0">
                <a:solidFill>
                  <a:srgbClr val="000000"/>
                </a:solidFill>
                <a:effectLst/>
                <a:latin typeface="+mj-lt"/>
                <a:ea typeface="Times New Roman" panose="02020603050405020304" pitchFamily="18" charset="0"/>
                <a:cs typeface="Times New Roman" panose="02020603050405020304" pitchFamily="18" charset="0"/>
              </a:rPr>
              <a:t>+ Trạm 1: </a:t>
            </a:r>
            <a:r>
              <a:rPr lang="en-US" sz="2400" kern="0">
                <a:solidFill>
                  <a:srgbClr val="000000"/>
                </a:solidFill>
                <a:effectLst/>
                <a:latin typeface="+mj-lt"/>
                <a:ea typeface="Times New Roman" panose="02020603050405020304" pitchFamily="18" charset="0"/>
                <a:cs typeface="Times New Roman" panose="02020603050405020304" pitchFamily="18" charset="0"/>
              </a:rPr>
              <a:t>Ở trạm 1, HS sẽ được GV phát 1 mật thư trong đó chứa hình vẽ ẩn chứa ý nghĩa của một câu thành ngữ. HS có nhiệm vụ không viết, không đọc câu tục ngữ đó, hãy dùng ngôn ngữ cơ thể để giải thích cho các thành viên ở trạm 2 hiểu</a:t>
            </a:r>
            <a:endParaRPr lang="en-US"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en-US" sz="2400" b="1" kern="0">
                <a:solidFill>
                  <a:srgbClr val="000000"/>
                </a:solidFill>
                <a:effectLst/>
                <a:latin typeface="+mj-lt"/>
                <a:ea typeface="Times New Roman" panose="02020603050405020304" pitchFamily="18" charset="0"/>
                <a:cs typeface="Times New Roman" panose="02020603050405020304" pitchFamily="18" charset="0"/>
              </a:rPr>
              <a:t>+ Trạm 2: </a:t>
            </a:r>
            <a:r>
              <a:rPr lang="en-US" sz="2400" kern="0">
                <a:solidFill>
                  <a:srgbClr val="000000"/>
                </a:solidFill>
                <a:effectLst/>
                <a:latin typeface="+mj-lt"/>
                <a:ea typeface="Times New Roman" panose="02020603050405020304" pitchFamily="18" charset="0"/>
                <a:cs typeface="Times New Roman" panose="02020603050405020304" pitchFamily="18" charset="0"/>
              </a:rPr>
              <a:t>Sau khi được trạm 1 gợi ý. Trạm 2 đưa ra câu thành ngữ tiếp tục dùng ngôn ngữ cơ thể để giải thích cho trạm 3</a:t>
            </a:r>
            <a:endParaRPr lang="en-US"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en-US" sz="2400" b="1" kern="0">
                <a:solidFill>
                  <a:srgbClr val="000000"/>
                </a:solidFill>
                <a:effectLst/>
                <a:latin typeface="+mj-lt"/>
                <a:ea typeface="Times New Roman" panose="02020603050405020304" pitchFamily="18" charset="0"/>
                <a:cs typeface="Times New Roman" panose="02020603050405020304" pitchFamily="18" charset="0"/>
              </a:rPr>
              <a:t>+ Trạm 3: </a:t>
            </a:r>
            <a:r>
              <a:rPr lang="en-US" sz="2400" kern="0">
                <a:solidFill>
                  <a:srgbClr val="000000"/>
                </a:solidFill>
                <a:effectLst/>
                <a:latin typeface="+mj-lt"/>
                <a:ea typeface="Times New Roman" panose="02020603050405020304" pitchFamily="18" charset="0"/>
                <a:cs typeface="Times New Roman" panose="02020603050405020304" pitchFamily="18" charset="0"/>
              </a:rPr>
              <a:t>Đoán thành ngữ và dùng ngôn ngữ cơ thể giải thích cho trạm 4</a:t>
            </a:r>
            <a:endParaRPr lang="en-US"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en-US" sz="2400" b="1" kern="0">
                <a:solidFill>
                  <a:srgbClr val="000000"/>
                </a:solidFill>
                <a:effectLst/>
                <a:latin typeface="+mj-lt"/>
                <a:ea typeface="Times New Roman" panose="02020603050405020304" pitchFamily="18" charset="0"/>
                <a:cs typeface="Times New Roman" panose="02020603050405020304" pitchFamily="18" charset="0"/>
              </a:rPr>
              <a:t>+ Trạm 4: </a:t>
            </a:r>
            <a:r>
              <a:rPr lang="en-US" sz="2400" kern="0">
                <a:solidFill>
                  <a:srgbClr val="000000"/>
                </a:solidFill>
                <a:effectLst/>
                <a:latin typeface="+mj-lt"/>
                <a:ea typeface="Times New Roman" panose="02020603050405020304" pitchFamily="18" charset="0"/>
                <a:cs typeface="Times New Roman" panose="02020603050405020304" pitchFamily="18" charset="0"/>
              </a:rPr>
              <a:t>Đọc đúng câu thành ngữ và giải nghĩa câu</a:t>
            </a:r>
            <a:endParaRPr lang="en-US"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90170" algn="l"/>
                <a:tab pos="180340" algn="l"/>
                <a:tab pos="270510" algn="l"/>
              </a:tabLst>
            </a:pPr>
            <a:r>
              <a:rPr lang="en-US" sz="2400" kern="0">
                <a:solidFill>
                  <a:srgbClr val="000000"/>
                </a:solidFill>
                <a:effectLst/>
                <a:latin typeface="+mj-lt"/>
                <a:ea typeface="Times New Roman" panose="02020603050405020304" pitchFamily="18" charset="0"/>
                <a:cs typeface="Times New Roman" panose="02020603050405020304" pitchFamily="18" charset="0"/>
              </a:rPr>
              <a:t>( các trạm liên tục thay đổi thành viên nhận câu thành ngữ)</a:t>
            </a:r>
            <a:endParaRPr lang="en-US"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89253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BAFA7503-0310-163C-C37A-B7BCC902D3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5" name="Google Shape;1086;p39">
            <a:extLst>
              <a:ext uri="{FF2B5EF4-FFF2-40B4-BE49-F238E27FC236}">
                <a16:creationId xmlns:a16="http://schemas.microsoft.com/office/drawing/2014/main" id="{9795C16B-DAD1-2689-3D32-0552D086FE19}"/>
              </a:ext>
            </a:extLst>
          </p:cNvPr>
          <p:cNvSpPr txBox="1">
            <a:spLocks/>
          </p:cNvSpPr>
          <p:nvPr/>
        </p:nvSpPr>
        <p:spPr>
          <a:xfrm>
            <a:off x="5498610" y="5271450"/>
            <a:ext cx="5813600" cy="85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skervville"/>
              <a:buNone/>
              <a:defRPr sz="56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Baskervville"/>
              <a:buNone/>
              <a:tabLst/>
              <a:defRPr/>
            </a:pPr>
            <a:r>
              <a:rPr kumimoji="0" lang="en-US" sz="8800" b="1" i="0" u="none" strike="noStrike" kern="0" cap="none" spc="0" normalizeH="0" baseline="0" noProof="0">
                <a:ln>
                  <a:noFill/>
                </a:ln>
                <a:solidFill>
                  <a:prstClr val="black"/>
                </a:solidFill>
                <a:effectLst/>
                <a:uLnTx/>
                <a:uFillTx/>
                <a:latin typeface="#9Slide03 SVNNeutraface 2" panose="02000600040000020004" pitchFamily="2" charset="0"/>
                <a:sym typeface="Baskervville"/>
              </a:rPr>
              <a:t>Hình</a:t>
            </a:r>
            <a:r>
              <a:rPr kumimoji="0" lang="en-US" sz="8800" b="1" i="0" u="none" strike="noStrike" kern="0" cap="none" spc="0" normalizeH="0" noProof="0">
                <a:ln>
                  <a:noFill/>
                </a:ln>
                <a:solidFill>
                  <a:prstClr val="black"/>
                </a:solidFill>
                <a:effectLst/>
                <a:uLnTx/>
                <a:uFillTx/>
                <a:latin typeface="#9Slide03 SVNNeutraface 2" panose="02000600040000020004" pitchFamily="2" charset="0"/>
                <a:sym typeface="Baskervville"/>
              </a:rPr>
              <a:t> thành kiến thức mới</a:t>
            </a:r>
            <a:endParaRPr kumimoji="0" lang="en-US" sz="8800" b="1" i="0" u="none" strike="noStrike" kern="0" cap="none" spc="0" normalizeH="0" baseline="0" noProof="0">
              <a:ln>
                <a:noFill/>
              </a:ln>
              <a:solidFill>
                <a:prstClr val="black"/>
              </a:solidFill>
              <a:effectLst/>
              <a:uLnTx/>
              <a:uFillTx/>
              <a:latin typeface="#9Slide03 SVNNeutraface 2" panose="02000600040000020004" pitchFamily="2" charset="0"/>
              <a:sym typeface="Baskervville"/>
            </a:endParaRPr>
          </a:p>
        </p:txBody>
      </p:sp>
    </p:spTree>
    <p:extLst>
      <p:ext uri="{BB962C8B-B14F-4D97-AF65-F5344CB8AC3E}">
        <p14:creationId xmlns:p14="http://schemas.microsoft.com/office/powerpoint/2010/main" val="2635422135"/>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B693A2-72EC-3EAC-19AA-51218D929AEA}"/>
              </a:ext>
            </a:extLst>
          </p:cNvPr>
          <p:cNvSpPr txBox="1"/>
          <p:nvPr/>
        </p:nvSpPr>
        <p:spPr>
          <a:xfrm>
            <a:off x="1478155" y="971943"/>
            <a:ext cx="3463289" cy="3359061"/>
          </a:xfrm>
          <a:prstGeom prst="rect">
            <a:avLst/>
          </a:prstGeom>
          <a:noFill/>
        </p:spPr>
        <p:txBody>
          <a:bodyPr wrap="square">
            <a:spAutoFit/>
          </a:bodyPr>
          <a:lstStyle/>
          <a:p>
            <a:pPr algn="just">
              <a:lnSpc>
                <a:spcPct val="150000"/>
              </a:lnSpc>
              <a:spcAft>
                <a:spcPts val="800"/>
              </a:spcAft>
              <a:tabLst>
                <a:tab pos="388620" algn="l"/>
              </a:tabLst>
            </a:pP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400" b="1"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tường</a:t>
            </a:r>
            <a:r>
              <a:rPr lang="nl-NL" sz="2400" b="1"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minh</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phần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thông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báo</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thể</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hiện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trực</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tiếp</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bằng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từ</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400" kern="100" dirty="0">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loại</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chúng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ta có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thể</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nhận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ra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trên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bề</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mặt</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chữ</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D2F3DF6-0CA3-0C5A-BA3B-0B0D36EB67A9}"/>
              </a:ext>
            </a:extLst>
          </p:cNvPr>
          <p:cNvSpPr txBox="1"/>
          <p:nvPr/>
        </p:nvSpPr>
        <p:spPr>
          <a:xfrm>
            <a:off x="7250554" y="938046"/>
            <a:ext cx="3463289" cy="4467057"/>
          </a:xfrm>
          <a:prstGeom prst="rect">
            <a:avLst/>
          </a:prstGeom>
          <a:noFill/>
        </p:spPr>
        <p:txBody>
          <a:bodyPr wrap="square">
            <a:spAutoFit/>
          </a:bodyPr>
          <a:lstStyle/>
          <a:p>
            <a:pPr algn="just">
              <a:lnSpc>
                <a:spcPct val="150000"/>
              </a:lnSpc>
              <a:spcAft>
                <a:spcPts val="800"/>
              </a:spcAft>
            </a:pP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400" b="1"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hàm</a:t>
            </a:r>
            <a:r>
              <a:rPr lang="nl-NL" sz="2400" b="1"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b="1" i="1" kern="100" dirty="0" err="1">
                <a:effectLst/>
                <a:latin typeface="Calibri" panose="020F0502020204030204" pitchFamily="34" charset="0"/>
                <a:ea typeface="Times New Roman" panose="02020603050405020304" pitchFamily="18" charset="0"/>
                <a:cs typeface="Calibri" panose="020F0502020204030204" pitchFamily="34" charset="0"/>
              </a:rPr>
              <a:t>ẩn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phần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thông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báo</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không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thể</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hiện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trực</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tiếp</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bằng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từ</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mà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suy</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ra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từ</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chữ</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và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cảnh</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Đây</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loại</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mà</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nói</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viết</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thật</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sự</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muốn</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đề</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cập</a:t>
            </a:r>
            <a:r>
              <a:rPr lang="nl-NL" sz="24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400" kern="100" dirty="0" err="1">
                <a:effectLst/>
                <a:latin typeface="Calibri" panose="020F0502020204030204" pitchFamily="34" charset="0"/>
                <a:ea typeface="Times New Roman" panose="02020603050405020304" pitchFamily="18" charset="0"/>
                <a:cs typeface="Calibri" panose="020F0502020204030204" pitchFamily="34" charset="0"/>
              </a:rPr>
              <a:t>đến</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0">
            <a:extLst>
              <a:ext uri="{FF2B5EF4-FFF2-40B4-BE49-F238E27FC236}">
                <a16:creationId xmlns:a16="http://schemas.microsoft.com/office/drawing/2014/main" id="{88EB3261-E483-9E6B-270C-7996C8782E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268069" y="3029769"/>
            <a:ext cx="3655860" cy="618779"/>
          </a:xfrm>
          <a:prstGeom prst="rect">
            <a:avLst/>
          </a:prstGeom>
        </p:spPr>
      </p:pic>
      <p:pic>
        <p:nvPicPr>
          <p:cNvPr id="17" name="Picture 12">
            <a:extLst>
              <a:ext uri="{FF2B5EF4-FFF2-40B4-BE49-F238E27FC236}">
                <a16:creationId xmlns:a16="http://schemas.microsoft.com/office/drawing/2014/main" id="{A1F60C5A-34DF-D699-C977-25F37B5A6B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4520" y="4630608"/>
            <a:ext cx="2243542" cy="1255449"/>
          </a:xfrm>
          <a:prstGeom prst="rect">
            <a:avLst/>
          </a:prstGeom>
        </p:spPr>
      </p:pic>
      <p:pic>
        <p:nvPicPr>
          <p:cNvPr id="19" name="Picture 2">
            <a:extLst>
              <a:ext uri="{FF2B5EF4-FFF2-40B4-BE49-F238E27FC236}">
                <a16:creationId xmlns:a16="http://schemas.microsoft.com/office/drawing/2014/main" id="{1C8F3997-8A32-1E8F-6F43-481D6CD4A5FA}"/>
              </a:ext>
            </a:extLst>
          </p:cNvPr>
          <p:cNvPicPr>
            <a:picLocks noChangeAspect="1"/>
          </p:cNvPicPr>
          <p:nvPr/>
        </p:nvPicPr>
        <p:blipFill>
          <a:blip r:embed="rId7"/>
          <a:srcRect/>
          <a:stretch>
            <a:fillRect/>
          </a:stretch>
        </p:blipFill>
        <p:spPr>
          <a:xfrm>
            <a:off x="6451702" y="1000350"/>
            <a:ext cx="798852" cy="718968"/>
          </a:xfrm>
          <a:prstGeom prst="rect">
            <a:avLst/>
          </a:prstGeom>
        </p:spPr>
      </p:pic>
      <p:pic>
        <p:nvPicPr>
          <p:cNvPr id="20" name="Picture 2">
            <a:extLst>
              <a:ext uri="{FF2B5EF4-FFF2-40B4-BE49-F238E27FC236}">
                <a16:creationId xmlns:a16="http://schemas.microsoft.com/office/drawing/2014/main" id="{4B750201-FCF8-F33D-1EAF-4F4B5BC89559}"/>
              </a:ext>
            </a:extLst>
          </p:cNvPr>
          <p:cNvPicPr>
            <a:picLocks noChangeAspect="1"/>
          </p:cNvPicPr>
          <p:nvPr/>
        </p:nvPicPr>
        <p:blipFill>
          <a:blip r:embed="rId7"/>
          <a:srcRect/>
          <a:stretch>
            <a:fillRect/>
          </a:stretch>
        </p:blipFill>
        <p:spPr>
          <a:xfrm>
            <a:off x="616301" y="971943"/>
            <a:ext cx="815541" cy="733988"/>
          </a:xfrm>
          <a:prstGeom prst="rect">
            <a:avLst/>
          </a:prstGeom>
        </p:spPr>
      </p:pic>
    </p:spTree>
    <p:custDataLst>
      <p:tags r:id="rId1"/>
    </p:custDataLst>
    <p:extLst>
      <p:ext uri="{BB962C8B-B14F-4D97-AF65-F5344CB8AC3E}">
        <p14:creationId xmlns:p14="http://schemas.microsoft.com/office/powerpoint/2010/main" val="345345309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B693A2-72EC-3EAC-19AA-51218D929AEA}"/>
              </a:ext>
            </a:extLst>
          </p:cNvPr>
          <p:cNvSpPr txBox="1"/>
          <p:nvPr/>
        </p:nvSpPr>
        <p:spPr>
          <a:xfrm>
            <a:off x="4743450" y="764937"/>
            <a:ext cx="6678930" cy="5328125"/>
          </a:xfrm>
          <a:prstGeom prst="rect">
            <a:avLst/>
          </a:prstGeom>
          <a:noFill/>
        </p:spPr>
        <p:txBody>
          <a:bodyPr wrap="square">
            <a:spAutoFit/>
          </a:bodyPr>
          <a:lstStyle/>
          <a:p>
            <a:pPr algn="just">
              <a:lnSpc>
                <a:spcPct val="150000"/>
              </a:lnSpc>
              <a:spcAft>
                <a:spcPts val="800"/>
              </a:spcAft>
            </a:pPr>
            <a:r>
              <a:rPr lang="nl-NL" sz="2000" b="1" u="sng" kern="100" dirty="0" err="1">
                <a:effectLst/>
                <a:latin typeface="Calibri" panose="020F0502020204030204" pitchFamily="34" charset="0"/>
                <a:ea typeface="Times New Roman" panose="02020603050405020304" pitchFamily="18" charset="0"/>
                <a:cs typeface="Calibri" panose="020F0502020204030204" pitchFamily="34" charset="0"/>
              </a:rPr>
              <a:t>Ví</a:t>
            </a:r>
            <a:r>
              <a:rPr lang="nl-NL" sz="2000" b="1" u="sng"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b="1" u="sng" kern="100" dirty="0" err="1">
                <a:effectLst/>
                <a:latin typeface="Calibri" panose="020F0502020204030204" pitchFamily="34" charset="0"/>
                <a:ea typeface="Times New Roman" panose="02020603050405020304" pitchFamily="18" charset="0"/>
                <a:cs typeface="Calibri" panose="020F0502020204030204" pitchFamily="34" charset="0"/>
              </a:rPr>
              <a:t>dụ</a:t>
            </a:r>
            <a:r>
              <a:rPr lang="nl-NL" sz="2000" b="1" u="sng" kern="100" dirty="0">
                <a:effectLst/>
                <a:latin typeface="Calibri" panose="020F0502020204030204" pitchFamily="34" charset="0"/>
                <a:ea typeface="Times New Roman" panose="02020603050405020304" pitchFamily="18" charset="0"/>
                <a:cs typeface="Calibri" panose="020F0502020204030204" pitchFamily="34" charset="0"/>
              </a:rPr>
              <a:t>:</a:t>
            </a:r>
            <a:r>
              <a:rPr lang="nl-NL" sz="2000" b="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Có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công</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mài</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sắt</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có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ngày</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nên</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kim.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Tục</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i="1"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i="1" kern="100" dirty="0">
                <a:effectLst/>
                <a:latin typeface="Calibri" panose="020F0502020204030204" pitchFamily="34" charset="0"/>
                <a:ea typeface="Times New Roman" panose="02020603050405020304" pitchFamily="18" charset="0"/>
                <a:cs typeface="Calibri" panose="020F0502020204030204" pitchFamily="34" charset="0"/>
              </a:rPr>
              <a:t>)</a:t>
            </a:r>
            <a:endParaRPr lang="en-VN" sz="20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tục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trên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có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tường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minh</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Nếu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bỏ</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công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sức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ra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mài</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một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thanh</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sắt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thì</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có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ngày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sẽ</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có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một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cây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kim.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Tuy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nhiên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hàm</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ăn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ý</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thật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sự</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mà</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tục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muốn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đề</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cập</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đến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là</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Nếu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kiên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trì</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nỗ</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lực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vượt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qua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khó</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khăn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thử</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thách</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thì</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có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ngày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sẽ</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thành</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công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Để</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suy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ra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hàm</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ăn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chúng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ta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phải</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sử</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dụng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tri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thức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nền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của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bản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thần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và</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chú</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ý</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đến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các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từ</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quan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trọng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cấu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Chẳng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hạn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câu</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tục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này</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chúng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ta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phải</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chú</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ý</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đến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các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từ</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ngữ</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mài</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sắt</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nên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kim".</a:t>
            </a:r>
            <a:endParaRPr lang="en-VN"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Nghĩa</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hàm</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ẩn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thường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sử</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dụng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sáng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tác</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văn</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chương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và</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trong</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đời</a:t>
            </a:r>
            <a:r>
              <a:rPr lang="nl-NL" sz="2000" kern="100" dirty="0">
                <a:effectLst/>
                <a:latin typeface="Calibri" panose="020F0502020204030204" pitchFamily="34" charset="0"/>
                <a:ea typeface="Times New Roman" panose="02020603050405020304" pitchFamily="18" charset="0"/>
                <a:cs typeface="Calibri" panose="020F0502020204030204" pitchFamily="34" charset="0"/>
              </a:rPr>
              <a:t> </a:t>
            </a:r>
            <a:r>
              <a:rPr lang="nl-NL" sz="2000" kern="100" dirty="0" err="1">
                <a:effectLst/>
                <a:latin typeface="Calibri" panose="020F0502020204030204" pitchFamily="34" charset="0"/>
                <a:ea typeface="Times New Roman" panose="02020603050405020304" pitchFamily="18" charset="0"/>
                <a:cs typeface="Calibri" panose="020F0502020204030204" pitchFamily="34" charset="0"/>
              </a:rPr>
              <a:t>sống</a:t>
            </a:r>
            <a:endParaRPr lang="en-VN"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6">
            <a:extLst>
              <a:ext uri="{FF2B5EF4-FFF2-40B4-BE49-F238E27FC236}">
                <a16:creationId xmlns:a16="http://schemas.microsoft.com/office/drawing/2014/main" id="{7EE25414-6B1C-CFAB-FB01-7B10168743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9620" y="1715180"/>
            <a:ext cx="3427640" cy="3427640"/>
          </a:xfrm>
          <a:prstGeom prst="rect">
            <a:avLst/>
          </a:prstGeom>
        </p:spPr>
      </p:pic>
    </p:spTree>
    <p:custDataLst>
      <p:tags r:id="rId1"/>
    </p:custDataLst>
    <p:extLst>
      <p:ext uri="{BB962C8B-B14F-4D97-AF65-F5344CB8AC3E}">
        <p14:creationId xmlns:p14="http://schemas.microsoft.com/office/powerpoint/2010/main" val="1000294798"/>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BAFA7503-0310-163C-C37A-B7BCC902D3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5" name="Google Shape;1086;p39">
            <a:extLst>
              <a:ext uri="{FF2B5EF4-FFF2-40B4-BE49-F238E27FC236}">
                <a16:creationId xmlns:a16="http://schemas.microsoft.com/office/drawing/2014/main" id="{9795C16B-DAD1-2689-3D32-0552D086FE19}"/>
              </a:ext>
            </a:extLst>
          </p:cNvPr>
          <p:cNvSpPr txBox="1">
            <a:spLocks/>
          </p:cNvSpPr>
          <p:nvPr/>
        </p:nvSpPr>
        <p:spPr>
          <a:xfrm>
            <a:off x="5265956" y="4101411"/>
            <a:ext cx="5813600" cy="85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skervville"/>
              <a:buNone/>
              <a:defRPr sz="56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1"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Baskervville"/>
              <a:buNone/>
              <a:tabLst/>
              <a:defRPr/>
            </a:pPr>
            <a:r>
              <a:rPr kumimoji="0" lang="en-US" sz="8800" b="1" i="0" u="none" strike="noStrike" kern="0" cap="none" spc="0" normalizeH="0" baseline="0" noProof="0">
                <a:ln>
                  <a:noFill/>
                </a:ln>
                <a:solidFill>
                  <a:prstClr val="black"/>
                </a:solidFill>
                <a:effectLst/>
                <a:uLnTx/>
                <a:uFillTx/>
                <a:latin typeface="#9Slide03 SVNNeutraface 2" panose="02000600040000020004" pitchFamily="2" charset="0"/>
                <a:sym typeface="Baskervville"/>
              </a:rPr>
              <a:t>LUYỆN</a:t>
            </a:r>
            <a:r>
              <a:rPr kumimoji="0" lang="en-US" sz="8800" b="1" i="0" u="none" strike="noStrike" kern="0" cap="none" spc="0" normalizeH="0" noProof="0">
                <a:ln>
                  <a:noFill/>
                </a:ln>
                <a:solidFill>
                  <a:prstClr val="black"/>
                </a:solidFill>
                <a:effectLst/>
                <a:uLnTx/>
                <a:uFillTx/>
                <a:latin typeface="#9Slide03 SVNNeutraface 2" panose="02000600040000020004" pitchFamily="2" charset="0"/>
                <a:sym typeface="Baskervville"/>
              </a:rPr>
              <a:t> TẬP</a:t>
            </a:r>
            <a:endParaRPr kumimoji="0" lang="en-US" sz="8800" b="1" i="0" u="none" strike="noStrike" kern="0" cap="none" spc="0" normalizeH="0" baseline="0" noProof="0">
              <a:ln>
                <a:noFill/>
              </a:ln>
              <a:solidFill>
                <a:prstClr val="black"/>
              </a:solidFill>
              <a:effectLst/>
              <a:uLnTx/>
              <a:uFillTx/>
              <a:latin typeface="#9Slide03 SVNNeutraface 2" panose="02000600040000020004" pitchFamily="2" charset="0"/>
              <a:sym typeface="Baskervville"/>
            </a:endParaRPr>
          </a:p>
        </p:txBody>
      </p:sp>
    </p:spTree>
    <p:extLst>
      <p:ext uri="{BB962C8B-B14F-4D97-AF65-F5344CB8AC3E}">
        <p14:creationId xmlns:p14="http://schemas.microsoft.com/office/powerpoint/2010/main" val="61253502"/>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8925F8-2EAC-3024-9645-E04F4EA90B6E}"/>
              </a:ext>
            </a:extLst>
          </p:cNvPr>
          <p:cNvSpPr txBox="1"/>
          <p:nvPr/>
        </p:nvSpPr>
        <p:spPr>
          <a:xfrm>
            <a:off x="4045790" y="384993"/>
            <a:ext cx="6979826" cy="6088013"/>
          </a:xfrm>
          <a:prstGeom prst="rect">
            <a:avLst/>
          </a:prstGeom>
          <a:noFill/>
        </p:spPr>
        <p:txBody>
          <a:bodyPr wrap="square">
            <a:spAutoFit/>
          </a:bodyPr>
          <a:lstStyle/>
          <a:p>
            <a:pPr algn="just">
              <a:lnSpc>
                <a:spcPct val="150000"/>
              </a:lnSpc>
              <a:spcAft>
                <a:spcPts val="800"/>
              </a:spcAft>
              <a:tabLst>
                <a:tab pos="90170" algn="l"/>
                <a:tab pos="180340" algn="l"/>
              </a:tabLst>
            </a:pP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tường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minh</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trường</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sau</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đây</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đây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lúc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chẳng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đây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dân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Khoe</a:t>
            </a:r>
            <a:r>
              <a:rPr lang="en-US" sz="24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Bề</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bề</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đúng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Thì</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vuông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bốn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Truyện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cười</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dân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 </a:t>
            </a:r>
            <a:r>
              <a:rPr lang="en-US" sz="24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4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vuông</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31193CD-0A79-C26A-757E-03B091DCEF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3193" y="1757332"/>
            <a:ext cx="3356992" cy="3483262"/>
          </a:xfrm>
          <a:prstGeom prst="rect">
            <a:avLst/>
          </a:prstGeom>
        </p:spPr>
      </p:pic>
    </p:spTree>
    <p:extLst>
      <p:ext uri="{BB962C8B-B14F-4D97-AF65-F5344CB8AC3E}">
        <p14:creationId xmlns:p14="http://schemas.microsoft.com/office/powerpoint/2010/main" val="2104731242"/>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53B4A8-09CC-BF86-EA51-29F0A15E9A39}"/>
              </a:ext>
            </a:extLst>
          </p:cNvPr>
          <p:cNvSpPr txBox="1"/>
          <p:nvPr/>
        </p:nvSpPr>
        <p:spPr>
          <a:xfrm>
            <a:off x="605146" y="835056"/>
            <a:ext cx="6828042" cy="4832092"/>
          </a:xfrm>
          <a:prstGeom prst="rect">
            <a:avLst/>
          </a:prstGeom>
          <a:noFill/>
        </p:spPr>
        <p:txBody>
          <a:bodyPr wrap="square">
            <a:spAutoFit/>
          </a:bodyPr>
          <a:lstStyle/>
          <a:p>
            <a:pPr algn="ctr">
              <a:spcAft>
                <a:spcPts val="800"/>
              </a:spcAft>
              <a:tabLst>
                <a:tab pos="90170" algn="l"/>
                <a:tab pos="180340" algn="l"/>
              </a:tabLst>
            </a:pPr>
            <a:r>
              <a:rPr lang="en-US" sz="2800" b="1" i="1" u="sng" kern="0" dirty="0" err="1">
                <a:solidFill>
                  <a:schemeClr val="tx1">
                    <a:lumMod val="95000"/>
                    <a:lumOff val="5000"/>
                  </a:schemeClr>
                </a:solidFill>
                <a:effectLst/>
                <a:latin typeface="Calibri" panose="020F0502020204030204" pitchFamily="34" charset="0"/>
                <a:ea typeface="Times New Roman" panose="02020603050405020304" pitchFamily="18" charset="0"/>
                <a:cs typeface="Calibri" panose="020F0502020204030204" pitchFamily="34" charset="0"/>
              </a:rPr>
              <a:t>Trả</a:t>
            </a:r>
            <a:r>
              <a:rPr lang="en-US" sz="2800" b="1" i="1" u="sng" kern="0" dirty="0">
                <a:solidFill>
                  <a:schemeClr val="tx1">
                    <a:lumMod val="95000"/>
                    <a:lumOff val="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u="sng" kern="0" dirty="0" err="1">
                <a:solidFill>
                  <a:schemeClr val="tx1">
                    <a:lumMod val="95000"/>
                    <a:lumOff val="5000"/>
                  </a:schemeClr>
                </a:solidFill>
                <a:effectLst/>
                <a:latin typeface="Calibri" panose="020F0502020204030204" pitchFamily="34" charset="0"/>
                <a:ea typeface="Times New Roman" panose="02020603050405020304" pitchFamily="18" charset="0"/>
                <a:cs typeface="Calibri" panose="020F0502020204030204" pitchFamily="34" charset="0"/>
              </a:rPr>
              <a:t>lời</a:t>
            </a:r>
            <a:r>
              <a:rPr lang="en-US" sz="2800" b="1" i="1" u="sng" kern="0" dirty="0">
                <a:solidFill>
                  <a:schemeClr val="tx1">
                    <a:lumMod val="95000"/>
                    <a:lumOff val="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800" kern="1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tường</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đây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Muốn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khoe</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tôi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chiếc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mới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tường</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minh</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vừa</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tròn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vuông</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90170" algn="l"/>
                <a:tab pos="180340" algn="l"/>
              </a:tabLst>
            </a:pP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Nghĩa</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hàm</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ẩn</a:t>
            </a:r>
            <a:r>
              <a:rPr lang="en-US" sz="24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rắn</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dài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mươi</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7">
            <a:extLst>
              <a:ext uri="{FF2B5EF4-FFF2-40B4-BE49-F238E27FC236}">
                <a16:creationId xmlns:a16="http://schemas.microsoft.com/office/drawing/2014/main" id="{438BD8C2-44F5-873A-1050-A6EAA5CD16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28155" y="2211674"/>
            <a:ext cx="4093372" cy="2788611"/>
          </a:xfrm>
          <a:prstGeom prst="rect">
            <a:avLst/>
          </a:prstGeom>
        </p:spPr>
      </p:pic>
    </p:spTree>
    <p:extLst>
      <p:ext uri="{BB962C8B-B14F-4D97-AF65-F5344CB8AC3E}">
        <p14:creationId xmlns:p14="http://schemas.microsoft.com/office/powerpoint/2010/main" val="3502035394"/>
      </p:ext>
    </p:extLst>
  </p:cSld>
  <p:clrMapOvr>
    <a:masterClrMapping/>
  </p:clrMapOvr>
  <mc:AlternateContent xmlns:mc="http://schemas.openxmlformats.org/markup-compatibility/2006">
    <mc:Choice xmlns:p14="http://schemas.microsoft.com/office/powerpoint/2010/main" Requires="p14">
      <p:transition spd="slow" p14:dur="900" advTm="2044">
        <p14:warp dir="in"/>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5|0.2|0.2|0.2"/>
</p:tagLst>
</file>

<file path=ppt/tags/tag3.xml><?xml version="1.0" encoding="utf-8"?>
<p:tagLst xmlns:a="http://schemas.openxmlformats.org/drawingml/2006/main" xmlns:r="http://schemas.openxmlformats.org/officeDocument/2006/relationships" xmlns:p="http://schemas.openxmlformats.org/presentationml/2006/main">
  <p:tag name="TIMING" val="|0.5|0.2|0.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1899</Words>
  <Application>Microsoft Office PowerPoint</Application>
  <PresentationFormat>Widescreen</PresentationFormat>
  <Paragraphs>84</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#9Slide03 Prompt Black</vt:lpstr>
      <vt:lpstr>Wingdings</vt:lpstr>
      <vt:lpstr>#9Slide07 IcielCadena</vt:lpstr>
      <vt:lpstr>Baskervville</vt:lpstr>
      <vt:lpstr>#9Slide03 SVNNeutraface 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VO THI YEN NHI</cp:lastModifiedBy>
  <cp:revision>10</cp:revision>
  <dcterms:created xsi:type="dcterms:W3CDTF">2021-10-08T01:50:10Z</dcterms:created>
  <dcterms:modified xsi:type="dcterms:W3CDTF">2023-06-29T15:48:31Z</dcterms:modified>
</cp:coreProperties>
</file>