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notesMasterIdLst>
    <p:notesMasterId r:id="rId34"/>
  </p:notesMasterIdLst>
  <p:sldIdLst>
    <p:sldId id="256" r:id="rId8"/>
    <p:sldId id="279" r:id="rId9"/>
    <p:sldId id="280" r:id="rId10"/>
    <p:sldId id="281" r:id="rId11"/>
    <p:sldId id="282" r:id="rId12"/>
    <p:sldId id="283" r:id="rId13"/>
    <p:sldId id="284" r:id="rId14"/>
    <p:sldId id="285" r:id="rId15"/>
    <p:sldId id="286" r:id="rId16"/>
    <p:sldId id="277" r:id="rId17"/>
    <p:sldId id="287" r:id="rId18"/>
    <p:sldId id="259" r:id="rId19"/>
    <p:sldId id="288" r:id="rId20"/>
    <p:sldId id="289" r:id="rId21"/>
    <p:sldId id="290" r:id="rId22"/>
    <p:sldId id="291" r:id="rId23"/>
    <p:sldId id="292" r:id="rId24"/>
    <p:sldId id="293" r:id="rId25"/>
    <p:sldId id="294" r:id="rId26"/>
    <p:sldId id="295" r:id="rId27"/>
    <p:sldId id="296" r:id="rId28"/>
    <p:sldId id="297" r:id="rId29"/>
    <p:sldId id="264" r:id="rId30"/>
    <p:sldId id="261" r:id="rId31"/>
    <p:sldId id="262" r:id="rId32"/>
    <p:sldId id="265" r:id="rId3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5" d="100"/>
          <a:sy n="45" d="100"/>
        </p:scale>
        <p:origin x="-504"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2CA28-8489-4037-935B-1D9309D0FE32}"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B9E2D-6E76-487B-9A5B-8CAB4B47EE6F}" type="slidenum">
              <a:rPr lang="en-US" smtClean="0"/>
              <a:t>‹#›</a:t>
            </a:fld>
            <a:endParaRPr lang="en-US"/>
          </a:p>
        </p:txBody>
      </p:sp>
    </p:spTree>
    <p:extLst>
      <p:ext uri="{BB962C8B-B14F-4D97-AF65-F5344CB8AC3E}">
        <p14:creationId xmlns:p14="http://schemas.microsoft.com/office/powerpoint/2010/main" val="301804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251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698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227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244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smtClean="0">
                <a:solidFill>
                  <a:prstClr val="black">
                    <a:tint val="75000"/>
                  </a:prstClr>
                </a:solidFill>
              </a:rPr>
              <a:pPr/>
              <a:t>2/20/2025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756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smtClean="0">
                <a:solidFill>
                  <a:prstClr val="black">
                    <a:tint val="75000"/>
                  </a:prstClr>
                </a:solidFill>
              </a:rPr>
              <a:pPr/>
              <a:t>2/20/2025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470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smtClean="0">
                <a:solidFill>
                  <a:prstClr val="black">
                    <a:tint val="75000"/>
                  </a:prstClr>
                </a:solidFill>
              </a:rPr>
              <a:pPr/>
              <a:t>2/20/2025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571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31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smtClean="0">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059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22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smtClean="0">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502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721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937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723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807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384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208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39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3716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431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662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601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044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694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08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609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10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886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130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870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49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651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922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065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211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655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78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44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845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5339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930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7773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5606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4221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566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868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0128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214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565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5678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4578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4324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642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57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320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3317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588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351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1120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9804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5716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7982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3491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9562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8853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245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11E9A5C-35A2-4C87-9D5B-FD128F0C16A1}" type="datetimeFigureOut">
              <a:rPr lang="en-US" smtClean="0">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55BA874-1D26-4199-B4C1-394EEF75C4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171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497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8048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8367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07931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11E9A5C-35A2-4C87-9D5B-FD128F0C16A1}" type="datetimeFigureOut">
              <a:rPr lang="en-US">
                <a:solidFill>
                  <a:prstClr val="black">
                    <a:tint val="75000"/>
                  </a:prstClr>
                </a:solidFill>
              </a:rPr>
              <a:pPr/>
              <a:t>2/20/2025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55BA874-1D26-4199-B4C1-394EEF75C4B1}"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46483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slide" Target="slide16.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jpeg"/><Relationship Id="rId11" Type="http://schemas.microsoft.com/office/2007/relationships/hdphoto" Target="../media/hdphoto3.wdp"/><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3.mp3"/><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jpg"/><Relationship Id="rId11" Type="http://schemas.microsoft.com/office/2007/relationships/hdphoto" Target="../media/hdphoto3.wdp"/><Relationship Id="rId5" Type="http://schemas.openxmlformats.org/officeDocument/2006/relationships/slideLayout" Target="../slideLayouts/slideLayout29.xml"/><Relationship Id="rId10" Type="http://schemas.openxmlformats.org/officeDocument/2006/relationships/image" Target="../media/image31.png"/><Relationship Id="rId4" Type="http://schemas.openxmlformats.org/officeDocument/2006/relationships/audio" Target="../media/media3.mp3"/><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jpeg"/><Relationship Id="rId11" Type="http://schemas.microsoft.com/office/2007/relationships/hdphoto" Target="../media/hdphoto3.wdp"/><Relationship Id="rId5" Type="http://schemas.openxmlformats.org/officeDocument/2006/relationships/slideLayout" Target="../slideLayouts/slideLayout40.xml"/><Relationship Id="rId10" Type="http://schemas.openxmlformats.org/officeDocument/2006/relationships/image" Target="../media/image31.png"/><Relationship Id="rId4" Type="http://schemas.openxmlformats.org/officeDocument/2006/relationships/audio" Target="../media/media3.mp3"/><Relationship Id="rId9"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jpeg"/><Relationship Id="rId11" Type="http://schemas.microsoft.com/office/2007/relationships/hdphoto" Target="../media/hdphoto3.wdp"/><Relationship Id="rId5" Type="http://schemas.openxmlformats.org/officeDocument/2006/relationships/slideLayout" Target="../slideLayouts/slideLayout51.xml"/><Relationship Id="rId10" Type="http://schemas.openxmlformats.org/officeDocument/2006/relationships/image" Target="../media/image31.png"/><Relationship Id="rId4" Type="http://schemas.openxmlformats.org/officeDocument/2006/relationships/audio" Target="../media/media3.mp3"/><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4.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jpeg"/><Relationship Id="rId11" Type="http://schemas.microsoft.com/office/2007/relationships/hdphoto" Target="../media/hdphoto3.wdp"/><Relationship Id="rId5" Type="http://schemas.openxmlformats.org/officeDocument/2006/relationships/slideLayout" Target="../slideLayouts/slideLayout62.xml"/><Relationship Id="rId10" Type="http://schemas.openxmlformats.org/officeDocument/2006/relationships/image" Target="../media/image31.png"/><Relationship Id="rId4" Type="http://schemas.openxmlformats.org/officeDocument/2006/relationships/audio" Target="../media/media3.mp3"/><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9.jpg"/><Relationship Id="rId12" Type="http://schemas.openxmlformats.org/officeDocument/2006/relationships/image" Target="../media/image3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jpg"/><Relationship Id="rId11" Type="http://schemas.microsoft.com/office/2007/relationships/hdphoto" Target="../media/hdphoto3.wdp"/><Relationship Id="rId5" Type="http://schemas.openxmlformats.org/officeDocument/2006/relationships/slideLayout" Target="../slideLayouts/slideLayout73.xml"/><Relationship Id="rId10" Type="http://schemas.openxmlformats.org/officeDocument/2006/relationships/image" Target="../media/image31.png"/><Relationship Id="rId4" Type="http://schemas.openxmlformats.org/officeDocument/2006/relationships/audio" Target="../media/media3.mp3"/><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4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4.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2.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9.sv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75.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6.sv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5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7.svg"/><Relationship Id="rId4" Type="http://schemas.openxmlformats.org/officeDocument/2006/relationships/image" Target="../media/image12.png"/><Relationship Id="rId9" Type="http://schemas.openxmlformats.org/officeDocument/2006/relationships/image" Target="../media/image61.sv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svg"/><Relationship Id="rId7" Type="http://schemas.openxmlformats.org/officeDocument/2006/relationships/image" Target="../media/image1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15.png"/><Relationship Id="rId9"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46237" y="1028700"/>
            <a:ext cx="14619988" cy="6091626"/>
            <a:chOff x="0" y="0"/>
            <a:chExt cx="2916871" cy="1604379"/>
          </a:xfrm>
        </p:grpSpPr>
        <p:sp>
          <p:nvSpPr>
            <p:cNvPr id="3" name="Freeform 3"/>
            <p:cNvSpPr/>
            <p:nvPr/>
          </p:nvSpPr>
          <p:spPr>
            <a:xfrm>
              <a:off x="0" y="0"/>
              <a:ext cx="2916871" cy="1604379"/>
            </a:xfrm>
            <a:custGeom>
              <a:avLst/>
              <a:gdLst/>
              <a:ahLst/>
              <a:cxnLst/>
              <a:rect l="l" t="t" r="r" b="b"/>
              <a:pathLst>
                <a:path w="2916871" h="1604379">
                  <a:moveTo>
                    <a:pt x="0" y="0"/>
                  </a:moveTo>
                  <a:lnTo>
                    <a:pt x="2916871" y="0"/>
                  </a:lnTo>
                  <a:lnTo>
                    <a:pt x="2916871" y="1604379"/>
                  </a:lnTo>
                  <a:lnTo>
                    <a:pt x="0" y="1604379"/>
                  </a:lnTo>
                  <a:close/>
                </a:path>
              </a:pathLst>
            </a:custGeom>
            <a:solidFill>
              <a:srgbClr val="84D6D0"/>
            </a:solidFill>
            <a:ln w="209550" cap="sq">
              <a:solidFill>
                <a:srgbClr val="FFCB7C"/>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065703" y="1028700"/>
            <a:ext cx="2966959" cy="2983232"/>
          </a:xfrm>
          <a:custGeom>
            <a:avLst/>
            <a:gdLst/>
            <a:ahLst/>
            <a:cxnLst/>
            <a:rect l="l" t="t" r="r" b="b"/>
            <a:pathLst>
              <a:path w="2966959" h="2983232">
                <a:moveTo>
                  <a:pt x="0" y="0"/>
                </a:moveTo>
                <a:lnTo>
                  <a:pt x="2966959" y="0"/>
                </a:lnTo>
                <a:lnTo>
                  <a:pt x="2966959" y="2983232"/>
                </a:lnTo>
                <a:lnTo>
                  <a:pt x="0" y="29832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2"/>
          <p:cNvSpPr txBox="1"/>
          <p:nvPr/>
        </p:nvSpPr>
        <p:spPr>
          <a:xfrm>
            <a:off x="609600" y="1579244"/>
            <a:ext cx="14256363" cy="1846659"/>
          </a:xfrm>
          <a:prstGeom prst="rect">
            <a:avLst/>
          </a:prstGeom>
        </p:spPr>
        <p:txBody>
          <a:bodyPr wrap="square" lIns="0" tIns="0" rIns="0" bIns="0" rtlCol="0" anchor="t">
            <a:spAutoFit/>
          </a:bodyPr>
          <a:lstStyle/>
          <a:p>
            <a:pPr marL="1371600" indent="-1371600" algn="ctr">
              <a:buAutoNum type="alphaUcPeriod"/>
            </a:pPr>
            <a:r>
              <a:rPr lang="vi-VN" sz="6000" b="1" dirty="0">
                <a:ln w="9525">
                  <a:solidFill>
                    <a:schemeClr val="bg1"/>
                  </a:solidFill>
                  <a:prstDash val="solid"/>
                </a:ln>
                <a:effectLst>
                  <a:outerShdw blurRad="12700" dist="38100" dir="2700000" algn="tl" rotWithShape="0">
                    <a:schemeClr val="bg1">
                      <a:lumMod val="50000"/>
                    </a:schemeClr>
                  </a:outerShdw>
                </a:effectLst>
                <a:latin typeface="+mj-lt"/>
              </a:rPr>
              <a:t>ĐỌC</a:t>
            </a:r>
          </a:p>
          <a:p>
            <a:pPr algn="ctr"/>
            <a:r>
              <a:rPr lang="vi-VN" sz="6000" b="1" dirty="0">
                <a:ln w="9525">
                  <a:solidFill>
                    <a:schemeClr val="bg1"/>
                  </a:solidFill>
                  <a:prstDash val="solid"/>
                </a:ln>
                <a:effectLst>
                  <a:outerShdw blurRad="12700" dist="38100" dir="2700000" algn="tl" rotWithShape="0">
                    <a:schemeClr val="bg1">
                      <a:lumMod val="50000"/>
                    </a:schemeClr>
                  </a:outerShdw>
                </a:effectLst>
                <a:latin typeface="+mj-lt"/>
              </a:rPr>
              <a:t>A1:Ông Giuốc- đanh mặc lễ phục</a:t>
            </a:r>
            <a:endParaRPr lang="en-GB" sz="6000" b="1" dirty="0">
              <a:ln w="9525">
                <a:solidFill>
                  <a:schemeClr val="bg1"/>
                </a:solidFill>
                <a:prstDash val="solid"/>
              </a:ln>
              <a:effectLst>
                <a:outerShdw blurRad="12700" dist="38100" dir="2700000" algn="tl" rotWithShape="0">
                  <a:schemeClr val="bg1">
                    <a:lumMod val="50000"/>
                  </a:schemeClr>
                </a:outerShdw>
              </a:effectLst>
              <a:latin typeface="+mj-lt"/>
            </a:endParaRPr>
          </a:p>
        </p:txBody>
      </p:sp>
      <p:sp>
        <p:nvSpPr>
          <p:cNvPr id="16" name="Freeform 16"/>
          <p:cNvSpPr/>
          <p:nvPr/>
        </p:nvSpPr>
        <p:spPr>
          <a:xfrm>
            <a:off x="16331005" y="6175929"/>
            <a:ext cx="3403313" cy="4088064"/>
          </a:xfrm>
          <a:custGeom>
            <a:avLst/>
            <a:gdLst/>
            <a:ahLst/>
            <a:cxnLst/>
            <a:rect l="l" t="t" r="r" b="b"/>
            <a:pathLst>
              <a:path w="3403313" h="4088064">
                <a:moveTo>
                  <a:pt x="0" y="0"/>
                </a:moveTo>
                <a:lnTo>
                  <a:pt x="3403314" y="0"/>
                </a:lnTo>
                <a:lnTo>
                  <a:pt x="3403314" y="4088064"/>
                </a:lnTo>
                <a:lnTo>
                  <a:pt x="0" y="40880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7"/>
          <p:cNvSpPr txBox="1"/>
          <p:nvPr/>
        </p:nvSpPr>
        <p:spPr>
          <a:xfrm>
            <a:off x="3610532" y="3518788"/>
            <a:ext cx="10613345" cy="1754326"/>
          </a:xfrm>
          <a:prstGeom prst="rect">
            <a:avLst/>
          </a:prstGeom>
        </p:spPr>
        <p:txBody>
          <a:bodyPr lIns="0" tIns="0" rIns="0" bIns="0" rtlCol="0" anchor="t">
            <a:spAutoFit/>
          </a:bodyPr>
          <a:lstStyle/>
          <a:p>
            <a:pPr algn="ctr"/>
            <a:r>
              <a:rPr lang="vi-VN" sz="4800" dirty="0">
                <a:latin typeface="+mj-lt"/>
              </a:rPr>
              <a:t>(Trích vở kịch </a:t>
            </a:r>
            <a:r>
              <a:rPr lang="vi-VN" sz="4800" i="1" dirty="0">
                <a:latin typeface="+mj-lt"/>
              </a:rPr>
              <a:t>Trưởng giả học làm sang</a:t>
            </a:r>
            <a:r>
              <a:rPr lang="vi-VN" sz="4800" dirty="0">
                <a:latin typeface="+mj-lt"/>
              </a:rPr>
              <a:t>)</a:t>
            </a:r>
            <a:endParaRPr lang="en-GB" sz="4800" dirty="0">
              <a:latin typeface="+mj-lt"/>
            </a:endParaRPr>
          </a:p>
          <a:p>
            <a:pPr algn="ctr"/>
            <a:r>
              <a:rPr lang="vi-VN" sz="4800" dirty="0">
                <a:latin typeface="+mj-lt"/>
              </a:rPr>
              <a:t>                                      </a:t>
            </a:r>
            <a:r>
              <a:rPr lang="vi-VN"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MÔ-LI-E</a:t>
            </a:r>
            <a:endParaRPr lang="en-GB"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3" name="Group 3"/>
          <p:cNvGrpSpPr/>
          <p:nvPr/>
        </p:nvGrpSpPr>
        <p:grpSpPr>
          <a:xfrm>
            <a:off x="0" y="7539426"/>
            <a:ext cx="18288000" cy="921895"/>
            <a:chOff x="0" y="0"/>
            <a:chExt cx="4816593" cy="242804"/>
          </a:xfrm>
        </p:grpSpPr>
        <p:sp>
          <p:nvSpPr>
            <p:cNvPr id="4" name="Freeform 4"/>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0" y="112824"/>
            <a:ext cx="18288000" cy="10174175"/>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17353259" y="7422804"/>
            <a:ext cx="1449085" cy="2912733"/>
          </a:xfrm>
          <a:custGeom>
            <a:avLst/>
            <a:gdLst/>
            <a:ahLst/>
            <a:cxnLst/>
            <a:rect l="l" t="t" r="r" b="b"/>
            <a:pathLst>
              <a:path w="1449085" h="2912733">
                <a:moveTo>
                  <a:pt x="0" y="0"/>
                </a:moveTo>
                <a:lnTo>
                  <a:pt x="1449084" y="0"/>
                </a:lnTo>
                <a:lnTo>
                  <a:pt x="1449084" y="2912733"/>
                </a:lnTo>
                <a:lnTo>
                  <a:pt x="0" y="29127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65315454"/>
              </p:ext>
            </p:extLst>
          </p:nvPr>
        </p:nvGraphicFramePr>
        <p:xfrm>
          <a:off x="609600" y="2191924"/>
          <a:ext cx="16535400" cy="7828376"/>
        </p:xfrm>
        <a:graphic>
          <a:graphicData uri="http://schemas.openxmlformats.org/drawingml/2006/table">
            <a:tbl>
              <a:tblPr firstRow="1" firstCol="1" bandRow="1">
                <a:effectLst>
                  <a:outerShdw blurRad="50800" dist="38100" algn="l" rotWithShape="0">
                    <a:prstClr val="black">
                      <a:alpha val="40000"/>
                    </a:prstClr>
                  </a:outerShdw>
                </a:effectLst>
              </a:tblPr>
              <a:tblGrid>
                <a:gridCol w="6183971">
                  <a:extLst>
                    <a:ext uri="{9D8B030D-6E8A-4147-A177-3AD203B41FA5}">
                      <a16:colId xmlns:a16="http://schemas.microsoft.com/office/drawing/2014/main" xmlns="" val="20000"/>
                    </a:ext>
                  </a:extLst>
                </a:gridCol>
                <a:gridCol w="4839629">
                  <a:extLst>
                    <a:ext uri="{9D8B030D-6E8A-4147-A177-3AD203B41FA5}">
                      <a16:colId xmlns:a16="http://schemas.microsoft.com/office/drawing/2014/main" xmlns="" val="20001"/>
                    </a:ext>
                  </a:extLst>
                </a:gridCol>
                <a:gridCol w="5511800">
                  <a:extLst>
                    <a:ext uri="{9D8B030D-6E8A-4147-A177-3AD203B41FA5}">
                      <a16:colId xmlns:a16="http://schemas.microsoft.com/office/drawing/2014/main" xmlns="" val="20002"/>
                    </a:ext>
                  </a:extLst>
                </a:gridCol>
              </a:tblGrid>
              <a:tr h="1969545">
                <a:tc gridSpan="3">
                  <a:txBody>
                    <a:bodyPr/>
                    <a:lstStyle/>
                    <a:p>
                      <a:pPr algn="ctr">
                        <a:lnSpc>
                          <a:spcPct val="130000"/>
                        </a:lnSpc>
                        <a:spcAft>
                          <a:spcPts val="0"/>
                        </a:spcAft>
                      </a:pPr>
                      <a:r>
                        <a:rPr lang="en-US" sz="3600" b="1" u="sng">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PHT 04:</a:t>
                      </a:r>
                      <a:r>
                        <a:rPr lang="en-US" sz="36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a:t>
                      </a:r>
                      <a:r>
                        <a:rPr lang="en-GB" sz="3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 đặc điểm của hài kịch thể hiện trong văn bản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en-GB" sz="3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600" b="1" i="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Ông Giuốc- đanh mặc lễ phục</a:t>
                      </a:r>
                      <a:r>
                        <a:rPr lang="en-GB" sz="36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0"/>
                  </a:ext>
                </a:extLst>
              </a:tr>
              <a:tr h="1447461">
                <a:tc>
                  <a:txBody>
                    <a:bodyPr/>
                    <a:lstStyle/>
                    <a:p>
                      <a:pPr>
                        <a:lnSpc>
                          <a:spcPct val="130000"/>
                        </a:lnSpc>
                        <a:spcAft>
                          <a:spcPts val="0"/>
                        </a:spcAft>
                      </a:pPr>
                      <a:r>
                        <a:rPr lang="en-GB" sz="3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Biểu hiện cụ thể trong văn bản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33043">
                <a:tc>
                  <a:txBody>
                    <a:bodyPr/>
                    <a:lstStyle/>
                    <a:p>
                      <a:pPr>
                        <a:lnSpc>
                          <a:spcPct val="13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Xung đột kịch</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933043">
                <a:tc>
                  <a:txBody>
                    <a:bodyPr/>
                    <a:lstStyle/>
                    <a:p>
                      <a:pPr>
                        <a:lnSpc>
                          <a:spcPct val="130000"/>
                        </a:lnSpc>
                        <a:spcAft>
                          <a:spcPts val="0"/>
                        </a:spcAft>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thoại</a:t>
                      </a:r>
                      <a:endParaRPr lang="en-GB"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933043">
                <a:tc>
                  <a:txBody>
                    <a:bodyPr/>
                    <a:lstStyle/>
                    <a:p>
                      <a:pPr>
                        <a:lnSpc>
                          <a:spcPct val="130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Thủ pháp </a:t>
                      </a: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trào phúng</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612241">
                <a:tc gridSpan="3">
                  <a:txBody>
                    <a:bodyPr/>
                    <a:lstStyle/>
                    <a:p>
                      <a:pPr>
                        <a:lnSpc>
                          <a:spcPct val="130000"/>
                        </a:lnSpc>
                        <a:spcAft>
                          <a:spcPts val="0"/>
                        </a:spcAft>
                      </a:pP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5"/>
                  </a:ext>
                </a:extLst>
              </a:tr>
            </a:tbl>
          </a:graphicData>
        </a:graphic>
      </p:graphicFrame>
      <p:sp>
        <p:nvSpPr>
          <p:cNvPr id="11" name="Rectangle 10"/>
          <p:cNvSpPr/>
          <p:nvPr/>
        </p:nvSpPr>
        <p:spPr>
          <a:xfrm>
            <a:off x="304800" y="513768"/>
            <a:ext cx="7529910" cy="1569660"/>
          </a:xfrm>
          <a:prstGeom prst="rect">
            <a:avLst/>
          </a:prstGeom>
        </p:spPr>
        <p:txBody>
          <a:bodyPr wrap="square">
            <a:spAutoFit/>
          </a:bodyPr>
          <a:lstStyle/>
          <a:p>
            <a:pPr algn="ctr">
              <a:spcAft>
                <a:spcPts val="0"/>
              </a:spcAft>
              <a:tabLst>
                <a:tab pos="90170" algn="l"/>
                <a:tab pos="180340" algn="l"/>
              </a:tabLst>
            </a:pPr>
            <a:r>
              <a:rPr lang="en-GB"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a:t>
            </a:r>
            <a:r>
              <a:rPr lang="en-GB" sz="4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GB"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GB"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GB"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GB"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hài</a:t>
            </a:r>
            <a:r>
              <a:rPr lang="en-GB"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kịch</a:t>
            </a:r>
            <a:r>
              <a:rPr lang="en-GB"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GB"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GB"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GB"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GB"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4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GB" sz="4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10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0" y="7539426"/>
            <a:ext cx="18288000" cy="921895"/>
            <a:chOff x="0" y="0"/>
            <a:chExt cx="4816593" cy="242804"/>
          </a:xfrm>
        </p:grpSpPr>
        <p:sp>
          <p:nvSpPr>
            <p:cNvPr id="3" name="Freeform 3"/>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728615" y="1588119"/>
            <a:ext cx="8115300" cy="8229600"/>
            <a:chOff x="0" y="0"/>
            <a:chExt cx="2137363" cy="2167467"/>
          </a:xfrm>
        </p:grpSpPr>
        <p:sp>
          <p:nvSpPr>
            <p:cNvPr id="6" name="Freeform 6"/>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CFCFC"/>
            </a:solidFill>
            <a:ln w="209550" cap="sq">
              <a:solidFill>
                <a:srgbClr val="84D6D0"/>
              </a:solidFill>
              <a:miter/>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228600" y="-225534"/>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Rectangle 11"/>
          <p:cNvSpPr/>
          <p:nvPr/>
        </p:nvSpPr>
        <p:spPr>
          <a:xfrm>
            <a:off x="3139820" y="1860151"/>
            <a:ext cx="3603872" cy="769441"/>
          </a:xfrm>
          <a:prstGeom prst="rect">
            <a:avLst/>
          </a:prstGeom>
        </p:spPr>
        <p:txBody>
          <a:bodyPr wrap="none">
            <a:spAutoFit/>
          </a:bodyPr>
          <a:lstStyle/>
          <a:p>
            <a:r>
              <a:rPr lang="vi-VN" sz="4400" b="1">
                <a:latin typeface="Times New Roman" panose="02020603050405020304" pitchFamily="18" charset="0"/>
                <a:ea typeface="Times New Roman" panose="02020603050405020304" pitchFamily="18" charset="0"/>
              </a:rPr>
              <a:t>Xung đột kịch</a:t>
            </a:r>
            <a:endParaRPr lang="en-GB" sz="6000"/>
          </a:p>
        </p:txBody>
      </p:sp>
      <p:sp>
        <p:nvSpPr>
          <p:cNvPr id="13" name="Rectangle 12"/>
          <p:cNvSpPr/>
          <p:nvPr/>
        </p:nvSpPr>
        <p:spPr>
          <a:xfrm>
            <a:off x="1070841" y="2947124"/>
            <a:ext cx="7685117" cy="707886"/>
          </a:xfrm>
          <a:prstGeom prst="rect">
            <a:avLst/>
          </a:prstGeom>
        </p:spPr>
        <p:txBody>
          <a:bodyPr wrap="none">
            <a:spAutoFit/>
          </a:bodyPr>
          <a:lstStyle/>
          <a:p>
            <a:pPr algn="just" fontAlgn="base">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Mâu thuẫn giữa cái xấu với cái xấu: </a:t>
            </a:r>
            <a:endParaRPr lang="en-GB" sz="400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1057492" y="4053996"/>
            <a:ext cx="7298647" cy="1938992"/>
          </a:xfrm>
          <a:prstGeom prst="rect">
            <a:avLst/>
          </a:prstGeom>
        </p:spPr>
        <p:txBody>
          <a:bodyPr wrap="square">
            <a:spAutoFit/>
          </a:bodyPr>
          <a:lstStyle/>
          <a:p>
            <a:pPr algn="just" fontAlgn="base">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Giữa sự dốt nát của ông Giuốc- đanh với mưu mô lừa lọc của gã phó may; </a:t>
            </a:r>
            <a:endParaRPr lang="en-GB" sz="400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1152069" y="6268593"/>
            <a:ext cx="7196813" cy="2554545"/>
          </a:xfrm>
          <a:prstGeom prst="rect">
            <a:avLst/>
          </a:prstGeom>
        </p:spPr>
        <p:txBody>
          <a:bodyPr wrap="square">
            <a:spAutoFit/>
          </a:bodyPr>
          <a:lstStyle/>
          <a:p>
            <a:pPr algn="just" fontAlgn="base">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Giữa cái </a:t>
            </a:r>
            <a:r>
              <a:rPr lang="vi-VN" sz="40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kệch cỡm của Giuốc-đanh và sự quý phái thực sự mà của Giuốc-đanh mong muốn có được.</a:t>
            </a:r>
            <a:endParaRPr lang="en-GB" sz="4000">
              <a:effectLst/>
              <a:latin typeface="Times New Roman" panose="02020603050405020304" pitchFamily="18" charset="0"/>
              <a:ea typeface="Times New Roman" panose="02020603050405020304" pitchFamily="18" charset="0"/>
            </a:endParaRPr>
          </a:p>
        </p:txBody>
      </p:sp>
      <p:grpSp>
        <p:nvGrpSpPr>
          <p:cNvPr id="16" name="Group 5"/>
          <p:cNvGrpSpPr/>
          <p:nvPr/>
        </p:nvGrpSpPr>
        <p:grpSpPr>
          <a:xfrm>
            <a:off x="9753600" y="202114"/>
            <a:ext cx="8115300" cy="4531489"/>
            <a:chOff x="0" y="0"/>
            <a:chExt cx="2137363" cy="2167467"/>
          </a:xfrm>
        </p:grpSpPr>
        <p:sp>
          <p:nvSpPr>
            <p:cNvPr id="17" name="Freeform 6"/>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CFCFC"/>
            </a:solidFill>
            <a:ln w="209550" cap="sq">
              <a:solidFill>
                <a:srgbClr val="84D6D0"/>
              </a:solidFill>
              <a:miter/>
            </a:ln>
          </p:spPr>
          <p:txBody>
            <a:bodyPr/>
            <a:lstStyle/>
            <a:p>
              <a:endParaRPr lang="en-US"/>
            </a:p>
          </p:txBody>
        </p:sp>
        <p:sp>
          <p:nvSpPr>
            <p:cNvPr id="18"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9" name="Rectangle 18"/>
          <p:cNvSpPr/>
          <p:nvPr/>
        </p:nvSpPr>
        <p:spPr>
          <a:xfrm>
            <a:off x="12652770" y="447424"/>
            <a:ext cx="2395207" cy="769441"/>
          </a:xfrm>
          <a:prstGeom prst="rect">
            <a:avLst/>
          </a:prstGeom>
        </p:spPr>
        <p:txBody>
          <a:bodyPr wrap="none">
            <a:spAutoFit/>
          </a:bodyPr>
          <a:lstStyle/>
          <a:p>
            <a:r>
              <a:rPr lang="vi-VN" sz="4400" b="1">
                <a:latin typeface="Times New Roman" panose="02020603050405020304" pitchFamily="18" charset="0"/>
                <a:ea typeface="Times New Roman" panose="02020603050405020304" pitchFamily="18" charset="0"/>
              </a:rPr>
              <a:t>Lời thoại</a:t>
            </a:r>
            <a:endParaRPr lang="en-GB" sz="6000"/>
          </a:p>
        </p:txBody>
      </p:sp>
      <p:sp>
        <p:nvSpPr>
          <p:cNvPr id="20" name="Rectangle 19"/>
          <p:cNvSpPr/>
          <p:nvPr/>
        </p:nvSpPr>
        <p:spPr>
          <a:xfrm>
            <a:off x="9978215" y="1374445"/>
            <a:ext cx="6989414" cy="707886"/>
          </a:xfrm>
          <a:prstGeom prst="rect">
            <a:avLst/>
          </a:prstGeom>
        </p:spPr>
        <p:txBody>
          <a:bodyPr wrap="none">
            <a:spAutoFit/>
          </a:bodyPr>
          <a:lstStyle/>
          <a:p>
            <a:pPr algn="just">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Lời đối thoại giữa các nhân vật</a:t>
            </a:r>
            <a:endParaRPr lang="en-GB" sz="4000">
              <a:effectLst/>
              <a:latin typeface="Times New Roman" panose="02020603050405020304" pitchFamily="18" charset="0"/>
              <a:ea typeface="Times New Roman" panose="02020603050405020304" pitchFamily="18" charset="0"/>
            </a:endParaRPr>
          </a:p>
        </p:txBody>
      </p:sp>
      <p:sp>
        <p:nvSpPr>
          <p:cNvPr id="21" name="Rectangle 20"/>
          <p:cNvSpPr/>
          <p:nvPr/>
        </p:nvSpPr>
        <p:spPr>
          <a:xfrm>
            <a:off x="9981844" y="2456545"/>
            <a:ext cx="6985785" cy="1323439"/>
          </a:xfrm>
          <a:prstGeom prst="rect">
            <a:avLst/>
          </a:prstGeom>
        </p:spPr>
        <p:txBody>
          <a:bodyPr wrap="square">
            <a:spAutoFit/>
          </a:bodyPr>
          <a:lstStyle/>
          <a:p>
            <a:pPr algn="just">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 Lời độc thoại: ông Giuốc-đanh tự nói với mình.</a:t>
            </a:r>
            <a:endParaRPr lang="en-GB" sz="4000">
              <a:effectLst/>
              <a:latin typeface="Times New Roman" panose="02020603050405020304" pitchFamily="18" charset="0"/>
              <a:ea typeface="Times New Roman" panose="02020603050405020304" pitchFamily="18" charset="0"/>
            </a:endParaRPr>
          </a:p>
        </p:txBody>
      </p:sp>
      <p:sp>
        <p:nvSpPr>
          <p:cNvPr id="22" name="Freeform 6"/>
          <p:cNvSpPr/>
          <p:nvPr/>
        </p:nvSpPr>
        <p:spPr>
          <a:xfrm>
            <a:off x="9691734" y="5224040"/>
            <a:ext cx="8115300" cy="4941386"/>
          </a:xfrm>
          <a:custGeom>
            <a:avLst/>
            <a:gdLst/>
            <a:ahLst/>
            <a:cxnLst/>
            <a:rect l="l" t="t" r="r" b="b"/>
            <a:pathLst>
              <a:path w="2137363" h="2167467">
                <a:moveTo>
                  <a:pt x="0" y="0"/>
                </a:moveTo>
                <a:lnTo>
                  <a:pt x="2137363" y="0"/>
                </a:lnTo>
                <a:lnTo>
                  <a:pt x="2137363" y="2167467"/>
                </a:lnTo>
                <a:lnTo>
                  <a:pt x="0" y="2167467"/>
                </a:lnTo>
                <a:close/>
              </a:path>
            </a:pathLst>
          </a:custGeom>
          <a:solidFill>
            <a:srgbClr val="FCFCFC"/>
          </a:solidFill>
          <a:ln w="209550" cap="sq">
            <a:solidFill>
              <a:srgbClr val="84D6D0"/>
            </a:solidFill>
            <a:miter/>
          </a:ln>
        </p:spPr>
        <p:txBody>
          <a:bodyPr/>
          <a:lstStyle/>
          <a:p>
            <a:endParaRPr lang="en-US"/>
          </a:p>
        </p:txBody>
      </p:sp>
      <p:sp>
        <p:nvSpPr>
          <p:cNvPr id="23" name="Rectangle 22"/>
          <p:cNvSpPr/>
          <p:nvPr/>
        </p:nvSpPr>
        <p:spPr>
          <a:xfrm>
            <a:off x="11415453" y="5482020"/>
            <a:ext cx="5519460" cy="769441"/>
          </a:xfrm>
          <a:prstGeom prst="rect">
            <a:avLst/>
          </a:prstGeom>
        </p:spPr>
        <p:txBody>
          <a:bodyPr wrap="none">
            <a:spAutoFit/>
          </a:bodyPr>
          <a:lstStyle/>
          <a:p>
            <a:r>
              <a:rPr lang="vi-VN" sz="4400" b="1">
                <a:latin typeface="Times New Roman" panose="02020603050405020304" pitchFamily="18" charset="0"/>
                <a:ea typeface="Times New Roman" panose="02020603050405020304" pitchFamily="18" charset="0"/>
              </a:rPr>
              <a:t>Thủ pháp trào phúng</a:t>
            </a:r>
            <a:r>
              <a:rPr lang="vi-VN" sz="4400">
                <a:latin typeface="Times New Roman" panose="02020603050405020304" pitchFamily="18" charset="0"/>
                <a:ea typeface="Times New Roman" panose="02020603050405020304" pitchFamily="18" charset="0"/>
              </a:rPr>
              <a:t> </a:t>
            </a:r>
            <a:endParaRPr lang="en-GB" sz="6000"/>
          </a:p>
        </p:txBody>
      </p:sp>
      <p:sp>
        <p:nvSpPr>
          <p:cNvPr id="24" name="Rectangle 23"/>
          <p:cNvSpPr/>
          <p:nvPr/>
        </p:nvSpPr>
        <p:spPr>
          <a:xfrm>
            <a:off x="10409423" y="6422313"/>
            <a:ext cx="4047903" cy="707886"/>
          </a:xfrm>
          <a:prstGeom prst="rect">
            <a:avLst/>
          </a:prstGeom>
        </p:spPr>
        <p:txBody>
          <a:bodyPr wrap="none">
            <a:spAutoFit/>
          </a:bodyPr>
          <a:lstStyle/>
          <a:p>
            <a:r>
              <a:rPr lang="en-GB" sz="4000">
                <a:latin typeface="Times New Roman" panose="02020603050405020304" pitchFamily="18" charset="0"/>
                <a:ea typeface="Times New Roman" panose="02020603050405020304" pitchFamily="18" charset="0"/>
              </a:rPr>
              <a:t>+ </a:t>
            </a:r>
            <a:r>
              <a:rPr lang="en-GB" sz="4000" i="1">
                <a:latin typeface="Times New Roman" panose="02020603050405020304" pitchFamily="18" charset="0"/>
                <a:ea typeface="Times New Roman" panose="02020603050405020304" pitchFamily="18" charset="0"/>
              </a:rPr>
              <a:t>Chi tiết gây cười</a:t>
            </a:r>
            <a:endParaRPr lang="en-GB" sz="5400"/>
          </a:p>
        </p:txBody>
      </p:sp>
      <p:sp>
        <p:nvSpPr>
          <p:cNvPr id="25" name="Rectangle 24"/>
          <p:cNvSpPr/>
          <p:nvPr/>
        </p:nvSpPr>
        <p:spPr>
          <a:xfrm>
            <a:off x="10409423" y="7409400"/>
            <a:ext cx="4889480" cy="707886"/>
          </a:xfrm>
          <a:prstGeom prst="rect">
            <a:avLst/>
          </a:prstGeom>
        </p:spPr>
        <p:txBody>
          <a:bodyPr wrap="none">
            <a:spAutoFit/>
          </a:bodyPr>
          <a:lstStyle/>
          <a:p>
            <a:r>
              <a:rPr lang="en-GB" sz="4000">
                <a:latin typeface="Times New Roman" panose="02020603050405020304" pitchFamily="18" charset="0"/>
                <a:ea typeface="Times New Roman" panose="02020603050405020304" pitchFamily="18" charset="0"/>
              </a:rPr>
              <a:t>+ </a:t>
            </a:r>
            <a:r>
              <a:rPr lang="en-GB" sz="4000" i="1">
                <a:latin typeface="Times New Roman" panose="02020603050405020304" pitchFamily="18" charset="0"/>
                <a:ea typeface="Times New Roman" panose="02020603050405020304" pitchFamily="18" charset="0"/>
              </a:rPr>
              <a:t>Biện pháp phóng đại</a:t>
            </a:r>
            <a:endParaRPr lang="en-GB" sz="5400"/>
          </a:p>
        </p:txBody>
      </p:sp>
      <p:sp>
        <p:nvSpPr>
          <p:cNvPr id="26" name="Rectangle 25"/>
          <p:cNvSpPr/>
          <p:nvPr/>
        </p:nvSpPr>
        <p:spPr>
          <a:xfrm>
            <a:off x="10409423" y="8412821"/>
            <a:ext cx="6558206" cy="707886"/>
          </a:xfrm>
          <a:prstGeom prst="rect">
            <a:avLst/>
          </a:prstGeom>
        </p:spPr>
        <p:txBody>
          <a:bodyPr wrap="none">
            <a:spAutoFit/>
          </a:bodyPr>
          <a:lstStyle/>
          <a:p>
            <a:r>
              <a:rPr lang="en-GB" sz="4000">
                <a:latin typeface="Times New Roman" panose="02020603050405020304" pitchFamily="18" charset="0"/>
                <a:ea typeface="Times New Roman" panose="02020603050405020304" pitchFamily="18" charset="0"/>
              </a:rPr>
              <a:t>+ </a:t>
            </a:r>
            <a:r>
              <a:rPr lang="en-GB" sz="4000" i="1">
                <a:latin typeface="Times New Roman" panose="02020603050405020304" pitchFamily="18" charset="0"/>
                <a:ea typeface="Times New Roman" panose="02020603050405020304" pitchFamily="18" charset="0"/>
              </a:rPr>
              <a:t>Thủ pháp lặp lại và tăng tiến</a:t>
            </a:r>
            <a:endParaRPr lang="en-GB" sz="5400"/>
          </a:p>
        </p:txBody>
      </p:sp>
    </p:spTree>
    <p:extLst>
      <p:ext uri="{BB962C8B-B14F-4D97-AF65-F5344CB8AC3E}">
        <p14:creationId xmlns:p14="http://schemas.microsoft.com/office/powerpoint/2010/main" val="15395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9" grpId="0"/>
      <p:bldP spid="20" grpId="0"/>
      <p:bldP spid="21" grpId="0"/>
      <p:bldP spid="23"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sp>
        <p:nvSpPr>
          <p:cNvPr id="2" name="Freeform 2"/>
          <p:cNvSpPr/>
          <p:nvPr/>
        </p:nvSpPr>
        <p:spPr>
          <a:xfrm>
            <a:off x="4124110" y="1028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7539426"/>
            <a:ext cx="18288000" cy="921895"/>
            <a:chOff x="0" y="0"/>
            <a:chExt cx="4816593" cy="242804"/>
          </a:xfrm>
        </p:grpSpPr>
        <p:sp>
          <p:nvSpPr>
            <p:cNvPr id="4" name="Freeform 4"/>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9144000" y="419100"/>
            <a:ext cx="8686800" cy="94488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028700" y="3313186"/>
            <a:ext cx="6145296" cy="6282366"/>
          </a:xfrm>
          <a:custGeom>
            <a:avLst/>
            <a:gdLst/>
            <a:ahLst/>
            <a:cxnLst/>
            <a:rect l="l" t="t" r="r" b="b"/>
            <a:pathLst>
              <a:path w="6145296" h="6282366">
                <a:moveTo>
                  <a:pt x="0" y="0"/>
                </a:moveTo>
                <a:lnTo>
                  <a:pt x="6145296" y="0"/>
                </a:lnTo>
                <a:lnTo>
                  <a:pt x="6145296" y="6282366"/>
                </a:lnTo>
                <a:lnTo>
                  <a:pt x="0" y="62823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7434456" y="6454369"/>
            <a:ext cx="1449085" cy="2912733"/>
          </a:xfrm>
          <a:custGeom>
            <a:avLst/>
            <a:gdLst/>
            <a:ahLst/>
            <a:cxnLst/>
            <a:rect l="l" t="t" r="r" b="b"/>
            <a:pathLst>
              <a:path w="1449085" h="2912733">
                <a:moveTo>
                  <a:pt x="0" y="0"/>
                </a:moveTo>
                <a:lnTo>
                  <a:pt x="1449084" y="0"/>
                </a:lnTo>
                <a:lnTo>
                  <a:pt x="1449084" y="2912733"/>
                </a:lnTo>
                <a:lnTo>
                  <a:pt x="0" y="29127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TextBox 11"/>
          <p:cNvSpPr txBox="1"/>
          <p:nvPr/>
        </p:nvSpPr>
        <p:spPr>
          <a:xfrm>
            <a:off x="11201400" y="690144"/>
            <a:ext cx="7370252" cy="738664"/>
          </a:xfrm>
          <a:prstGeom prst="rect">
            <a:avLst/>
          </a:prstGeom>
        </p:spPr>
        <p:txBody>
          <a:bodyPr lIns="0" tIns="0" rIns="0" bIns="0" rtlCol="0" anchor="t">
            <a:spAutoFit/>
          </a:bodyPr>
          <a:lstStyle/>
          <a:p>
            <a:r>
              <a:rPr lang="vi-VN" sz="4800" b="1">
                <a:latin typeface="Times New Roman" panose="02020603050405020304" pitchFamily="18" charset="0"/>
                <a:cs typeface="Times New Roman" panose="02020603050405020304" pitchFamily="18" charset="0"/>
              </a:rPr>
              <a:t>III. TỔNG KẾT</a:t>
            </a:r>
            <a:endParaRPr lang="en-GB" sz="4800">
              <a:latin typeface="Times New Roman" panose="02020603050405020304" pitchFamily="18" charset="0"/>
              <a:cs typeface="Times New Roman" panose="02020603050405020304" pitchFamily="18" charset="0"/>
            </a:endParaRPr>
          </a:p>
        </p:txBody>
      </p:sp>
      <p:sp>
        <p:nvSpPr>
          <p:cNvPr id="13" name="TextBox 13"/>
          <p:cNvSpPr txBox="1"/>
          <p:nvPr/>
        </p:nvSpPr>
        <p:spPr>
          <a:xfrm>
            <a:off x="9407200" y="3037997"/>
            <a:ext cx="727399" cy="538609"/>
          </a:xfrm>
          <a:prstGeom prst="rect">
            <a:avLst/>
          </a:prstGeom>
        </p:spPr>
        <p:txBody>
          <a:bodyPr wrap="square" lIns="0" tIns="0" rIns="0" bIns="0" rtlCol="0" anchor="t">
            <a:spAutoFit/>
          </a:bodyPr>
          <a:lstStyle/>
          <a:p>
            <a:pPr>
              <a:lnSpc>
                <a:spcPts val="4160"/>
              </a:lnSpc>
            </a:pPr>
            <a:r>
              <a:rPr lang="en-US" sz="4000">
                <a:solidFill>
                  <a:srgbClr val="000000"/>
                </a:solidFill>
                <a:latin typeface="Sniglet Bold"/>
              </a:rPr>
              <a:t>01</a:t>
            </a:r>
          </a:p>
        </p:txBody>
      </p:sp>
      <p:sp>
        <p:nvSpPr>
          <p:cNvPr id="14" name="TextBox 14"/>
          <p:cNvSpPr txBox="1"/>
          <p:nvPr/>
        </p:nvSpPr>
        <p:spPr>
          <a:xfrm>
            <a:off x="9407200" y="5062091"/>
            <a:ext cx="727399" cy="538609"/>
          </a:xfrm>
          <a:prstGeom prst="rect">
            <a:avLst/>
          </a:prstGeom>
        </p:spPr>
        <p:txBody>
          <a:bodyPr wrap="square" lIns="0" tIns="0" rIns="0" bIns="0" rtlCol="0" anchor="t">
            <a:spAutoFit/>
          </a:bodyPr>
          <a:lstStyle/>
          <a:p>
            <a:pPr>
              <a:lnSpc>
                <a:spcPts val="4160"/>
              </a:lnSpc>
            </a:pPr>
            <a:r>
              <a:rPr lang="en-US" sz="4000">
                <a:solidFill>
                  <a:srgbClr val="000000"/>
                </a:solidFill>
                <a:latin typeface="Sniglet Bold"/>
              </a:rPr>
              <a:t>02</a:t>
            </a:r>
          </a:p>
        </p:txBody>
      </p:sp>
      <p:sp>
        <p:nvSpPr>
          <p:cNvPr id="16" name="TextBox 16"/>
          <p:cNvSpPr txBox="1"/>
          <p:nvPr/>
        </p:nvSpPr>
        <p:spPr>
          <a:xfrm>
            <a:off x="9413913" y="7876560"/>
            <a:ext cx="727399" cy="538609"/>
          </a:xfrm>
          <a:prstGeom prst="rect">
            <a:avLst/>
          </a:prstGeom>
        </p:spPr>
        <p:txBody>
          <a:bodyPr wrap="square" lIns="0" tIns="0" rIns="0" bIns="0" rtlCol="0" anchor="t">
            <a:spAutoFit/>
          </a:bodyPr>
          <a:lstStyle/>
          <a:p>
            <a:pPr>
              <a:lnSpc>
                <a:spcPts val="4160"/>
              </a:lnSpc>
            </a:pPr>
            <a:r>
              <a:rPr lang="en-US" sz="4000">
                <a:solidFill>
                  <a:srgbClr val="000000"/>
                </a:solidFill>
                <a:latin typeface="Sniglet Bold"/>
              </a:rPr>
              <a:t>03</a:t>
            </a:r>
          </a:p>
        </p:txBody>
      </p:sp>
      <p:sp>
        <p:nvSpPr>
          <p:cNvPr id="18" name="TextBox 18"/>
          <p:cNvSpPr txBox="1"/>
          <p:nvPr/>
        </p:nvSpPr>
        <p:spPr>
          <a:xfrm>
            <a:off x="10365796" y="2801536"/>
            <a:ext cx="6629705" cy="2031325"/>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Khắc họa tài tình tính cách lố lăng của nhân vật thông qua lời nói, hành động.</a:t>
            </a:r>
            <a:endParaRPr lang="en-GB" sz="4400">
              <a:latin typeface="Times New Roman" panose="02020603050405020304" pitchFamily="18" charset="0"/>
              <a:cs typeface="Times New Roman" panose="02020603050405020304" pitchFamily="18" charset="0"/>
            </a:endParaRPr>
          </a:p>
        </p:txBody>
      </p:sp>
      <p:sp>
        <p:nvSpPr>
          <p:cNvPr id="19" name="TextBox 19"/>
          <p:cNvSpPr txBox="1"/>
          <p:nvPr/>
        </p:nvSpPr>
        <p:spPr>
          <a:xfrm>
            <a:off x="10394387" y="4951430"/>
            <a:ext cx="6691630" cy="2708434"/>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Dựng lên lớp hài kịch ngắn, với mâu thuẫn kịch được thể hiện sinh động, hấp dẫn, gây cười.</a:t>
            </a:r>
            <a:endParaRPr lang="en-GB" sz="4400">
              <a:latin typeface="Times New Roman" panose="02020603050405020304" pitchFamily="18" charset="0"/>
              <a:cs typeface="Times New Roman" panose="02020603050405020304" pitchFamily="18" charset="0"/>
            </a:endParaRPr>
          </a:p>
        </p:txBody>
      </p:sp>
      <p:sp>
        <p:nvSpPr>
          <p:cNvPr id="20" name="TextBox 20"/>
          <p:cNvSpPr txBox="1"/>
          <p:nvPr/>
        </p:nvSpPr>
        <p:spPr>
          <a:xfrm>
            <a:off x="10348579" y="7957738"/>
            <a:ext cx="6461158" cy="1354217"/>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Sử dụng thủ pháp trào phúng gây cười hiệu quả.</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1469637" y="1537255"/>
            <a:ext cx="3879588" cy="956800"/>
          </a:xfrm>
          <a:prstGeom prst="rect">
            <a:avLst/>
          </a:prstGeom>
        </p:spPr>
        <p:txBody>
          <a:bodyPr wrap="none">
            <a:spAutoFit/>
          </a:bodyPr>
          <a:lstStyle/>
          <a:p>
            <a:pPr fontAlgn="base">
              <a:lnSpc>
                <a:spcPct val="130000"/>
              </a:lnSpc>
              <a:spcAft>
                <a:spcPts val="0"/>
              </a:spcAft>
            </a:pPr>
            <a:r>
              <a:rPr lang="vi-VN" sz="4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Nghệ thuật</a:t>
            </a:r>
            <a:r>
              <a:rPr lang="vi-VN" sz="48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6" grpId="0"/>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sp>
        <p:nvSpPr>
          <p:cNvPr id="2" name="Freeform 2"/>
          <p:cNvSpPr/>
          <p:nvPr/>
        </p:nvSpPr>
        <p:spPr>
          <a:xfrm>
            <a:off x="4124110" y="1028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7539426"/>
            <a:ext cx="18288000" cy="921895"/>
            <a:chOff x="0" y="0"/>
            <a:chExt cx="4816593" cy="242804"/>
          </a:xfrm>
        </p:grpSpPr>
        <p:sp>
          <p:nvSpPr>
            <p:cNvPr id="4" name="Freeform 4"/>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9144000" y="419100"/>
            <a:ext cx="8839200" cy="96774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a:off x="1028700" y="3313186"/>
            <a:ext cx="6145296" cy="6282366"/>
          </a:xfrm>
          <a:custGeom>
            <a:avLst/>
            <a:gdLst/>
            <a:ahLst/>
            <a:cxnLst/>
            <a:rect l="l" t="t" r="r" b="b"/>
            <a:pathLst>
              <a:path w="6145296" h="6282366">
                <a:moveTo>
                  <a:pt x="0" y="0"/>
                </a:moveTo>
                <a:lnTo>
                  <a:pt x="6145296" y="0"/>
                </a:lnTo>
                <a:lnTo>
                  <a:pt x="6145296" y="6282366"/>
                </a:lnTo>
                <a:lnTo>
                  <a:pt x="0" y="62823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7434456" y="6454369"/>
            <a:ext cx="1449085" cy="2912733"/>
          </a:xfrm>
          <a:custGeom>
            <a:avLst/>
            <a:gdLst/>
            <a:ahLst/>
            <a:cxnLst/>
            <a:rect l="l" t="t" r="r" b="b"/>
            <a:pathLst>
              <a:path w="1449085" h="2912733">
                <a:moveTo>
                  <a:pt x="0" y="0"/>
                </a:moveTo>
                <a:lnTo>
                  <a:pt x="1449084" y="0"/>
                </a:lnTo>
                <a:lnTo>
                  <a:pt x="1449084" y="2912733"/>
                </a:lnTo>
                <a:lnTo>
                  <a:pt x="0" y="29127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TextBox 13"/>
          <p:cNvSpPr txBox="1"/>
          <p:nvPr/>
        </p:nvSpPr>
        <p:spPr>
          <a:xfrm>
            <a:off x="9430029" y="2384788"/>
            <a:ext cx="534000" cy="538609"/>
          </a:xfrm>
          <a:prstGeom prst="rect">
            <a:avLst/>
          </a:prstGeom>
        </p:spPr>
        <p:txBody>
          <a:bodyPr lIns="0" tIns="0" rIns="0" bIns="0" rtlCol="0" anchor="t">
            <a:spAutoFit/>
          </a:bodyPr>
          <a:lstStyle/>
          <a:p>
            <a:pPr>
              <a:lnSpc>
                <a:spcPts val="4160"/>
              </a:lnSpc>
            </a:pPr>
            <a:r>
              <a:rPr lang="en-US" sz="3600">
                <a:solidFill>
                  <a:srgbClr val="000000"/>
                </a:solidFill>
                <a:latin typeface="Sniglet Bold"/>
              </a:rPr>
              <a:t>01</a:t>
            </a:r>
          </a:p>
        </p:txBody>
      </p:sp>
      <p:sp>
        <p:nvSpPr>
          <p:cNvPr id="14" name="TextBox 14"/>
          <p:cNvSpPr txBox="1"/>
          <p:nvPr/>
        </p:nvSpPr>
        <p:spPr>
          <a:xfrm>
            <a:off x="9430029" y="5023286"/>
            <a:ext cx="534000" cy="538609"/>
          </a:xfrm>
          <a:prstGeom prst="rect">
            <a:avLst/>
          </a:prstGeom>
        </p:spPr>
        <p:txBody>
          <a:bodyPr lIns="0" tIns="0" rIns="0" bIns="0" rtlCol="0" anchor="t">
            <a:spAutoFit/>
          </a:bodyPr>
          <a:lstStyle/>
          <a:p>
            <a:pPr>
              <a:lnSpc>
                <a:spcPts val="4160"/>
              </a:lnSpc>
            </a:pPr>
            <a:r>
              <a:rPr lang="en-US" sz="3600">
                <a:solidFill>
                  <a:srgbClr val="000000"/>
                </a:solidFill>
                <a:latin typeface="Sniglet Bold"/>
              </a:rPr>
              <a:t>02</a:t>
            </a:r>
          </a:p>
        </p:txBody>
      </p:sp>
      <p:sp>
        <p:nvSpPr>
          <p:cNvPr id="18" name="TextBox 18"/>
          <p:cNvSpPr txBox="1"/>
          <p:nvPr/>
        </p:nvSpPr>
        <p:spPr>
          <a:xfrm>
            <a:off x="10018024" y="2156649"/>
            <a:ext cx="7389084" cy="2462213"/>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Kể về việc ông Giuốc-đanh muốn thay đổi cách ăn mặc để trở thành quý tộc nhưng cuối cùng lại trở thành trò cười.</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19" name="TextBox 19"/>
          <p:cNvSpPr txBox="1"/>
          <p:nvPr/>
        </p:nvSpPr>
        <p:spPr>
          <a:xfrm>
            <a:off x="9992623" y="4853711"/>
            <a:ext cx="7566884" cy="4924425"/>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Tác giả </a:t>
            </a:r>
            <a:r>
              <a:rPr lang="vi-VN" sz="4000" b="1">
                <a:latin typeface="Times New Roman" panose="02020603050405020304" pitchFamily="18" charset="0"/>
                <a:cs typeface="Times New Roman" panose="02020603050405020304" pitchFamily="18" charset="0"/>
              </a:rPr>
              <a:t>phê phán</a:t>
            </a:r>
            <a:r>
              <a:rPr lang="vi-VN" sz="4000">
                <a:latin typeface="Times New Roman" panose="02020603050405020304" pitchFamily="18" charset="0"/>
                <a:cs typeface="Times New Roman" panose="02020603050405020304" pitchFamily="18" charset="0"/>
              </a:rPr>
              <a:t> thói học đòi rởm đời, lố bịch của những người giàu nhưng ít hiểu biết, ham danh vọng hão huyền đến mức lóa mắt, không nhận ra được thật hay giả, tốt hay xấu, trở thành kẻ lố bịch và ngu ngốc đến mức bị lợi dụng, cợt nhạo mà vẫn không hết ảo tưởng, mù quáng. </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0601546" y="799260"/>
            <a:ext cx="5508239" cy="830997"/>
          </a:xfrm>
          <a:prstGeom prst="rect">
            <a:avLst/>
          </a:prstGeom>
        </p:spPr>
        <p:txBody>
          <a:bodyPr wrap="none">
            <a:spAutoFit/>
          </a:bodyPr>
          <a:lstStyle/>
          <a:p>
            <a:pPr algn="just" fontAlgn="base"/>
            <a:r>
              <a:rPr lang="vi-VN" sz="4800" b="1">
                <a:latin typeface="Times New Roman" panose="02020603050405020304" pitchFamily="18" charset="0"/>
                <a:cs typeface="Times New Roman" panose="02020603050405020304" pitchFamily="18" charset="0"/>
              </a:rPr>
              <a:t>2. Nội dung- ý nghĩa</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423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3845773" y="1028700"/>
            <a:ext cx="11074995" cy="6091626"/>
            <a:chOff x="0" y="0"/>
            <a:chExt cx="2916871" cy="1604379"/>
          </a:xfrm>
        </p:grpSpPr>
        <p:sp>
          <p:nvSpPr>
            <p:cNvPr id="3" name="Freeform 3"/>
            <p:cNvSpPr/>
            <p:nvPr/>
          </p:nvSpPr>
          <p:spPr>
            <a:xfrm>
              <a:off x="0" y="0"/>
              <a:ext cx="2916871" cy="1604379"/>
            </a:xfrm>
            <a:custGeom>
              <a:avLst/>
              <a:gdLst/>
              <a:ahLst/>
              <a:cxnLst/>
              <a:rect l="l" t="t" r="r" b="b"/>
              <a:pathLst>
                <a:path w="2916871" h="1604379">
                  <a:moveTo>
                    <a:pt x="0" y="0"/>
                  </a:moveTo>
                  <a:lnTo>
                    <a:pt x="2916871" y="0"/>
                  </a:lnTo>
                  <a:lnTo>
                    <a:pt x="2916871" y="1604379"/>
                  </a:lnTo>
                  <a:lnTo>
                    <a:pt x="0" y="1604379"/>
                  </a:lnTo>
                  <a:close/>
                </a:path>
              </a:pathLst>
            </a:custGeom>
            <a:solidFill>
              <a:srgbClr val="FDFCF4"/>
            </a:solidFill>
            <a:ln w="209550" cap="sq">
              <a:solidFill>
                <a:srgbClr val="84D6D0"/>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a:off x="15460239" y="1028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028700" y="1028700"/>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7"/>
          <p:cNvGrpSpPr/>
          <p:nvPr/>
        </p:nvGrpSpPr>
        <p:grpSpPr>
          <a:xfrm>
            <a:off x="0" y="7539426"/>
            <a:ext cx="18288000" cy="921895"/>
            <a:chOff x="0" y="0"/>
            <a:chExt cx="4816593" cy="242804"/>
          </a:xfrm>
        </p:grpSpPr>
        <p:sp>
          <p:nvSpPr>
            <p:cNvPr id="8" name="Freeform 8"/>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Freeform 10"/>
          <p:cNvSpPr/>
          <p:nvPr/>
        </p:nvSpPr>
        <p:spPr>
          <a:xfrm>
            <a:off x="-1036190" y="8107793"/>
            <a:ext cx="9763927" cy="5308026"/>
          </a:xfrm>
          <a:custGeom>
            <a:avLst/>
            <a:gdLst/>
            <a:ahLst/>
            <a:cxnLst/>
            <a:rect l="l" t="t" r="r" b="b"/>
            <a:pathLst>
              <a:path w="9763927" h="5308026">
                <a:moveTo>
                  <a:pt x="0" y="0"/>
                </a:moveTo>
                <a:lnTo>
                  <a:pt x="9763926" y="0"/>
                </a:lnTo>
                <a:lnTo>
                  <a:pt x="9763926" y="5308025"/>
                </a:lnTo>
                <a:lnTo>
                  <a:pt x="0" y="53080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flipH="1">
            <a:off x="14101437" y="5572159"/>
            <a:ext cx="2857916" cy="4114800"/>
          </a:xfrm>
          <a:custGeom>
            <a:avLst/>
            <a:gdLst/>
            <a:ahLst/>
            <a:cxnLst/>
            <a:rect l="l" t="t" r="r" b="b"/>
            <a:pathLst>
              <a:path w="2857916" h="4114800">
                <a:moveTo>
                  <a:pt x="2857916" y="0"/>
                </a:moveTo>
                <a:lnTo>
                  <a:pt x="0" y="0"/>
                </a:lnTo>
                <a:lnTo>
                  <a:pt x="0" y="4114800"/>
                </a:lnTo>
                <a:lnTo>
                  <a:pt x="2857916" y="4114800"/>
                </a:lnTo>
                <a:lnTo>
                  <a:pt x="2857916"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028700" y="5572159"/>
            <a:ext cx="1991625" cy="2535634"/>
          </a:xfrm>
          <a:custGeom>
            <a:avLst/>
            <a:gdLst/>
            <a:ahLst/>
            <a:cxnLst/>
            <a:rect l="l" t="t" r="r" b="b"/>
            <a:pathLst>
              <a:path w="1991625" h="2535634">
                <a:moveTo>
                  <a:pt x="0" y="0"/>
                </a:moveTo>
                <a:lnTo>
                  <a:pt x="1991625" y="0"/>
                </a:lnTo>
                <a:lnTo>
                  <a:pt x="1991625" y="2535634"/>
                </a:lnTo>
                <a:lnTo>
                  <a:pt x="0" y="25356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a:off x="3409534" y="6521830"/>
            <a:ext cx="2289448" cy="1585963"/>
          </a:xfrm>
          <a:custGeom>
            <a:avLst/>
            <a:gdLst/>
            <a:ahLst/>
            <a:cxnLst/>
            <a:rect l="l" t="t" r="r" b="b"/>
            <a:pathLst>
              <a:path w="2289448" h="1585963">
                <a:moveTo>
                  <a:pt x="0" y="0"/>
                </a:moveTo>
                <a:lnTo>
                  <a:pt x="2289448" y="0"/>
                </a:lnTo>
                <a:lnTo>
                  <a:pt x="2289448" y="1585963"/>
                </a:lnTo>
                <a:lnTo>
                  <a:pt x="0" y="158596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5039384" y="2493915"/>
            <a:ext cx="8687771" cy="2708434"/>
          </a:xfrm>
          <a:prstGeom prst="rect">
            <a:avLst/>
          </a:prstGeom>
        </p:spPr>
        <p:txBody>
          <a:bodyPr lIns="0" tIns="0" rIns="0" bIns="0" rtlCol="0" anchor="t">
            <a:spAutoFit/>
          </a:bodyPr>
          <a:lstStyle/>
          <a:p>
            <a:pPr algn="ctr"/>
            <a:r>
              <a:rPr lang="pt-BR" sz="8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3 LUYỆN TẬP</a:t>
            </a:r>
            <a:endParaRPr lang="en-GB" sz="8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03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724400" y="4152900"/>
            <a:ext cx="9563100" cy="1446550"/>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vi-VN" sz="8800" b="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cs typeface="Times New Roman" pitchFamily="18" charset="0"/>
              </a:rPr>
              <a:t>AI NHANH HƠN</a:t>
            </a:r>
            <a:endParaRPr lang="en-US" sz="8800" b="1">
              <a:ln w="12700">
                <a:solidFill>
                  <a:schemeClr val="accent1"/>
                </a:solidFill>
                <a:prstDash val="solid"/>
              </a:ln>
              <a:solidFill>
                <a:srgbClr val="FF0000"/>
              </a:solidFill>
              <a:effectLst>
                <a:outerShdw dist="38100" dir="2640000" algn="bl" rotWithShape="0">
                  <a:schemeClr val="accent1"/>
                </a:outerShdw>
              </a:effectLst>
              <a:latin typeface="Times New Roman" pitchFamily="18" charset="0"/>
              <a:cs typeface="Times New Roman" pitchFamily="18" charset="0"/>
            </a:endParaRPr>
          </a:p>
        </p:txBody>
      </p:sp>
      <p:pic>
        <p:nvPicPr>
          <p:cNvPr id="5" name="Picture 5" descr="C:\Users\ADMIN\Desktop\Tai nguyen thiet ke tro choi\Bảng gỗ\choi.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13144500" y="57638"/>
            <a:ext cx="2621940" cy="1002983"/>
          </a:xfrm>
          <a:prstGeom prst="rect">
            <a:avLst/>
          </a:prstGeom>
          <a:noFill/>
          <a:extLst>
            <a:ext uri="{909E8E84-426E-40DD-AFC4-6F175D3DCCD1}">
              <a14:hiddenFill xmlns:a14="http://schemas.microsoft.com/office/drawing/2010/main">
                <a:solidFill>
                  <a:srgbClr val="FFFFFF"/>
                </a:solidFill>
              </a14:hiddenFill>
            </a:ext>
          </a:extLst>
        </p:spPr>
      </p:pic>
      <p:pic>
        <p:nvPicPr>
          <p:cNvPr id="6"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4600" y="-64326"/>
            <a:ext cx="914400" cy="914400"/>
          </a:xfrm>
          <a:prstGeom prst="rect">
            <a:avLst/>
          </a:prstGeom>
        </p:spPr>
      </p:pic>
    </p:spTree>
    <p:extLst>
      <p:ext uri="{BB962C8B-B14F-4D97-AF65-F5344CB8AC3E}">
        <p14:creationId xmlns:p14="http://schemas.microsoft.com/office/powerpoint/2010/main" val="364767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9060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101116" y="475321"/>
            <a:ext cx="9072084" cy="19389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pt-BR" sz="6000" b="1">
                <a:latin typeface="Times New Roman" panose="02020603050405020304" pitchFamily="18" charset="0"/>
                <a:cs typeface="Times New Roman" panose="02020603050405020304" pitchFamily="18" charset="0"/>
              </a:rPr>
              <a:t>Câu 1:</a:t>
            </a:r>
            <a:r>
              <a:rPr lang="pt-BR" sz="6000" i="1">
                <a:latin typeface="Times New Roman" panose="02020603050405020304" pitchFamily="18" charset="0"/>
                <a:cs typeface="Times New Roman" panose="02020603050405020304" pitchFamily="18" charset="0"/>
              </a:rPr>
              <a:t> “Trưởng giả học làm sang” thuộc thể loại gì? </a:t>
            </a:r>
            <a:endParaRPr lang="en-GB" sz="6000">
              <a:latin typeface="Times New Roman" panose="02020603050405020304" pitchFamily="18" charset="0"/>
              <a:cs typeface="Times New Roman" panose="02020603050405020304" pitchFamily="18" charset="0"/>
            </a:endParaRPr>
          </a:p>
        </p:txBody>
      </p:sp>
      <p:sp>
        <p:nvSpPr>
          <p:cNvPr id="7" name="TextBox 6"/>
          <p:cNvSpPr txBox="1"/>
          <p:nvPr/>
        </p:nvSpPr>
        <p:spPr>
          <a:xfrm>
            <a:off x="1600200" y="4892009"/>
            <a:ext cx="3597529" cy="923330"/>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5400">
                <a:latin typeface="Times New Roman" panose="02020603050405020304" pitchFamily="18" charset="0"/>
                <a:cs typeface="Times New Roman" panose="02020603050405020304" pitchFamily="18" charset="0"/>
              </a:rPr>
              <a:t>A. Hài kịch</a:t>
            </a:r>
            <a:endParaRPr lang="en-GB" sz="5400">
              <a:latin typeface="Times New Roman" panose="02020603050405020304" pitchFamily="18" charset="0"/>
              <a:cs typeface="Times New Roman" panose="02020603050405020304" pitchFamily="18" charset="0"/>
            </a:endParaRPr>
          </a:p>
        </p:txBody>
      </p:sp>
      <p:sp>
        <p:nvSpPr>
          <p:cNvPr id="8" name="TextBox 7"/>
          <p:cNvSpPr txBox="1"/>
          <p:nvPr/>
        </p:nvSpPr>
        <p:spPr>
          <a:xfrm>
            <a:off x="1625599" y="6505189"/>
            <a:ext cx="4401129" cy="923330"/>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5400">
                <a:latin typeface="Times New Roman" panose="02020603050405020304" pitchFamily="18" charset="0"/>
                <a:cs typeface="Times New Roman" panose="02020603050405020304" pitchFamily="18" charset="0"/>
              </a:rPr>
              <a:t>C. Truyện cười</a:t>
            </a:r>
            <a:endParaRPr lang="en-GB" sz="5400">
              <a:latin typeface="Times New Roman" panose="02020603050405020304" pitchFamily="18" charset="0"/>
              <a:cs typeface="Times New Roman" panose="02020603050405020304" pitchFamily="18" charset="0"/>
            </a:endParaRPr>
          </a:p>
        </p:txBody>
      </p:sp>
      <p:sp>
        <p:nvSpPr>
          <p:cNvPr id="9" name="TextBox 8"/>
          <p:cNvSpPr txBox="1"/>
          <p:nvPr/>
        </p:nvSpPr>
        <p:spPr>
          <a:xfrm>
            <a:off x="12708082" y="6641208"/>
            <a:ext cx="4665518" cy="923330"/>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5400">
                <a:latin typeface="Times New Roman" panose="02020603050405020304" pitchFamily="18" charset="0"/>
                <a:cs typeface="Times New Roman" panose="02020603050405020304" pitchFamily="18" charset="0"/>
              </a:rPr>
              <a:t>D. Truyện ngắn</a:t>
            </a:r>
            <a:endParaRPr lang="en-GB" sz="5400">
              <a:latin typeface="Times New Roman" panose="02020603050405020304" pitchFamily="18" charset="0"/>
              <a:cs typeface="Times New Roman" panose="02020603050405020304" pitchFamily="18" charset="0"/>
            </a:endParaRPr>
          </a:p>
        </p:txBody>
      </p:sp>
      <p:sp>
        <p:nvSpPr>
          <p:cNvPr id="10" name="TextBox 9"/>
          <p:cNvSpPr txBox="1"/>
          <p:nvPr/>
        </p:nvSpPr>
        <p:spPr>
          <a:xfrm>
            <a:off x="12735296" y="4686300"/>
            <a:ext cx="3342904" cy="923330"/>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5400">
                <a:latin typeface="Times New Roman" panose="02020603050405020304" pitchFamily="18" charset="0"/>
                <a:cs typeface="Times New Roman" panose="02020603050405020304" pitchFamily="18" charset="0"/>
              </a:rPr>
              <a:t>B. Bi kịch</a:t>
            </a:r>
            <a:endParaRPr lang="en-GB" sz="540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3528147" y="7470177"/>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1116"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300974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85"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0"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0"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0"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455231" y="285149"/>
            <a:ext cx="7772400" cy="1938992"/>
          </a:xfrm>
          <a:prstGeom prst="rect">
            <a:avLst/>
          </a:prstGeom>
          <a:noFill/>
        </p:spPr>
        <p:txBody>
          <a:bodyPr wrap="square" rtlCol="0">
            <a:spAutoFit/>
          </a:bodyPr>
          <a:lstStyle/>
          <a:p>
            <a:r>
              <a:rPr lang="pt-BR" sz="6000">
                <a:latin typeface="Times New Roman" panose="02020603050405020304" pitchFamily="18" charset="0"/>
                <a:cs typeface="Times New Roman" panose="02020603050405020304" pitchFamily="18" charset="0"/>
              </a:rPr>
              <a:t>Câu 2:</a:t>
            </a:r>
            <a:r>
              <a:rPr lang="pt-BR" sz="6000" i="1">
                <a:latin typeface="Times New Roman" panose="02020603050405020304" pitchFamily="18" charset="0"/>
                <a:cs typeface="Times New Roman" panose="02020603050405020304" pitchFamily="18" charset="0"/>
              </a:rPr>
              <a:t> Tác giả của vở kịch là ai, ở nước nào?</a:t>
            </a:r>
            <a:endParaRPr lang="en-GB" sz="6000">
              <a:latin typeface="Times New Roman" panose="02020603050405020304" pitchFamily="18" charset="0"/>
              <a:cs typeface="Times New Roman" panose="02020603050405020304" pitchFamily="18" charset="0"/>
            </a:endParaRPr>
          </a:p>
        </p:txBody>
      </p:sp>
      <p:sp>
        <p:nvSpPr>
          <p:cNvPr id="7" name="TextBox 6"/>
          <p:cNvSpPr txBox="1"/>
          <p:nvPr/>
        </p:nvSpPr>
        <p:spPr>
          <a:xfrm>
            <a:off x="13570529" y="4339496"/>
            <a:ext cx="3565562" cy="1569660"/>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4800">
                <a:latin typeface="Times New Roman" panose="02020603050405020304" pitchFamily="18" charset="0"/>
                <a:cs typeface="Times New Roman" panose="02020603050405020304" pitchFamily="18" charset="0"/>
              </a:rPr>
              <a:t>B</a:t>
            </a:r>
            <a:r>
              <a:rPr lang="pt-BR" sz="4800">
                <a:latin typeface="Times New Roman" panose="02020603050405020304" pitchFamily="18" charset="0"/>
                <a:cs typeface="Times New Roman" panose="02020603050405020304" pitchFamily="18" charset="0"/>
              </a:rPr>
              <a:t>. Mô-li-e, ở nước Pháp</a:t>
            </a:r>
            <a:endParaRPr lang="en-US" sz="4800">
              <a:solidFill>
                <a:prstClr val="black"/>
              </a:solidFill>
              <a:latin typeface="Times New Roman" pitchFamily="18" charset="0"/>
              <a:cs typeface="Times New Roman" pitchFamily="18" charset="0"/>
            </a:endParaRPr>
          </a:p>
        </p:txBody>
      </p:sp>
      <p:sp>
        <p:nvSpPr>
          <p:cNvPr id="8" name="TextBox 7"/>
          <p:cNvSpPr txBox="1"/>
          <p:nvPr/>
        </p:nvSpPr>
        <p:spPr>
          <a:xfrm>
            <a:off x="723414" y="6242409"/>
            <a:ext cx="3465608" cy="1569660"/>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4800">
                <a:latin typeface="Times New Roman" panose="02020603050405020304" pitchFamily="18" charset="0"/>
                <a:cs typeface="Times New Roman" panose="02020603050405020304" pitchFamily="18" charset="0"/>
              </a:rPr>
              <a:t>C. Mô-li-e, ở nước Nga.</a:t>
            </a:r>
            <a:endParaRPr lang="en-GB" sz="4800">
              <a:latin typeface="Times New Roman" panose="02020603050405020304" pitchFamily="18" charset="0"/>
              <a:cs typeface="Times New Roman" panose="02020603050405020304" pitchFamily="18" charset="0"/>
            </a:endParaRPr>
          </a:p>
        </p:txBody>
      </p:sp>
      <p:sp>
        <p:nvSpPr>
          <p:cNvPr id="10" name="TextBox 9"/>
          <p:cNvSpPr txBox="1"/>
          <p:nvPr/>
        </p:nvSpPr>
        <p:spPr>
          <a:xfrm>
            <a:off x="723414" y="3479956"/>
            <a:ext cx="3385453" cy="1569660"/>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pt-BR" sz="4800">
                <a:latin typeface="Times New Roman" panose="02020603050405020304" pitchFamily="18" charset="0"/>
                <a:cs typeface="Times New Roman" panose="02020603050405020304" pitchFamily="18" charset="0"/>
              </a:rPr>
              <a:t>A. Mô-li-e, ở nước Anh.</a:t>
            </a:r>
            <a:endParaRPr lang="en-GB" sz="480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749648" y="7300906"/>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6026729" y="3037888"/>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4572001" y="3157355"/>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379373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 presetClass="mediacall" presetSubtype="0" fill="hold" nodeType="withEffect">
                                  <p:stCondLst>
                                    <p:cond delay="0"/>
                                  </p:stCondLst>
                                  <p:childTnLst>
                                    <p:cmd type="call" cmd="playFrom(0.0)">
                                      <p:cBhvr>
                                        <p:cTn id="32" dur="815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par>
                                <p:cTn id="38" presetID="1" presetClass="mediacall" presetSubtype="0" fill="hold" nodeType="withEffect">
                                  <p:stCondLst>
                                    <p:cond delay="0"/>
                                  </p:stCondLst>
                                  <p:childTnLst>
                                    <p:cmd type="call" cmd="playFrom(0.0)">
                                      <p:cBhvr>
                                        <p:cTn id="39" dur="8085" fill="hold"/>
                                        <p:tgtEl>
                                          <p:spTgt spid="18"/>
                                        </p:tgtEl>
                                      </p:cBhvr>
                                    </p:cmd>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 presetClass="mediacall" presetSubtype="0" fill="hold" nodeType="withEffect">
                                  <p:stCondLst>
                                    <p:cond delay="0"/>
                                  </p:stCondLst>
                                  <p:childTnLst>
                                    <p:cmd type="call" cmd="playFrom(0.0)">
                                      <p:cBhvr>
                                        <p:cTn id="53" dur="8150" fill="hold"/>
                                        <p:tgtEl>
                                          <p:spTgt spid="19"/>
                                        </p:tgtEl>
                                      </p:cBhvr>
                                    </p:cmd>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1" presetClass="mediacall" presetSubtype="0" fill="hold" nodeType="withEffect">
                                  <p:stCondLst>
                                    <p:cond delay="0"/>
                                  </p:stCondLst>
                                  <p:childTnLst>
                                    <p:cmd type="call" cmd="playFrom(0.0)">
                                      <p:cBhvr>
                                        <p:cTn id="67" dur="8150" fill="hold"/>
                                        <p:tgtEl>
                                          <p:spTgt spid="21"/>
                                        </p:tgtEl>
                                      </p:cBhvr>
                                    </p:cmd>
                                  </p:childTnLst>
                                </p:cTn>
                              </p:par>
                            </p:childTnLst>
                          </p:cTn>
                        </p:par>
                      </p:childTnLst>
                    </p:cTn>
                  </p:par>
                </p:childTnLst>
              </p:cTn>
              <p:nextCondLst>
                <p:cond evt="onClick" delay="0">
                  <p:tgtEl>
                    <p:spTgt spid="8"/>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0" fill="hold" display="0">
                  <p:stCondLst>
                    <p:cond delay="indefinite"/>
                  </p:stCondLst>
                  <p:endCondLst>
                    <p:cond evt="onStopAudio" delay="0">
                      <p:tgtEl>
                        <p:sldTgt/>
                      </p:tgtEl>
                    </p:cond>
                  </p:endCondLst>
                </p:cTn>
                <p:tgtEl>
                  <p:spTgt spid="18"/>
                </p:tgtEl>
              </p:cMediaNode>
            </p:audio>
            <p:audio>
              <p:cMediaNode vol="80000">
                <p:cTn id="81" fill="hold" display="0">
                  <p:stCondLst>
                    <p:cond delay="indefinite"/>
                  </p:stCondLst>
                  <p:endCondLst>
                    <p:cond evt="onStopAudio" delay="0">
                      <p:tgtEl>
                        <p:sldTgt/>
                      </p:tgtEl>
                    </p:cond>
                  </p:endCondLst>
                </p:cTn>
                <p:tgtEl>
                  <p:spTgt spid="19"/>
                </p:tgtEl>
              </p:cMediaNode>
            </p:audio>
            <p:audio>
              <p:cMediaNode vol="80000">
                <p:cTn id="82" fill="hold" display="0">
                  <p:stCondLst>
                    <p:cond delay="indefinite"/>
                  </p:stCondLst>
                  <p:endCondLst>
                    <p:cond evt="onStopAudio" delay="0">
                      <p:tgtEl>
                        <p:sldTgt/>
                      </p:tgtEl>
                    </p:cond>
                  </p:endCondLst>
                </p:cTn>
                <p:tgtEl>
                  <p:spTgt spid="21"/>
                </p:tgtEl>
              </p:cMediaNode>
            </p:audio>
            <p:audio>
              <p:cMediaNode vol="80000">
                <p:cTn id="83"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521533" y="373420"/>
            <a:ext cx="7772400" cy="1754326"/>
          </a:xfrm>
          <a:prstGeom prst="rect">
            <a:avLst/>
          </a:prstGeom>
          <a:noFill/>
        </p:spPr>
        <p:txBody>
          <a:bodyPr wrap="square" rtlCol="0">
            <a:spAutoFit/>
          </a:bodyPr>
          <a:lstStyle/>
          <a:p>
            <a:r>
              <a:rPr lang="pt-BR" sz="5400">
                <a:latin typeface="Times New Roman" panose="02020603050405020304" pitchFamily="18" charset="0"/>
                <a:cs typeface="Times New Roman" panose="02020603050405020304" pitchFamily="18" charset="0"/>
              </a:rPr>
              <a:t>Câu 3:</a:t>
            </a:r>
            <a:r>
              <a:rPr lang="pt-BR" sz="5400" i="1">
                <a:latin typeface="Times New Roman" panose="02020603050405020304" pitchFamily="18" charset="0"/>
                <a:cs typeface="Times New Roman" panose="02020603050405020304" pitchFamily="18" charset="0"/>
              </a:rPr>
              <a:t> Ai là người muốn trở thành nhà quý tộc?</a:t>
            </a:r>
            <a:endParaRPr lang="en-GB" sz="5400">
              <a:latin typeface="Times New Roman" panose="02020603050405020304" pitchFamily="18" charset="0"/>
              <a:cs typeface="Times New Roman" panose="02020603050405020304" pitchFamily="18" charset="0"/>
            </a:endParaRPr>
          </a:p>
        </p:txBody>
      </p:sp>
      <p:sp>
        <p:nvSpPr>
          <p:cNvPr id="7" name="TextBox 6"/>
          <p:cNvSpPr txBox="1"/>
          <p:nvPr/>
        </p:nvSpPr>
        <p:spPr>
          <a:xfrm>
            <a:off x="12562034" y="4296665"/>
            <a:ext cx="5116365"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C. Ông Giuốc-đanh</a:t>
            </a:r>
            <a:endParaRPr lang="en-GB" sz="4800">
              <a:latin typeface="Times New Roman" panose="02020603050405020304" pitchFamily="18" charset="0"/>
              <a:cs typeface="Times New Roman" panose="02020603050405020304" pitchFamily="18" charset="0"/>
            </a:endParaRPr>
          </a:p>
        </p:txBody>
      </p:sp>
      <p:sp>
        <p:nvSpPr>
          <p:cNvPr id="8" name="TextBox 7"/>
          <p:cNvSpPr txBox="1"/>
          <p:nvPr/>
        </p:nvSpPr>
        <p:spPr>
          <a:xfrm>
            <a:off x="1758870" y="6037154"/>
            <a:ext cx="2971800"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B. Ni-côn</a:t>
            </a:r>
            <a:endParaRPr lang="en-GB" sz="4800">
              <a:latin typeface="Times New Roman" panose="02020603050405020304" pitchFamily="18" charset="0"/>
              <a:cs typeface="Times New Roman" panose="02020603050405020304" pitchFamily="18" charset="0"/>
            </a:endParaRPr>
          </a:p>
        </p:txBody>
      </p:sp>
      <p:sp>
        <p:nvSpPr>
          <p:cNvPr id="9" name="TextBox 8"/>
          <p:cNvSpPr txBox="1"/>
          <p:nvPr/>
        </p:nvSpPr>
        <p:spPr>
          <a:xfrm>
            <a:off x="12680872" y="5798437"/>
            <a:ext cx="4009734"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D. Thợ phụ</a:t>
            </a:r>
            <a:endParaRPr lang="en-GB" sz="4800">
              <a:latin typeface="Times New Roman" panose="02020603050405020304" pitchFamily="18" charset="0"/>
              <a:cs typeface="Times New Roman" panose="02020603050405020304" pitchFamily="18" charset="0"/>
            </a:endParaRPr>
          </a:p>
        </p:txBody>
      </p:sp>
      <p:sp>
        <p:nvSpPr>
          <p:cNvPr id="10" name="TextBox 9"/>
          <p:cNvSpPr txBox="1"/>
          <p:nvPr/>
        </p:nvSpPr>
        <p:spPr>
          <a:xfrm>
            <a:off x="1679042" y="4323879"/>
            <a:ext cx="2971800"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A. Mô-li-e.</a:t>
            </a:r>
            <a:endParaRPr lang="en-GB" sz="480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5521533" y="1956655"/>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372101" y="3090686"/>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226395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85"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0"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0"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0"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4000" r="-4000"/>
          </a:stretch>
        </a:blipFill>
        <a:effectLst/>
      </p:bgPr>
    </p:bg>
    <p:spTree>
      <p:nvGrpSpPr>
        <p:cNvPr id="1" name=""/>
        <p:cNvGrpSpPr/>
        <p:nvPr/>
      </p:nvGrpSpPr>
      <p:grpSpPr>
        <a:xfrm>
          <a:off x="0" y="0"/>
          <a:ext cx="0" cy="0"/>
          <a:chOff x="0" y="0"/>
          <a:chExt cx="0" cy="0"/>
        </a:xfrm>
      </p:grpSpPr>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195950" y="509809"/>
            <a:ext cx="8369791" cy="1754326"/>
          </a:xfrm>
          <a:prstGeom prst="rect">
            <a:avLst/>
          </a:prstGeom>
          <a:noFill/>
        </p:spPr>
        <p:txBody>
          <a:bodyPr wrap="square" rtlCol="0">
            <a:spAutoFit/>
          </a:bodyPr>
          <a:lstStyle/>
          <a:p>
            <a:r>
              <a:rPr lang="fr-FR" sz="5400" b="1">
                <a:latin typeface="Times New Roman" panose="02020603050405020304" pitchFamily="18" charset="0"/>
                <a:cs typeface="Times New Roman" panose="02020603050405020304" pitchFamily="18" charset="0"/>
              </a:rPr>
              <a:t>Câu 4:</a:t>
            </a:r>
            <a:r>
              <a:rPr lang="fr-FR" sz="5400" i="1">
                <a:latin typeface="Times New Roman" panose="02020603050405020304" pitchFamily="18" charset="0"/>
                <a:cs typeface="Times New Roman" panose="02020603050405020304" pitchFamily="18" charset="0"/>
              </a:rPr>
              <a:t> Lễ phục đáng cười nhất của ông Giuốc-đanh là:</a:t>
            </a:r>
            <a:endParaRPr lang="en-GB" sz="5400">
              <a:latin typeface="Times New Roman" panose="02020603050405020304" pitchFamily="18" charset="0"/>
              <a:cs typeface="Times New Roman" panose="02020603050405020304" pitchFamily="18" charset="0"/>
            </a:endParaRPr>
          </a:p>
        </p:txBody>
      </p:sp>
      <p:sp>
        <p:nvSpPr>
          <p:cNvPr id="7" name="TextBox 6"/>
          <p:cNvSpPr txBox="1"/>
          <p:nvPr/>
        </p:nvSpPr>
        <p:spPr>
          <a:xfrm>
            <a:off x="13227631" y="6094057"/>
            <a:ext cx="2971800"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D. Áo</a:t>
            </a:r>
            <a:endParaRPr lang="en-GB" sz="4800">
              <a:latin typeface="Times New Roman" panose="02020603050405020304" pitchFamily="18" charset="0"/>
              <a:cs typeface="Times New Roman" panose="02020603050405020304" pitchFamily="18" charset="0"/>
            </a:endParaRPr>
          </a:p>
        </p:txBody>
      </p:sp>
      <p:sp>
        <p:nvSpPr>
          <p:cNvPr id="8" name="TextBox 7"/>
          <p:cNvSpPr txBox="1"/>
          <p:nvPr/>
        </p:nvSpPr>
        <p:spPr>
          <a:xfrm>
            <a:off x="1978647" y="6171135"/>
            <a:ext cx="2971800"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C. Mũ</a:t>
            </a:r>
            <a:endParaRPr lang="en-GB" sz="4800">
              <a:latin typeface="Times New Roman" panose="02020603050405020304" pitchFamily="18" charset="0"/>
              <a:cs typeface="Times New Roman" panose="02020603050405020304" pitchFamily="18" charset="0"/>
            </a:endParaRPr>
          </a:p>
        </p:txBody>
      </p:sp>
      <p:sp>
        <p:nvSpPr>
          <p:cNvPr id="9" name="TextBox 8"/>
          <p:cNvSpPr txBox="1"/>
          <p:nvPr/>
        </p:nvSpPr>
        <p:spPr>
          <a:xfrm>
            <a:off x="1960259" y="4425738"/>
            <a:ext cx="2971800"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A. Tất</a:t>
            </a:r>
            <a:endParaRPr lang="en-GB" sz="4800">
              <a:latin typeface="Times New Roman" panose="02020603050405020304" pitchFamily="18" charset="0"/>
              <a:cs typeface="Times New Roman" panose="02020603050405020304" pitchFamily="18" charset="0"/>
            </a:endParaRPr>
          </a:p>
        </p:txBody>
      </p:sp>
      <p:sp>
        <p:nvSpPr>
          <p:cNvPr id="10" name="TextBox 9"/>
          <p:cNvSpPr txBox="1"/>
          <p:nvPr/>
        </p:nvSpPr>
        <p:spPr>
          <a:xfrm>
            <a:off x="13189531" y="4453861"/>
            <a:ext cx="2971800" cy="83099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B. Giày</a:t>
            </a:r>
            <a:endParaRPr lang="en-GB" sz="480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593781" y="7255018"/>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12915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85"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0"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0"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0"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0" y="7539426"/>
            <a:ext cx="18288000" cy="921895"/>
            <a:chOff x="0" y="0"/>
            <a:chExt cx="4816593" cy="242804"/>
          </a:xfrm>
        </p:grpSpPr>
        <p:sp>
          <p:nvSpPr>
            <p:cNvPr id="3" name="Freeform 3"/>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Freeform 5"/>
          <p:cNvSpPr/>
          <p:nvPr/>
        </p:nvSpPr>
        <p:spPr>
          <a:xfrm>
            <a:off x="1028700" y="7428035"/>
            <a:ext cx="1810296" cy="2123514"/>
          </a:xfrm>
          <a:custGeom>
            <a:avLst/>
            <a:gdLst/>
            <a:ahLst/>
            <a:cxnLst/>
            <a:rect l="l" t="t" r="r" b="b"/>
            <a:pathLst>
              <a:path w="1810296" h="2123514">
                <a:moveTo>
                  <a:pt x="0" y="0"/>
                </a:moveTo>
                <a:lnTo>
                  <a:pt x="1810296" y="0"/>
                </a:lnTo>
                <a:lnTo>
                  <a:pt x="1810296" y="2123514"/>
                </a:lnTo>
                <a:lnTo>
                  <a:pt x="0" y="21235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6" name="Group 6"/>
          <p:cNvGrpSpPr/>
          <p:nvPr/>
        </p:nvGrpSpPr>
        <p:grpSpPr>
          <a:xfrm>
            <a:off x="6781800" y="1028700"/>
            <a:ext cx="10477500" cy="82296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7" name="Freeform 17"/>
          <p:cNvSpPr/>
          <p:nvPr/>
        </p:nvSpPr>
        <p:spPr>
          <a:xfrm>
            <a:off x="1028700" y="1028700"/>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Rectangle 18"/>
          <p:cNvSpPr/>
          <p:nvPr/>
        </p:nvSpPr>
        <p:spPr>
          <a:xfrm>
            <a:off x="8195488" y="1336415"/>
            <a:ext cx="7310221" cy="1754326"/>
          </a:xfrm>
          <a:prstGeom prst="rect">
            <a:avLst/>
          </a:prstGeom>
        </p:spPr>
        <p:txBody>
          <a:bodyPr wrap="square">
            <a:spAutoFit/>
          </a:bodyPr>
          <a:lstStyle/>
          <a:p>
            <a:pPr algn="ctr"/>
            <a:r>
              <a:rPr lang="vi-VN" sz="5400" b="1">
                <a:latin typeface="Times New Roman" panose="02020603050405020304" pitchFamily="18" charset="0"/>
                <a:cs typeface="Times New Roman" panose="02020603050405020304" pitchFamily="18" charset="0"/>
              </a:rPr>
              <a:t>* Giới thiệu chung về ông Giuốc-đanh</a:t>
            </a:r>
            <a:endParaRPr lang="en-GB" sz="540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2962" y="3059908"/>
            <a:ext cx="5114412" cy="7521408"/>
          </a:xfrm>
          <a:prstGeom prst="rect">
            <a:avLst/>
          </a:prstGeom>
        </p:spPr>
      </p:pic>
      <p:sp>
        <p:nvSpPr>
          <p:cNvPr id="10" name="Rectangle 9"/>
          <p:cNvSpPr/>
          <p:nvPr/>
        </p:nvSpPr>
        <p:spPr>
          <a:xfrm>
            <a:off x="7039831" y="3156812"/>
            <a:ext cx="10105169" cy="1754326"/>
          </a:xfrm>
          <a:prstGeom prst="rect">
            <a:avLst/>
          </a:prstGeom>
        </p:spPr>
        <p:txBody>
          <a:bodyPr wrap="square">
            <a:spAutoFit/>
          </a:bodyPr>
          <a:lstStyle/>
          <a:p>
            <a:r>
              <a:rPr lang="vi-VN" sz="5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Xuất thân: trong một gia đình nhà buôn giàu có.</a:t>
            </a:r>
            <a:endParaRPr lang="en-GB" sz="5400">
              <a:latin typeface="Times New Roman" panose="02020603050405020304" pitchFamily="18" charset="0"/>
              <a:cs typeface="Times New Roman" panose="02020603050405020304" pitchFamily="18" charset="0"/>
            </a:endParaRPr>
          </a:p>
        </p:txBody>
      </p:sp>
      <p:sp>
        <p:nvSpPr>
          <p:cNvPr id="11" name="Rectangle 10"/>
          <p:cNvSpPr/>
          <p:nvPr/>
        </p:nvSpPr>
        <p:spPr>
          <a:xfrm>
            <a:off x="7039830" y="5045795"/>
            <a:ext cx="10105169" cy="923330"/>
          </a:xfrm>
          <a:prstGeom prst="rect">
            <a:avLst/>
          </a:prstGeom>
        </p:spPr>
        <p:txBody>
          <a:bodyPr wrap="square">
            <a:spAutoFit/>
          </a:bodyPr>
          <a:lstStyle/>
          <a:p>
            <a:pPr algn="just">
              <a:spcAft>
                <a:spcPts val="0"/>
              </a:spcAft>
            </a:pPr>
            <a:r>
              <a:rPr lang="vi-VN" sz="5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Trình độ: ít hiểu biết, ngờ nghệch.</a:t>
            </a:r>
            <a:endParaRPr lang="en-GB" sz="5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7073110" y="6374946"/>
            <a:ext cx="9919489" cy="1754326"/>
          </a:xfrm>
          <a:prstGeom prst="rect">
            <a:avLst/>
          </a:prstGeom>
        </p:spPr>
        <p:txBody>
          <a:bodyPr wrap="square">
            <a:spAutoFit/>
          </a:bodyPr>
          <a:lstStyle/>
          <a:p>
            <a:pPr algn="just">
              <a:spcAft>
                <a:spcPts val="0"/>
              </a:spcAft>
            </a:pPr>
            <a:r>
              <a:rPr lang="vi-VN" sz="5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Mong muốn có cách sống như người quý tộc.</a:t>
            </a:r>
            <a:endParaRPr lang="en-GB" sz="5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538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743450" y="151719"/>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715000" y="310973"/>
            <a:ext cx="7772400" cy="1754326"/>
          </a:xfrm>
          <a:prstGeom prst="rect">
            <a:avLst/>
          </a:prstGeom>
          <a:noFill/>
        </p:spPr>
        <p:txBody>
          <a:bodyPr wrap="square" rtlCol="0">
            <a:spAutoFit/>
          </a:bodyPr>
          <a:lstStyle/>
          <a:p>
            <a:pPr algn="ctr"/>
            <a:r>
              <a:rPr lang="fr-FR" sz="5400">
                <a:latin typeface="Times New Roman" panose="02020603050405020304" pitchFamily="18" charset="0"/>
                <a:cs typeface="Times New Roman" panose="02020603050405020304" pitchFamily="18" charset="0"/>
              </a:rPr>
              <a:t>Câu 5:</a:t>
            </a:r>
            <a:r>
              <a:rPr lang="fr-FR" sz="5400" i="1">
                <a:latin typeface="Times New Roman" panose="02020603050405020304" pitchFamily="18" charset="0"/>
                <a:cs typeface="Times New Roman" panose="02020603050405020304" pitchFamily="18" charset="0"/>
              </a:rPr>
              <a:t> Tại sao ông Giuốc-đanh bị lừa? </a:t>
            </a:r>
            <a:endParaRPr lang="en-GB" sz="5400">
              <a:latin typeface="Times New Roman" panose="02020603050405020304" pitchFamily="18" charset="0"/>
              <a:cs typeface="Times New Roman" panose="02020603050405020304" pitchFamily="18" charset="0"/>
            </a:endParaRPr>
          </a:p>
        </p:txBody>
      </p:sp>
      <p:sp>
        <p:nvSpPr>
          <p:cNvPr id="7" name="TextBox 6"/>
          <p:cNvSpPr txBox="1"/>
          <p:nvPr/>
        </p:nvSpPr>
        <p:spPr>
          <a:xfrm>
            <a:off x="12646235" y="6166874"/>
            <a:ext cx="5403270" cy="2800767"/>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fr-FR" sz="4400">
                <a:latin typeface="Times New Roman" panose="02020603050405020304" pitchFamily="18" charset="0"/>
                <a:cs typeface="Times New Roman" panose="02020603050405020304" pitchFamily="18" charset="0"/>
              </a:rPr>
              <a:t>D. Vì ông ấy là người ngu dốt, không có hiểu biết, lại thích học đòi làm sang.</a:t>
            </a:r>
            <a:endParaRPr lang="en-GB" sz="4400">
              <a:latin typeface="Times New Roman" panose="02020603050405020304" pitchFamily="18" charset="0"/>
              <a:cs typeface="Times New Roman" panose="02020603050405020304" pitchFamily="18" charset="0"/>
            </a:endParaRPr>
          </a:p>
        </p:txBody>
      </p:sp>
      <p:sp>
        <p:nvSpPr>
          <p:cNvPr id="8" name="TextBox 7"/>
          <p:cNvSpPr txBox="1"/>
          <p:nvPr/>
        </p:nvSpPr>
        <p:spPr>
          <a:xfrm>
            <a:off x="784513" y="6816516"/>
            <a:ext cx="4286251" cy="1569660"/>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C. Vì ông ấy ham sự nịnh bợ. </a:t>
            </a:r>
            <a:endParaRPr lang="en-GB" sz="4800">
              <a:latin typeface="Times New Roman" panose="02020603050405020304" pitchFamily="18" charset="0"/>
              <a:cs typeface="Times New Roman" panose="02020603050405020304" pitchFamily="18" charset="0"/>
            </a:endParaRPr>
          </a:p>
        </p:txBody>
      </p:sp>
      <p:sp>
        <p:nvSpPr>
          <p:cNvPr id="9" name="TextBox 8"/>
          <p:cNvSpPr txBox="1"/>
          <p:nvPr/>
        </p:nvSpPr>
        <p:spPr>
          <a:xfrm>
            <a:off x="766370" y="4274090"/>
            <a:ext cx="4304394" cy="1569660"/>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A. Vì ông ấy quá thật thà. </a:t>
            </a:r>
            <a:endParaRPr lang="en-GB" sz="4800">
              <a:latin typeface="Times New Roman" panose="02020603050405020304" pitchFamily="18" charset="0"/>
              <a:cs typeface="Times New Roman" panose="02020603050405020304" pitchFamily="18" charset="0"/>
            </a:endParaRPr>
          </a:p>
        </p:txBody>
      </p:sp>
      <p:sp>
        <p:nvSpPr>
          <p:cNvPr id="10" name="TextBox 9"/>
          <p:cNvSpPr txBox="1"/>
          <p:nvPr/>
        </p:nvSpPr>
        <p:spPr>
          <a:xfrm>
            <a:off x="12664293" y="3639148"/>
            <a:ext cx="5399810" cy="2308324"/>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B. Vì ông ấy biết bị lừa nhưng vẫn đồng ý để cho họ lừa. </a:t>
            </a:r>
            <a:endParaRPr lang="en-GB" sz="4800">
              <a:latin typeface="Times New Roman" panose="02020603050405020304" pitchFamily="18" charset="0"/>
              <a:cs typeface="Times New Roman" panose="02020603050405020304"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4745194" y="774114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35147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323036" y="3719668"/>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288151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85"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0"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0"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0"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Rounded Rectangle 1"/>
          <p:cNvSpPr/>
          <p:nvPr/>
        </p:nvSpPr>
        <p:spPr>
          <a:xfrm>
            <a:off x="5188693" y="185959"/>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185064" y="325151"/>
            <a:ext cx="8989868" cy="230832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fr-FR" sz="4800" b="1">
                <a:latin typeface="Times New Roman" panose="02020603050405020304" pitchFamily="18" charset="0"/>
                <a:cs typeface="Times New Roman" panose="02020603050405020304" pitchFamily="18" charset="0"/>
              </a:rPr>
              <a:t>Câu 6:</a:t>
            </a:r>
            <a:r>
              <a:rPr lang="fr-FR" sz="4800" i="1">
                <a:latin typeface="Times New Roman" panose="02020603050405020304" pitchFamily="18" charset="0"/>
                <a:cs typeface="Times New Roman" panose="02020603050405020304" pitchFamily="18" charset="0"/>
              </a:rPr>
              <a:t> Tính cách hài hước của nhân vật trong vở kịch, đặc biệt là ông Giuốc-đanh được thể hiện qua:</a:t>
            </a:r>
            <a:endParaRPr lang="en-GB" sz="4800">
              <a:latin typeface="Times New Roman" panose="02020603050405020304" pitchFamily="18" charset="0"/>
              <a:cs typeface="Times New Roman" panose="02020603050405020304" pitchFamily="18" charset="0"/>
            </a:endParaRPr>
          </a:p>
        </p:txBody>
      </p:sp>
      <p:sp>
        <p:nvSpPr>
          <p:cNvPr id="7" name="TextBox 6"/>
          <p:cNvSpPr txBox="1"/>
          <p:nvPr/>
        </p:nvSpPr>
        <p:spPr>
          <a:xfrm>
            <a:off x="36495" y="3666061"/>
            <a:ext cx="4836838" cy="2123658"/>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fr-FR" sz="4400">
                <a:latin typeface="Times New Roman" panose="02020603050405020304" pitchFamily="18" charset="0"/>
                <a:cs typeface="Times New Roman" panose="02020603050405020304" pitchFamily="18" charset="0"/>
              </a:rPr>
              <a:t>A. Ngôn ngữ, cử chỉ, hành động, tình huống hài hước.</a:t>
            </a:r>
            <a:endParaRPr lang="en-GB" sz="4400">
              <a:latin typeface="Times New Roman" panose="02020603050405020304" pitchFamily="18" charset="0"/>
              <a:cs typeface="Times New Roman" panose="02020603050405020304" pitchFamily="18" charset="0"/>
            </a:endParaRPr>
          </a:p>
        </p:txBody>
      </p:sp>
      <p:sp>
        <p:nvSpPr>
          <p:cNvPr id="8" name="TextBox 7"/>
          <p:cNvSpPr txBox="1"/>
          <p:nvPr/>
        </p:nvSpPr>
        <p:spPr>
          <a:xfrm>
            <a:off x="7466" y="6414071"/>
            <a:ext cx="4569404" cy="1446550"/>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400">
                <a:latin typeface="Times New Roman" panose="02020603050405020304" pitchFamily="18" charset="0"/>
                <a:cs typeface="Times New Roman" panose="02020603050405020304" pitchFamily="18" charset="0"/>
              </a:rPr>
              <a:t>C. Ngôn ngữ, hành động hài hước.</a:t>
            </a:r>
            <a:endParaRPr lang="en-GB" sz="4400">
              <a:latin typeface="Times New Roman" panose="02020603050405020304" pitchFamily="18" charset="0"/>
              <a:cs typeface="Times New Roman" panose="02020603050405020304" pitchFamily="18" charset="0"/>
            </a:endParaRPr>
          </a:p>
        </p:txBody>
      </p:sp>
      <p:sp>
        <p:nvSpPr>
          <p:cNvPr id="9" name="TextBox 8"/>
          <p:cNvSpPr txBox="1"/>
          <p:nvPr/>
        </p:nvSpPr>
        <p:spPr>
          <a:xfrm>
            <a:off x="12612052" y="6223994"/>
            <a:ext cx="4323024" cy="1569660"/>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D. Tình huống, hành động</a:t>
            </a:r>
            <a:endParaRPr lang="en-GB" sz="4800">
              <a:latin typeface="Times New Roman" panose="02020603050405020304" pitchFamily="18" charset="0"/>
              <a:cs typeface="Times New Roman" panose="02020603050405020304" pitchFamily="18" charset="0"/>
            </a:endParaRPr>
          </a:p>
        </p:txBody>
      </p:sp>
      <p:sp>
        <p:nvSpPr>
          <p:cNvPr id="10" name="TextBox 9"/>
          <p:cNvSpPr txBox="1"/>
          <p:nvPr/>
        </p:nvSpPr>
        <p:spPr>
          <a:xfrm>
            <a:off x="12637615" y="3873225"/>
            <a:ext cx="4297461" cy="1569660"/>
          </a:xfrm>
          <a:prstGeom prst="rect">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4800">
                <a:latin typeface="Times New Roman" panose="02020603050405020304" pitchFamily="18" charset="0"/>
                <a:cs typeface="Times New Roman" panose="02020603050405020304" pitchFamily="18" charset="0"/>
              </a:rPr>
              <a:t>B. Cử chỉ, hành động hài hước.</a:t>
            </a:r>
            <a:endParaRPr lang="en-GB" sz="480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4978059" y="7137346"/>
            <a:ext cx="3839877" cy="3360510"/>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5372100" y="2017194"/>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073485" y="3046959"/>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
        <p:nvSpPr>
          <p:cNvPr id="20" name="Rounded Rectangle 19">
            <a:hlinkClick r:id="" action="ppaction://hlinkshowjump?jump=nextslide"/>
          </p:cNvPr>
          <p:cNvSpPr/>
          <p:nvPr/>
        </p:nvSpPr>
        <p:spPr>
          <a:xfrm>
            <a:off x="13762760" y="30976"/>
            <a:ext cx="2228850" cy="685802"/>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70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102652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85"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0"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0"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0"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3845773" y="1028700"/>
            <a:ext cx="11074995" cy="6091626"/>
            <a:chOff x="0" y="0"/>
            <a:chExt cx="2916871" cy="1604379"/>
          </a:xfrm>
        </p:grpSpPr>
        <p:sp>
          <p:nvSpPr>
            <p:cNvPr id="3" name="Freeform 3"/>
            <p:cNvSpPr/>
            <p:nvPr/>
          </p:nvSpPr>
          <p:spPr>
            <a:xfrm>
              <a:off x="0" y="0"/>
              <a:ext cx="2916871" cy="1604379"/>
            </a:xfrm>
            <a:custGeom>
              <a:avLst/>
              <a:gdLst/>
              <a:ahLst/>
              <a:cxnLst/>
              <a:rect l="l" t="t" r="r" b="b"/>
              <a:pathLst>
                <a:path w="2916871" h="1604379">
                  <a:moveTo>
                    <a:pt x="0" y="0"/>
                  </a:moveTo>
                  <a:lnTo>
                    <a:pt x="2916871" y="0"/>
                  </a:lnTo>
                  <a:lnTo>
                    <a:pt x="2916871" y="1604379"/>
                  </a:lnTo>
                  <a:lnTo>
                    <a:pt x="0" y="1604379"/>
                  </a:lnTo>
                  <a:close/>
                </a:path>
              </a:pathLst>
            </a:custGeom>
            <a:solidFill>
              <a:srgbClr val="FDFCF4"/>
            </a:solidFill>
            <a:ln w="209550" cap="sq">
              <a:solidFill>
                <a:srgbClr val="84D6D0"/>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a:off x="15460239" y="1028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028700" y="1028700"/>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7"/>
          <p:cNvGrpSpPr/>
          <p:nvPr/>
        </p:nvGrpSpPr>
        <p:grpSpPr>
          <a:xfrm>
            <a:off x="0" y="7539426"/>
            <a:ext cx="18288000" cy="921895"/>
            <a:chOff x="0" y="0"/>
            <a:chExt cx="4816593" cy="242804"/>
          </a:xfrm>
        </p:grpSpPr>
        <p:sp>
          <p:nvSpPr>
            <p:cNvPr id="8" name="Freeform 8"/>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0" name="Freeform 10"/>
          <p:cNvSpPr/>
          <p:nvPr/>
        </p:nvSpPr>
        <p:spPr>
          <a:xfrm>
            <a:off x="-1036190" y="8107793"/>
            <a:ext cx="9763927" cy="5308026"/>
          </a:xfrm>
          <a:custGeom>
            <a:avLst/>
            <a:gdLst/>
            <a:ahLst/>
            <a:cxnLst/>
            <a:rect l="l" t="t" r="r" b="b"/>
            <a:pathLst>
              <a:path w="9763927" h="5308026">
                <a:moveTo>
                  <a:pt x="0" y="0"/>
                </a:moveTo>
                <a:lnTo>
                  <a:pt x="9763926" y="0"/>
                </a:lnTo>
                <a:lnTo>
                  <a:pt x="9763926" y="5308025"/>
                </a:lnTo>
                <a:lnTo>
                  <a:pt x="0" y="53080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flipH="1">
            <a:off x="14101437" y="5572159"/>
            <a:ext cx="2857916" cy="4114800"/>
          </a:xfrm>
          <a:custGeom>
            <a:avLst/>
            <a:gdLst/>
            <a:ahLst/>
            <a:cxnLst/>
            <a:rect l="l" t="t" r="r" b="b"/>
            <a:pathLst>
              <a:path w="2857916" h="4114800">
                <a:moveTo>
                  <a:pt x="2857916" y="0"/>
                </a:moveTo>
                <a:lnTo>
                  <a:pt x="0" y="0"/>
                </a:lnTo>
                <a:lnTo>
                  <a:pt x="0" y="4114800"/>
                </a:lnTo>
                <a:lnTo>
                  <a:pt x="2857916" y="4114800"/>
                </a:lnTo>
                <a:lnTo>
                  <a:pt x="2857916"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028700" y="5572159"/>
            <a:ext cx="1991625" cy="2535634"/>
          </a:xfrm>
          <a:custGeom>
            <a:avLst/>
            <a:gdLst/>
            <a:ahLst/>
            <a:cxnLst/>
            <a:rect l="l" t="t" r="r" b="b"/>
            <a:pathLst>
              <a:path w="1991625" h="2535634">
                <a:moveTo>
                  <a:pt x="0" y="0"/>
                </a:moveTo>
                <a:lnTo>
                  <a:pt x="1991625" y="0"/>
                </a:lnTo>
                <a:lnTo>
                  <a:pt x="1991625" y="2535634"/>
                </a:lnTo>
                <a:lnTo>
                  <a:pt x="0" y="25356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a:off x="3409534" y="6521830"/>
            <a:ext cx="2289448" cy="1585963"/>
          </a:xfrm>
          <a:custGeom>
            <a:avLst/>
            <a:gdLst/>
            <a:ahLst/>
            <a:cxnLst/>
            <a:rect l="l" t="t" r="r" b="b"/>
            <a:pathLst>
              <a:path w="2289448" h="1585963">
                <a:moveTo>
                  <a:pt x="0" y="0"/>
                </a:moveTo>
                <a:lnTo>
                  <a:pt x="2289448" y="0"/>
                </a:lnTo>
                <a:lnTo>
                  <a:pt x="2289448" y="1585963"/>
                </a:lnTo>
                <a:lnTo>
                  <a:pt x="0" y="158596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TextBox 14"/>
          <p:cNvSpPr txBox="1"/>
          <p:nvPr/>
        </p:nvSpPr>
        <p:spPr>
          <a:xfrm>
            <a:off x="5039384" y="2529397"/>
            <a:ext cx="8687771" cy="2708434"/>
          </a:xfrm>
          <a:prstGeom prst="rect">
            <a:avLst/>
          </a:prstGeom>
        </p:spPr>
        <p:txBody>
          <a:bodyPr lIns="0" tIns="0" rIns="0" bIns="0" rtlCol="0" anchor="t">
            <a:spAutoFit/>
          </a:bodyPr>
          <a:lstStyle/>
          <a:p>
            <a:pPr algn="ctr"/>
            <a:r>
              <a:rPr lang="fr-FR" sz="8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4 VẬN DỤNG</a:t>
            </a:r>
            <a:endParaRPr lang="en-GB" sz="88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641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84D6D0"/>
            </a:solidFill>
            <a:ln w="209550" cap="sq">
              <a:solidFill>
                <a:srgbClr val="FFCB7C"/>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603556" y="2019300"/>
            <a:ext cx="4334287" cy="5623801"/>
          </a:xfrm>
          <a:custGeom>
            <a:avLst/>
            <a:gdLst/>
            <a:ahLst/>
            <a:cxnLst/>
            <a:rect l="l" t="t" r="r" b="b"/>
            <a:pathLst>
              <a:path w="4002578" h="4114800">
                <a:moveTo>
                  <a:pt x="0" y="0"/>
                </a:moveTo>
                <a:lnTo>
                  <a:pt x="4002578" y="0"/>
                </a:lnTo>
                <a:lnTo>
                  <a:pt x="40025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6014118" y="2127903"/>
            <a:ext cx="4672932" cy="5623801"/>
          </a:xfrm>
          <a:custGeom>
            <a:avLst/>
            <a:gdLst/>
            <a:ahLst/>
            <a:cxnLst/>
            <a:rect l="l" t="t" r="r" b="b"/>
            <a:pathLst>
              <a:path w="3759898" h="4114800">
                <a:moveTo>
                  <a:pt x="0" y="0"/>
                </a:moveTo>
                <a:lnTo>
                  <a:pt x="3759899" y="0"/>
                </a:lnTo>
                <a:lnTo>
                  <a:pt x="375989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0641039" y="1333500"/>
            <a:ext cx="6427762" cy="7467600"/>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Rectangle 8"/>
          <p:cNvSpPr/>
          <p:nvPr/>
        </p:nvSpPr>
        <p:spPr>
          <a:xfrm>
            <a:off x="2132399" y="2844907"/>
            <a:ext cx="3276600" cy="4154984"/>
          </a:xfrm>
          <a:prstGeom prst="rect">
            <a:avLst/>
          </a:prstGeom>
        </p:spPr>
        <p:txBody>
          <a:bodyPr wrap="square">
            <a:spAutoFit/>
          </a:bodyPr>
          <a:lstStyle/>
          <a:p>
            <a:pPr algn="just"/>
            <a:r>
              <a:rPr lang="fr-FR" sz="4400" b="1">
                <a:latin typeface="Times New Roman" panose="02020603050405020304" pitchFamily="18" charset="0"/>
                <a:ea typeface="Times New Roman" panose="02020603050405020304" pitchFamily="18" charset="0"/>
              </a:rPr>
              <a:t>Nhóm 1</a:t>
            </a:r>
            <a:r>
              <a:rPr lang="fr-FR" sz="4400">
                <a:latin typeface="Times New Roman" panose="02020603050405020304" pitchFamily="18" charset="0"/>
                <a:ea typeface="Times New Roman" panose="02020603050405020304" pitchFamily="18" charset="0"/>
              </a:rPr>
              <a:t>: Vẽ chân dung ông Giuốc-đanh theo tưởng tượng của em,</a:t>
            </a:r>
            <a:endParaRPr lang="en-GB" sz="4400"/>
          </a:p>
        </p:txBody>
      </p:sp>
      <p:sp>
        <p:nvSpPr>
          <p:cNvPr id="10" name="Rectangle 9"/>
          <p:cNvSpPr/>
          <p:nvPr/>
        </p:nvSpPr>
        <p:spPr>
          <a:xfrm>
            <a:off x="6343229" y="3342491"/>
            <a:ext cx="3968699" cy="3477875"/>
          </a:xfrm>
          <a:prstGeom prst="rect">
            <a:avLst/>
          </a:prstGeom>
        </p:spPr>
        <p:txBody>
          <a:bodyPr wrap="square">
            <a:spAutoFit/>
          </a:bodyPr>
          <a:lstStyle/>
          <a:p>
            <a:pPr algn="just"/>
            <a:r>
              <a:rPr lang="fr-FR" sz="4400" b="1">
                <a:latin typeface="Times New Roman" panose="02020603050405020304" pitchFamily="18" charset="0"/>
                <a:ea typeface="Times New Roman" panose="02020603050405020304" pitchFamily="18" charset="0"/>
              </a:rPr>
              <a:t>Nhóm 2</a:t>
            </a:r>
            <a:r>
              <a:rPr lang="fr-FR" sz="4400">
                <a:latin typeface="Times New Roman" panose="02020603050405020304" pitchFamily="18" charset="0"/>
                <a:ea typeface="Times New Roman" panose="02020603050405020304" pitchFamily="18" charset="0"/>
              </a:rPr>
              <a:t>: Diễn tiểu phẩm đoạn trích “</a:t>
            </a:r>
            <a:r>
              <a:rPr lang="fr-FR" sz="4400" i="1">
                <a:latin typeface="Times New Roman" panose="02020603050405020304" pitchFamily="18" charset="0"/>
                <a:ea typeface="Times New Roman" panose="02020603050405020304" pitchFamily="18" charset="0"/>
              </a:rPr>
              <a:t>Ông Giuốc-đanh mặc lễ phục</a:t>
            </a:r>
            <a:r>
              <a:rPr lang="fr-FR" sz="4400">
                <a:latin typeface="Times New Roman" panose="02020603050405020304" pitchFamily="18" charset="0"/>
                <a:ea typeface="Times New Roman" panose="02020603050405020304" pitchFamily="18" charset="0"/>
              </a:rPr>
              <a:t>”</a:t>
            </a:r>
            <a:endParaRPr lang="en-GB" sz="4400"/>
          </a:p>
        </p:txBody>
      </p:sp>
      <p:sp>
        <p:nvSpPr>
          <p:cNvPr id="11" name="Rectangle 10"/>
          <p:cNvSpPr/>
          <p:nvPr/>
        </p:nvSpPr>
        <p:spPr>
          <a:xfrm>
            <a:off x="11506200" y="2127903"/>
            <a:ext cx="5049525" cy="6254020"/>
          </a:xfrm>
          <a:prstGeom prst="rect">
            <a:avLst/>
          </a:prstGeom>
        </p:spPr>
        <p:txBody>
          <a:bodyPr wrap="square">
            <a:spAutoFit/>
          </a:bodyPr>
          <a:lstStyle/>
          <a:p>
            <a:pPr algn="just">
              <a:lnSpc>
                <a:spcPct val="130000"/>
              </a:lnSpc>
              <a:spcAft>
                <a:spcPts val="0"/>
              </a:spcAft>
            </a:pPr>
            <a:r>
              <a:rPr lang="fr-FR" sz="4400" b="1">
                <a:latin typeface="Times New Roman" panose="02020603050405020304" pitchFamily="18" charset="0"/>
                <a:ea typeface="Times New Roman" panose="02020603050405020304" pitchFamily="18" charset="0"/>
                <a:cs typeface="Times New Roman" panose="02020603050405020304" pitchFamily="18" charset="0"/>
              </a:rPr>
              <a:t>Nhóm 3</a:t>
            </a:r>
            <a:r>
              <a:rPr lang="fr-FR" sz="4400">
                <a:latin typeface="Times New Roman" panose="02020603050405020304" pitchFamily="18" charset="0"/>
                <a:ea typeface="Times New Roman" panose="02020603050405020304" pitchFamily="18" charset="0"/>
                <a:cs typeface="Times New Roman" panose="02020603050405020304" pitchFamily="18" charset="0"/>
              </a:rPr>
              <a:t>: (còn lại): Viết đoạn văn:</a:t>
            </a:r>
            <a:r>
              <a:rPr lang="fr-FR" sz="4400" i="1">
                <a:latin typeface="Times New Roman" panose="02020603050405020304" pitchFamily="18" charset="0"/>
                <a:ea typeface="Times New Roman" panose="02020603050405020304" pitchFamily="18" charset="0"/>
                <a:cs typeface="Times New Roman" panose="02020603050405020304" pitchFamily="18" charset="0"/>
              </a:rPr>
              <a:t> Viết đoạn văn (khoảng 7- 9 câu) trình bày suy nghĩ của em về nhân vật bác phó may trong đoạn trích trên.</a:t>
            </a:r>
            <a:endParaRPr lang="en-GB" sz="40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0" y="7539426"/>
            <a:ext cx="18288000" cy="921895"/>
            <a:chOff x="0" y="0"/>
            <a:chExt cx="4816593" cy="242804"/>
          </a:xfrm>
        </p:grpSpPr>
        <p:sp>
          <p:nvSpPr>
            <p:cNvPr id="3" name="Freeform 3"/>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7428035"/>
            <a:ext cx="1810296" cy="2123514"/>
          </a:xfrm>
          <a:custGeom>
            <a:avLst/>
            <a:gdLst/>
            <a:ahLst/>
            <a:cxnLst/>
            <a:rect l="l" t="t" r="r" b="b"/>
            <a:pathLst>
              <a:path w="1810296" h="2123514">
                <a:moveTo>
                  <a:pt x="0" y="0"/>
                </a:moveTo>
                <a:lnTo>
                  <a:pt x="1810296" y="0"/>
                </a:lnTo>
                <a:lnTo>
                  <a:pt x="1810296" y="2123514"/>
                </a:lnTo>
                <a:lnTo>
                  <a:pt x="0" y="21235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6" name="Group 6"/>
          <p:cNvGrpSpPr/>
          <p:nvPr/>
        </p:nvGrpSpPr>
        <p:grpSpPr>
          <a:xfrm>
            <a:off x="8818168" y="1987034"/>
            <a:ext cx="8974532" cy="8109466"/>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3326733" y="2565058"/>
            <a:ext cx="5003698" cy="7020494"/>
          </a:xfrm>
          <a:custGeom>
            <a:avLst/>
            <a:gdLst/>
            <a:ahLst/>
            <a:cxnLst/>
            <a:rect l="l" t="t" r="r" b="b"/>
            <a:pathLst>
              <a:path w="5003698" h="7020494">
                <a:moveTo>
                  <a:pt x="0" y="0"/>
                </a:moveTo>
                <a:lnTo>
                  <a:pt x="5003698" y="0"/>
                </a:lnTo>
                <a:lnTo>
                  <a:pt x="5003698" y="7020494"/>
                </a:lnTo>
                <a:lnTo>
                  <a:pt x="0" y="70204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Freeform 17"/>
          <p:cNvSpPr/>
          <p:nvPr/>
        </p:nvSpPr>
        <p:spPr>
          <a:xfrm>
            <a:off x="1028700" y="1028700"/>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8" name="Rectangle 17"/>
          <p:cNvSpPr/>
          <p:nvPr/>
        </p:nvSpPr>
        <p:spPr>
          <a:xfrm>
            <a:off x="3758431" y="145049"/>
            <a:ext cx="9144000" cy="1569660"/>
          </a:xfrm>
          <a:prstGeom prst="rect">
            <a:avLst/>
          </a:prstGeom>
        </p:spPr>
        <p:txBody>
          <a:bodyPr>
            <a:spAutoFit/>
          </a:bodyPr>
          <a:lstStyle/>
          <a:p>
            <a:pPr algn="ctr">
              <a:spcAft>
                <a:spcPts val="0"/>
              </a:spcAft>
            </a:pPr>
            <a:r>
              <a:rPr lang="vi-VN" sz="4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Bảng kiểm</a:t>
            </a:r>
            <a:endParaRPr lang="en-GB" sz="4400">
              <a:latin typeface="Times New Roman" panose="02020603050405020304" pitchFamily="18" charset="0"/>
              <a:ea typeface="Times New Roman" panose="02020603050405020304" pitchFamily="18" charset="0"/>
            </a:endParaRPr>
          </a:p>
          <a:p>
            <a:pPr algn="ctr">
              <a:spcAft>
                <a:spcPts val="0"/>
              </a:spcAft>
            </a:pPr>
            <a:r>
              <a:rPr lang="vi-VN" sz="4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Đánh giá kĩ năng viết đoạn văn</a:t>
            </a:r>
            <a:endParaRPr lang="en-GB" sz="4400">
              <a:effectLst/>
              <a:latin typeface="Times New Roman" panose="02020603050405020304" pitchFamily="18" charset="0"/>
              <a:ea typeface="Times New Roman" panose="02020603050405020304" pitchFamily="18"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1330672721"/>
              </p:ext>
            </p:extLst>
          </p:nvPr>
        </p:nvGraphicFramePr>
        <p:xfrm>
          <a:off x="8991600" y="2400300"/>
          <a:ext cx="8610600" cy="7114540"/>
        </p:xfrm>
        <a:graphic>
          <a:graphicData uri="http://schemas.openxmlformats.org/drawingml/2006/table">
            <a:tbl>
              <a:tblPr firstRow="1" firstCol="1" bandRow="1"/>
              <a:tblGrid>
                <a:gridCol w="685800">
                  <a:extLst>
                    <a:ext uri="{9D8B030D-6E8A-4147-A177-3AD203B41FA5}">
                      <a16:colId xmlns:a16="http://schemas.microsoft.com/office/drawing/2014/main" xmlns="" val="20000"/>
                    </a:ext>
                  </a:extLst>
                </a:gridCol>
                <a:gridCol w="5853190">
                  <a:extLst>
                    <a:ext uri="{9D8B030D-6E8A-4147-A177-3AD203B41FA5}">
                      <a16:colId xmlns:a16="http://schemas.microsoft.com/office/drawing/2014/main" xmlns="" val="20001"/>
                    </a:ext>
                  </a:extLst>
                </a:gridCol>
                <a:gridCol w="916452">
                  <a:extLst>
                    <a:ext uri="{9D8B030D-6E8A-4147-A177-3AD203B41FA5}">
                      <a16:colId xmlns:a16="http://schemas.microsoft.com/office/drawing/2014/main" xmlns="" val="20002"/>
                    </a:ext>
                  </a:extLst>
                </a:gridCol>
                <a:gridCol w="1155158">
                  <a:extLst>
                    <a:ext uri="{9D8B030D-6E8A-4147-A177-3AD203B41FA5}">
                      <a16:colId xmlns:a16="http://schemas.microsoft.com/office/drawing/2014/main" xmlns="" val="20003"/>
                    </a:ext>
                  </a:extLst>
                </a:gridCol>
              </a:tblGrid>
              <a:tr h="797100">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xmlns="" val="10000"/>
                  </a:ext>
                </a:extLst>
              </a:tr>
              <a:tr h="797100">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7 - 9 câu.</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594202">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có một chủ đề: </a:t>
                      </a:r>
                      <a:r>
                        <a:rPr lang="vi-VN" sz="2800" i="1">
                          <a:effectLst/>
                          <a:latin typeface="Times New Roman" panose="02020603050405020304" pitchFamily="18" charset="0"/>
                          <a:ea typeface="Times New Roman" panose="02020603050405020304" pitchFamily="18" charset="0"/>
                          <a:cs typeface="Times New Roman" panose="02020603050405020304" pitchFamily="18" charset="0"/>
                        </a:rPr>
                        <a:t>trình bày suy nghĩ của em về nhân vật bác phó may trong đoạn trích trên.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97100">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câu văn phân tích rõ ràng, có trình bày suy nghĩ cá nhân.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049695">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289304">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2" name="Group 2"/>
          <p:cNvGrpSpPr/>
          <p:nvPr/>
        </p:nvGrpSpPr>
        <p:grpSpPr>
          <a:xfrm>
            <a:off x="0" y="7539426"/>
            <a:ext cx="18288000" cy="921895"/>
            <a:chOff x="0" y="0"/>
            <a:chExt cx="4816593" cy="242804"/>
          </a:xfrm>
        </p:grpSpPr>
        <p:sp>
          <p:nvSpPr>
            <p:cNvPr id="3" name="Freeform 3"/>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8115300" cy="8555433"/>
            <a:chOff x="0" y="0"/>
            <a:chExt cx="2137363" cy="2253283"/>
          </a:xfrm>
        </p:grpSpPr>
        <p:sp>
          <p:nvSpPr>
            <p:cNvPr id="6" name="Freeform 6"/>
            <p:cNvSpPr/>
            <p:nvPr/>
          </p:nvSpPr>
          <p:spPr>
            <a:xfrm>
              <a:off x="0" y="0"/>
              <a:ext cx="2137363" cy="2253283"/>
            </a:xfrm>
            <a:custGeom>
              <a:avLst/>
              <a:gdLst/>
              <a:ahLst/>
              <a:cxnLst/>
              <a:rect l="l" t="t" r="r" b="b"/>
              <a:pathLst>
                <a:path w="2137363" h="2253283">
                  <a:moveTo>
                    <a:pt x="0" y="0"/>
                  </a:moveTo>
                  <a:lnTo>
                    <a:pt x="2137363" y="0"/>
                  </a:lnTo>
                  <a:lnTo>
                    <a:pt x="2137363" y="2253283"/>
                  </a:lnTo>
                  <a:lnTo>
                    <a:pt x="0" y="2253283"/>
                  </a:lnTo>
                  <a:close/>
                </a:path>
              </a:pathLst>
            </a:custGeom>
            <a:solidFill>
              <a:srgbClr val="84D6D0"/>
            </a:solidFill>
            <a:ln w="209550" cap="sq">
              <a:solidFill>
                <a:srgbClr val="FFCB7C"/>
              </a:solidFill>
              <a:miter/>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9594054" y="3893102"/>
            <a:ext cx="3289685" cy="5654146"/>
          </a:xfrm>
          <a:custGeom>
            <a:avLst/>
            <a:gdLst/>
            <a:ahLst/>
            <a:cxnLst/>
            <a:rect l="l" t="t" r="r" b="b"/>
            <a:pathLst>
              <a:path w="3289685" h="5654146">
                <a:moveTo>
                  <a:pt x="0" y="0"/>
                </a:moveTo>
                <a:lnTo>
                  <a:pt x="3289685" y="0"/>
                </a:lnTo>
                <a:lnTo>
                  <a:pt x="3289685" y="5654146"/>
                </a:lnTo>
                <a:lnTo>
                  <a:pt x="0" y="56541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13885164" y="5329061"/>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12847041" y="1511900"/>
            <a:ext cx="2076245" cy="2325733"/>
          </a:xfrm>
          <a:custGeom>
            <a:avLst/>
            <a:gdLst/>
            <a:ahLst/>
            <a:cxnLst/>
            <a:rect l="l" t="t" r="r" b="b"/>
            <a:pathLst>
              <a:path w="2076245" h="2325733">
                <a:moveTo>
                  <a:pt x="0" y="0"/>
                </a:moveTo>
                <a:lnTo>
                  <a:pt x="2076246" y="0"/>
                </a:lnTo>
                <a:lnTo>
                  <a:pt x="2076246" y="2325733"/>
                </a:lnTo>
                <a:lnTo>
                  <a:pt x="0" y="23257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2" name="Rectangle 21"/>
          <p:cNvSpPr/>
          <p:nvPr/>
        </p:nvSpPr>
        <p:spPr>
          <a:xfrm>
            <a:off x="1306225" y="1333500"/>
            <a:ext cx="7620000" cy="7494359"/>
          </a:xfrm>
          <a:prstGeom prst="rect">
            <a:avLst/>
          </a:prstGeom>
        </p:spPr>
        <p:txBody>
          <a:bodyPr wrap="square">
            <a:spAutoFit/>
          </a:bodyPr>
          <a:lstStyle/>
          <a:p>
            <a:pPr algn="ctr">
              <a:lnSpc>
                <a:spcPct val="130000"/>
              </a:lnSpc>
              <a:spcAft>
                <a:spcPts val="0"/>
              </a:spcAft>
              <a:tabLst>
                <a:tab pos="1386840" algn="l"/>
              </a:tabLst>
            </a:pPr>
            <a:r>
              <a:rPr lang="vi-VN"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GB" sz="1600">
              <a:latin typeface="Times New Roman" panose="02020603050405020304" pitchFamily="18" charset="0"/>
              <a:ea typeface="Times New Roman" panose="02020603050405020304" pitchFamily="18" charset="0"/>
            </a:endParaRPr>
          </a:p>
          <a:p>
            <a:pPr algn="ctr">
              <a:lnSpc>
                <a:spcPct val="130000"/>
              </a:lnSpc>
              <a:spcAft>
                <a:spcPts val="0"/>
              </a:spcAft>
              <a:tabLst>
                <a:tab pos="1386840" algn="l"/>
              </a:tabLst>
            </a:pPr>
            <a:r>
              <a:rPr lang="vi-VN" sz="4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HƯỚNG DẪN TỰ HỌC</a:t>
            </a:r>
            <a:endParaRPr lang="en-GB" sz="4400">
              <a:latin typeface="Times New Roman" panose="02020603050405020304" pitchFamily="18" charset="0"/>
              <a:ea typeface="Times New Roman" panose="02020603050405020304" pitchFamily="18" charset="0"/>
            </a:endParaRPr>
          </a:p>
          <a:p>
            <a:pPr algn="just">
              <a:lnSpc>
                <a:spcPct val="130000"/>
              </a:lnSpc>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Thực hiện những nhiệm vụ ở hoạt động vận dụng.</a:t>
            </a:r>
            <a:endParaRPr lang="en-GB" sz="4400">
              <a:latin typeface="Times New Roman" panose="02020603050405020304" pitchFamily="18" charset="0"/>
              <a:ea typeface="Times New Roman" panose="02020603050405020304" pitchFamily="18" charset="0"/>
            </a:endParaRPr>
          </a:p>
          <a:p>
            <a:pPr algn="just">
              <a:lnSpc>
                <a:spcPct val="130000"/>
              </a:lnSpc>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Học bài cũ, thực hiện bài tập theo dự án: vẽ tranh, diễn kịch. Báo cáo trong tiết học thêm.</a:t>
            </a:r>
            <a:endParaRPr lang="en-GB" sz="4400">
              <a:latin typeface="Times New Roman" panose="02020603050405020304" pitchFamily="18" charset="0"/>
              <a:ea typeface="Times New Roman" panose="02020603050405020304" pitchFamily="18" charset="0"/>
            </a:endParaRPr>
          </a:p>
          <a:p>
            <a:pPr algn="just">
              <a:lnSpc>
                <a:spcPct val="130000"/>
              </a:lnSpc>
              <a:spcAft>
                <a:spcPts val="0"/>
              </a:spcAft>
            </a:pPr>
            <a:r>
              <a:rPr lang="vi-VN" sz="4400">
                <a:latin typeface="Times New Roman" panose="02020603050405020304" pitchFamily="18" charset="0"/>
                <a:ea typeface="Times New Roman" panose="02020603050405020304" pitchFamily="18" charset="0"/>
                <a:cs typeface="Times New Roman" panose="02020603050405020304" pitchFamily="18" charset="0"/>
              </a:rPr>
              <a:t>- Chuẩn bị nội dung cho việc đọc hiểu văn bản “</a:t>
            </a:r>
            <a:r>
              <a:rPr lang="vi-VN" sz="4400" i="1">
                <a:latin typeface="Times New Roman" panose="02020603050405020304" pitchFamily="18" charset="0"/>
                <a:ea typeface="Times New Roman" panose="02020603050405020304" pitchFamily="18" charset="0"/>
                <a:cs typeface="Times New Roman" panose="02020603050405020304" pitchFamily="18" charset="0"/>
              </a:rPr>
              <a:t>Thi nói khoác”</a:t>
            </a:r>
            <a:endParaRPr lang="en-GB" sz="44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grpSp>
        <p:nvGrpSpPr>
          <p:cNvPr id="2" name="Group 2"/>
          <p:cNvGrpSpPr/>
          <p:nvPr/>
        </p:nvGrpSpPr>
        <p:grpSpPr>
          <a:xfrm>
            <a:off x="2914823" y="1028700"/>
            <a:ext cx="11074995" cy="6091626"/>
            <a:chOff x="0" y="0"/>
            <a:chExt cx="2916871" cy="1604379"/>
          </a:xfrm>
        </p:grpSpPr>
        <p:sp>
          <p:nvSpPr>
            <p:cNvPr id="3" name="Freeform 3"/>
            <p:cNvSpPr/>
            <p:nvPr/>
          </p:nvSpPr>
          <p:spPr>
            <a:xfrm>
              <a:off x="0" y="0"/>
              <a:ext cx="2916871" cy="1604379"/>
            </a:xfrm>
            <a:custGeom>
              <a:avLst/>
              <a:gdLst/>
              <a:ahLst/>
              <a:cxnLst/>
              <a:rect l="l" t="t" r="r" b="b"/>
              <a:pathLst>
                <a:path w="2916871" h="1604379">
                  <a:moveTo>
                    <a:pt x="0" y="0"/>
                  </a:moveTo>
                  <a:lnTo>
                    <a:pt x="2916871" y="0"/>
                  </a:lnTo>
                  <a:lnTo>
                    <a:pt x="2916871" y="1604379"/>
                  </a:lnTo>
                  <a:lnTo>
                    <a:pt x="0" y="1604379"/>
                  </a:lnTo>
                  <a:close/>
                </a:path>
              </a:pathLst>
            </a:custGeom>
            <a:solidFill>
              <a:srgbClr val="FFF9F9"/>
            </a:solidFill>
            <a:ln w="209550" cap="sq">
              <a:solidFill>
                <a:srgbClr val="84D6D0"/>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169352" y="1028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4878466" y="4074513"/>
            <a:ext cx="2380834" cy="2955889"/>
          </a:xfrm>
          <a:custGeom>
            <a:avLst/>
            <a:gdLst/>
            <a:ahLst/>
            <a:cxnLst/>
            <a:rect l="l" t="t" r="r" b="b"/>
            <a:pathLst>
              <a:path w="2380834" h="2955889">
                <a:moveTo>
                  <a:pt x="0" y="0"/>
                </a:moveTo>
                <a:lnTo>
                  <a:pt x="2380834" y="0"/>
                </a:lnTo>
                <a:lnTo>
                  <a:pt x="2380834" y="2955889"/>
                </a:lnTo>
                <a:lnTo>
                  <a:pt x="0" y="29558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7"/>
          <p:cNvGrpSpPr/>
          <p:nvPr/>
        </p:nvGrpSpPr>
        <p:grpSpPr>
          <a:xfrm>
            <a:off x="0" y="7539426"/>
            <a:ext cx="18288000" cy="921895"/>
            <a:chOff x="0" y="0"/>
            <a:chExt cx="4816593" cy="242804"/>
          </a:xfrm>
        </p:grpSpPr>
        <p:sp>
          <p:nvSpPr>
            <p:cNvPr id="8" name="Freeform 8"/>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942201" y="1941897"/>
            <a:ext cx="7020239" cy="4489952"/>
          </a:xfrm>
          <a:prstGeom prst="rect">
            <a:avLst/>
          </a:prstGeom>
        </p:spPr>
        <p:txBody>
          <a:bodyPr lIns="0" tIns="0" rIns="0" bIns="0" rtlCol="0" anchor="t">
            <a:spAutoFit/>
          </a:bodyPr>
          <a:lstStyle/>
          <a:p>
            <a:pPr algn="ctr">
              <a:lnSpc>
                <a:spcPts val="17959"/>
              </a:lnSpc>
            </a:pPr>
            <a:r>
              <a:rPr lang="en-US" sz="12828">
                <a:solidFill>
                  <a:srgbClr val="000000"/>
                </a:solidFill>
                <a:latin typeface="More Sugar"/>
              </a:rPr>
              <a:t>THANK YOU</a:t>
            </a:r>
          </a:p>
        </p:txBody>
      </p:sp>
      <p:sp>
        <p:nvSpPr>
          <p:cNvPr id="11" name="Freeform 11"/>
          <p:cNvSpPr/>
          <p:nvPr/>
        </p:nvSpPr>
        <p:spPr>
          <a:xfrm flipH="1">
            <a:off x="674682" y="3967111"/>
            <a:ext cx="5630447" cy="12639779"/>
          </a:xfrm>
          <a:custGeom>
            <a:avLst/>
            <a:gdLst/>
            <a:ahLst/>
            <a:cxnLst/>
            <a:rect l="l" t="t" r="r" b="b"/>
            <a:pathLst>
              <a:path w="5630447" h="12639779">
                <a:moveTo>
                  <a:pt x="5630447" y="0"/>
                </a:moveTo>
                <a:lnTo>
                  <a:pt x="0" y="0"/>
                </a:lnTo>
                <a:lnTo>
                  <a:pt x="0" y="12639778"/>
                </a:lnTo>
                <a:lnTo>
                  <a:pt x="5630447" y="12639778"/>
                </a:lnTo>
                <a:lnTo>
                  <a:pt x="563044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sp>
        <p:nvSpPr>
          <p:cNvPr id="2" name="Freeform 2"/>
          <p:cNvSpPr/>
          <p:nvPr/>
        </p:nvSpPr>
        <p:spPr>
          <a:xfrm>
            <a:off x="1543050" y="677439"/>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7539426"/>
            <a:ext cx="18288000" cy="921895"/>
            <a:chOff x="0" y="0"/>
            <a:chExt cx="4816593" cy="242804"/>
          </a:xfrm>
        </p:grpSpPr>
        <p:sp>
          <p:nvSpPr>
            <p:cNvPr id="4" name="Freeform 4"/>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5933537" y="342900"/>
            <a:ext cx="11744863" cy="96012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17353259" y="7422804"/>
            <a:ext cx="1449085" cy="2912733"/>
          </a:xfrm>
          <a:custGeom>
            <a:avLst/>
            <a:gdLst/>
            <a:ahLst/>
            <a:cxnLst/>
            <a:rect l="l" t="t" r="r" b="b"/>
            <a:pathLst>
              <a:path w="1449085" h="2912733">
                <a:moveTo>
                  <a:pt x="0" y="0"/>
                </a:moveTo>
                <a:lnTo>
                  <a:pt x="1449084" y="0"/>
                </a:lnTo>
                <a:lnTo>
                  <a:pt x="1449084" y="2912733"/>
                </a:lnTo>
                <a:lnTo>
                  <a:pt x="0" y="29127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068" y="2476500"/>
            <a:ext cx="6229350" cy="8465527"/>
          </a:xfrm>
          <a:prstGeom prst="rect">
            <a:avLst/>
          </a:prstGeom>
        </p:spPr>
      </p:pic>
      <p:sp>
        <p:nvSpPr>
          <p:cNvPr id="11" name="Rectangle 10"/>
          <p:cNvSpPr/>
          <p:nvPr/>
        </p:nvSpPr>
        <p:spPr>
          <a:xfrm>
            <a:off x="8535708" y="714973"/>
            <a:ext cx="7235555" cy="2601353"/>
          </a:xfrm>
          <a:prstGeom prst="rect">
            <a:avLst/>
          </a:prstGeom>
        </p:spPr>
        <p:txBody>
          <a:bodyPr wrap="square">
            <a:spAutoFit/>
          </a:bodyPr>
          <a:lstStyle/>
          <a:p>
            <a:pPr algn="ctr">
              <a:lnSpc>
                <a:spcPct val="130000"/>
              </a:lnSpc>
              <a:spcAft>
                <a:spcPts val="0"/>
              </a:spcAft>
            </a:pPr>
            <a:r>
              <a:rPr lang="vi-VN" sz="6600" b="1">
                <a:latin typeface="Times New Roman" panose="02020603050405020304" pitchFamily="18" charset="0"/>
                <a:ea typeface="Times New Roman" panose="02020603050405020304" pitchFamily="18" charset="0"/>
                <a:cs typeface="Times New Roman" panose="02020603050405020304" pitchFamily="18" charset="0"/>
              </a:rPr>
              <a:t>a. Ông Giuốc-đanh và bác thợ may </a:t>
            </a:r>
            <a:endParaRPr lang="en-GB" sz="660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6832480" y="4214721"/>
            <a:ext cx="10378245" cy="3785652"/>
          </a:xfrm>
          <a:prstGeom prst="rect">
            <a:avLst/>
          </a:prstGeom>
        </p:spPr>
        <p:txBody>
          <a:bodyPr wrap="square">
            <a:spAutoFit/>
          </a:bodyPr>
          <a:lstStyle/>
          <a:p>
            <a:pPr algn="just"/>
            <a:r>
              <a:rPr lang="vi-VN" sz="6000" b="1">
                <a:latin typeface="Times New Roman" panose="02020603050405020304" pitchFamily="18" charset="0"/>
                <a:ea typeface="Times New Roman" panose="02020603050405020304" pitchFamily="18" charset="0"/>
              </a:rPr>
              <a:t>Tình huống:</a:t>
            </a:r>
            <a:r>
              <a:rPr lang="vi-VN" sz="6000">
                <a:latin typeface="Times New Roman" panose="02020603050405020304" pitchFamily="18" charset="0"/>
                <a:ea typeface="Times New Roman" panose="02020603050405020304" pitchFamily="18" charset="0"/>
              </a:rPr>
              <a:t> </a:t>
            </a:r>
            <a:r>
              <a:rPr lang="vi-VN" sz="6000">
                <a:solidFill>
                  <a:srgbClr val="000000"/>
                </a:solidFill>
                <a:latin typeface="Times New Roman" panose="02020603050405020304" pitchFamily="18" charset="0"/>
                <a:ea typeface="Times New Roman" panose="02020603050405020304" pitchFamily="18" charset="0"/>
              </a:rPr>
              <a:t>Ông Giuốc- đanh đặt bộ lễ phục để trở thành nhà quý tộc, bước chân vào giới thượng lưu.</a:t>
            </a:r>
            <a:endParaRPr lang="en-GB" sz="8000"/>
          </a:p>
        </p:txBody>
      </p:sp>
    </p:spTree>
    <p:extLst>
      <p:ext uri="{BB962C8B-B14F-4D97-AF65-F5344CB8AC3E}">
        <p14:creationId xmlns:p14="http://schemas.microsoft.com/office/powerpoint/2010/main" val="426489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sp>
        <p:nvSpPr>
          <p:cNvPr id="2" name="Freeform 2"/>
          <p:cNvSpPr/>
          <p:nvPr/>
        </p:nvSpPr>
        <p:spPr>
          <a:xfrm>
            <a:off x="4124110" y="1028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7539426"/>
            <a:ext cx="18288000" cy="921895"/>
            <a:chOff x="0" y="0"/>
            <a:chExt cx="4816593" cy="242804"/>
          </a:xfrm>
        </p:grpSpPr>
        <p:sp>
          <p:nvSpPr>
            <p:cNvPr id="4" name="Freeform 4"/>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6705600" y="495300"/>
            <a:ext cx="10553700" cy="94488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0" name="Freeform 10"/>
          <p:cNvSpPr/>
          <p:nvPr/>
        </p:nvSpPr>
        <p:spPr>
          <a:xfrm>
            <a:off x="17353259" y="7422804"/>
            <a:ext cx="1449085" cy="2912733"/>
          </a:xfrm>
          <a:custGeom>
            <a:avLst/>
            <a:gdLst/>
            <a:ahLst/>
            <a:cxnLst/>
            <a:rect l="l" t="t" r="r" b="b"/>
            <a:pathLst>
              <a:path w="1449085" h="2912733">
                <a:moveTo>
                  <a:pt x="0" y="0"/>
                </a:moveTo>
                <a:lnTo>
                  <a:pt x="1449084" y="0"/>
                </a:lnTo>
                <a:lnTo>
                  <a:pt x="1449084" y="2912733"/>
                </a:lnTo>
                <a:lnTo>
                  <a:pt x="0" y="29127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46" y="2827761"/>
            <a:ext cx="7164718" cy="7435653"/>
          </a:xfrm>
          <a:prstGeom prst="rect">
            <a:avLst/>
          </a:prstGeom>
        </p:spPr>
      </p:pic>
      <p:sp>
        <p:nvSpPr>
          <p:cNvPr id="11" name="Rectangle 10"/>
          <p:cNvSpPr/>
          <p:nvPr/>
        </p:nvSpPr>
        <p:spPr>
          <a:xfrm>
            <a:off x="10210800" y="723900"/>
            <a:ext cx="2914580" cy="830997"/>
          </a:xfrm>
          <a:prstGeom prst="rect">
            <a:avLst/>
          </a:prstGeom>
        </p:spPr>
        <p:txBody>
          <a:bodyPr wrap="none">
            <a:spAutoFit/>
          </a:bodyPr>
          <a:lstStyle/>
          <a:p>
            <a:r>
              <a:rPr lang="vi-VN" sz="4800" b="1">
                <a:latin typeface="Times New Roman" panose="02020603050405020304" pitchFamily="18" charset="0"/>
                <a:ea typeface="Times New Roman" panose="02020603050405020304" pitchFamily="18" charset="0"/>
              </a:rPr>
              <a:t>Ngôn ngữ </a:t>
            </a:r>
            <a:endParaRPr lang="en-GB" sz="6600"/>
          </a:p>
        </p:txBody>
      </p:sp>
      <p:graphicFrame>
        <p:nvGraphicFramePr>
          <p:cNvPr id="12" name="Table 11"/>
          <p:cNvGraphicFramePr>
            <a:graphicFrameLocks noGrp="1"/>
          </p:cNvGraphicFramePr>
          <p:nvPr>
            <p:extLst>
              <p:ext uri="{D42A27DB-BD31-4B8C-83A1-F6EECF244321}">
                <p14:modId xmlns:p14="http://schemas.microsoft.com/office/powerpoint/2010/main" val="1177263086"/>
              </p:ext>
            </p:extLst>
          </p:nvPr>
        </p:nvGraphicFramePr>
        <p:xfrm>
          <a:off x="7105649" y="1783497"/>
          <a:ext cx="9753601" cy="7919500"/>
        </p:xfrm>
        <a:graphic>
          <a:graphicData uri="http://schemas.openxmlformats.org/drawingml/2006/table">
            <a:tbl>
              <a:tblPr firstRow="1" firstCol="1" bandRow="1">
                <a:effectLst>
                  <a:outerShdw blurRad="50800" dist="38100" algn="l" rotWithShape="0">
                    <a:prstClr val="black">
                      <a:alpha val="40000"/>
                    </a:prstClr>
                  </a:outerShdw>
                </a:effectLst>
              </a:tblPr>
              <a:tblGrid>
                <a:gridCol w="3714751">
                  <a:extLst>
                    <a:ext uri="{9D8B030D-6E8A-4147-A177-3AD203B41FA5}">
                      <a16:colId xmlns:a16="http://schemas.microsoft.com/office/drawing/2014/main" xmlns="" val="20000"/>
                    </a:ext>
                  </a:extLst>
                </a:gridCol>
                <a:gridCol w="6038850">
                  <a:extLst>
                    <a:ext uri="{9D8B030D-6E8A-4147-A177-3AD203B41FA5}">
                      <a16:colId xmlns:a16="http://schemas.microsoft.com/office/drawing/2014/main" xmlns="" val="20001"/>
                    </a:ext>
                  </a:extLst>
                </a:gridCol>
              </a:tblGrid>
              <a:tr h="706076">
                <a:tc>
                  <a:txBody>
                    <a:bodyPr/>
                    <a:lstStyle/>
                    <a:p>
                      <a:pPr algn="ctr">
                        <a:spcAft>
                          <a:spcPts val="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Ông </a:t>
                      </a:r>
                      <a:r>
                        <a:rPr lang="en-SG"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Giuốc-đanh</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spcAft>
                          <a:spcPts val="0"/>
                        </a:spcAft>
                      </a:pPr>
                      <a:r>
                        <a:rPr lang="en-SG"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 phó may</a:t>
                      </a:r>
                      <a:endParaRPr lang="en-GB"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xmlns="" val="10000"/>
                  </a:ext>
                </a:extLst>
              </a:tr>
              <a:tr h="353039">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 chật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 nó dãn ra lại rộng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06076">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 giày làm tôi đau.</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Ngài cứ tưởng tượng.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765190">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 may hoa ngược mất rồi.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Đây là bộ lễ phục đẹp nhất triều, thích hợp nhất.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Ngài có bảo muốn may hoa xuôi đâu.</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059114">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 phải bảo may hoa xuôi?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nhà quý phái đều mặc như thế.</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706076">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 thì may được đấy.</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Tôi sẽ xin may hoa xuôi lại.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706076">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không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 ngài cứ bảo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059114">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Vải này là…của tôi đây mà.</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 quá nên tôi đã gạn lại một áo.</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81461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2" name="Group 2"/>
          <p:cNvGrpSpPr/>
          <p:nvPr/>
        </p:nvGrpSpPr>
        <p:grpSpPr>
          <a:xfrm>
            <a:off x="9906000" y="2303173"/>
            <a:ext cx="6248400" cy="4929518"/>
            <a:chOff x="0" y="0"/>
            <a:chExt cx="1346630" cy="1326234"/>
          </a:xfrm>
        </p:grpSpPr>
        <p:sp>
          <p:nvSpPr>
            <p:cNvPr id="3" name="Freeform 3"/>
            <p:cNvSpPr/>
            <p:nvPr/>
          </p:nvSpPr>
          <p:spPr>
            <a:xfrm>
              <a:off x="0" y="0"/>
              <a:ext cx="1346630" cy="1326234"/>
            </a:xfrm>
            <a:custGeom>
              <a:avLst/>
              <a:gdLst/>
              <a:ahLst/>
              <a:cxnLst/>
              <a:rect l="l" t="t" r="r" b="b"/>
              <a:pathLst>
                <a:path w="1346630" h="1326234">
                  <a:moveTo>
                    <a:pt x="0" y="0"/>
                  </a:moveTo>
                  <a:lnTo>
                    <a:pt x="1346630" y="0"/>
                  </a:lnTo>
                  <a:lnTo>
                    <a:pt x="1346630" y="1326234"/>
                  </a:lnTo>
                  <a:lnTo>
                    <a:pt x="0" y="1326234"/>
                  </a:lnTo>
                  <a:close/>
                </a:path>
              </a:pathLst>
            </a:custGeom>
            <a:solidFill>
              <a:srgbClr val="84D6D0"/>
            </a:solidFill>
            <a:ln w="209550" cap="sq">
              <a:solidFill>
                <a:srgbClr val="FFCB7C"/>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5" name="Group 5"/>
          <p:cNvGrpSpPr/>
          <p:nvPr/>
        </p:nvGrpSpPr>
        <p:grpSpPr>
          <a:xfrm>
            <a:off x="0" y="7539426"/>
            <a:ext cx="18288000" cy="921895"/>
            <a:chOff x="0" y="0"/>
            <a:chExt cx="4816593" cy="242804"/>
          </a:xfrm>
        </p:grpSpPr>
        <p:sp>
          <p:nvSpPr>
            <p:cNvPr id="6" name="Freeform 6"/>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8" name="Freeform 8"/>
          <p:cNvSpPr/>
          <p:nvPr/>
        </p:nvSpPr>
        <p:spPr>
          <a:xfrm>
            <a:off x="6507126" y="6326142"/>
            <a:ext cx="3903245" cy="7921715"/>
          </a:xfrm>
          <a:custGeom>
            <a:avLst/>
            <a:gdLst/>
            <a:ahLst/>
            <a:cxnLst/>
            <a:rect l="l" t="t" r="r" b="b"/>
            <a:pathLst>
              <a:path w="3903245" h="7921715">
                <a:moveTo>
                  <a:pt x="0" y="0"/>
                </a:moveTo>
                <a:lnTo>
                  <a:pt x="3903245" y="0"/>
                </a:lnTo>
                <a:lnTo>
                  <a:pt x="3903245" y="7921714"/>
                </a:lnTo>
                <a:lnTo>
                  <a:pt x="0" y="79217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TextBox 9"/>
          <p:cNvSpPr txBox="1"/>
          <p:nvPr/>
        </p:nvSpPr>
        <p:spPr>
          <a:xfrm>
            <a:off x="6400800" y="537851"/>
            <a:ext cx="14601656" cy="987450"/>
          </a:xfrm>
          <a:prstGeom prst="rect">
            <a:avLst/>
          </a:prstGeom>
        </p:spPr>
        <p:txBody>
          <a:bodyPr lIns="0" tIns="0" rIns="0" bIns="0" rtlCol="0" anchor="t">
            <a:spAutoFit/>
          </a:bodyPr>
          <a:lstStyle/>
          <a:p>
            <a:pPr algn="just">
              <a:lnSpc>
                <a:spcPts val="7679"/>
              </a:lnSpc>
            </a:pPr>
            <a:r>
              <a:rPr lang="en-US" sz="6600" b="1">
                <a:latin typeface="Times New Roman" panose="02020603050405020304" pitchFamily="18" charset="0"/>
                <a:cs typeface="Times New Roman" panose="02020603050405020304" pitchFamily="18" charset="0"/>
              </a:rPr>
              <a:t>Hành động</a:t>
            </a:r>
            <a:endParaRPr lang="en-US" sz="6399">
              <a:solidFill>
                <a:srgbClr val="000000"/>
              </a:solidFill>
              <a:latin typeface="Times New Roman" panose="02020603050405020304" pitchFamily="18" charset="0"/>
              <a:cs typeface="Times New Roman" panose="02020603050405020304" pitchFamily="18" charset="0"/>
            </a:endParaRPr>
          </a:p>
        </p:txBody>
      </p:sp>
      <p:grpSp>
        <p:nvGrpSpPr>
          <p:cNvPr id="10" name="Group 10"/>
          <p:cNvGrpSpPr/>
          <p:nvPr/>
        </p:nvGrpSpPr>
        <p:grpSpPr>
          <a:xfrm>
            <a:off x="1026847" y="2294461"/>
            <a:ext cx="5831153" cy="4929518"/>
            <a:chOff x="0" y="0"/>
            <a:chExt cx="1346630" cy="1298309"/>
          </a:xfrm>
        </p:grpSpPr>
        <p:sp>
          <p:nvSpPr>
            <p:cNvPr id="11" name="Freeform 11"/>
            <p:cNvSpPr/>
            <p:nvPr/>
          </p:nvSpPr>
          <p:spPr>
            <a:xfrm>
              <a:off x="0" y="0"/>
              <a:ext cx="1346630" cy="1298309"/>
            </a:xfrm>
            <a:custGeom>
              <a:avLst/>
              <a:gdLst/>
              <a:ahLst/>
              <a:cxnLst/>
              <a:rect l="l" t="t" r="r" b="b"/>
              <a:pathLst>
                <a:path w="1346630" h="1298309">
                  <a:moveTo>
                    <a:pt x="0" y="0"/>
                  </a:moveTo>
                  <a:lnTo>
                    <a:pt x="1346630" y="0"/>
                  </a:lnTo>
                  <a:lnTo>
                    <a:pt x="1346630" y="1298309"/>
                  </a:lnTo>
                  <a:lnTo>
                    <a:pt x="0" y="1298309"/>
                  </a:lnTo>
                  <a:close/>
                </a:path>
              </a:pathLst>
            </a:custGeom>
            <a:solidFill>
              <a:srgbClr val="84D6D0"/>
            </a:solidFill>
            <a:ln w="209550" cap="sq">
              <a:solidFill>
                <a:srgbClr val="FFCB7C"/>
              </a:solidFill>
              <a:miter/>
            </a:ln>
          </p:spPr>
          <p:txBody>
            <a:bodyPr/>
            <a:lstStyle/>
            <a:p>
              <a:endParaRPr lang="en-US"/>
            </a:p>
          </p:txBody>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9" name="TextBox 19"/>
          <p:cNvSpPr txBox="1"/>
          <p:nvPr/>
        </p:nvSpPr>
        <p:spPr>
          <a:xfrm>
            <a:off x="1519658" y="2543228"/>
            <a:ext cx="4881142" cy="3693319"/>
          </a:xfrm>
          <a:prstGeom prst="rect">
            <a:avLst/>
          </a:prstGeom>
        </p:spPr>
        <p:txBody>
          <a:bodyPr wrap="square" lIns="0" tIns="0" rIns="0" bIns="0" rtlCol="0" anchor="t">
            <a:spAutoFit/>
          </a:bodyPr>
          <a:lstStyle/>
          <a:p>
            <a:pPr algn="just"/>
            <a:r>
              <a:rPr lang="en-US" sz="4800" b="1">
                <a:latin typeface="Times New Roman" panose="02020603050405020304" pitchFamily="18" charset="0"/>
                <a:cs typeface="Times New Roman" panose="02020603050405020304" pitchFamily="18" charset="0"/>
              </a:rPr>
              <a:t>Ông Giuốc-đanh </a:t>
            </a:r>
            <a:r>
              <a:rPr lang="en-US" sz="4800">
                <a:latin typeface="Times New Roman" panose="02020603050405020304" pitchFamily="18" charset="0"/>
                <a:cs typeface="Times New Roman" panose="02020603050405020304" pitchFamily="18" charset="0"/>
              </a:rPr>
              <a:t>Chất vấn, trách cứ, chê bai, tỏ ra ngờ vực -&gt; Tỏ sự hài lòng, khen ngợi.</a:t>
            </a:r>
            <a:endParaRPr lang="en-GB" sz="4800">
              <a:latin typeface="Times New Roman" panose="02020603050405020304" pitchFamily="18" charset="0"/>
              <a:cs typeface="Times New Roman" panose="02020603050405020304" pitchFamily="18" charset="0"/>
            </a:endParaRPr>
          </a:p>
        </p:txBody>
      </p:sp>
      <p:sp>
        <p:nvSpPr>
          <p:cNvPr id="20" name="TextBox 20"/>
          <p:cNvSpPr txBox="1"/>
          <p:nvPr/>
        </p:nvSpPr>
        <p:spPr>
          <a:xfrm>
            <a:off x="10410371" y="3055228"/>
            <a:ext cx="5029109" cy="276998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Phó may</a:t>
            </a:r>
            <a:endParaRPr lang="vi-VN" sz="6000" b="1">
              <a:latin typeface="Times New Roman" panose="02020603050405020304" pitchFamily="18" charset="0"/>
              <a:cs typeface="Times New Roman" panose="02020603050405020304" pitchFamily="18" charset="0"/>
            </a:endParaRPr>
          </a:p>
          <a:p>
            <a:pPr algn="ctr"/>
            <a:r>
              <a:rPr lang="en-US" sz="6000">
                <a:latin typeface="Times New Roman" panose="02020603050405020304" pitchFamily="18" charset="0"/>
                <a:cs typeface="Times New Roman" panose="02020603050405020304" pitchFamily="18" charset="0"/>
              </a:rPr>
              <a:t> Chối cãi, chống chế, lừa bịp</a:t>
            </a:r>
            <a:endParaRPr lang="en-US" sz="60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265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2" name="Group 2"/>
          <p:cNvGrpSpPr/>
          <p:nvPr/>
        </p:nvGrpSpPr>
        <p:grpSpPr>
          <a:xfrm>
            <a:off x="10395011" y="2325304"/>
            <a:ext cx="6121654" cy="5035544"/>
            <a:chOff x="0" y="0"/>
            <a:chExt cx="1346630" cy="1326234"/>
          </a:xfrm>
        </p:grpSpPr>
        <p:sp>
          <p:nvSpPr>
            <p:cNvPr id="3" name="Freeform 3"/>
            <p:cNvSpPr/>
            <p:nvPr/>
          </p:nvSpPr>
          <p:spPr>
            <a:xfrm>
              <a:off x="0" y="0"/>
              <a:ext cx="1346630" cy="1326234"/>
            </a:xfrm>
            <a:custGeom>
              <a:avLst/>
              <a:gdLst/>
              <a:ahLst/>
              <a:cxnLst/>
              <a:rect l="l" t="t" r="r" b="b"/>
              <a:pathLst>
                <a:path w="1346630" h="1326234">
                  <a:moveTo>
                    <a:pt x="0" y="0"/>
                  </a:moveTo>
                  <a:lnTo>
                    <a:pt x="1346630" y="0"/>
                  </a:lnTo>
                  <a:lnTo>
                    <a:pt x="1346630" y="1326234"/>
                  </a:lnTo>
                  <a:lnTo>
                    <a:pt x="0" y="1326234"/>
                  </a:lnTo>
                  <a:close/>
                </a:path>
              </a:pathLst>
            </a:custGeom>
            <a:solidFill>
              <a:srgbClr val="84D6D0"/>
            </a:solidFill>
            <a:ln w="209550" cap="sq">
              <a:solidFill>
                <a:srgbClr val="FFCB7C"/>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5" name="Group 5"/>
          <p:cNvGrpSpPr/>
          <p:nvPr/>
        </p:nvGrpSpPr>
        <p:grpSpPr>
          <a:xfrm>
            <a:off x="0" y="7539426"/>
            <a:ext cx="18288000" cy="921895"/>
            <a:chOff x="0" y="0"/>
            <a:chExt cx="4816593" cy="242804"/>
          </a:xfrm>
        </p:grpSpPr>
        <p:sp>
          <p:nvSpPr>
            <p:cNvPr id="6" name="Freeform 6"/>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8" name="Freeform 8"/>
          <p:cNvSpPr/>
          <p:nvPr/>
        </p:nvSpPr>
        <p:spPr>
          <a:xfrm>
            <a:off x="5678302" y="6326143"/>
            <a:ext cx="3903245" cy="7921715"/>
          </a:xfrm>
          <a:custGeom>
            <a:avLst/>
            <a:gdLst/>
            <a:ahLst/>
            <a:cxnLst/>
            <a:rect l="l" t="t" r="r" b="b"/>
            <a:pathLst>
              <a:path w="3903245" h="7921715">
                <a:moveTo>
                  <a:pt x="0" y="0"/>
                </a:moveTo>
                <a:lnTo>
                  <a:pt x="3903245" y="0"/>
                </a:lnTo>
                <a:lnTo>
                  <a:pt x="3903245" y="7921714"/>
                </a:lnTo>
                <a:lnTo>
                  <a:pt x="0" y="79217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TextBox 9"/>
          <p:cNvSpPr txBox="1"/>
          <p:nvPr/>
        </p:nvSpPr>
        <p:spPr>
          <a:xfrm>
            <a:off x="2098691" y="807310"/>
            <a:ext cx="14601656" cy="923330"/>
          </a:xfrm>
          <a:prstGeom prst="rect">
            <a:avLst/>
          </a:prstGeom>
        </p:spPr>
        <p:txBody>
          <a:bodyPr lIns="0" tIns="0" rIns="0" bIns="0" rtlCol="0" anchor="t">
            <a:spAutoFit/>
          </a:bodyPr>
          <a:lstStyle/>
          <a:p>
            <a:pPr algn="ctr"/>
            <a:r>
              <a:rPr lang="en-US" sz="6000" b="1">
                <a:latin typeface="Times New Roman" panose="02020603050405020304" pitchFamily="18" charset="0"/>
                <a:cs typeface="Times New Roman" panose="02020603050405020304" pitchFamily="18" charset="0"/>
              </a:rPr>
              <a:t>Đặc điểm tính cách nhân vật</a:t>
            </a:r>
            <a:endParaRPr lang="en-US" sz="6000">
              <a:solidFill>
                <a:srgbClr val="000000"/>
              </a:solidFill>
              <a:latin typeface="Times New Roman" panose="02020603050405020304" pitchFamily="18" charset="0"/>
              <a:cs typeface="Times New Roman" panose="02020603050405020304" pitchFamily="18" charset="0"/>
            </a:endParaRPr>
          </a:p>
        </p:txBody>
      </p:sp>
      <p:grpSp>
        <p:nvGrpSpPr>
          <p:cNvPr id="10" name="Group 10"/>
          <p:cNvGrpSpPr/>
          <p:nvPr/>
        </p:nvGrpSpPr>
        <p:grpSpPr>
          <a:xfrm>
            <a:off x="1026847" y="2294461"/>
            <a:ext cx="5112985" cy="4929518"/>
            <a:chOff x="0" y="0"/>
            <a:chExt cx="1346630" cy="1298309"/>
          </a:xfrm>
        </p:grpSpPr>
        <p:sp>
          <p:nvSpPr>
            <p:cNvPr id="11" name="Freeform 11"/>
            <p:cNvSpPr/>
            <p:nvPr/>
          </p:nvSpPr>
          <p:spPr>
            <a:xfrm>
              <a:off x="0" y="0"/>
              <a:ext cx="1346630" cy="1298309"/>
            </a:xfrm>
            <a:custGeom>
              <a:avLst/>
              <a:gdLst/>
              <a:ahLst/>
              <a:cxnLst/>
              <a:rect l="l" t="t" r="r" b="b"/>
              <a:pathLst>
                <a:path w="1346630" h="1298309">
                  <a:moveTo>
                    <a:pt x="0" y="0"/>
                  </a:moveTo>
                  <a:lnTo>
                    <a:pt x="1346630" y="0"/>
                  </a:lnTo>
                  <a:lnTo>
                    <a:pt x="1346630" y="1298309"/>
                  </a:lnTo>
                  <a:lnTo>
                    <a:pt x="0" y="1298309"/>
                  </a:lnTo>
                  <a:close/>
                </a:path>
              </a:pathLst>
            </a:custGeom>
            <a:solidFill>
              <a:srgbClr val="84D6D0"/>
            </a:solidFill>
            <a:ln w="209550" cap="sq">
              <a:solidFill>
                <a:srgbClr val="FFCB7C"/>
              </a:solidFill>
              <a:miter/>
            </a:ln>
          </p:spPr>
          <p:txBody>
            <a:bodyPr/>
            <a:lstStyle/>
            <a:p>
              <a:endParaRPr lang="en-US"/>
            </a:p>
          </p:txBody>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9" name="TextBox 19"/>
          <p:cNvSpPr txBox="1"/>
          <p:nvPr/>
        </p:nvSpPr>
        <p:spPr>
          <a:xfrm>
            <a:off x="1423122" y="2771419"/>
            <a:ext cx="4320433" cy="3385542"/>
          </a:xfrm>
          <a:prstGeom prst="rect">
            <a:avLst/>
          </a:prstGeom>
        </p:spPr>
        <p:txBody>
          <a:bodyPr wrap="square" lIns="0" tIns="0" rIns="0" bIns="0" rtlCol="0" anchor="t">
            <a:spAutoFit/>
          </a:bodyPr>
          <a:lstStyle/>
          <a:p>
            <a:pPr algn="just"/>
            <a:r>
              <a:rPr lang="en-SG" sz="4400" b="1">
                <a:latin typeface="Times New Roman" panose="02020603050405020304" pitchFamily="18" charset="0"/>
                <a:cs typeface="Times New Roman" panose="02020603050405020304" pitchFamily="18" charset="0"/>
              </a:rPr>
              <a:t>Ông Giuốc-đanh </a:t>
            </a:r>
            <a:r>
              <a:rPr lang="en-US" sz="4400">
                <a:latin typeface="Times New Roman" panose="02020603050405020304" pitchFamily="18" charset="0"/>
                <a:cs typeface="Times New Roman" panose="02020603050405020304" pitchFamily="18" charset="0"/>
              </a:rPr>
              <a:t>Chân thật, dốt nát, mê muội, ngu dốt, ngớ ngẩn, hám hư danh nên bị lừa.</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20" name="TextBox 20"/>
          <p:cNvSpPr txBox="1"/>
          <p:nvPr/>
        </p:nvSpPr>
        <p:spPr>
          <a:xfrm>
            <a:off x="10595782" y="2727894"/>
            <a:ext cx="5720112" cy="3385542"/>
          </a:xfrm>
          <a:prstGeom prst="rect">
            <a:avLst/>
          </a:prstGeom>
        </p:spPr>
        <p:txBody>
          <a:bodyPr wrap="square" lIns="0" tIns="0" rIns="0" bIns="0" rtlCol="0" anchor="t">
            <a:spAutoFit/>
          </a:bodyPr>
          <a:lstStyle/>
          <a:p>
            <a:pPr algn="ctr"/>
            <a:r>
              <a:rPr lang="en-US" sz="4400" b="1" dirty="0" err="1">
                <a:latin typeface="Times New Roman" panose="02020603050405020304" pitchFamily="18" charset="0"/>
                <a:cs typeface="Times New Roman" panose="02020603050405020304" pitchFamily="18" charset="0"/>
              </a:rPr>
              <a:t>Phó</a:t>
            </a:r>
            <a:r>
              <a:rPr lang="en-US" sz="4400" b="1" dirty="0">
                <a:latin typeface="Times New Roman" panose="02020603050405020304" pitchFamily="18" charset="0"/>
                <a:cs typeface="Times New Roman" panose="02020603050405020304" pitchFamily="18" charset="0"/>
              </a:rPr>
              <a:t> may</a:t>
            </a:r>
            <a:endParaRPr lang="vi-VN"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mồm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miệng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chèo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chống</a:t>
            </a:r>
            <a:r>
              <a:rPr lang="en-US" sz="4400" dirty="0">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048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CF4"/>
        </a:solidFill>
        <a:effectLst/>
      </p:bgPr>
    </p:bg>
    <p:spTree>
      <p:nvGrpSpPr>
        <p:cNvPr id="1" name=""/>
        <p:cNvGrpSpPr/>
        <p:nvPr/>
      </p:nvGrpSpPr>
      <p:grpSpPr>
        <a:xfrm>
          <a:off x="0" y="0"/>
          <a:ext cx="0" cy="0"/>
          <a:chOff x="0" y="0"/>
          <a:chExt cx="0" cy="0"/>
        </a:xfrm>
      </p:grpSpPr>
      <p:grpSp>
        <p:nvGrpSpPr>
          <p:cNvPr id="2" name="Group 2"/>
          <p:cNvGrpSpPr/>
          <p:nvPr/>
        </p:nvGrpSpPr>
        <p:grpSpPr>
          <a:xfrm>
            <a:off x="0" y="7539426"/>
            <a:ext cx="18288000" cy="921895"/>
            <a:chOff x="0" y="0"/>
            <a:chExt cx="4816593" cy="242804"/>
          </a:xfrm>
        </p:grpSpPr>
        <p:sp>
          <p:nvSpPr>
            <p:cNvPr id="3" name="Freeform 3"/>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5" name="Group 5"/>
          <p:cNvGrpSpPr/>
          <p:nvPr/>
        </p:nvGrpSpPr>
        <p:grpSpPr>
          <a:xfrm>
            <a:off x="1028700" y="1028700"/>
            <a:ext cx="8115300" cy="8555433"/>
            <a:chOff x="0" y="0"/>
            <a:chExt cx="2137363" cy="2253283"/>
          </a:xfrm>
        </p:grpSpPr>
        <p:sp>
          <p:nvSpPr>
            <p:cNvPr id="6" name="Freeform 6"/>
            <p:cNvSpPr/>
            <p:nvPr/>
          </p:nvSpPr>
          <p:spPr>
            <a:xfrm>
              <a:off x="0" y="0"/>
              <a:ext cx="2137363" cy="2253283"/>
            </a:xfrm>
            <a:custGeom>
              <a:avLst/>
              <a:gdLst/>
              <a:ahLst/>
              <a:cxnLst/>
              <a:rect l="l" t="t" r="r" b="b"/>
              <a:pathLst>
                <a:path w="2137363" h="2253283">
                  <a:moveTo>
                    <a:pt x="0" y="0"/>
                  </a:moveTo>
                  <a:lnTo>
                    <a:pt x="2137363" y="0"/>
                  </a:lnTo>
                  <a:lnTo>
                    <a:pt x="2137363" y="2253283"/>
                  </a:lnTo>
                  <a:lnTo>
                    <a:pt x="0" y="2253283"/>
                  </a:lnTo>
                  <a:close/>
                </a:path>
              </a:pathLst>
            </a:custGeom>
            <a:solidFill>
              <a:srgbClr val="84D6D0"/>
            </a:solidFill>
            <a:ln w="209550" cap="sq">
              <a:solidFill>
                <a:srgbClr val="FFCB7C"/>
              </a:solidFill>
              <a:miter/>
            </a:ln>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a:off x="1546336" y="1511900"/>
            <a:ext cx="453658" cy="471946"/>
          </a:xfrm>
          <a:custGeom>
            <a:avLst/>
            <a:gdLst/>
            <a:ahLst/>
            <a:cxnLst/>
            <a:rect l="l" t="t" r="r" b="b"/>
            <a:pathLst>
              <a:path w="453658" h="471946">
                <a:moveTo>
                  <a:pt x="0" y="0"/>
                </a:moveTo>
                <a:lnTo>
                  <a:pt x="453659" y="0"/>
                </a:lnTo>
                <a:lnTo>
                  <a:pt x="453659" y="471946"/>
                </a:lnTo>
                <a:lnTo>
                  <a:pt x="0" y="4719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553593" y="3111967"/>
            <a:ext cx="453658" cy="471946"/>
          </a:xfrm>
          <a:custGeom>
            <a:avLst/>
            <a:gdLst/>
            <a:ahLst/>
            <a:cxnLst/>
            <a:rect l="l" t="t" r="r" b="b"/>
            <a:pathLst>
              <a:path w="453658" h="471946">
                <a:moveTo>
                  <a:pt x="0" y="0"/>
                </a:moveTo>
                <a:lnTo>
                  <a:pt x="453659" y="0"/>
                </a:lnTo>
                <a:lnTo>
                  <a:pt x="453659" y="471947"/>
                </a:lnTo>
                <a:lnTo>
                  <a:pt x="0" y="4719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3" name="Freeform 13"/>
          <p:cNvSpPr/>
          <p:nvPr/>
        </p:nvSpPr>
        <p:spPr>
          <a:xfrm>
            <a:off x="9594054" y="3893102"/>
            <a:ext cx="3289685" cy="5654146"/>
          </a:xfrm>
          <a:custGeom>
            <a:avLst/>
            <a:gdLst/>
            <a:ahLst/>
            <a:cxnLst/>
            <a:rect l="l" t="t" r="r" b="b"/>
            <a:pathLst>
              <a:path w="3289685" h="5654146">
                <a:moveTo>
                  <a:pt x="0" y="0"/>
                </a:moveTo>
                <a:lnTo>
                  <a:pt x="3289685" y="0"/>
                </a:lnTo>
                <a:lnTo>
                  <a:pt x="3289685" y="5654146"/>
                </a:lnTo>
                <a:lnTo>
                  <a:pt x="0" y="56541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Freeform 14"/>
          <p:cNvSpPr/>
          <p:nvPr/>
        </p:nvSpPr>
        <p:spPr>
          <a:xfrm>
            <a:off x="13885164" y="5329061"/>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5" name="Freeform 15"/>
          <p:cNvSpPr/>
          <p:nvPr/>
        </p:nvSpPr>
        <p:spPr>
          <a:xfrm>
            <a:off x="12847039" y="2730235"/>
            <a:ext cx="2076245" cy="2325733"/>
          </a:xfrm>
          <a:custGeom>
            <a:avLst/>
            <a:gdLst/>
            <a:ahLst/>
            <a:cxnLst/>
            <a:rect l="l" t="t" r="r" b="b"/>
            <a:pathLst>
              <a:path w="2076245" h="2325733">
                <a:moveTo>
                  <a:pt x="0" y="0"/>
                </a:moveTo>
                <a:lnTo>
                  <a:pt x="2076246" y="0"/>
                </a:lnTo>
                <a:lnTo>
                  <a:pt x="2076246" y="2325733"/>
                </a:lnTo>
                <a:lnTo>
                  <a:pt x="0" y="23257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6" name="TextBox 16"/>
          <p:cNvSpPr txBox="1"/>
          <p:nvPr/>
        </p:nvSpPr>
        <p:spPr>
          <a:xfrm>
            <a:off x="9319477" y="416302"/>
            <a:ext cx="6225324" cy="1661993"/>
          </a:xfrm>
          <a:prstGeom prst="rect">
            <a:avLst/>
          </a:prstGeom>
        </p:spPr>
        <p:txBody>
          <a:bodyPr wrap="square" lIns="0" tIns="0" rIns="0" bIns="0" rtlCol="0" anchor="t">
            <a:spAutoFit/>
          </a:bodyPr>
          <a:lstStyle/>
          <a:p>
            <a:pPr algn="ctr"/>
            <a:r>
              <a:rPr lang="en-SG" sz="5400" b="1">
                <a:latin typeface="Times New Roman" panose="02020603050405020304" pitchFamily="18" charset="0"/>
                <a:cs typeface="Times New Roman" panose="02020603050405020304" pitchFamily="18" charset="0"/>
              </a:rPr>
              <a:t>b. Ông Giuốc-đanh và thợ phụ</a:t>
            </a:r>
            <a:endParaRPr lang="en-GB" sz="5400">
              <a:latin typeface="Times New Roman" panose="02020603050405020304" pitchFamily="18" charset="0"/>
              <a:cs typeface="Times New Roman" panose="02020603050405020304" pitchFamily="18" charset="0"/>
            </a:endParaRPr>
          </a:p>
        </p:txBody>
      </p:sp>
      <p:sp>
        <p:nvSpPr>
          <p:cNvPr id="17" name="TextBox 17"/>
          <p:cNvSpPr txBox="1"/>
          <p:nvPr/>
        </p:nvSpPr>
        <p:spPr>
          <a:xfrm>
            <a:off x="2116394" y="1460758"/>
            <a:ext cx="6037006" cy="1354217"/>
          </a:xfrm>
          <a:prstGeom prst="rect">
            <a:avLst/>
          </a:prstGeom>
        </p:spPr>
        <p:txBody>
          <a:bodyPr wrap="square" lIns="0" tIns="0" rIns="0" bIns="0" rtlCol="0" anchor="t">
            <a:spAutoFit/>
          </a:bodyPr>
          <a:lstStyle/>
          <a:p>
            <a:pPr>
              <a:spcBef>
                <a:spcPct val="0"/>
              </a:spcBef>
            </a:pPr>
            <a:r>
              <a:rPr lang="en-SG" sz="4400" b="1">
                <a:latin typeface="Times New Roman" panose="02020603050405020304" pitchFamily="18" charset="0"/>
                <a:cs typeface="Times New Roman" panose="02020603050405020304" pitchFamily="18" charset="0"/>
              </a:rPr>
              <a:t>Tình huống: </a:t>
            </a:r>
            <a:r>
              <a:rPr lang="en-SG" sz="4400">
                <a:latin typeface="Times New Roman" panose="02020603050405020304" pitchFamily="18" charset="0"/>
                <a:cs typeface="Times New Roman" panose="02020603050405020304" pitchFamily="18" charset="0"/>
              </a:rPr>
              <a:t>Cảnh ông Giuốc-đanh mặc thử áo.</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2202478" y="3062770"/>
            <a:ext cx="5283733" cy="677108"/>
          </a:xfrm>
          <a:prstGeom prst="rect">
            <a:avLst/>
          </a:prstGeom>
        </p:spPr>
        <p:txBody>
          <a:bodyPr lIns="0" tIns="0" rIns="0" bIns="0" rtlCol="0" anchor="t">
            <a:spAutoFit/>
          </a:bodyPr>
          <a:lstStyle/>
          <a:p>
            <a:pPr>
              <a:spcBef>
                <a:spcPct val="0"/>
              </a:spcBef>
            </a:pPr>
            <a:r>
              <a:rPr lang="en-SG" sz="4400" b="1">
                <a:latin typeface="Times New Roman" panose="02020603050405020304" pitchFamily="18" charset="0"/>
                <a:cs typeface="Times New Roman" panose="02020603050405020304" pitchFamily="18" charset="0"/>
              </a:rPr>
              <a:t>Ngôn ngữ</a:t>
            </a:r>
            <a:endParaRPr lang="en-US" sz="4400">
              <a:solidFill>
                <a:srgbClr val="000000"/>
              </a:solidFill>
              <a:latin typeface="Times New Roman" panose="02020603050405020304" pitchFamily="18" charset="0"/>
              <a:cs typeface="Times New Roman" panose="02020603050405020304"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1162544215"/>
              </p:ext>
            </p:extLst>
          </p:nvPr>
        </p:nvGraphicFramePr>
        <p:xfrm>
          <a:off x="1771395" y="4114799"/>
          <a:ext cx="6382005" cy="4983942"/>
        </p:xfrm>
        <a:graphic>
          <a:graphicData uri="http://schemas.openxmlformats.org/drawingml/2006/table">
            <a:tbl>
              <a:tblPr firstRow="1" firstCol="1" bandRow="1">
                <a:effectLst>
                  <a:outerShdw blurRad="50800" dist="38100" algn="l" rotWithShape="0">
                    <a:prstClr val="black">
                      <a:alpha val="40000"/>
                    </a:prstClr>
                  </a:outerShdw>
                </a:effectLst>
              </a:tblPr>
              <a:tblGrid>
                <a:gridCol w="2757319">
                  <a:extLst>
                    <a:ext uri="{9D8B030D-6E8A-4147-A177-3AD203B41FA5}">
                      <a16:colId xmlns:a16="http://schemas.microsoft.com/office/drawing/2014/main" xmlns="" val="20000"/>
                    </a:ext>
                  </a:extLst>
                </a:gridCol>
                <a:gridCol w="3624686">
                  <a:extLst>
                    <a:ext uri="{9D8B030D-6E8A-4147-A177-3AD203B41FA5}">
                      <a16:colId xmlns:a16="http://schemas.microsoft.com/office/drawing/2014/main" xmlns="" val="20001"/>
                    </a:ext>
                  </a:extLst>
                </a:gridCol>
              </a:tblGrid>
              <a:tr h="1185826">
                <a:tc>
                  <a:txBody>
                    <a:bodyPr/>
                    <a:lstStyle/>
                    <a:p>
                      <a:pPr algn="ctr">
                        <a:lnSpc>
                          <a:spcPct val="130000"/>
                        </a:lnSpc>
                        <a:spcAft>
                          <a:spcPts val="0"/>
                        </a:spcAft>
                      </a:pPr>
                      <a:r>
                        <a:rPr lang="en-SG" sz="3600" b="1">
                          <a:effectLst/>
                          <a:latin typeface="Times New Roman" panose="02020603050405020304" pitchFamily="18" charset="0"/>
                          <a:ea typeface="Times New Roman" panose="02020603050405020304" pitchFamily="18" charset="0"/>
                          <a:cs typeface="Times New Roman" panose="02020603050405020304" pitchFamily="18" charset="0"/>
                        </a:rPr>
                        <a:t>Ngôn ngữ của thợ phụ</a:t>
                      </a:r>
                      <a:endParaRPr lang="en-GB" sz="3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SG" sz="3600" b="1">
                          <a:effectLst/>
                          <a:latin typeface="Times New Roman" panose="02020603050405020304" pitchFamily="18" charset="0"/>
                          <a:ea typeface="Times New Roman" panose="02020603050405020304" pitchFamily="18" charset="0"/>
                          <a:cs typeface="Times New Roman" panose="02020603050405020304" pitchFamily="18" charset="0"/>
                        </a:rPr>
                        <a:t>Ông Giuốc-đanh và hành động</a:t>
                      </a:r>
                      <a:endParaRPr lang="en-GB" sz="3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185826">
                <a:tc>
                  <a:txBody>
                    <a:bodyPr/>
                    <a:lstStyle/>
                    <a:p>
                      <a:pPr algn="ctr">
                        <a:lnSpc>
                          <a:spcPct val="130000"/>
                        </a:lnSpc>
                        <a:spcAft>
                          <a:spcPts val="0"/>
                        </a:spcAft>
                      </a:pPr>
                      <a:r>
                        <a:rPr lang="en-SG" sz="3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Bẩm ông lớn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SG"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Thưởng tiền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85826">
                <a:tc>
                  <a:txBody>
                    <a:bodyPr/>
                    <a:lstStyle/>
                    <a:p>
                      <a:pPr algn="ctr">
                        <a:lnSpc>
                          <a:spcPct val="130000"/>
                        </a:lnSpc>
                        <a:spcAft>
                          <a:spcPts val="0"/>
                        </a:spcAft>
                      </a:pPr>
                      <a:r>
                        <a:rPr lang="en-SG"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Bẩm cụ lớn…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SG"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Thưởng tiền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185826">
                <a:tc>
                  <a:txBody>
                    <a:bodyPr/>
                    <a:lstStyle/>
                    <a:p>
                      <a:pPr algn="ctr">
                        <a:lnSpc>
                          <a:spcPct val="130000"/>
                        </a:lnSpc>
                        <a:spcAft>
                          <a:spcPts val="0"/>
                        </a:spcAft>
                      </a:pPr>
                      <a:r>
                        <a:rPr lang="en-SG" sz="3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Bẩm đức ông</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SG"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Thưởng tiền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95797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B7C"/>
        </a:solidFill>
        <a:effectLst/>
      </p:bgPr>
    </p:bg>
    <p:spTree>
      <p:nvGrpSpPr>
        <p:cNvPr id="1" name=""/>
        <p:cNvGrpSpPr/>
        <p:nvPr/>
      </p:nvGrpSpPr>
      <p:grpSpPr>
        <a:xfrm>
          <a:off x="0" y="0"/>
          <a:ext cx="0" cy="0"/>
          <a:chOff x="0" y="0"/>
          <a:chExt cx="0" cy="0"/>
        </a:xfrm>
      </p:grpSpPr>
      <p:sp>
        <p:nvSpPr>
          <p:cNvPr id="2" name="Freeform 2"/>
          <p:cNvSpPr/>
          <p:nvPr/>
        </p:nvSpPr>
        <p:spPr>
          <a:xfrm>
            <a:off x="4124110" y="1028700"/>
            <a:ext cx="1799061" cy="1799061"/>
          </a:xfrm>
          <a:custGeom>
            <a:avLst/>
            <a:gdLst/>
            <a:ahLst/>
            <a:cxnLst/>
            <a:rect l="l" t="t" r="r" b="b"/>
            <a:pathLst>
              <a:path w="1799061" h="1799061">
                <a:moveTo>
                  <a:pt x="0" y="0"/>
                </a:moveTo>
                <a:lnTo>
                  <a:pt x="1799061" y="0"/>
                </a:lnTo>
                <a:lnTo>
                  <a:pt x="1799061" y="1799061"/>
                </a:lnTo>
                <a:lnTo>
                  <a:pt x="0" y="179906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0" y="7539426"/>
            <a:ext cx="18288000" cy="921895"/>
            <a:chOff x="0" y="0"/>
            <a:chExt cx="4816593" cy="242804"/>
          </a:xfrm>
        </p:grpSpPr>
        <p:sp>
          <p:nvSpPr>
            <p:cNvPr id="4" name="Freeform 4"/>
            <p:cNvSpPr/>
            <p:nvPr/>
          </p:nvSpPr>
          <p:spPr>
            <a:xfrm>
              <a:off x="0" y="0"/>
              <a:ext cx="4816592" cy="242804"/>
            </a:xfrm>
            <a:custGeom>
              <a:avLst/>
              <a:gdLst/>
              <a:ahLst/>
              <a:cxnLst/>
              <a:rect l="l" t="t" r="r" b="b"/>
              <a:pathLst>
                <a:path w="4816592" h="242804">
                  <a:moveTo>
                    <a:pt x="0" y="0"/>
                  </a:moveTo>
                  <a:lnTo>
                    <a:pt x="4816592" y="0"/>
                  </a:lnTo>
                  <a:lnTo>
                    <a:pt x="4816592" y="242804"/>
                  </a:lnTo>
                  <a:lnTo>
                    <a:pt x="0" y="242804"/>
                  </a:lnTo>
                  <a:close/>
                </a:path>
              </a:pathLst>
            </a:custGeom>
            <a:solidFill>
              <a:srgbClr val="E59087"/>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6" name="Group 6"/>
          <p:cNvGrpSpPr/>
          <p:nvPr/>
        </p:nvGrpSpPr>
        <p:grpSpPr>
          <a:xfrm>
            <a:off x="9144000" y="1028700"/>
            <a:ext cx="8115300" cy="8915400"/>
            <a:chOff x="0" y="0"/>
            <a:chExt cx="2137363" cy="2167467"/>
          </a:xfrm>
        </p:grpSpPr>
        <p:sp>
          <p:nvSpPr>
            <p:cNvPr id="7" name="Freeform 7"/>
            <p:cNvSpPr/>
            <p:nvPr/>
          </p:nvSpPr>
          <p:spPr>
            <a:xfrm>
              <a:off x="0" y="0"/>
              <a:ext cx="2137363" cy="2167467"/>
            </a:xfrm>
            <a:custGeom>
              <a:avLst/>
              <a:gdLst/>
              <a:ahLst/>
              <a:cxnLst/>
              <a:rect l="l" t="t" r="r" b="b"/>
              <a:pathLst>
                <a:path w="2137363" h="2167467">
                  <a:moveTo>
                    <a:pt x="0" y="0"/>
                  </a:moveTo>
                  <a:lnTo>
                    <a:pt x="2137363" y="0"/>
                  </a:lnTo>
                  <a:lnTo>
                    <a:pt x="2137363" y="2167467"/>
                  </a:lnTo>
                  <a:lnTo>
                    <a:pt x="0" y="2167467"/>
                  </a:lnTo>
                  <a:close/>
                </a:path>
              </a:pathLst>
            </a:custGeom>
            <a:solidFill>
              <a:srgbClr val="FDFCF4"/>
            </a:solidFill>
            <a:ln w="209550" cap="sq">
              <a:solidFill>
                <a:srgbClr val="84D6D0"/>
              </a:solidFill>
              <a:miter/>
            </a:ln>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a:off x="1028700" y="3313186"/>
            <a:ext cx="6145296" cy="6282366"/>
          </a:xfrm>
          <a:custGeom>
            <a:avLst/>
            <a:gdLst/>
            <a:ahLst/>
            <a:cxnLst/>
            <a:rect l="l" t="t" r="r" b="b"/>
            <a:pathLst>
              <a:path w="6145296" h="6282366">
                <a:moveTo>
                  <a:pt x="0" y="0"/>
                </a:moveTo>
                <a:lnTo>
                  <a:pt x="6145296" y="0"/>
                </a:lnTo>
                <a:lnTo>
                  <a:pt x="6145296" y="6282366"/>
                </a:lnTo>
                <a:lnTo>
                  <a:pt x="0" y="62823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7434456" y="6454369"/>
            <a:ext cx="1449085" cy="2912733"/>
          </a:xfrm>
          <a:custGeom>
            <a:avLst/>
            <a:gdLst/>
            <a:ahLst/>
            <a:cxnLst/>
            <a:rect l="l" t="t" r="r" b="b"/>
            <a:pathLst>
              <a:path w="1449085" h="2912733">
                <a:moveTo>
                  <a:pt x="0" y="0"/>
                </a:moveTo>
                <a:lnTo>
                  <a:pt x="1449084" y="0"/>
                </a:lnTo>
                <a:lnTo>
                  <a:pt x="1449084" y="2912733"/>
                </a:lnTo>
                <a:lnTo>
                  <a:pt x="0" y="29127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TextBox 11"/>
          <p:cNvSpPr txBox="1"/>
          <p:nvPr/>
        </p:nvSpPr>
        <p:spPr>
          <a:xfrm>
            <a:off x="10712450" y="1437403"/>
            <a:ext cx="7370252" cy="743793"/>
          </a:xfrm>
          <a:prstGeom prst="rect">
            <a:avLst/>
          </a:prstGeom>
        </p:spPr>
        <p:txBody>
          <a:bodyPr lIns="0" tIns="0" rIns="0" bIns="0" rtlCol="0" anchor="t">
            <a:spAutoFit/>
          </a:bodyPr>
          <a:lstStyle/>
          <a:p>
            <a:pPr>
              <a:lnSpc>
                <a:spcPts val="5759"/>
              </a:lnSpc>
            </a:pPr>
            <a:r>
              <a:rPr lang="en-SG" sz="6000" b="1">
                <a:latin typeface="Times New Roman" panose="02020603050405020304" pitchFamily="18" charset="0"/>
                <a:cs typeface="Times New Roman" panose="02020603050405020304" pitchFamily="18" charset="0"/>
              </a:rPr>
              <a:t>Hành động</a:t>
            </a:r>
            <a:endParaRPr lang="en-US" sz="6000">
              <a:solidFill>
                <a:srgbClr val="000000"/>
              </a:solidFill>
              <a:latin typeface="Times New Roman" panose="02020603050405020304" pitchFamily="18" charset="0"/>
              <a:cs typeface="Times New Roman" panose="02020603050405020304" pitchFamily="18" charset="0"/>
            </a:endParaRPr>
          </a:p>
        </p:txBody>
      </p:sp>
      <p:sp>
        <p:nvSpPr>
          <p:cNvPr id="21" name="Freeform 8"/>
          <p:cNvSpPr/>
          <p:nvPr/>
        </p:nvSpPr>
        <p:spPr>
          <a:xfrm>
            <a:off x="9333543" y="2797658"/>
            <a:ext cx="453658" cy="471946"/>
          </a:xfrm>
          <a:custGeom>
            <a:avLst/>
            <a:gdLst/>
            <a:ahLst/>
            <a:cxnLst/>
            <a:rect l="l" t="t" r="r" b="b"/>
            <a:pathLst>
              <a:path w="453658" h="471946">
                <a:moveTo>
                  <a:pt x="0" y="0"/>
                </a:moveTo>
                <a:lnTo>
                  <a:pt x="453659" y="0"/>
                </a:lnTo>
                <a:lnTo>
                  <a:pt x="453659" y="471946"/>
                </a:lnTo>
                <a:lnTo>
                  <a:pt x="0" y="471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2" name="Freeform 9"/>
          <p:cNvSpPr/>
          <p:nvPr/>
        </p:nvSpPr>
        <p:spPr>
          <a:xfrm>
            <a:off x="9324118" y="3899848"/>
            <a:ext cx="453658" cy="471946"/>
          </a:xfrm>
          <a:custGeom>
            <a:avLst/>
            <a:gdLst/>
            <a:ahLst/>
            <a:cxnLst/>
            <a:rect l="l" t="t" r="r" b="b"/>
            <a:pathLst>
              <a:path w="453658" h="471946">
                <a:moveTo>
                  <a:pt x="0" y="0"/>
                </a:moveTo>
                <a:lnTo>
                  <a:pt x="453659" y="0"/>
                </a:lnTo>
                <a:lnTo>
                  <a:pt x="453659" y="471947"/>
                </a:lnTo>
                <a:lnTo>
                  <a:pt x="0" y="4719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3" name="Freeform 8"/>
          <p:cNvSpPr/>
          <p:nvPr/>
        </p:nvSpPr>
        <p:spPr>
          <a:xfrm>
            <a:off x="9324118" y="4890452"/>
            <a:ext cx="453658" cy="471946"/>
          </a:xfrm>
          <a:custGeom>
            <a:avLst/>
            <a:gdLst/>
            <a:ahLst/>
            <a:cxnLst/>
            <a:rect l="l" t="t" r="r" b="b"/>
            <a:pathLst>
              <a:path w="453658" h="471946">
                <a:moveTo>
                  <a:pt x="0" y="0"/>
                </a:moveTo>
                <a:lnTo>
                  <a:pt x="453659" y="0"/>
                </a:lnTo>
                <a:lnTo>
                  <a:pt x="453659" y="471946"/>
                </a:lnTo>
                <a:lnTo>
                  <a:pt x="0" y="4719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4" name="Freeform 9"/>
          <p:cNvSpPr/>
          <p:nvPr/>
        </p:nvSpPr>
        <p:spPr>
          <a:xfrm>
            <a:off x="9333543" y="6081485"/>
            <a:ext cx="453658" cy="471946"/>
          </a:xfrm>
          <a:custGeom>
            <a:avLst/>
            <a:gdLst/>
            <a:ahLst/>
            <a:cxnLst/>
            <a:rect l="l" t="t" r="r" b="b"/>
            <a:pathLst>
              <a:path w="453658" h="471946">
                <a:moveTo>
                  <a:pt x="0" y="0"/>
                </a:moveTo>
                <a:lnTo>
                  <a:pt x="453659" y="0"/>
                </a:lnTo>
                <a:lnTo>
                  <a:pt x="453659" y="471947"/>
                </a:lnTo>
                <a:lnTo>
                  <a:pt x="0" y="4719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5" name="Rectangle 24"/>
          <p:cNvSpPr/>
          <p:nvPr/>
        </p:nvSpPr>
        <p:spPr>
          <a:xfrm>
            <a:off x="9903507" y="2716431"/>
            <a:ext cx="6635150" cy="646331"/>
          </a:xfrm>
          <a:prstGeom prst="rect">
            <a:avLst/>
          </a:prstGeom>
        </p:spPr>
        <p:txBody>
          <a:bodyPr wrap="none">
            <a:spAutoFit/>
          </a:bodyPr>
          <a:lstStyle/>
          <a:p>
            <a:pPr algn="just"/>
            <a:r>
              <a:rPr lang="en-SG"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Bốn chú thợ phụ hỗ trợ, nhảy múa.</a:t>
            </a:r>
            <a:endParaRPr lang="en-GB" sz="3600">
              <a:latin typeface="Times New Roman" panose="02020603050405020304" pitchFamily="18" charset="0"/>
              <a:cs typeface="Times New Roman" panose="02020603050405020304" pitchFamily="18" charset="0"/>
            </a:endParaRPr>
          </a:p>
        </p:txBody>
      </p:sp>
      <p:sp>
        <p:nvSpPr>
          <p:cNvPr id="26" name="Rectangle 25"/>
          <p:cNvSpPr/>
          <p:nvPr/>
        </p:nvSpPr>
        <p:spPr>
          <a:xfrm>
            <a:off x="9777776" y="3782546"/>
            <a:ext cx="7470315" cy="646331"/>
          </a:xfrm>
          <a:prstGeom prst="rect">
            <a:avLst/>
          </a:prstGeom>
        </p:spPr>
        <p:txBody>
          <a:bodyPr wrap="none">
            <a:spAutoFit/>
          </a:bodyPr>
          <a:lstStyle/>
          <a:p>
            <a:pPr algn="just"/>
            <a:r>
              <a:rPr lang="en-SG"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Mặc </a:t>
            </a:r>
            <a:r>
              <a:rPr lang="en-SG" sz="36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nhịp đàn của dàn hợp xướng.</a:t>
            </a:r>
            <a:endParaRPr lang="en-GB" sz="3600">
              <a:latin typeface="Times New Roman" panose="02020603050405020304" pitchFamily="18" charset="0"/>
              <a:cs typeface="Times New Roman" panose="02020603050405020304" pitchFamily="18" charset="0"/>
            </a:endParaRPr>
          </a:p>
        </p:txBody>
      </p:sp>
      <p:sp>
        <p:nvSpPr>
          <p:cNvPr id="27" name="Rectangle 26"/>
          <p:cNvSpPr/>
          <p:nvPr/>
        </p:nvSpPr>
        <p:spPr>
          <a:xfrm>
            <a:off x="9787201" y="4844829"/>
            <a:ext cx="5865708" cy="646331"/>
          </a:xfrm>
          <a:prstGeom prst="rect">
            <a:avLst/>
          </a:prstGeom>
        </p:spPr>
        <p:txBody>
          <a:bodyPr wrap="none">
            <a:spAutoFit/>
          </a:bodyPr>
          <a:lstStyle/>
          <a:p>
            <a:pPr algn="just"/>
            <a:r>
              <a:rPr lang="en-SG" sz="36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 Giuốc-đanh đi đi lại lại…</a:t>
            </a:r>
            <a:endParaRPr lang="en-GB" sz="3600">
              <a:latin typeface="Times New Roman" panose="02020603050405020304" pitchFamily="18" charset="0"/>
              <a:cs typeface="Times New Roman" panose="02020603050405020304" pitchFamily="18" charset="0"/>
            </a:endParaRPr>
          </a:p>
        </p:txBody>
      </p:sp>
      <p:sp>
        <p:nvSpPr>
          <p:cNvPr id="28" name="Rectangle 27"/>
          <p:cNvSpPr/>
          <p:nvPr/>
        </p:nvSpPr>
        <p:spPr>
          <a:xfrm>
            <a:off x="9787201" y="5907112"/>
            <a:ext cx="7042113" cy="3693319"/>
          </a:xfrm>
          <a:prstGeom prst="rect">
            <a:avLst/>
          </a:prstGeom>
        </p:spPr>
        <p:txBody>
          <a:bodyPr wrap="square">
            <a:spAutoFit/>
          </a:bodyPr>
          <a:lstStyle/>
          <a:p>
            <a:pPr algn="just">
              <a:lnSpc>
                <a:spcPct val="130000"/>
              </a:lnSpc>
              <a:spcAft>
                <a:spcPts val="0"/>
              </a:spcAft>
            </a:pP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 sân khấu, ông </a:t>
            </a: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Giuốc-</a:t>
            </a:r>
            <a:r>
              <a:rPr lang="en-SG"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 bị mấy tay thợ phụ lột quần áo, mặc vào bộ lễ phục lố lăng nhảy nh</a:t>
            </a:r>
            <a:r>
              <a:rPr lang="en-US"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ó</a:t>
            </a:r>
            <a:r>
              <a:rPr lang="vi-VN" sz="3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 theo điệu nhạc. Thế mà vẫn huênh hoang ra vẻ ta đây là nhà quý tộc.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914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699"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84D6D0"/>
            </a:solidFill>
            <a:ln w="209550" cap="sq">
              <a:solidFill>
                <a:srgbClr val="FFCB7C"/>
              </a:solidFill>
              <a:miter/>
            </a:ln>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a:off x="2113510" y="3807969"/>
            <a:ext cx="6192290" cy="5081018"/>
          </a:xfrm>
          <a:custGeom>
            <a:avLst/>
            <a:gdLst/>
            <a:ahLst/>
            <a:cxnLst/>
            <a:rect l="l" t="t" r="r" b="b"/>
            <a:pathLst>
              <a:path w="4002578" h="4114800">
                <a:moveTo>
                  <a:pt x="0" y="0"/>
                </a:moveTo>
                <a:lnTo>
                  <a:pt x="4002578" y="0"/>
                </a:lnTo>
                <a:lnTo>
                  <a:pt x="400257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9525000" y="3526330"/>
            <a:ext cx="7086599" cy="5582511"/>
          </a:xfrm>
          <a:custGeom>
            <a:avLst/>
            <a:gdLst/>
            <a:ahLst/>
            <a:cxnLst/>
            <a:rect l="l" t="t" r="r" b="b"/>
            <a:pathLst>
              <a:path w="3759898" h="4114800">
                <a:moveTo>
                  <a:pt x="0" y="0"/>
                </a:moveTo>
                <a:lnTo>
                  <a:pt x="3759899" y="0"/>
                </a:lnTo>
                <a:lnTo>
                  <a:pt x="375989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TextBox 8"/>
          <p:cNvSpPr txBox="1"/>
          <p:nvPr/>
        </p:nvSpPr>
        <p:spPr>
          <a:xfrm>
            <a:off x="4804019" y="1310339"/>
            <a:ext cx="8332928" cy="2215991"/>
          </a:xfrm>
          <a:prstGeom prst="rect">
            <a:avLst/>
          </a:prstGeom>
        </p:spPr>
        <p:txBody>
          <a:bodyPr wrap="square" lIns="0" tIns="0" rIns="0" bIns="0" rtlCol="0" anchor="t">
            <a:spAutoFit/>
          </a:bodyPr>
          <a:lstStyle/>
          <a:p>
            <a:pPr algn="ctr"/>
            <a:r>
              <a:rPr lang="en-US" sz="7200" b="1">
                <a:latin typeface="Times New Roman" panose="02020603050405020304" pitchFamily="18" charset="0"/>
                <a:cs typeface="Times New Roman" panose="02020603050405020304" pitchFamily="18" charset="0"/>
              </a:rPr>
              <a:t>Đặc điểm tính cách nhân vật</a:t>
            </a:r>
            <a:endParaRPr lang="en-US" sz="720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rot="259783">
            <a:off x="2571749" y="4970152"/>
            <a:ext cx="5048251" cy="3046988"/>
          </a:xfrm>
          <a:prstGeom prst="rect">
            <a:avLst/>
          </a:prstGeom>
        </p:spPr>
        <p:txBody>
          <a:bodyPr wrap="square">
            <a:spAutoFit/>
          </a:bodyPr>
          <a:lstStyle/>
          <a:p>
            <a:pPr algn="ctr"/>
            <a:r>
              <a:rPr lang="en-GB" sz="4800" b="1">
                <a:latin typeface="Times New Roman" panose="02020603050405020304" pitchFamily="18" charset="0"/>
                <a:ea typeface="Times New Roman" panose="02020603050405020304" pitchFamily="18" charset="0"/>
              </a:rPr>
              <a:t>Thợ phụ</a:t>
            </a:r>
            <a:endParaRPr lang="vi-VN" sz="4800" b="1">
              <a:latin typeface="Times New Roman" panose="02020603050405020304" pitchFamily="18" charset="0"/>
              <a:ea typeface="Times New Roman" panose="02020603050405020304" pitchFamily="18" charset="0"/>
            </a:endParaRPr>
          </a:p>
          <a:p>
            <a:pPr algn="just"/>
            <a:r>
              <a:rPr lang="en-GB" sz="4800" b="1">
                <a:latin typeface="Times New Roman" panose="02020603050405020304" pitchFamily="18" charset="0"/>
                <a:ea typeface="Times New Roman" panose="02020603050405020304" pitchFamily="18" charset="0"/>
              </a:rPr>
              <a:t> </a:t>
            </a:r>
            <a:r>
              <a:rPr lang="en-US" sz="4800">
                <a:solidFill>
                  <a:srgbClr val="000000"/>
                </a:solidFill>
                <a:latin typeface="Times New Roman" panose="02020603050405020304" pitchFamily="18" charset="0"/>
                <a:ea typeface="Times New Roman" panose="02020603050405020304" pitchFamily="18" charset="0"/>
              </a:rPr>
              <a:t>Ranh mãnh, dùng mánh khóe nịnh hót để moi tiền.</a:t>
            </a:r>
            <a:endParaRPr lang="en-GB" sz="4800"/>
          </a:p>
        </p:txBody>
      </p:sp>
      <p:sp>
        <p:nvSpPr>
          <p:cNvPr id="10" name="Rectangle 9"/>
          <p:cNvSpPr/>
          <p:nvPr/>
        </p:nvSpPr>
        <p:spPr>
          <a:xfrm rot="21376794">
            <a:off x="10688923" y="4886728"/>
            <a:ext cx="5084477" cy="3477875"/>
          </a:xfrm>
          <a:prstGeom prst="rect">
            <a:avLst/>
          </a:prstGeom>
        </p:spPr>
        <p:txBody>
          <a:bodyPr wrap="square">
            <a:spAutoFit/>
          </a:bodyPr>
          <a:lstStyle/>
          <a:p>
            <a:pPr algn="just"/>
            <a:r>
              <a:rPr lang="en-US" sz="4400" b="1">
                <a:latin typeface="Times New Roman" panose="02020603050405020304" pitchFamily="18" charset="0"/>
                <a:ea typeface="Times New Roman" panose="02020603050405020304" pitchFamily="18" charset="0"/>
              </a:rPr>
              <a:t>Ông Giuốc-đanh</a:t>
            </a:r>
            <a:r>
              <a:rPr lang="en-US" sz="4400">
                <a:latin typeface="Times New Roman" panose="02020603050405020304" pitchFamily="18" charset="0"/>
                <a:ea typeface="Times New Roman" panose="02020603050405020304" pitchFamily="18" charset="0"/>
              </a:rPr>
              <a:t> </a:t>
            </a:r>
            <a:r>
              <a:rPr lang="en-SG" sz="4400">
                <a:solidFill>
                  <a:srgbClr val="000000"/>
                </a:solidFill>
                <a:latin typeface="Times New Roman" panose="02020603050405020304" pitchFamily="18" charset="0"/>
                <a:ea typeface="Times New Roman" panose="02020603050405020304" pitchFamily="18" charset="0"/>
              </a:rPr>
              <a:t>Biết là nịnh hót nhưng vẫn thích nghe và sẵn sàng cho tiền để được tâng bốc.</a:t>
            </a:r>
            <a:endParaRPr lang="en-GB" sz="4400"/>
          </a:p>
        </p:txBody>
      </p:sp>
    </p:spTree>
    <p:extLst>
      <p:ext uri="{BB962C8B-B14F-4D97-AF65-F5344CB8AC3E}">
        <p14:creationId xmlns:p14="http://schemas.microsoft.com/office/powerpoint/2010/main" val="287325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1251</Words>
  <Application>Microsoft Office PowerPoint</Application>
  <PresentationFormat>Custom</PresentationFormat>
  <Paragraphs>167</Paragraphs>
  <Slides>26</Slides>
  <Notes>0</Notes>
  <HiddenSlides>0</HiddenSlides>
  <MMClips>25</MMClips>
  <ScaleCrop>false</ScaleCrop>
  <HeadingPairs>
    <vt:vector size="4" baseType="variant">
      <vt:variant>
        <vt:lpstr>Theme</vt:lpstr>
      </vt:variant>
      <vt:variant>
        <vt:i4>7</vt:i4>
      </vt:variant>
      <vt:variant>
        <vt:lpstr>Slide Titles</vt:lpstr>
      </vt:variant>
      <vt:variant>
        <vt:i4>26</vt:i4>
      </vt:variant>
    </vt:vector>
  </HeadingPairs>
  <TitlesOfParts>
    <vt:vector size="33" baseType="lpstr">
      <vt:lpstr>Office Theme</vt:lpstr>
      <vt:lpstr>1_Office Theme</vt:lpstr>
      <vt:lpstr>5_Office Theme</vt:lpstr>
      <vt:lpstr>4_Office Theme</vt:lpstr>
      <vt:lpstr>2_Office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Analysing Themes and Ideas Presentation Beige Pink Lined Style</dc:title>
  <cp:lastModifiedBy>Ái Diễm</cp:lastModifiedBy>
  <cp:revision>160</cp:revision>
  <dcterms:created xsi:type="dcterms:W3CDTF">2006-08-16T00:00:00Z</dcterms:created>
  <dcterms:modified xsi:type="dcterms:W3CDTF">2025-02-20T13:49:51Z</dcterms:modified>
  <dc:identifier>DAFumNgc1q4</dc:identifier>
</cp:coreProperties>
</file>