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Lst>
  <p:notesMasterIdLst>
    <p:notesMasterId r:id="rId25"/>
  </p:notesMasterIdLst>
  <p:sldIdLst>
    <p:sldId id="256" r:id="rId4"/>
    <p:sldId id="258" r:id="rId5"/>
    <p:sldId id="270" r:id="rId6"/>
    <p:sldId id="271" r:id="rId7"/>
    <p:sldId id="305" r:id="rId8"/>
    <p:sldId id="306" r:id="rId9"/>
    <p:sldId id="272" r:id="rId10"/>
    <p:sldId id="273" r:id="rId11"/>
    <p:sldId id="274" r:id="rId12"/>
    <p:sldId id="275" r:id="rId13"/>
    <p:sldId id="278" r:id="rId14"/>
    <p:sldId id="276" r:id="rId15"/>
    <p:sldId id="279" r:id="rId16"/>
    <p:sldId id="289" r:id="rId17"/>
    <p:sldId id="293" r:id="rId18"/>
    <p:sldId id="294" r:id="rId19"/>
    <p:sldId id="297" r:id="rId20"/>
    <p:sldId id="264" r:id="rId21"/>
    <p:sldId id="261" r:id="rId22"/>
    <p:sldId id="262" r:id="rId23"/>
    <p:sldId id="265"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5" d="100"/>
          <a:sy n="45" d="100"/>
        </p:scale>
        <p:origin x="-504"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2CA28-8489-4037-935B-1D9309D0FE32}"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B9E2D-6E76-487B-9A5B-8CAB4B47EE6F}" type="slidenum">
              <a:rPr lang="en-US" smtClean="0"/>
              <a:t>‹#›</a:t>
            </a:fld>
            <a:endParaRPr lang="en-US"/>
          </a:p>
        </p:txBody>
      </p:sp>
    </p:spTree>
    <p:extLst>
      <p:ext uri="{BB962C8B-B14F-4D97-AF65-F5344CB8AC3E}">
        <p14:creationId xmlns:p14="http://schemas.microsoft.com/office/powerpoint/2010/main" val="301804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
        <p:nvSpPr>
          <p:cNvPr id="168" name="Google Shape;168;p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333986773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044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694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080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60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10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886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13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870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49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651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922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065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211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655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78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443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845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533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930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777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560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422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8048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8367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4.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2.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4.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5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microsoft.com/office/2007/relationships/media" Target="../media/media2.mp3"/><Relationship Id="rId7" Type="http://schemas.openxmlformats.org/officeDocument/2006/relationships/image" Target="../media/image31.jpg"/><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jpeg"/><Relationship Id="rId11" Type="http://schemas.microsoft.com/office/2007/relationships/hdphoto" Target="../media/hdphoto2.wdp"/><Relationship Id="rId5" Type="http://schemas.openxmlformats.org/officeDocument/2006/relationships/slideLayout" Target="../slideLayouts/slideLayout19.xml"/><Relationship Id="rId10" Type="http://schemas.openxmlformats.org/officeDocument/2006/relationships/image" Target="../media/image33.png"/><Relationship Id="rId4" Type="http://schemas.openxmlformats.org/officeDocument/2006/relationships/audio" Target="../media/media2.mp3"/><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microsoft.com/office/2007/relationships/media" Target="../media/media2.mp3"/><Relationship Id="rId7" Type="http://schemas.openxmlformats.org/officeDocument/2006/relationships/image" Target="../media/image31.jpg"/><Relationship Id="rId12"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jpeg"/><Relationship Id="rId11" Type="http://schemas.microsoft.com/office/2007/relationships/hdphoto" Target="../media/hdphoto2.wdp"/><Relationship Id="rId5" Type="http://schemas.openxmlformats.org/officeDocument/2006/relationships/slideLayout" Target="../slideLayouts/slideLayout30.xml"/><Relationship Id="rId10" Type="http://schemas.openxmlformats.org/officeDocument/2006/relationships/image" Target="../media/image33.png"/><Relationship Id="rId4" Type="http://schemas.openxmlformats.org/officeDocument/2006/relationships/audio" Target="../media/media2.mp3"/><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7" Type="http://schemas.openxmlformats.org/officeDocument/2006/relationships/image" Target="../media/image41.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2.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34.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9.sv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7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6.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4.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4.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22.svg"/><Relationship Id="rId7" Type="http://schemas.openxmlformats.org/officeDocument/2006/relationships/image" Target="../media/image41.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4.svg"/><Relationship Id="rId10" Type="http://schemas.openxmlformats.org/officeDocument/2006/relationships/image" Target="../media/image14.svg"/><Relationship Id="rId4" Type="http://schemas.openxmlformats.org/officeDocument/2006/relationships/image" Target="../media/image14.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6.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46237" y="1028700"/>
            <a:ext cx="14619988" cy="6091626"/>
            <a:chOff x="0" y="0"/>
            <a:chExt cx="2916871" cy="1604379"/>
          </a:xfrm>
        </p:grpSpPr>
        <p:sp>
          <p:nvSpPr>
            <p:cNvPr id="3" name="Freeform 3"/>
            <p:cNvSpPr/>
            <p:nvPr/>
          </p:nvSpPr>
          <p:spPr>
            <a:xfrm>
              <a:off x="0" y="0"/>
              <a:ext cx="2916871" cy="1604379"/>
            </a:xfrm>
            <a:custGeom>
              <a:avLst/>
              <a:gdLst/>
              <a:ahLst/>
              <a:cxnLst/>
              <a:rect l="l" t="t" r="r" b="b"/>
              <a:pathLst>
                <a:path w="2916871" h="1604379">
                  <a:moveTo>
                    <a:pt x="0" y="0"/>
                  </a:moveTo>
                  <a:lnTo>
                    <a:pt x="2916871" y="0"/>
                  </a:lnTo>
                  <a:lnTo>
                    <a:pt x="2916871" y="1604379"/>
                  </a:lnTo>
                  <a:lnTo>
                    <a:pt x="0" y="1604379"/>
                  </a:lnTo>
                  <a:close/>
                </a:path>
              </a:pathLst>
            </a:custGeom>
            <a:solidFill>
              <a:srgbClr val="84D6D0"/>
            </a:solidFill>
            <a:ln w="209550" cap="sq">
              <a:solidFill>
                <a:srgbClr val="FFCB7C"/>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065703" y="1028700"/>
            <a:ext cx="2966959" cy="2983232"/>
          </a:xfrm>
          <a:custGeom>
            <a:avLst/>
            <a:gdLst/>
            <a:ahLst/>
            <a:cxnLst/>
            <a:rect l="l" t="t" r="r" b="b"/>
            <a:pathLst>
              <a:path w="2966959" h="2983232">
                <a:moveTo>
                  <a:pt x="0" y="0"/>
                </a:moveTo>
                <a:lnTo>
                  <a:pt x="2966959" y="0"/>
                </a:lnTo>
                <a:lnTo>
                  <a:pt x="2966959" y="2983232"/>
                </a:lnTo>
                <a:lnTo>
                  <a:pt x="0" y="29832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2"/>
          <p:cNvSpPr txBox="1"/>
          <p:nvPr/>
        </p:nvSpPr>
        <p:spPr>
          <a:xfrm>
            <a:off x="609600" y="1579244"/>
            <a:ext cx="14256363" cy="1846659"/>
          </a:xfrm>
          <a:prstGeom prst="rect">
            <a:avLst/>
          </a:prstGeom>
        </p:spPr>
        <p:txBody>
          <a:bodyPr wrap="square" lIns="0" tIns="0" rIns="0" bIns="0" rtlCol="0" anchor="t">
            <a:spAutoFit/>
          </a:bodyPr>
          <a:lstStyle/>
          <a:p>
            <a:pPr marL="1371600" indent="-1371600" algn="ctr">
              <a:buAutoNum type="alphaUcPeriod"/>
            </a:pPr>
            <a:r>
              <a:rPr lang="vi-VN" sz="6000" b="1" dirty="0">
                <a:ln w="9525">
                  <a:solidFill>
                    <a:schemeClr val="bg1"/>
                  </a:solidFill>
                  <a:prstDash val="solid"/>
                </a:ln>
                <a:effectLst>
                  <a:outerShdw blurRad="12700" dist="38100" dir="2700000" algn="tl" rotWithShape="0">
                    <a:schemeClr val="bg1">
                      <a:lumMod val="50000"/>
                    </a:schemeClr>
                  </a:outerShdw>
                </a:effectLst>
                <a:latin typeface="+mj-lt"/>
              </a:rPr>
              <a:t>ĐỌC</a:t>
            </a:r>
          </a:p>
          <a:p>
            <a:pPr algn="ctr"/>
            <a:r>
              <a:rPr lang="vi-VN" sz="6000" b="1" dirty="0">
                <a:ln w="9525">
                  <a:solidFill>
                    <a:schemeClr val="bg1"/>
                  </a:solidFill>
                  <a:prstDash val="solid"/>
                </a:ln>
                <a:effectLst>
                  <a:outerShdw blurRad="12700" dist="38100" dir="2700000" algn="tl" rotWithShape="0">
                    <a:schemeClr val="bg1">
                      <a:lumMod val="50000"/>
                    </a:schemeClr>
                  </a:outerShdw>
                </a:effectLst>
                <a:latin typeface="+mj-lt"/>
              </a:rPr>
              <a:t>A1:Ông Giuốc- đanh mặc lễ phục</a:t>
            </a:r>
            <a:endParaRPr lang="en-GB" sz="6000" b="1" dirty="0">
              <a:ln w="9525">
                <a:solidFill>
                  <a:schemeClr val="bg1"/>
                </a:solidFill>
                <a:prstDash val="solid"/>
              </a:ln>
              <a:effectLst>
                <a:outerShdw blurRad="12700" dist="38100" dir="2700000" algn="tl" rotWithShape="0">
                  <a:schemeClr val="bg1">
                    <a:lumMod val="50000"/>
                  </a:schemeClr>
                </a:outerShdw>
              </a:effectLst>
              <a:latin typeface="+mj-lt"/>
            </a:endParaRPr>
          </a:p>
        </p:txBody>
      </p:sp>
      <p:sp>
        <p:nvSpPr>
          <p:cNvPr id="16" name="Freeform 16"/>
          <p:cNvSpPr/>
          <p:nvPr/>
        </p:nvSpPr>
        <p:spPr>
          <a:xfrm>
            <a:off x="16331005" y="6175929"/>
            <a:ext cx="3403313" cy="4088064"/>
          </a:xfrm>
          <a:custGeom>
            <a:avLst/>
            <a:gdLst/>
            <a:ahLst/>
            <a:cxnLst/>
            <a:rect l="l" t="t" r="r" b="b"/>
            <a:pathLst>
              <a:path w="3403313" h="4088064">
                <a:moveTo>
                  <a:pt x="0" y="0"/>
                </a:moveTo>
                <a:lnTo>
                  <a:pt x="3403314" y="0"/>
                </a:lnTo>
                <a:lnTo>
                  <a:pt x="3403314" y="4088064"/>
                </a:lnTo>
                <a:lnTo>
                  <a:pt x="0" y="40880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7"/>
          <p:cNvSpPr txBox="1"/>
          <p:nvPr/>
        </p:nvSpPr>
        <p:spPr>
          <a:xfrm>
            <a:off x="3610532" y="3518788"/>
            <a:ext cx="10613345" cy="1754326"/>
          </a:xfrm>
          <a:prstGeom prst="rect">
            <a:avLst/>
          </a:prstGeom>
        </p:spPr>
        <p:txBody>
          <a:bodyPr lIns="0" tIns="0" rIns="0" bIns="0" rtlCol="0" anchor="t">
            <a:spAutoFit/>
          </a:bodyPr>
          <a:lstStyle/>
          <a:p>
            <a:pPr algn="ctr"/>
            <a:r>
              <a:rPr lang="vi-VN" sz="4800" dirty="0">
                <a:latin typeface="+mj-lt"/>
              </a:rPr>
              <a:t>(Trích vở kịch </a:t>
            </a:r>
            <a:r>
              <a:rPr lang="vi-VN" sz="4800" i="1" dirty="0">
                <a:latin typeface="+mj-lt"/>
              </a:rPr>
              <a:t>Trưởng giả học làm sang</a:t>
            </a:r>
            <a:r>
              <a:rPr lang="vi-VN" sz="4800" dirty="0">
                <a:latin typeface="+mj-lt"/>
              </a:rPr>
              <a:t>)</a:t>
            </a:r>
            <a:endParaRPr lang="en-GB" sz="4800" dirty="0">
              <a:latin typeface="+mj-lt"/>
            </a:endParaRPr>
          </a:p>
          <a:p>
            <a:pPr algn="ctr"/>
            <a:r>
              <a:rPr lang="vi-VN" sz="4800" dirty="0">
                <a:latin typeface="+mj-lt"/>
              </a:rPr>
              <a:t>                                      </a:t>
            </a:r>
            <a:r>
              <a:rPr lang="vi-VN"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MÔ-LI-E</a:t>
            </a:r>
            <a:endParaRPr lang="en-GB"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sp>
        <p:nvSpPr>
          <p:cNvPr id="2" name="Freeform 2"/>
          <p:cNvSpPr/>
          <p:nvPr/>
        </p:nvSpPr>
        <p:spPr>
          <a:xfrm>
            <a:off x="2234262" y="1065983"/>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7539426"/>
            <a:ext cx="18288000" cy="921895"/>
            <a:chOff x="0" y="0"/>
            <a:chExt cx="4816593" cy="242804"/>
          </a:xfrm>
        </p:grpSpPr>
        <p:sp>
          <p:nvSpPr>
            <p:cNvPr id="4" name="Freeform 4"/>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6705600" y="647700"/>
            <a:ext cx="10553700" cy="92964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17353259" y="7422804"/>
            <a:ext cx="1449085" cy="2912733"/>
          </a:xfrm>
          <a:custGeom>
            <a:avLst/>
            <a:gdLst/>
            <a:ahLst/>
            <a:cxnLst/>
            <a:rect l="l" t="t" r="r" b="b"/>
            <a:pathLst>
              <a:path w="1449085" h="2912733">
                <a:moveTo>
                  <a:pt x="0" y="0"/>
                </a:moveTo>
                <a:lnTo>
                  <a:pt x="1449084" y="0"/>
                </a:lnTo>
                <a:lnTo>
                  <a:pt x="1449084" y="2912733"/>
                </a:lnTo>
                <a:lnTo>
                  <a:pt x="0" y="29127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TextBox 11"/>
          <p:cNvSpPr txBox="1"/>
          <p:nvPr/>
        </p:nvSpPr>
        <p:spPr>
          <a:xfrm>
            <a:off x="9143998" y="1065983"/>
            <a:ext cx="7370252" cy="677108"/>
          </a:xfrm>
          <a:prstGeom prst="rect">
            <a:avLst/>
          </a:prstGeom>
        </p:spPr>
        <p:txBody>
          <a:bodyPr lIns="0" tIns="0" rIns="0" bIns="0" rtlCol="0" anchor="t">
            <a:spAutoFit/>
          </a:bodyPr>
          <a:lstStyle/>
          <a:p>
            <a:r>
              <a:rPr lang="en-GB" sz="4400" b="1" dirty="0">
                <a:latin typeface="Times New Roman" panose="02020603050405020304" pitchFamily="18" charset="0"/>
                <a:cs typeface="Times New Roman" panose="02020603050405020304" pitchFamily="18" charset="0"/>
              </a:rPr>
              <a:t>II. </a:t>
            </a:r>
            <a:r>
              <a:rPr lang="en-GB" sz="4400" b="1" dirty="0" err="1">
                <a:latin typeface="Times New Roman" panose="02020603050405020304" pitchFamily="18" charset="0"/>
                <a:cs typeface="Times New Roman" panose="02020603050405020304" pitchFamily="18" charset="0"/>
              </a:rPr>
              <a:t>Suy</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ngẫm</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và</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phản</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hồi</a:t>
            </a:r>
            <a:endParaRPr lang="en-GB" sz="4400" dirty="0">
              <a:latin typeface="Times New Roman" panose="02020603050405020304" pitchFamily="18" charset="0"/>
              <a:cs typeface="Times New Roman" panose="02020603050405020304" pitchFamily="18" charset="0"/>
            </a:endParaRPr>
          </a:p>
        </p:txBody>
      </p:sp>
      <p:sp>
        <p:nvSpPr>
          <p:cNvPr id="21" name="Rectangle 20"/>
          <p:cNvSpPr/>
          <p:nvPr/>
        </p:nvSpPr>
        <p:spPr>
          <a:xfrm>
            <a:off x="8077200" y="1925928"/>
            <a:ext cx="8541634" cy="884794"/>
          </a:xfrm>
          <a:prstGeom prst="rect">
            <a:avLst/>
          </a:prstGeom>
        </p:spPr>
        <p:txBody>
          <a:bodyPr wrap="none">
            <a:spAutoFit/>
          </a:bodyPr>
          <a:lstStyle/>
          <a:p>
            <a:pPr algn="just">
              <a:lnSpc>
                <a:spcPct val="130000"/>
              </a:lnSpc>
              <a:spcAft>
                <a:spcPts val="0"/>
              </a:spcAft>
            </a:pPr>
            <a:r>
              <a:rPr lang="en-GB" sz="44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Vai trò của các chỉ dẫn sân khấu</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980353732"/>
              </p:ext>
            </p:extLst>
          </p:nvPr>
        </p:nvGraphicFramePr>
        <p:xfrm>
          <a:off x="7559515" y="3238500"/>
          <a:ext cx="9059319" cy="6339840"/>
        </p:xfrm>
        <a:graphic>
          <a:graphicData uri="http://schemas.openxmlformats.org/drawingml/2006/table">
            <a:tbl>
              <a:tblPr firstRow="1" firstCol="1" bandRow="1">
                <a:effectLst>
                  <a:outerShdw blurRad="50800" dist="38100" algn="l" rotWithShape="0">
                    <a:prstClr val="black">
                      <a:alpha val="40000"/>
                    </a:prstClr>
                  </a:outerShdw>
                </a:effectLst>
              </a:tblPr>
              <a:tblGrid>
                <a:gridCol w="3413285">
                  <a:extLst>
                    <a:ext uri="{9D8B030D-6E8A-4147-A177-3AD203B41FA5}">
                      <a16:colId xmlns:a16="http://schemas.microsoft.com/office/drawing/2014/main" xmlns="" val="20000"/>
                    </a:ext>
                  </a:extLst>
                </a:gridCol>
                <a:gridCol w="5646034">
                  <a:extLst>
                    <a:ext uri="{9D8B030D-6E8A-4147-A177-3AD203B41FA5}">
                      <a16:colId xmlns:a16="http://schemas.microsoft.com/office/drawing/2014/main" xmlns="" val="20001"/>
                    </a:ext>
                  </a:extLst>
                </a:gridCol>
              </a:tblGrid>
              <a:tr h="555296">
                <a:tc gridSpan="2">
                  <a:txBody>
                    <a:bodyPr/>
                    <a:lstStyle/>
                    <a:p>
                      <a:pPr algn="ctr">
                        <a:lnSpc>
                          <a:spcPct val="130000"/>
                        </a:lnSpc>
                        <a:spcAft>
                          <a:spcPts val="0"/>
                        </a:spcAft>
                      </a:pPr>
                      <a:r>
                        <a:rPr lang="vi-VN" sz="3200" b="1" u="sng">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PHT 02:</a:t>
                      </a:r>
                      <a:r>
                        <a:rPr lang="vi-VN"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các chỉ dẫn sân khấu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32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 văn bản “</a:t>
                      </a:r>
                      <a:r>
                        <a:rPr lang="vi-VN" sz="32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Ông Giuốc- đanh mặc lễ phục</a:t>
                      </a:r>
                      <a:r>
                        <a:rPr lang="vi-VN" sz="32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hMerge="1">
                  <a:txBody>
                    <a:bodyPr/>
                    <a:lstStyle/>
                    <a:p>
                      <a:endParaRPr lang="en-GB"/>
                    </a:p>
                  </a:txBody>
                  <a:tcPr/>
                </a:tc>
                <a:extLst>
                  <a:ext uri="{0D108BD9-81ED-4DB2-BD59-A6C34878D82A}">
                    <a16:rowId xmlns:a16="http://schemas.microsoft.com/office/drawing/2014/main" xmlns="" val="10000"/>
                  </a:ext>
                </a:extLst>
              </a:tr>
              <a:tr h="1388241">
                <a:tc>
                  <a:txBody>
                    <a:bodyPr/>
                    <a:lstStyle/>
                    <a:p>
                      <a:pPr algn="just" fontAlgn="base">
                        <a:lnSpc>
                          <a:spcPct val="130000"/>
                        </a:lnSpc>
                        <a:spcAft>
                          <a:spcPts val="0"/>
                        </a:spcAft>
                      </a:pPr>
                      <a:r>
                        <a:rPr lang="vi-VN"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diện của các chỉ dẫn sân khấu trong văn bản và nêu tác dụng của các chỉ dẫn sân khấu rong văn bản này?</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431800" algn="l"/>
                        </a:tabLst>
                      </a:pPr>
                      <a:r>
                        <a:rPr lang="vi-VN" sz="3200" i="1">
                          <a:solidFill>
                            <a:srgbClr val="50482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 thiếu đi các đoạn văn in nghiêng ở giữa và cuối văn bản thì việc phát triển xung đột kịch, thể hiện tính cách của nhân vật ông Giuốc-đanh và tạo tiêng cười trong màn kịch sẽ bị ảnh hưởng như thế nào?</a:t>
                      </a:r>
                      <a:endParaRPr lang="en-GB" sz="3200" i="1">
                        <a:solidFill>
                          <a:srgbClr val="50482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55296">
                <a:tc>
                  <a:txBody>
                    <a:bodyPr/>
                    <a:lstStyle/>
                    <a:p>
                      <a:pPr fontAlgn="base">
                        <a:lnSpc>
                          <a:spcPct val="130000"/>
                        </a:lnSpc>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ct val="130000"/>
                        </a:lnSpc>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46" y="2827761"/>
            <a:ext cx="7164718" cy="7435653"/>
          </a:xfrm>
          <a:prstGeom prst="rect">
            <a:avLst/>
          </a:prstGeom>
        </p:spPr>
      </p:pic>
    </p:spTree>
    <p:extLst>
      <p:ext uri="{BB962C8B-B14F-4D97-AF65-F5344CB8AC3E}">
        <p14:creationId xmlns:p14="http://schemas.microsoft.com/office/powerpoint/2010/main" val="223344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0" y="7539426"/>
            <a:ext cx="18288000" cy="921895"/>
            <a:chOff x="0" y="0"/>
            <a:chExt cx="4816593" cy="242804"/>
          </a:xfrm>
        </p:grpSpPr>
        <p:sp>
          <p:nvSpPr>
            <p:cNvPr id="3" name="Freeform 3"/>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a:off x="1028700" y="7428035"/>
            <a:ext cx="1810296" cy="2123514"/>
          </a:xfrm>
          <a:custGeom>
            <a:avLst/>
            <a:gdLst/>
            <a:ahLst/>
            <a:cxnLst/>
            <a:rect l="l" t="t" r="r" b="b"/>
            <a:pathLst>
              <a:path w="1810296" h="2123514">
                <a:moveTo>
                  <a:pt x="0" y="0"/>
                </a:moveTo>
                <a:lnTo>
                  <a:pt x="1810296" y="0"/>
                </a:lnTo>
                <a:lnTo>
                  <a:pt x="1810296" y="2123514"/>
                </a:lnTo>
                <a:lnTo>
                  <a:pt x="0" y="21235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6" name="Group 6"/>
          <p:cNvGrpSpPr/>
          <p:nvPr/>
        </p:nvGrpSpPr>
        <p:grpSpPr>
          <a:xfrm>
            <a:off x="9144000" y="1028700"/>
            <a:ext cx="8839200" cy="82296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a:off x="3326733" y="2565058"/>
            <a:ext cx="5003698" cy="7020494"/>
          </a:xfrm>
          <a:custGeom>
            <a:avLst/>
            <a:gdLst/>
            <a:ahLst/>
            <a:cxnLst/>
            <a:rect l="l" t="t" r="r" b="b"/>
            <a:pathLst>
              <a:path w="5003698" h="7020494">
                <a:moveTo>
                  <a:pt x="0" y="0"/>
                </a:moveTo>
                <a:lnTo>
                  <a:pt x="5003698" y="0"/>
                </a:lnTo>
                <a:lnTo>
                  <a:pt x="5003698" y="7020494"/>
                </a:lnTo>
                <a:lnTo>
                  <a:pt x="0" y="70204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17"/>
          <p:cNvSpPr/>
          <p:nvPr/>
        </p:nvSpPr>
        <p:spPr>
          <a:xfrm>
            <a:off x="1028700" y="1028700"/>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Rectangle 17"/>
          <p:cNvSpPr/>
          <p:nvPr/>
        </p:nvSpPr>
        <p:spPr>
          <a:xfrm>
            <a:off x="9296400" y="1485900"/>
            <a:ext cx="8229600" cy="2973122"/>
          </a:xfrm>
          <a:prstGeom prst="rect">
            <a:avLst/>
          </a:prstGeom>
        </p:spPr>
        <p:txBody>
          <a:bodyPr wrap="square">
            <a:spAutoFit/>
          </a:bodyPr>
          <a:lstStyle/>
          <a:p>
            <a:pPr algn="just" fontAlgn="base">
              <a:lnSpc>
                <a:spcPct val="1300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 Các chỉ dẫn sân khấu:</a:t>
            </a:r>
            <a:r>
              <a:rPr lang="vi-VN" sz="3600">
                <a:latin typeface="Times New Roman" panose="02020603050405020304" pitchFamily="18" charset="0"/>
                <a:ea typeface="Times New Roman" panose="02020603050405020304" pitchFamily="18" charset="0"/>
                <a:cs typeface="Times New Roman" panose="02020603050405020304" pitchFamily="18" charset="0"/>
              </a:rPr>
              <a:t> các cụm từ in nghiêng </a:t>
            </a:r>
            <a:r>
              <a:rPr lang="en-GB" sz="3600">
                <a:latin typeface="Times New Roman" panose="02020603050405020304" pitchFamily="18" charset="0"/>
                <a:ea typeface="Times New Roman" panose="02020603050405020304" pitchFamily="18" charset="0"/>
                <a:cs typeface="Times New Roman" panose="02020603050405020304" pitchFamily="18" charset="0"/>
              </a:rPr>
              <a:t>đ</a:t>
            </a:r>
            <a:r>
              <a:rPr lang="vi-VN" sz="3600">
                <a:latin typeface="Times New Roman" panose="02020603050405020304" pitchFamily="18" charset="0"/>
                <a:ea typeface="Times New Roman" panose="02020603050405020304" pitchFamily="18" charset="0"/>
                <a:cs typeface="Times New Roman" panose="02020603050405020304" pitchFamily="18" charset="0"/>
              </a:rPr>
              <a:t>ặt trong ngoặc </a:t>
            </a:r>
            <a:r>
              <a:rPr lang="en-GB" sz="3600">
                <a:latin typeface="Times New Roman" panose="02020603050405020304" pitchFamily="18" charset="0"/>
                <a:ea typeface="Times New Roman" panose="02020603050405020304" pitchFamily="18" charset="0"/>
                <a:cs typeface="Times New Roman" panose="02020603050405020304" pitchFamily="18" charset="0"/>
              </a:rPr>
              <a:t>đ</a:t>
            </a:r>
            <a:r>
              <a:rPr lang="vi-VN" sz="3600">
                <a:latin typeface="Times New Roman" panose="02020603050405020304" pitchFamily="18" charset="0"/>
                <a:ea typeface="Times New Roman" panose="02020603050405020304" pitchFamily="18" charset="0"/>
                <a:cs typeface="Times New Roman" panose="02020603050405020304" pitchFamily="18" charset="0"/>
              </a:rPr>
              <a:t>ơn như: </a:t>
            </a:r>
            <a:r>
              <a:rPr lang="vi-VN" sz="3600" i="1">
                <a:latin typeface="Times New Roman" panose="02020603050405020304" pitchFamily="18" charset="0"/>
                <a:ea typeface="Times New Roman" panose="02020603050405020304" pitchFamily="18" charset="0"/>
                <a:cs typeface="Times New Roman" panose="02020603050405020304" pitchFamily="18" charset="0"/>
              </a:rPr>
              <a:t>“Ông Giuốc-</a:t>
            </a:r>
            <a:r>
              <a:rPr lang="en-GB" sz="3600" i="1">
                <a:latin typeface="Times New Roman" panose="02020603050405020304" pitchFamily="18" charset="0"/>
                <a:ea typeface="Times New Roman" panose="02020603050405020304" pitchFamily="18" charset="0"/>
                <a:cs typeface="Times New Roman" panose="02020603050405020304" pitchFamily="18" charset="0"/>
              </a:rPr>
              <a:t>đ</a:t>
            </a:r>
            <a:r>
              <a:rPr lang="vi-VN" sz="3600" i="1">
                <a:latin typeface="Times New Roman" panose="02020603050405020304" pitchFamily="18" charset="0"/>
                <a:ea typeface="Times New Roman" panose="02020603050405020304" pitchFamily="18" charset="0"/>
                <a:cs typeface="Times New Roman" panose="02020603050405020304" pitchFamily="18" charset="0"/>
              </a:rPr>
              <a:t>anh (nhìn áo của bác phó may)...”; “Ông Giuốc-</a:t>
            </a:r>
            <a:r>
              <a:rPr lang="en-GB" sz="3600" i="1">
                <a:latin typeface="Times New Roman" panose="02020603050405020304" pitchFamily="18" charset="0"/>
                <a:ea typeface="Times New Roman" panose="02020603050405020304" pitchFamily="18" charset="0"/>
                <a:cs typeface="Times New Roman" panose="02020603050405020304" pitchFamily="18" charset="0"/>
              </a:rPr>
              <a:t>đ</a:t>
            </a:r>
            <a:r>
              <a:rPr lang="vi-VN" sz="3600" i="1">
                <a:latin typeface="Times New Roman" panose="02020603050405020304" pitchFamily="18" charset="0"/>
                <a:ea typeface="Times New Roman" panose="02020603050405020304" pitchFamily="18" charset="0"/>
                <a:cs typeface="Times New Roman" panose="02020603050405020304" pitchFamily="18" charset="0"/>
              </a:rPr>
              <a:t>anh ...(nói riêng)...”</a:t>
            </a:r>
            <a:r>
              <a:rPr lang="vi-VN" sz="3600">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p:cNvSpPr/>
          <p:nvPr/>
        </p:nvSpPr>
        <p:spPr>
          <a:xfrm>
            <a:off x="9410700" y="4904844"/>
            <a:ext cx="8115300" cy="3693319"/>
          </a:xfrm>
          <a:prstGeom prst="rect">
            <a:avLst/>
          </a:prstGeom>
        </p:spPr>
        <p:txBody>
          <a:bodyPr wrap="square">
            <a:spAutoFit/>
          </a:bodyPr>
          <a:lstStyle/>
          <a:p>
            <a:pPr algn="just" fontAlgn="base">
              <a:lnSpc>
                <a:spcPct val="130000"/>
              </a:lnSpc>
              <a:spcAft>
                <a:spcPts val="0"/>
              </a:spcAft>
            </a:pPr>
            <a:r>
              <a:rPr lang="vi-VN" sz="3600" b="1">
                <a:latin typeface="Times New Roman" panose="02020603050405020304" pitchFamily="18" charset="0"/>
                <a:ea typeface="Times New Roman" panose="02020603050405020304" pitchFamily="18" charset="0"/>
                <a:cs typeface="Times New Roman" panose="02020603050405020304" pitchFamily="18" charset="0"/>
              </a:rPr>
              <a:t>* Chỉ dẫn sân khấu ở phần ông Giuốc- đanh và những người thợ phụ</a:t>
            </a:r>
            <a:endParaRPr lang="en-GB" sz="3600">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30000"/>
              </a:lnSpc>
              <a:spcAft>
                <a:spcPts val="0"/>
              </a:spcAft>
            </a:pPr>
            <a:r>
              <a:rPr lang="vi-VN" sz="3600" i="1">
                <a:latin typeface="Times New Roman" panose="02020603050405020304" pitchFamily="18" charset="0"/>
                <a:ea typeface="Times New Roman" panose="02020603050405020304" pitchFamily="18" charset="0"/>
                <a:cs typeface="Times New Roman" panose="02020603050405020304" pitchFamily="18" charset="0"/>
              </a:rPr>
              <a:t>“Bốn chú thợ phụ ra…Cởi áo, mặc áo, chân bước, miệng nói, tất cả ều theo nhịp của dàn nhạc.</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463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sp>
        <p:nvSpPr>
          <p:cNvPr id="2" name="Freeform 2"/>
          <p:cNvSpPr/>
          <p:nvPr/>
        </p:nvSpPr>
        <p:spPr>
          <a:xfrm>
            <a:off x="4124110" y="1028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7539426"/>
            <a:ext cx="18288000" cy="921895"/>
            <a:chOff x="0" y="0"/>
            <a:chExt cx="4816593" cy="242804"/>
          </a:xfrm>
        </p:grpSpPr>
        <p:sp>
          <p:nvSpPr>
            <p:cNvPr id="4" name="Freeform 4"/>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6705600" y="1028700"/>
            <a:ext cx="10553700" cy="89154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17353259" y="7422804"/>
            <a:ext cx="1449085" cy="2912733"/>
          </a:xfrm>
          <a:custGeom>
            <a:avLst/>
            <a:gdLst/>
            <a:ahLst/>
            <a:cxnLst/>
            <a:rect l="l" t="t" r="r" b="b"/>
            <a:pathLst>
              <a:path w="1449085" h="2912733">
                <a:moveTo>
                  <a:pt x="0" y="0"/>
                </a:moveTo>
                <a:lnTo>
                  <a:pt x="1449084" y="0"/>
                </a:lnTo>
                <a:lnTo>
                  <a:pt x="1449084" y="2912733"/>
                </a:lnTo>
                <a:lnTo>
                  <a:pt x="0" y="29127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46" y="2827761"/>
            <a:ext cx="7164718" cy="743565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1692405777"/>
              </p:ext>
            </p:extLst>
          </p:nvPr>
        </p:nvGraphicFramePr>
        <p:xfrm>
          <a:off x="6952605" y="3637143"/>
          <a:ext cx="10059690" cy="5765610"/>
        </p:xfrm>
        <a:graphic>
          <a:graphicData uri="http://schemas.openxmlformats.org/drawingml/2006/table">
            <a:tbl>
              <a:tblPr firstRow="1" firstCol="1" bandRow="1">
                <a:effectLst>
                  <a:outerShdw blurRad="50800" dist="38100" algn="l" rotWithShape="0">
                    <a:prstClr val="black">
                      <a:alpha val="40000"/>
                    </a:prstClr>
                  </a:outerShdw>
                </a:effectLst>
              </a:tblPr>
              <a:tblGrid>
                <a:gridCol w="2514374">
                  <a:extLst>
                    <a:ext uri="{9D8B030D-6E8A-4147-A177-3AD203B41FA5}">
                      <a16:colId xmlns:a16="http://schemas.microsoft.com/office/drawing/2014/main" xmlns="" val="20000"/>
                    </a:ext>
                  </a:extLst>
                </a:gridCol>
                <a:gridCol w="2514374">
                  <a:extLst>
                    <a:ext uri="{9D8B030D-6E8A-4147-A177-3AD203B41FA5}">
                      <a16:colId xmlns:a16="http://schemas.microsoft.com/office/drawing/2014/main" xmlns="" val="20001"/>
                    </a:ext>
                  </a:extLst>
                </a:gridCol>
                <a:gridCol w="2201654">
                  <a:extLst>
                    <a:ext uri="{9D8B030D-6E8A-4147-A177-3AD203B41FA5}">
                      <a16:colId xmlns:a16="http://schemas.microsoft.com/office/drawing/2014/main" xmlns="" val="20002"/>
                    </a:ext>
                  </a:extLst>
                </a:gridCol>
                <a:gridCol w="2829288">
                  <a:extLst>
                    <a:ext uri="{9D8B030D-6E8A-4147-A177-3AD203B41FA5}">
                      <a16:colId xmlns:a16="http://schemas.microsoft.com/office/drawing/2014/main" xmlns="" val="20003"/>
                    </a:ext>
                  </a:extLst>
                </a:gridCol>
              </a:tblGrid>
              <a:tr h="2819400">
                <a:tc gridSpan="4">
                  <a:txBody>
                    <a:bodyPr/>
                    <a:lstStyle/>
                    <a:p>
                      <a:pPr>
                        <a:lnSpc>
                          <a:spcPct val="130000"/>
                        </a:lnSpc>
                        <a:spcAft>
                          <a:spcPts val="0"/>
                        </a:spcAft>
                      </a:pPr>
                      <a:r>
                        <a:rPr lang="en-US" sz="3600" b="1" u="sng">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PHT số 03:</a:t>
                      </a:r>
                      <a:r>
                        <a:rPr lang="en-US" sz="3600" b="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đặc điểm nhân vật ông Giuốc- đanh và các nhân vật trong văn bản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spcAft>
                          <a:spcPts val="0"/>
                        </a:spcAft>
                      </a:pPr>
                      <a:r>
                        <a:rPr lang="en-US" sz="3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Nhóm 1,2: </a:t>
                      </a:r>
                      <a:r>
                        <a:rPr lang="en-SG" sz="3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Ông Giuốc-đanh và bác thợ may (phần 1)</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spcAft>
                          <a:spcPts val="0"/>
                        </a:spcAft>
                      </a:pPr>
                      <a:r>
                        <a:rPr lang="en-US" sz="3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Nhóm 3,4: Ông Giuốc- đanh và các thợ phụ (phần 2)</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0"/>
                  </a:ext>
                </a:extLst>
              </a:tr>
              <a:tr h="1322947">
                <a:tc>
                  <a:txBody>
                    <a:bodyPr/>
                    <a:lstStyle/>
                    <a:p>
                      <a:pP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 Tình huống</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Ngôn ngữ nhân vật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Hành động</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Đặc điểm tính cách nhân vật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486218">
                <a:tc>
                  <a:txBody>
                    <a:bodyPr/>
                    <a:lstStyle/>
                    <a:p>
                      <a:pP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5" name="Rectangle 14"/>
          <p:cNvSpPr/>
          <p:nvPr/>
        </p:nvSpPr>
        <p:spPr>
          <a:xfrm>
            <a:off x="7391400" y="1485900"/>
            <a:ext cx="8991600" cy="1323439"/>
          </a:xfrm>
          <a:prstGeom prst="rect">
            <a:avLst/>
          </a:prstGeom>
        </p:spPr>
        <p:txBody>
          <a:bodyPr wrap="square">
            <a:spAutoFit/>
          </a:bodyPr>
          <a:lstStyle/>
          <a:p>
            <a:pPr algn="ctr"/>
            <a:r>
              <a:rPr lang="vi-VN" sz="4000" b="1">
                <a:latin typeface="Times New Roman" panose="02020603050405020304" pitchFamily="18" charset="0"/>
                <a:cs typeface="Times New Roman" panose="02020603050405020304" pitchFamily="18" charset="0"/>
              </a:rPr>
              <a:t>2.  Ông Giuốc- đanh và các nhân vật trong đoạn trích</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720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0" y="7539426"/>
            <a:ext cx="18288000" cy="921895"/>
            <a:chOff x="0" y="0"/>
            <a:chExt cx="4816593" cy="242804"/>
          </a:xfrm>
        </p:grpSpPr>
        <p:sp>
          <p:nvSpPr>
            <p:cNvPr id="3" name="Freeform 3"/>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a:off x="1028700" y="7428035"/>
            <a:ext cx="1810296" cy="2123514"/>
          </a:xfrm>
          <a:custGeom>
            <a:avLst/>
            <a:gdLst/>
            <a:ahLst/>
            <a:cxnLst/>
            <a:rect l="l" t="t" r="r" b="b"/>
            <a:pathLst>
              <a:path w="1810296" h="2123514">
                <a:moveTo>
                  <a:pt x="0" y="0"/>
                </a:moveTo>
                <a:lnTo>
                  <a:pt x="1810296" y="0"/>
                </a:lnTo>
                <a:lnTo>
                  <a:pt x="1810296" y="2123514"/>
                </a:lnTo>
                <a:lnTo>
                  <a:pt x="0" y="21235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6" name="Group 6"/>
          <p:cNvGrpSpPr/>
          <p:nvPr/>
        </p:nvGrpSpPr>
        <p:grpSpPr>
          <a:xfrm>
            <a:off x="6781800" y="1028700"/>
            <a:ext cx="10477500" cy="82296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7" name="Freeform 17"/>
          <p:cNvSpPr/>
          <p:nvPr/>
        </p:nvSpPr>
        <p:spPr>
          <a:xfrm>
            <a:off x="1028700" y="1028700"/>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Rectangle 18"/>
          <p:cNvSpPr/>
          <p:nvPr/>
        </p:nvSpPr>
        <p:spPr>
          <a:xfrm>
            <a:off x="8195488" y="1336415"/>
            <a:ext cx="7310221" cy="1754326"/>
          </a:xfrm>
          <a:prstGeom prst="rect">
            <a:avLst/>
          </a:prstGeom>
        </p:spPr>
        <p:txBody>
          <a:bodyPr wrap="square">
            <a:spAutoFit/>
          </a:bodyPr>
          <a:lstStyle/>
          <a:p>
            <a:pPr algn="ctr"/>
            <a:r>
              <a:rPr lang="vi-VN" sz="5400" b="1">
                <a:latin typeface="Times New Roman" panose="02020603050405020304" pitchFamily="18" charset="0"/>
                <a:cs typeface="Times New Roman" panose="02020603050405020304" pitchFamily="18" charset="0"/>
              </a:rPr>
              <a:t>* Giới thiệu chung về ông Giuốc-đanh</a:t>
            </a:r>
            <a:endParaRPr lang="en-GB" sz="540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2962" y="3059908"/>
            <a:ext cx="5114412" cy="7521408"/>
          </a:xfrm>
          <a:prstGeom prst="rect">
            <a:avLst/>
          </a:prstGeom>
        </p:spPr>
      </p:pic>
      <p:sp>
        <p:nvSpPr>
          <p:cNvPr id="10" name="Rectangle 9"/>
          <p:cNvSpPr/>
          <p:nvPr/>
        </p:nvSpPr>
        <p:spPr>
          <a:xfrm>
            <a:off x="7039831" y="3156812"/>
            <a:ext cx="10105169" cy="1754326"/>
          </a:xfrm>
          <a:prstGeom prst="rect">
            <a:avLst/>
          </a:prstGeom>
        </p:spPr>
        <p:txBody>
          <a:bodyPr wrap="square">
            <a:spAutoFit/>
          </a:bodyPr>
          <a:lstStyle/>
          <a:p>
            <a:r>
              <a:rPr lang="vi-VN" sz="5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Xuất thân: trong một gia đình nhà buôn giàu có.</a:t>
            </a:r>
            <a:endParaRPr lang="en-GB" sz="5400">
              <a:latin typeface="Times New Roman" panose="02020603050405020304" pitchFamily="18" charset="0"/>
              <a:cs typeface="Times New Roman" panose="02020603050405020304" pitchFamily="18" charset="0"/>
            </a:endParaRPr>
          </a:p>
        </p:txBody>
      </p:sp>
      <p:sp>
        <p:nvSpPr>
          <p:cNvPr id="11" name="Rectangle 10"/>
          <p:cNvSpPr/>
          <p:nvPr/>
        </p:nvSpPr>
        <p:spPr>
          <a:xfrm>
            <a:off x="7039830" y="5045795"/>
            <a:ext cx="10105169" cy="923330"/>
          </a:xfrm>
          <a:prstGeom prst="rect">
            <a:avLst/>
          </a:prstGeom>
        </p:spPr>
        <p:txBody>
          <a:bodyPr wrap="square">
            <a:spAutoFit/>
          </a:bodyPr>
          <a:lstStyle/>
          <a:p>
            <a:pPr algn="just">
              <a:spcAft>
                <a:spcPts val="0"/>
              </a:spcAft>
            </a:pPr>
            <a:r>
              <a:rPr lang="vi-VN" sz="5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Trình độ: ít hiểu biết, ngờ nghệch.</a:t>
            </a:r>
            <a:endParaRPr lang="en-GB" sz="5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7073110" y="6374946"/>
            <a:ext cx="9919489" cy="1754326"/>
          </a:xfrm>
          <a:prstGeom prst="rect">
            <a:avLst/>
          </a:prstGeom>
        </p:spPr>
        <p:txBody>
          <a:bodyPr wrap="square">
            <a:spAutoFit/>
          </a:bodyPr>
          <a:lstStyle/>
          <a:p>
            <a:pPr algn="just">
              <a:spcAft>
                <a:spcPts val="0"/>
              </a:spcAft>
            </a:pPr>
            <a:r>
              <a:rPr lang="vi-VN" sz="5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Mong muốn có cách sống như người quý tộc.</a:t>
            </a:r>
            <a:endParaRPr lang="en-GB" sz="5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538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3845773" y="1028700"/>
            <a:ext cx="11074995" cy="6091626"/>
            <a:chOff x="0" y="0"/>
            <a:chExt cx="2916871" cy="1604379"/>
          </a:xfrm>
        </p:grpSpPr>
        <p:sp>
          <p:nvSpPr>
            <p:cNvPr id="3" name="Freeform 3"/>
            <p:cNvSpPr/>
            <p:nvPr/>
          </p:nvSpPr>
          <p:spPr>
            <a:xfrm>
              <a:off x="0" y="0"/>
              <a:ext cx="2916871" cy="1604379"/>
            </a:xfrm>
            <a:custGeom>
              <a:avLst/>
              <a:gdLst/>
              <a:ahLst/>
              <a:cxnLst/>
              <a:rect l="l" t="t" r="r" b="b"/>
              <a:pathLst>
                <a:path w="2916871" h="1604379">
                  <a:moveTo>
                    <a:pt x="0" y="0"/>
                  </a:moveTo>
                  <a:lnTo>
                    <a:pt x="2916871" y="0"/>
                  </a:lnTo>
                  <a:lnTo>
                    <a:pt x="2916871" y="1604379"/>
                  </a:lnTo>
                  <a:lnTo>
                    <a:pt x="0" y="1604379"/>
                  </a:lnTo>
                  <a:close/>
                </a:path>
              </a:pathLst>
            </a:custGeom>
            <a:solidFill>
              <a:srgbClr val="FDFCF4"/>
            </a:solidFill>
            <a:ln w="209550" cap="sq">
              <a:solidFill>
                <a:srgbClr val="84D6D0"/>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a:off x="15460239" y="1028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028700" y="1028700"/>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7"/>
          <p:cNvGrpSpPr/>
          <p:nvPr/>
        </p:nvGrpSpPr>
        <p:grpSpPr>
          <a:xfrm>
            <a:off x="0" y="7539426"/>
            <a:ext cx="18288000" cy="921895"/>
            <a:chOff x="0" y="0"/>
            <a:chExt cx="4816593" cy="242804"/>
          </a:xfrm>
        </p:grpSpPr>
        <p:sp>
          <p:nvSpPr>
            <p:cNvPr id="8" name="Freeform 8"/>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Freeform 10"/>
          <p:cNvSpPr/>
          <p:nvPr/>
        </p:nvSpPr>
        <p:spPr>
          <a:xfrm>
            <a:off x="-1036190" y="8107793"/>
            <a:ext cx="9763927" cy="5308026"/>
          </a:xfrm>
          <a:custGeom>
            <a:avLst/>
            <a:gdLst/>
            <a:ahLst/>
            <a:cxnLst/>
            <a:rect l="l" t="t" r="r" b="b"/>
            <a:pathLst>
              <a:path w="9763927" h="5308026">
                <a:moveTo>
                  <a:pt x="0" y="0"/>
                </a:moveTo>
                <a:lnTo>
                  <a:pt x="9763926" y="0"/>
                </a:lnTo>
                <a:lnTo>
                  <a:pt x="9763926" y="5308025"/>
                </a:lnTo>
                <a:lnTo>
                  <a:pt x="0" y="53080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flipH="1">
            <a:off x="14101437" y="5572159"/>
            <a:ext cx="2857916" cy="4114800"/>
          </a:xfrm>
          <a:custGeom>
            <a:avLst/>
            <a:gdLst/>
            <a:ahLst/>
            <a:cxnLst/>
            <a:rect l="l" t="t" r="r" b="b"/>
            <a:pathLst>
              <a:path w="2857916" h="4114800">
                <a:moveTo>
                  <a:pt x="2857916" y="0"/>
                </a:moveTo>
                <a:lnTo>
                  <a:pt x="0" y="0"/>
                </a:lnTo>
                <a:lnTo>
                  <a:pt x="0" y="4114800"/>
                </a:lnTo>
                <a:lnTo>
                  <a:pt x="2857916" y="4114800"/>
                </a:lnTo>
                <a:lnTo>
                  <a:pt x="2857916"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028700" y="5572159"/>
            <a:ext cx="1991625" cy="2535634"/>
          </a:xfrm>
          <a:custGeom>
            <a:avLst/>
            <a:gdLst/>
            <a:ahLst/>
            <a:cxnLst/>
            <a:rect l="l" t="t" r="r" b="b"/>
            <a:pathLst>
              <a:path w="1991625" h="2535634">
                <a:moveTo>
                  <a:pt x="0" y="0"/>
                </a:moveTo>
                <a:lnTo>
                  <a:pt x="1991625" y="0"/>
                </a:lnTo>
                <a:lnTo>
                  <a:pt x="1991625" y="2535634"/>
                </a:lnTo>
                <a:lnTo>
                  <a:pt x="0" y="25356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a:off x="3409534" y="6521830"/>
            <a:ext cx="2289448" cy="1585963"/>
          </a:xfrm>
          <a:custGeom>
            <a:avLst/>
            <a:gdLst/>
            <a:ahLst/>
            <a:cxnLst/>
            <a:rect l="l" t="t" r="r" b="b"/>
            <a:pathLst>
              <a:path w="2289448" h="1585963">
                <a:moveTo>
                  <a:pt x="0" y="0"/>
                </a:moveTo>
                <a:lnTo>
                  <a:pt x="2289448" y="0"/>
                </a:lnTo>
                <a:lnTo>
                  <a:pt x="2289448" y="1585963"/>
                </a:lnTo>
                <a:lnTo>
                  <a:pt x="0" y="158596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5039384" y="2493915"/>
            <a:ext cx="8687771" cy="2708434"/>
          </a:xfrm>
          <a:prstGeom prst="rect">
            <a:avLst/>
          </a:prstGeom>
        </p:spPr>
        <p:txBody>
          <a:bodyPr lIns="0" tIns="0" rIns="0" bIns="0" rtlCol="0" anchor="t">
            <a:spAutoFit/>
          </a:bodyPr>
          <a:lstStyle/>
          <a:p>
            <a:pPr algn="ctr"/>
            <a:r>
              <a:rPr lang="pt-BR" sz="8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3 LUYỆN TẬP</a:t>
            </a:r>
            <a:endParaRPr lang="en-GB" sz="8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03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521533" y="373420"/>
            <a:ext cx="7772400" cy="1754326"/>
          </a:xfrm>
          <a:prstGeom prst="rect">
            <a:avLst/>
          </a:prstGeom>
          <a:noFill/>
        </p:spPr>
        <p:txBody>
          <a:bodyPr wrap="square" rtlCol="0">
            <a:spAutoFit/>
          </a:bodyPr>
          <a:lstStyle/>
          <a:p>
            <a:r>
              <a:rPr lang="pt-BR" sz="5400">
                <a:latin typeface="Times New Roman" panose="02020603050405020304" pitchFamily="18" charset="0"/>
                <a:cs typeface="Times New Roman" panose="02020603050405020304" pitchFamily="18" charset="0"/>
              </a:rPr>
              <a:t>Câu 3:</a:t>
            </a:r>
            <a:r>
              <a:rPr lang="pt-BR" sz="5400" i="1">
                <a:latin typeface="Times New Roman" panose="02020603050405020304" pitchFamily="18" charset="0"/>
                <a:cs typeface="Times New Roman" panose="02020603050405020304" pitchFamily="18" charset="0"/>
              </a:rPr>
              <a:t> Ai là người muốn trở thành nhà quý tộc?</a:t>
            </a:r>
            <a:endParaRPr lang="en-GB" sz="5400">
              <a:latin typeface="Times New Roman" panose="02020603050405020304" pitchFamily="18" charset="0"/>
              <a:cs typeface="Times New Roman" panose="02020603050405020304" pitchFamily="18" charset="0"/>
            </a:endParaRPr>
          </a:p>
        </p:txBody>
      </p:sp>
      <p:sp>
        <p:nvSpPr>
          <p:cNvPr id="7" name="TextBox 6"/>
          <p:cNvSpPr txBox="1"/>
          <p:nvPr/>
        </p:nvSpPr>
        <p:spPr>
          <a:xfrm>
            <a:off x="12562034" y="4296665"/>
            <a:ext cx="5116365"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C. Ông Giuốc-đanh</a:t>
            </a:r>
            <a:endParaRPr lang="en-GB" sz="4800">
              <a:latin typeface="Times New Roman" panose="02020603050405020304" pitchFamily="18" charset="0"/>
              <a:cs typeface="Times New Roman" panose="02020603050405020304" pitchFamily="18" charset="0"/>
            </a:endParaRPr>
          </a:p>
        </p:txBody>
      </p:sp>
      <p:sp>
        <p:nvSpPr>
          <p:cNvPr id="8" name="TextBox 7"/>
          <p:cNvSpPr txBox="1"/>
          <p:nvPr/>
        </p:nvSpPr>
        <p:spPr>
          <a:xfrm>
            <a:off x="1758870" y="6037154"/>
            <a:ext cx="2971800"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B. Ni-côn</a:t>
            </a:r>
            <a:endParaRPr lang="en-GB" sz="4800">
              <a:latin typeface="Times New Roman" panose="02020603050405020304" pitchFamily="18" charset="0"/>
              <a:cs typeface="Times New Roman" panose="02020603050405020304" pitchFamily="18" charset="0"/>
            </a:endParaRPr>
          </a:p>
        </p:txBody>
      </p:sp>
      <p:sp>
        <p:nvSpPr>
          <p:cNvPr id="9" name="TextBox 8"/>
          <p:cNvSpPr txBox="1"/>
          <p:nvPr/>
        </p:nvSpPr>
        <p:spPr>
          <a:xfrm>
            <a:off x="12680872" y="5798437"/>
            <a:ext cx="4009734"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D. Thợ phụ</a:t>
            </a:r>
            <a:endParaRPr lang="en-GB" sz="4800">
              <a:latin typeface="Times New Roman" panose="02020603050405020304" pitchFamily="18" charset="0"/>
              <a:cs typeface="Times New Roman" panose="02020603050405020304" pitchFamily="18" charset="0"/>
            </a:endParaRPr>
          </a:p>
        </p:txBody>
      </p:sp>
      <p:sp>
        <p:nvSpPr>
          <p:cNvPr id="10" name="TextBox 9"/>
          <p:cNvSpPr txBox="1"/>
          <p:nvPr/>
        </p:nvSpPr>
        <p:spPr>
          <a:xfrm>
            <a:off x="1679042" y="4323879"/>
            <a:ext cx="2971800"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A. Mô-li-e.</a:t>
            </a:r>
            <a:endParaRPr lang="en-GB" sz="480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5521533" y="1956655"/>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372101" y="3090686"/>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226395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85"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0"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0"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0"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195950" y="509809"/>
            <a:ext cx="8369791" cy="1754326"/>
          </a:xfrm>
          <a:prstGeom prst="rect">
            <a:avLst/>
          </a:prstGeom>
          <a:noFill/>
        </p:spPr>
        <p:txBody>
          <a:bodyPr wrap="square" rtlCol="0">
            <a:spAutoFit/>
          </a:bodyPr>
          <a:lstStyle/>
          <a:p>
            <a:r>
              <a:rPr lang="fr-FR" sz="5400" b="1">
                <a:latin typeface="Times New Roman" panose="02020603050405020304" pitchFamily="18" charset="0"/>
                <a:cs typeface="Times New Roman" panose="02020603050405020304" pitchFamily="18" charset="0"/>
              </a:rPr>
              <a:t>Câu 4:</a:t>
            </a:r>
            <a:r>
              <a:rPr lang="fr-FR" sz="5400" i="1">
                <a:latin typeface="Times New Roman" panose="02020603050405020304" pitchFamily="18" charset="0"/>
                <a:cs typeface="Times New Roman" panose="02020603050405020304" pitchFamily="18" charset="0"/>
              </a:rPr>
              <a:t> Lễ phục đáng cười nhất của ông Giuốc-đanh là:</a:t>
            </a:r>
            <a:endParaRPr lang="en-GB" sz="5400">
              <a:latin typeface="Times New Roman" panose="02020603050405020304" pitchFamily="18" charset="0"/>
              <a:cs typeface="Times New Roman" panose="02020603050405020304" pitchFamily="18" charset="0"/>
            </a:endParaRPr>
          </a:p>
        </p:txBody>
      </p:sp>
      <p:sp>
        <p:nvSpPr>
          <p:cNvPr id="7" name="TextBox 6"/>
          <p:cNvSpPr txBox="1"/>
          <p:nvPr/>
        </p:nvSpPr>
        <p:spPr>
          <a:xfrm>
            <a:off x="13227631" y="6094057"/>
            <a:ext cx="2971800"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D. Áo</a:t>
            </a:r>
            <a:endParaRPr lang="en-GB" sz="4800">
              <a:latin typeface="Times New Roman" panose="02020603050405020304" pitchFamily="18" charset="0"/>
              <a:cs typeface="Times New Roman" panose="02020603050405020304" pitchFamily="18" charset="0"/>
            </a:endParaRPr>
          </a:p>
        </p:txBody>
      </p:sp>
      <p:sp>
        <p:nvSpPr>
          <p:cNvPr id="8" name="TextBox 7"/>
          <p:cNvSpPr txBox="1"/>
          <p:nvPr/>
        </p:nvSpPr>
        <p:spPr>
          <a:xfrm>
            <a:off x="1978647" y="6171135"/>
            <a:ext cx="2971800"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C. Mũ</a:t>
            </a:r>
            <a:endParaRPr lang="en-GB" sz="4800">
              <a:latin typeface="Times New Roman" panose="02020603050405020304" pitchFamily="18" charset="0"/>
              <a:cs typeface="Times New Roman" panose="02020603050405020304" pitchFamily="18" charset="0"/>
            </a:endParaRPr>
          </a:p>
        </p:txBody>
      </p:sp>
      <p:sp>
        <p:nvSpPr>
          <p:cNvPr id="9" name="TextBox 8"/>
          <p:cNvSpPr txBox="1"/>
          <p:nvPr/>
        </p:nvSpPr>
        <p:spPr>
          <a:xfrm>
            <a:off x="1960259" y="4425738"/>
            <a:ext cx="2971800"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A. Tất</a:t>
            </a:r>
            <a:endParaRPr lang="en-GB" sz="4800">
              <a:latin typeface="Times New Roman" panose="02020603050405020304" pitchFamily="18" charset="0"/>
              <a:cs typeface="Times New Roman" panose="02020603050405020304" pitchFamily="18" charset="0"/>
            </a:endParaRPr>
          </a:p>
        </p:txBody>
      </p:sp>
      <p:sp>
        <p:nvSpPr>
          <p:cNvPr id="10" name="TextBox 9"/>
          <p:cNvSpPr txBox="1"/>
          <p:nvPr/>
        </p:nvSpPr>
        <p:spPr>
          <a:xfrm>
            <a:off x="13189531" y="4453861"/>
            <a:ext cx="2971800"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B. Giày</a:t>
            </a:r>
            <a:endParaRPr lang="en-GB" sz="480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593781" y="7255018"/>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12915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85"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0"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0"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0"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3845773" y="1028700"/>
            <a:ext cx="11074995" cy="6091626"/>
            <a:chOff x="0" y="0"/>
            <a:chExt cx="2916871" cy="1604379"/>
          </a:xfrm>
        </p:grpSpPr>
        <p:sp>
          <p:nvSpPr>
            <p:cNvPr id="3" name="Freeform 3"/>
            <p:cNvSpPr/>
            <p:nvPr/>
          </p:nvSpPr>
          <p:spPr>
            <a:xfrm>
              <a:off x="0" y="0"/>
              <a:ext cx="2916871" cy="1604379"/>
            </a:xfrm>
            <a:custGeom>
              <a:avLst/>
              <a:gdLst/>
              <a:ahLst/>
              <a:cxnLst/>
              <a:rect l="l" t="t" r="r" b="b"/>
              <a:pathLst>
                <a:path w="2916871" h="1604379">
                  <a:moveTo>
                    <a:pt x="0" y="0"/>
                  </a:moveTo>
                  <a:lnTo>
                    <a:pt x="2916871" y="0"/>
                  </a:lnTo>
                  <a:lnTo>
                    <a:pt x="2916871" y="1604379"/>
                  </a:lnTo>
                  <a:lnTo>
                    <a:pt x="0" y="1604379"/>
                  </a:lnTo>
                  <a:close/>
                </a:path>
              </a:pathLst>
            </a:custGeom>
            <a:solidFill>
              <a:srgbClr val="FDFCF4"/>
            </a:solidFill>
            <a:ln w="209550" cap="sq">
              <a:solidFill>
                <a:srgbClr val="84D6D0"/>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a:off x="15460239" y="1028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028700" y="1028700"/>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7"/>
          <p:cNvGrpSpPr/>
          <p:nvPr/>
        </p:nvGrpSpPr>
        <p:grpSpPr>
          <a:xfrm>
            <a:off x="0" y="7539426"/>
            <a:ext cx="18288000" cy="921895"/>
            <a:chOff x="0" y="0"/>
            <a:chExt cx="4816593" cy="242804"/>
          </a:xfrm>
        </p:grpSpPr>
        <p:sp>
          <p:nvSpPr>
            <p:cNvPr id="8" name="Freeform 8"/>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Freeform 10"/>
          <p:cNvSpPr/>
          <p:nvPr/>
        </p:nvSpPr>
        <p:spPr>
          <a:xfrm>
            <a:off x="-1036190" y="8107793"/>
            <a:ext cx="9763927" cy="5308026"/>
          </a:xfrm>
          <a:custGeom>
            <a:avLst/>
            <a:gdLst/>
            <a:ahLst/>
            <a:cxnLst/>
            <a:rect l="l" t="t" r="r" b="b"/>
            <a:pathLst>
              <a:path w="9763927" h="5308026">
                <a:moveTo>
                  <a:pt x="0" y="0"/>
                </a:moveTo>
                <a:lnTo>
                  <a:pt x="9763926" y="0"/>
                </a:lnTo>
                <a:lnTo>
                  <a:pt x="9763926" y="5308025"/>
                </a:lnTo>
                <a:lnTo>
                  <a:pt x="0" y="53080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flipH="1">
            <a:off x="14101437" y="5572159"/>
            <a:ext cx="2857916" cy="4114800"/>
          </a:xfrm>
          <a:custGeom>
            <a:avLst/>
            <a:gdLst/>
            <a:ahLst/>
            <a:cxnLst/>
            <a:rect l="l" t="t" r="r" b="b"/>
            <a:pathLst>
              <a:path w="2857916" h="4114800">
                <a:moveTo>
                  <a:pt x="2857916" y="0"/>
                </a:moveTo>
                <a:lnTo>
                  <a:pt x="0" y="0"/>
                </a:lnTo>
                <a:lnTo>
                  <a:pt x="0" y="4114800"/>
                </a:lnTo>
                <a:lnTo>
                  <a:pt x="2857916" y="4114800"/>
                </a:lnTo>
                <a:lnTo>
                  <a:pt x="2857916"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028700" y="5572159"/>
            <a:ext cx="1991625" cy="2535634"/>
          </a:xfrm>
          <a:custGeom>
            <a:avLst/>
            <a:gdLst/>
            <a:ahLst/>
            <a:cxnLst/>
            <a:rect l="l" t="t" r="r" b="b"/>
            <a:pathLst>
              <a:path w="1991625" h="2535634">
                <a:moveTo>
                  <a:pt x="0" y="0"/>
                </a:moveTo>
                <a:lnTo>
                  <a:pt x="1991625" y="0"/>
                </a:lnTo>
                <a:lnTo>
                  <a:pt x="1991625" y="2535634"/>
                </a:lnTo>
                <a:lnTo>
                  <a:pt x="0" y="25356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a:off x="3409534" y="6521830"/>
            <a:ext cx="2289448" cy="1585963"/>
          </a:xfrm>
          <a:custGeom>
            <a:avLst/>
            <a:gdLst/>
            <a:ahLst/>
            <a:cxnLst/>
            <a:rect l="l" t="t" r="r" b="b"/>
            <a:pathLst>
              <a:path w="2289448" h="1585963">
                <a:moveTo>
                  <a:pt x="0" y="0"/>
                </a:moveTo>
                <a:lnTo>
                  <a:pt x="2289448" y="0"/>
                </a:lnTo>
                <a:lnTo>
                  <a:pt x="2289448" y="1585963"/>
                </a:lnTo>
                <a:lnTo>
                  <a:pt x="0" y="158596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5039384" y="2529397"/>
            <a:ext cx="8687771" cy="2708434"/>
          </a:xfrm>
          <a:prstGeom prst="rect">
            <a:avLst/>
          </a:prstGeom>
        </p:spPr>
        <p:txBody>
          <a:bodyPr lIns="0" tIns="0" rIns="0" bIns="0" rtlCol="0" anchor="t">
            <a:spAutoFit/>
          </a:bodyPr>
          <a:lstStyle/>
          <a:p>
            <a:pPr algn="ctr"/>
            <a:r>
              <a:rPr lang="fr-FR" sz="8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4 VẬN DỤNG</a:t>
            </a:r>
            <a:endParaRPr lang="en-GB" sz="8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641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84D6D0"/>
            </a:solidFill>
            <a:ln w="209550" cap="sq">
              <a:solidFill>
                <a:srgbClr val="FFCB7C"/>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5257800" y="1028700"/>
            <a:ext cx="6427762" cy="7467600"/>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Rectangle 10"/>
          <p:cNvSpPr/>
          <p:nvPr/>
        </p:nvSpPr>
        <p:spPr>
          <a:xfrm>
            <a:off x="5591514" y="1940290"/>
            <a:ext cx="5049525" cy="5373779"/>
          </a:xfrm>
          <a:prstGeom prst="rect">
            <a:avLst/>
          </a:prstGeom>
        </p:spPr>
        <p:txBody>
          <a:bodyPr wrap="square">
            <a:spAutoFit/>
          </a:bodyPr>
          <a:lstStyle/>
          <a:p>
            <a:pPr algn="just">
              <a:lnSpc>
                <a:spcPct val="130000"/>
              </a:lnSpc>
              <a:spcAft>
                <a:spcPts val="0"/>
              </a:spcAft>
            </a:pPr>
            <a:r>
              <a:rPr lang="fr-FR" sz="4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fr-FR" sz="440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fr-FR" sz="44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fr-FR" sz="4400"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fr-FR" sz="4400" dirty="0">
                <a:latin typeface="Times New Roman" panose="02020603050405020304" pitchFamily="18" charset="0"/>
                <a:ea typeface="Times New Roman" panose="02020603050405020304" pitchFamily="18" charset="0"/>
                <a:cs typeface="Times New Roman" panose="02020603050405020304" pitchFamily="18" charset="0"/>
              </a:rPr>
              <a:t>:</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khoảng</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7- 9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bày</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suy</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nghĩ</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em</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bác</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phó</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may</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đoạn</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trích</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 </a:t>
            </a:r>
            <a:r>
              <a:rPr lang="fr-FR" sz="4400" i="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fr-FR" sz="44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40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0" y="7539426"/>
            <a:ext cx="18288000" cy="921895"/>
            <a:chOff x="0" y="0"/>
            <a:chExt cx="4816593" cy="242804"/>
          </a:xfrm>
        </p:grpSpPr>
        <p:sp>
          <p:nvSpPr>
            <p:cNvPr id="3" name="Freeform 3"/>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7428035"/>
            <a:ext cx="1810296" cy="2123514"/>
          </a:xfrm>
          <a:custGeom>
            <a:avLst/>
            <a:gdLst/>
            <a:ahLst/>
            <a:cxnLst/>
            <a:rect l="l" t="t" r="r" b="b"/>
            <a:pathLst>
              <a:path w="1810296" h="2123514">
                <a:moveTo>
                  <a:pt x="0" y="0"/>
                </a:moveTo>
                <a:lnTo>
                  <a:pt x="1810296" y="0"/>
                </a:lnTo>
                <a:lnTo>
                  <a:pt x="1810296" y="2123514"/>
                </a:lnTo>
                <a:lnTo>
                  <a:pt x="0" y="21235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6" name="Group 6"/>
          <p:cNvGrpSpPr/>
          <p:nvPr/>
        </p:nvGrpSpPr>
        <p:grpSpPr>
          <a:xfrm>
            <a:off x="8818168" y="1987034"/>
            <a:ext cx="8974532" cy="8109466"/>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26733" y="2565058"/>
            <a:ext cx="5003698" cy="7020494"/>
          </a:xfrm>
          <a:custGeom>
            <a:avLst/>
            <a:gdLst/>
            <a:ahLst/>
            <a:cxnLst/>
            <a:rect l="l" t="t" r="r" b="b"/>
            <a:pathLst>
              <a:path w="5003698" h="7020494">
                <a:moveTo>
                  <a:pt x="0" y="0"/>
                </a:moveTo>
                <a:lnTo>
                  <a:pt x="5003698" y="0"/>
                </a:lnTo>
                <a:lnTo>
                  <a:pt x="5003698" y="7020494"/>
                </a:lnTo>
                <a:lnTo>
                  <a:pt x="0" y="70204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17"/>
          <p:cNvSpPr/>
          <p:nvPr/>
        </p:nvSpPr>
        <p:spPr>
          <a:xfrm>
            <a:off x="1028700" y="1028700"/>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Rectangle 17"/>
          <p:cNvSpPr/>
          <p:nvPr/>
        </p:nvSpPr>
        <p:spPr>
          <a:xfrm>
            <a:off x="3758431" y="145049"/>
            <a:ext cx="9144000" cy="1569660"/>
          </a:xfrm>
          <a:prstGeom prst="rect">
            <a:avLst/>
          </a:prstGeom>
        </p:spPr>
        <p:txBody>
          <a:bodyPr>
            <a:spAutoFit/>
          </a:bodyPr>
          <a:lstStyle/>
          <a:p>
            <a:pPr algn="ctr">
              <a:spcAft>
                <a:spcPts val="0"/>
              </a:spcAft>
            </a:pPr>
            <a:r>
              <a:rPr lang="vi-VN" sz="4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Bảng kiểm</a:t>
            </a:r>
            <a:endParaRPr lang="en-GB" sz="4400">
              <a:latin typeface="Times New Roman" panose="02020603050405020304" pitchFamily="18" charset="0"/>
              <a:ea typeface="Times New Roman" panose="02020603050405020304" pitchFamily="18" charset="0"/>
            </a:endParaRPr>
          </a:p>
          <a:p>
            <a:pPr algn="ctr">
              <a:spcAft>
                <a:spcPts val="0"/>
              </a:spcAft>
            </a:pPr>
            <a:r>
              <a:rPr lang="vi-VN" sz="4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Đánh giá kĩ năng viết đoạn văn</a:t>
            </a:r>
            <a:endParaRPr lang="en-GB" sz="4400">
              <a:effectLst/>
              <a:latin typeface="Times New Roman" panose="02020603050405020304" pitchFamily="18" charset="0"/>
              <a:ea typeface="Times New Roman" panose="02020603050405020304" pitchFamily="18"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1330672721"/>
              </p:ext>
            </p:extLst>
          </p:nvPr>
        </p:nvGraphicFramePr>
        <p:xfrm>
          <a:off x="8991600" y="2400300"/>
          <a:ext cx="8610600" cy="7391400"/>
        </p:xfrm>
        <a:graphic>
          <a:graphicData uri="http://schemas.openxmlformats.org/drawingml/2006/table">
            <a:tbl>
              <a:tblPr firstRow="1" firstCol="1" bandRow="1"/>
              <a:tblGrid>
                <a:gridCol w="685800">
                  <a:extLst>
                    <a:ext uri="{9D8B030D-6E8A-4147-A177-3AD203B41FA5}">
                      <a16:colId xmlns:a16="http://schemas.microsoft.com/office/drawing/2014/main" xmlns="" val="20000"/>
                    </a:ext>
                  </a:extLst>
                </a:gridCol>
                <a:gridCol w="5853190">
                  <a:extLst>
                    <a:ext uri="{9D8B030D-6E8A-4147-A177-3AD203B41FA5}">
                      <a16:colId xmlns:a16="http://schemas.microsoft.com/office/drawing/2014/main" xmlns="" val="20001"/>
                    </a:ext>
                  </a:extLst>
                </a:gridCol>
                <a:gridCol w="916452">
                  <a:extLst>
                    <a:ext uri="{9D8B030D-6E8A-4147-A177-3AD203B41FA5}">
                      <a16:colId xmlns:a16="http://schemas.microsoft.com/office/drawing/2014/main" xmlns="" val="20002"/>
                    </a:ext>
                  </a:extLst>
                </a:gridCol>
                <a:gridCol w="1155158">
                  <a:extLst>
                    <a:ext uri="{9D8B030D-6E8A-4147-A177-3AD203B41FA5}">
                      <a16:colId xmlns:a16="http://schemas.microsoft.com/office/drawing/2014/main" xmlns="" val="20003"/>
                    </a:ext>
                  </a:extLst>
                </a:gridCol>
              </a:tblGrid>
              <a:tr h="797100">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xmlns="" val="10000"/>
                  </a:ext>
                </a:extLst>
              </a:tr>
              <a:tr h="797100">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7 - 9 câu.</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594202">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có một chủ đề: </a:t>
                      </a:r>
                      <a:r>
                        <a:rPr lang="vi-VN" sz="2800" i="1">
                          <a:effectLst/>
                          <a:latin typeface="Times New Roman" panose="02020603050405020304" pitchFamily="18" charset="0"/>
                          <a:ea typeface="Times New Roman" panose="02020603050405020304" pitchFamily="18" charset="0"/>
                          <a:cs typeface="Times New Roman" panose="02020603050405020304" pitchFamily="18" charset="0"/>
                        </a:rPr>
                        <a:t>trình bày suy nghĩ của em về nhân vật bác phó may trong đoạn trích trên.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97100">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câu văn phân tích rõ ràng, có trình bày suy nghĩ cá nhân.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049695">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289304">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Freeform 2"/>
          <p:cNvSpPr/>
          <p:nvPr/>
        </p:nvSpPr>
        <p:spPr>
          <a:xfrm>
            <a:off x="12877800" y="177017"/>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6" name="Group 6"/>
          <p:cNvGrpSpPr/>
          <p:nvPr/>
        </p:nvGrpSpPr>
        <p:grpSpPr>
          <a:xfrm>
            <a:off x="609600" y="576180"/>
            <a:ext cx="9296400" cy="86868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84D6D0"/>
            </a:solidFill>
            <a:ln w="209550" cap="sq">
              <a:solidFill>
                <a:srgbClr val="FFCB7C"/>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6998683" y="7403716"/>
            <a:ext cx="1289313" cy="2509611"/>
          </a:xfrm>
          <a:custGeom>
            <a:avLst/>
            <a:gdLst/>
            <a:ahLst/>
            <a:cxnLst/>
            <a:rect l="l" t="t" r="r" b="b"/>
            <a:pathLst>
              <a:path w="1289313" h="2509611">
                <a:moveTo>
                  <a:pt x="0" y="0"/>
                </a:moveTo>
                <a:lnTo>
                  <a:pt x="1289313" y="0"/>
                </a:lnTo>
                <a:lnTo>
                  <a:pt x="1289313" y="2509612"/>
                </a:lnTo>
                <a:lnTo>
                  <a:pt x="0" y="25096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TextBox 11"/>
          <p:cNvSpPr txBox="1"/>
          <p:nvPr/>
        </p:nvSpPr>
        <p:spPr>
          <a:xfrm>
            <a:off x="1332130" y="809383"/>
            <a:ext cx="8552099" cy="738664"/>
          </a:xfrm>
          <a:prstGeom prst="rect">
            <a:avLst/>
          </a:prstGeom>
        </p:spPr>
        <p:txBody>
          <a:bodyPr wrap="square" lIns="0" tIns="0" rIns="0" bIns="0" rtlCol="0" anchor="t">
            <a:spAutoFit/>
          </a:bodyPr>
          <a:lstStyle/>
          <a:p>
            <a:r>
              <a:rPr lang="en-US" sz="4800" b="1" dirty="0">
                <a:latin typeface="Times New Roman" panose="02020603050405020304" pitchFamily="18" charset="0"/>
                <a:cs typeface="Times New Roman" panose="02020603050405020304" pitchFamily="18" charset="0"/>
              </a:rPr>
              <a:t>I. </a:t>
            </a:r>
            <a:r>
              <a:rPr lang="en-US" sz="4800" b="1" dirty="0" err="1">
                <a:latin typeface="Times New Roman" panose="02020603050405020304" pitchFamily="18" charset="0"/>
                <a:cs typeface="Times New Roman" panose="02020603050405020304" pitchFamily="18" charset="0"/>
              </a:rPr>
              <a:t>Trải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nghiệm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cùng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endParaRPr lang="en-GB" sz="4800" dirty="0">
              <a:latin typeface="Times New Roman" panose="02020603050405020304" pitchFamily="18" charset="0"/>
              <a:cs typeface="Times New Roman" panose="02020603050405020304" pitchFamily="18" charset="0"/>
            </a:endParaRPr>
          </a:p>
        </p:txBody>
      </p:sp>
      <p:sp>
        <p:nvSpPr>
          <p:cNvPr id="12" name="TextBox 12"/>
          <p:cNvSpPr txBox="1"/>
          <p:nvPr/>
        </p:nvSpPr>
        <p:spPr>
          <a:xfrm>
            <a:off x="3581400" y="1838453"/>
            <a:ext cx="7597942" cy="738664"/>
          </a:xfrm>
          <a:prstGeom prst="rect">
            <a:avLst/>
          </a:prstGeom>
        </p:spPr>
        <p:txBody>
          <a:bodyPr wrap="square" lIns="0" tIns="0" rIns="0" bIns="0" rtlCol="0" anchor="t">
            <a:spAutoFit/>
          </a:bodyPr>
          <a:lstStyle/>
          <a:p>
            <a:r>
              <a:rPr lang="de-DE" sz="4800" b="1">
                <a:latin typeface="Times New Roman" panose="02020603050405020304" pitchFamily="18" charset="0"/>
                <a:cs typeface="Times New Roman" panose="02020603050405020304" pitchFamily="18" charset="0"/>
              </a:rPr>
              <a:t>1. Tác giả</a:t>
            </a:r>
            <a:endParaRPr lang="en-GB" sz="4800">
              <a:latin typeface="Times New Roman" panose="02020603050405020304" pitchFamily="18" charset="0"/>
              <a:cs typeface="Times New Roman" panose="02020603050405020304" pitchFamily="18" charset="0"/>
            </a:endParaRPr>
          </a:p>
        </p:txBody>
      </p:sp>
      <p:sp>
        <p:nvSpPr>
          <p:cNvPr id="13" name="TextBox 13"/>
          <p:cNvSpPr txBox="1"/>
          <p:nvPr/>
        </p:nvSpPr>
        <p:spPr>
          <a:xfrm>
            <a:off x="1096880" y="2913024"/>
            <a:ext cx="8351920" cy="2954655"/>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Là nhà soạn kịch nổi tiếng của Pháp, tác giả của những vở hài kịch </a:t>
            </a:r>
            <a:r>
              <a:rPr lang="vi-VN" sz="4800" i="1">
                <a:latin typeface="Times New Roman" panose="02020603050405020304" pitchFamily="18" charset="0"/>
                <a:cs typeface="Times New Roman" panose="02020603050405020304" pitchFamily="18" charset="0"/>
              </a:rPr>
              <a:t>Lão hà tiện, Trưởng giả học làm sang, Người bệnh tưởng,...</a:t>
            </a:r>
            <a:endParaRPr lang="en-GB" sz="4800">
              <a:latin typeface="Times New Roman" panose="02020603050405020304" pitchFamily="18" charset="0"/>
              <a:cs typeface="Times New Roman" panose="02020603050405020304" pitchFamily="18" charset="0"/>
            </a:endParaRPr>
          </a:p>
        </p:txBody>
      </p:sp>
      <p:sp>
        <p:nvSpPr>
          <p:cNvPr id="15" name="Rectangle 14"/>
          <p:cNvSpPr/>
          <p:nvPr/>
        </p:nvSpPr>
        <p:spPr>
          <a:xfrm>
            <a:off x="990600" y="6433179"/>
            <a:ext cx="8458200" cy="2308324"/>
          </a:xfrm>
          <a:prstGeom prst="rect">
            <a:avLst/>
          </a:prstGeom>
        </p:spPr>
        <p:txBody>
          <a:bodyPr wrap="square">
            <a:spAutoFit/>
          </a:bodyPr>
          <a:lstStyle/>
          <a:p>
            <a:pPr algn="just"/>
            <a:r>
              <a:rPr lang="vi-VN" sz="4800">
                <a:latin typeface="Times New Roman" panose="02020603050405020304" pitchFamily="18" charset="0"/>
                <a:cs typeface="Times New Roman" panose="02020603050405020304" pitchFamily="18" charset="0"/>
              </a:rPr>
              <a:t>- Là một diễn viên và thường đóng một số vai chính trong một số vở kịch của chính mình.</a:t>
            </a:r>
            <a:endParaRPr lang="en-GB" sz="480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1580" y="2439492"/>
            <a:ext cx="6808674" cy="509993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2" name="Group 2"/>
          <p:cNvGrpSpPr/>
          <p:nvPr/>
        </p:nvGrpSpPr>
        <p:grpSpPr>
          <a:xfrm>
            <a:off x="0" y="7539426"/>
            <a:ext cx="18288000" cy="921895"/>
            <a:chOff x="0" y="0"/>
            <a:chExt cx="4816593" cy="242804"/>
          </a:xfrm>
        </p:grpSpPr>
        <p:sp>
          <p:nvSpPr>
            <p:cNvPr id="3" name="Freeform 3"/>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8115300" cy="8555433"/>
            <a:chOff x="0" y="0"/>
            <a:chExt cx="2137363" cy="2253283"/>
          </a:xfrm>
        </p:grpSpPr>
        <p:sp>
          <p:nvSpPr>
            <p:cNvPr id="6" name="Freeform 6"/>
            <p:cNvSpPr/>
            <p:nvPr/>
          </p:nvSpPr>
          <p:spPr>
            <a:xfrm>
              <a:off x="0" y="0"/>
              <a:ext cx="2137363" cy="2253283"/>
            </a:xfrm>
            <a:custGeom>
              <a:avLst/>
              <a:gdLst/>
              <a:ahLst/>
              <a:cxnLst/>
              <a:rect l="l" t="t" r="r" b="b"/>
              <a:pathLst>
                <a:path w="2137363" h="2253283">
                  <a:moveTo>
                    <a:pt x="0" y="0"/>
                  </a:moveTo>
                  <a:lnTo>
                    <a:pt x="2137363" y="0"/>
                  </a:lnTo>
                  <a:lnTo>
                    <a:pt x="2137363" y="2253283"/>
                  </a:lnTo>
                  <a:lnTo>
                    <a:pt x="0" y="2253283"/>
                  </a:lnTo>
                  <a:close/>
                </a:path>
              </a:pathLst>
            </a:custGeom>
            <a:solidFill>
              <a:srgbClr val="84D6D0"/>
            </a:solidFill>
            <a:ln w="209550" cap="sq">
              <a:solidFill>
                <a:srgbClr val="FFCB7C"/>
              </a:solidFill>
              <a:miter/>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9594054" y="3893102"/>
            <a:ext cx="3289685" cy="5654146"/>
          </a:xfrm>
          <a:custGeom>
            <a:avLst/>
            <a:gdLst/>
            <a:ahLst/>
            <a:cxnLst/>
            <a:rect l="l" t="t" r="r" b="b"/>
            <a:pathLst>
              <a:path w="3289685" h="5654146">
                <a:moveTo>
                  <a:pt x="0" y="0"/>
                </a:moveTo>
                <a:lnTo>
                  <a:pt x="3289685" y="0"/>
                </a:lnTo>
                <a:lnTo>
                  <a:pt x="3289685" y="5654146"/>
                </a:lnTo>
                <a:lnTo>
                  <a:pt x="0" y="56541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13885164" y="5329061"/>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12847041" y="1511900"/>
            <a:ext cx="2076245" cy="2325733"/>
          </a:xfrm>
          <a:custGeom>
            <a:avLst/>
            <a:gdLst/>
            <a:ahLst/>
            <a:cxnLst/>
            <a:rect l="l" t="t" r="r" b="b"/>
            <a:pathLst>
              <a:path w="2076245" h="2325733">
                <a:moveTo>
                  <a:pt x="0" y="0"/>
                </a:moveTo>
                <a:lnTo>
                  <a:pt x="2076246" y="0"/>
                </a:lnTo>
                <a:lnTo>
                  <a:pt x="2076246" y="2325733"/>
                </a:lnTo>
                <a:lnTo>
                  <a:pt x="0" y="23257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2" name="Rectangle 21"/>
          <p:cNvSpPr/>
          <p:nvPr/>
        </p:nvSpPr>
        <p:spPr>
          <a:xfrm>
            <a:off x="1306225" y="1333500"/>
            <a:ext cx="7620000" cy="7494359"/>
          </a:xfrm>
          <a:prstGeom prst="rect">
            <a:avLst/>
          </a:prstGeom>
        </p:spPr>
        <p:txBody>
          <a:bodyPr wrap="square">
            <a:spAutoFit/>
          </a:bodyPr>
          <a:lstStyle/>
          <a:p>
            <a:pPr algn="ctr">
              <a:lnSpc>
                <a:spcPct val="130000"/>
              </a:lnSpc>
              <a:spcAft>
                <a:spcPts val="0"/>
              </a:spcAft>
              <a:tabLst>
                <a:tab pos="1386840" algn="l"/>
              </a:tabLst>
            </a:pPr>
            <a:r>
              <a:rPr lang="vi-VN"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GB" sz="1600">
              <a:latin typeface="Times New Roman" panose="02020603050405020304" pitchFamily="18" charset="0"/>
              <a:ea typeface="Times New Roman" panose="02020603050405020304" pitchFamily="18" charset="0"/>
            </a:endParaRPr>
          </a:p>
          <a:p>
            <a:pPr algn="ctr">
              <a:lnSpc>
                <a:spcPct val="130000"/>
              </a:lnSpc>
              <a:spcAft>
                <a:spcPts val="0"/>
              </a:spcAft>
              <a:tabLst>
                <a:tab pos="1386840" algn="l"/>
              </a:tabLst>
            </a:pPr>
            <a:r>
              <a:rPr lang="vi-VN" sz="4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 DẪN TỰ HỌC</a:t>
            </a:r>
            <a:endParaRPr lang="en-GB" sz="4400">
              <a:latin typeface="Times New Roman" panose="02020603050405020304" pitchFamily="18" charset="0"/>
              <a:ea typeface="Times New Roman" panose="02020603050405020304" pitchFamily="18" charset="0"/>
            </a:endParaRPr>
          </a:p>
          <a:p>
            <a:pPr algn="just">
              <a:lnSpc>
                <a:spcPct val="130000"/>
              </a:lnSpc>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Thực hiện những nhiệm vụ ở hoạt động vận dụng.</a:t>
            </a:r>
            <a:endParaRPr lang="en-GB" sz="4400">
              <a:latin typeface="Times New Roman" panose="02020603050405020304" pitchFamily="18" charset="0"/>
              <a:ea typeface="Times New Roman" panose="02020603050405020304" pitchFamily="18" charset="0"/>
            </a:endParaRPr>
          </a:p>
          <a:p>
            <a:pPr algn="just">
              <a:lnSpc>
                <a:spcPct val="130000"/>
              </a:lnSpc>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Học bài cũ, thực hiện bài tập theo dự án: vẽ tranh, diễn kịch. Báo cáo trong tiết học thêm.</a:t>
            </a:r>
            <a:endParaRPr lang="en-GB" sz="4400">
              <a:latin typeface="Times New Roman" panose="02020603050405020304" pitchFamily="18" charset="0"/>
              <a:ea typeface="Times New Roman" panose="02020603050405020304" pitchFamily="18" charset="0"/>
            </a:endParaRPr>
          </a:p>
          <a:p>
            <a:pPr algn="just">
              <a:lnSpc>
                <a:spcPct val="130000"/>
              </a:lnSpc>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Chuẩn bị nội dung cho việc đọc hiểu văn bản “</a:t>
            </a:r>
            <a:r>
              <a:rPr lang="vi-VN" sz="4400" i="1">
                <a:latin typeface="Times New Roman" panose="02020603050405020304" pitchFamily="18" charset="0"/>
                <a:ea typeface="Times New Roman" panose="02020603050405020304" pitchFamily="18" charset="0"/>
                <a:cs typeface="Times New Roman" panose="02020603050405020304" pitchFamily="18" charset="0"/>
              </a:rPr>
              <a:t>Thi nói khoác”</a:t>
            </a:r>
            <a:endParaRPr lang="en-GB" sz="44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2914823" y="1028700"/>
            <a:ext cx="11074995" cy="6091626"/>
            <a:chOff x="0" y="0"/>
            <a:chExt cx="2916871" cy="1604379"/>
          </a:xfrm>
        </p:grpSpPr>
        <p:sp>
          <p:nvSpPr>
            <p:cNvPr id="3" name="Freeform 3"/>
            <p:cNvSpPr/>
            <p:nvPr/>
          </p:nvSpPr>
          <p:spPr>
            <a:xfrm>
              <a:off x="0" y="0"/>
              <a:ext cx="2916871" cy="1604379"/>
            </a:xfrm>
            <a:custGeom>
              <a:avLst/>
              <a:gdLst/>
              <a:ahLst/>
              <a:cxnLst/>
              <a:rect l="l" t="t" r="r" b="b"/>
              <a:pathLst>
                <a:path w="2916871" h="1604379">
                  <a:moveTo>
                    <a:pt x="0" y="0"/>
                  </a:moveTo>
                  <a:lnTo>
                    <a:pt x="2916871" y="0"/>
                  </a:lnTo>
                  <a:lnTo>
                    <a:pt x="2916871" y="1604379"/>
                  </a:lnTo>
                  <a:lnTo>
                    <a:pt x="0" y="1604379"/>
                  </a:lnTo>
                  <a:close/>
                </a:path>
              </a:pathLst>
            </a:custGeom>
            <a:solidFill>
              <a:srgbClr val="FFF9F9"/>
            </a:solidFill>
            <a:ln w="209550" cap="sq">
              <a:solidFill>
                <a:srgbClr val="84D6D0"/>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169352" y="1028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4878466" y="4074513"/>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7"/>
          <p:cNvGrpSpPr/>
          <p:nvPr/>
        </p:nvGrpSpPr>
        <p:grpSpPr>
          <a:xfrm>
            <a:off x="0" y="7539426"/>
            <a:ext cx="18288000" cy="921895"/>
            <a:chOff x="0" y="0"/>
            <a:chExt cx="4816593" cy="242804"/>
          </a:xfrm>
        </p:grpSpPr>
        <p:sp>
          <p:nvSpPr>
            <p:cNvPr id="8" name="Freeform 8"/>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942201" y="1941897"/>
            <a:ext cx="7020239" cy="4489952"/>
          </a:xfrm>
          <a:prstGeom prst="rect">
            <a:avLst/>
          </a:prstGeom>
        </p:spPr>
        <p:txBody>
          <a:bodyPr lIns="0" tIns="0" rIns="0" bIns="0" rtlCol="0" anchor="t">
            <a:spAutoFit/>
          </a:bodyPr>
          <a:lstStyle/>
          <a:p>
            <a:pPr algn="ctr">
              <a:lnSpc>
                <a:spcPts val="17959"/>
              </a:lnSpc>
            </a:pPr>
            <a:r>
              <a:rPr lang="en-US" sz="12828">
                <a:solidFill>
                  <a:srgbClr val="000000"/>
                </a:solidFill>
                <a:latin typeface="More Sugar"/>
              </a:rPr>
              <a:t>THANK YOU</a:t>
            </a:r>
          </a:p>
        </p:txBody>
      </p:sp>
      <p:sp>
        <p:nvSpPr>
          <p:cNvPr id="11" name="Freeform 11"/>
          <p:cNvSpPr/>
          <p:nvPr/>
        </p:nvSpPr>
        <p:spPr>
          <a:xfrm flipH="1">
            <a:off x="674682" y="3967111"/>
            <a:ext cx="5630447" cy="12639779"/>
          </a:xfrm>
          <a:custGeom>
            <a:avLst/>
            <a:gdLst/>
            <a:ahLst/>
            <a:cxnLst/>
            <a:rect l="l" t="t" r="r" b="b"/>
            <a:pathLst>
              <a:path w="5630447" h="12639779">
                <a:moveTo>
                  <a:pt x="5630447" y="0"/>
                </a:moveTo>
                <a:lnTo>
                  <a:pt x="0" y="0"/>
                </a:lnTo>
                <a:lnTo>
                  <a:pt x="0" y="12639778"/>
                </a:lnTo>
                <a:lnTo>
                  <a:pt x="5630447" y="12639778"/>
                </a:lnTo>
                <a:lnTo>
                  <a:pt x="563044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Freeform 2"/>
          <p:cNvSpPr/>
          <p:nvPr/>
        </p:nvSpPr>
        <p:spPr>
          <a:xfrm>
            <a:off x="0" y="20673"/>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7539426"/>
            <a:ext cx="18288000" cy="921895"/>
            <a:chOff x="0" y="0"/>
            <a:chExt cx="4816593" cy="242804"/>
          </a:xfrm>
        </p:grpSpPr>
        <p:sp>
          <p:nvSpPr>
            <p:cNvPr id="4" name="Freeform 4"/>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9" name="Freeform 9"/>
          <p:cNvSpPr/>
          <p:nvPr/>
        </p:nvSpPr>
        <p:spPr>
          <a:xfrm>
            <a:off x="17145000" y="7633526"/>
            <a:ext cx="1289313" cy="2509611"/>
          </a:xfrm>
          <a:custGeom>
            <a:avLst/>
            <a:gdLst/>
            <a:ahLst/>
            <a:cxnLst/>
            <a:rect l="l" t="t" r="r" b="b"/>
            <a:pathLst>
              <a:path w="1289313" h="2509611">
                <a:moveTo>
                  <a:pt x="0" y="0"/>
                </a:moveTo>
                <a:lnTo>
                  <a:pt x="1289313" y="0"/>
                </a:lnTo>
                <a:lnTo>
                  <a:pt x="1289313" y="2509612"/>
                </a:lnTo>
                <a:lnTo>
                  <a:pt x="0" y="25096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11429"/>
          <a:stretch/>
        </p:blipFill>
        <p:spPr>
          <a:xfrm>
            <a:off x="1688318" y="1525930"/>
            <a:ext cx="6985002" cy="5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nvPicPr>
        <p:blipFill>
          <a:blip r:embed="rId7"/>
          <a:stretch>
            <a:fillRect/>
          </a:stretch>
        </p:blipFill>
        <p:spPr>
          <a:xfrm rot="1446917">
            <a:off x="10562434" y="1176271"/>
            <a:ext cx="6000908" cy="72492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3600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2" name="Group 2"/>
          <p:cNvGrpSpPr/>
          <p:nvPr/>
        </p:nvGrpSpPr>
        <p:grpSpPr>
          <a:xfrm>
            <a:off x="4757005" y="2245640"/>
            <a:ext cx="3508301" cy="4929518"/>
            <a:chOff x="0" y="0"/>
            <a:chExt cx="1346630" cy="1326234"/>
          </a:xfrm>
        </p:grpSpPr>
        <p:sp>
          <p:nvSpPr>
            <p:cNvPr id="3" name="Freeform 3"/>
            <p:cNvSpPr/>
            <p:nvPr/>
          </p:nvSpPr>
          <p:spPr>
            <a:xfrm>
              <a:off x="0" y="0"/>
              <a:ext cx="1346630" cy="1326234"/>
            </a:xfrm>
            <a:custGeom>
              <a:avLst/>
              <a:gdLst/>
              <a:ahLst/>
              <a:cxnLst/>
              <a:rect l="l" t="t" r="r" b="b"/>
              <a:pathLst>
                <a:path w="1346630" h="1326234">
                  <a:moveTo>
                    <a:pt x="0" y="0"/>
                  </a:moveTo>
                  <a:lnTo>
                    <a:pt x="1346630" y="0"/>
                  </a:lnTo>
                  <a:lnTo>
                    <a:pt x="1346630" y="1326234"/>
                  </a:lnTo>
                  <a:lnTo>
                    <a:pt x="0" y="1326234"/>
                  </a:lnTo>
                  <a:close/>
                </a:path>
              </a:pathLst>
            </a:custGeom>
            <a:solidFill>
              <a:srgbClr val="84D6D0"/>
            </a:solidFill>
            <a:ln w="209550" cap="sq">
              <a:solidFill>
                <a:srgbClr val="FFCB7C"/>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5" name="Group 5"/>
          <p:cNvGrpSpPr/>
          <p:nvPr/>
        </p:nvGrpSpPr>
        <p:grpSpPr>
          <a:xfrm>
            <a:off x="0" y="7539426"/>
            <a:ext cx="18288000" cy="921895"/>
            <a:chOff x="0" y="0"/>
            <a:chExt cx="4816593" cy="242804"/>
          </a:xfrm>
        </p:grpSpPr>
        <p:sp>
          <p:nvSpPr>
            <p:cNvPr id="6" name="Freeform 6"/>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8" name="Freeform 8"/>
          <p:cNvSpPr/>
          <p:nvPr/>
        </p:nvSpPr>
        <p:spPr>
          <a:xfrm>
            <a:off x="5678302" y="6326143"/>
            <a:ext cx="3903245" cy="7921715"/>
          </a:xfrm>
          <a:custGeom>
            <a:avLst/>
            <a:gdLst/>
            <a:ahLst/>
            <a:cxnLst/>
            <a:rect l="l" t="t" r="r" b="b"/>
            <a:pathLst>
              <a:path w="3903245" h="7921715">
                <a:moveTo>
                  <a:pt x="0" y="0"/>
                </a:moveTo>
                <a:lnTo>
                  <a:pt x="3903245" y="0"/>
                </a:lnTo>
                <a:lnTo>
                  <a:pt x="3903245" y="7921714"/>
                </a:lnTo>
                <a:lnTo>
                  <a:pt x="0" y="79217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TextBox 9"/>
          <p:cNvSpPr txBox="1"/>
          <p:nvPr/>
        </p:nvSpPr>
        <p:spPr>
          <a:xfrm>
            <a:off x="3462000" y="604378"/>
            <a:ext cx="14601656" cy="830997"/>
          </a:xfrm>
          <a:prstGeom prst="rect">
            <a:avLst/>
          </a:prstGeom>
        </p:spPr>
        <p:txBody>
          <a:bodyPr lIns="0" tIns="0" rIns="0" bIns="0" rtlCol="0" anchor="t">
            <a:spAutoFit/>
          </a:bodyPr>
          <a:lstStyle/>
          <a:p>
            <a:r>
              <a:rPr lang="vi-VN" sz="5400" b="1"/>
              <a:t>2. Vở kịch </a:t>
            </a:r>
            <a:r>
              <a:rPr lang="vi-VN" sz="5400" b="1" i="1"/>
              <a:t>Trưởng giả học làm sang</a:t>
            </a:r>
            <a:endParaRPr lang="en-GB" sz="5400"/>
          </a:p>
        </p:txBody>
      </p:sp>
      <p:grpSp>
        <p:nvGrpSpPr>
          <p:cNvPr id="10" name="Group 10"/>
          <p:cNvGrpSpPr/>
          <p:nvPr/>
        </p:nvGrpSpPr>
        <p:grpSpPr>
          <a:xfrm>
            <a:off x="627956" y="2277389"/>
            <a:ext cx="3715444" cy="4929518"/>
            <a:chOff x="0" y="0"/>
            <a:chExt cx="1346630" cy="1298309"/>
          </a:xfrm>
        </p:grpSpPr>
        <p:sp>
          <p:nvSpPr>
            <p:cNvPr id="11" name="Freeform 11"/>
            <p:cNvSpPr/>
            <p:nvPr/>
          </p:nvSpPr>
          <p:spPr>
            <a:xfrm>
              <a:off x="0" y="0"/>
              <a:ext cx="1346630" cy="1298309"/>
            </a:xfrm>
            <a:custGeom>
              <a:avLst/>
              <a:gdLst/>
              <a:ahLst/>
              <a:cxnLst/>
              <a:rect l="l" t="t" r="r" b="b"/>
              <a:pathLst>
                <a:path w="1346630" h="1298309">
                  <a:moveTo>
                    <a:pt x="0" y="0"/>
                  </a:moveTo>
                  <a:lnTo>
                    <a:pt x="1346630" y="0"/>
                  </a:lnTo>
                  <a:lnTo>
                    <a:pt x="1346630" y="1298309"/>
                  </a:lnTo>
                  <a:lnTo>
                    <a:pt x="0" y="1298309"/>
                  </a:lnTo>
                  <a:close/>
                </a:path>
              </a:pathLst>
            </a:custGeom>
            <a:solidFill>
              <a:srgbClr val="84D6D0"/>
            </a:solidFill>
            <a:ln w="209550" cap="sq">
              <a:solidFill>
                <a:srgbClr val="FFCB7C"/>
              </a:solidFill>
              <a:miter/>
            </a:ln>
          </p:spPr>
          <p:txBody>
            <a:bodyPr/>
            <a:lstStyle/>
            <a:p>
              <a:endParaRPr lang="en-US"/>
            </a:p>
          </p:txBody>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5" name="Group 15"/>
          <p:cNvGrpSpPr/>
          <p:nvPr/>
        </p:nvGrpSpPr>
        <p:grpSpPr>
          <a:xfrm>
            <a:off x="8632351" y="2224376"/>
            <a:ext cx="3295663" cy="5035544"/>
            <a:chOff x="0" y="0"/>
            <a:chExt cx="1346630" cy="1326234"/>
          </a:xfrm>
        </p:grpSpPr>
        <p:sp>
          <p:nvSpPr>
            <p:cNvPr id="16" name="Freeform 16"/>
            <p:cNvSpPr/>
            <p:nvPr/>
          </p:nvSpPr>
          <p:spPr>
            <a:xfrm>
              <a:off x="0" y="0"/>
              <a:ext cx="1346630" cy="1326234"/>
            </a:xfrm>
            <a:custGeom>
              <a:avLst/>
              <a:gdLst/>
              <a:ahLst/>
              <a:cxnLst/>
              <a:rect l="l" t="t" r="r" b="b"/>
              <a:pathLst>
                <a:path w="1346630" h="1326234">
                  <a:moveTo>
                    <a:pt x="0" y="0"/>
                  </a:moveTo>
                  <a:lnTo>
                    <a:pt x="1346630" y="0"/>
                  </a:lnTo>
                  <a:lnTo>
                    <a:pt x="1346630" y="1326234"/>
                  </a:lnTo>
                  <a:lnTo>
                    <a:pt x="0" y="1326234"/>
                  </a:lnTo>
                  <a:close/>
                </a:path>
              </a:pathLst>
            </a:custGeom>
            <a:solidFill>
              <a:srgbClr val="84D6D0"/>
            </a:solidFill>
            <a:ln w="209550" cap="sq">
              <a:solidFill>
                <a:srgbClr val="FFCB7C"/>
              </a:solidFill>
              <a:miter/>
            </a:ln>
          </p:spPr>
          <p:txBody>
            <a:bodyPr/>
            <a:lstStyle/>
            <a:p>
              <a:endParaRPr lang="en-US"/>
            </a:p>
          </p:txBody>
        </p:sp>
        <p:sp>
          <p:nvSpPr>
            <p:cNvPr id="17" name="TextBox 1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9" name="TextBox 19"/>
          <p:cNvSpPr txBox="1"/>
          <p:nvPr/>
        </p:nvSpPr>
        <p:spPr>
          <a:xfrm>
            <a:off x="837155" y="2764196"/>
            <a:ext cx="3190699" cy="3877985"/>
          </a:xfrm>
          <a:prstGeom prst="rect">
            <a:avLst/>
          </a:prstGeom>
        </p:spPr>
        <p:txBody>
          <a:bodyPr wrap="square" lIns="0" tIns="0" rIns="0" bIns="0" rtlCol="0" anchor="t">
            <a:spAutoFit/>
          </a:bodyPr>
          <a:lstStyle/>
          <a:p>
            <a:pPr algn="just"/>
            <a:r>
              <a:rPr lang="nl-NL" sz="3600" b="1">
                <a:latin typeface="Times New Roman" panose="02020603050405020304" pitchFamily="18" charset="0"/>
                <a:cs typeface="Times New Roman" panose="02020603050405020304" pitchFamily="18" charset="0"/>
              </a:rPr>
              <a:t>Thời điểm sáng tác:</a:t>
            </a:r>
            <a:r>
              <a:rPr lang="nl-NL" sz="3600">
                <a:latin typeface="Times New Roman" panose="02020603050405020304" pitchFamily="18" charset="0"/>
                <a:cs typeface="Times New Roman" panose="02020603050405020304" pitchFamily="18" charset="0"/>
              </a:rPr>
              <a:t> Vở kịch được trình diễn lần đầu ngày 14/ 11/ 1670 tại Sam- bơ cho triều đình xem.</a:t>
            </a:r>
            <a:endParaRPr lang="en-US" sz="3600">
              <a:solidFill>
                <a:srgbClr val="000000"/>
              </a:solidFill>
              <a:latin typeface="Times New Roman" panose="02020603050405020304" pitchFamily="18" charset="0"/>
              <a:cs typeface="Times New Roman" panose="02020603050405020304" pitchFamily="18" charset="0"/>
            </a:endParaRPr>
          </a:p>
        </p:txBody>
      </p:sp>
      <p:sp>
        <p:nvSpPr>
          <p:cNvPr id="20" name="TextBox 20"/>
          <p:cNvSpPr txBox="1"/>
          <p:nvPr/>
        </p:nvSpPr>
        <p:spPr>
          <a:xfrm>
            <a:off x="5160045" y="3468618"/>
            <a:ext cx="2730323" cy="2031325"/>
          </a:xfrm>
          <a:prstGeom prst="rect">
            <a:avLst/>
          </a:prstGeom>
        </p:spPr>
        <p:txBody>
          <a:bodyPr wrap="square" lIns="0" tIns="0" rIns="0" bIns="0" rtlCol="0" anchor="t">
            <a:spAutoFit/>
          </a:bodyPr>
          <a:lstStyle/>
          <a:p>
            <a:pPr algn="ctr"/>
            <a:r>
              <a:rPr lang="nl-NL" sz="4400" b="1">
                <a:latin typeface="Times New Roman" panose="02020603050405020304" pitchFamily="18" charset="0"/>
                <a:cs typeface="Times New Roman" panose="02020603050405020304" pitchFamily="18" charset="0"/>
              </a:rPr>
              <a:t>Tóm tắt vở kịch</a:t>
            </a:r>
            <a:r>
              <a:rPr lang="nl-NL" sz="4400">
                <a:latin typeface="Times New Roman" panose="02020603050405020304" pitchFamily="18" charset="0"/>
                <a:cs typeface="Times New Roman" panose="02020603050405020304" pitchFamily="18" charset="0"/>
              </a:rPr>
              <a:t>: (SGK trang 97)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21" name="TextBox 21"/>
          <p:cNvSpPr txBox="1"/>
          <p:nvPr/>
        </p:nvSpPr>
        <p:spPr>
          <a:xfrm>
            <a:off x="9060907" y="3762184"/>
            <a:ext cx="2256022" cy="1354217"/>
          </a:xfrm>
          <a:prstGeom prst="rect">
            <a:avLst/>
          </a:prstGeom>
        </p:spPr>
        <p:txBody>
          <a:bodyPr wrap="square" lIns="0" tIns="0" rIns="0" bIns="0" rtlCol="0" anchor="t">
            <a:spAutoFit/>
          </a:bodyPr>
          <a:lstStyle/>
          <a:p>
            <a:pPr algn="ctr"/>
            <a:r>
              <a:rPr lang="nl-NL" sz="4400" b="1">
                <a:latin typeface="Times New Roman" panose="02020603050405020304" pitchFamily="18" charset="0"/>
                <a:cs typeface="Times New Roman" panose="02020603050405020304" pitchFamily="18" charset="0"/>
              </a:rPr>
              <a:t>Thể loại:</a:t>
            </a:r>
            <a:r>
              <a:rPr lang="nl-NL" sz="4400">
                <a:latin typeface="Times New Roman" panose="02020603050405020304" pitchFamily="18" charset="0"/>
                <a:cs typeface="Times New Roman" panose="02020603050405020304" pitchFamily="18" charset="0"/>
              </a:rPr>
              <a:t> Hài kịch</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22" name="Freeform 16"/>
          <p:cNvSpPr/>
          <p:nvPr/>
        </p:nvSpPr>
        <p:spPr>
          <a:xfrm>
            <a:off x="12337680" y="2241556"/>
            <a:ext cx="5569320" cy="5035544"/>
          </a:xfrm>
          <a:custGeom>
            <a:avLst/>
            <a:gdLst/>
            <a:ahLst/>
            <a:cxnLst/>
            <a:rect l="l" t="t" r="r" b="b"/>
            <a:pathLst>
              <a:path w="1346630" h="1326234">
                <a:moveTo>
                  <a:pt x="0" y="0"/>
                </a:moveTo>
                <a:lnTo>
                  <a:pt x="1346630" y="0"/>
                </a:lnTo>
                <a:lnTo>
                  <a:pt x="1346630" y="1326234"/>
                </a:lnTo>
                <a:lnTo>
                  <a:pt x="0" y="1326234"/>
                </a:lnTo>
                <a:close/>
              </a:path>
            </a:pathLst>
          </a:custGeom>
          <a:solidFill>
            <a:srgbClr val="84D6D0"/>
          </a:solidFill>
          <a:ln w="209550" cap="sq">
            <a:solidFill>
              <a:srgbClr val="FFCB7C"/>
            </a:solidFill>
            <a:miter/>
          </a:ln>
        </p:spPr>
        <p:txBody>
          <a:bodyPr/>
          <a:lstStyle/>
          <a:p>
            <a:endParaRPr lang="en-US"/>
          </a:p>
        </p:txBody>
      </p:sp>
      <p:sp>
        <p:nvSpPr>
          <p:cNvPr id="23" name="Rectangle 22"/>
          <p:cNvSpPr/>
          <p:nvPr/>
        </p:nvSpPr>
        <p:spPr>
          <a:xfrm>
            <a:off x="12535596" y="2420127"/>
            <a:ext cx="5066604" cy="4524315"/>
          </a:xfrm>
          <a:prstGeom prst="rect">
            <a:avLst/>
          </a:prstGeom>
        </p:spPr>
        <p:txBody>
          <a:bodyPr wrap="square">
            <a:spAutoFit/>
          </a:bodyPr>
          <a:lstStyle/>
          <a:p>
            <a:pPr algn="just"/>
            <a:r>
              <a:rPr lang="nl-NL" sz="36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 dung:</a:t>
            </a:r>
            <a:r>
              <a:rPr lang="nl-NL"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Tác phẩm khắc họa bức tranh xã hội Pháp thế kỉ XVII vô cùng chân thực sinh động, trong đó có những gã trọc phú học đòi làm sang một cách ngu ngốc, ngô nghê, kệch cỡm, …</a:t>
            </a:r>
            <a:endParaRPr lang="en-GB"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86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par>
                                <p:cTn id="51" presetID="16" presetClass="entr" presetSubtype="21"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0" grpId="0"/>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1"/>
          <p:cNvSpPr txBox="1"/>
          <p:nvPr/>
        </p:nvSpPr>
        <p:spPr>
          <a:xfrm>
            <a:off x="2821" y="375023"/>
            <a:ext cx="18211387" cy="1169094"/>
          </a:xfrm>
          <a:prstGeom prst="rect">
            <a:avLst/>
          </a:prstGeom>
          <a:noFill/>
          <a:ln>
            <a:noFill/>
          </a:ln>
        </p:spPr>
        <p:txBody>
          <a:bodyPr spcFirstLastPara="1" wrap="square" lIns="182794" tIns="91372" rIns="182794" bIns="91372" anchor="t" anchorCtr="0">
            <a:spAutoFit/>
          </a:bodyPr>
          <a:lstStyle/>
          <a:p>
            <a:pPr algn="ctr"/>
            <a:r>
              <a:rPr lang="en-US" sz="6398" b="1" dirty="0">
                <a:solidFill>
                  <a:srgbClr val="FF3399"/>
                </a:solidFill>
                <a:latin typeface="Times New Roman"/>
                <a:ea typeface="Times New Roman"/>
                <a:cs typeface="Times New Roman"/>
                <a:sym typeface="Times New Roman"/>
              </a:rPr>
              <a:t>* </a:t>
            </a:r>
            <a:r>
              <a:rPr lang="en-US" sz="6398" b="1" dirty="0" err="1">
                <a:solidFill>
                  <a:srgbClr val="FF3399"/>
                </a:solidFill>
                <a:latin typeface="Times New Roman"/>
                <a:ea typeface="Times New Roman"/>
                <a:cs typeface="Times New Roman"/>
                <a:sym typeface="Times New Roman"/>
              </a:rPr>
              <a:t>Tóm</a:t>
            </a:r>
            <a:r>
              <a:rPr lang="en-US" sz="6398" b="1" dirty="0">
                <a:solidFill>
                  <a:srgbClr val="FF3399"/>
                </a:solidFill>
                <a:latin typeface="Times New Roman"/>
                <a:ea typeface="Times New Roman"/>
                <a:cs typeface="Times New Roman"/>
                <a:sym typeface="Times New Roman"/>
              </a:rPr>
              <a:t> </a:t>
            </a:r>
            <a:r>
              <a:rPr lang="en-US" sz="6398" b="1" dirty="0" err="1">
                <a:solidFill>
                  <a:srgbClr val="FF3399"/>
                </a:solidFill>
                <a:latin typeface="Times New Roman"/>
                <a:ea typeface="Times New Roman"/>
                <a:cs typeface="Times New Roman"/>
                <a:sym typeface="Times New Roman"/>
              </a:rPr>
              <a:t>tắt</a:t>
            </a:r>
            <a:r>
              <a:rPr lang="en-US" sz="6398" b="1" dirty="0">
                <a:solidFill>
                  <a:srgbClr val="FF3399"/>
                </a:solidFill>
                <a:latin typeface="Times New Roman"/>
                <a:ea typeface="Times New Roman"/>
                <a:cs typeface="Times New Roman"/>
                <a:sym typeface="Times New Roman"/>
              </a:rPr>
              <a:t> </a:t>
            </a:r>
            <a:r>
              <a:rPr lang="en-US" sz="6398" b="1" dirty="0" err="1">
                <a:solidFill>
                  <a:srgbClr val="FF3399"/>
                </a:solidFill>
                <a:latin typeface="Times New Roman"/>
                <a:ea typeface="Times New Roman"/>
                <a:cs typeface="Times New Roman"/>
                <a:sym typeface="Times New Roman"/>
              </a:rPr>
              <a:t>vở</a:t>
            </a:r>
            <a:r>
              <a:rPr lang="en-US" sz="6398" b="1" dirty="0">
                <a:solidFill>
                  <a:srgbClr val="FF3399"/>
                </a:solidFill>
                <a:latin typeface="Times New Roman"/>
                <a:ea typeface="Times New Roman"/>
                <a:cs typeface="Times New Roman"/>
                <a:sym typeface="Times New Roman"/>
              </a:rPr>
              <a:t> </a:t>
            </a:r>
            <a:r>
              <a:rPr lang="en-US" sz="6398" b="1" dirty="0" err="1">
                <a:solidFill>
                  <a:srgbClr val="FF3399"/>
                </a:solidFill>
                <a:latin typeface="Times New Roman"/>
                <a:ea typeface="Times New Roman"/>
                <a:cs typeface="Times New Roman"/>
                <a:sym typeface="Times New Roman"/>
              </a:rPr>
              <a:t>hài</a:t>
            </a:r>
            <a:r>
              <a:rPr lang="en-US" sz="6398" b="1" dirty="0">
                <a:solidFill>
                  <a:srgbClr val="FF3399"/>
                </a:solidFill>
                <a:latin typeface="Times New Roman"/>
                <a:ea typeface="Times New Roman"/>
                <a:cs typeface="Times New Roman"/>
                <a:sym typeface="Times New Roman"/>
              </a:rPr>
              <a:t> </a:t>
            </a:r>
            <a:r>
              <a:rPr lang="en-US" sz="6398" b="1" dirty="0" err="1">
                <a:solidFill>
                  <a:srgbClr val="FF3399"/>
                </a:solidFill>
                <a:latin typeface="Times New Roman"/>
                <a:ea typeface="Times New Roman"/>
                <a:cs typeface="Times New Roman"/>
                <a:sym typeface="Times New Roman"/>
              </a:rPr>
              <a:t>kịch</a:t>
            </a:r>
            <a:r>
              <a:rPr lang="en-US" sz="6398" b="1" dirty="0">
                <a:solidFill>
                  <a:srgbClr val="FF3399"/>
                </a:solidFill>
                <a:latin typeface="Times New Roman"/>
                <a:ea typeface="Times New Roman"/>
                <a:cs typeface="Times New Roman"/>
                <a:sym typeface="Times New Roman"/>
              </a:rPr>
              <a:t> </a:t>
            </a:r>
            <a:r>
              <a:rPr lang="en-US" sz="6398" b="1" i="1" dirty="0" err="1">
                <a:solidFill>
                  <a:srgbClr val="0070C0"/>
                </a:solidFill>
                <a:latin typeface="Times New Roman"/>
                <a:ea typeface="Times New Roman"/>
                <a:cs typeface="Times New Roman"/>
                <a:sym typeface="Times New Roman"/>
              </a:rPr>
              <a:t>Trưởng</a:t>
            </a:r>
            <a:r>
              <a:rPr lang="en-US" sz="6398" b="1" i="1" dirty="0">
                <a:solidFill>
                  <a:srgbClr val="0070C0"/>
                </a:solidFill>
                <a:latin typeface="Times New Roman"/>
                <a:ea typeface="Times New Roman"/>
                <a:cs typeface="Times New Roman"/>
                <a:sym typeface="Times New Roman"/>
              </a:rPr>
              <a:t> </a:t>
            </a:r>
            <a:r>
              <a:rPr lang="en-US" sz="6398" b="1" i="1" dirty="0" err="1">
                <a:solidFill>
                  <a:srgbClr val="0070C0"/>
                </a:solidFill>
                <a:latin typeface="Times New Roman"/>
                <a:ea typeface="Times New Roman"/>
                <a:cs typeface="Times New Roman"/>
                <a:sym typeface="Times New Roman"/>
              </a:rPr>
              <a:t>giả</a:t>
            </a:r>
            <a:r>
              <a:rPr lang="en-US" sz="6398" b="1" i="1" dirty="0">
                <a:solidFill>
                  <a:srgbClr val="0070C0"/>
                </a:solidFill>
                <a:latin typeface="Times New Roman"/>
                <a:ea typeface="Times New Roman"/>
                <a:cs typeface="Times New Roman"/>
                <a:sym typeface="Times New Roman"/>
              </a:rPr>
              <a:t> </a:t>
            </a:r>
            <a:r>
              <a:rPr lang="en-US" sz="6398" b="1" i="1" dirty="0" err="1">
                <a:solidFill>
                  <a:srgbClr val="0070C0"/>
                </a:solidFill>
                <a:latin typeface="Times New Roman"/>
                <a:ea typeface="Times New Roman"/>
                <a:cs typeface="Times New Roman"/>
                <a:sym typeface="Times New Roman"/>
              </a:rPr>
              <a:t>học</a:t>
            </a:r>
            <a:r>
              <a:rPr lang="en-US" sz="6398" b="1" i="1" dirty="0">
                <a:solidFill>
                  <a:srgbClr val="0070C0"/>
                </a:solidFill>
                <a:latin typeface="Times New Roman"/>
                <a:ea typeface="Times New Roman"/>
                <a:cs typeface="Times New Roman"/>
                <a:sym typeface="Times New Roman"/>
              </a:rPr>
              <a:t> </a:t>
            </a:r>
            <a:r>
              <a:rPr lang="en-US" sz="6398" b="1" i="1" dirty="0" err="1">
                <a:solidFill>
                  <a:srgbClr val="0070C0"/>
                </a:solidFill>
                <a:latin typeface="Times New Roman"/>
                <a:ea typeface="Times New Roman"/>
                <a:cs typeface="Times New Roman"/>
                <a:sym typeface="Times New Roman"/>
              </a:rPr>
              <a:t>làm</a:t>
            </a:r>
            <a:r>
              <a:rPr lang="en-US" sz="6398" b="1" i="1" dirty="0">
                <a:solidFill>
                  <a:srgbClr val="0070C0"/>
                </a:solidFill>
                <a:latin typeface="Times New Roman"/>
                <a:ea typeface="Times New Roman"/>
                <a:cs typeface="Times New Roman"/>
                <a:sym typeface="Times New Roman"/>
              </a:rPr>
              <a:t> sang</a:t>
            </a:r>
            <a:endParaRPr sz="3999" i="1" dirty="0">
              <a:solidFill>
                <a:srgbClr val="0000FF"/>
              </a:solidFill>
              <a:latin typeface="Times New Roman"/>
              <a:ea typeface="Times New Roman"/>
              <a:cs typeface="Times New Roman"/>
              <a:sym typeface="Times New Roman"/>
            </a:endParaRPr>
          </a:p>
        </p:txBody>
      </p:sp>
      <p:sp>
        <p:nvSpPr>
          <p:cNvPr id="172" name="Google Shape;172;p11"/>
          <p:cNvSpPr txBox="1"/>
          <p:nvPr/>
        </p:nvSpPr>
        <p:spPr>
          <a:xfrm>
            <a:off x="73792" y="2017913"/>
            <a:ext cx="18140417" cy="7877660"/>
          </a:xfrm>
          <a:prstGeom prst="rect">
            <a:avLst/>
          </a:prstGeom>
          <a:noFill/>
          <a:ln>
            <a:noFill/>
          </a:ln>
        </p:spPr>
        <p:txBody>
          <a:bodyPr spcFirstLastPara="1" wrap="square" lIns="182794" tIns="91372" rIns="182794" bIns="91372" anchor="t" anchorCtr="0">
            <a:spAutoFit/>
          </a:bodyPr>
          <a:lstStyle/>
          <a:p>
            <a:pPr algn="just"/>
            <a:r>
              <a:rPr lang="en-US" sz="4999">
                <a:solidFill>
                  <a:schemeClr val="dk1"/>
                </a:solidFill>
                <a:latin typeface="Times New Roman"/>
                <a:ea typeface="Times New Roman"/>
                <a:cs typeface="Times New Roman"/>
                <a:sym typeface="Times New Roman"/>
              </a:rPr>
              <a:t>Vở kịch gồm 5 hồi có xen những màn ca vũ nên gọi là khúc hài kịch. Ông Giuốc-đanh – nhân vật chính – tuổi ngoài 40, là 1 người giàu có nhờ bố mẹ ngày trước làm nghề buôn dạ nên muốn trở thành nhà quý tộc, bước chân vào giới thượng lưu. Tuy dốt nát những ông muốn học đòi những người cao sang nên thuê thầy về dạy đủ tất cả các môn âm nhạc, kiếm thuật, triết lí và tìm cách thay đổi cả lối ăn mặc. Ông ngớ ngẩn để cho bọn họ lừa bịp dễ dàng. Ông từ chối gả con gái Luyxin cho Clê-ông chỉ vì chàng không phải quý tộc. Cuối cùng, nhờ mưu mẹo của đầy tớ Cô-vi-ên, Clê-ông cải trang làm hoàng tử Thổ Nhĩ Kì đến hỏi cưới và được ông chấp nhận ngay. </a:t>
            </a:r>
            <a:endParaRPr sz="4999" i="1">
              <a:solidFill>
                <a:srgbClr val="0000FF"/>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xEl>
                                              <p:pRg st="0" end="0"/>
                                            </p:txEl>
                                          </p:spTgt>
                                        </p:tgtEl>
                                        <p:attrNameLst>
                                          <p:attrName>style.visibility</p:attrName>
                                        </p:attrNameLst>
                                      </p:cBhvr>
                                      <p:to>
                                        <p:strVal val="visible"/>
                                      </p:to>
                                    </p:set>
                                    <p:animEffect transition="in" filter="fade">
                                      <p:cBhvr>
                                        <p:cTn id="7" dur="80"/>
                                        <p:tgtEl>
                                          <p:spTgt spid="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
                                            <p:txEl>
                                              <p:pRg st="0" end="0"/>
                                            </p:txEl>
                                          </p:spTgt>
                                        </p:tgtEl>
                                        <p:attrNameLst>
                                          <p:attrName>style.visibility</p:attrName>
                                        </p:attrNameLst>
                                      </p:cBhvr>
                                      <p:to>
                                        <p:strVal val="visible"/>
                                      </p:to>
                                    </p:set>
                                    <p:animEffect transition="in" filter="fade">
                                      <p:cBhvr>
                                        <p:cTn id="12" dur="5000"/>
                                        <p:tgtEl>
                                          <p:spTgt spid="1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0"/>
          <p:cNvSpPr/>
          <p:nvPr/>
        </p:nvSpPr>
        <p:spPr>
          <a:xfrm>
            <a:off x="1153578" y="523406"/>
            <a:ext cx="15980844" cy="1295744"/>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182794" tIns="91372" rIns="182794" bIns="91372" anchor="ctr" anchorCtr="0">
            <a:noAutofit/>
          </a:bodyPr>
          <a:lstStyle/>
          <a:p>
            <a:pPr algn="ctr"/>
            <a:r>
              <a:rPr lang="en-US" sz="5598" b="1">
                <a:solidFill>
                  <a:srgbClr val="FF0000"/>
                </a:solidFill>
                <a:latin typeface="Times New Roman"/>
                <a:ea typeface="Times New Roman"/>
                <a:cs typeface="Times New Roman"/>
                <a:sym typeface="Times New Roman"/>
              </a:rPr>
              <a:t>Sơ đồ bố cục hài kịch “Trưởng giả học làm sang”</a:t>
            </a:r>
            <a:endParaRPr sz="3599"/>
          </a:p>
        </p:txBody>
      </p:sp>
      <p:sp>
        <p:nvSpPr>
          <p:cNvPr id="144" name="Google Shape;144;p10"/>
          <p:cNvSpPr/>
          <p:nvPr/>
        </p:nvSpPr>
        <p:spPr>
          <a:xfrm>
            <a:off x="649678" y="3428845"/>
            <a:ext cx="2591488" cy="1295744"/>
          </a:xfrm>
          <a:prstGeom prst="roundRect">
            <a:avLst>
              <a:gd name="adj" fmla="val 16667"/>
            </a:avLst>
          </a:prstGeom>
          <a:solidFill>
            <a:schemeClr val="lt1"/>
          </a:solidFill>
          <a:ln w="25400" cap="flat" cmpd="sng">
            <a:solidFill>
              <a:schemeClr val="accent4"/>
            </a:solidFill>
            <a:prstDash val="solid"/>
            <a:round/>
            <a:headEnd type="none" w="sm" len="sm"/>
            <a:tailEnd type="none" w="sm" len="sm"/>
          </a:ln>
        </p:spPr>
        <p:txBody>
          <a:bodyPr spcFirstLastPara="1" wrap="square" lIns="182794" tIns="91372" rIns="182794" bIns="91372" anchor="ctr" anchorCtr="0">
            <a:noAutofit/>
          </a:bodyPr>
          <a:lstStyle/>
          <a:p>
            <a:pPr algn="ctr"/>
            <a:r>
              <a:rPr lang="en-US" sz="5598" b="1">
                <a:solidFill>
                  <a:srgbClr val="00B050"/>
                </a:solidFill>
                <a:latin typeface="Times New Roman"/>
                <a:ea typeface="Times New Roman"/>
                <a:cs typeface="Times New Roman"/>
                <a:sym typeface="Times New Roman"/>
              </a:rPr>
              <a:t>Hồi 1</a:t>
            </a:r>
            <a:endParaRPr sz="3599"/>
          </a:p>
        </p:txBody>
      </p:sp>
      <p:sp>
        <p:nvSpPr>
          <p:cNvPr id="145" name="Google Shape;145;p10"/>
          <p:cNvSpPr/>
          <p:nvPr/>
        </p:nvSpPr>
        <p:spPr>
          <a:xfrm>
            <a:off x="4248967" y="3428845"/>
            <a:ext cx="2591488" cy="1295744"/>
          </a:xfrm>
          <a:prstGeom prst="roundRect">
            <a:avLst>
              <a:gd name="adj" fmla="val 16667"/>
            </a:avLst>
          </a:prstGeom>
          <a:solidFill>
            <a:schemeClr val="lt1"/>
          </a:solidFill>
          <a:ln w="25400" cap="flat" cmpd="sng">
            <a:solidFill>
              <a:schemeClr val="accent4"/>
            </a:solidFill>
            <a:prstDash val="solid"/>
            <a:round/>
            <a:headEnd type="none" w="sm" len="sm"/>
            <a:tailEnd type="none" w="sm" len="sm"/>
          </a:ln>
        </p:spPr>
        <p:txBody>
          <a:bodyPr spcFirstLastPara="1" wrap="square" lIns="182794" tIns="91372" rIns="182794" bIns="91372" anchor="ctr" anchorCtr="0">
            <a:noAutofit/>
          </a:bodyPr>
          <a:lstStyle/>
          <a:p>
            <a:pPr algn="ctr"/>
            <a:r>
              <a:rPr lang="en-US" sz="5598" b="1">
                <a:solidFill>
                  <a:srgbClr val="00B050"/>
                </a:solidFill>
                <a:latin typeface="Times New Roman"/>
                <a:ea typeface="Times New Roman"/>
                <a:cs typeface="Times New Roman"/>
                <a:sym typeface="Times New Roman"/>
              </a:rPr>
              <a:t>Hồi 2</a:t>
            </a:r>
            <a:endParaRPr sz="3599"/>
          </a:p>
        </p:txBody>
      </p:sp>
      <p:sp>
        <p:nvSpPr>
          <p:cNvPr id="146" name="Google Shape;146;p10"/>
          <p:cNvSpPr/>
          <p:nvPr/>
        </p:nvSpPr>
        <p:spPr>
          <a:xfrm>
            <a:off x="7848256" y="3428845"/>
            <a:ext cx="2591488" cy="1295744"/>
          </a:xfrm>
          <a:prstGeom prst="roundRect">
            <a:avLst>
              <a:gd name="adj" fmla="val 16667"/>
            </a:avLst>
          </a:prstGeom>
          <a:solidFill>
            <a:schemeClr val="lt1"/>
          </a:solidFill>
          <a:ln w="25400" cap="flat" cmpd="sng">
            <a:solidFill>
              <a:schemeClr val="accent4"/>
            </a:solidFill>
            <a:prstDash val="solid"/>
            <a:round/>
            <a:headEnd type="none" w="sm" len="sm"/>
            <a:tailEnd type="none" w="sm" len="sm"/>
          </a:ln>
        </p:spPr>
        <p:txBody>
          <a:bodyPr spcFirstLastPara="1" wrap="square" lIns="182794" tIns="91372" rIns="182794" bIns="91372" anchor="ctr" anchorCtr="0">
            <a:noAutofit/>
          </a:bodyPr>
          <a:lstStyle/>
          <a:p>
            <a:pPr algn="ctr"/>
            <a:r>
              <a:rPr lang="en-US" sz="5598" b="1">
                <a:solidFill>
                  <a:srgbClr val="00B050"/>
                </a:solidFill>
                <a:latin typeface="Times New Roman"/>
                <a:ea typeface="Times New Roman"/>
                <a:cs typeface="Times New Roman"/>
                <a:sym typeface="Times New Roman"/>
              </a:rPr>
              <a:t>Hồi 3</a:t>
            </a:r>
            <a:endParaRPr sz="3599"/>
          </a:p>
        </p:txBody>
      </p:sp>
      <p:sp>
        <p:nvSpPr>
          <p:cNvPr id="147" name="Google Shape;147;p10"/>
          <p:cNvSpPr/>
          <p:nvPr/>
        </p:nvSpPr>
        <p:spPr>
          <a:xfrm>
            <a:off x="11303574" y="3428845"/>
            <a:ext cx="2591488" cy="1295744"/>
          </a:xfrm>
          <a:prstGeom prst="roundRect">
            <a:avLst>
              <a:gd name="adj" fmla="val 16667"/>
            </a:avLst>
          </a:prstGeom>
          <a:solidFill>
            <a:schemeClr val="lt1"/>
          </a:solidFill>
          <a:ln w="25400" cap="flat" cmpd="sng">
            <a:solidFill>
              <a:schemeClr val="accent4"/>
            </a:solidFill>
            <a:prstDash val="solid"/>
            <a:round/>
            <a:headEnd type="none" w="sm" len="sm"/>
            <a:tailEnd type="none" w="sm" len="sm"/>
          </a:ln>
        </p:spPr>
        <p:txBody>
          <a:bodyPr spcFirstLastPara="1" wrap="square" lIns="182794" tIns="91372" rIns="182794" bIns="91372" anchor="ctr" anchorCtr="0">
            <a:noAutofit/>
          </a:bodyPr>
          <a:lstStyle/>
          <a:p>
            <a:pPr algn="ctr"/>
            <a:r>
              <a:rPr lang="en-US" sz="5598" b="1">
                <a:solidFill>
                  <a:srgbClr val="00B050"/>
                </a:solidFill>
                <a:latin typeface="Times New Roman"/>
                <a:ea typeface="Times New Roman"/>
                <a:cs typeface="Times New Roman"/>
                <a:sym typeface="Times New Roman"/>
              </a:rPr>
              <a:t>Hồi 4</a:t>
            </a:r>
            <a:endParaRPr sz="3599"/>
          </a:p>
        </p:txBody>
      </p:sp>
      <p:sp>
        <p:nvSpPr>
          <p:cNvPr id="148" name="Google Shape;148;p10"/>
          <p:cNvSpPr/>
          <p:nvPr/>
        </p:nvSpPr>
        <p:spPr>
          <a:xfrm>
            <a:off x="14902863" y="3428845"/>
            <a:ext cx="2591488" cy="1295744"/>
          </a:xfrm>
          <a:prstGeom prst="roundRect">
            <a:avLst>
              <a:gd name="adj" fmla="val 16667"/>
            </a:avLst>
          </a:prstGeom>
          <a:solidFill>
            <a:schemeClr val="lt1"/>
          </a:solidFill>
          <a:ln w="25400" cap="flat" cmpd="sng">
            <a:solidFill>
              <a:schemeClr val="accent4"/>
            </a:solidFill>
            <a:prstDash val="solid"/>
            <a:round/>
            <a:headEnd type="none" w="sm" len="sm"/>
            <a:tailEnd type="none" w="sm" len="sm"/>
          </a:ln>
        </p:spPr>
        <p:txBody>
          <a:bodyPr spcFirstLastPara="1" wrap="square" lIns="182794" tIns="91372" rIns="182794" bIns="91372" anchor="ctr" anchorCtr="0">
            <a:noAutofit/>
          </a:bodyPr>
          <a:lstStyle/>
          <a:p>
            <a:pPr algn="ctr"/>
            <a:r>
              <a:rPr lang="en-US" sz="5598" b="1">
                <a:solidFill>
                  <a:srgbClr val="00B050"/>
                </a:solidFill>
                <a:latin typeface="Times New Roman"/>
                <a:ea typeface="Times New Roman"/>
                <a:cs typeface="Times New Roman"/>
                <a:sym typeface="Times New Roman"/>
              </a:rPr>
              <a:t>Hồi 5</a:t>
            </a:r>
            <a:endParaRPr sz="3599"/>
          </a:p>
        </p:txBody>
      </p:sp>
      <p:cxnSp>
        <p:nvCxnSpPr>
          <p:cNvPr id="149" name="Google Shape;149;p10"/>
          <p:cNvCxnSpPr>
            <a:stCxn id="143" idx="2"/>
            <a:endCxn id="144" idx="0"/>
          </p:cNvCxnSpPr>
          <p:nvPr/>
        </p:nvCxnSpPr>
        <p:spPr>
          <a:xfrm flipH="1">
            <a:off x="1945622" y="1819150"/>
            <a:ext cx="7198378" cy="1609903"/>
          </a:xfrm>
          <a:prstGeom prst="straightConnector1">
            <a:avLst/>
          </a:prstGeom>
          <a:noFill/>
          <a:ln w="28575" cap="flat" cmpd="sng">
            <a:solidFill>
              <a:srgbClr val="97B853"/>
            </a:solidFill>
            <a:prstDash val="solid"/>
            <a:round/>
            <a:headEnd type="none" w="sm" len="sm"/>
            <a:tailEnd type="triangle" w="med" len="med"/>
          </a:ln>
        </p:spPr>
      </p:cxnSp>
      <p:cxnSp>
        <p:nvCxnSpPr>
          <p:cNvPr id="150" name="Google Shape;150;p10"/>
          <p:cNvCxnSpPr>
            <a:stCxn id="143" idx="2"/>
            <a:endCxn id="145" idx="0"/>
          </p:cNvCxnSpPr>
          <p:nvPr/>
        </p:nvCxnSpPr>
        <p:spPr>
          <a:xfrm flipH="1">
            <a:off x="5544511" y="1819150"/>
            <a:ext cx="3599489" cy="1609903"/>
          </a:xfrm>
          <a:prstGeom prst="straightConnector1">
            <a:avLst/>
          </a:prstGeom>
          <a:noFill/>
          <a:ln w="28575" cap="flat" cmpd="sng">
            <a:solidFill>
              <a:srgbClr val="97B853"/>
            </a:solidFill>
            <a:prstDash val="solid"/>
            <a:round/>
            <a:headEnd type="none" w="sm" len="sm"/>
            <a:tailEnd type="triangle" w="med" len="med"/>
          </a:ln>
        </p:spPr>
      </p:cxnSp>
      <p:cxnSp>
        <p:nvCxnSpPr>
          <p:cNvPr id="151" name="Google Shape;151;p10"/>
          <p:cNvCxnSpPr>
            <a:stCxn id="143" idx="2"/>
            <a:endCxn id="146" idx="0"/>
          </p:cNvCxnSpPr>
          <p:nvPr/>
        </p:nvCxnSpPr>
        <p:spPr>
          <a:xfrm>
            <a:off x="9144000" y="1819150"/>
            <a:ext cx="0" cy="1609903"/>
          </a:xfrm>
          <a:prstGeom prst="straightConnector1">
            <a:avLst/>
          </a:prstGeom>
          <a:noFill/>
          <a:ln w="28575" cap="flat" cmpd="sng">
            <a:solidFill>
              <a:srgbClr val="97B853"/>
            </a:solidFill>
            <a:prstDash val="solid"/>
            <a:round/>
            <a:headEnd type="none" w="sm" len="sm"/>
            <a:tailEnd type="triangle" w="med" len="med"/>
          </a:ln>
        </p:spPr>
      </p:cxnSp>
      <p:cxnSp>
        <p:nvCxnSpPr>
          <p:cNvPr id="152" name="Google Shape;152;p10"/>
          <p:cNvCxnSpPr>
            <a:stCxn id="143" idx="2"/>
            <a:endCxn id="147" idx="0"/>
          </p:cNvCxnSpPr>
          <p:nvPr/>
        </p:nvCxnSpPr>
        <p:spPr>
          <a:xfrm>
            <a:off x="9144000" y="1819150"/>
            <a:ext cx="3455533" cy="1609903"/>
          </a:xfrm>
          <a:prstGeom prst="straightConnector1">
            <a:avLst/>
          </a:prstGeom>
          <a:noFill/>
          <a:ln w="28575" cap="flat" cmpd="sng">
            <a:solidFill>
              <a:srgbClr val="97B853"/>
            </a:solidFill>
            <a:prstDash val="solid"/>
            <a:round/>
            <a:headEnd type="none" w="sm" len="sm"/>
            <a:tailEnd type="triangle" w="med" len="med"/>
          </a:ln>
        </p:spPr>
      </p:cxnSp>
      <p:cxnSp>
        <p:nvCxnSpPr>
          <p:cNvPr id="153" name="Google Shape;153;p10"/>
          <p:cNvCxnSpPr>
            <a:stCxn id="143" idx="2"/>
            <a:endCxn id="148" idx="0"/>
          </p:cNvCxnSpPr>
          <p:nvPr/>
        </p:nvCxnSpPr>
        <p:spPr>
          <a:xfrm>
            <a:off x="9144000" y="1819150"/>
            <a:ext cx="7054423" cy="1609903"/>
          </a:xfrm>
          <a:prstGeom prst="straightConnector1">
            <a:avLst/>
          </a:prstGeom>
          <a:noFill/>
          <a:ln w="28575" cap="flat" cmpd="sng">
            <a:solidFill>
              <a:srgbClr val="97B853"/>
            </a:solidFill>
            <a:prstDash val="solid"/>
            <a:round/>
            <a:headEnd type="none" w="sm" len="sm"/>
            <a:tailEnd type="triangle" w="med" len="med"/>
          </a:ln>
        </p:spPr>
      </p:cxnSp>
      <p:sp>
        <p:nvSpPr>
          <p:cNvPr id="158" name="Google Shape;158;p10"/>
          <p:cNvSpPr/>
          <p:nvPr/>
        </p:nvSpPr>
        <p:spPr>
          <a:xfrm>
            <a:off x="4536833" y="6452247"/>
            <a:ext cx="1727659" cy="1701651"/>
          </a:xfrm>
          <a:prstGeom prst="roundRect">
            <a:avLst>
              <a:gd name="adj" fmla="val 16667"/>
            </a:avLst>
          </a:prstGeom>
          <a:solidFill>
            <a:srgbClr val="FDD9D9"/>
          </a:solidFill>
          <a:ln w="25400" cap="flat" cmpd="sng">
            <a:solidFill>
              <a:schemeClr val="accent4"/>
            </a:solidFill>
            <a:prstDash val="solid"/>
            <a:round/>
            <a:headEnd type="none" w="sm" len="sm"/>
            <a:tailEnd type="none" w="sm" len="sm"/>
          </a:ln>
        </p:spPr>
        <p:txBody>
          <a:bodyPr spcFirstLastPara="1" wrap="square" lIns="182794" tIns="91372" rIns="182794" bIns="91372" anchor="ctr" anchorCtr="0">
            <a:noAutofit/>
          </a:bodyPr>
          <a:lstStyle/>
          <a:p>
            <a:pPr algn="ctr"/>
            <a:r>
              <a:rPr lang="en-US" sz="5198" dirty="0" err="1">
                <a:solidFill>
                  <a:srgbClr val="0070C0"/>
                </a:solidFill>
                <a:latin typeface="Times New Roman"/>
                <a:ea typeface="Times New Roman"/>
                <a:cs typeface="Times New Roman"/>
                <a:sym typeface="Times New Roman"/>
              </a:rPr>
              <a:t>Lớp</a:t>
            </a:r>
            <a:r>
              <a:rPr lang="en-US" sz="5198" dirty="0">
                <a:solidFill>
                  <a:srgbClr val="0070C0"/>
                </a:solidFill>
                <a:latin typeface="Times New Roman"/>
                <a:ea typeface="Times New Roman"/>
                <a:cs typeface="Times New Roman"/>
                <a:sym typeface="Times New Roman"/>
              </a:rPr>
              <a:t> </a:t>
            </a:r>
            <a:r>
              <a:rPr lang="vi-VN" sz="5198" dirty="0">
                <a:solidFill>
                  <a:srgbClr val="0070C0"/>
                </a:solidFill>
                <a:latin typeface="Times New Roman"/>
                <a:ea typeface="Times New Roman"/>
                <a:cs typeface="Times New Roman"/>
                <a:sym typeface="Times New Roman"/>
              </a:rPr>
              <a:t>8</a:t>
            </a:r>
            <a:endParaRPr sz="3599" dirty="0"/>
          </a:p>
        </p:txBody>
      </p:sp>
      <p:cxnSp>
        <p:nvCxnSpPr>
          <p:cNvPr id="163" name="Google Shape;163;p10"/>
          <p:cNvCxnSpPr>
            <a:cxnSpLocks/>
          </p:cNvCxnSpPr>
          <p:nvPr/>
        </p:nvCxnSpPr>
        <p:spPr>
          <a:xfrm>
            <a:off x="5400663" y="4696482"/>
            <a:ext cx="0" cy="1768770"/>
          </a:xfrm>
          <a:prstGeom prst="straightConnector1">
            <a:avLst/>
          </a:prstGeom>
          <a:noFill/>
          <a:ln w="28575" cap="flat" cmpd="sng">
            <a:solidFill>
              <a:srgbClr val="0070C0"/>
            </a:solidFill>
            <a:prstDash val="solid"/>
            <a:round/>
            <a:headEnd type="none" w="sm" len="sm"/>
            <a:tailEnd type="triangle" w="med" len="med"/>
          </a:ln>
        </p:spPr>
      </p:cxnSp>
      <p:sp>
        <p:nvSpPr>
          <p:cNvPr id="164" name="Google Shape;164;p10"/>
          <p:cNvSpPr/>
          <p:nvPr/>
        </p:nvSpPr>
        <p:spPr>
          <a:xfrm>
            <a:off x="7001870" y="6479618"/>
            <a:ext cx="5044125" cy="2460521"/>
          </a:xfrm>
          <a:prstGeom prst="ellipse">
            <a:avLst/>
          </a:prstGeom>
          <a:solidFill>
            <a:srgbClr val="FDD9D9"/>
          </a:solidFill>
          <a:ln w="25400" cap="flat" cmpd="sng">
            <a:solidFill>
              <a:srgbClr val="395E89"/>
            </a:solidFill>
            <a:prstDash val="solid"/>
            <a:round/>
            <a:headEnd type="none" w="sm" len="sm"/>
            <a:tailEnd type="none" w="sm" len="sm"/>
          </a:ln>
        </p:spPr>
        <p:txBody>
          <a:bodyPr spcFirstLastPara="1" wrap="square" lIns="182794" tIns="91372" rIns="182794" bIns="91372" anchor="ctr" anchorCtr="0">
            <a:noAutofit/>
          </a:bodyPr>
          <a:lstStyle/>
          <a:p>
            <a:pPr algn="ctr"/>
            <a:r>
              <a:rPr lang="en-US" sz="4201" b="1" dirty="0">
                <a:solidFill>
                  <a:srgbClr val="0070C0"/>
                </a:solidFill>
                <a:latin typeface="Calibri"/>
                <a:ea typeface="Calibri"/>
                <a:cs typeface="Calibri"/>
                <a:sym typeface="Calibri"/>
              </a:rPr>
              <a:t>“ </a:t>
            </a:r>
            <a:r>
              <a:rPr lang="en-US" sz="4201" b="1" dirty="0" err="1">
                <a:solidFill>
                  <a:srgbClr val="0070C0"/>
                </a:solidFill>
                <a:latin typeface="Calibri"/>
                <a:ea typeface="Calibri"/>
                <a:cs typeface="Calibri"/>
                <a:sym typeface="Calibri"/>
              </a:rPr>
              <a:t>Ông</a:t>
            </a:r>
            <a:r>
              <a:rPr lang="en-US" sz="4201" b="1" dirty="0">
                <a:solidFill>
                  <a:srgbClr val="0070C0"/>
                </a:solidFill>
                <a:latin typeface="Calibri"/>
                <a:ea typeface="Calibri"/>
                <a:cs typeface="Calibri"/>
                <a:sym typeface="Calibri"/>
              </a:rPr>
              <a:t> </a:t>
            </a:r>
            <a:r>
              <a:rPr lang="en-US" sz="4201" b="1" dirty="0" err="1">
                <a:solidFill>
                  <a:srgbClr val="0070C0"/>
                </a:solidFill>
                <a:latin typeface="Calibri"/>
                <a:ea typeface="Calibri"/>
                <a:cs typeface="Calibri"/>
                <a:sym typeface="Calibri"/>
              </a:rPr>
              <a:t>Giuốc</a:t>
            </a:r>
            <a:r>
              <a:rPr lang="en-US" sz="4201" b="1" dirty="0">
                <a:solidFill>
                  <a:srgbClr val="0070C0"/>
                </a:solidFill>
                <a:latin typeface="Calibri"/>
                <a:ea typeface="Calibri"/>
                <a:cs typeface="Calibri"/>
                <a:sym typeface="Calibri"/>
              </a:rPr>
              <a:t> - </a:t>
            </a:r>
            <a:r>
              <a:rPr lang="en-US" sz="4201" b="1" dirty="0" err="1">
                <a:solidFill>
                  <a:srgbClr val="0070C0"/>
                </a:solidFill>
                <a:latin typeface="Calibri"/>
                <a:ea typeface="Calibri"/>
                <a:cs typeface="Calibri"/>
                <a:sym typeface="Calibri"/>
              </a:rPr>
              <a:t>đanh</a:t>
            </a:r>
            <a:r>
              <a:rPr lang="en-US" sz="4201" b="1" dirty="0">
                <a:solidFill>
                  <a:srgbClr val="0070C0"/>
                </a:solidFill>
                <a:latin typeface="Calibri"/>
                <a:ea typeface="Calibri"/>
                <a:cs typeface="Calibri"/>
                <a:sym typeface="Calibri"/>
              </a:rPr>
              <a:t> </a:t>
            </a:r>
            <a:r>
              <a:rPr lang="en-US" sz="4201" b="1" dirty="0" err="1">
                <a:solidFill>
                  <a:srgbClr val="0070C0"/>
                </a:solidFill>
                <a:latin typeface="Calibri"/>
                <a:ea typeface="Calibri"/>
                <a:cs typeface="Calibri"/>
                <a:sym typeface="Calibri"/>
              </a:rPr>
              <a:t>mặc</a:t>
            </a:r>
            <a:r>
              <a:rPr lang="en-US" sz="4201" b="1" dirty="0">
                <a:solidFill>
                  <a:srgbClr val="0070C0"/>
                </a:solidFill>
                <a:latin typeface="Calibri"/>
                <a:ea typeface="Calibri"/>
                <a:cs typeface="Calibri"/>
                <a:sym typeface="Calibri"/>
              </a:rPr>
              <a:t> </a:t>
            </a:r>
            <a:r>
              <a:rPr lang="en-US" sz="4201" b="1" dirty="0" err="1">
                <a:solidFill>
                  <a:srgbClr val="0070C0"/>
                </a:solidFill>
                <a:latin typeface="Calibri"/>
                <a:ea typeface="Calibri"/>
                <a:cs typeface="Calibri"/>
                <a:sym typeface="Calibri"/>
              </a:rPr>
              <a:t>lễ</a:t>
            </a:r>
            <a:r>
              <a:rPr lang="en-US" sz="4201" b="1" dirty="0">
                <a:solidFill>
                  <a:srgbClr val="0070C0"/>
                </a:solidFill>
                <a:latin typeface="Calibri"/>
                <a:ea typeface="Calibri"/>
                <a:cs typeface="Calibri"/>
                <a:sym typeface="Calibri"/>
              </a:rPr>
              <a:t> </a:t>
            </a:r>
            <a:r>
              <a:rPr lang="en-US" sz="4201" b="1" dirty="0" err="1">
                <a:solidFill>
                  <a:srgbClr val="0070C0"/>
                </a:solidFill>
                <a:latin typeface="Calibri"/>
                <a:ea typeface="Calibri"/>
                <a:cs typeface="Calibri"/>
                <a:sym typeface="Calibri"/>
              </a:rPr>
              <a:t>phục</a:t>
            </a:r>
            <a:r>
              <a:rPr lang="en-US" sz="4201" b="1" dirty="0">
                <a:solidFill>
                  <a:srgbClr val="0070C0"/>
                </a:solidFill>
                <a:latin typeface="Calibri"/>
                <a:ea typeface="Calibri"/>
                <a:cs typeface="Calibri"/>
                <a:sym typeface="Calibri"/>
              </a:rPr>
              <a:t>.” </a:t>
            </a:r>
            <a:endParaRPr sz="4201" b="1" dirty="0">
              <a:solidFill>
                <a:srgbClr val="0070C0"/>
              </a:solidFill>
              <a:latin typeface="Calibri"/>
              <a:ea typeface="Calibri"/>
              <a:cs typeface="Calibri"/>
              <a:sym typeface="Calibri"/>
            </a:endParaRPr>
          </a:p>
        </p:txBody>
      </p:sp>
      <p:pic>
        <p:nvPicPr>
          <p:cNvPr id="165" name="Google Shape;165;p10"/>
          <p:cNvPicPr preferRelativeResize="0"/>
          <p:nvPr/>
        </p:nvPicPr>
        <p:blipFill rotWithShape="1">
          <a:blip r:embed="rId3">
            <a:alphaModFix/>
          </a:blip>
          <a:srcRect/>
          <a:stretch/>
        </p:blipFill>
        <p:spPr>
          <a:xfrm>
            <a:off x="6076617" y="6053375"/>
            <a:ext cx="1727659" cy="1341730"/>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gtEl>
                                        <p:attrNameLst>
                                          <p:attrName>style.visibility</p:attrName>
                                        </p:attrNameLst>
                                      </p:cBhvr>
                                      <p:to>
                                        <p:strVal val="visible"/>
                                      </p:to>
                                    </p:set>
                                    <p:animEffect transition="in" filter="fade">
                                      <p:cBhvr>
                                        <p:cTn id="12" dur="500"/>
                                        <p:tgtEl>
                                          <p:spTgt spid="149"/>
                                        </p:tgtEl>
                                      </p:cBhvr>
                                    </p:animEffect>
                                  </p:childTnLst>
                                </p:cTn>
                              </p:par>
                              <p:par>
                                <p:cTn id="13" presetID="10" presetClass="entr" presetSubtype="0" fill="hold" nodeType="withEffect">
                                  <p:stCondLst>
                                    <p:cond delay="0"/>
                                  </p:stCondLst>
                                  <p:childTnLst>
                                    <p:set>
                                      <p:cBhvr>
                                        <p:cTn id="14" dur="1" fill="hold">
                                          <p:stCondLst>
                                            <p:cond delay="0"/>
                                          </p:stCondLst>
                                        </p:cTn>
                                        <p:tgtEl>
                                          <p:spTgt spid="144"/>
                                        </p:tgtEl>
                                        <p:attrNameLst>
                                          <p:attrName>style.visibility</p:attrName>
                                        </p:attrNameLst>
                                      </p:cBhvr>
                                      <p:to>
                                        <p:strVal val="visible"/>
                                      </p:to>
                                    </p:set>
                                    <p:animEffect transition="in" filter="fade">
                                      <p:cBhvr>
                                        <p:cTn id="15" dur="500"/>
                                        <p:tgtEl>
                                          <p:spTgt spid="144"/>
                                        </p:tgtEl>
                                      </p:cBhvr>
                                    </p:animEffect>
                                  </p:childTnLst>
                                </p:cTn>
                              </p:par>
                              <p:par>
                                <p:cTn id="16" presetID="10" presetClass="entr" presetSubtype="0" fill="hold" nodeType="with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fade">
                                      <p:cBhvr>
                                        <p:cTn id="18" dur="500"/>
                                        <p:tgtEl>
                                          <p:spTgt spid="150"/>
                                        </p:tgtEl>
                                      </p:cBhvr>
                                    </p:animEffect>
                                  </p:childTnLst>
                                </p:cTn>
                              </p:par>
                              <p:par>
                                <p:cTn id="19" presetID="10" presetClass="entr" presetSubtype="0" fill="hold" nodeType="withEffect">
                                  <p:stCondLst>
                                    <p:cond delay="0"/>
                                  </p:stCondLst>
                                  <p:childTnLst>
                                    <p:set>
                                      <p:cBhvr>
                                        <p:cTn id="20" dur="1" fill="hold">
                                          <p:stCondLst>
                                            <p:cond delay="0"/>
                                          </p:stCondLst>
                                        </p:cTn>
                                        <p:tgtEl>
                                          <p:spTgt spid="145"/>
                                        </p:tgtEl>
                                        <p:attrNameLst>
                                          <p:attrName>style.visibility</p:attrName>
                                        </p:attrNameLst>
                                      </p:cBhvr>
                                      <p:to>
                                        <p:strVal val="visible"/>
                                      </p:to>
                                    </p:set>
                                    <p:animEffect transition="in" filter="fade">
                                      <p:cBhvr>
                                        <p:cTn id="21" dur="500"/>
                                        <p:tgtEl>
                                          <p:spTgt spid="145"/>
                                        </p:tgtEl>
                                      </p:cBhvr>
                                    </p:animEffect>
                                  </p:childTnLst>
                                </p:cTn>
                              </p:par>
                              <p:par>
                                <p:cTn id="22" presetID="10" presetClass="entr" presetSubtype="0" fill="hold" nodeType="withEffect">
                                  <p:stCondLst>
                                    <p:cond delay="0"/>
                                  </p:stCondLst>
                                  <p:childTnLst>
                                    <p:set>
                                      <p:cBhvr>
                                        <p:cTn id="23" dur="1" fill="hold">
                                          <p:stCondLst>
                                            <p:cond delay="0"/>
                                          </p:stCondLst>
                                        </p:cTn>
                                        <p:tgtEl>
                                          <p:spTgt spid="151"/>
                                        </p:tgtEl>
                                        <p:attrNameLst>
                                          <p:attrName>style.visibility</p:attrName>
                                        </p:attrNameLst>
                                      </p:cBhvr>
                                      <p:to>
                                        <p:strVal val="visible"/>
                                      </p:to>
                                    </p:set>
                                    <p:animEffect transition="in" filter="fade">
                                      <p:cBhvr>
                                        <p:cTn id="24" dur="500"/>
                                        <p:tgtEl>
                                          <p:spTgt spid="151"/>
                                        </p:tgtEl>
                                      </p:cBhvr>
                                    </p:animEffect>
                                  </p:childTnLst>
                                </p:cTn>
                              </p:par>
                              <p:par>
                                <p:cTn id="25" presetID="10" presetClass="entr" presetSubtype="0" fill="hold" nodeType="withEffect">
                                  <p:stCondLst>
                                    <p:cond delay="0"/>
                                  </p:stCondLst>
                                  <p:childTnLst>
                                    <p:set>
                                      <p:cBhvr>
                                        <p:cTn id="26" dur="1" fill="hold">
                                          <p:stCondLst>
                                            <p:cond delay="0"/>
                                          </p:stCondLst>
                                        </p:cTn>
                                        <p:tgtEl>
                                          <p:spTgt spid="146"/>
                                        </p:tgtEl>
                                        <p:attrNameLst>
                                          <p:attrName>style.visibility</p:attrName>
                                        </p:attrNameLst>
                                      </p:cBhvr>
                                      <p:to>
                                        <p:strVal val="visible"/>
                                      </p:to>
                                    </p:set>
                                    <p:animEffect transition="in" filter="fade">
                                      <p:cBhvr>
                                        <p:cTn id="27" dur="500"/>
                                        <p:tgtEl>
                                          <p:spTgt spid="146"/>
                                        </p:tgtEl>
                                      </p:cBhvr>
                                    </p:animEffect>
                                  </p:childTnLst>
                                </p:cTn>
                              </p:par>
                              <p:par>
                                <p:cTn id="28" presetID="10" presetClass="entr" presetSubtype="0" fill="hold" nodeType="withEffect">
                                  <p:stCondLst>
                                    <p:cond delay="0"/>
                                  </p:stCondLst>
                                  <p:childTnLst>
                                    <p:set>
                                      <p:cBhvr>
                                        <p:cTn id="29" dur="1" fill="hold">
                                          <p:stCondLst>
                                            <p:cond delay="0"/>
                                          </p:stCondLst>
                                        </p:cTn>
                                        <p:tgtEl>
                                          <p:spTgt spid="152"/>
                                        </p:tgtEl>
                                        <p:attrNameLst>
                                          <p:attrName>style.visibility</p:attrName>
                                        </p:attrNameLst>
                                      </p:cBhvr>
                                      <p:to>
                                        <p:strVal val="visible"/>
                                      </p:to>
                                    </p:set>
                                    <p:animEffect transition="in" filter="fade">
                                      <p:cBhvr>
                                        <p:cTn id="30" dur="500"/>
                                        <p:tgtEl>
                                          <p:spTgt spid="152"/>
                                        </p:tgtEl>
                                      </p:cBhvr>
                                    </p:animEffect>
                                  </p:childTnLst>
                                </p:cTn>
                              </p:par>
                              <p:par>
                                <p:cTn id="31" presetID="10" presetClass="entr" presetSubtype="0" fill="hold" nodeType="withEffect">
                                  <p:stCondLst>
                                    <p:cond delay="0"/>
                                  </p:stCondLst>
                                  <p:childTnLst>
                                    <p:set>
                                      <p:cBhvr>
                                        <p:cTn id="32" dur="1" fill="hold">
                                          <p:stCondLst>
                                            <p:cond delay="0"/>
                                          </p:stCondLst>
                                        </p:cTn>
                                        <p:tgtEl>
                                          <p:spTgt spid="147"/>
                                        </p:tgtEl>
                                        <p:attrNameLst>
                                          <p:attrName>style.visibility</p:attrName>
                                        </p:attrNameLst>
                                      </p:cBhvr>
                                      <p:to>
                                        <p:strVal val="visible"/>
                                      </p:to>
                                    </p:set>
                                    <p:animEffect transition="in" filter="fade">
                                      <p:cBhvr>
                                        <p:cTn id="33" dur="500"/>
                                        <p:tgtEl>
                                          <p:spTgt spid="147"/>
                                        </p:tgtEl>
                                      </p:cBhvr>
                                    </p:animEffect>
                                  </p:childTnLst>
                                </p:cTn>
                              </p:par>
                              <p:par>
                                <p:cTn id="34" presetID="10" presetClass="entr" presetSubtype="0" fill="hold" nodeType="withEffect">
                                  <p:stCondLst>
                                    <p:cond delay="0"/>
                                  </p:stCondLst>
                                  <p:childTnLst>
                                    <p:set>
                                      <p:cBhvr>
                                        <p:cTn id="35" dur="1" fill="hold">
                                          <p:stCondLst>
                                            <p:cond delay="0"/>
                                          </p:stCondLst>
                                        </p:cTn>
                                        <p:tgtEl>
                                          <p:spTgt spid="153"/>
                                        </p:tgtEl>
                                        <p:attrNameLst>
                                          <p:attrName>style.visibility</p:attrName>
                                        </p:attrNameLst>
                                      </p:cBhvr>
                                      <p:to>
                                        <p:strVal val="visible"/>
                                      </p:to>
                                    </p:set>
                                    <p:animEffect transition="in" filter="fade">
                                      <p:cBhvr>
                                        <p:cTn id="36" dur="500"/>
                                        <p:tgtEl>
                                          <p:spTgt spid="153"/>
                                        </p:tgtEl>
                                      </p:cBhvr>
                                    </p:animEffect>
                                  </p:childTnLst>
                                </p:cTn>
                              </p:par>
                              <p:par>
                                <p:cTn id="37" presetID="10" presetClass="entr" presetSubtype="0" fill="hold" nodeType="withEffect">
                                  <p:stCondLst>
                                    <p:cond delay="0"/>
                                  </p:stCondLst>
                                  <p:childTnLst>
                                    <p:set>
                                      <p:cBhvr>
                                        <p:cTn id="38" dur="1" fill="hold">
                                          <p:stCondLst>
                                            <p:cond delay="0"/>
                                          </p:stCondLst>
                                        </p:cTn>
                                        <p:tgtEl>
                                          <p:spTgt spid="148"/>
                                        </p:tgtEl>
                                        <p:attrNameLst>
                                          <p:attrName>style.visibility</p:attrName>
                                        </p:attrNameLst>
                                      </p:cBhvr>
                                      <p:to>
                                        <p:strVal val="visible"/>
                                      </p:to>
                                    </p:set>
                                    <p:animEffect transition="in" filter="fade">
                                      <p:cBhvr>
                                        <p:cTn id="39" dur="500"/>
                                        <p:tgtEl>
                                          <p:spTgt spid="148"/>
                                        </p:tgtEl>
                                      </p:cBhvr>
                                    </p:animEffect>
                                  </p:childTnLst>
                                </p:cTn>
                              </p:par>
                              <p:par>
                                <p:cTn id="40" presetID="10" presetClass="entr" presetSubtype="0" fill="hold" nodeType="withEffect">
                                  <p:stCondLst>
                                    <p:cond delay="0"/>
                                  </p:stCondLst>
                                  <p:childTnLst>
                                    <p:set>
                                      <p:cBhvr>
                                        <p:cTn id="41" dur="1" fill="hold">
                                          <p:stCondLst>
                                            <p:cond delay="0"/>
                                          </p:stCondLst>
                                        </p:cTn>
                                        <p:tgtEl>
                                          <p:spTgt spid="163"/>
                                        </p:tgtEl>
                                        <p:attrNameLst>
                                          <p:attrName>style.visibility</p:attrName>
                                        </p:attrNameLst>
                                      </p:cBhvr>
                                      <p:to>
                                        <p:strVal val="visible"/>
                                      </p:to>
                                    </p:set>
                                    <p:animEffect transition="in" filter="fade">
                                      <p:cBhvr>
                                        <p:cTn id="42" dur="500"/>
                                        <p:tgtEl>
                                          <p:spTgt spid="163"/>
                                        </p:tgtEl>
                                      </p:cBhvr>
                                    </p:animEffect>
                                  </p:childTnLst>
                                </p:cTn>
                              </p:par>
                              <p:par>
                                <p:cTn id="43" presetID="10" presetClass="entr" presetSubtype="0" fill="hold" nodeType="withEffect">
                                  <p:stCondLst>
                                    <p:cond delay="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5"/>
                                        </p:tgtEl>
                                        <p:attrNameLst>
                                          <p:attrName>style.visibility</p:attrName>
                                        </p:attrNameLst>
                                      </p:cBhvr>
                                      <p:to>
                                        <p:strVal val="visible"/>
                                      </p:to>
                                    </p:set>
                                    <p:animEffect transition="in" filter="fade">
                                      <p:cBhvr>
                                        <p:cTn id="50" dur="500"/>
                                        <p:tgtEl>
                                          <p:spTgt spid="16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4"/>
                                        </p:tgtEl>
                                        <p:attrNameLst>
                                          <p:attrName>style.visibility</p:attrName>
                                        </p:attrNameLst>
                                      </p:cBhvr>
                                      <p:to>
                                        <p:strVal val="visible"/>
                                      </p:to>
                                    </p:set>
                                    <p:animEffect transition="in" filter="fade">
                                      <p:cBhvr>
                                        <p:cTn id="55"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sp>
        <p:nvSpPr>
          <p:cNvPr id="2" name="Freeform 2"/>
          <p:cNvSpPr/>
          <p:nvPr/>
        </p:nvSpPr>
        <p:spPr>
          <a:xfrm>
            <a:off x="4124110" y="1028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7539426"/>
            <a:ext cx="18288000" cy="921895"/>
            <a:chOff x="0" y="0"/>
            <a:chExt cx="4816593" cy="242804"/>
          </a:xfrm>
        </p:grpSpPr>
        <p:sp>
          <p:nvSpPr>
            <p:cNvPr id="4" name="Freeform 4"/>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7772400" y="190500"/>
            <a:ext cx="10210800" cy="96774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93965" y="7004954"/>
            <a:ext cx="1449085" cy="2912733"/>
          </a:xfrm>
          <a:custGeom>
            <a:avLst/>
            <a:gdLst/>
            <a:ahLst/>
            <a:cxnLst/>
            <a:rect l="l" t="t" r="r" b="b"/>
            <a:pathLst>
              <a:path w="1449085" h="2912733">
                <a:moveTo>
                  <a:pt x="0" y="0"/>
                </a:moveTo>
                <a:lnTo>
                  <a:pt x="1449084" y="0"/>
                </a:lnTo>
                <a:lnTo>
                  <a:pt x="1449084" y="2912733"/>
                </a:lnTo>
                <a:lnTo>
                  <a:pt x="0" y="29127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TextBox 11"/>
          <p:cNvSpPr txBox="1"/>
          <p:nvPr/>
        </p:nvSpPr>
        <p:spPr>
          <a:xfrm>
            <a:off x="8200626" y="343944"/>
            <a:ext cx="9858774" cy="615553"/>
          </a:xfrm>
          <a:prstGeom prst="rect">
            <a:avLst/>
          </a:prstGeom>
        </p:spPr>
        <p:txBody>
          <a:bodyPr wrap="square" lIns="0" tIns="0" rIns="0" bIns="0" rtlCol="0" anchor="t">
            <a:spAutoFit/>
          </a:bodyPr>
          <a:lstStyle/>
          <a:p>
            <a:r>
              <a:rPr lang="nl-NL" sz="4000" b="1">
                <a:latin typeface="Times New Roman" panose="02020603050405020304" pitchFamily="18" charset="0"/>
                <a:cs typeface="Times New Roman" panose="02020603050405020304" pitchFamily="18" charset="0"/>
              </a:rPr>
              <a:t>3. Văn bản: </a:t>
            </a:r>
            <a:r>
              <a:rPr lang="nl-NL" sz="4000" b="1" i="1">
                <a:latin typeface="Times New Roman" panose="02020603050405020304" pitchFamily="18" charset="0"/>
                <a:cs typeface="Times New Roman" panose="02020603050405020304" pitchFamily="18" charset="0"/>
              </a:rPr>
              <a:t>“Ông Giuốc- đanh mặc lễ phục”</a:t>
            </a:r>
            <a:endParaRPr lang="en-GB" sz="4000">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727" y="3052762"/>
            <a:ext cx="6667500" cy="4181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Rectangle 22"/>
          <p:cNvSpPr/>
          <p:nvPr/>
        </p:nvSpPr>
        <p:spPr>
          <a:xfrm>
            <a:off x="8200626" y="1078470"/>
            <a:ext cx="6574075" cy="892552"/>
          </a:xfrm>
          <a:prstGeom prst="rect">
            <a:avLst/>
          </a:prstGeom>
        </p:spPr>
        <p:txBody>
          <a:bodyPr wrap="square">
            <a:spAutoFit/>
          </a:bodyPr>
          <a:lstStyle/>
          <a:p>
            <a:pPr algn="just">
              <a:lnSpc>
                <a:spcPct val="130000"/>
              </a:lnSpc>
              <a:spcAft>
                <a:spcPts val="0"/>
              </a:spcAft>
            </a:pPr>
            <a:r>
              <a:rPr lang="de-DE" sz="4000" b="1">
                <a:latin typeface="Times New Roman" panose="02020603050405020304" pitchFamily="18" charset="0"/>
                <a:ea typeface="Times New Roman" panose="02020603050405020304" pitchFamily="18" charset="0"/>
                <a:cs typeface="Times New Roman" panose="02020603050405020304" pitchFamily="18" charset="0"/>
              </a:rPr>
              <a:t>a. Đọc, tìm hiểu từ khó</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p:cNvSpPr/>
          <p:nvPr/>
        </p:nvSpPr>
        <p:spPr>
          <a:xfrm>
            <a:off x="8200626" y="1999689"/>
            <a:ext cx="7672466" cy="892552"/>
          </a:xfrm>
          <a:prstGeom prst="rect">
            <a:avLst/>
          </a:prstGeom>
        </p:spPr>
        <p:txBody>
          <a:bodyPr wrap="square">
            <a:spAutoFit/>
          </a:bodyPr>
          <a:lstStyle/>
          <a:p>
            <a:pPr algn="just">
              <a:lnSpc>
                <a:spcPct val="130000"/>
              </a:lnSpc>
              <a:spcAft>
                <a:spcPts val="0"/>
              </a:spcAft>
            </a:pPr>
            <a:r>
              <a:rPr lang="de-DE" sz="4000" b="1">
                <a:latin typeface="Times New Roman" panose="02020603050405020304" pitchFamily="18" charset="0"/>
                <a:ea typeface="Times New Roman" panose="02020603050405020304" pitchFamily="18" charset="0"/>
                <a:cs typeface="Times New Roman" panose="02020603050405020304" pitchFamily="18" charset="0"/>
              </a:rPr>
              <a:t>b</a:t>
            </a:r>
            <a:r>
              <a:rPr lang="vi-VN" sz="4000" b="1">
                <a:latin typeface="Times New Roman" panose="02020603050405020304" pitchFamily="18" charset="0"/>
                <a:ea typeface="Times New Roman" panose="02020603050405020304" pitchFamily="18" charset="0"/>
                <a:cs typeface="Times New Roman" panose="02020603050405020304" pitchFamily="18" charset="0"/>
              </a:rPr>
              <a:t>. Tìm hiểu chung</a:t>
            </a:r>
            <a:r>
              <a:rPr lang="de-DE" sz="4000" b="1">
                <a:latin typeface="Times New Roman" panose="02020603050405020304" pitchFamily="18" charset="0"/>
                <a:ea typeface="Times New Roman" panose="02020603050405020304" pitchFamily="18" charset="0"/>
                <a:cs typeface="Times New Roman" panose="02020603050405020304" pitchFamily="18" charset="0"/>
              </a:rPr>
              <a:t> văn bản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4057867033"/>
              </p:ext>
            </p:extLst>
          </p:nvPr>
        </p:nvGraphicFramePr>
        <p:xfrm>
          <a:off x="8084952" y="2957048"/>
          <a:ext cx="9364847" cy="6593163"/>
        </p:xfrm>
        <a:graphic>
          <a:graphicData uri="http://schemas.openxmlformats.org/drawingml/2006/table">
            <a:tbl>
              <a:tblPr firstRow="1" firstCol="1" bandRow="1" bandCol="1">
                <a:effectLst>
                  <a:outerShdw blurRad="50800" dist="38100" algn="l" rotWithShape="0">
                    <a:prstClr val="black">
                      <a:alpha val="40000"/>
                    </a:prstClr>
                  </a:outerShdw>
                </a:effectLst>
              </a:tblPr>
              <a:tblGrid>
                <a:gridCol w="7332852">
                  <a:extLst>
                    <a:ext uri="{9D8B030D-6E8A-4147-A177-3AD203B41FA5}">
                      <a16:colId xmlns:a16="http://schemas.microsoft.com/office/drawing/2014/main" xmlns="" val="20000"/>
                    </a:ext>
                  </a:extLst>
                </a:gridCol>
                <a:gridCol w="2031995">
                  <a:extLst>
                    <a:ext uri="{9D8B030D-6E8A-4147-A177-3AD203B41FA5}">
                      <a16:colId xmlns:a16="http://schemas.microsoft.com/office/drawing/2014/main" xmlns="" val="20001"/>
                    </a:ext>
                  </a:extLst>
                </a:gridCol>
              </a:tblGrid>
              <a:tr h="1400832">
                <a:tc gridSpan="2">
                  <a:txBody>
                    <a:bodyPr/>
                    <a:lstStyle/>
                    <a:p>
                      <a:pPr algn="ctr">
                        <a:lnSpc>
                          <a:spcPct val="130000"/>
                        </a:lnSpc>
                        <a:spcAft>
                          <a:spcPts val="0"/>
                        </a:spcAft>
                      </a:pPr>
                      <a:r>
                        <a:rPr lang="vi-VN" sz="3600" b="1" u="sng">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PHT 01:</a:t>
                      </a:r>
                      <a:r>
                        <a:rPr lang="vi-VN" sz="36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Tìm hiểu chung về đoạn trích</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Ông Giuốc- đanh mặc lễ phục</a:t>
                      </a: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hMerge="1">
                  <a:txBody>
                    <a:bodyPr/>
                    <a:lstStyle/>
                    <a:p>
                      <a:endParaRPr lang="en-GB"/>
                    </a:p>
                  </a:txBody>
                  <a:tcPr/>
                </a:tc>
                <a:extLst>
                  <a:ext uri="{0D108BD9-81ED-4DB2-BD59-A6C34878D82A}">
                    <a16:rowId xmlns:a16="http://schemas.microsoft.com/office/drawing/2014/main" xmlns="" val="10000"/>
                  </a:ext>
                </a:extLst>
              </a:tr>
              <a:tr h="705696">
                <a:tc>
                  <a:txBody>
                    <a:bodyPr/>
                    <a:lstStyle/>
                    <a:p>
                      <a:pPr algn="just">
                        <a:lnSpc>
                          <a:spcPct val="130000"/>
                        </a:lnSpc>
                        <a:spcAft>
                          <a:spcPts val="0"/>
                        </a:spcAf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xuất xứ của văn bản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05696">
                <a:tc>
                  <a:txBody>
                    <a:bodyPr/>
                    <a:lstStyle/>
                    <a:p>
                      <a:pPr algn="just">
                        <a:lnSpc>
                          <a:spcPct val="130000"/>
                        </a:lnSpc>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 cảnh trong văn bản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411392">
                <a:tc>
                  <a:txBody>
                    <a:bodyPr/>
                    <a:lstStyle/>
                    <a:p>
                      <a:pPr algn="just">
                        <a:lnSpc>
                          <a:spcPct val="130000"/>
                        </a:lnSpc>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Tiếng cười trong văn bản hưởng đến ai? Ai là đối tượng chính?</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705696">
                <a:tc>
                  <a:txBody>
                    <a:bodyPr/>
                    <a:lstStyle/>
                    <a:p>
                      <a:pPr algn="just">
                        <a:lnSpc>
                          <a:spcPct val="130000"/>
                        </a:lnSpc>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 tài văn bản đề cập là gì?</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600539">
                <a:tc>
                  <a:txBody>
                    <a:bodyPr/>
                    <a:lstStyle/>
                    <a:p>
                      <a:pPr algn="just">
                        <a:lnSpc>
                          <a:spcPct val="130000"/>
                        </a:lnSpc>
                        <a:spcAft>
                          <a:spcPts val="0"/>
                        </a:spcAft>
                      </a:pPr>
                      <a:r>
                        <a:rPr lang="en-US"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được chia thành mấy phần? Nêu nội dung chính từng phần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952" marR="669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69574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668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84D6D0"/>
            </a:solidFill>
            <a:ln w="209550" cap="sq">
              <a:solidFill>
                <a:srgbClr val="FFCB7C"/>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a:off x="1515566" y="1311854"/>
            <a:ext cx="5025843" cy="5348999"/>
          </a:xfrm>
          <a:custGeom>
            <a:avLst/>
            <a:gdLst/>
            <a:ahLst/>
            <a:cxnLst/>
            <a:rect l="l" t="t" r="r" b="b"/>
            <a:pathLst>
              <a:path w="4002578" h="4114800">
                <a:moveTo>
                  <a:pt x="0" y="0"/>
                </a:moveTo>
                <a:lnTo>
                  <a:pt x="4002578" y="0"/>
                </a:lnTo>
                <a:lnTo>
                  <a:pt x="40025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6538527" y="2095500"/>
            <a:ext cx="5342339" cy="6666863"/>
          </a:xfrm>
          <a:custGeom>
            <a:avLst/>
            <a:gdLst/>
            <a:ahLst/>
            <a:cxnLst/>
            <a:rect l="l" t="t" r="r" b="b"/>
            <a:pathLst>
              <a:path w="3759898" h="4114800">
                <a:moveTo>
                  <a:pt x="0" y="0"/>
                </a:moveTo>
                <a:lnTo>
                  <a:pt x="3759899" y="0"/>
                </a:lnTo>
                <a:lnTo>
                  <a:pt x="375989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1787208" y="1311854"/>
            <a:ext cx="5510192" cy="6041446"/>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Rectangle 8"/>
          <p:cNvSpPr/>
          <p:nvPr/>
        </p:nvSpPr>
        <p:spPr>
          <a:xfrm>
            <a:off x="1891239" y="1830152"/>
            <a:ext cx="4052543" cy="4401205"/>
          </a:xfrm>
          <a:prstGeom prst="rect">
            <a:avLst/>
          </a:prstGeom>
        </p:spPr>
        <p:txBody>
          <a:bodyPr wrap="square">
            <a:spAutoFit/>
          </a:bodyPr>
          <a:lstStyle/>
          <a:p>
            <a:pPr algn="ctr"/>
            <a:r>
              <a:rPr lang="de-DE" sz="4000" b="1">
                <a:solidFill>
                  <a:srgbClr val="000000"/>
                </a:solidFill>
                <a:latin typeface="Times New Roman" panose="02020603050405020304" pitchFamily="18" charset="0"/>
                <a:ea typeface="Times New Roman" panose="02020603050405020304" pitchFamily="18" charset="0"/>
              </a:rPr>
              <a:t>Xuất xứ</a:t>
            </a:r>
            <a:endParaRPr lang="vi-VN" sz="4000" b="1">
              <a:solidFill>
                <a:srgbClr val="000000"/>
              </a:solidFill>
              <a:latin typeface="Times New Roman" panose="02020603050405020304" pitchFamily="18" charset="0"/>
              <a:ea typeface="Times New Roman" panose="02020603050405020304" pitchFamily="18" charset="0"/>
            </a:endParaRPr>
          </a:p>
          <a:p>
            <a:pPr algn="just"/>
            <a:r>
              <a:rPr lang="nl-NL" sz="4000">
                <a:latin typeface="Times New Roman" panose="02020603050405020304" pitchFamily="18" charset="0"/>
                <a:ea typeface="Times New Roman" panose="02020603050405020304" pitchFamily="18" charset="0"/>
              </a:rPr>
              <a:t>Được trích trong vở kịch </a:t>
            </a:r>
            <a:r>
              <a:rPr lang="nl-NL" sz="4000" i="1">
                <a:latin typeface="Times New Roman" panose="02020603050405020304" pitchFamily="18" charset="0"/>
                <a:ea typeface="Times New Roman" panose="02020603050405020304" pitchFamily="18" charset="0"/>
              </a:rPr>
              <a:t>Trưởng giả học làm sang</a:t>
            </a:r>
            <a:r>
              <a:rPr lang="nl-NL" sz="4000">
                <a:latin typeface="Times New Roman" panose="02020603050405020304" pitchFamily="18" charset="0"/>
                <a:ea typeface="Times New Roman" panose="02020603050405020304" pitchFamily="18" charset="0"/>
              </a:rPr>
              <a:t> (1670), thuộc hồi thứ hai của vở kịch năm hồi.</a:t>
            </a:r>
            <a:endParaRPr lang="en-GB" sz="4000"/>
          </a:p>
        </p:txBody>
      </p:sp>
      <p:sp>
        <p:nvSpPr>
          <p:cNvPr id="10" name="Rectangle 9"/>
          <p:cNvSpPr/>
          <p:nvPr/>
        </p:nvSpPr>
        <p:spPr>
          <a:xfrm rot="21191316">
            <a:off x="6750287" y="3136716"/>
            <a:ext cx="4935973" cy="4893647"/>
          </a:xfrm>
          <a:prstGeom prst="rect">
            <a:avLst/>
          </a:prstGeom>
        </p:spPr>
        <p:txBody>
          <a:bodyPr wrap="square">
            <a:spAutoFit/>
          </a:bodyPr>
          <a:lstStyle/>
          <a:p>
            <a:pPr algn="just">
              <a:lnSpc>
                <a:spcPct val="130000"/>
              </a:lnSpc>
              <a:spcAft>
                <a:spcPts val="0"/>
              </a:spcAft>
            </a:pPr>
            <a:r>
              <a:rPr lang="de-DE"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Bối cảnh đoạn trích</a:t>
            </a:r>
            <a:endParaRPr lang="vi-VN"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de-DE"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 nhà của ông Giuốc- đanh, khi phó may mang bộ quần áo may ngược hoa đến cho ông Giuốc-đanh.</a:t>
            </a:r>
            <a:endParaRPr lang="en-GB" sz="4000">
              <a:effectLst/>
              <a:latin typeface="Times New Roman" panose="02020603050405020304" pitchFamily="18" charset="0"/>
              <a:ea typeface="Times New Roman" panose="02020603050405020304" pitchFamily="18" charset="0"/>
            </a:endParaRPr>
          </a:p>
        </p:txBody>
      </p:sp>
      <p:sp>
        <p:nvSpPr>
          <p:cNvPr id="11" name="Rectangle 10"/>
          <p:cNvSpPr/>
          <p:nvPr/>
        </p:nvSpPr>
        <p:spPr>
          <a:xfrm>
            <a:off x="12561677" y="2095500"/>
            <a:ext cx="4354723" cy="4893647"/>
          </a:xfrm>
          <a:prstGeom prst="rect">
            <a:avLst/>
          </a:prstGeom>
        </p:spPr>
        <p:txBody>
          <a:bodyPr wrap="square">
            <a:spAutoFit/>
          </a:bodyPr>
          <a:lstStyle/>
          <a:p>
            <a:pPr algn="ctr">
              <a:lnSpc>
                <a:spcPct val="130000"/>
              </a:lnSpc>
              <a:spcAft>
                <a:spcPts val="0"/>
              </a:spcAft>
            </a:pPr>
            <a:r>
              <a:rPr lang="de-DE"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Nhân vật</a:t>
            </a:r>
            <a:endParaRPr lang="en-GB" sz="4000">
              <a:latin typeface="Times New Roman" panose="02020603050405020304" pitchFamily="18" charset="0"/>
              <a:ea typeface="Times New Roman" panose="02020603050405020304" pitchFamily="18" charset="0"/>
            </a:endParaRPr>
          </a:p>
          <a:p>
            <a:pPr algn="just">
              <a:lnSpc>
                <a:spcPct val="130000"/>
              </a:lnSpc>
              <a:spcAft>
                <a:spcPts val="0"/>
              </a:spcAft>
            </a:pPr>
            <a:r>
              <a:rPr lang="de-DE"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Nhân vật chính: ông Giuốc-đanh</a:t>
            </a:r>
            <a:endParaRPr lang="en-GB" sz="4000">
              <a:latin typeface="Times New Roman" panose="02020603050405020304" pitchFamily="18" charset="0"/>
              <a:ea typeface="Times New Roman" panose="02020603050405020304" pitchFamily="18" charset="0"/>
            </a:endParaRPr>
          </a:p>
          <a:p>
            <a:pPr algn="just">
              <a:lnSpc>
                <a:spcPct val="130000"/>
              </a:lnSpc>
              <a:spcAft>
                <a:spcPts val="0"/>
              </a:spcAft>
            </a:pPr>
            <a:r>
              <a:rPr lang="de-DE"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Nhân vật phụ: bác phó may, bốn chú thợ phụ</a:t>
            </a:r>
            <a:endParaRPr lang="en-GB" sz="400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662665">
            <a:off x="2658385" y="6765726"/>
            <a:ext cx="3588892" cy="3993274"/>
          </a:xfrm>
          <a:prstGeom prst="rect">
            <a:avLst/>
          </a:prstGeom>
        </p:spPr>
      </p:pic>
      <p:sp>
        <p:nvSpPr>
          <p:cNvPr id="13" name="Freeform 10"/>
          <p:cNvSpPr/>
          <p:nvPr/>
        </p:nvSpPr>
        <p:spPr>
          <a:xfrm>
            <a:off x="15692167" y="6345567"/>
            <a:ext cx="1449085" cy="2912733"/>
          </a:xfrm>
          <a:custGeom>
            <a:avLst/>
            <a:gdLst/>
            <a:ahLst/>
            <a:cxnLst/>
            <a:rect l="l" t="t" r="r" b="b"/>
            <a:pathLst>
              <a:path w="1449085" h="2912733">
                <a:moveTo>
                  <a:pt x="0" y="0"/>
                </a:moveTo>
                <a:lnTo>
                  <a:pt x="1449084" y="0"/>
                </a:lnTo>
                <a:lnTo>
                  <a:pt x="1449084" y="2912733"/>
                </a:lnTo>
                <a:lnTo>
                  <a:pt x="0" y="29127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389540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2914823" y="1028700"/>
            <a:ext cx="11074995" cy="6091626"/>
            <a:chOff x="0" y="0"/>
            <a:chExt cx="2916871" cy="1604379"/>
          </a:xfrm>
        </p:grpSpPr>
        <p:sp>
          <p:nvSpPr>
            <p:cNvPr id="3" name="Freeform 3"/>
            <p:cNvSpPr/>
            <p:nvPr/>
          </p:nvSpPr>
          <p:spPr>
            <a:xfrm>
              <a:off x="0" y="0"/>
              <a:ext cx="2916871" cy="1604379"/>
            </a:xfrm>
            <a:custGeom>
              <a:avLst/>
              <a:gdLst/>
              <a:ahLst/>
              <a:cxnLst/>
              <a:rect l="l" t="t" r="r" b="b"/>
              <a:pathLst>
                <a:path w="2916871" h="1604379">
                  <a:moveTo>
                    <a:pt x="0" y="0"/>
                  </a:moveTo>
                  <a:lnTo>
                    <a:pt x="2916871" y="0"/>
                  </a:lnTo>
                  <a:lnTo>
                    <a:pt x="2916871" y="1604379"/>
                  </a:lnTo>
                  <a:lnTo>
                    <a:pt x="0" y="1604379"/>
                  </a:lnTo>
                  <a:close/>
                </a:path>
              </a:pathLst>
            </a:custGeom>
            <a:solidFill>
              <a:srgbClr val="FFF9F9"/>
            </a:solidFill>
            <a:ln w="209550" cap="sq">
              <a:solidFill>
                <a:srgbClr val="84D6D0"/>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a:off x="15169352" y="1028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4878466" y="4074513"/>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7"/>
          <p:cNvGrpSpPr/>
          <p:nvPr/>
        </p:nvGrpSpPr>
        <p:grpSpPr>
          <a:xfrm>
            <a:off x="0" y="7539426"/>
            <a:ext cx="18288000" cy="921895"/>
            <a:chOff x="0" y="0"/>
            <a:chExt cx="4816593" cy="242804"/>
          </a:xfrm>
        </p:grpSpPr>
        <p:sp>
          <p:nvSpPr>
            <p:cNvPr id="8" name="Freeform 8"/>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TextBox 10"/>
          <p:cNvSpPr txBox="1"/>
          <p:nvPr/>
        </p:nvSpPr>
        <p:spPr>
          <a:xfrm>
            <a:off x="3223512" y="1312731"/>
            <a:ext cx="10340088" cy="615553"/>
          </a:xfrm>
          <a:prstGeom prst="rect">
            <a:avLst/>
          </a:prstGeom>
        </p:spPr>
        <p:txBody>
          <a:bodyPr wrap="square" lIns="0" tIns="0" rIns="0" bIns="0" rtlCol="0" anchor="t">
            <a:spAutoFit/>
          </a:bodyPr>
          <a:lstStyle/>
          <a:p>
            <a:r>
              <a:rPr lang="de-DE" sz="4000" b="1">
                <a:latin typeface="Times New Roman" panose="02020603050405020304" pitchFamily="18" charset="0"/>
                <a:cs typeface="Times New Roman" panose="02020603050405020304" pitchFamily="18" charset="0"/>
              </a:rPr>
              <a:t>- Đề tài</a:t>
            </a:r>
            <a:r>
              <a:rPr lang="de-DE" sz="4000">
                <a:latin typeface="Times New Roman" panose="02020603050405020304" pitchFamily="18" charset="0"/>
                <a:cs typeface="Times New Roman" panose="02020603050405020304" pitchFamily="18" charset="0"/>
              </a:rPr>
              <a:t>: thói háo danh, học làm sang đến lố bịch.</a:t>
            </a:r>
            <a:endParaRPr lang="en-GB" sz="4000">
              <a:latin typeface="Times New Roman" panose="02020603050405020304" pitchFamily="18" charset="0"/>
              <a:cs typeface="Times New Roman" panose="02020603050405020304" pitchFamily="18" charset="0"/>
            </a:endParaRPr>
          </a:p>
        </p:txBody>
      </p:sp>
      <p:sp>
        <p:nvSpPr>
          <p:cNvPr id="12" name="Rectangle 11"/>
          <p:cNvSpPr/>
          <p:nvPr/>
        </p:nvSpPr>
        <p:spPr>
          <a:xfrm>
            <a:off x="3101766" y="2246973"/>
            <a:ext cx="10461834" cy="4093428"/>
          </a:xfrm>
          <a:prstGeom prst="rect">
            <a:avLst/>
          </a:prstGeom>
        </p:spPr>
        <p:txBody>
          <a:bodyPr wrap="square">
            <a:spAutoFit/>
          </a:bodyPr>
          <a:lstStyle/>
          <a:p>
            <a:pPr algn="just">
              <a:lnSpc>
                <a:spcPct val="130000"/>
              </a:lnSpc>
              <a:spcAft>
                <a:spcPts val="0"/>
              </a:spcAft>
            </a:pPr>
            <a:r>
              <a:rPr lang="de-DE"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Bố cục đoạn trích: gồm 2 phần</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de-DE"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Phần 1: </a:t>
            </a:r>
            <a:r>
              <a:rPr lang="de-DE"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 đối thoại giữa ông Giuốc-đanh và bác phó may khi</a:t>
            </a:r>
            <a:r>
              <a:rPr lang="de-DE"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de-DE"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bác phó may mang tới cho ông Giuốc-đanh bộ lễ phục may hoa ngược đến.</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de-DE" sz="4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Phần 2: </a:t>
            </a:r>
            <a:r>
              <a:rPr lang="de-DE" sz="4000">
                <a:latin typeface="Times New Roman" panose="02020603050405020304" pitchFamily="18" charset="0"/>
                <a:ea typeface="Times New Roman" panose="02020603050405020304" pitchFamily="18" charset="0"/>
                <a:cs typeface="Times New Roman" panose="02020603050405020304" pitchFamily="18" charset="0"/>
              </a:rPr>
              <a:t>Cảnh mặc lễ phục.</a:t>
            </a:r>
            <a:r>
              <a:rPr lang="de-DE" sz="4000" b="1">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812" y="3657794"/>
            <a:ext cx="4098201" cy="6925063"/>
          </a:xfrm>
          <a:prstGeom prst="rect">
            <a:avLst/>
          </a:prstGeom>
        </p:spPr>
      </p:pic>
    </p:spTree>
    <p:extLst>
      <p:ext uri="{BB962C8B-B14F-4D97-AF65-F5344CB8AC3E}">
        <p14:creationId xmlns:p14="http://schemas.microsoft.com/office/powerpoint/2010/main" val="156816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TotalTime>
  <Words>1134</Words>
  <Application>Microsoft Office PowerPoint</Application>
  <PresentationFormat>Custom</PresentationFormat>
  <Paragraphs>122</Paragraphs>
  <Slides>21</Slides>
  <Notes>2</Notes>
  <HiddenSlides>0</HiddenSlides>
  <MMClips>8</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Theme</vt:lpstr>
      <vt:lpstr>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Analysing Themes and Ideas Presentation Beige Pink Lined Style</dc:title>
  <cp:lastModifiedBy>Ái Diễm</cp:lastModifiedBy>
  <cp:revision>159</cp:revision>
  <dcterms:created xsi:type="dcterms:W3CDTF">2006-08-16T00:00:00Z</dcterms:created>
  <dcterms:modified xsi:type="dcterms:W3CDTF">2025-02-20T13:48:08Z</dcterms:modified>
  <dc:identifier>DAFumNgc1q4</dc:identifier>
</cp:coreProperties>
</file>