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7" r:id="rId2"/>
    <p:sldId id="304" r:id="rId3"/>
    <p:sldId id="268" r:id="rId4"/>
    <p:sldId id="298" r:id="rId5"/>
    <p:sldId id="299" r:id="rId6"/>
    <p:sldId id="302" r:id="rId7"/>
    <p:sldId id="301" r:id="rId8"/>
    <p:sldId id="303" r:id="rId9"/>
    <p:sldId id="262" r:id="rId10"/>
    <p:sldId id="265"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5" d="100"/>
          <a:sy n="45" d="100"/>
        </p:scale>
        <p:origin x="-50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2CA28-8489-4037-935B-1D9309D0FE32}"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B9E2D-6E76-487B-9A5B-8CAB4B47EE6F}" type="slidenum">
              <a:rPr lang="en-US" smtClean="0"/>
              <a:t>‹#›</a:t>
            </a:fld>
            <a:endParaRPr lang="en-US"/>
          </a:p>
        </p:txBody>
      </p:sp>
    </p:spTree>
    <p:extLst>
      <p:ext uri="{BB962C8B-B14F-4D97-AF65-F5344CB8AC3E}">
        <p14:creationId xmlns:p14="http://schemas.microsoft.com/office/powerpoint/2010/main" val="301804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7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6.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9.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9.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271759C-33BE-4D15-9D42-238635F262BF}"/>
              </a:ext>
            </a:extLst>
          </p:cNvPr>
          <p:cNvSpPr txBox="1"/>
          <p:nvPr/>
        </p:nvSpPr>
        <p:spPr>
          <a:xfrm>
            <a:off x="2286000" y="647700"/>
            <a:ext cx="14173200" cy="1754326"/>
          </a:xfrm>
          <a:prstGeom prst="rect">
            <a:avLst/>
          </a:prstGeom>
          <a:noFill/>
        </p:spPr>
        <p:txBody>
          <a:bodyPr wrap="square" rtlCol="0">
            <a:spAutoFit/>
          </a:bodyPr>
          <a:lstStyle/>
          <a:p>
            <a:pPr algn="ctr"/>
            <a:r>
              <a:rPr lang="vi-VN" sz="5400" b="1" dirty="0">
                <a:solidFill>
                  <a:srgbClr val="FF0000"/>
                </a:solidFill>
                <a:latin typeface="+mj-lt"/>
              </a:rPr>
              <a:t>BÀI 5: NHỮNG TÌNH HUỐNG KHÔI HÀI</a:t>
            </a:r>
          </a:p>
          <a:p>
            <a:pPr algn="ctr"/>
            <a:r>
              <a:rPr lang="vi-VN" sz="5400" b="1" dirty="0">
                <a:solidFill>
                  <a:srgbClr val="FF0000"/>
                </a:solidFill>
                <a:latin typeface="+mj-lt"/>
              </a:rPr>
              <a:t>(Hài kịch)</a:t>
            </a:r>
            <a:endParaRPr lang="en-US" sz="5400" b="1" dirty="0">
              <a:solidFill>
                <a:srgbClr val="FF0000"/>
              </a:solidFill>
              <a:latin typeface="+mj-lt"/>
            </a:endParaRPr>
          </a:p>
        </p:txBody>
      </p:sp>
    </p:spTree>
    <p:extLst>
      <p:ext uri="{BB962C8B-B14F-4D97-AF65-F5344CB8AC3E}">
        <p14:creationId xmlns:p14="http://schemas.microsoft.com/office/powerpoint/2010/main" val="323280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B7C"/>
        </a:solidFill>
        <a:effectLst/>
      </p:bgPr>
    </p:bg>
    <p:spTree>
      <p:nvGrpSpPr>
        <p:cNvPr id="1" name=""/>
        <p:cNvGrpSpPr/>
        <p:nvPr/>
      </p:nvGrpSpPr>
      <p:grpSpPr>
        <a:xfrm>
          <a:off x="0" y="0"/>
          <a:ext cx="0" cy="0"/>
          <a:chOff x="0" y="0"/>
          <a:chExt cx="0" cy="0"/>
        </a:xfrm>
      </p:grpSpPr>
      <p:grpSp>
        <p:nvGrpSpPr>
          <p:cNvPr id="2" name="Group 2"/>
          <p:cNvGrpSpPr/>
          <p:nvPr/>
        </p:nvGrpSpPr>
        <p:grpSpPr>
          <a:xfrm>
            <a:off x="2914823" y="1028700"/>
            <a:ext cx="11074995" cy="6091626"/>
            <a:chOff x="0" y="0"/>
            <a:chExt cx="2916871" cy="1604379"/>
          </a:xfrm>
        </p:grpSpPr>
        <p:sp>
          <p:nvSpPr>
            <p:cNvPr id="3" name="Freeform 3"/>
            <p:cNvSpPr/>
            <p:nvPr/>
          </p:nvSpPr>
          <p:spPr>
            <a:xfrm>
              <a:off x="0" y="0"/>
              <a:ext cx="2916871" cy="1604379"/>
            </a:xfrm>
            <a:custGeom>
              <a:avLst/>
              <a:gdLst/>
              <a:ahLst/>
              <a:cxnLst/>
              <a:rect l="l" t="t" r="r" b="b"/>
              <a:pathLst>
                <a:path w="2916871" h="1604379">
                  <a:moveTo>
                    <a:pt x="0" y="0"/>
                  </a:moveTo>
                  <a:lnTo>
                    <a:pt x="2916871" y="0"/>
                  </a:lnTo>
                  <a:lnTo>
                    <a:pt x="2916871" y="1604379"/>
                  </a:lnTo>
                  <a:lnTo>
                    <a:pt x="0" y="1604379"/>
                  </a:lnTo>
                  <a:close/>
                </a:path>
              </a:pathLst>
            </a:custGeom>
            <a:solidFill>
              <a:srgbClr val="FFF9F9"/>
            </a:solidFill>
            <a:ln w="209550" cap="sq">
              <a:solidFill>
                <a:srgbClr val="84D6D0"/>
              </a:solidFill>
              <a:miter/>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169352" y="1028700"/>
            <a:ext cx="1799061" cy="1799061"/>
          </a:xfrm>
          <a:custGeom>
            <a:avLst/>
            <a:gdLst/>
            <a:ahLst/>
            <a:cxnLst/>
            <a:rect l="l" t="t" r="r" b="b"/>
            <a:pathLst>
              <a:path w="1799061" h="1799061">
                <a:moveTo>
                  <a:pt x="0" y="0"/>
                </a:moveTo>
                <a:lnTo>
                  <a:pt x="1799061" y="0"/>
                </a:lnTo>
                <a:lnTo>
                  <a:pt x="1799061" y="1799061"/>
                </a:lnTo>
                <a:lnTo>
                  <a:pt x="0" y="17990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4878466" y="4074513"/>
            <a:ext cx="2380834" cy="2955889"/>
          </a:xfrm>
          <a:custGeom>
            <a:avLst/>
            <a:gdLst/>
            <a:ahLst/>
            <a:cxnLst/>
            <a:rect l="l" t="t" r="r" b="b"/>
            <a:pathLst>
              <a:path w="2380834" h="2955889">
                <a:moveTo>
                  <a:pt x="0" y="0"/>
                </a:moveTo>
                <a:lnTo>
                  <a:pt x="2380834" y="0"/>
                </a:lnTo>
                <a:lnTo>
                  <a:pt x="2380834" y="2955889"/>
                </a:lnTo>
                <a:lnTo>
                  <a:pt x="0" y="29558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7" name="Group 7"/>
          <p:cNvGrpSpPr/>
          <p:nvPr/>
        </p:nvGrpSpPr>
        <p:grpSpPr>
          <a:xfrm>
            <a:off x="0" y="7539426"/>
            <a:ext cx="18288000" cy="921895"/>
            <a:chOff x="0" y="0"/>
            <a:chExt cx="4816593" cy="242804"/>
          </a:xfrm>
        </p:grpSpPr>
        <p:sp>
          <p:nvSpPr>
            <p:cNvPr id="8" name="Freeform 8"/>
            <p:cNvSpPr/>
            <p:nvPr/>
          </p:nvSpPr>
          <p:spPr>
            <a:xfrm>
              <a:off x="0" y="0"/>
              <a:ext cx="4816592" cy="242804"/>
            </a:xfrm>
            <a:custGeom>
              <a:avLst/>
              <a:gdLst/>
              <a:ahLst/>
              <a:cxnLst/>
              <a:rect l="l" t="t" r="r" b="b"/>
              <a:pathLst>
                <a:path w="4816592" h="242804">
                  <a:moveTo>
                    <a:pt x="0" y="0"/>
                  </a:moveTo>
                  <a:lnTo>
                    <a:pt x="4816592" y="0"/>
                  </a:lnTo>
                  <a:lnTo>
                    <a:pt x="4816592" y="242804"/>
                  </a:lnTo>
                  <a:lnTo>
                    <a:pt x="0" y="242804"/>
                  </a:lnTo>
                  <a:close/>
                </a:path>
              </a:pathLst>
            </a:custGeom>
            <a:solidFill>
              <a:srgbClr val="E59087"/>
            </a:solidFill>
          </p:spPr>
          <p:txBody>
            <a:bodyPr/>
            <a:lstStyle/>
            <a:p>
              <a:endParaRPr lang="en-US"/>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942201" y="1941897"/>
            <a:ext cx="7020239" cy="4489952"/>
          </a:xfrm>
          <a:prstGeom prst="rect">
            <a:avLst/>
          </a:prstGeom>
        </p:spPr>
        <p:txBody>
          <a:bodyPr lIns="0" tIns="0" rIns="0" bIns="0" rtlCol="0" anchor="t">
            <a:spAutoFit/>
          </a:bodyPr>
          <a:lstStyle/>
          <a:p>
            <a:pPr algn="ctr">
              <a:lnSpc>
                <a:spcPts val="17959"/>
              </a:lnSpc>
            </a:pPr>
            <a:r>
              <a:rPr lang="en-US" sz="12828">
                <a:solidFill>
                  <a:srgbClr val="000000"/>
                </a:solidFill>
                <a:latin typeface="More Sugar"/>
              </a:rPr>
              <a:t>THANK YOU</a:t>
            </a:r>
          </a:p>
        </p:txBody>
      </p:sp>
      <p:sp>
        <p:nvSpPr>
          <p:cNvPr id="11" name="Freeform 11"/>
          <p:cNvSpPr/>
          <p:nvPr/>
        </p:nvSpPr>
        <p:spPr>
          <a:xfrm flipH="1">
            <a:off x="674682" y="3967111"/>
            <a:ext cx="5630447" cy="12639779"/>
          </a:xfrm>
          <a:custGeom>
            <a:avLst/>
            <a:gdLst/>
            <a:ahLst/>
            <a:cxnLst/>
            <a:rect l="l" t="t" r="r" b="b"/>
            <a:pathLst>
              <a:path w="5630447" h="12639779">
                <a:moveTo>
                  <a:pt x="5630447" y="0"/>
                </a:moveTo>
                <a:lnTo>
                  <a:pt x="0" y="0"/>
                </a:lnTo>
                <a:lnTo>
                  <a:pt x="0" y="12639778"/>
                </a:lnTo>
                <a:lnTo>
                  <a:pt x="5630447" y="12639778"/>
                </a:lnTo>
                <a:lnTo>
                  <a:pt x="563044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B7C"/>
        </a:solidFill>
        <a:effectLst/>
      </p:bgPr>
    </p:bg>
    <p:spTree>
      <p:nvGrpSpPr>
        <p:cNvPr id="1" name=""/>
        <p:cNvGrpSpPr/>
        <p:nvPr/>
      </p:nvGrpSpPr>
      <p:grpSpPr>
        <a:xfrm>
          <a:off x="0" y="0"/>
          <a:ext cx="0" cy="0"/>
          <a:chOff x="0" y="0"/>
          <a:chExt cx="0" cy="0"/>
        </a:xfrm>
      </p:grpSpPr>
      <p:grpSp>
        <p:nvGrpSpPr>
          <p:cNvPr id="2" name="Group 2"/>
          <p:cNvGrpSpPr/>
          <p:nvPr/>
        </p:nvGrpSpPr>
        <p:grpSpPr>
          <a:xfrm>
            <a:off x="3845773" y="1028700"/>
            <a:ext cx="11074995" cy="6091626"/>
            <a:chOff x="0" y="0"/>
            <a:chExt cx="2916871" cy="1604379"/>
          </a:xfrm>
        </p:grpSpPr>
        <p:sp>
          <p:nvSpPr>
            <p:cNvPr id="3" name="Freeform 3"/>
            <p:cNvSpPr/>
            <p:nvPr/>
          </p:nvSpPr>
          <p:spPr>
            <a:xfrm>
              <a:off x="0" y="0"/>
              <a:ext cx="2916871" cy="1604379"/>
            </a:xfrm>
            <a:custGeom>
              <a:avLst/>
              <a:gdLst/>
              <a:ahLst/>
              <a:cxnLst/>
              <a:rect l="l" t="t" r="r" b="b"/>
              <a:pathLst>
                <a:path w="2916871" h="1604379">
                  <a:moveTo>
                    <a:pt x="0" y="0"/>
                  </a:moveTo>
                  <a:lnTo>
                    <a:pt x="2916871" y="0"/>
                  </a:lnTo>
                  <a:lnTo>
                    <a:pt x="2916871" y="1604379"/>
                  </a:lnTo>
                  <a:lnTo>
                    <a:pt x="0" y="1604379"/>
                  </a:lnTo>
                  <a:close/>
                </a:path>
              </a:pathLst>
            </a:custGeom>
            <a:solidFill>
              <a:srgbClr val="FDFCF4"/>
            </a:solidFill>
            <a:ln w="209550" cap="sq">
              <a:solidFill>
                <a:srgbClr val="84D6D0"/>
              </a:solidFill>
              <a:miter/>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15460239" y="1028700"/>
            <a:ext cx="1799061" cy="1799061"/>
          </a:xfrm>
          <a:custGeom>
            <a:avLst/>
            <a:gdLst/>
            <a:ahLst/>
            <a:cxnLst/>
            <a:rect l="l" t="t" r="r" b="b"/>
            <a:pathLst>
              <a:path w="1799061" h="1799061">
                <a:moveTo>
                  <a:pt x="0" y="0"/>
                </a:moveTo>
                <a:lnTo>
                  <a:pt x="1799061" y="0"/>
                </a:lnTo>
                <a:lnTo>
                  <a:pt x="1799061" y="1799061"/>
                </a:lnTo>
                <a:lnTo>
                  <a:pt x="0" y="17990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028700" y="1028700"/>
            <a:ext cx="2380834" cy="2955889"/>
          </a:xfrm>
          <a:custGeom>
            <a:avLst/>
            <a:gdLst/>
            <a:ahLst/>
            <a:cxnLst/>
            <a:rect l="l" t="t" r="r" b="b"/>
            <a:pathLst>
              <a:path w="2380834" h="2955889">
                <a:moveTo>
                  <a:pt x="0" y="0"/>
                </a:moveTo>
                <a:lnTo>
                  <a:pt x="2380834" y="0"/>
                </a:lnTo>
                <a:lnTo>
                  <a:pt x="2380834" y="2955889"/>
                </a:lnTo>
                <a:lnTo>
                  <a:pt x="0" y="29558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7" name="Group 7"/>
          <p:cNvGrpSpPr/>
          <p:nvPr/>
        </p:nvGrpSpPr>
        <p:grpSpPr>
          <a:xfrm>
            <a:off x="0" y="7539426"/>
            <a:ext cx="18288000" cy="921895"/>
            <a:chOff x="0" y="0"/>
            <a:chExt cx="4816593" cy="242804"/>
          </a:xfrm>
        </p:grpSpPr>
        <p:sp>
          <p:nvSpPr>
            <p:cNvPr id="8" name="Freeform 8"/>
            <p:cNvSpPr/>
            <p:nvPr/>
          </p:nvSpPr>
          <p:spPr>
            <a:xfrm>
              <a:off x="0" y="0"/>
              <a:ext cx="4816592" cy="242804"/>
            </a:xfrm>
            <a:custGeom>
              <a:avLst/>
              <a:gdLst/>
              <a:ahLst/>
              <a:cxnLst/>
              <a:rect l="l" t="t" r="r" b="b"/>
              <a:pathLst>
                <a:path w="4816592" h="242804">
                  <a:moveTo>
                    <a:pt x="0" y="0"/>
                  </a:moveTo>
                  <a:lnTo>
                    <a:pt x="4816592" y="0"/>
                  </a:lnTo>
                  <a:lnTo>
                    <a:pt x="4816592" y="242804"/>
                  </a:lnTo>
                  <a:lnTo>
                    <a:pt x="0" y="242804"/>
                  </a:lnTo>
                  <a:close/>
                </a:path>
              </a:pathLst>
            </a:custGeom>
            <a:solidFill>
              <a:srgbClr val="E59087"/>
            </a:solidFill>
          </p:spPr>
          <p:txBody>
            <a:bodyPr/>
            <a:lstStyle/>
            <a:p>
              <a:endParaRPr lang="en-US"/>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0" name="Freeform 10"/>
          <p:cNvSpPr/>
          <p:nvPr/>
        </p:nvSpPr>
        <p:spPr>
          <a:xfrm>
            <a:off x="-1036190" y="8107793"/>
            <a:ext cx="9763927" cy="5308026"/>
          </a:xfrm>
          <a:custGeom>
            <a:avLst/>
            <a:gdLst/>
            <a:ahLst/>
            <a:cxnLst/>
            <a:rect l="l" t="t" r="r" b="b"/>
            <a:pathLst>
              <a:path w="9763927" h="5308026">
                <a:moveTo>
                  <a:pt x="0" y="0"/>
                </a:moveTo>
                <a:lnTo>
                  <a:pt x="9763926" y="0"/>
                </a:lnTo>
                <a:lnTo>
                  <a:pt x="9763926" y="5308025"/>
                </a:lnTo>
                <a:lnTo>
                  <a:pt x="0" y="530802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flipH="1">
            <a:off x="14101437" y="5572159"/>
            <a:ext cx="2857916" cy="4114800"/>
          </a:xfrm>
          <a:custGeom>
            <a:avLst/>
            <a:gdLst/>
            <a:ahLst/>
            <a:cxnLst/>
            <a:rect l="l" t="t" r="r" b="b"/>
            <a:pathLst>
              <a:path w="2857916" h="4114800">
                <a:moveTo>
                  <a:pt x="2857916" y="0"/>
                </a:moveTo>
                <a:lnTo>
                  <a:pt x="0" y="0"/>
                </a:lnTo>
                <a:lnTo>
                  <a:pt x="0" y="4114800"/>
                </a:lnTo>
                <a:lnTo>
                  <a:pt x="2857916" y="4114800"/>
                </a:lnTo>
                <a:lnTo>
                  <a:pt x="2857916"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1028700" y="5572159"/>
            <a:ext cx="1991625" cy="2535634"/>
          </a:xfrm>
          <a:custGeom>
            <a:avLst/>
            <a:gdLst/>
            <a:ahLst/>
            <a:cxnLst/>
            <a:rect l="l" t="t" r="r" b="b"/>
            <a:pathLst>
              <a:path w="1991625" h="2535634">
                <a:moveTo>
                  <a:pt x="0" y="0"/>
                </a:moveTo>
                <a:lnTo>
                  <a:pt x="1991625" y="0"/>
                </a:lnTo>
                <a:lnTo>
                  <a:pt x="1991625" y="2535634"/>
                </a:lnTo>
                <a:lnTo>
                  <a:pt x="0" y="25356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a:off x="3409534" y="6521830"/>
            <a:ext cx="2289448" cy="1585963"/>
          </a:xfrm>
          <a:custGeom>
            <a:avLst/>
            <a:gdLst/>
            <a:ahLst/>
            <a:cxnLst/>
            <a:rect l="l" t="t" r="r" b="b"/>
            <a:pathLst>
              <a:path w="2289448" h="1585963">
                <a:moveTo>
                  <a:pt x="0" y="0"/>
                </a:moveTo>
                <a:lnTo>
                  <a:pt x="2289448" y="0"/>
                </a:lnTo>
                <a:lnTo>
                  <a:pt x="2289448" y="1585963"/>
                </a:lnTo>
                <a:lnTo>
                  <a:pt x="0" y="15859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Rectangle 14"/>
          <p:cNvSpPr/>
          <p:nvPr/>
        </p:nvSpPr>
        <p:spPr>
          <a:xfrm>
            <a:off x="4694703" y="2495425"/>
            <a:ext cx="9377134" cy="2800767"/>
          </a:xfrm>
          <a:prstGeom prst="rect">
            <a:avLst/>
          </a:prstGeom>
        </p:spPr>
        <p:txBody>
          <a:bodyPr wrap="square">
            <a:spAutoFit/>
          </a:bodyPr>
          <a:lstStyle/>
          <a:p>
            <a:pPr algn="ctr"/>
            <a:r>
              <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 </a:t>
            </a:r>
            <a:r>
              <a:rPr lang="vi-VN"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Tri thức Ngữ văn về VB hài kịch</a:t>
            </a:r>
            <a:endParaRPr lang="en-GB"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ndParaRPr>
          </a:p>
        </p:txBody>
      </p:sp>
    </p:spTree>
    <p:extLst>
      <p:ext uri="{BB962C8B-B14F-4D97-AF65-F5344CB8AC3E}">
        <p14:creationId xmlns:p14="http://schemas.microsoft.com/office/powerpoint/2010/main" val="57500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B7C"/>
        </a:solidFill>
        <a:effectLst/>
      </p:bgPr>
    </p:bg>
    <p:spTree>
      <p:nvGrpSpPr>
        <p:cNvPr id="1" name=""/>
        <p:cNvGrpSpPr/>
        <p:nvPr/>
      </p:nvGrpSpPr>
      <p:grpSpPr>
        <a:xfrm>
          <a:off x="0" y="0"/>
          <a:ext cx="0" cy="0"/>
          <a:chOff x="0" y="0"/>
          <a:chExt cx="0" cy="0"/>
        </a:xfrm>
      </p:grpSpPr>
      <p:grpSp>
        <p:nvGrpSpPr>
          <p:cNvPr id="3" name="Group 3"/>
          <p:cNvGrpSpPr/>
          <p:nvPr/>
        </p:nvGrpSpPr>
        <p:grpSpPr>
          <a:xfrm>
            <a:off x="0" y="7539426"/>
            <a:ext cx="18288000" cy="921895"/>
            <a:chOff x="0" y="0"/>
            <a:chExt cx="4816593" cy="242804"/>
          </a:xfrm>
        </p:grpSpPr>
        <p:sp>
          <p:nvSpPr>
            <p:cNvPr id="4" name="Freeform 4"/>
            <p:cNvSpPr/>
            <p:nvPr/>
          </p:nvSpPr>
          <p:spPr>
            <a:xfrm>
              <a:off x="0" y="0"/>
              <a:ext cx="4816592" cy="242804"/>
            </a:xfrm>
            <a:custGeom>
              <a:avLst/>
              <a:gdLst/>
              <a:ahLst/>
              <a:cxnLst/>
              <a:rect l="l" t="t" r="r" b="b"/>
              <a:pathLst>
                <a:path w="4816592" h="242804">
                  <a:moveTo>
                    <a:pt x="0" y="0"/>
                  </a:moveTo>
                  <a:lnTo>
                    <a:pt x="4816592" y="0"/>
                  </a:lnTo>
                  <a:lnTo>
                    <a:pt x="4816592" y="242804"/>
                  </a:lnTo>
                  <a:lnTo>
                    <a:pt x="0" y="242804"/>
                  </a:lnTo>
                  <a:close/>
                </a:path>
              </a:pathLst>
            </a:custGeom>
            <a:solidFill>
              <a:srgbClr val="E59087"/>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457200" y="495300"/>
            <a:ext cx="16802100" cy="9677400"/>
            <a:chOff x="0" y="0"/>
            <a:chExt cx="2137363" cy="2167467"/>
          </a:xfrm>
        </p:grpSpPr>
        <p:sp>
          <p:nvSpPr>
            <p:cNvPr id="7" name="Freeform 7"/>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DFCF4"/>
            </a:solidFill>
            <a:ln w="209550" cap="sq">
              <a:solidFill>
                <a:srgbClr val="84D6D0"/>
              </a:solidFill>
              <a:miter/>
            </a:ln>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0" name="Freeform 10"/>
          <p:cNvSpPr/>
          <p:nvPr/>
        </p:nvSpPr>
        <p:spPr>
          <a:xfrm>
            <a:off x="17049106" y="7539426"/>
            <a:ext cx="1449085" cy="2912733"/>
          </a:xfrm>
          <a:custGeom>
            <a:avLst/>
            <a:gdLst/>
            <a:ahLst/>
            <a:cxnLst/>
            <a:rect l="l" t="t" r="r" b="b"/>
            <a:pathLst>
              <a:path w="1449085" h="2912733">
                <a:moveTo>
                  <a:pt x="0" y="0"/>
                </a:moveTo>
                <a:lnTo>
                  <a:pt x="1449084" y="0"/>
                </a:lnTo>
                <a:lnTo>
                  <a:pt x="1449084" y="2912733"/>
                </a:lnTo>
                <a:lnTo>
                  <a:pt x="0" y="29127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684731913"/>
              </p:ext>
            </p:extLst>
          </p:nvPr>
        </p:nvGraphicFramePr>
        <p:xfrm>
          <a:off x="609600" y="557784"/>
          <a:ext cx="16428620" cy="9323832"/>
        </p:xfrm>
        <a:graphic>
          <a:graphicData uri="http://schemas.openxmlformats.org/drawingml/2006/table">
            <a:tbl>
              <a:tblPr firstRow="1" firstCol="1" bandRow="1"/>
              <a:tblGrid>
                <a:gridCol w="7704915">
                  <a:extLst>
                    <a:ext uri="{9D8B030D-6E8A-4147-A177-3AD203B41FA5}">
                      <a16:colId xmlns:a16="http://schemas.microsoft.com/office/drawing/2014/main" xmlns="" val="20000"/>
                    </a:ext>
                  </a:extLst>
                </a:gridCol>
                <a:gridCol w="8723705">
                  <a:extLst>
                    <a:ext uri="{9D8B030D-6E8A-4147-A177-3AD203B41FA5}">
                      <a16:colId xmlns:a16="http://schemas.microsoft.com/office/drawing/2014/main" xmlns="" val="20001"/>
                    </a:ext>
                  </a:extLst>
                </a:gridCol>
              </a:tblGrid>
              <a:tr h="3614986">
                <a:tc>
                  <a:txBody>
                    <a:bodyPr/>
                    <a:lstStyle/>
                    <a:p>
                      <a:pPr algn="ctr">
                        <a:lnSpc>
                          <a:spcPct val="115000"/>
                        </a:lnSpc>
                        <a:spcAft>
                          <a:spcPts val="0"/>
                        </a:spcAft>
                      </a:pPr>
                      <a:r>
                        <a:rPr lang="vi-VN" sz="2800" b="1">
                          <a:solidFill>
                            <a:srgbClr val="000000"/>
                          </a:solidFill>
                          <a:effectLst/>
                          <a:latin typeface="+mj-lt"/>
                          <a:ea typeface="Times New Roman" panose="02020603050405020304" pitchFamily="18" charset="0"/>
                          <a:cs typeface="Times New Roman" panose="02020603050405020304" pitchFamily="18" charset="0"/>
                        </a:rPr>
                        <a:t>PHT 01: (</a:t>
                      </a:r>
                      <a:r>
                        <a:rPr lang="vi-VN" sz="2800">
                          <a:solidFill>
                            <a:srgbClr val="000000"/>
                          </a:solidFill>
                          <a:effectLst/>
                          <a:latin typeface="+mj-lt"/>
                          <a:ea typeface="Times New Roman" panose="02020603050405020304" pitchFamily="18" charset="0"/>
                          <a:cs typeface="Times New Roman" panose="02020603050405020304" pitchFamily="18" charset="0"/>
                        </a:rPr>
                        <a:t>HS thực hiện ở nhà)</a:t>
                      </a:r>
                      <a:endParaRPr lang="en-GB" sz="2800">
                        <a:effectLst/>
                        <a:latin typeface="+mj-lt"/>
                        <a:ea typeface="Calibri" panose="020F0502020204030204" pitchFamily="34" charset="0"/>
                        <a:cs typeface="Times New Roman" panose="02020603050405020304" pitchFamily="18" charset="0"/>
                      </a:endParaRPr>
                    </a:p>
                    <a:p>
                      <a:pPr algn="ctr">
                        <a:lnSpc>
                          <a:spcPct val="115000"/>
                        </a:lnSpc>
                        <a:spcAft>
                          <a:spcPts val="0"/>
                        </a:spcAft>
                      </a:pPr>
                      <a:r>
                        <a:rPr lang="vi-VN" sz="2800" b="1">
                          <a:solidFill>
                            <a:srgbClr val="000000"/>
                          </a:solidFill>
                          <a:effectLst/>
                          <a:latin typeface="+mj-lt"/>
                          <a:ea typeface="Times New Roman" panose="02020603050405020304" pitchFamily="18" charset="0"/>
                          <a:cs typeface="Times New Roman" panose="02020603050405020304" pitchFamily="18" charset="0"/>
                        </a:rPr>
                        <a:t>TÌM HIỂU HÀI KỊCH, CĂN CỨ XÁC ĐỊNH CHỦ ĐỀ TRONG VĂN BẢN</a:t>
                      </a:r>
                      <a:endParaRPr lang="en-GB" sz="280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vi-VN" sz="2800" b="1">
                          <a:solidFill>
                            <a:srgbClr val="000000"/>
                          </a:solidFill>
                          <a:effectLst/>
                          <a:latin typeface="+mj-lt"/>
                          <a:ea typeface="Times New Roman" panose="02020603050405020304" pitchFamily="18" charset="0"/>
                          <a:cs typeface="Times New Roman" panose="02020603050405020304" pitchFamily="18" charset="0"/>
                        </a:rPr>
                        <a:t>     </a:t>
                      </a:r>
                      <a:r>
                        <a:rPr lang="vi-VN" sz="2800">
                          <a:solidFill>
                            <a:srgbClr val="000000"/>
                          </a:solidFill>
                          <a:effectLst/>
                          <a:latin typeface="+mj-lt"/>
                          <a:ea typeface="Times New Roman" panose="02020603050405020304" pitchFamily="18" charset="0"/>
                          <a:cs typeface="Times New Roman" panose="02020603050405020304" pitchFamily="18" charset="0"/>
                        </a:rPr>
                        <a:t>Em hãy đọc kĩ phần </a:t>
                      </a:r>
                      <a:r>
                        <a:rPr lang="vi-VN" sz="2800" i="1">
                          <a:solidFill>
                            <a:srgbClr val="000000"/>
                          </a:solidFill>
                          <a:effectLst/>
                          <a:latin typeface="+mj-lt"/>
                          <a:ea typeface="Times New Roman" panose="02020603050405020304" pitchFamily="18" charset="0"/>
                          <a:cs typeface="Times New Roman" panose="02020603050405020304" pitchFamily="18" charset="0"/>
                        </a:rPr>
                        <a:t>hài kịch, căn cứ xác định chủ đề của văn bản </a:t>
                      </a:r>
                      <a:r>
                        <a:rPr lang="vi-VN" sz="2800">
                          <a:solidFill>
                            <a:srgbClr val="000000"/>
                          </a:solidFill>
                          <a:effectLst/>
                          <a:latin typeface="+mj-lt"/>
                          <a:ea typeface="Times New Roman" panose="02020603050405020304" pitchFamily="18" charset="0"/>
                          <a:cs typeface="Times New Roman" panose="02020603050405020304" pitchFamily="18" charset="0"/>
                        </a:rPr>
                        <a:t>ở mục </a:t>
                      </a:r>
                      <a:r>
                        <a:rPr lang="vi-VN" sz="2800" i="1">
                          <a:solidFill>
                            <a:srgbClr val="000000"/>
                          </a:solidFill>
                          <a:effectLst/>
                          <a:latin typeface="+mj-lt"/>
                          <a:ea typeface="Times New Roman" panose="02020603050405020304" pitchFamily="18" charset="0"/>
                          <a:cs typeface="Times New Roman" panose="02020603050405020304" pitchFamily="18" charset="0"/>
                        </a:rPr>
                        <a:t>Tri thức Ngữ văn </a:t>
                      </a:r>
                      <a:r>
                        <a:rPr lang="vi-VN" sz="2800">
                          <a:solidFill>
                            <a:srgbClr val="000000"/>
                          </a:solidFill>
                          <a:effectLst/>
                          <a:latin typeface="+mj-lt"/>
                          <a:ea typeface="Times New Roman" panose="02020603050405020304" pitchFamily="18" charset="0"/>
                          <a:cs typeface="Times New Roman" panose="02020603050405020304" pitchFamily="18" charset="0"/>
                        </a:rPr>
                        <a:t>để hoàn thành các bài tập sau:</a:t>
                      </a:r>
                      <a:endParaRPr lang="en-GB" sz="280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vi-VN" sz="2800" b="1">
                          <a:solidFill>
                            <a:srgbClr val="000000"/>
                          </a:solidFill>
                          <a:effectLst/>
                          <a:latin typeface="+mj-lt"/>
                          <a:ea typeface="Times New Roman" panose="02020603050405020304" pitchFamily="18" charset="0"/>
                          <a:cs typeface="Times New Roman" panose="02020603050405020304" pitchFamily="18" charset="0"/>
                        </a:rPr>
                        <a:t>1. Khái niệm hài kịch</a:t>
                      </a:r>
                      <a:endParaRPr lang="en-GB" sz="280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 Hài kịch là thể loại...................</a:t>
                      </a:r>
                    </a:p>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 </a:t>
                      </a:r>
                      <a:r>
                        <a:rPr lang="vi-VN" sz="2800" b="1">
                          <a:solidFill>
                            <a:srgbClr val="000000"/>
                          </a:solidFill>
                          <a:effectLst/>
                          <a:latin typeface="+mj-lt"/>
                          <a:ea typeface="Times New Roman" panose="02020603050405020304" pitchFamily="18" charset="0"/>
                          <a:cs typeface="Times New Roman" panose="02020603050405020304" pitchFamily="18" charset="0"/>
                        </a:rPr>
                        <a:t>2. Đặc điểm của hài kịch</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800">
                        <a:latin typeface="+mj-lt"/>
                      </a:endParaRPr>
                    </a:p>
                  </a:txBody>
                  <a:tcPr marL="42701" marR="42701" marT="21351" marB="21351">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8908">
                <a:tc>
                  <a:txBody>
                    <a:bodyPr/>
                    <a:lstStyle/>
                    <a:p>
                      <a:pPr algn="ctr">
                        <a:lnSpc>
                          <a:spcPct val="115000"/>
                        </a:lnSpc>
                        <a:spcAft>
                          <a:spcPts val="0"/>
                        </a:spcAft>
                      </a:pPr>
                      <a:r>
                        <a:rPr lang="vi-VN" sz="2800" b="1">
                          <a:solidFill>
                            <a:srgbClr val="000000"/>
                          </a:solidFill>
                          <a:effectLst/>
                          <a:latin typeface="+mj-lt"/>
                          <a:ea typeface="Times New Roman" panose="02020603050405020304" pitchFamily="18" charset="0"/>
                          <a:cs typeface="Times New Roman" panose="02020603050405020304" pitchFamily="18" charset="0"/>
                        </a:rPr>
                        <a:t>Các yếu tố trong hài kịch</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a:solidFill>
                            <a:srgbClr val="000000"/>
                          </a:solidFill>
                          <a:effectLst/>
                          <a:latin typeface="+mj-lt"/>
                          <a:ea typeface="Times New Roman" panose="02020603050405020304" pitchFamily="18" charset="0"/>
                          <a:cs typeface="Times New Roman" panose="02020603050405020304" pitchFamily="18" charset="0"/>
                        </a:rPr>
                        <a:t>Đặc điểm</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8908">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Nhân vật của hài kịch</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 </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78908">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Hành động trong hài kịch</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 </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8908">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Xung đột kịch</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 </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8908">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Lời thoại</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 </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78908">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Lời chỉ dẫn sân khấu</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 </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28235">
                <a:tc>
                  <a:txBody>
                    <a:bodyPr/>
                    <a:lstStyle/>
                    <a:p>
                      <a:pPr>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Thủ pháp trào phúng</a:t>
                      </a:r>
                      <a:endParaRPr lang="en-GB" sz="2800">
                        <a:effectLst/>
                        <a:latin typeface="+mj-lt"/>
                        <a:ea typeface="Calibri" panose="020F0502020204030204" pitchFamily="34" charset="0"/>
                        <a:cs typeface="Times New Roman" panose="02020603050405020304" pitchFamily="18" charset="0"/>
                      </a:endParaRP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000000"/>
                          </a:solidFill>
                          <a:effectLst/>
                          <a:latin typeface="+mj-lt"/>
                          <a:ea typeface="Times New Roman" panose="02020603050405020304" pitchFamily="18" charset="0"/>
                          <a:cs typeface="Times New Roman" panose="02020603050405020304" pitchFamily="18" charset="0"/>
                        </a:rPr>
                        <a:t> </a:t>
                      </a:r>
                      <a:r>
                        <a:rPr lang="en-GB" sz="2800">
                          <a:effectLst/>
                          <a:latin typeface="Times New Roman" panose="02020603050405020304" pitchFamily="18" charset="0"/>
                          <a:ea typeface="Calibri" panose="020F0502020204030204" pitchFamily="34" charset="0"/>
                          <a:cs typeface="Times New Roman" panose="02020603050405020304" pitchFamily="18" charset="0"/>
                        </a:rPr>
                        <a:t>3. Căn cứ xác định chủ đề của văn bản    Để xác định chủ đề của tác phẩm văn học, cần dựa trên nhiều yếu tố như:.... trong tác phẩm thơ);........(trong tác phẩm truyện và tác phẩm kịch).         </a:t>
                      </a:r>
                    </a:p>
                  </a:txBody>
                  <a:tcPr marL="32026" marR="32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18" name="Freeform 2"/>
          <p:cNvSpPr/>
          <p:nvPr/>
        </p:nvSpPr>
        <p:spPr>
          <a:xfrm>
            <a:off x="15163801" y="240225"/>
            <a:ext cx="3124196" cy="2617275"/>
          </a:xfrm>
          <a:custGeom>
            <a:avLst/>
            <a:gdLst/>
            <a:ahLst/>
            <a:cxnLst/>
            <a:rect l="l" t="t" r="r" b="b"/>
            <a:pathLst>
              <a:path w="1799061" h="1799061">
                <a:moveTo>
                  <a:pt x="0" y="0"/>
                </a:moveTo>
                <a:lnTo>
                  <a:pt x="1799061" y="0"/>
                </a:lnTo>
                <a:lnTo>
                  <a:pt x="1799061" y="1799061"/>
                </a:lnTo>
                <a:lnTo>
                  <a:pt x="0" y="17990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1146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B7C"/>
        </a:solidFill>
        <a:effectLst/>
      </p:bgPr>
    </p:bg>
    <p:spTree>
      <p:nvGrpSpPr>
        <p:cNvPr id="1" name=""/>
        <p:cNvGrpSpPr/>
        <p:nvPr/>
      </p:nvGrpSpPr>
      <p:grpSpPr>
        <a:xfrm>
          <a:off x="0" y="0"/>
          <a:ext cx="0" cy="0"/>
          <a:chOff x="0" y="0"/>
          <a:chExt cx="0" cy="0"/>
        </a:xfrm>
      </p:grpSpPr>
      <p:sp>
        <p:nvSpPr>
          <p:cNvPr id="2" name="Freeform 2"/>
          <p:cNvSpPr/>
          <p:nvPr/>
        </p:nvSpPr>
        <p:spPr>
          <a:xfrm>
            <a:off x="4124110" y="1028700"/>
            <a:ext cx="1799061" cy="1799061"/>
          </a:xfrm>
          <a:custGeom>
            <a:avLst/>
            <a:gdLst/>
            <a:ahLst/>
            <a:cxnLst/>
            <a:rect l="l" t="t" r="r" b="b"/>
            <a:pathLst>
              <a:path w="1799061" h="1799061">
                <a:moveTo>
                  <a:pt x="0" y="0"/>
                </a:moveTo>
                <a:lnTo>
                  <a:pt x="1799061" y="0"/>
                </a:lnTo>
                <a:lnTo>
                  <a:pt x="1799061" y="1799061"/>
                </a:lnTo>
                <a:lnTo>
                  <a:pt x="0" y="17990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3" name="Group 3"/>
          <p:cNvGrpSpPr/>
          <p:nvPr/>
        </p:nvGrpSpPr>
        <p:grpSpPr>
          <a:xfrm>
            <a:off x="0" y="7539426"/>
            <a:ext cx="18288000" cy="921895"/>
            <a:chOff x="0" y="0"/>
            <a:chExt cx="4816593" cy="242804"/>
          </a:xfrm>
        </p:grpSpPr>
        <p:sp>
          <p:nvSpPr>
            <p:cNvPr id="4" name="Freeform 4"/>
            <p:cNvSpPr/>
            <p:nvPr/>
          </p:nvSpPr>
          <p:spPr>
            <a:xfrm>
              <a:off x="0" y="0"/>
              <a:ext cx="4816592" cy="242804"/>
            </a:xfrm>
            <a:custGeom>
              <a:avLst/>
              <a:gdLst/>
              <a:ahLst/>
              <a:cxnLst/>
              <a:rect l="l" t="t" r="r" b="b"/>
              <a:pathLst>
                <a:path w="4816592" h="242804">
                  <a:moveTo>
                    <a:pt x="0" y="0"/>
                  </a:moveTo>
                  <a:lnTo>
                    <a:pt x="4816592" y="0"/>
                  </a:lnTo>
                  <a:lnTo>
                    <a:pt x="4816592" y="242804"/>
                  </a:lnTo>
                  <a:lnTo>
                    <a:pt x="0" y="242804"/>
                  </a:lnTo>
                  <a:close/>
                </a:path>
              </a:pathLst>
            </a:custGeom>
            <a:solidFill>
              <a:srgbClr val="E59087"/>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9144000" y="1028700"/>
            <a:ext cx="8115300" cy="8915400"/>
            <a:chOff x="0" y="0"/>
            <a:chExt cx="2137363" cy="2167467"/>
          </a:xfrm>
        </p:grpSpPr>
        <p:sp>
          <p:nvSpPr>
            <p:cNvPr id="7" name="Freeform 7"/>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DFCF4"/>
            </a:solidFill>
            <a:ln w="209550" cap="sq">
              <a:solidFill>
                <a:srgbClr val="84D6D0"/>
              </a:solidFill>
              <a:miter/>
            </a:ln>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a:off x="1028700" y="3313186"/>
            <a:ext cx="6145296" cy="6282366"/>
          </a:xfrm>
          <a:custGeom>
            <a:avLst/>
            <a:gdLst/>
            <a:ahLst/>
            <a:cxnLst/>
            <a:rect l="l" t="t" r="r" b="b"/>
            <a:pathLst>
              <a:path w="6145296" h="6282366">
                <a:moveTo>
                  <a:pt x="0" y="0"/>
                </a:moveTo>
                <a:lnTo>
                  <a:pt x="6145296" y="0"/>
                </a:lnTo>
                <a:lnTo>
                  <a:pt x="6145296" y="6282366"/>
                </a:lnTo>
                <a:lnTo>
                  <a:pt x="0" y="62823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a:off x="7434456" y="6454369"/>
            <a:ext cx="1449085" cy="2912733"/>
          </a:xfrm>
          <a:custGeom>
            <a:avLst/>
            <a:gdLst/>
            <a:ahLst/>
            <a:cxnLst/>
            <a:rect l="l" t="t" r="r" b="b"/>
            <a:pathLst>
              <a:path w="1449085" h="2912733">
                <a:moveTo>
                  <a:pt x="0" y="0"/>
                </a:moveTo>
                <a:lnTo>
                  <a:pt x="1449084" y="0"/>
                </a:lnTo>
                <a:lnTo>
                  <a:pt x="1449084" y="2912733"/>
                </a:lnTo>
                <a:lnTo>
                  <a:pt x="0" y="29127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TextBox 11"/>
          <p:cNvSpPr txBox="1"/>
          <p:nvPr/>
        </p:nvSpPr>
        <p:spPr>
          <a:xfrm>
            <a:off x="10403396" y="1665268"/>
            <a:ext cx="7370252" cy="774251"/>
          </a:xfrm>
          <a:prstGeom prst="rect">
            <a:avLst/>
          </a:prstGeom>
        </p:spPr>
        <p:txBody>
          <a:bodyPr lIns="0" tIns="0" rIns="0" bIns="0" rtlCol="0" anchor="t">
            <a:spAutoFit/>
          </a:bodyPr>
          <a:lstStyle/>
          <a:p>
            <a:pPr>
              <a:lnSpc>
                <a:spcPts val="5759"/>
              </a:lnSpc>
            </a:pPr>
            <a:r>
              <a:rPr lang="vi-VN" sz="7200" b="1">
                <a:latin typeface="Times New Roman" panose="02020603050405020304" pitchFamily="18" charset="0"/>
                <a:cs typeface="Times New Roman" panose="02020603050405020304" pitchFamily="18" charset="0"/>
              </a:rPr>
              <a:t>1. Khái niệm</a:t>
            </a:r>
            <a:endParaRPr lang="en-US" sz="7200">
              <a:solidFill>
                <a:srgbClr val="000000"/>
              </a:solidFill>
              <a:latin typeface="Times New Roman" panose="02020603050405020304" pitchFamily="18" charset="0"/>
              <a:cs typeface="Times New Roman" panose="02020603050405020304" pitchFamily="18" charset="0"/>
            </a:endParaRPr>
          </a:p>
        </p:txBody>
      </p:sp>
      <p:sp>
        <p:nvSpPr>
          <p:cNvPr id="24" name="Freeform 9"/>
          <p:cNvSpPr/>
          <p:nvPr/>
        </p:nvSpPr>
        <p:spPr>
          <a:xfrm>
            <a:off x="9257181" y="3059786"/>
            <a:ext cx="453658" cy="471946"/>
          </a:xfrm>
          <a:custGeom>
            <a:avLst/>
            <a:gdLst/>
            <a:ahLst/>
            <a:cxnLst/>
            <a:rect l="l" t="t" r="r" b="b"/>
            <a:pathLst>
              <a:path w="453658" h="471946">
                <a:moveTo>
                  <a:pt x="0" y="0"/>
                </a:moveTo>
                <a:lnTo>
                  <a:pt x="453659" y="0"/>
                </a:lnTo>
                <a:lnTo>
                  <a:pt x="453659" y="471947"/>
                </a:lnTo>
                <a:lnTo>
                  <a:pt x="0" y="47194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8" name="Rectangle 27"/>
          <p:cNvSpPr/>
          <p:nvPr/>
        </p:nvSpPr>
        <p:spPr>
          <a:xfrm>
            <a:off x="9710839" y="2885413"/>
            <a:ext cx="7042113" cy="6466322"/>
          </a:xfrm>
          <a:prstGeom prst="rect">
            <a:avLst/>
          </a:prstGeom>
        </p:spPr>
        <p:txBody>
          <a:bodyPr wrap="square">
            <a:spAutoFit/>
          </a:bodyPr>
          <a:lstStyle/>
          <a:p>
            <a:pPr algn="just">
              <a:lnSpc>
                <a:spcPct val="130000"/>
              </a:lnSpc>
            </a:pPr>
            <a:r>
              <a:rPr lang="vi-VN" sz="5400" i="1">
                <a:latin typeface="Times New Roman" panose="02020603050405020304" pitchFamily="18" charset="0"/>
                <a:cs typeface="Times New Roman" panose="02020603050405020304" pitchFamily="18" charset="0"/>
              </a:rPr>
              <a:t>Hài kịch </a:t>
            </a:r>
            <a:r>
              <a:rPr lang="vi-VN" sz="5400">
                <a:latin typeface="Times New Roman" panose="02020603050405020304" pitchFamily="18" charset="0"/>
                <a:cs typeface="Times New Roman" panose="02020603050405020304" pitchFamily="18" charset="0"/>
              </a:rPr>
              <a:t>là một thể loại kịch dùng biện pháp gây cười để chế giễu các tính cách và hành động xấu xa, lố bịch, lỗi thời của con người.</a:t>
            </a:r>
            <a:endParaRPr lang="en-GB" sz="4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381000" y="571500"/>
            <a:ext cx="17145000" cy="9372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84D6D0"/>
            </a:solidFill>
            <a:ln w="209550" cap="sq">
              <a:solidFill>
                <a:srgbClr val="FFCB7C"/>
              </a:solidFill>
              <a:miter/>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914400" y="3526330"/>
            <a:ext cx="7391400" cy="596057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8683042" y="2781300"/>
            <a:ext cx="8842958" cy="6932386"/>
          </a:xfrm>
          <a:custGeom>
            <a:avLst/>
            <a:gdLst/>
            <a:ahLst/>
            <a:cxnLst/>
            <a:rect l="l" t="t" r="r" b="b"/>
            <a:pathLst>
              <a:path w="3759898" h="4114800">
                <a:moveTo>
                  <a:pt x="0" y="0"/>
                </a:moveTo>
                <a:lnTo>
                  <a:pt x="3759899" y="0"/>
                </a:lnTo>
                <a:lnTo>
                  <a:pt x="375989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Rectangle 6"/>
          <p:cNvSpPr/>
          <p:nvPr/>
        </p:nvSpPr>
        <p:spPr>
          <a:xfrm>
            <a:off x="4937928" y="1003679"/>
            <a:ext cx="8703024" cy="873701"/>
          </a:xfrm>
          <a:prstGeom prst="rect">
            <a:avLst/>
          </a:prstGeom>
        </p:spPr>
        <p:txBody>
          <a:bodyPr wrap="none">
            <a:spAutoFit/>
          </a:bodyPr>
          <a:lstStyle/>
          <a:p>
            <a:pPr algn="just">
              <a:lnSpc>
                <a:spcPct val="115000"/>
              </a:lnSpc>
              <a:spcAft>
                <a:spcPts val="0"/>
              </a:spcAft>
            </a:pPr>
            <a:r>
              <a:rPr lang="vi-VN" sz="4800" b="1">
                <a:latin typeface="Times New Roman" panose="02020603050405020304" pitchFamily="18" charset="0"/>
                <a:ea typeface="Times New Roman" panose="02020603050405020304" pitchFamily="18" charset="0"/>
                <a:cs typeface="Times New Roman" panose="02020603050405020304" pitchFamily="18" charset="0"/>
              </a:rPr>
              <a:t>2. Đặc điểm của thể loại hài kịch</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258349" y="2293818"/>
            <a:ext cx="5359159" cy="769441"/>
          </a:xfrm>
          <a:prstGeom prst="rect">
            <a:avLst/>
          </a:prstGeom>
        </p:spPr>
        <p:txBody>
          <a:bodyPr wrap="none">
            <a:spAutoFit/>
          </a:bodyPr>
          <a:lstStyle/>
          <a:p>
            <a:pPr algn="just"/>
            <a:r>
              <a:rPr lang="vi-VN" sz="4400" b="1"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 vật của hài kịch</a:t>
            </a:r>
            <a:endParaRPr lang="en-GB" sz="6000" b="1">
              <a:latin typeface="Times New Roman" panose="02020603050405020304" pitchFamily="18" charset="0"/>
              <a:cs typeface="Times New Roman" panose="02020603050405020304" pitchFamily="18" charset="0"/>
            </a:endParaRPr>
          </a:p>
        </p:txBody>
      </p:sp>
      <p:sp>
        <p:nvSpPr>
          <p:cNvPr id="12" name="Rectangle 11"/>
          <p:cNvSpPr/>
          <p:nvPr/>
        </p:nvSpPr>
        <p:spPr>
          <a:xfrm>
            <a:off x="1291642" y="3999819"/>
            <a:ext cx="6317087" cy="5016758"/>
          </a:xfrm>
          <a:prstGeom prst="rect">
            <a:avLst/>
          </a:prstGeom>
        </p:spPr>
        <p:txBody>
          <a:bodyPr wrap="square">
            <a:spAutoFit/>
          </a:bodyPr>
          <a:lstStyle/>
          <a:p>
            <a:pPr algn="just"/>
            <a:r>
              <a:rPr lang="vi-VN" sz="40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 đối tượng của tiếng cười, gồm những hạng người hiện thân cho các thói tật xấu hay những gì thấp kém trong xã hội. Tính cách của nhân vật hài kịch được thể hiện qua những biến cố dẫn đến sự phơi bày, phê phán cái xấu.</a:t>
            </a:r>
            <a:endParaRPr lang="en-GB" sz="5400">
              <a:latin typeface="Times New Roman" panose="02020603050405020304" pitchFamily="18" charset="0"/>
              <a:cs typeface="Times New Roman" panose="02020603050405020304" pitchFamily="18" charset="0"/>
            </a:endParaRPr>
          </a:p>
        </p:txBody>
      </p:sp>
      <p:sp>
        <p:nvSpPr>
          <p:cNvPr id="13" name="Rectangle 12"/>
          <p:cNvSpPr/>
          <p:nvPr/>
        </p:nvSpPr>
        <p:spPr>
          <a:xfrm>
            <a:off x="9378984" y="2378689"/>
            <a:ext cx="6412333" cy="769441"/>
          </a:xfrm>
          <a:prstGeom prst="rect">
            <a:avLst/>
          </a:prstGeom>
        </p:spPr>
        <p:txBody>
          <a:bodyPr wrap="none">
            <a:spAutoFit/>
          </a:bodyPr>
          <a:lstStyle/>
          <a:p>
            <a:pPr algn="just"/>
            <a:r>
              <a:rPr lang="vi-VN" sz="4400" b="1"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 động trong hài kịch.</a:t>
            </a:r>
            <a:endParaRPr lang="en-GB" sz="6000" b="1">
              <a:latin typeface="Times New Roman" panose="02020603050405020304" pitchFamily="18" charset="0"/>
              <a:cs typeface="Times New Roman" panose="02020603050405020304" pitchFamily="18" charset="0"/>
            </a:endParaRPr>
          </a:p>
        </p:txBody>
      </p:sp>
      <p:sp>
        <p:nvSpPr>
          <p:cNvPr id="14" name="Rectangle 13"/>
          <p:cNvSpPr/>
          <p:nvPr/>
        </p:nvSpPr>
        <p:spPr>
          <a:xfrm>
            <a:off x="9289440" y="3697269"/>
            <a:ext cx="7318402" cy="5513304"/>
          </a:xfrm>
          <a:prstGeom prst="rect">
            <a:avLst/>
          </a:prstGeom>
        </p:spPr>
        <p:txBody>
          <a:bodyPr wrap="square">
            <a:spAutoFit/>
          </a:bodyPr>
          <a:lstStyle/>
          <a:p>
            <a:pPr algn="just">
              <a:lnSpc>
                <a:spcPct val="115000"/>
              </a:lnSpc>
              <a:spcAft>
                <a:spcPts val="800"/>
              </a:spcAft>
            </a:pP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Là toàn bộ hoạt động của các nhân vật (bao gồm lời thoại, điệu bộ, cử chỉ,...) tạo nên nội dung của tác phẩm hài kịch.</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Hành động thể hiện qua lời thoại dưới các dạng: tấn công – phản công; thăm dò – lảng tránh; chất vấn – chối cãi; thuyết phục – phủ nhận/bác bỏ; cầu xin – từ chối;...</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9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par>
                                <p:cTn id="33" presetID="6"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609600" y="419100"/>
            <a:ext cx="16649699" cy="9372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84D6D0"/>
            </a:solidFill>
            <a:ln w="209550" cap="sq">
              <a:solidFill>
                <a:srgbClr val="FFCB7C"/>
              </a:solidFill>
              <a:miter/>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1462026" y="2114679"/>
            <a:ext cx="7796392" cy="7448421"/>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9677400" y="1637240"/>
            <a:ext cx="7086599" cy="7462530"/>
          </a:xfrm>
          <a:custGeom>
            <a:avLst/>
            <a:gdLst/>
            <a:ahLst/>
            <a:cxnLst/>
            <a:rect l="l" t="t" r="r" b="b"/>
            <a:pathLst>
              <a:path w="3759898" h="4114800">
                <a:moveTo>
                  <a:pt x="0" y="0"/>
                </a:moveTo>
                <a:lnTo>
                  <a:pt x="3759899" y="0"/>
                </a:lnTo>
                <a:lnTo>
                  <a:pt x="375989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Rectangle 6"/>
          <p:cNvSpPr/>
          <p:nvPr/>
        </p:nvSpPr>
        <p:spPr>
          <a:xfrm>
            <a:off x="4365154" y="754842"/>
            <a:ext cx="3778599" cy="830997"/>
          </a:xfrm>
          <a:prstGeom prst="rect">
            <a:avLst/>
          </a:prstGeom>
        </p:spPr>
        <p:txBody>
          <a:bodyPr wrap="none">
            <a:spAutoFit/>
          </a:bodyPr>
          <a:lstStyle/>
          <a:p>
            <a:r>
              <a:rPr lang="vi-VN" sz="4800" b="1"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 đột kịch</a:t>
            </a:r>
            <a:endParaRPr lang="en-GB" sz="4800" b="1">
              <a:latin typeface="Times New Roman" panose="02020603050405020304" pitchFamily="18" charset="0"/>
              <a:cs typeface="Times New Roman" panose="02020603050405020304" pitchFamily="18" charset="0"/>
            </a:endParaRPr>
          </a:p>
        </p:txBody>
      </p:sp>
      <p:sp>
        <p:nvSpPr>
          <p:cNvPr id="8" name="Rectangle 7"/>
          <p:cNvSpPr/>
          <p:nvPr/>
        </p:nvSpPr>
        <p:spPr>
          <a:xfrm>
            <a:off x="1790698" y="2825302"/>
            <a:ext cx="7124701" cy="6104235"/>
          </a:xfrm>
          <a:prstGeom prst="rect">
            <a:avLst/>
          </a:prstGeom>
        </p:spPr>
        <p:txBody>
          <a:bodyPr wrap="square">
            <a:spAutoFit/>
          </a:bodyPr>
          <a:lstStyle/>
          <a:p>
            <a:pPr algn="just">
              <a:lnSpc>
                <a:spcPct val="115000"/>
              </a:lnSpc>
              <a:spcAft>
                <a:spcPts val="800"/>
              </a:spcAft>
            </a:pPr>
            <a:r>
              <a:rPr lang="vi-VN" sz="40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Xung đột kịch thường nảy sinh dựa trên sự đối lập, mâu thuẫn tạo nên tác động qua lại giữa các nhân vật hay các thế lực.</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r>
              <a:rPr lang="vi-VN" sz="40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Có nhiều kiểu xung đột: xung đột giữa cái cao cả với cái cao cả, giữa cái cao cả với cái thấp kém, giữa cái thấp kém với cái thấp kém,...</a:t>
            </a:r>
            <a:endParaRPr lang="en-GB" sz="4000">
              <a:latin typeface="Times New Roman" panose="02020603050405020304" pitchFamily="18" charset="0"/>
              <a:cs typeface="Times New Roman" panose="02020603050405020304" pitchFamily="18" charset="0"/>
            </a:endParaRPr>
          </a:p>
        </p:txBody>
      </p:sp>
      <p:sp>
        <p:nvSpPr>
          <p:cNvPr id="9" name="Rectangle 8"/>
          <p:cNvSpPr/>
          <p:nvPr/>
        </p:nvSpPr>
        <p:spPr>
          <a:xfrm>
            <a:off x="11456721" y="691749"/>
            <a:ext cx="2518638" cy="830997"/>
          </a:xfrm>
          <a:prstGeom prst="rect">
            <a:avLst/>
          </a:prstGeom>
        </p:spPr>
        <p:txBody>
          <a:bodyPr wrap="none">
            <a:spAutoFit/>
          </a:bodyPr>
          <a:lstStyle/>
          <a:p>
            <a:r>
              <a:rPr lang="vi-VN" sz="4800" b="1"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 thoại</a:t>
            </a:r>
            <a:endParaRPr lang="en-GB" sz="4800" b="1">
              <a:latin typeface="Times New Roman" panose="02020603050405020304" pitchFamily="18" charset="0"/>
              <a:cs typeface="Times New Roman" panose="02020603050405020304" pitchFamily="18" charset="0"/>
            </a:endParaRPr>
          </a:p>
        </p:txBody>
      </p:sp>
      <p:sp>
        <p:nvSpPr>
          <p:cNvPr id="10" name="Rectangle 9"/>
          <p:cNvSpPr/>
          <p:nvPr/>
        </p:nvSpPr>
        <p:spPr>
          <a:xfrm>
            <a:off x="10148087" y="3314700"/>
            <a:ext cx="6196930" cy="4832092"/>
          </a:xfrm>
          <a:prstGeom prst="rect">
            <a:avLst/>
          </a:prstGeom>
        </p:spPr>
        <p:txBody>
          <a:bodyPr wrap="square">
            <a:spAutoFit/>
          </a:bodyPr>
          <a:lstStyle/>
          <a:p>
            <a:pPr algn="just"/>
            <a:r>
              <a:rPr lang="vi-VN" sz="4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 lời của các nhân vật hài kịch nói với nhau (đối thoại), nói với bản thân (độc thoại) hay nói với khán giả (bàng thoại), góp phần thúc đẩy xung đột hài kịch phát triển.</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19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533400" y="495300"/>
            <a:ext cx="17221200" cy="9144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84D6D0"/>
            </a:solidFill>
            <a:ln w="209550" cap="sq">
              <a:solidFill>
                <a:srgbClr val="FFCB7C"/>
              </a:solidFill>
              <a:miter/>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990600" y="2362320"/>
            <a:ext cx="7315200" cy="6526667"/>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9885910" y="2149524"/>
            <a:ext cx="7086599" cy="6739463"/>
          </a:xfrm>
          <a:custGeom>
            <a:avLst/>
            <a:gdLst/>
            <a:ahLst/>
            <a:cxnLst/>
            <a:rect l="l" t="t" r="r" b="b"/>
            <a:pathLst>
              <a:path w="3759898" h="4114800">
                <a:moveTo>
                  <a:pt x="0" y="0"/>
                </a:moveTo>
                <a:lnTo>
                  <a:pt x="3759899" y="0"/>
                </a:lnTo>
                <a:lnTo>
                  <a:pt x="375989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Rectangle 6"/>
          <p:cNvSpPr/>
          <p:nvPr/>
        </p:nvSpPr>
        <p:spPr>
          <a:xfrm>
            <a:off x="2600778" y="1074867"/>
            <a:ext cx="4708340" cy="707886"/>
          </a:xfrm>
          <a:prstGeom prst="rect">
            <a:avLst/>
          </a:prstGeom>
        </p:spPr>
        <p:txBody>
          <a:bodyPr wrap="none">
            <a:spAutoFit/>
          </a:bodyPr>
          <a:lstStyle/>
          <a:p>
            <a:pPr algn="just"/>
            <a:r>
              <a:rPr lang="vi-VN" sz="4000" b="1"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 chỉ dẫn sân khấu</a:t>
            </a:r>
            <a:endParaRPr lang="en-GB" sz="4000" b="1">
              <a:latin typeface="Times New Roman" panose="02020603050405020304" pitchFamily="18" charset="0"/>
              <a:cs typeface="Times New Roman" panose="02020603050405020304" pitchFamily="18" charset="0"/>
            </a:endParaRPr>
          </a:p>
        </p:txBody>
      </p:sp>
      <p:sp>
        <p:nvSpPr>
          <p:cNvPr id="8" name="Rectangle 7"/>
          <p:cNvSpPr/>
          <p:nvPr/>
        </p:nvSpPr>
        <p:spPr>
          <a:xfrm>
            <a:off x="1524000" y="2880029"/>
            <a:ext cx="6248400" cy="5491247"/>
          </a:xfrm>
          <a:prstGeom prst="rect">
            <a:avLst/>
          </a:prstGeom>
        </p:spPr>
        <p:txBody>
          <a:bodyPr wrap="square">
            <a:spAutoFit/>
          </a:bodyPr>
          <a:lstStyle/>
          <a:p>
            <a:pPr algn="just">
              <a:lnSpc>
                <a:spcPct val="107000"/>
              </a:lnSpc>
              <a:spcAft>
                <a:spcPts val="800"/>
              </a:spcAft>
            </a:pP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 những lời chú thích ngắn gọn của tác giả biên kịch (thường để trong ngoặc đơn) nhằm hướng dẫn, gợi ý về cách bài trí, xử lí âm thanh, ánh sáng, việc vào – ra sân khấu của diễn viên thủ vai nhân vật cùng trang phục, hành động, cử</a:t>
            </a:r>
            <a:r>
              <a:rPr lang="en-GB" sz="3600">
                <a:latin typeface="Times New Roman" panose="02020603050405020304" pitchFamily="18" charset="0"/>
                <a:cs typeface="Times New Roman" panose="02020603050405020304" pitchFamily="18" charset="0"/>
              </a:rPr>
              <a:t> </a:t>
            </a: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chỉ, cách nói năng của họ,...</a:t>
            </a:r>
            <a:endParaRPr lang="en-GB" sz="3600">
              <a:latin typeface="Times New Roman" panose="02020603050405020304" pitchFamily="18" charset="0"/>
              <a:cs typeface="Times New Roman" panose="02020603050405020304" pitchFamily="18" charset="0"/>
            </a:endParaRPr>
          </a:p>
        </p:txBody>
      </p:sp>
      <p:sp>
        <p:nvSpPr>
          <p:cNvPr id="9" name="Rectangle 8"/>
          <p:cNvSpPr/>
          <p:nvPr/>
        </p:nvSpPr>
        <p:spPr>
          <a:xfrm>
            <a:off x="10847945" y="1074867"/>
            <a:ext cx="4732386" cy="707886"/>
          </a:xfrm>
          <a:prstGeom prst="rect">
            <a:avLst/>
          </a:prstGeom>
        </p:spPr>
        <p:txBody>
          <a:bodyPr wrap="none">
            <a:spAutoFit/>
          </a:bodyPr>
          <a:lstStyle/>
          <a:p>
            <a:pPr algn="just"/>
            <a:r>
              <a:rPr lang="vi-VN" sz="4000" b="1"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Thủ pháp trào phúng</a:t>
            </a:r>
            <a:endParaRPr lang="en-GB" sz="4000" b="1">
              <a:latin typeface="Times New Roman" panose="02020603050405020304" pitchFamily="18" charset="0"/>
              <a:cs typeface="Times New Roman" panose="02020603050405020304" pitchFamily="18" charset="0"/>
            </a:endParaRPr>
          </a:p>
        </p:txBody>
      </p:sp>
      <p:sp>
        <p:nvSpPr>
          <p:cNvPr id="10" name="Rectangle 9"/>
          <p:cNvSpPr/>
          <p:nvPr/>
        </p:nvSpPr>
        <p:spPr>
          <a:xfrm>
            <a:off x="10361233" y="3273006"/>
            <a:ext cx="6096000" cy="5078313"/>
          </a:xfrm>
          <a:prstGeom prst="rect">
            <a:avLst/>
          </a:prstGeom>
        </p:spPr>
        <p:txBody>
          <a:bodyPr wrap="square">
            <a:spAutoFit/>
          </a:bodyPr>
          <a:lstStyle/>
          <a:p>
            <a:pPr algn="just"/>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Hài kịch thường sử dụng các thủ pháp trào phúng như phóng đại tính phi lô-gic, tính không hợp tình thế trong hành động của nhân vật (hành động, lời nói, cử chỉ, trang phục,...); các thủ pháp tăng tiến, giễu nhại, mỉa mai; lối nói hóm hỉnh, lối chơi chữ, lối nói nghịch lí,...</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74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CF4"/>
        </a:solidFill>
        <a:effectLst/>
      </p:bgPr>
    </p:bg>
    <p:spTree>
      <p:nvGrpSpPr>
        <p:cNvPr id="1" name=""/>
        <p:cNvGrpSpPr/>
        <p:nvPr/>
      </p:nvGrpSpPr>
      <p:grpSpPr>
        <a:xfrm>
          <a:off x="0" y="0"/>
          <a:ext cx="0" cy="0"/>
          <a:chOff x="0" y="0"/>
          <a:chExt cx="0" cy="0"/>
        </a:xfrm>
      </p:grpSpPr>
      <p:grpSp>
        <p:nvGrpSpPr>
          <p:cNvPr id="2" name="Group 2"/>
          <p:cNvGrpSpPr/>
          <p:nvPr/>
        </p:nvGrpSpPr>
        <p:grpSpPr>
          <a:xfrm>
            <a:off x="9372600" y="2303173"/>
            <a:ext cx="8124656" cy="4929518"/>
            <a:chOff x="0" y="0"/>
            <a:chExt cx="1346630" cy="1326234"/>
          </a:xfrm>
        </p:grpSpPr>
        <p:sp>
          <p:nvSpPr>
            <p:cNvPr id="3" name="Freeform 3"/>
            <p:cNvSpPr/>
            <p:nvPr/>
          </p:nvSpPr>
          <p:spPr>
            <a:xfrm>
              <a:off x="0" y="0"/>
              <a:ext cx="1346630" cy="1326234"/>
            </a:xfrm>
            <a:custGeom>
              <a:avLst/>
              <a:gdLst/>
              <a:ahLst/>
              <a:cxnLst/>
              <a:rect l="l" t="t" r="r" b="b"/>
              <a:pathLst>
                <a:path w="1346630" h="1326234">
                  <a:moveTo>
                    <a:pt x="0" y="0"/>
                  </a:moveTo>
                  <a:lnTo>
                    <a:pt x="1346630" y="0"/>
                  </a:lnTo>
                  <a:lnTo>
                    <a:pt x="1346630" y="1326234"/>
                  </a:lnTo>
                  <a:lnTo>
                    <a:pt x="0" y="1326234"/>
                  </a:lnTo>
                  <a:close/>
                </a:path>
              </a:pathLst>
            </a:custGeom>
            <a:solidFill>
              <a:srgbClr val="84D6D0"/>
            </a:solidFill>
            <a:ln w="209550" cap="sq">
              <a:solidFill>
                <a:srgbClr val="FFCB7C"/>
              </a:solidFill>
              <a:miter/>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0" y="7539426"/>
            <a:ext cx="18288000" cy="921895"/>
            <a:chOff x="0" y="0"/>
            <a:chExt cx="4816593" cy="242804"/>
          </a:xfrm>
        </p:grpSpPr>
        <p:sp>
          <p:nvSpPr>
            <p:cNvPr id="6" name="Freeform 6"/>
            <p:cNvSpPr/>
            <p:nvPr/>
          </p:nvSpPr>
          <p:spPr>
            <a:xfrm>
              <a:off x="0" y="0"/>
              <a:ext cx="4816592" cy="242804"/>
            </a:xfrm>
            <a:custGeom>
              <a:avLst/>
              <a:gdLst/>
              <a:ahLst/>
              <a:cxnLst/>
              <a:rect l="l" t="t" r="r" b="b"/>
              <a:pathLst>
                <a:path w="4816592" h="242804">
                  <a:moveTo>
                    <a:pt x="0" y="0"/>
                  </a:moveTo>
                  <a:lnTo>
                    <a:pt x="4816592" y="0"/>
                  </a:lnTo>
                  <a:lnTo>
                    <a:pt x="4816592" y="242804"/>
                  </a:lnTo>
                  <a:lnTo>
                    <a:pt x="0" y="242804"/>
                  </a:lnTo>
                  <a:close/>
                </a:path>
              </a:pathLst>
            </a:custGeom>
            <a:solidFill>
              <a:srgbClr val="E59087"/>
            </a:solidFill>
          </p:spPr>
          <p:txBody>
            <a:bodyPr/>
            <a:lstStyle/>
            <a:p>
              <a:endParaRPr lang="en-US"/>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a:off x="6155212" y="6031621"/>
            <a:ext cx="3903245" cy="7921715"/>
          </a:xfrm>
          <a:custGeom>
            <a:avLst/>
            <a:gdLst/>
            <a:ahLst/>
            <a:cxnLst/>
            <a:rect l="l" t="t" r="r" b="b"/>
            <a:pathLst>
              <a:path w="3903245" h="7921715">
                <a:moveTo>
                  <a:pt x="0" y="0"/>
                </a:moveTo>
                <a:lnTo>
                  <a:pt x="3903245" y="0"/>
                </a:lnTo>
                <a:lnTo>
                  <a:pt x="3903245" y="7921714"/>
                </a:lnTo>
                <a:lnTo>
                  <a:pt x="0" y="79217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TextBox 9"/>
          <p:cNvSpPr txBox="1"/>
          <p:nvPr/>
        </p:nvSpPr>
        <p:spPr>
          <a:xfrm>
            <a:off x="2895600" y="551513"/>
            <a:ext cx="14601656" cy="1015663"/>
          </a:xfrm>
          <a:prstGeom prst="rect">
            <a:avLst/>
          </a:prstGeom>
        </p:spPr>
        <p:txBody>
          <a:bodyPr lIns="0" tIns="0" rIns="0" bIns="0" rtlCol="0" anchor="t">
            <a:spAutoFit/>
          </a:bodyPr>
          <a:lstStyle/>
          <a:p>
            <a:pPr algn="just"/>
            <a:r>
              <a:rPr lang="vi-VN" sz="6600" b="1">
                <a:latin typeface="Times New Roman" panose="02020603050405020304" pitchFamily="18" charset="0"/>
                <a:cs typeface="Times New Roman" panose="02020603050405020304" pitchFamily="18" charset="0"/>
              </a:rPr>
              <a:t>3. Căn cứ để xác định chủ đề</a:t>
            </a:r>
            <a:endParaRPr lang="en-GB" sz="6600">
              <a:latin typeface="Times New Roman" panose="02020603050405020304" pitchFamily="18" charset="0"/>
              <a:cs typeface="Times New Roman" panose="02020603050405020304" pitchFamily="18" charset="0"/>
            </a:endParaRPr>
          </a:p>
        </p:txBody>
      </p:sp>
      <p:grpSp>
        <p:nvGrpSpPr>
          <p:cNvPr id="10" name="Group 10"/>
          <p:cNvGrpSpPr/>
          <p:nvPr/>
        </p:nvGrpSpPr>
        <p:grpSpPr>
          <a:xfrm>
            <a:off x="1026847" y="2294461"/>
            <a:ext cx="5831153" cy="4929518"/>
            <a:chOff x="0" y="0"/>
            <a:chExt cx="1346630" cy="1298309"/>
          </a:xfrm>
        </p:grpSpPr>
        <p:sp>
          <p:nvSpPr>
            <p:cNvPr id="11" name="Freeform 11"/>
            <p:cNvSpPr/>
            <p:nvPr/>
          </p:nvSpPr>
          <p:spPr>
            <a:xfrm>
              <a:off x="0" y="0"/>
              <a:ext cx="1346630" cy="1298309"/>
            </a:xfrm>
            <a:custGeom>
              <a:avLst/>
              <a:gdLst/>
              <a:ahLst/>
              <a:cxnLst/>
              <a:rect l="l" t="t" r="r" b="b"/>
              <a:pathLst>
                <a:path w="1346630" h="1298309">
                  <a:moveTo>
                    <a:pt x="0" y="0"/>
                  </a:moveTo>
                  <a:lnTo>
                    <a:pt x="1346630" y="0"/>
                  </a:lnTo>
                  <a:lnTo>
                    <a:pt x="1346630" y="1298309"/>
                  </a:lnTo>
                  <a:lnTo>
                    <a:pt x="0" y="1298309"/>
                  </a:lnTo>
                  <a:close/>
                </a:path>
              </a:pathLst>
            </a:custGeom>
            <a:solidFill>
              <a:srgbClr val="84D6D0"/>
            </a:solidFill>
            <a:ln w="209550" cap="sq">
              <a:solidFill>
                <a:srgbClr val="FFCB7C"/>
              </a:solidFill>
              <a:miter/>
            </a:ln>
          </p:spPr>
          <p:txBody>
            <a:bodyPr/>
            <a:lstStyle/>
            <a:p>
              <a:endParaRPr lang="en-US"/>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9" name="TextBox 19"/>
          <p:cNvSpPr txBox="1"/>
          <p:nvPr/>
        </p:nvSpPr>
        <p:spPr>
          <a:xfrm>
            <a:off x="1519658" y="2543228"/>
            <a:ext cx="4881142" cy="3693319"/>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Chủ đề là vấn đề chính mà tác giả muốn nêu lên qua một hiện tượng đời sống.</a:t>
            </a:r>
            <a:endParaRPr lang="en-GB" sz="4800">
              <a:solidFill>
                <a:prstClr val="black"/>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9690940" y="2543228"/>
            <a:ext cx="7394016" cy="4431983"/>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Dựa trên nhiều yếu tố như: nhan đề, hệ thống các chi tiết và mối quan hệ giữa chúng trong tác phẩm; giọng điệu, ngôn từ, thái độ, tình cảm, cảm xúc của chủ thể trữ tình (trong tác phẩm thơ); cách xây dựng nhân vật, cốt truyện, sử dụng tình huống, hành động, xung đột,...(trong tác phẩm truyện).</a:t>
            </a:r>
            <a:endParaRPr lang="en-US" sz="3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8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CF4"/>
        </a:solidFill>
        <a:effectLst/>
      </p:bgPr>
    </p:bg>
    <p:spTree>
      <p:nvGrpSpPr>
        <p:cNvPr id="1" name=""/>
        <p:cNvGrpSpPr/>
        <p:nvPr/>
      </p:nvGrpSpPr>
      <p:grpSpPr>
        <a:xfrm>
          <a:off x="0" y="0"/>
          <a:ext cx="0" cy="0"/>
          <a:chOff x="0" y="0"/>
          <a:chExt cx="0" cy="0"/>
        </a:xfrm>
      </p:grpSpPr>
      <p:grpSp>
        <p:nvGrpSpPr>
          <p:cNvPr id="2" name="Group 2"/>
          <p:cNvGrpSpPr/>
          <p:nvPr/>
        </p:nvGrpSpPr>
        <p:grpSpPr>
          <a:xfrm>
            <a:off x="0" y="7539426"/>
            <a:ext cx="18288000" cy="921895"/>
            <a:chOff x="0" y="0"/>
            <a:chExt cx="4816593" cy="242804"/>
          </a:xfrm>
        </p:grpSpPr>
        <p:sp>
          <p:nvSpPr>
            <p:cNvPr id="3" name="Freeform 3"/>
            <p:cNvSpPr/>
            <p:nvPr/>
          </p:nvSpPr>
          <p:spPr>
            <a:xfrm>
              <a:off x="0" y="0"/>
              <a:ext cx="4816592" cy="242804"/>
            </a:xfrm>
            <a:custGeom>
              <a:avLst/>
              <a:gdLst/>
              <a:ahLst/>
              <a:cxnLst/>
              <a:rect l="l" t="t" r="r" b="b"/>
              <a:pathLst>
                <a:path w="4816592" h="242804">
                  <a:moveTo>
                    <a:pt x="0" y="0"/>
                  </a:moveTo>
                  <a:lnTo>
                    <a:pt x="4816592" y="0"/>
                  </a:lnTo>
                  <a:lnTo>
                    <a:pt x="4816592" y="242804"/>
                  </a:lnTo>
                  <a:lnTo>
                    <a:pt x="0" y="242804"/>
                  </a:lnTo>
                  <a:close/>
                </a:path>
              </a:pathLst>
            </a:custGeom>
            <a:solidFill>
              <a:srgbClr val="E59087"/>
            </a:solidFill>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8115300" cy="8555433"/>
            <a:chOff x="0" y="0"/>
            <a:chExt cx="2137363" cy="2253283"/>
          </a:xfrm>
        </p:grpSpPr>
        <p:sp>
          <p:nvSpPr>
            <p:cNvPr id="6" name="Freeform 6"/>
            <p:cNvSpPr/>
            <p:nvPr/>
          </p:nvSpPr>
          <p:spPr>
            <a:xfrm>
              <a:off x="0" y="0"/>
              <a:ext cx="2137363" cy="2253283"/>
            </a:xfrm>
            <a:custGeom>
              <a:avLst/>
              <a:gdLst/>
              <a:ahLst/>
              <a:cxnLst/>
              <a:rect l="l" t="t" r="r" b="b"/>
              <a:pathLst>
                <a:path w="2137363" h="2253283">
                  <a:moveTo>
                    <a:pt x="0" y="0"/>
                  </a:moveTo>
                  <a:lnTo>
                    <a:pt x="2137363" y="0"/>
                  </a:lnTo>
                  <a:lnTo>
                    <a:pt x="2137363" y="2253283"/>
                  </a:lnTo>
                  <a:lnTo>
                    <a:pt x="0" y="2253283"/>
                  </a:lnTo>
                  <a:close/>
                </a:path>
              </a:pathLst>
            </a:custGeom>
            <a:solidFill>
              <a:srgbClr val="84D6D0"/>
            </a:solidFill>
            <a:ln w="209550" cap="sq">
              <a:solidFill>
                <a:srgbClr val="FFCB7C"/>
              </a:solidFill>
              <a:miter/>
            </a:ln>
          </p:spPr>
          <p:txBody>
            <a:bodyPr/>
            <a:lstStyle/>
            <a:p>
              <a:endParaRPr lang="en-US"/>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9594054" y="3893102"/>
            <a:ext cx="3289685" cy="5654146"/>
          </a:xfrm>
          <a:custGeom>
            <a:avLst/>
            <a:gdLst/>
            <a:ahLst/>
            <a:cxnLst/>
            <a:rect l="l" t="t" r="r" b="b"/>
            <a:pathLst>
              <a:path w="3289685" h="5654146">
                <a:moveTo>
                  <a:pt x="0" y="0"/>
                </a:moveTo>
                <a:lnTo>
                  <a:pt x="3289685" y="0"/>
                </a:lnTo>
                <a:lnTo>
                  <a:pt x="3289685" y="5654146"/>
                </a:lnTo>
                <a:lnTo>
                  <a:pt x="0" y="56541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Freeform 14"/>
          <p:cNvSpPr/>
          <p:nvPr/>
        </p:nvSpPr>
        <p:spPr>
          <a:xfrm>
            <a:off x="13885164" y="5329061"/>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5" name="Freeform 15"/>
          <p:cNvSpPr/>
          <p:nvPr/>
        </p:nvSpPr>
        <p:spPr>
          <a:xfrm>
            <a:off x="12847041" y="1511900"/>
            <a:ext cx="2076245" cy="2325733"/>
          </a:xfrm>
          <a:custGeom>
            <a:avLst/>
            <a:gdLst/>
            <a:ahLst/>
            <a:cxnLst/>
            <a:rect l="l" t="t" r="r" b="b"/>
            <a:pathLst>
              <a:path w="2076245" h="2325733">
                <a:moveTo>
                  <a:pt x="0" y="0"/>
                </a:moveTo>
                <a:lnTo>
                  <a:pt x="2076246" y="0"/>
                </a:lnTo>
                <a:lnTo>
                  <a:pt x="2076246" y="2325733"/>
                </a:lnTo>
                <a:lnTo>
                  <a:pt x="0" y="23257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2" name="Rectangle 21"/>
          <p:cNvSpPr/>
          <p:nvPr/>
        </p:nvSpPr>
        <p:spPr>
          <a:xfrm>
            <a:off x="1306225" y="1333500"/>
            <a:ext cx="7620000" cy="5646097"/>
          </a:xfrm>
          <a:prstGeom prst="rect">
            <a:avLst/>
          </a:prstGeom>
        </p:spPr>
        <p:txBody>
          <a:bodyPr wrap="square">
            <a:spAutoFit/>
          </a:bodyPr>
          <a:lstStyle/>
          <a:p>
            <a:pPr algn="ctr">
              <a:lnSpc>
                <a:spcPct val="130000"/>
              </a:lnSpc>
              <a:spcAft>
                <a:spcPts val="0"/>
              </a:spcAft>
              <a:tabLst>
                <a:tab pos="1386840" algn="l"/>
              </a:tabLst>
            </a:pP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lgn="ctr">
              <a:lnSpc>
                <a:spcPct val="130000"/>
              </a:lnSpc>
              <a:spcAft>
                <a:spcPts val="0"/>
              </a:spcAft>
              <a:tabLst>
                <a:tab pos="1386840" algn="l"/>
              </a:tabLst>
            </a:pPr>
            <a:r>
              <a:rPr lang="vi-VN"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 TỰ HỌC</a:t>
            </a:r>
            <a:endParaRPr lang="en-GB" sz="44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Thực hiện những nhiệm vụ ở hoạt động vận dụng.</a:t>
            </a:r>
            <a:endParaRPr lang="en-GB" sz="44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Học bài cũ, thực hiện bài tập theo dự án: vẽ tranh, diễn kịch. Báo cáo trong tiết học </a:t>
            </a:r>
            <a:r>
              <a:rPr lang="vi-VN" sz="4400">
                <a:latin typeface="Times New Roman" panose="02020603050405020304" pitchFamily="18" charset="0"/>
                <a:ea typeface="Times New Roman" panose="02020603050405020304" pitchFamily="18" charset="0"/>
                <a:cs typeface="Times New Roman" panose="02020603050405020304" pitchFamily="18" charset="0"/>
              </a:rPr>
              <a:t>thêm</a:t>
            </a:r>
            <a:r>
              <a:rPr lang="vi-VN" sz="44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4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668</Words>
  <Application>Microsoft Office PowerPoint</Application>
  <PresentationFormat>Custom</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Analysing Themes and Ideas Presentation Beige Pink Lined Style</dc:title>
  <cp:lastModifiedBy>Ái Diễm</cp:lastModifiedBy>
  <cp:revision>160</cp:revision>
  <dcterms:created xsi:type="dcterms:W3CDTF">2006-08-16T00:00:00Z</dcterms:created>
  <dcterms:modified xsi:type="dcterms:W3CDTF">2025-02-20T13:51:39Z</dcterms:modified>
  <dc:identifier>DAFumNgc1q4</dc:identifier>
</cp:coreProperties>
</file>