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3855"/>
            <a:ext cx="9144000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2249453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BÀI  4: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SẮC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THÁI CỦA TIẾNG CƯỜI (TRUYỆN CƯỜI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)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ÔN TẬP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9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BÀI  4: SẮC THÁI CỦA TIẾNG CƯỜI (TRUYỆN CƯỜI)</a:t>
            </a:r>
            <a:b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ÔN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TẬP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1155412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30555" algn="l"/>
              </a:tabLst>
            </a:pP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3</a:t>
            </a:r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Ôn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tập</a:t>
            </a:r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từ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ngữ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địa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phương</a:t>
            </a:r>
            <a:r>
              <a:rPr lang="en-US" sz="3200" b="1" dirty="0">
                <a:solidFill>
                  <a:srgbClr val="1F497D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1905000"/>
            <a:ext cx="6570683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tường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minh: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ngủi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gang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483894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latin typeface="Times New Roman"/>
                <a:ea typeface="Times New Roman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Câu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tục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ngữ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đã</a:t>
            </a:r>
            <a:r>
              <a:rPr lang="vi-VN" sz="2800" spc="-2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cho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có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nghĩa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hàm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ẩn: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Đời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người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vốn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ngắn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ngủi; với những người hay ngủ 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ngày,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cuộc đời đã vốn ngắn ngủi ấy còn ngắn hơn nữa. Câu</a:t>
            </a:r>
            <a:r>
              <a:rPr lang="vi-VN" sz="2800" spc="-14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tục ngữ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có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ý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phê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phán</a:t>
            </a:r>
            <a:r>
              <a:rPr lang="vi-VN" sz="2800" spc="-4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một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cách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hài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hước</a:t>
            </a:r>
            <a:r>
              <a:rPr lang="vi-VN" sz="2800" spc="-4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những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người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hay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ngủ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ngày,</a:t>
            </a:r>
            <a:r>
              <a:rPr lang="vi-VN" sz="2800" spc="-4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những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người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không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biết quý trọng thời gian để sống có ý</a:t>
            </a:r>
            <a:r>
              <a:rPr lang="vi-VN" sz="2800" spc="-1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nghĩa.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" name="Google Shape;315;p1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6040" r="35788"/>
          <a:stretch/>
        </p:blipFill>
        <p:spPr>
          <a:xfrm>
            <a:off x="7148945" y="1762410"/>
            <a:ext cx="1883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0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BÀI  4: SẮC THÁI CỦA TIẾNG CƯỜI (TRUYỆN CƯỜI)</a:t>
            </a:r>
            <a:b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ÔN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TẬP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1155412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4. </a:t>
            </a:r>
            <a:r>
              <a:rPr lang="vi-VN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Ôn 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ea typeface="Calibri"/>
              </a:rPr>
              <a:t>tập về cách viết bài văn kể lại một hoạt động xã hội.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7" y="2362200"/>
            <a:ext cx="684084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latin typeface="Times New Roman"/>
                <a:ea typeface="Times New Roman"/>
              </a:rPr>
              <a:t>Nêu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hai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bài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học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kinh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nghiệm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về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cách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viết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bài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văn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kể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lại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một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hoạt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động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xã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hội</a:t>
            </a:r>
            <a:r>
              <a:rPr lang="en-US" sz="3200" dirty="0" smtClean="0">
                <a:latin typeface="Times New Roman"/>
                <a:ea typeface="Times New Roman"/>
              </a:rPr>
              <a:t>?</a:t>
            </a:r>
            <a:r>
              <a:rPr lang="en-US" sz="3200" kern="100" dirty="0" smtClean="0">
                <a:latin typeface="Times New Roman"/>
                <a:ea typeface="SimSun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Google Shape;314;p10"/>
          <p:cNvPicPr preferRelativeResize="0"/>
          <p:nvPr/>
        </p:nvPicPr>
        <p:blipFill rotWithShape="1">
          <a:blip r:embed="rId2">
            <a:alphaModFix/>
          </a:blip>
          <a:srcRect l="30951" r="32950"/>
          <a:stretch/>
        </p:blipFill>
        <p:spPr>
          <a:xfrm>
            <a:off x="6875483" y="1740187"/>
            <a:ext cx="2206171" cy="413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7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BÀI  4: SẮC THÁI CỦA TIẾNG CƯỜI (TRUYỆN CƯỜI)</a:t>
            </a:r>
            <a:b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ÔN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TẬP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1155412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4. </a:t>
            </a:r>
            <a:r>
              <a:rPr lang="vi-VN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Ôn </a:t>
            </a:r>
            <a:r>
              <a:rPr lang="vi-VN" sz="3200" b="1" dirty="0">
                <a:solidFill>
                  <a:srgbClr val="0070C0"/>
                </a:solidFill>
                <a:latin typeface="Times New Roman"/>
                <a:ea typeface="Calibri"/>
              </a:rPr>
              <a:t>tập về cách viết bài văn kể lại một hoạt động xã hội.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7" y="2362200"/>
            <a:ext cx="6840846" cy="402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web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Google Shape;315;p1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6040" r="35788"/>
          <a:stretch/>
        </p:blipFill>
        <p:spPr>
          <a:xfrm>
            <a:off x="7148945" y="1762410"/>
            <a:ext cx="1883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4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vi-VN" sz="3600" b="1" dirty="0">
                <a:solidFill>
                  <a:srgbClr val="0070C0"/>
                </a:solidFill>
                <a:ea typeface="Times New Roman"/>
              </a:rPr>
              <a:t>LUYỆN TẬP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1155412"/>
            <a:ext cx="9067800" cy="175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, ta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phản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hồi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7" y="3124200"/>
            <a:ext cx="6840846" cy="3454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, ta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lắng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tôn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phản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hồi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rút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kinh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nghiệm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tìm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hạn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8" name="Google Shape;315;p1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6040" r="35788"/>
          <a:stretch/>
        </p:blipFill>
        <p:spPr>
          <a:xfrm>
            <a:off x="7219280" y="2110280"/>
            <a:ext cx="1883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1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vi-VN" sz="3600" b="1" dirty="0">
                <a:solidFill>
                  <a:srgbClr val="0070C0"/>
                </a:solidFill>
                <a:ea typeface="Times New Roman"/>
              </a:rPr>
              <a:t>VẬN DỤNG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1155412"/>
            <a:ext cx="9067800" cy="105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Theo em, thế nào là một tiếng cười có ý nghĩa? Tiếng cười có giá trị như thế nào trong cuộc sông của chúng ta?</a:t>
            </a: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362200"/>
            <a:ext cx="7221569" cy="4056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8738" indent="635000" algn="just">
              <a:lnSpc>
                <a:spcPct val="115000"/>
              </a:lnSpc>
              <a:buFont typeface="Times New Roman" pitchFamily="18" charset="0"/>
              <a:buChar char="⁻"/>
            </a:pPr>
            <a:r>
              <a:rPr lang="vi-VN" sz="28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Tiếng </a:t>
            </a:r>
            <a:r>
              <a:rPr lang="vi-VN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cười có ý nghĩa là tiếng cười có thể giúp bản thân và những người xung quanh cảm thấy thoải mái, vui vẻ, lạc quan, yêu đời.</a:t>
            </a:r>
          </a:p>
          <a:p>
            <a:pPr marL="58738" indent="635000" algn="just">
              <a:lnSpc>
                <a:spcPct val="115000"/>
              </a:lnSpc>
              <a:buFont typeface="Times New Roman" pitchFamily="18" charset="0"/>
              <a:buChar char="⁻"/>
            </a:pPr>
            <a:r>
              <a:rPr lang="vi-VN" sz="28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Tiếng </a:t>
            </a:r>
            <a:r>
              <a:rPr lang="vi-VN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cười:</a:t>
            </a:r>
          </a:p>
          <a:p>
            <a:pPr marL="58738" indent="635000" algn="just">
              <a:lnSpc>
                <a:spcPct val="115000"/>
              </a:lnSpc>
              <a:buFont typeface="Times New Roman" pitchFamily="18" charset="0"/>
              <a:buChar char="⁻"/>
            </a:pPr>
            <a:r>
              <a:rPr lang="vi-VN" sz="28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Giúp </a:t>
            </a:r>
            <a:r>
              <a:rPr lang="vi-VN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chúng ta suy nghĩ lạc quan.</a:t>
            </a:r>
          </a:p>
          <a:p>
            <a:pPr marL="58738" indent="635000" algn="just">
              <a:lnSpc>
                <a:spcPct val="115000"/>
              </a:lnSpc>
              <a:buFont typeface="Times New Roman" pitchFamily="18" charset="0"/>
              <a:buChar char="⁻"/>
            </a:pPr>
            <a:r>
              <a:rPr lang="vi-VN" sz="28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Giúp </a:t>
            </a:r>
            <a:r>
              <a:rPr lang="vi-VN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chúng ta có niềm tin trong cuộc sống.</a:t>
            </a:r>
          </a:p>
          <a:p>
            <a:pPr marL="58738" indent="635000" algn="just">
              <a:lnSpc>
                <a:spcPct val="115000"/>
              </a:lnSpc>
              <a:buFont typeface="Times New Roman" pitchFamily="18" charset="0"/>
              <a:buChar char="⁻"/>
            </a:pPr>
            <a:r>
              <a:rPr lang="vi-VN" sz="28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Níu </a:t>
            </a:r>
            <a:r>
              <a:rPr lang="vi-VN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con người lại gần nhau hơn.</a:t>
            </a:r>
          </a:p>
          <a:p>
            <a:pPr marL="58738" indent="635000" algn="just">
              <a:lnSpc>
                <a:spcPct val="115000"/>
              </a:lnSpc>
              <a:buFont typeface="Times New Roman" pitchFamily="18" charset="0"/>
              <a:buChar char="⁻"/>
            </a:pPr>
            <a:r>
              <a:rPr lang="vi-VN" sz="28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Níu </a:t>
            </a:r>
            <a:r>
              <a:rPr lang="vi-VN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lại tuổi thanh xuân cho chúng ta.</a:t>
            </a:r>
          </a:p>
        </p:txBody>
      </p:sp>
      <p:pic>
        <p:nvPicPr>
          <p:cNvPr id="8" name="Google Shape;315;p1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6040" r="35788"/>
          <a:stretch/>
        </p:blipFill>
        <p:spPr>
          <a:xfrm>
            <a:off x="7219280" y="2110280"/>
            <a:ext cx="1883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7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vi-VN" sz="3600" b="1" dirty="0" smtClean="0">
                <a:solidFill>
                  <a:srgbClr val="0070C0"/>
                </a:solidFill>
                <a:ea typeface="Times New Roman"/>
              </a:rPr>
              <a:t>DẶN DÒ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1155412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80988">
              <a:buFont typeface="Symbol"/>
              <a:buChar char=""/>
              <a:tabLst>
                <a:tab pos="540385" algn="l"/>
              </a:tabLst>
            </a:pPr>
            <a:r>
              <a:rPr lang="nl-NL" sz="2400" u="sng" dirty="0">
                <a:solidFill>
                  <a:srgbClr val="C00000"/>
                </a:solidFill>
                <a:latin typeface="Times New Roman"/>
                <a:ea typeface="Times New Roman"/>
              </a:rPr>
              <a:t>Đối với bài học tiết này</a:t>
            </a:r>
            <a:r>
              <a:rPr lang="nl-NL" sz="2400" dirty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en-US" sz="2400" dirty="0">
              <a:solidFill>
                <a:srgbClr val="C00000"/>
              </a:solidFill>
            </a:endParaRPr>
          </a:p>
          <a:p>
            <a:pPr lvl="0" indent="280988" algn="just">
              <a:buSzPts val="1150"/>
              <a:buFont typeface="Times New Roman"/>
              <a:buChar char="+"/>
              <a:tabLst>
                <a:tab pos="540385" algn="l"/>
                <a:tab pos="810260" algn="l"/>
              </a:tabLst>
            </a:pPr>
            <a:r>
              <a:rPr lang="nl-NL" sz="2400" dirty="0">
                <a:solidFill>
                  <a:srgbClr val="C00000"/>
                </a:solidFill>
                <a:latin typeface="Times New Roman"/>
                <a:ea typeface="Times New Roman"/>
              </a:rPr>
              <a:t>Đọc lại bài, nắm kĩ các nội dung đã ôn và các bài tập đã làm.</a:t>
            </a:r>
            <a:endParaRPr lang="en-US" sz="2400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72215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80988">
              <a:spcAft>
                <a:spcPts val="0"/>
              </a:spcAft>
              <a:buFont typeface="Symbol"/>
              <a:buChar char=""/>
              <a:tabLst>
                <a:tab pos="540385" algn="l"/>
              </a:tabLst>
            </a:pPr>
            <a:r>
              <a:rPr lang="nl-NL" sz="2400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Đối </a:t>
            </a:r>
            <a:r>
              <a:rPr lang="nl-NL" sz="2400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 bài học tiết sau</a:t>
            </a: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Đọc bài “NHỮNG TÌNH HUỐNG KHÔI HÀI”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80988" algn="just">
              <a:spcAft>
                <a:spcPts val="0"/>
              </a:spcAft>
              <a:buSzPts val="1150"/>
              <a:buFont typeface="Times New Roman"/>
              <a:buChar char="+"/>
              <a:tabLst>
                <a:tab pos="540385" algn="l"/>
                <a:tab pos="810260" algn="l"/>
              </a:tabLst>
            </a:pP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 hiểu một số yếu tố của hài kịch như: xung đột, hành động, nhân vật, lời thoại, thủ pháp trào phúng.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280988" algn="just">
              <a:spcAft>
                <a:spcPts val="0"/>
              </a:spcAft>
              <a:buSzPts val="1150"/>
              <a:buFont typeface="Times New Roman"/>
              <a:buChar char="+"/>
              <a:tabLst>
                <a:tab pos="540385" algn="l"/>
                <a:tab pos="810260" algn="l"/>
              </a:tabLst>
            </a:pP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 hiểu chủ đề, tư tưởng, thông điệp mà văn bản muốn gửi đến người đọc thông qua hình thức nghệ thuật của văn bản; phân tích được một số căn cứ để xác định chủ đề.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280988" algn="just">
              <a:spcAft>
                <a:spcPts val="0"/>
              </a:spcAft>
              <a:buSzPts val="1150"/>
              <a:buFont typeface="Times New Roman"/>
              <a:buChar char="+"/>
              <a:tabLst>
                <a:tab pos="540385" algn="l"/>
                <a:tab pos="810260" algn="l"/>
              </a:tabLst>
            </a:pPr>
            <a:r>
              <a:rPr lang="nl-NL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 hiểu cách tiếp nhận văn bản văn học; biết tôn trọng và học hỏi cách tiếp nhận của người khác.</a:t>
            </a:r>
            <a:endParaRPr lang="en-US" sz="2400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Google Shape;315;p1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6040" r="35788"/>
          <a:stretch/>
        </p:blipFill>
        <p:spPr>
          <a:xfrm>
            <a:off x="7219280" y="2110280"/>
            <a:ext cx="1883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2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3855"/>
            <a:ext cx="9144000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514600"/>
            <a:ext cx="619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 CÁC EM HỌC TẬP TỐT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Times New Roman"/>
                <a:ea typeface="Calibri"/>
              </a:rPr>
              <a:t>KHỞI ĐỘNG </a:t>
            </a:r>
            <a:endParaRPr lang="en-US" dirty="0"/>
          </a:p>
        </p:txBody>
      </p:sp>
      <p:pic>
        <p:nvPicPr>
          <p:cNvPr id="4" name="Content Placeholder 3" descr="Ảnh thiên thần nhỏ chúc mọi người ngủ ng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2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Times New Roman"/>
                <a:ea typeface="Calibri"/>
              </a:rPr>
              <a:t>HÌNH THÀNH KIẾN THỨC</a:t>
            </a:r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876492"/>
              </p:ext>
            </p:extLst>
          </p:nvPr>
        </p:nvGraphicFramePr>
        <p:xfrm>
          <a:off x="76201" y="2614943"/>
          <a:ext cx="9067799" cy="4166857"/>
        </p:xfrm>
        <a:graphic>
          <a:graphicData uri="http://schemas.openxmlformats.org/drawingml/2006/table">
            <a:tbl>
              <a:tblPr/>
              <a:tblGrid>
                <a:gridCol w="3302020"/>
                <a:gridCol w="1187072"/>
                <a:gridCol w="1090168"/>
                <a:gridCol w="1611027"/>
                <a:gridCol w="1877512"/>
              </a:tblGrid>
              <a:tr h="10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Truyện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Đề tài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Bối cảnh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Nhân vật chính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Thủ pháp gây cười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DC"/>
                    </a:solidFill>
                  </a:tcPr>
                </a:tc>
              </a:tr>
              <a:tr h="977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Vắt cồ chày ra nước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May không đi giày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Khoe của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 rắn vuông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icrosoft Sans Serif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673147"/>
            <a:ext cx="91440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n-US" sz="240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Thảo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luận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(5 </a:t>
            </a:r>
            <a:r>
              <a:rPr lang="en-US" sz="240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phút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): </a:t>
            </a:r>
            <a:r>
              <a:rPr lang="en-US" sz="240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cười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điền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vở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259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Ôn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tập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một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số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đặc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điểm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thể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loại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truyện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cười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en-US" sz="2800" dirty="0">
              <a:effectLst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9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BÀI  4: SẮC THÁI CỦA TIẾNG CƯỜI (TRUYỆN CƯỜI)</a:t>
            </a:r>
            <a:b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ÔN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TẬP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0782" y="1219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259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Ôn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tập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một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số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đặc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điểm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thể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loại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truyện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cười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en-US" sz="2800" dirty="0">
              <a:effectLst/>
              <a:ea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11411"/>
              </p:ext>
            </p:extLst>
          </p:nvPr>
        </p:nvGraphicFramePr>
        <p:xfrm>
          <a:off x="-1" y="1667088"/>
          <a:ext cx="9144001" cy="5190912"/>
        </p:xfrm>
        <a:graphic>
          <a:graphicData uri="http://schemas.openxmlformats.org/drawingml/2006/table">
            <a:tbl>
              <a:tblPr firstRow="1" firstCol="1" bandRow="1"/>
              <a:tblGrid>
                <a:gridCol w="1828262"/>
                <a:gridCol w="1448338"/>
                <a:gridCol w="2590800"/>
                <a:gridCol w="1295400"/>
                <a:gridCol w="1981201"/>
              </a:tblGrid>
              <a:tr h="722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Truyện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Đề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tài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Bối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cảnh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chính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Thủ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pháp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gây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cười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26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Vắt</a:t>
                      </a: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cổ</a:t>
                      </a: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chày</a:t>
                      </a: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</a:t>
                      </a: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Châm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biếm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thói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keo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kiệt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phú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ông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muốn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đầy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tớ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làm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mình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ở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nơi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xa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nhưng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anh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ta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uống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Phú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ông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hàm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ẩn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May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</a:t>
                      </a: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giày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Châm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biếm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thói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keo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kiệt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đàn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ông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chân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đất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nhưng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thấy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đau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tiếc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giày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chảy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máu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chân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Suy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nghĩ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keo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kiệt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Khoe</a:t>
                      </a: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Châm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biếm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thói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khoe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khoang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Một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mất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lợn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tìm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lợn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hỏi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khoe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khoang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đáp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Sử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nói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đúng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mục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đích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hỏi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rắn</a:t>
                      </a:r>
                      <a:r>
                        <a:rPr lang="en-US" sz="2400" i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vuông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Châm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biếm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thói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khoác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lác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chồng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khoe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vợ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con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rắn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mình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nhìn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thấy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chồng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vợ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khiến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chồng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tự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bộc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lộ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vô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lý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mình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8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BÀI  4: SẮC THÁI CỦA TIẾNG CƯỜI (TRUYỆN CƯỜI)</a:t>
            </a:r>
            <a:b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ÔN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TẬP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0782" y="1219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25908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Ôn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tập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một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số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đặc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điểm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thể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loại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truyện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Times New Roman"/>
                <a:ea typeface="Calibri"/>
              </a:rPr>
              <a:t>cười</a:t>
            </a:r>
            <a:r>
              <a:rPr lang="fr-FR" sz="2800" b="1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en-US" sz="2800" dirty="0">
              <a:effectLst/>
              <a:ea typeface="Calibri"/>
            </a:endParaRPr>
          </a:p>
        </p:txBody>
      </p:sp>
      <p:sp>
        <p:nvSpPr>
          <p:cNvPr id="13" name="Google Shape;83;p1"/>
          <p:cNvSpPr/>
          <p:nvPr/>
        </p:nvSpPr>
        <p:spPr>
          <a:xfrm>
            <a:off x="457201" y="1752600"/>
            <a:ext cx="5562600" cy="4368800"/>
          </a:xfrm>
          <a:prstGeom prst="cloudCallout">
            <a:avLst>
              <a:gd name="adj1" fmla="val 61167"/>
              <a:gd name="adj2" fmla="val 39576"/>
            </a:avLst>
          </a:prstGeom>
          <a:solidFill>
            <a:srgbClr val="FFFFFF"/>
          </a:solidFill>
          <a:ln w="25400" cap="flat" cmpd="sng">
            <a:solidFill>
              <a:srgbClr val="A4C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799" y="2819400"/>
            <a:ext cx="453390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Ở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truyện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cười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tiếng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cười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mang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sắc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thái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3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16" name="Google Shape;314;p10"/>
          <p:cNvPicPr preferRelativeResize="0"/>
          <p:nvPr/>
        </p:nvPicPr>
        <p:blipFill rotWithShape="1">
          <a:blip r:embed="rId2">
            <a:alphaModFix/>
          </a:blip>
          <a:srcRect l="30951" r="32950"/>
          <a:stretch/>
        </p:blipFill>
        <p:spPr>
          <a:xfrm>
            <a:off x="6604000" y="1736202"/>
            <a:ext cx="2206171" cy="413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0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BÀI  4: SẮC THÁI CỦA TIẾNG CƯỜI (TRUYỆN CƯỜI)</a:t>
            </a:r>
            <a:b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ÔN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TẬP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Google Shape;315;p1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6040" r="35788"/>
          <a:stretch/>
        </p:blipFill>
        <p:spPr>
          <a:xfrm>
            <a:off x="6781800" y="1752600"/>
            <a:ext cx="188315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20782" y="1219200"/>
            <a:ext cx="86868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59080" algn="just">
              <a:buFont typeface="+mj-lt"/>
              <a:buAutoNum type="arabicPeriod"/>
            </a:pP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Ôn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tập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một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số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đặc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điểm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thể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loại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truyện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cười</a:t>
            </a:r>
            <a:r>
              <a:rPr lang="fr-FR" sz="2800" b="1" dirty="0" smtClean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en-US" sz="2800" dirty="0">
              <a:ea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745" y="22098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Tiếng cười dí dỏm, hài hước (</a:t>
            </a:r>
            <a:r>
              <a:rPr lang="vi-VN" sz="3200" i="1" dirty="0">
                <a:latin typeface="+mj-lt"/>
              </a:rPr>
              <a:t>Con rắn vuông</a:t>
            </a:r>
            <a:r>
              <a:rPr lang="en-US" sz="3200" i="1" dirty="0">
                <a:latin typeface="+mj-lt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lác</a:t>
            </a:r>
            <a:r>
              <a:rPr lang="vi-VN" sz="3200" dirty="0" smtClean="0">
                <a:latin typeface="+mj-lt"/>
              </a:rPr>
              <a:t>)</a:t>
            </a:r>
            <a:r>
              <a:rPr lang="en-US" sz="3200" dirty="0" smtClean="0">
                <a:latin typeface="+mj-lt"/>
              </a:rPr>
              <a:t>.</a:t>
            </a:r>
            <a:r>
              <a:rPr lang="vi-VN" sz="3200" dirty="0" smtClean="0">
                <a:latin typeface="+mj-lt"/>
              </a:rPr>
              <a:t> </a:t>
            </a:r>
            <a:endParaRPr lang="en-US" sz="32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862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+mj-lt"/>
              </a:rPr>
              <a:t>Tiếng cười phê phán (</a:t>
            </a:r>
            <a:r>
              <a:rPr lang="vi-VN" sz="3200" i="1" dirty="0">
                <a:solidFill>
                  <a:prstClr val="black"/>
                </a:solidFill>
                <a:latin typeface="+mj-lt"/>
              </a:rPr>
              <a:t>Vắt cổ chày ra nước, May không đi giày</a:t>
            </a:r>
            <a:r>
              <a:rPr lang="en-US" sz="3200" i="1" dirty="0">
                <a:solidFill>
                  <a:prstClr val="black"/>
                </a:solidFill>
                <a:latin typeface="+mj-lt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vi-VN" sz="3200" i="1" dirty="0">
                <a:solidFill>
                  <a:prstClr val="black"/>
                </a:solidFill>
                <a:latin typeface="+mj-lt"/>
              </a:rPr>
              <a:t>, Khoe của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). </a:t>
            </a:r>
            <a:endParaRPr lang="en-US" sz="3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31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BÀI  4: SẮC THÁI CỦA TIẾNG CƯỜI (TRUYỆN CƯỜI)</a:t>
            </a:r>
            <a:b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ÔN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TẬP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1155412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2. </a:t>
            </a:r>
            <a:r>
              <a:rPr lang="fr-FR" sz="32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Ôn</a:t>
            </a:r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tập</a:t>
            </a:r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nghĩa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tường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minh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và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nghĩa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hàm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ẩn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362200"/>
            <a:ext cx="6248400" cy="2614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tường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ẩn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gang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Ai hay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nửa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gang.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Google Shape;314;p10"/>
          <p:cNvPicPr preferRelativeResize="0"/>
          <p:nvPr/>
        </p:nvPicPr>
        <p:blipFill rotWithShape="1">
          <a:blip r:embed="rId2">
            <a:alphaModFix/>
          </a:blip>
          <a:srcRect l="30951" r="32950"/>
          <a:stretch/>
        </p:blipFill>
        <p:spPr>
          <a:xfrm>
            <a:off x="6875483" y="1740187"/>
            <a:ext cx="2206171" cy="413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0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BÀI  4: SẮC THÁI CỦA TIẾNG CƯỜI (TRUYỆN CƯỜI)</a:t>
            </a:r>
            <a:b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ÔN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TẬP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1155412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2. </a:t>
            </a:r>
            <a:r>
              <a:rPr lang="fr-FR" sz="32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Ôn</a:t>
            </a:r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tập</a:t>
            </a:r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nghĩa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tường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minh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và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nghĩa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hàm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ẩn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1905000"/>
            <a:ext cx="6570683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tường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minh: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ngủi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gang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483894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latin typeface="Times New Roman"/>
                <a:ea typeface="Times New Roman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Câu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tục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ngữ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đã</a:t>
            </a:r>
            <a:r>
              <a:rPr lang="vi-VN" sz="2800" spc="-2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cho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có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nghĩa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hàm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ẩn: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Đời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người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vốn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ngắn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ngủi; với những người hay ngủ 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ngày,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cuộc đời đã vốn ngắn ngủi ấy còn ngắn hơn nữa. Câu</a:t>
            </a:r>
            <a:r>
              <a:rPr lang="vi-VN" sz="2800" spc="-14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tục ngữ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có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ý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phê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phán</a:t>
            </a:r>
            <a:r>
              <a:rPr lang="vi-VN" sz="2800" spc="-4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một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cách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hài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hước</a:t>
            </a:r>
            <a:r>
              <a:rPr lang="vi-VN" sz="2800" spc="-4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những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người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hay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ngủ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latin typeface="Times New Roman"/>
                <a:ea typeface="Times New Roman"/>
              </a:rPr>
              <a:t>ngày,</a:t>
            </a:r>
            <a:r>
              <a:rPr lang="vi-VN" sz="2800" spc="-45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những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người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không</a:t>
            </a:r>
            <a:r>
              <a:rPr lang="vi-VN" sz="2800" spc="-5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biết quý trọng thời gian để sống có ý</a:t>
            </a:r>
            <a:r>
              <a:rPr lang="vi-VN" sz="2800" spc="-10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/>
                <a:ea typeface="Times New Roman"/>
              </a:rPr>
              <a:t>nghĩa.</a:t>
            </a:r>
            <a:endParaRPr lang="en-US" sz="2800" dirty="0"/>
          </a:p>
        </p:txBody>
      </p:sp>
      <p:pic>
        <p:nvPicPr>
          <p:cNvPr id="8" name="Google Shape;315;p1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6040" r="35788"/>
          <a:stretch/>
        </p:blipFill>
        <p:spPr>
          <a:xfrm>
            <a:off x="7148945" y="1762410"/>
            <a:ext cx="1883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4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BÀI  4: SẮC THÁI CỦA TIẾNG CƯỜI (TRUYỆN CƯỜI)</a:t>
            </a:r>
            <a:b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ÔN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+mn-ea"/>
                <a:cs typeface="+mn-cs"/>
              </a:rPr>
              <a:t>TẬP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1155412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3</a:t>
            </a:r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Ôn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tập</a:t>
            </a:r>
            <a:r>
              <a:rPr lang="fr-FR" sz="3200" b="1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từ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ngữ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địa</a:t>
            </a:r>
            <a:r>
              <a:rPr lang="fr-FR" sz="3200" b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/>
                <a:ea typeface="Calibri"/>
              </a:rPr>
              <a:t>phương</a:t>
            </a:r>
            <a:r>
              <a:rPr lang="en-US" sz="3200" b="1" dirty="0">
                <a:solidFill>
                  <a:srgbClr val="1F497D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1905000"/>
            <a:ext cx="6570683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Tìm ít nhất một câu tục ngữ hoặc ca dao trong đó có từ ngừ địa phương nơi em sống. </a:t>
            </a:r>
            <a:endParaRPr lang="en-US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655" y="3200400"/>
            <a:ext cx="6858000" cy="30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đìa</a:t>
            </a:r>
            <a:endParaRPr lang="en-US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Kẻ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dìa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ai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en-US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to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kệ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cha</a:t>
            </a:r>
            <a:endParaRPr lang="en-US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Chọt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rút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chọt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riết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đặng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chạy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theo</a:t>
            </a:r>
            <a:endParaRPr lang="en-US" sz="2000" dirty="0">
              <a:ea typeface="Calibri"/>
              <a:cs typeface="Times New Roman"/>
            </a:endParaRPr>
          </a:p>
        </p:txBody>
      </p:sp>
      <p:pic>
        <p:nvPicPr>
          <p:cNvPr id="8" name="Google Shape;315;p1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6040" r="35788"/>
          <a:stretch/>
        </p:blipFill>
        <p:spPr>
          <a:xfrm>
            <a:off x="7148945" y="1762410"/>
            <a:ext cx="1883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0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1228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KHỞI ĐỘNG </vt:lpstr>
      <vt:lpstr>HÌNH THÀNH KIẾN THỨC </vt:lpstr>
      <vt:lpstr>BÀI  4: SẮC THÁI CỦA TIẾNG CƯỜI (TRUYỆN CƯỜI) ÔN TẬP</vt:lpstr>
      <vt:lpstr>BÀI  4: SẮC THÁI CỦA TIẾNG CƯỜI (TRUYỆN CƯỜI) ÔN TẬP</vt:lpstr>
      <vt:lpstr>BÀI  4: SẮC THÁI CỦA TIẾNG CƯỜI (TRUYỆN CƯỜI) ÔN TẬP</vt:lpstr>
      <vt:lpstr>BÀI  4: SẮC THÁI CỦA TIẾNG CƯỜI (TRUYỆN CƯỜI) ÔN TẬP</vt:lpstr>
      <vt:lpstr>BÀI  4: SẮC THÁI CỦA TIẾNG CƯỜI (TRUYỆN CƯỜI) ÔN TẬP</vt:lpstr>
      <vt:lpstr>BÀI  4: SẮC THÁI CỦA TIẾNG CƯỜI (TRUYỆN CƯỜI) ÔN TẬP</vt:lpstr>
      <vt:lpstr>BÀI  4: SẮC THÁI CỦA TIẾNG CƯỜI (TRUYỆN CƯỜI) ÔN TẬP</vt:lpstr>
      <vt:lpstr>BÀI  4: SẮC THÁI CỦA TIẾNG CƯỜI (TRUYỆN CƯỜI) ÔN TẬP</vt:lpstr>
      <vt:lpstr>BÀI  4: SẮC THÁI CỦA TIẾNG CƯỜI (TRUYỆN CƯỜI) ÔN TẬP</vt:lpstr>
      <vt:lpstr>LUYỆN TẬP </vt:lpstr>
      <vt:lpstr>VẬN DỤNG </vt:lpstr>
      <vt:lpstr>DẶN DÒ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2006-08-16T00:00:00Z</dcterms:created>
  <dcterms:modified xsi:type="dcterms:W3CDTF">2023-07-03T02:23:41Z</dcterms:modified>
</cp:coreProperties>
</file>