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32" r:id="rId2"/>
    <p:sldId id="333" r:id="rId3"/>
    <p:sldId id="334" r:id="rId4"/>
    <p:sldId id="323" r:id="rId5"/>
    <p:sldId id="264" r:id="rId6"/>
    <p:sldId id="324" r:id="rId7"/>
    <p:sldId id="329" r:id="rId8"/>
    <p:sldId id="325" r:id="rId9"/>
    <p:sldId id="327" r:id="rId10"/>
    <p:sldId id="326" r:id="rId11"/>
    <p:sldId id="330" r:id="rId12"/>
    <p:sldId id="312" r:id="rId13"/>
    <p:sldId id="313" r:id="rId14"/>
    <p:sldId id="267" r:id="rId15"/>
    <p:sldId id="314" r:id="rId16"/>
    <p:sldId id="266" r:id="rId17"/>
    <p:sldId id="268" r:id="rId18"/>
    <p:sldId id="272" r:id="rId19"/>
    <p:sldId id="315" r:id="rId20"/>
    <p:sldId id="317" r:id="rId21"/>
    <p:sldId id="318" r:id="rId22"/>
    <p:sldId id="319" r:id="rId23"/>
    <p:sldId id="321" r:id="rId24"/>
    <p:sldId id="32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FFFF"/>
    <a:srgbClr val="CCCCFF"/>
    <a:srgbClr val="009900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678" y="-10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7CF3-8136-4DEB-A176-31FC3662302E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9B09C-899E-4E02-BF42-DDC905AD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5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6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15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83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7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9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9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0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8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3786-6C8B-4566-A93C-B604F348CDE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4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7" t="42478" r="6689" b="38515"/>
          <a:stretch/>
        </p:blipFill>
        <p:spPr bwMode="auto">
          <a:xfrm>
            <a:off x="4547927" y="3025990"/>
            <a:ext cx="3986924" cy="36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93;p2"/>
          <p:cNvSpPr/>
          <p:nvPr/>
        </p:nvSpPr>
        <p:spPr>
          <a:xfrm>
            <a:off x="2648731" y="1998630"/>
            <a:ext cx="7785316" cy="1240960"/>
          </a:xfrm>
          <a:prstGeom prst="roundRect">
            <a:avLst>
              <a:gd name="adj" fmla="val 16667"/>
            </a:avLst>
          </a:prstGeom>
          <a:solidFill>
            <a:srgbClr val="00FF00">
              <a:alpha val="78823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Tiểu phẩm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06519" y="561622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KHỞI ĐỘNG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-1446"/>
            <a:ext cx="121919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FFFF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15 -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AN TOÀN THÔNG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0" y="1886846"/>
            <a:ext cx="11907732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116113" y="686881"/>
            <a:ext cx="119595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(SGK/38)</a:t>
            </a:r>
            <a:endParaRPr lang="en-US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70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-1446"/>
            <a:ext cx="121919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FFFF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15 -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AN TOÀN THÔNG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1845" y="633293"/>
            <a:ext cx="41309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PHIẾU HỌC TẬP</a:t>
            </a:r>
            <a:endParaRPr lang="en-U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61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640081" y="1816298"/>
            <a:ext cx="934633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/>
              <a:t>A. Bị lôi kéo vào các hoạt động không lành mạnh.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737153" y="2664798"/>
            <a:ext cx="924925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B Máy tính bị nhiễm virus hay mã độc 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737154" y="3566223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C. Tin </a:t>
            </a:r>
            <a:r>
              <a:rPr lang="en-US" sz="3600"/>
              <a:t>tưởng mọi nguồn thông tin trên mạng 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460378" y="199700"/>
            <a:ext cx="11609705" cy="134764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</a:p>
          <a:p>
            <a:pPr lvl="0" algn="ctr"/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 hãy tìm phương án sai: Khi sử dụng internet có thể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7479" y="1610622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6413" y="48246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7978" y="354117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37154" y="4499370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D. Bị </a:t>
            </a:r>
            <a:r>
              <a:rPr lang="en-US" sz="3600"/>
              <a:t>lừa đảo hoặc lợi dụng</a:t>
            </a:r>
          </a:p>
        </p:txBody>
      </p:sp>
      <p:pic>
        <p:nvPicPr>
          <p:cNvPr id="12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359" y="255046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1" y="428640"/>
            <a:ext cx="12288699" cy="130436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</a:p>
          <a:p>
            <a:pPr lvl="0" algn="ctr"/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nào được khuyến khích sử dụng các dịch vụ internet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339636" y="2110662"/>
            <a:ext cx="924414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Mở thư điện tử do người lạ gửi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339636" y="3118336"/>
            <a:ext cx="10482357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Tải các phần mềm miễn phí không được kiểm duyệt 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339637" y="4126010"/>
            <a:ext cx="11505305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Liên tục vào các trang mạng xã hội để cập nhập thông tin</a:t>
            </a: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4475" y="2003319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423" y="30537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1182" y="4020884"/>
            <a:ext cx="887519" cy="88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339635" y="5259788"/>
            <a:ext cx="906126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Vào trang web để tìm bài tập về nhà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6227" y="5179180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5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r="6421" b="3676"/>
          <a:stretch/>
        </p:blipFill>
        <p:spPr bwMode="auto">
          <a:xfrm>
            <a:off x="1" y="2232213"/>
            <a:ext cx="7624483" cy="46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91" y="1"/>
            <a:ext cx="674331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247967" y="3684497"/>
            <a:ext cx="5042647" cy="2764215"/>
          </a:xfrm>
          <a:prstGeom prst="cloudCallout">
            <a:avLst>
              <a:gd name="adj1" fmla="val -50278"/>
              <a:gd name="adj2" fmla="val -45322"/>
            </a:avLst>
          </a:prstGeom>
          <a:solidFill>
            <a:srgbClr val="FF99FF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>
                <a:solidFill>
                  <a:srgbClr val="0000FF"/>
                </a:solidFill>
              </a:rPr>
              <a:t>Theo em phải sử dụng internet như thế nào để được an </a:t>
            </a:r>
            <a:r>
              <a:rPr lang="en-US" sz="2800" smtClean="0">
                <a:solidFill>
                  <a:srgbClr val="0000FF"/>
                </a:solidFill>
              </a:rPr>
              <a:t>toàn</a:t>
            </a:r>
            <a:r>
              <a:rPr lang="en-US" altLang="en-US" sz="2000" smtClean="0">
                <a:solidFill>
                  <a:srgbClr val="0000FF"/>
                </a:solidFill>
              </a:rPr>
              <a:t>?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-31644" y="-212690"/>
            <a:ext cx="5511979" cy="2951619"/>
          </a:xfrm>
          <a:prstGeom prst="cloudCallout">
            <a:avLst>
              <a:gd name="adj1" fmla="val 15361"/>
              <a:gd name="adj2" fmla="val 7505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C00000"/>
                </a:solidFill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được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cung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cấp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Internet. </a:t>
            </a:r>
            <a:r>
              <a:rPr lang="en-US" altLang="en-US" sz="2400" dirty="0" err="1">
                <a:solidFill>
                  <a:srgbClr val="C00000"/>
                </a:solidFill>
              </a:rPr>
              <a:t>Em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hãy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kể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tên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cơ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bản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3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1872" r="78765" b="60163"/>
          <a:stretch/>
        </p:blipFill>
        <p:spPr bwMode="auto">
          <a:xfrm>
            <a:off x="58018" y="1254803"/>
            <a:ext cx="203780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44585" y="232956"/>
            <a:ext cx="11299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11872" r="61266" b="60163"/>
          <a:stretch/>
        </p:blipFill>
        <p:spPr bwMode="auto">
          <a:xfrm>
            <a:off x="1891713" y="1307369"/>
            <a:ext cx="26356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t="11872" r="43355" b="60163"/>
          <a:stretch/>
        </p:blipFill>
        <p:spPr bwMode="auto">
          <a:xfrm>
            <a:off x="4596016" y="1307369"/>
            <a:ext cx="260872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1872" r="24023" b="60163"/>
          <a:stretch/>
        </p:blipFill>
        <p:spPr bwMode="auto">
          <a:xfrm>
            <a:off x="7027531" y="1254803"/>
            <a:ext cx="284770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2" t="11872" r="7229" b="60163"/>
          <a:stretch/>
        </p:blipFill>
        <p:spPr bwMode="auto">
          <a:xfrm>
            <a:off x="9704933" y="1307369"/>
            <a:ext cx="25211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40797" y="491672"/>
            <a:ext cx="10456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4317" y="1691228"/>
            <a:ext cx="10089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phải giữ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nên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GỠ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người bạn mới quen.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 </a:t>
            </a:r>
            <a:r>
              <a:rPr lang="en-US" sz="40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NHẬN,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có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 độ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CẬY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điều nên giữ gìn.</a:t>
            </a:r>
          </a:p>
          <a:p>
            <a:pPr>
              <a:spcAft>
                <a:spcPts val="0"/>
              </a:spcAft>
            </a:pP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RA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với người bạn tin.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TẮC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đó nên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lòng.</a:t>
            </a:r>
          </a:p>
        </p:txBody>
      </p:sp>
    </p:spTree>
    <p:extLst>
      <p:ext uri="{BB962C8B-B14F-4D97-AF65-F5344CB8AC3E}">
        <p14:creationId xmlns:p14="http://schemas.microsoft.com/office/powerpoint/2010/main" val="23752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823" y="107577"/>
            <a:ext cx="96236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9614649" y="107577"/>
            <a:ext cx="2577353" cy="3420130"/>
          </a:xfrm>
          <a:prstGeom prst="cloudCallout">
            <a:avLst>
              <a:gd name="adj1" fmla="val -136543"/>
              <a:gd name="adj2" fmla="val 24422"/>
            </a:avLst>
          </a:prstGeom>
          <a:solidFill>
            <a:srgbClr val="00B050"/>
          </a:solidFill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Làm sao được</a:t>
            </a:r>
          </a:p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an toàn thông tin cá nhân?</a:t>
            </a:r>
            <a:endParaRPr lang="en-US" altLang="en-US" sz="28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91" y="2583558"/>
            <a:ext cx="2149519" cy="184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93367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8" y="947786"/>
            <a:ext cx="10815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3" y="1941740"/>
            <a:ext cx="9690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Bảo vệ thông tin tài khoản cá nhân với sự giúp đỡ của người lớn.</a:t>
            </a:r>
            <a:endParaRPr lang="en-US" sz="40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3" y="3395025"/>
            <a:ext cx="9690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</a:t>
            </a: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một số thông điệp lừa đảo hoặc mang nội dung xấu.</a:t>
            </a:r>
            <a:endParaRPr lang="en-US" sz="44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9" y="947788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1250" y="2376483"/>
            <a:ext cx="10546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cá nhân chỉ chia sẻ cho người mình biết rõ và tin tưởng ở thế giới thực trong các trường hợp cần thiết.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249" y="4315477"/>
            <a:ext cx="105469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trên mạng đến từ nhiều nguồn khác nhau, không có ai kiểm chứng, cần tiếp nhận thông tin có chọn lọc.</a:t>
            </a:r>
            <a:endParaRPr lang="en-US" sz="44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179" y="1655674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Chia sẻ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33829" y="2220148"/>
            <a:ext cx="11168741" cy="1389121"/>
            <a:chOff x="-2928520" y="1771290"/>
            <a:chExt cx="9339601" cy="5163746"/>
          </a:xfrm>
        </p:grpSpPr>
        <p:sp>
          <p:nvSpPr>
            <p:cNvPr id="4" name="Rectangle 3"/>
            <p:cNvSpPr/>
            <p:nvPr/>
          </p:nvSpPr>
          <p:spPr>
            <a:xfrm>
              <a:off x="-2928520" y="1771290"/>
              <a:ext cx="2552224" cy="44619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Tiết</a:t>
              </a:r>
              <a:r>
                <a:rPr lang="en-US" sz="3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16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36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Bài</a:t>
              </a:r>
              <a:r>
                <a:rPr lang="en-US" sz="3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9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68148" y="2015448"/>
              <a:ext cx="7679229" cy="49195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AN TOÀN THÔNG 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TIN </a:t>
              </a: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TRÊN INTERNET</a:t>
              </a:r>
              <a:endPara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6745" y="365496"/>
            <a:ext cx="11466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 ĐỀ 4: ĐẠO ĐỨC, PHÁP LUẬT VÀ VĂN HÓA TRONG MÔI TRƯỜNG SỐ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8305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6152" y="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55" y="1086741"/>
            <a:ext cx="11335871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Cài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đặt và cập nhập phần mềm chống virus.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Đặt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mật khẩu mạnh. Bảo vệ mật khẩu.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Đăng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xuất các tài khoản khi đã dùng xong.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Tránh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dùng mạng cộng đồng.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truy cập vào các liên kết lạ; không mở thư điện tử và các tệp đính kèm gửi từ những người không quen; không kết bạn nhắn tin với người lạ.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chia sẻ những thông tin cá nhân và những thông tin chua được kiểm chứng trên internet; không lan truyền tin giả làm tổn thương đến người khác.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168152" y="456690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Ghi</a:t>
            </a:r>
            <a:r>
              <a:rPr lang="en-US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endParaRPr lang="en-US" alt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932375" y="1793772"/>
            <a:ext cx="9843247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A. Tải phần mềm, </a:t>
            </a:r>
            <a:r>
              <a:rPr lang="en-US" sz="2800" smtClean="0"/>
              <a:t>tệp </a:t>
            </a:r>
            <a:r>
              <a:rPr lang="en-US" sz="2800"/>
              <a:t>miễn phí trên internet.</a:t>
            </a:r>
          </a:p>
        </p:txBody>
      </p:sp>
      <p:sp>
        <p:nvSpPr>
          <p:cNvPr id="100" name="Google Shape;100;p3"/>
          <p:cNvSpPr/>
          <p:nvPr/>
        </p:nvSpPr>
        <p:spPr>
          <a:xfrm>
            <a:off x="881318" y="2684240"/>
            <a:ext cx="9926007" cy="963528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B. Mở liên kết được cung cấp trong thư điện tử không biết rõ nguồn gốc.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812374" y="3837425"/>
            <a:ext cx="9994951" cy="1081055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C. Định kì thay đổi mật khẩu của tài khoản cá nhân trên mạng </a:t>
            </a:r>
            <a:r>
              <a:rPr lang="en-US" sz="2800" smtClean="0"/>
              <a:t>xã </a:t>
            </a:r>
            <a:r>
              <a:rPr lang="en-US" sz="2800"/>
              <a:t>hội và thư điện tử.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832378" y="278552"/>
            <a:ext cx="10830137" cy="120035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1: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internet, những việc làm nào sau đây có thể khiến em bị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hại?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871" y="3922033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5490" y="1425767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80671" y="5082536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D. Em có kẻ doạ nạt trên mạng không cho bố mẹ, thầy cô giáo biết.</a:t>
            </a:r>
          </a:p>
        </p:txBody>
      </p:sp>
      <p:sp>
        <p:nvSpPr>
          <p:cNvPr id="12" name="Google Shape;101;p3"/>
          <p:cNvSpPr/>
          <p:nvPr/>
        </p:nvSpPr>
        <p:spPr>
          <a:xfrm>
            <a:off x="780670" y="5916490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E. Làm theo các bài hướng dẫn sử dụng thuốc trên mạng.</a:t>
            </a:r>
          </a:p>
        </p:txBody>
      </p:sp>
      <p:pic>
        <p:nvPicPr>
          <p:cNvPr id="13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7827" y="2572982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0166" y="4996355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8534" y="5833324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679046" y="218508"/>
            <a:ext cx="10455121" cy="8959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những tình huống nào sau đây là rủi ro khi sử dụng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591640" y="1438835"/>
            <a:ext cx="10262307" cy="73901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bị hỏng do nhiễm virus hoặc mã độc .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571463" y="2303389"/>
            <a:ext cx="10280311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cá nhân hoặc tập thể bị đánh cắp.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571467" y="3167909"/>
            <a:ext cx="10280311" cy="790135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Tài khoản ngân hàng bị mất tiền.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9415" y="131905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571468" y="4056687"/>
            <a:ext cx="10280309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Bị bạn quen trên mạng lừa đảo.</a:t>
            </a:r>
          </a:p>
        </p:txBody>
      </p:sp>
      <p:sp>
        <p:nvSpPr>
          <p:cNvPr id="11" name="Google Shape;118;p4"/>
          <p:cNvSpPr/>
          <p:nvPr/>
        </p:nvSpPr>
        <p:spPr>
          <a:xfrm>
            <a:off x="571464" y="4927294"/>
            <a:ext cx="10372333" cy="75031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Nghiện mạng xã hội, nghiện trò chơi trên mạng.</a:t>
            </a:r>
          </a:p>
        </p:txBody>
      </p:sp>
      <p:sp>
        <p:nvSpPr>
          <p:cNvPr id="12" name="Google Shape;118;p4"/>
          <p:cNvSpPr/>
          <p:nvPr/>
        </p:nvSpPr>
        <p:spPr>
          <a:xfrm>
            <a:off x="571466" y="5771733"/>
            <a:ext cx="10280308" cy="77720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F.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chương trình học ngoại ngữ trực tuyến.</a:t>
            </a:r>
          </a:p>
        </p:txBody>
      </p:sp>
      <p:pic>
        <p:nvPicPr>
          <p:cNvPr id="13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255" y="2283220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186" y="3068944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3519" y="3879428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8898" y="4699993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1514" y="572934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8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207123" y="662203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VẬN DỤNG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1075765" y="662205"/>
            <a:ext cx="10932459" cy="618892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Em hãy đưa ra một số cách nhận diện lừa đảo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Em sẽ làm gì khi phát hiện bạn bè hoặc người thân có nguy cơ bị hại khi truy cập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Em nên làm gì để bảo vệ thông tin tài khoản cá nhân.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4296" y="870476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NỘI DUNG</a:t>
            </a:r>
            <a:endParaRPr lang="en-US" altLang="en-US" sz="3200" b="1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697919" y="1017324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86412" y="3392204"/>
            <a:ext cx="540558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bài, xem nội dung đã học.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SGK 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nội dung bài học tiếp theo: </a:t>
            </a:r>
          </a:p>
        </p:txBody>
      </p:sp>
      <p:pic>
        <p:nvPicPr>
          <p:cNvPr id="9" name="Picture 5" descr="jlg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1260726"/>
            <a:ext cx="2059516" cy="16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958669" y="873211"/>
            <a:ext cx="1050863" cy="1098409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946196" y="3283616"/>
            <a:ext cx="5537141" cy="234573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3200" b="1"/>
              <a:t>Một số quy tắc </a:t>
            </a:r>
            <a:endParaRPr lang="nl-NL" altLang="en-US" sz="3200" b="1" smtClean="0"/>
          </a:p>
          <a:p>
            <a:pPr algn="just">
              <a:spcBef>
                <a:spcPct val="20000"/>
              </a:spcBef>
            </a:pPr>
            <a:r>
              <a:rPr lang="nl-NL" altLang="en-US" sz="3200" b="1" smtClean="0"/>
              <a:t>an toàn </a:t>
            </a:r>
            <a:r>
              <a:rPr lang="nl-NL" altLang="en-US" sz="3200" b="1"/>
              <a:t>khi sử dụng </a:t>
            </a:r>
            <a:r>
              <a:rPr lang="en-US" altLang="en-US" sz="3200" b="1"/>
              <a:t>Internet.</a:t>
            </a:r>
            <a:endParaRPr lang="nl-NL" altLang="en-US" sz="3200" b="1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848915" y="1628546"/>
            <a:ext cx="5793935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3200" b="1">
                <a:solidFill>
                  <a:srgbClr val="009900"/>
                </a:solidFill>
              </a:rPr>
              <a:t>Internet</a:t>
            </a:r>
            <a:r>
              <a:rPr lang="nl-NL" altLang="en-US" sz="3200" b="1">
                <a:solidFill>
                  <a:srgbClr val="009900"/>
                </a:solidFill>
              </a:rPr>
              <a:t>?</a:t>
            </a: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80575" y="2185060"/>
            <a:ext cx="609600" cy="604837"/>
            <a:chOff x="2078" y="1680"/>
            <a:chExt cx="1615" cy="161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245187" y="4218515"/>
            <a:ext cx="609600" cy="604838"/>
            <a:chOff x="2078" y="1680"/>
            <a:chExt cx="1615" cy="1615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" name="AutoShape 23"/>
          <p:cNvSpPr>
            <a:spLocks noChangeArrowheads="1"/>
          </p:cNvSpPr>
          <p:nvPr/>
        </p:nvSpPr>
        <p:spPr bwMode="gray">
          <a:xfrm>
            <a:off x="986322" y="5813563"/>
            <a:ext cx="5497017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3200" b="1" smtClean="0">
                <a:solidFill>
                  <a:srgbClr val="FF0066"/>
                </a:solidFill>
              </a:rPr>
              <a:t>An </a:t>
            </a:r>
            <a:r>
              <a:rPr lang="en-US" altLang="en-US" sz="3200" b="1">
                <a:solidFill>
                  <a:srgbClr val="FF0066"/>
                </a:solidFill>
              </a:rPr>
              <a:t>toàn thông tin.</a:t>
            </a: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352073" y="5896285"/>
            <a:ext cx="609600" cy="539453"/>
            <a:chOff x="2078" y="1794"/>
            <a:chExt cx="1615" cy="1389"/>
          </a:xfrm>
        </p:grpSpPr>
        <p:sp>
          <p:nvSpPr>
            <p:cNvPr id="29" name="Oval 25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gray">
            <a:xfrm>
              <a:off x="2170" y="1817"/>
              <a:ext cx="1430" cy="133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4"/>
          <p:cNvSpPr>
            <a:spLocks noChangeArrowheads="1"/>
          </p:cNvSpPr>
          <p:nvPr/>
        </p:nvSpPr>
        <p:spPr bwMode="gray">
          <a:xfrm>
            <a:off x="3787671" y="3088501"/>
            <a:ext cx="7127648" cy="168789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 w="57150" algn="ctr">
            <a:solidFill>
              <a:srgbClr val="FF9900"/>
            </a:solidFill>
            <a:round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600" b="1" dirty="0">
                <a:solidFill>
                  <a:srgbClr val="00FF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3600" b="1" dirty="0">
                <a:solidFill>
                  <a:srgbClr val="00FFFF"/>
                </a:solidFill>
              </a:rPr>
              <a:t>Một số quy tắc an toàn khi sử dụng </a:t>
            </a:r>
            <a:r>
              <a:rPr lang="en-US" altLang="en-US" sz="3600" b="1" dirty="0" smtClean="0">
                <a:solidFill>
                  <a:srgbClr val="00FFFF"/>
                </a:solidFill>
              </a:rPr>
              <a:t>Internet</a:t>
            </a:r>
            <a:r>
              <a:rPr lang="en-US" altLang="en-US" sz="3600" b="1" dirty="0">
                <a:solidFill>
                  <a:srgbClr val="00FFFF"/>
                </a:solidFill>
              </a:rPr>
              <a:t>.</a:t>
            </a:r>
            <a:endParaRPr lang="nl-NL" altLang="en-US" sz="3600" b="1" dirty="0">
              <a:solidFill>
                <a:srgbClr val="00FFFF"/>
              </a:solidFill>
            </a:endParaRPr>
          </a:p>
        </p:txBody>
      </p:sp>
      <p:sp>
        <p:nvSpPr>
          <p:cNvPr id="33" name="AutoShape 5"/>
          <p:cNvSpPr>
            <a:spLocks noChangeArrowheads="1"/>
          </p:cNvSpPr>
          <p:nvPr/>
        </p:nvSpPr>
        <p:spPr bwMode="gray">
          <a:xfrm>
            <a:off x="3232334" y="1104158"/>
            <a:ext cx="7659461" cy="168789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 w="57150" algn="ctr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600" b="1" smtClean="0">
                <a:solidFill>
                  <a:srgbClr val="00FFFF"/>
                </a:solidFill>
                <a:cs typeface="Times New Roman" panose="02020603050405020304" pitchFamily="18" charset="0"/>
              </a:rPr>
              <a:t>1. Tác hại và nguy cơ khi sử dụng </a:t>
            </a:r>
            <a:r>
              <a:rPr lang="en-US" altLang="en-US" sz="3600" b="1" smtClean="0">
                <a:solidFill>
                  <a:srgbClr val="00FFFF"/>
                </a:solidFill>
              </a:rPr>
              <a:t>Internet</a:t>
            </a:r>
            <a:r>
              <a:rPr lang="nl-NL" altLang="en-US" sz="3600" b="1" smtClean="0">
                <a:solidFill>
                  <a:srgbClr val="00FFFF"/>
                </a:solidFill>
              </a:rPr>
              <a:t>.</a:t>
            </a:r>
            <a:endParaRPr lang="nl-NL" altLang="en-US" sz="3600" b="1">
              <a:solidFill>
                <a:srgbClr val="00FFFF"/>
              </a:solidFill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ltGray">
          <a:xfrm rot="5400000">
            <a:off x="-903287" y="1506537"/>
            <a:ext cx="4824413" cy="454183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 rot="5400000" flipH="1">
            <a:off x="-712789" y="1697040"/>
            <a:ext cx="4032250" cy="4130676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gray">
          <a:xfrm>
            <a:off x="3779839" y="3091679"/>
            <a:ext cx="7127648" cy="168789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3600" b="1" dirty="0">
                <a:solidFill>
                  <a:srgbClr val="C00000"/>
                </a:solidFill>
              </a:rPr>
              <a:t>Một số quy tắc an toàn khi sử dụng 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Internet</a:t>
            </a:r>
            <a:r>
              <a:rPr lang="en-US" altLang="en-US" sz="3600" b="1" dirty="0">
                <a:solidFill>
                  <a:srgbClr val="C00000"/>
                </a:solidFill>
              </a:rPr>
              <a:t>.</a:t>
            </a:r>
            <a:endParaRPr lang="nl-NL" altLang="en-US" sz="3600" b="1" dirty="0">
              <a:solidFill>
                <a:srgbClr val="C00000"/>
              </a:solidFill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>
            <a:off x="3255858" y="1117765"/>
            <a:ext cx="7659461" cy="168789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Tác</a:t>
            </a:r>
            <a:r>
              <a:rPr lang="en-US" altLang="en-US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hại</a:t>
            </a:r>
            <a:r>
              <a:rPr lang="en-US" altLang="en-US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nguy</a:t>
            </a:r>
            <a:r>
              <a:rPr lang="en-US" altLang="en-US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cơ</a:t>
            </a:r>
            <a:r>
              <a:rPr lang="en-US" altLang="en-US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sử</a:t>
            </a:r>
            <a:r>
              <a:rPr lang="en-US" altLang="en-US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Internet</a:t>
            </a:r>
            <a:r>
              <a:rPr lang="nl-NL" altLang="en-US" sz="3600" b="1" dirty="0">
                <a:solidFill>
                  <a:srgbClr val="C00000"/>
                </a:solidFill>
              </a:rPr>
              <a:t>.</a:t>
            </a: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2525486" y="1804993"/>
            <a:ext cx="756084" cy="604837"/>
            <a:chOff x="2078" y="1680"/>
            <a:chExt cx="1615" cy="1615"/>
          </a:xfrm>
        </p:grpSpPr>
        <p:sp>
          <p:nvSpPr>
            <p:cNvPr id="2461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8" name="Oval 1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20" name="Oval 1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3281571" y="3595225"/>
            <a:ext cx="609600" cy="604838"/>
            <a:chOff x="2078" y="1680"/>
            <a:chExt cx="1615" cy="1615"/>
          </a:xfrm>
        </p:grpSpPr>
        <p:sp>
          <p:nvSpPr>
            <p:cNvPr id="24609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0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2" name="Oval 17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4" name="Oval 19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584" name="Rectangle 20"/>
          <p:cNvSpPr txBox="1">
            <a:spLocks noChangeArrowheads="1"/>
          </p:cNvSpPr>
          <p:nvPr/>
        </p:nvSpPr>
        <p:spPr bwMode="auto">
          <a:xfrm>
            <a:off x="1335315" y="2587627"/>
            <a:ext cx="1639663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solidFill>
                  <a:srgbClr val="6600CC"/>
                </a:solidFill>
              </a:rPr>
              <a:t>NỘI DUNG BÀI HỌC</a:t>
            </a:r>
          </a:p>
        </p:txBody>
      </p:sp>
      <p:sp>
        <p:nvSpPr>
          <p:cNvPr id="24585" name="AutoShape 21"/>
          <p:cNvSpPr>
            <a:spLocks noChangeArrowheads="1"/>
          </p:cNvSpPr>
          <p:nvPr/>
        </p:nvSpPr>
        <p:spPr bwMode="gray">
          <a:xfrm>
            <a:off x="3283514" y="5076775"/>
            <a:ext cx="7507861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An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toàn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thông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tin.</a:t>
            </a:r>
            <a:endParaRPr lang="en-US" altLang="en-US" sz="3600" b="1" dirty="0">
              <a:solidFill>
                <a:srgbClr val="C00000"/>
              </a:solidFill>
            </a:endParaRPr>
          </a:p>
        </p:txBody>
      </p:sp>
      <p:grpSp>
        <p:nvGrpSpPr>
          <p:cNvPr id="24586" name="Group 22"/>
          <p:cNvGrpSpPr>
            <a:grpSpLocks/>
          </p:cNvGrpSpPr>
          <p:nvPr/>
        </p:nvGrpSpPr>
        <p:grpSpPr bwMode="auto">
          <a:xfrm>
            <a:off x="2495987" y="5234402"/>
            <a:ext cx="811531" cy="535553"/>
            <a:chOff x="2078" y="1771"/>
            <a:chExt cx="1615" cy="1430"/>
          </a:xfrm>
        </p:grpSpPr>
        <p:sp>
          <p:nvSpPr>
            <p:cNvPr id="24603" name="Oval 23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4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6" name="Oval 26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8" name="Oval 28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1" y="247038"/>
            <a:ext cx="133531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Tiết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15</a:t>
            </a:r>
            <a:endParaRPr lang="en-US" sz="2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204693" y="170065"/>
            <a:ext cx="1113245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Bài </a:t>
            </a:r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9: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24580" grpId="0" animBg="1"/>
      <p:bldP spid="24581" grpId="0" animBg="1"/>
      <p:bldP spid="245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51" y="2380342"/>
            <a:ext cx="4257313" cy="281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3736" cy="328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1" y="0"/>
            <a:ext cx="3759200" cy="328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3429"/>
            <a:ext cx="4194629" cy="337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1" y="3288474"/>
            <a:ext cx="3759199" cy="356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8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/>
          </p:cNvSpPr>
          <p:nvPr/>
        </p:nvSpPr>
        <p:spPr bwMode="auto">
          <a:xfrm>
            <a:off x="116114" y="686881"/>
            <a:ext cx="100867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16114" y="27581"/>
            <a:ext cx="1193074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FFFF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15 -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AN TOÀN THÔNG 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9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16114" y="27581"/>
            <a:ext cx="1193074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FFFF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15 -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AN TOÀN THÔNG 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5873" y="1295553"/>
            <a:ext cx="91686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TRÒ CHƠI TIẾP SỨC</a:t>
            </a:r>
            <a:endParaRPr lang="en-U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86" y="2618992"/>
            <a:ext cx="6023428" cy="42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70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914651" y="673913"/>
            <a:ext cx="6627813" cy="5452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4A3EEC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4000" b="1" dirty="0">
                <a:solidFill>
                  <a:srgbClr val="4A3EEC"/>
                </a:solidFill>
                <a:cs typeface="Times New Roman" pitchFamily="18" charset="0"/>
              </a:rPr>
              <a:t>Ơ</a:t>
            </a:r>
            <a:r>
              <a:rPr lang="en-US" sz="4000" b="1" dirty="0" smtClean="0">
                <a:solidFill>
                  <a:srgbClr val="4A3EEC"/>
                </a:solidFill>
                <a:latin typeface="Times New Roman" pitchFamily="18" charset="0"/>
                <a:cs typeface="Times New Roman" pitchFamily="18" charset="0"/>
              </a:rPr>
              <a:t>I TIẾP SỨC</a:t>
            </a:r>
            <a:endParaRPr lang="vi-VN" sz="4000" b="1" dirty="0">
              <a:solidFill>
                <a:srgbClr val="4A3EEC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3" y="1306275"/>
            <a:ext cx="11727542" cy="493929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21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7" y="1591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3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7" y="1591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 descr="Picture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7864" y="4792662"/>
            <a:ext cx="13874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 descr="Picture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21812" y="5470524"/>
            <a:ext cx="27701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1" y="-1446"/>
            <a:ext cx="1207588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FFFF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15 -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AN TOÀN THÔNG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72" y="551552"/>
            <a:ext cx="1149531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Internet.</a:t>
            </a:r>
          </a:p>
          <a:p>
            <a:pPr algn="just"/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virus,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dọa</a:t>
            </a:r>
            <a:endParaRPr lang="en-US" sz="4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……………..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………………hay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…………….,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…………........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…….............. Internet,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-1446"/>
            <a:ext cx="121919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FFFF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15 -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AN TOÀN THÔNG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70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72" y="551552"/>
            <a:ext cx="11495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Internet.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6126" y="1785844"/>
            <a:ext cx="2164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vi-VN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39337" y="1840116"/>
            <a:ext cx="188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,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7553" y="1810069"/>
            <a:ext cx="20794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cắp</a:t>
            </a:r>
            <a:endParaRPr lang="vi-VN" sz="4000" dirty="0"/>
          </a:p>
        </p:txBody>
      </p:sp>
      <p:sp>
        <p:nvSpPr>
          <p:cNvPr id="7" name="Rectangle 6"/>
          <p:cNvSpPr/>
          <p:nvPr/>
        </p:nvSpPr>
        <p:spPr>
          <a:xfrm>
            <a:off x="5545280" y="1796649"/>
            <a:ext cx="1580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nghiện</a:t>
            </a:r>
            <a:endParaRPr lang="vi-VN" sz="4000" dirty="0"/>
          </a:p>
        </p:txBody>
      </p:sp>
      <p:sp>
        <p:nvSpPr>
          <p:cNvPr id="8" name="Rectangle 7"/>
          <p:cNvSpPr/>
          <p:nvPr/>
        </p:nvSpPr>
        <p:spPr>
          <a:xfrm>
            <a:off x="7366008" y="1810069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virus</a:t>
            </a:r>
            <a:endParaRPr lang="vi-VN" sz="4000" dirty="0"/>
          </a:p>
        </p:txBody>
      </p:sp>
      <p:sp>
        <p:nvSpPr>
          <p:cNvPr id="9" name="Rectangle 8"/>
          <p:cNvSpPr/>
          <p:nvPr/>
        </p:nvSpPr>
        <p:spPr>
          <a:xfrm>
            <a:off x="8713062" y="1785844"/>
            <a:ext cx="1566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dọa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5874" y="4115306"/>
            <a:ext cx="100338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……………..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803" y="3323356"/>
            <a:ext cx="102018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………………hay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803" y="2525407"/>
            <a:ext cx="110193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…………….,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9985" y="4912914"/>
            <a:ext cx="73135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…………........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3234" y="5725544"/>
            <a:ext cx="109440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5. ……..............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Internet,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39949" y="1785335"/>
            <a:ext cx="312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,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09409" y="1810069"/>
            <a:ext cx="312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,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26162" y="1785335"/>
            <a:ext cx="242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,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-1446"/>
            <a:ext cx="121919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FFFF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15 -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AN TOÀN THÔNG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185 C -0.0056 -0.00602 -0.02474 -0.00995 -0.03177 -0.00995 C -0.07409 -0.00995 -0.11797 0.05572 -0.11797 0.12185 C -0.11797 0.08855 -0.13985 0.05572 -0.16042 0.05572 C -0.1823 0.05572 -0.20287 0.08878 -0.20287 0.12185 C -0.20287 0.1052 -0.21368 0.08855 -0.22474 0.08855 C -0.23555 0.08855 -0.24662 0.10474 -0.24662 0.12185 C -0.24662 0.11306 -0.25222 0.1052 -0.25756 0.1052 C -0.26302 0.1052 -0.26836 0.11375 -0.26836 0.12185 C -0.26836 0.11722 -0.2711 0.11306 -0.27396 0.11306 C -0.27539 0.11306 -0.27943 0.11722 -0.27943 0.12185 C -0.27943 0.11953 -0.28086 0.11722 -0.28217 0.11722 C -0.28217 0.11676 -0.28477 0.11953 -0.28477 0.12185 C -0.28477 0.12069 -0.28477 0.11953 -0.2862 0.11953 C -0.2862 0.12 -0.28763 0.12069 -0.28763 0.12185 C -0.28763 0.12115 -0.28763 0.12069 -0.28763 0.12 C -0.28907 0.12 -0.28907 0.12069 -0.28907 0.12115 C -0.2905 0.12115 -0.2905 0.12069 -0.2905 0.12 C -0.2918 0.12 -0.2918 0.12069 -0.2918 0.1211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57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17 0.00833 C 0.02304 0.00024 0.0125 -0.00739 0.00872 -0.00739 C -0.01472 -0.00739 -0.03881 0.11654 -0.03881 0.24047 C -0.03881 0.17804 -0.05092 0.11631 -0.06224 0.11631 C -0.07435 0.11631 -0.08555 0.17873 -0.08555 0.24047 C -0.08555 0.20972 -0.09154 0.17804 -0.09766 0.17804 C -0.10365 0.17804 -0.10977 0.20879 -0.10977 0.24047 C -0.10977 0.22451 -0.11276 0.20972 -0.11576 0.20972 C -0.11875 0.20972 -0.12175 0.22544 -0.12175 0.24047 C -0.12175 0.23237 -0.12318 0.22451 -0.12474 0.22451 C -0.12552 0.22451 -0.12787 0.23261 -0.12787 0.24047 C -0.12787 0.23654 -0.12865 0.23237 -0.1293 0.23237 C -0.1293 0.23145 -0.13073 0.23631 -0.13073 0.24047 C -0.13073 0.23839 -0.13073 0.23654 -0.13151 0.23654 C -0.13151 0.23746 -0.1323 0.23862 -0.1323 0.24047 C -0.1323 0.23954 -0.1323 0.23839 -0.1323 0.23746 C -0.13308 0.23746 -0.13308 0.23839 -0.13308 0.23954 C -0.13386 0.23954 -0.13386 0.23862 -0.13386 0.23746 C -0.13464 0.23746 -0.13464 0.23839 -0.13464 0.23954 " pathEditMode="relative" rAng="0" ptsTypes="fffffffffffffffffff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10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526E-6 C 0.00703 -0.01202 0.03177 -0.02335 0.04089 -0.02335 C 0.09584 -0.02335 0.15274 0.1607 0.15274 0.34497 C 0.15274 0.25203 0.18112 0.16047 0.20769 0.16047 C 0.2362 0.16047 0.26276 0.25295 0.26276 0.34497 C 0.26276 0.29896 0.27683 0.25203 0.29128 0.25203 C 0.30534 0.25203 0.31966 0.29758 0.31966 0.34497 C 0.31966 0.32116 0.32683 0.29896 0.33373 0.29896 C 0.34089 0.29896 0.34779 0.32255 0.34779 0.34497 C 0.34779 0.33272 0.35131 0.32116 0.35495 0.32116 C 0.3569 0.32116 0.36211 0.33318 0.36211 0.34497 C 0.36211 0.33896 0.36407 0.33272 0.36563 0.33272 C 0.36563 0.33411 0.36914 0.3385 0.36914 0.34497 C 0.36914 0.34151 0.36914 0.33896 0.3711 0.33896 C 0.3711 0.34012 0.37279 0.34197 0.37279 0.34497 C 0.37279 0.34336 0.37279 0.34151 0.37279 0.34012 C 0.37474 0.34012 0.37474 0.34151 0.37474 0.34336 C 0.37657 0.34336 0.37657 0.34197 0.37657 0.34012 C 0.37852 0.34012 0.37852 0.34151 0.37852 0.34336 " pathEditMode="relative" rAng="0" ptsTypes="fffffffffffffffffff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19" y="16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1503 C 0.00573 -0.0007 0.02578 -0.01596 0.03307 -0.01596 C 0.07747 -0.01596 0.12344 0.22751 0.12344 0.47075 C 0.12344 0.3482 0.14649 0.22705 0.16797 0.22705 C 0.19102 0.22705 0.2125 0.34959 0.2125 0.47075 C 0.2125 0.4104 0.22383 0.3482 0.23542 0.3482 C 0.24688 0.3482 0.25846 0.40855 0.25846 0.47075 C 0.25846 0.43953 0.26419 0.4104 0.26979 0.4104 C 0.27565 0.4104 0.28125 0.44138 0.28125 0.47075 C 0.28125 0.45479 0.28412 0.43953 0.28711 0.43953 C 0.28854 0.43953 0.29284 0.45526 0.29284 0.47075 C 0.29284 0.46289 0.29427 0.45479 0.2957 0.45479 C 0.2957 0.45664 0.29844 0.46242 0.29844 0.47075 C 0.29844 0.46659 0.29844 0.46289 0.3 0.46289 C 0.3 0.46474 0.30143 0.46705 0.30143 0.47075 C 0.30143 0.4689 0.30143 0.46659 0.30143 0.46474 C 0.303 0.46474 0.303 0.46659 0.303 0.4689 C 0.30443 0.4689 0.30443 0.46705 0.30443 0.46474 C 0.30599 0.46474 0.30599 0.46659 0.30599 0.4689 " pathEditMode="relative" rAng="0" ptsTypes="fffffffffffffffffff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21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093 C -0.00651 -0.01919 -0.02838 -0.03861 -0.0362 -0.03861 C -0.08476 -0.03861 -0.13489 0.27353 -0.13489 0.58544 C -0.13489 0.42798 -0.15976 0.27261 -0.18333 0.27261 C -0.20846 0.27261 -0.23177 0.42983 -0.23177 0.58544 C -0.23177 0.50775 -0.24427 0.42798 -0.25677 0.42798 C -0.26927 0.42798 -0.2819 0.50544 -0.2819 0.58544 C -0.2819 0.54521 -0.28815 0.50775 -0.29427 0.50775 C -0.30052 0.50775 -0.30664 0.54752 -0.30664 0.58544 C -0.30664 0.56486 -0.30976 0.54521 -0.31302 0.54521 C -0.31471 0.54521 -0.31927 0.56532 -0.31927 0.58544 C -0.31927 0.57526 -0.32096 0.56486 -0.32239 0.56486 C -0.32239 0.56255 -0.32539 0.5748 -0.32539 0.58544 C -0.32539 0.57989 -0.32539 0.57526 -0.32708 0.57526 C -0.32708 0.57758 -0.32864 0.58035 -0.32864 0.58544 C -0.32864 0.58266 -0.32864 0.57989 -0.32864 0.57758 C -0.33034 0.57758 -0.33034 0.57989 -0.33034 0.58266 C -0.3319 0.58266 -0.3319 0.58035 -0.3319 0.57758 C -0.33333 0.57758 -0.33333 0.57989 -0.33333 0.58266 " pathEditMode="relative" rAng="0" ptsTypes="fffffffffffffffffff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27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4|1.2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4|1.2|1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4|1.2|1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4|1.2|1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4|1.2|1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4|1.2|1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</TotalTime>
  <Words>1345</Words>
  <Application>Microsoft Office PowerPoint</Application>
  <PresentationFormat>Custom</PresentationFormat>
  <Paragraphs>121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TIẾP SỨC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</cp:lastModifiedBy>
  <cp:revision>54</cp:revision>
  <dcterms:created xsi:type="dcterms:W3CDTF">2021-07-22T09:48:39Z</dcterms:created>
  <dcterms:modified xsi:type="dcterms:W3CDTF">2025-02-19T14:59:53Z</dcterms:modified>
</cp:coreProperties>
</file>