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5" r:id="rId2"/>
    <p:sldId id="346" r:id="rId3"/>
    <p:sldId id="257" r:id="rId4"/>
    <p:sldId id="320" r:id="rId5"/>
    <p:sldId id="335" r:id="rId6"/>
    <p:sldId id="336" r:id="rId7"/>
    <p:sldId id="313" r:id="rId8"/>
    <p:sldId id="314" r:id="rId9"/>
    <p:sldId id="327" r:id="rId10"/>
    <p:sldId id="326" r:id="rId11"/>
    <p:sldId id="337" r:id="rId12"/>
    <p:sldId id="319" r:id="rId13"/>
    <p:sldId id="338" r:id="rId14"/>
    <p:sldId id="339" r:id="rId15"/>
    <p:sldId id="340" r:id="rId16"/>
    <p:sldId id="342" r:id="rId17"/>
    <p:sldId id="329" r:id="rId18"/>
    <p:sldId id="347" r:id="rId19"/>
    <p:sldId id="341" r:id="rId20"/>
    <p:sldId id="343" r:id="rId21"/>
    <p:sldId id="344" r:id="rId22"/>
    <p:sldId id="303" r:id="rId23"/>
    <p:sldId id="32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p:scale>
          <a:sx n="59" d="100"/>
          <a:sy n="59" d="100"/>
        </p:scale>
        <p:origin x="-154" y="-26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tỉ lệ lớn nhất 45%</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Thành phần hữu cơ là thành phần quan trọng nhất trong đất vì nó cung cấp chất dinh dưỡng cho đất từ sự phân hữu của xác động, thực vật.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45%, chất hữu cơ chiếm tỉ lệ nhỏ nhất 5%, không khí chiếm 25%, nước chiếm 25%.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75041" custScaleY="105903">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X="175866" custScaleY="81651">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X="174454" custScaleY="137178">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14399ADE-3478-4905-9FB1-9B60E607D196}" type="presOf" srcId="{7A1259F4-08A5-4C65-932C-2B42884099F9}" destId="{29685996-72F6-4041-9BF3-6498508706E5}"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1757D4FE-8AB7-4C0C-B8D9-680587C5B88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F9C1869F-8B66-40EB-8680-1AA54D391CD1}" type="presOf" srcId="{7A1259F4-08A5-4C65-932C-2B42884099F9}" destId="{23651A1B-E3A6-4957-AA69-5B70A6C6F847}" srcOrd="1"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Tầng đất mặt chứa chất mùn và có nhiều dinh dưỡng</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Các tầng đất theo thứ tự từ trên xuống dưới: tầng hữu cơ, tầng đất mặt, tầng tích tụ, tầng đá mẹ.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E1023E69-7D60-4883-A839-E2CFB7B00F24}">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ầng đá mẹ chứa sản phẩm phong hóa bị biến đổi để hình thành đất.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2426D37F-D388-47BF-A42B-C32122C23CB9}" type="parTrans" cxnId="{48C04224-005A-4940-A853-3C7C2DC73650}">
      <dgm:prSet/>
      <dgm:spPr/>
      <dgm:t>
        <a:bodyPr/>
        <a:lstStyle/>
        <a:p>
          <a:endParaRPr lang="en-US"/>
        </a:p>
      </dgm:t>
    </dgm:pt>
    <dgm:pt modelId="{456EA504-4138-40CF-8961-76594F20AB35}" type="sibTrans" cxnId="{48C04224-005A-4940-A853-3C7C2DC73650}">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257294" custScaleY="122697">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t>
        <a:bodyPr/>
        <a:lstStyle/>
        <a:p>
          <a:endParaRPr lang="en-US"/>
        </a:p>
      </dgm:t>
    </dgm:pt>
    <dgm:pt modelId="{D9246615-CD69-4860-A2C2-650A32E32E31}" type="pres">
      <dgm:prSet presAssocID="{D926FC03-1594-4011-A9FF-20D764A1C295}" presName="connTx" presStyleLbl="parChTrans1D3" presStyleIdx="1"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254471" custScaleY="85931">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392397E2-D6DD-47E5-8CC2-9CA29391C8A6}" type="pres">
      <dgm:prSet presAssocID="{2426D37F-D388-47BF-A42B-C32122C23CB9}" presName="conn2-1" presStyleLbl="parChTrans1D3" presStyleIdx="2" presStyleCnt="3"/>
      <dgm:spPr/>
      <dgm:t>
        <a:bodyPr/>
        <a:lstStyle/>
        <a:p>
          <a:endParaRPr lang="en-US"/>
        </a:p>
      </dgm:t>
    </dgm:pt>
    <dgm:pt modelId="{B9A9AC19-D273-4B3E-9E7B-06147D8C48AA}" type="pres">
      <dgm:prSet presAssocID="{2426D37F-D388-47BF-A42B-C32122C23CB9}" presName="connTx" presStyleLbl="parChTrans1D3" presStyleIdx="2" presStyleCnt="3"/>
      <dgm:spPr/>
      <dgm:t>
        <a:bodyPr/>
        <a:lstStyle/>
        <a:p>
          <a:endParaRPr lang="en-US"/>
        </a:p>
      </dgm:t>
    </dgm:pt>
    <dgm:pt modelId="{1FC7A0BA-0BF8-4A18-BC56-76C4C8868563}" type="pres">
      <dgm:prSet presAssocID="{E1023E69-7D60-4883-A839-E2CFB7B00F24}" presName="root2" presStyleCnt="0"/>
      <dgm:spPr/>
    </dgm:pt>
    <dgm:pt modelId="{383E2949-C28A-462F-8A48-7F19808655C3}" type="pres">
      <dgm:prSet presAssocID="{E1023E69-7D60-4883-A839-E2CFB7B00F24}" presName="LevelTwoTextNode" presStyleLbl="node3" presStyleIdx="2" presStyleCnt="3" custScaleX="254619">
        <dgm:presLayoutVars>
          <dgm:chPref val="3"/>
        </dgm:presLayoutVars>
      </dgm:prSet>
      <dgm:spPr/>
      <dgm:t>
        <a:bodyPr/>
        <a:lstStyle/>
        <a:p>
          <a:endParaRPr lang="en-US"/>
        </a:p>
      </dgm:t>
    </dgm:pt>
    <dgm:pt modelId="{7BD12B05-47AF-46A6-9348-784BDE7699EC}" type="pres">
      <dgm:prSet presAssocID="{E1023E69-7D60-4883-A839-E2CFB7B00F24}" presName="level3hierChild" presStyleCnt="0"/>
      <dgm:spPr/>
    </dgm:pt>
  </dgm:ptLst>
  <dgm:cxnLst>
    <dgm:cxn modelId="{F43A6B68-BB53-4595-875F-1695E14B68C7}" type="presOf" srcId="{CCF5FD4E-3B15-4708-A986-5FBD997FCA2D}" destId="{2E496A5F-0C73-429E-A10E-0D3274D30DC4}" srcOrd="1" destOrd="0" presId="urn:microsoft.com/office/officeart/2005/8/layout/hierarchy2"/>
    <dgm:cxn modelId="{D49B6129-7801-4382-9B93-7CB1A2C20EFF}" type="presOf" srcId="{B718B39D-9535-466D-BA1C-DD567CE03E87}" destId="{D5D08963-475A-40BE-A52F-40B23F4611C9}" srcOrd="0" destOrd="0" presId="urn:microsoft.com/office/officeart/2005/8/layout/hierarchy2"/>
    <dgm:cxn modelId="{39F5392D-9B73-4992-A4EF-E039193F56E4}" type="presOf" srcId="{CCF5FD4E-3B15-4708-A986-5FBD997FCA2D}" destId="{AD3E9BE4-C1FD-45E9-8AAC-8C1311199B8A}"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7B70BAF7-A643-47F0-AA19-B7138C17B682}" type="presOf" srcId="{300A6C46-3B0E-40DC-9A64-D26FAE6A49C6}" destId="{ED5D053E-8089-4C16-9139-807A451403A6}"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48C04224-005A-4940-A853-3C7C2DC73650}" srcId="{6CFB1BB9-57DB-4A40-8729-A32D7A792CF5}" destId="{E1023E69-7D60-4883-A839-E2CFB7B00F24}" srcOrd="1" destOrd="0" parTransId="{2426D37F-D388-47BF-A42B-C32122C23CB9}" sibTransId="{456EA504-4138-40CF-8961-76594F20AB35}"/>
    <dgm:cxn modelId="{5A27FC2D-6D31-429B-BCFE-2E68DF3E8454}" type="presOf" srcId="{CD426A82-BC59-4B88-A9C5-6D6E73570D64}" destId="{F832FA5A-F333-4BB2-B995-F77AC26CE3A9}" srcOrd="0" destOrd="0" presId="urn:microsoft.com/office/officeart/2005/8/layout/hierarchy2"/>
    <dgm:cxn modelId="{B87C1599-2D6D-4989-A951-E79A92CB62DD}" type="presOf" srcId="{2426D37F-D388-47BF-A42B-C32122C23CB9}" destId="{392397E2-D6DD-47E5-8CC2-9CA29391C8A6}" srcOrd="0" destOrd="0" presId="urn:microsoft.com/office/officeart/2005/8/layout/hierarchy2"/>
    <dgm:cxn modelId="{6627CD19-D7F1-45D0-BD66-AF423A523859}" type="presOf" srcId="{CD426A82-BC59-4B88-A9C5-6D6E73570D64}" destId="{2C753C8F-AD2F-4B60-8ED6-06F729150D93}" srcOrd="1"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F7815C29-E5D1-4D00-8CB3-3129520DC462}" type="presOf" srcId="{D926FC03-1594-4011-A9FF-20D764A1C295}" destId="{02046AE4-F5CF-4C93-B4F1-82CF0E86A23B}" srcOrd="0" destOrd="0" presId="urn:microsoft.com/office/officeart/2005/8/layout/hierarchy2"/>
    <dgm:cxn modelId="{00E7CFF7-7325-433E-BA05-C29385B4EB1C}" type="presOf" srcId="{65F2C0DE-327F-427B-8C65-5C0B228D3EA5}" destId="{F3E58597-E495-4C48-B7BB-CF8BEE275613}"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59837833-6F9C-4D22-A95F-557B08059D76}" type="presOf" srcId="{6CFB1BB9-57DB-4A40-8729-A32D7A792CF5}" destId="{98F273F4-209E-40C7-B66D-1F800954408E}" srcOrd="0" destOrd="0" presId="urn:microsoft.com/office/officeart/2005/8/layout/hierarchy2"/>
    <dgm:cxn modelId="{4134EC1D-3AC5-430B-94A5-17FE4E41A22F}" type="presOf" srcId="{2426D37F-D388-47BF-A42B-C32122C23CB9}" destId="{B9A9AC19-D273-4B3E-9E7B-06147D8C48AA}" srcOrd="1" destOrd="0" presId="urn:microsoft.com/office/officeart/2005/8/layout/hierarchy2"/>
    <dgm:cxn modelId="{57E4D96D-8227-4835-BBE5-65A4610899EB}" type="presOf" srcId="{D926FC03-1594-4011-A9FF-20D764A1C295}" destId="{D9246615-CD69-4860-A2C2-650A32E32E31}" srcOrd="1" destOrd="0" presId="urn:microsoft.com/office/officeart/2005/8/layout/hierarchy2"/>
    <dgm:cxn modelId="{FD413A99-33D8-4924-8135-70D96C525E1A}" type="presOf" srcId="{D869D7E5-5E9E-47E6-9AC5-23919DAFECB4}" destId="{B76371B5-B499-4621-882A-64FFBDC66958}" srcOrd="0" destOrd="0" presId="urn:microsoft.com/office/officeart/2005/8/layout/hierarchy2"/>
    <dgm:cxn modelId="{3A9B1B65-742B-4530-A0CE-00ACCFF419A2}" type="presOf" srcId="{1C84355D-D627-470F-8F41-B26585C5926B}" destId="{76AD24A5-FF43-4D81-AC78-2C1561632B20}" srcOrd="0" destOrd="0" presId="urn:microsoft.com/office/officeart/2005/8/layout/hierarchy2"/>
    <dgm:cxn modelId="{27DBAAC0-32EF-4308-88C9-C6154628E0A8}" type="presOf" srcId="{E1023E69-7D60-4883-A839-E2CFB7B00F24}" destId="{383E2949-C28A-462F-8A48-7F19808655C3}" srcOrd="0" destOrd="0" presId="urn:microsoft.com/office/officeart/2005/8/layout/hierarchy2"/>
    <dgm:cxn modelId="{456A568E-749E-4E9B-A71F-B3B58FE25DA6}" type="presOf" srcId="{300A6C46-3B0E-40DC-9A64-D26FAE6A49C6}" destId="{2F15415C-2A74-4A1D-9806-ABA73D6BB6F7}" srcOrd="0" destOrd="0" presId="urn:microsoft.com/office/officeart/2005/8/layout/hierarchy2"/>
    <dgm:cxn modelId="{335B0373-A8DE-42DF-BB51-252F491FE3B4}" type="presOf" srcId="{C5C0E0B2-2835-44F0-8EE0-D21BF7353577}" destId="{9740D700-6F7D-4250-A264-8D062B965BEA}" srcOrd="0" destOrd="0" presId="urn:microsoft.com/office/officeart/2005/8/layout/hierarchy2"/>
    <dgm:cxn modelId="{71E061E1-C3BE-4528-B925-FCD12FD9B1CD}" type="presParOf" srcId="{B76371B5-B499-4621-882A-64FFBDC66958}" destId="{1EDEB1CC-5063-4454-981B-AAAAA63AD0DA}" srcOrd="0" destOrd="0" presId="urn:microsoft.com/office/officeart/2005/8/layout/hierarchy2"/>
    <dgm:cxn modelId="{730FD473-BF4C-4130-B982-28911C59ABA2}" type="presParOf" srcId="{1EDEB1CC-5063-4454-981B-AAAAA63AD0DA}" destId="{76AD24A5-FF43-4D81-AC78-2C1561632B20}" srcOrd="0" destOrd="0" presId="urn:microsoft.com/office/officeart/2005/8/layout/hierarchy2"/>
    <dgm:cxn modelId="{916653DD-D555-4935-8B09-026A980D1E15}" type="presParOf" srcId="{1EDEB1CC-5063-4454-981B-AAAAA63AD0DA}" destId="{B337024C-579B-47BE-BBB8-1D49E113AC48}" srcOrd="1" destOrd="0" presId="urn:microsoft.com/office/officeart/2005/8/layout/hierarchy2"/>
    <dgm:cxn modelId="{21B46E3C-88C7-4D8D-8318-4AD7F1611AC8}" type="presParOf" srcId="{B337024C-579B-47BE-BBB8-1D49E113AC48}" destId="{F832FA5A-F333-4BB2-B995-F77AC26CE3A9}" srcOrd="0" destOrd="0" presId="urn:microsoft.com/office/officeart/2005/8/layout/hierarchy2"/>
    <dgm:cxn modelId="{12895CCD-0347-46E6-B996-726D0FD764B7}" type="presParOf" srcId="{F832FA5A-F333-4BB2-B995-F77AC26CE3A9}" destId="{2C753C8F-AD2F-4B60-8ED6-06F729150D93}" srcOrd="0" destOrd="0" presId="urn:microsoft.com/office/officeart/2005/8/layout/hierarchy2"/>
    <dgm:cxn modelId="{4BBE10D4-09A4-48B6-A28C-AA95F1169FF9}" type="presParOf" srcId="{B337024C-579B-47BE-BBB8-1D49E113AC48}" destId="{6A138AF8-4454-4BF7-A59E-800B583E0E7E}" srcOrd="1" destOrd="0" presId="urn:microsoft.com/office/officeart/2005/8/layout/hierarchy2"/>
    <dgm:cxn modelId="{42B070BF-342F-48EA-9360-00F18181A726}" type="presParOf" srcId="{6A138AF8-4454-4BF7-A59E-800B583E0E7E}" destId="{F3E58597-E495-4C48-B7BB-CF8BEE275613}" srcOrd="0" destOrd="0" presId="urn:microsoft.com/office/officeart/2005/8/layout/hierarchy2"/>
    <dgm:cxn modelId="{07867C99-1DF5-4461-8C18-3CA2304D75FE}" type="presParOf" srcId="{6A138AF8-4454-4BF7-A59E-800B583E0E7E}" destId="{38724E06-1642-42D4-9E27-E1FC81663F34}" srcOrd="1" destOrd="0" presId="urn:microsoft.com/office/officeart/2005/8/layout/hierarchy2"/>
    <dgm:cxn modelId="{8491E18A-CA56-4A6E-9899-E0FE080027F1}" type="presParOf" srcId="{38724E06-1642-42D4-9E27-E1FC81663F34}" destId="{AD3E9BE4-C1FD-45E9-8AAC-8C1311199B8A}" srcOrd="0" destOrd="0" presId="urn:microsoft.com/office/officeart/2005/8/layout/hierarchy2"/>
    <dgm:cxn modelId="{9DC168F7-CD34-439F-9A9C-ECCB6EA76DB5}" type="presParOf" srcId="{AD3E9BE4-C1FD-45E9-8AAC-8C1311199B8A}" destId="{2E496A5F-0C73-429E-A10E-0D3274D30DC4}" srcOrd="0" destOrd="0" presId="urn:microsoft.com/office/officeart/2005/8/layout/hierarchy2"/>
    <dgm:cxn modelId="{A4AF16E4-6A76-4DBB-BDF9-DF95FD0729B7}" type="presParOf" srcId="{38724E06-1642-42D4-9E27-E1FC81663F34}" destId="{9894D311-B372-4361-B331-2A466D53BA7B}" srcOrd="1" destOrd="0" presId="urn:microsoft.com/office/officeart/2005/8/layout/hierarchy2"/>
    <dgm:cxn modelId="{18B69A08-D902-4FB6-A381-34BB9CFDBD3A}" type="presParOf" srcId="{9894D311-B372-4361-B331-2A466D53BA7B}" destId="{9740D700-6F7D-4250-A264-8D062B965BEA}" srcOrd="0" destOrd="0" presId="urn:microsoft.com/office/officeart/2005/8/layout/hierarchy2"/>
    <dgm:cxn modelId="{618901D3-17F0-42B0-940A-0D7A64BAEA6C}" type="presParOf" srcId="{9894D311-B372-4361-B331-2A466D53BA7B}" destId="{DECFF24A-F015-48FE-B2EB-BEA871D605B7}" srcOrd="1" destOrd="0" presId="urn:microsoft.com/office/officeart/2005/8/layout/hierarchy2"/>
    <dgm:cxn modelId="{56B2894B-C246-4622-B1E0-B0E055B668F5}" type="presParOf" srcId="{B337024C-579B-47BE-BBB8-1D49E113AC48}" destId="{2F15415C-2A74-4A1D-9806-ABA73D6BB6F7}" srcOrd="2" destOrd="0" presId="urn:microsoft.com/office/officeart/2005/8/layout/hierarchy2"/>
    <dgm:cxn modelId="{25977DE9-B050-46EE-88CD-9AEA268050D3}" type="presParOf" srcId="{2F15415C-2A74-4A1D-9806-ABA73D6BB6F7}" destId="{ED5D053E-8089-4C16-9139-807A451403A6}" srcOrd="0" destOrd="0" presId="urn:microsoft.com/office/officeart/2005/8/layout/hierarchy2"/>
    <dgm:cxn modelId="{D4C2534B-AC87-4755-BBE7-FBD7CA4BC117}" type="presParOf" srcId="{B337024C-579B-47BE-BBB8-1D49E113AC48}" destId="{1D782FC5-5CBF-431A-8116-DE7226B12385}" srcOrd="3" destOrd="0" presId="urn:microsoft.com/office/officeart/2005/8/layout/hierarchy2"/>
    <dgm:cxn modelId="{00A40A45-74CE-4693-AF60-80BAC6E835AA}" type="presParOf" srcId="{1D782FC5-5CBF-431A-8116-DE7226B12385}" destId="{98F273F4-209E-40C7-B66D-1F800954408E}" srcOrd="0" destOrd="0" presId="urn:microsoft.com/office/officeart/2005/8/layout/hierarchy2"/>
    <dgm:cxn modelId="{4B66E6A0-7150-4217-A2B1-504EC5112842}" type="presParOf" srcId="{1D782FC5-5CBF-431A-8116-DE7226B12385}" destId="{E92CB68C-072B-425A-A048-260A8F53A5E2}" srcOrd="1" destOrd="0" presId="urn:microsoft.com/office/officeart/2005/8/layout/hierarchy2"/>
    <dgm:cxn modelId="{102487CB-116E-423E-86A9-EA95FC5D3406}" type="presParOf" srcId="{E92CB68C-072B-425A-A048-260A8F53A5E2}" destId="{02046AE4-F5CF-4C93-B4F1-82CF0E86A23B}" srcOrd="0" destOrd="0" presId="urn:microsoft.com/office/officeart/2005/8/layout/hierarchy2"/>
    <dgm:cxn modelId="{B509F6B3-CF4D-458A-8457-902C6132E8CD}" type="presParOf" srcId="{02046AE4-F5CF-4C93-B4F1-82CF0E86A23B}" destId="{D9246615-CD69-4860-A2C2-650A32E32E31}" srcOrd="0" destOrd="0" presId="urn:microsoft.com/office/officeart/2005/8/layout/hierarchy2"/>
    <dgm:cxn modelId="{F0167087-CCD9-452B-BF45-BF4017C7F838}" type="presParOf" srcId="{E92CB68C-072B-425A-A048-260A8F53A5E2}" destId="{AD0E3F84-C581-4A61-A379-27331574B296}" srcOrd="1" destOrd="0" presId="urn:microsoft.com/office/officeart/2005/8/layout/hierarchy2"/>
    <dgm:cxn modelId="{FFBBA006-1952-458A-BEE5-997673FDD63C}" type="presParOf" srcId="{AD0E3F84-C581-4A61-A379-27331574B296}" destId="{D5D08963-475A-40BE-A52F-40B23F4611C9}" srcOrd="0" destOrd="0" presId="urn:microsoft.com/office/officeart/2005/8/layout/hierarchy2"/>
    <dgm:cxn modelId="{32EA8145-185E-4905-AB38-5C827306F71B}" type="presParOf" srcId="{AD0E3F84-C581-4A61-A379-27331574B296}" destId="{A2B847A4-C6CC-4129-B93B-907FBD499170}" srcOrd="1" destOrd="0" presId="urn:microsoft.com/office/officeart/2005/8/layout/hierarchy2"/>
    <dgm:cxn modelId="{D6ECAF2D-B8D9-455C-9BBC-843E28EA8F2B}" type="presParOf" srcId="{E92CB68C-072B-425A-A048-260A8F53A5E2}" destId="{392397E2-D6DD-47E5-8CC2-9CA29391C8A6}" srcOrd="2" destOrd="0" presId="urn:microsoft.com/office/officeart/2005/8/layout/hierarchy2"/>
    <dgm:cxn modelId="{BEE75094-8C3E-427C-B9A1-6E572091AD13}" type="presParOf" srcId="{392397E2-D6DD-47E5-8CC2-9CA29391C8A6}" destId="{B9A9AC19-D273-4B3E-9E7B-06147D8C48AA}" srcOrd="0" destOrd="0" presId="urn:microsoft.com/office/officeart/2005/8/layout/hierarchy2"/>
    <dgm:cxn modelId="{6E590F6E-F74A-4243-926B-CC9E532C9472}" type="presParOf" srcId="{E92CB68C-072B-425A-A048-260A8F53A5E2}" destId="{1FC7A0BA-0BF8-4A18-BC56-76C4C8868563}" srcOrd="3" destOrd="0" presId="urn:microsoft.com/office/officeart/2005/8/layout/hierarchy2"/>
    <dgm:cxn modelId="{AF610685-F555-404E-8D5D-A451A59CB5EC}" type="presParOf" srcId="{1FC7A0BA-0BF8-4A18-BC56-76C4C8868563}" destId="{383E2949-C28A-462F-8A48-7F19808655C3}" srcOrd="0" destOrd="0" presId="urn:microsoft.com/office/officeart/2005/8/layout/hierarchy2"/>
    <dgm:cxn modelId="{5EA95DDD-1EE6-426A-A5ED-CEB56B0137AA}" type="presParOf" srcId="{1FC7A0BA-0BF8-4A18-BC56-76C4C8868563}" destId="{7BD12B05-47AF-46A6-9348-784BDE7699E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5457" y="2249063"/>
          <a:ext cx="1936860" cy="74036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7142" y="2270748"/>
        <a:ext cx="1893490" cy="696999"/>
      </dsp:txXfrm>
    </dsp:sp>
    <dsp:sp modelId="{F832FA5A-F333-4BB2-B995-F77AC26CE3A9}">
      <dsp:nvSpPr>
        <dsp:cNvPr id="0" name=""/>
        <dsp:cNvSpPr/>
      </dsp:nvSpPr>
      <dsp:spPr>
        <a:xfrm rot="18672107">
          <a:off x="1731597" y="2136129"/>
          <a:ext cx="1234853" cy="37141"/>
        </a:xfrm>
        <a:custGeom>
          <a:avLst/>
          <a:gdLst/>
          <a:ahLst/>
          <a:cxnLst/>
          <a:rect l="0" t="0" r="0" b="0"/>
          <a:pathLst>
            <a:path>
              <a:moveTo>
                <a:pt x="0" y="18570"/>
              </a:moveTo>
              <a:lnTo>
                <a:pt x="1234853" y="18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18152" y="2123828"/>
        <a:ext cx="61742" cy="61742"/>
      </dsp:txXfrm>
    </dsp:sp>
    <dsp:sp modelId="{F3E58597-E495-4C48-B7BB-CF8BEE275613}">
      <dsp:nvSpPr>
        <dsp:cNvPr id="0" name=""/>
        <dsp:cNvSpPr/>
      </dsp:nvSpPr>
      <dsp:spPr>
        <a:xfrm>
          <a:off x="2755731" y="1298986"/>
          <a:ext cx="773902" cy="78233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778398" y="1321653"/>
        <a:ext cx="728568" cy="736997"/>
      </dsp:txXfrm>
    </dsp:sp>
    <dsp:sp modelId="{AD3E9BE4-C1FD-45E9-8AAC-8C1311199B8A}">
      <dsp:nvSpPr>
        <dsp:cNvPr id="0" name=""/>
        <dsp:cNvSpPr/>
      </dsp:nvSpPr>
      <dsp:spPr>
        <a:xfrm rot="19731908">
          <a:off x="3461189" y="1425902"/>
          <a:ext cx="950302" cy="37141"/>
        </a:xfrm>
        <a:custGeom>
          <a:avLst/>
          <a:gdLst/>
          <a:ahLst/>
          <a:cxnLst/>
          <a:rect l="0" t="0" r="0" b="0"/>
          <a:pathLst>
            <a:path>
              <a:moveTo>
                <a:pt x="0" y="18570"/>
              </a:moveTo>
              <a:lnTo>
                <a:pt x="950302"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2582" y="1420715"/>
        <a:ext cx="47515" cy="47515"/>
      </dsp:txXfrm>
    </dsp:sp>
    <dsp:sp modelId="{9740D700-6F7D-4250-A264-8D062B965BEA}">
      <dsp:nvSpPr>
        <dsp:cNvPr id="0" name=""/>
        <dsp:cNvSpPr/>
      </dsp:nvSpPr>
      <dsp:spPr>
        <a:xfrm>
          <a:off x="4343047" y="660400"/>
          <a:ext cx="3559519" cy="107678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45%, chất hữu cơ chiếm tỉ lệ nhỏ nhất 5%, không khí chiếm 25%, nước chiếm 25%.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74585" y="691938"/>
        <a:ext cx="3496443" cy="1013710"/>
      </dsp:txXfrm>
    </dsp:sp>
    <dsp:sp modelId="{29685996-72F6-4041-9BF3-6498508706E5}">
      <dsp:nvSpPr>
        <dsp:cNvPr id="0" name=""/>
        <dsp:cNvSpPr/>
      </dsp:nvSpPr>
      <dsp:spPr>
        <a:xfrm rot="2224577">
          <a:off x="3426576" y="1978906"/>
          <a:ext cx="1019528" cy="37141"/>
        </a:xfrm>
        <a:custGeom>
          <a:avLst/>
          <a:gdLst/>
          <a:ahLst/>
          <a:cxnLst/>
          <a:rect l="0" t="0" r="0" b="0"/>
          <a:pathLst>
            <a:path>
              <a:moveTo>
                <a:pt x="0" y="18570"/>
              </a:moveTo>
              <a:lnTo>
                <a:pt x="1019528"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0852" y="1971989"/>
        <a:ext cx="50976" cy="50976"/>
      </dsp:txXfrm>
    </dsp:sp>
    <dsp:sp modelId="{6C30EA7B-EE4B-47CA-A526-84FDCC1EBAB0}">
      <dsp:nvSpPr>
        <dsp:cNvPr id="0" name=""/>
        <dsp:cNvSpPr/>
      </dsp:nvSpPr>
      <dsp:spPr>
        <a:xfrm>
          <a:off x="4343047" y="1889702"/>
          <a:ext cx="3576295" cy="83020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tỉ lệ lớn nhất 45%</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67363" y="1914018"/>
        <a:ext cx="3527663" cy="781568"/>
      </dsp:txXfrm>
    </dsp:sp>
    <dsp:sp modelId="{2F15415C-2A74-4A1D-9806-ABA73D6BB6F7}">
      <dsp:nvSpPr>
        <dsp:cNvPr id="0" name=""/>
        <dsp:cNvSpPr/>
      </dsp:nvSpPr>
      <dsp:spPr>
        <a:xfrm rot="2966744">
          <a:off x="1723483" y="3075957"/>
          <a:ext cx="1251082" cy="37141"/>
        </a:xfrm>
        <a:custGeom>
          <a:avLst/>
          <a:gdLst/>
          <a:ahLst/>
          <a:cxnLst/>
          <a:rect l="0" t="0" r="0" b="0"/>
          <a:pathLst>
            <a:path>
              <a:moveTo>
                <a:pt x="0" y="18570"/>
              </a:moveTo>
              <a:lnTo>
                <a:pt x="1251082" y="18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17747" y="3063251"/>
        <a:ext cx="62554" cy="62554"/>
      </dsp:txXfrm>
    </dsp:sp>
    <dsp:sp modelId="{98F273F4-209E-40C7-B66D-1F800954408E}">
      <dsp:nvSpPr>
        <dsp:cNvPr id="0" name=""/>
        <dsp:cNvSpPr/>
      </dsp:nvSpPr>
      <dsp:spPr>
        <a:xfrm>
          <a:off x="2755731" y="3200107"/>
          <a:ext cx="773922" cy="73940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777387" y="3221763"/>
        <a:ext cx="730610" cy="696091"/>
      </dsp:txXfrm>
    </dsp:sp>
    <dsp:sp modelId="{02046AE4-F5CF-4C93-B4F1-82CF0E86A23B}">
      <dsp:nvSpPr>
        <dsp:cNvPr id="0" name=""/>
        <dsp:cNvSpPr/>
      </dsp:nvSpPr>
      <dsp:spPr>
        <a:xfrm>
          <a:off x="3529653" y="3551238"/>
          <a:ext cx="813413" cy="37141"/>
        </a:xfrm>
        <a:custGeom>
          <a:avLst/>
          <a:gdLst/>
          <a:ahLst/>
          <a:cxnLst/>
          <a:rect l="0" t="0" r="0" b="0"/>
          <a:pathLst>
            <a:path>
              <a:moveTo>
                <a:pt x="0" y="18570"/>
              </a:moveTo>
              <a:lnTo>
                <a:pt x="813413"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6025" y="3549473"/>
        <a:ext cx="40670" cy="40670"/>
      </dsp:txXfrm>
    </dsp:sp>
    <dsp:sp modelId="{D5D08963-475A-40BE-A52F-40B23F4611C9}">
      <dsp:nvSpPr>
        <dsp:cNvPr id="0" name=""/>
        <dsp:cNvSpPr/>
      </dsp:nvSpPr>
      <dsp:spPr>
        <a:xfrm>
          <a:off x="4343067" y="2872418"/>
          <a:ext cx="3547582" cy="139478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Thành phần hữu cơ là thành phần quan trọng nhất trong đất vì nó cung cấp chất dinh dưỡng cho đất từ sự phân hữu của xác động, thực vật.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83919" y="2913270"/>
        <a:ext cx="3465878" cy="1313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8938" y="1984761"/>
          <a:ext cx="1600313" cy="611723"/>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6855" y="2002678"/>
        <a:ext cx="1564479" cy="575889"/>
      </dsp:txXfrm>
    </dsp:sp>
    <dsp:sp modelId="{F832FA5A-F333-4BB2-B995-F77AC26CE3A9}">
      <dsp:nvSpPr>
        <dsp:cNvPr id="0" name=""/>
        <dsp:cNvSpPr/>
      </dsp:nvSpPr>
      <dsp:spPr>
        <a:xfrm rot="18749082">
          <a:off x="1447746" y="1908361"/>
          <a:ext cx="995088" cy="30687"/>
        </a:xfrm>
        <a:custGeom>
          <a:avLst/>
          <a:gdLst/>
          <a:ahLst/>
          <a:cxnLst/>
          <a:rect l="0" t="0" r="0" b="0"/>
          <a:pathLst>
            <a:path>
              <a:moveTo>
                <a:pt x="0" y="15343"/>
              </a:moveTo>
              <a:lnTo>
                <a:pt x="995088" y="15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0412" y="1898827"/>
        <a:ext cx="49754" cy="49754"/>
      </dsp:txXfrm>
    </dsp:sp>
    <dsp:sp modelId="{F3E58597-E495-4C48-B7BB-CF8BEE275613}">
      <dsp:nvSpPr>
        <dsp:cNvPr id="0" name=""/>
        <dsp:cNvSpPr/>
      </dsp:nvSpPr>
      <dsp:spPr>
        <a:xfrm>
          <a:off x="2281328" y="1233590"/>
          <a:ext cx="639429" cy="64639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00056" y="1252318"/>
        <a:ext cx="601973" cy="608938"/>
      </dsp:txXfrm>
    </dsp:sp>
    <dsp:sp modelId="{AD3E9BE4-C1FD-45E9-8AAC-8C1311199B8A}">
      <dsp:nvSpPr>
        <dsp:cNvPr id="0" name=""/>
        <dsp:cNvSpPr/>
      </dsp:nvSpPr>
      <dsp:spPr>
        <a:xfrm>
          <a:off x="2920757" y="1541443"/>
          <a:ext cx="672075" cy="30687"/>
        </a:xfrm>
        <a:custGeom>
          <a:avLst/>
          <a:gdLst/>
          <a:ahLst/>
          <a:cxnLst/>
          <a:rect l="0" t="0" r="0" b="0"/>
          <a:pathLst>
            <a:path>
              <a:moveTo>
                <a:pt x="0" y="15343"/>
              </a:moveTo>
              <a:lnTo>
                <a:pt x="672075"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9993" y="1539985"/>
        <a:ext cx="33603" cy="33603"/>
      </dsp:txXfrm>
    </dsp:sp>
    <dsp:sp modelId="{9740D700-6F7D-4250-A264-8D062B965BEA}">
      <dsp:nvSpPr>
        <dsp:cNvPr id="0" name=""/>
        <dsp:cNvSpPr/>
      </dsp:nvSpPr>
      <dsp:spPr>
        <a:xfrm>
          <a:off x="3592833" y="1041401"/>
          <a:ext cx="4323027" cy="103077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Các tầng đất theo thứ tự từ trên xuống dưới: tầng hữu cơ, tầng đất mặt, tầng tích tụ, tầng đá mẹ.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23023" y="1071591"/>
        <a:ext cx="4262647" cy="970391"/>
      </dsp:txXfrm>
    </dsp:sp>
    <dsp:sp modelId="{2F15415C-2A74-4A1D-9806-ABA73D6BB6F7}">
      <dsp:nvSpPr>
        <dsp:cNvPr id="0" name=""/>
        <dsp:cNvSpPr/>
      </dsp:nvSpPr>
      <dsp:spPr>
        <a:xfrm rot="2891759">
          <a:off x="1441171" y="2651063"/>
          <a:ext cx="1008237" cy="30687"/>
        </a:xfrm>
        <a:custGeom>
          <a:avLst/>
          <a:gdLst/>
          <a:ahLst/>
          <a:cxnLst/>
          <a:rect l="0" t="0" r="0" b="0"/>
          <a:pathLst>
            <a:path>
              <a:moveTo>
                <a:pt x="0" y="15343"/>
              </a:moveTo>
              <a:lnTo>
                <a:pt x="1008237" y="15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0084" y="2641201"/>
        <a:ext cx="50411" cy="50411"/>
      </dsp:txXfrm>
    </dsp:sp>
    <dsp:sp modelId="{98F273F4-209E-40C7-B66D-1F800954408E}">
      <dsp:nvSpPr>
        <dsp:cNvPr id="0" name=""/>
        <dsp:cNvSpPr/>
      </dsp:nvSpPr>
      <dsp:spPr>
        <a:xfrm>
          <a:off x="2281328" y="2736730"/>
          <a:ext cx="639446" cy="6109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299221" y="2754623"/>
        <a:ext cx="603660" cy="575139"/>
      </dsp:txXfrm>
    </dsp:sp>
    <dsp:sp modelId="{02046AE4-F5CF-4C93-B4F1-82CF0E86A23B}">
      <dsp:nvSpPr>
        <dsp:cNvPr id="0" name=""/>
        <dsp:cNvSpPr/>
      </dsp:nvSpPr>
      <dsp:spPr>
        <a:xfrm rot="19457599">
          <a:off x="2842980" y="2785321"/>
          <a:ext cx="827664" cy="30687"/>
        </a:xfrm>
        <a:custGeom>
          <a:avLst/>
          <a:gdLst/>
          <a:ahLst/>
          <a:cxnLst/>
          <a:rect l="0" t="0" r="0" b="0"/>
          <a:pathLst>
            <a:path>
              <a:moveTo>
                <a:pt x="0" y="15343"/>
              </a:moveTo>
              <a:lnTo>
                <a:pt x="827664"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6121" y="2779973"/>
        <a:ext cx="41383" cy="41383"/>
      </dsp:txXfrm>
    </dsp:sp>
    <dsp:sp modelId="{D5D08963-475A-40BE-A52F-40B23F4611C9}">
      <dsp:nvSpPr>
        <dsp:cNvPr id="0" name=""/>
        <dsp:cNvSpPr/>
      </dsp:nvSpPr>
      <dsp:spPr>
        <a:xfrm>
          <a:off x="3592850" y="2198187"/>
          <a:ext cx="4275595" cy="72190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Tầng đất mặt chứa chất mùn và có nhiều dinh dưỡng</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13994" y="2219331"/>
        <a:ext cx="4233307" cy="679613"/>
      </dsp:txXfrm>
    </dsp:sp>
    <dsp:sp modelId="{392397E2-D6DD-47E5-8CC2-9CA29391C8A6}">
      <dsp:nvSpPr>
        <dsp:cNvPr id="0" name=""/>
        <dsp:cNvSpPr/>
      </dsp:nvSpPr>
      <dsp:spPr>
        <a:xfrm rot="1934670">
          <a:off x="2859500" y="3238827"/>
          <a:ext cx="794623" cy="30687"/>
        </a:xfrm>
        <a:custGeom>
          <a:avLst/>
          <a:gdLst/>
          <a:ahLst/>
          <a:cxnLst/>
          <a:rect l="0" t="0" r="0" b="0"/>
          <a:pathLst>
            <a:path>
              <a:moveTo>
                <a:pt x="0" y="15343"/>
              </a:moveTo>
              <a:lnTo>
                <a:pt x="794623"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6947" y="3234306"/>
        <a:ext cx="39731" cy="39731"/>
      </dsp:txXfrm>
    </dsp:sp>
    <dsp:sp modelId="{383E2949-C28A-462F-8A48-7F19808655C3}">
      <dsp:nvSpPr>
        <dsp:cNvPr id="0" name=""/>
        <dsp:cNvSpPr/>
      </dsp:nvSpPr>
      <dsp:spPr>
        <a:xfrm>
          <a:off x="3592850" y="3046103"/>
          <a:ext cx="4278082" cy="840094"/>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ầng đá mẹ chứa sản phẩm phong hóa bị biến đổi để hình thành đất.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17456" y="3070709"/>
        <a:ext cx="4228870" cy="7908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hdphoto" Target="../media/hdphoto2.wdp"/><Relationship Id="rId5" Type="http://schemas.openxmlformats.org/officeDocument/2006/relationships/diagramData" Target="../diagrams/data2.xml"/><Relationship Id="rId10" Type="http://schemas.openxmlformats.org/officeDocument/2006/relationships/image" Target="../media/image16.png"/><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microsoft.com/office/2007/relationships/hdphoto" Target="../media/hdphoto1.wdp"/><Relationship Id="rId5" Type="http://schemas.openxmlformats.org/officeDocument/2006/relationships/diagramData" Target="../diagrams/data1.xml"/><Relationship Id="rId10" Type="http://schemas.openxmlformats.org/officeDocument/2006/relationships/image" Target="../media/image15.png"/><Relationship Id="rId4" Type="http://schemas.openxmlformats.org/officeDocument/2006/relationships/image" Target="../media/image2.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smtClean="0">
                <a:solidFill>
                  <a:srgbClr val="FF0000"/>
                </a:solidFill>
                <a:latin typeface="Cambria" panose="02040503050406030204" pitchFamily="18" charset="0"/>
                <a:ea typeface="Cambria" panose="02040503050406030204" pitchFamily="18" charset="0"/>
              </a:rPr>
              <a:t>L</a:t>
            </a:r>
            <a:r>
              <a:rPr lang="vi-VN" sz="2400" b="1" dirty="0" smtClean="0">
                <a:solidFill>
                  <a:srgbClr val="FF0000"/>
                </a:solidFill>
                <a:latin typeface="Cambria" panose="02040503050406030204" pitchFamily="18" charset="0"/>
                <a:ea typeface="Cambria" panose="02040503050406030204" pitchFamily="18" charset="0"/>
              </a:rPr>
              <a:t>UẬT CHƠI</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Trò chơi ô chữ gồm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ô chữ </a:t>
            </a:r>
            <a:r>
              <a:rPr lang="vi-VN" sz="2400" b="1" dirty="0" smtClean="0">
                <a:solidFill>
                  <a:srgbClr val="0D30DD"/>
                </a:solidFill>
                <a:latin typeface="Cambria" panose="02040503050406030204" pitchFamily="18" charset="0"/>
                <a:ea typeface="Cambria" panose="02040503050406030204" pitchFamily="18" charset="0"/>
              </a:rPr>
              <a:t>được </a:t>
            </a:r>
            <a:r>
              <a:rPr lang="vi-VN" sz="2400" b="1" dirty="0">
                <a:solidFill>
                  <a:srgbClr val="0D30DD"/>
                </a:solidFill>
                <a:latin typeface="Cambria" panose="02040503050406030204" pitchFamily="18" charset="0"/>
                <a:ea typeface="Cambria" panose="02040503050406030204" pitchFamily="18" charset="0"/>
              </a:rPr>
              <a:t>đánh số từ 1 đến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sẽ tương ứng với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câu </a:t>
            </a:r>
            <a:r>
              <a:rPr lang="vi-VN" sz="2400" b="1" dirty="0" smtClean="0">
                <a:solidFill>
                  <a:srgbClr val="0D30DD"/>
                </a:solidFill>
                <a:latin typeface="Cambria" panose="02040503050406030204" pitchFamily="18" charset="0"/>
                <a:ea typeface="Cambria" panose="02040503050406030204" pitchFamily="18" charset="0"/>
              </a:rPr>
              <a:t>hỏi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Các em dựa vào </a:t>
            </a:r>
            <a:r>
              <a:rPr lang="vi-VN" sz="2400" b="1" dirty="0" smtClean="0">
                <a:solidFill>
                  <a:srgbClr val="0D30DD"/>
                </a:solidFill>
                <a:latin typeface="Cambria" panose="02040503050406030204" pitchFamily="18" charset="0"/>
                <a:ea typeface="Cambria" panose="02040503050406030204" pitchFamily="18" charset="0"/>
              </a:rPr>
              <a:t>T</a:t>
            </a:r>
            <a:r>
              <a:rPr lang="en-US" sz="2400" b="1" dirty="0" err="1" smtClean="0">
                <a:solidFill>
                  <a:srgbClr val="0D30DD"/>
                </a:solidFill>
                <a:latin typeface="Cambria" panose="02040503050406030204" pitchFamily="18" charset="0"/>
                <a:ea typeface="Cambria" panose="02040503050406030204" pitchFamily="18" charset="0"/>
              </a:rPr>
              <a:t>ập</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bản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đồ</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Địa lí 6 và kiến thức đã học để trả lời, </a:t>
            </a:r>
            <a:r>
              <a:rPr lang="vi-VN" sz="2400" b="1" dirty="0" smtClean="0">
                <a:solidFill>
                  <a:srgbClr val="0D30DD"/>
                </a:solidFill>
                <a:latin typeface="Cambria" panose="02040503050406030204" pitchFamily="18" charset="0"/>
                <a:ea typeface="Cambria" panose="02040503050406030204" pitchFamily="18" charset="0"/>
              </a:rPr>
              <a:t>mỗi </a:t>
            </a:r>
            <a:r>
              <a:rPr lang="vi-VN" sz="2400" b="1" dirty="0">
                <a:solidFill>
                  <a:srgbClr val="0D30DD"/>
                </a:solidFill>
                <a:latin typeface="Cambria" panose="02040503050406030204" pitchFamily="18" charset="0"/>
                <a:ea typeface="Cambria" panose="02040503050406030204" pitchFamily="18" charset="0"/>
              </a:rPr>
              <a:t>câu hỏi có </a:t>
            </a:r>
            <a:r>
              <a:rPr lang="en-US" sz="2400" b="1" dirty="0" smtClean="0">
                <a:solidFill>
                  <a:srgbClr val="0D30DD"/>
                </a:solidFill>
                <a:latin typeface="Cambria" panose="02040503050406030204" pitchFamily="18" charset="0"/>
                <a:ea typeface="Cambria" panose="02040503050406030204" pitchFamily="18" charset="0"/>
              </a:rPr>
              <a:t>1</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lượt trả lời.</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vi-VN" sz="2400" b="1" dirty="0" smtClean="0">
                <a:solidFill>
                  <a:srgbClr val="0D30DD"/>
                </a:solidFill>
                <a:latin typeface="Cambria" panose="02040503050406030204" pitchFamily="18" charset="0"/>
                <a:ea typeface="Cambria" panose="02040503050406030204" pitchFamily="18" charset="0"/>
              </a:rPr>
              <a:t>Em </a:t>
            </a:r>
            <a:r>
              <a:rPr lang="vi-VN" sz="2400" b="1" dirty="0">
                <a:solidFill>
                  <a:srgbClr val="0D30DD"/>
                </a:solidFill>
                <a:latin typeface="Cambria" panose="02040503050406030204" pitchFamily="18" charset="0"/>
                <a:ea typeface="Cambria" panose="02040503050406030204" pitchFamily="18" charset="0"/>
              </a:rPr>
              <a:t>nào trả lời đúng sẽ nhận được 1 </a:t>
            </a:r>
            <a:r>
              <a:rPr lang="vi-VN" sz="2400" b="1" dirty="0" smtClean="0">
                <a:solidFill>
                  <a:srgbClr val="0D30DD"/>
                </a:solidFill>
                <a:latin typeface="Cambria" panose="02040503050406030204" pitchFamily="18" charset="0"/>
                <a:ea typeface="Cambria" panose="02040503050406030204" pitchFamily="18" charset="0"/>
              </a:rPr>
              <a:t>phần quà nhỏ và </a:t>
            </a:r>
            <a:r>
              <a:rPr lang="vi-VN" sz="2400" b="1" dirty="0">
                <a:solidFill>
                  <a:srgbClr val="0D30DD"/>
                </a:solidFill>
                <a:latin typeface="Cambria" panose="02040503050406030204" pitchFamily="18" charset="0"/>
                <a:ea typeface="Cambria" panose="02040503050406030204" pitchFamily="18" charset="0"/>
              </a:rPr>
              <a:t>ô chữ sẽ hiện ra </a:t>
            </a:r>
            <a:r>
              <a:rPr lang="vi-VN" sz="2400" b="1" dirty="0" smtClean="0">
                <a:solidFill>
                  <a:srgbClr val="0D30DD"/>
                </a:solidFill>
                <a:latin typeface="Cambria" panose="02040503050406030204" pitchFamily="18" charset="0"/>
                <a:ea typeface="Cambria" panose="02040503050406030204" pitchFamily="18" charset="0"/>
              </a:rPr>
              <a:t>chữ </a:t>
            </a:r>
            <a:r>
              <a:rPr lang="vi-VN" sz="2400" b="1" dirty="0">
                <a:solidFill>
                  <a:srgbClr val="0D30DD"/>
                </a:solidFill>
                <a:latin typeface="Cambria" panose="02040503050406030204" pitchFamily="18" charset="0"/>
                <a:ea typeface="Cambria" panose="02040503050406030204" pitchFamily="18" charset="0"/>
              </a:rPr>
              <a:t>cái tương ứng, trả lời sai ô chữ sẽ bị khóa </a:t>
            </a:r>
            <a:r>
              <a:rPr lang="vi-VN" sz="2400" b="1" dirty="0" smtClean="0">
                <a:solidFill>
                  <a:srgbClr val="0D30DD"/>
                </a:solidFill>
                <a:latin typeface="Cambria" panose="02040503050406030204" pitchFamily="18" charset="0"/>
                <a:ea typeface="Cambria" panose="02040503050406030204" pitchFamily="18" charset="0"/>
              </a:rPr>
              <a:t>lại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en-US" sz="2400" b="1" dirty="0">
                <a:solidFill>
                  <a:srgbClr val="0D30DD"/>
                </a:solidFill>
                <a:latin typeface="Cambria" panose="02040503050406030204" pitchFamily="18" charset="0"/>
                <a:ea typeface="Cambria" panose="02040503050406030204" pitchFamily="18" charset="0"/>
              </a:rPr>
              <a:t>T</a:t>
            </a:r>
            <a:r>
              <a:rPr lang="vi-VN" sz="2400" b="1" dirty="0" smtClean="0">
                <a:solidFill>
                  <a:srgbClr val="0D30DD"/>
                </a:solidFill>
                <a:latin typeface="Cambria" panose="02040503050406030204" pitchFamily="18" charset="0"/>
                <a:ea typeface="Cambria" panose="02040503050406030204" pitchFamily="18" charset="0"/>
              </a:rPr>
              <a:t>rong </a:t>
            </a:r>
            <a:r>
              <a:rPr lang="vi-VN" sz="2400" b="1" dirty="0">
                <a:solidFill>
                  <a:srgbClr val="0D30DD"/>
                </a:solidFill>
                <a:latin typeface="Cambria" panose="02040503050406030204" pitchFamily="18" charset="0"/>
                <a:ea typeface="Cambria" panose="02040503050406030204" pitchFamily="18" charset="0"/>
              </a:rPr>
              <a:t>quá trình trả lời, em nào trả lời đúng tên từ khóa thì sẽ nhận được phần quà lớn </a:t>
            </a:r>
            <a:r>
              <a:rPr lang="vi-VN" sz="2400" b="1" dirty="0" smtClean="0">
                <a:solidFill>
                  <a:srgbClr val="0D30DD"/>
                </a:solidFill>
                <a:latin typeface="Cambria" panose="02040503050406030204" pitchFamily="18" charset="0"/>
                <a:ea typeface="Cambria" panose="02040503050406030204" pitchFamily="18" charset="0"/>
              </a:rPr>
              <a:t>hơn</a:t>
            </a:r>
            <a:r>
              <a:rPr lang="en-US" sz="2400" b="1" dirty="0" smtClean="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9144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0878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2613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4348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083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15824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1</a:t>
            </a:r>
            <a:endParaRPr lang="en-US" sz="40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286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2</a:t>
            </a:r>
            <a:endParaRPr lang="en-US" sz="40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429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3</a:t>
            </a:r>
            <a:endParaRPr lang="en-US" sz="40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6482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4</a:t>
            </a:r>
            <a:endParaRPr lang="en-US" sz="40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791200" y="1012686"/>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5</a:t>
            </a:r>
            <a:endParaRPr lang="en-US" sz="4000" b="1" dirty="0">
              <a:solidFill>
                <a:srgbClr val="FF0000"/>
              </a:solidFill>
              <a:latin typeface="Cambria" panose="02040503050406030204" pitchFamily="18" charset="0"/>
              <a:ea typeface="Cambria" panose="02040503050406030204" pitchFamily="18" charset="0"/>
            </a:endParaRPr>
          </a:p>
        </p:txBody>
      </p:sp>
      <p:sp>
        <p:nvSpPr>
          <p:cNvPr id="18" name="Rectangle 17"/>
          <p:cNvSpPr/>
          <p:nvPr/>
        </p:nvSpPr>
        <p:spPr>
          <a:xfrm>
            <a:off x="6781800" y="1697190"/>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9" name="TextBox 18"/>
          <p:cNvSpPr txBox="1"/>
          <p:nvPr/>
        </p:nvSpPr>
        <p:spPr>
          <a:xfrm>
            <a:off x="7010400" y="10447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6</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0140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3275437344"/>
              </p:ext>
            </p:extLst>
          </p:nvPr>
        </p:nvGraphicFramePr>
        <p:xfrm>
          <a:off x="533400" y="23876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3</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Tầng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17"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pic>
        <p:nvPicPr>
          <p:cNvPr id="18" name="Picture 17"/>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8890" y="1935717"/>
            <a:ext cx="1850075" cy="2026683"/>
          </a:xfrm>
          <a:prstGeom prst="rect">
            <a:avLst/>
          </a:prstGeom>
          <a:noFill/>
          <a:ln>
            <a:solidFill>
              <a:srgbClr val="00FF00"/>
            </a:solidFill>
          </a:ln>
        </p:spPr>
      </p:pic>
    </p:spTree>
    <p:extLst>
      <p:ext uri="{BB962C8B-B14F-4D97-AF65-F5344CB8AC3E}">
        <p14:creationId xmlns:p14="http://schemas.microsoft.com/office/powerpoint/2010/main" val="1180549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1143000" y="2621340"/>
            <a:ext cx="6095999" cy="2331660"/>
          </a:xfrm>
          <a:prstGeom prst="wedgeRoundRectCallout">
            <a:avLst>
              <a:gd name="adj1" fmla="val 47300"/>
              <a:gd name="adj2" fmla="val 8468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600200" y="3156972"/>
            <a:ext cx="5104063" cy="1338828"/>
          </a:xfrm>
          <a:prstGeom prst="rect">
            <a:avLst/>
          </a:prstGeom>
        </p:spPr>
        <p:txBody>
          <a:bodyPr wrap="square">
            <a:spAutoFit/>
          </a:bodyPr>
          <a:lstStyle/>
          <a:p>
            <a:pPr algn="just"/>
            <a:r>
              <a:rPr lang="vi-VN" sz="2700" dirty="0">
                <a:latin typeface="Cambria" panose="02040503050406030204" pitchFamily="18" charset="0"/>
                <a:ea typeface="Cambria" panose="02040503050406030204" pitchFamily="18" charset="0"/>
              </a:rPr>
              <a:t>Có 4 tầng đất chính: tầng hữu cơ, tầng đất mặt, tầng tích tụ và tầng đá mẹ.</a:t>
            </a:r>
          </a:p>
        </p:txBody>
      </p:sp>
      <p:sp>
        <p:nvSpPr>
          <p:cNvPr id="21" name="Text Box 9"/>
          <p:cNvSpPr txBox="1">
            <a:spLocks noChangeArrowheads="1"/>
          </p:cNvSpPr>
          <p:nvPr/>
        </p:nvSpPr>
        <p:spPr bwMode="auto">
          <a:xfrm>
            <a:off x="289263" y="1219200"/>
            <a:ext cx="44351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3. </a:t>
            </a:r>
            <a:r>
              <a:rPr lang="en-US" sz="2400" b="1" dirty="0" err="1" smtClean="0">
                <a:solidFill>
                  <a:srgbClr val="CC0000"/>
                </a:solidFill>
                <a:latin typeface="Times New Roman" pitchFamily="18" charset="0"/>
                <a:cs typeface="Times New Roman" pitchFamily="18" charset="0"/>
              </a:rPr>
              <a:t>Tầng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22"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896500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515910" cy="2385268"/>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ảnh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k</a:t>
            </a:r>
            <a:r>
              <a:rPr lang="vi-VN" sz="2000" i="1" dirty="0" smtClean="0">
                <a:solidFill>
                  <a:srgbClr val="FF0000"/>
                </a:solidFill>
                <a:latin typeface="Cambria" panose="02040503050406030204" pitchFamily="18" charset="0"/>
                <a:ea typeface="Cambria" panose="02040503050406030204" pitchFamily="18" charset="0"/>
              </a:rPr>
              <a:t>ể </a:t>
            </a:r>
            <a:r>
              <a:rPr lang="vi-VN" sz="2000" i="1" dirty="0">
                <a:solidFill>
                  <a:srgbClr val="FF0000"/>
                </a:solidFill>
                <a:latin typeface="Cambria" panose="02040503050406030204" pitchFamily="18" charset="0"/>
                <a:ea typeface="Cambria" panose="02040503050406030204" pitchFamily="18" charset="0"/>
              </a:rPr>
              <a:t>tên các nhân tố hình thành đất</a:t>
            </a:r>
            <a:r>
              <a:rPr lang="vi-VN" sz="2000" i="1" dirty="0" smtClean="0">
                <a:solidFill>
                  <a:srgbClr val="FF0000"/>
                </a:solidFill>
                <a:latin typeface="Cambria" panose="02040503050406030204" pitchFamily="18" charset="0"/>
                <a:ea typeface="Cambria" panose="02040503050406030204" pitchFamily="18" charset="0"/>
              </a:rPr>
              <a:t>. Đá mẹ</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ảnh </a:t>
            </a:r>
            <a:r>
              <a:rPr lang="vi-VN" sz="2000" i="1" dirty="0">
                <a:solidFill>
                  <a:srgbClr val="FF0000"/>
                </a:solidFill>
                <a:latin typeface="Cambria" panose="02040503050406030204" pitchFamily="18" charset="0"/>
                <a:ea typeface="Cambria" panose="02040503050406030204" pitchFamily="18" charset="0"/>
              </a:rPr>
              <a:t>hưởng đến sự hình thành đất như thế nào?</a:t>
            </a:r>
          </a:p>
          <a:p>
            <a:pPr algn="ct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1938992"/>
          </a:xfrm>
          <a:prstGeom prst="rect">
            <a:avLst/>
          </a:prstGeom>
        </p:spPr>
        <p:txBody>
          <a:bodyPr wrap="square">
            <a:spAutoFit/>
          </a:bodyPr>
          <a:lstStyle/>
          <a:p>
            <a:pPr algn="just"/>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 nhân tố hình thành đất: đá mẹ, khí hậu, sinh vật, địa hình, thời gian, con người</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en-US"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Đá mẹ là nguồn gốc cung cấp vật chất vô cơ cho đất. Đá mẹ có ảnh hưởng đến màu sắc và tính chất của đất.</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991" y="3916533"/>
            <a:ext cx="3964009" cy="263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79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4469"/>
              <a:gd name="adj2" fmla="val 8956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515910" cy="2308324"/>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ảnh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khí</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hậu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sinh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vật</a:t>
            </a:r>
            <a:r>
              <a:rPr lang="en-US" sz="2000" i="1" dirty="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ảnh </a:t>
            </a:r>
            <a:r>
              <a:rPr lang="vi-VN" sz="2000" i="1" dirty="0">
                <a:solidFill>
                  <a:srgbClr val="FF0000"/>
                </a:solidFill>
                <a:latin typeface="Cambria" panose="02040503050406030204" pitchFamily="18" charset="0"/>
                <a:ea typeface="Cambria" panose="02040503050406030204" pitchFamily="18" charset="0"/>
              </a:rPr>
              <a:t>hưởng đến sự hình thành đất như thế nào?</a:t>
            </a:r>
          </a:p>
          <a:p>
            <a:pPr algn="ct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18521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Khí hậu, đặc biệt là nhiệt độ và lượng mưa tạo điều kiện thuận lợi hoặc khó khăn cho quá trình phân giải các chất khoáng và chất hữu cơ trong đất.</a:t>
            </a:r>
          </a:p>
          <a:p>
            <a:pPr algn="just"/>
            <a:r>
              <a:rPr lang="vi-VN" sz="1700" dirty="0">
                <a:latin typeface="Cambria" panose="02040503050406030204" pitchFamily="18" charset="0"/>
                <a:ea typeface="Cambria" panose="02040503050406030204" pitchFamily="18" charset="0"/>
              </a:rPr>
              <a:t>- Sinh vật đóng vai trò quan trọng trong quá trình hình thành đất. Thực vât cung cấp vật chất hữu cơ, vi sinh vật phân giải xác súc vật tạo mùn, động vật làm đất tơi xốp hơn.</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6550" y="3757340"/>
            <a:ext cx="3448050" cy="279586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1751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4469"/>
              <a:gd name="adj2" fmla="val 8956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515910" cy="198515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19.3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những ảnh hưởng của con người đến đất theo hướng tích cực </a:t>
            </a:r>
            <a:r>
              <a:rPr lang="vi-VN" sz="2000" i="1" dirty="0" smtClean="0">
                <a:solidFill>
                  <a:srgbClr val="FF0000"/>
                </a:solidFill>
                <a:latin typeface="Cambria" panose="02040503050406030204" pitchFamily="18" charset="0"/>
                <a:ea typeface="Cambria" panose="02040503050406030204" pitchFamily="18" charset="0"/>
              </a:rPr>
              <a:t>và</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tiêu cực.</a:t>
            </a: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73076"/>
            <a:ext cx="4474760" cy="2308324"/>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T</a:t>
            </a:r>
            <a:r>
              <a:rPr lang="vi-VN" dirty="0" smtClean="0">
                <a:latin typeface="Cambria" panose="02040503050406030204" pitchFamily="18" charset="0"/>
                <a:ea typeface="Cambria" panose="02040503050406030204" pitchFamily="18" charset="0"/>
              </a:rPr>
              <a:t>ích </a:t>
            </a:r>
            <a:r>
              <a:rPr lang="en-US" dirty="0" err="1" smtClean="0">
                <a:latin typeface="Cambria" panose="02040503050406030204" pitchFamily="18" charset="0"/>
                <a:ea typeface="Cambria" panose="02040503050406030204" pitchFamily="18" charset="0"/>
              </a:rPr>
              <a:t>cực</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nâng độ phì cho đất, chống xói mòn bằng các biện pháp trồng rừng phụ xanh đồi trọc, làm ruộng bậc thang, luân canh, xen canh cây trồng …</a:t>
            </a:r>
          </a:p>
          <a:p>
            <a:pPr algn="just"/>
            <a:r>
              <a:rPr lang="vi-VN"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T</a:t>
            </a:r>
            <a:r>
              <a:rPr lang="vi-VN" dirty="0" smtClean="0">
                <a:latin typeface="Cambria" panose="02040503050406030204" pitchFamily="18" charset="0"/>
                <a:ea typeface="Cambria" panose="02040503050406030204" pitchFamily="18" charset="0"/>
              </a:rPr>
              <a:t>iêu </a:t>
            </a:r>
            <a:r>
              <a:rPr lang="vi-VN" dirty="0" smtClean="0">
                <a:latin typeface="Cambria" panose="02040503050406030204" pitchFamily="18" charset="0"/>
                <a:ea typeface="Cambria" panose="02040503050406030204" pitchFamily="18" charset="0"/>
              </a:rPr>
              <a:t>cực: </a:t>
            </a:r>
            <a:r>
              <a:rPr lang="vi-VN" dirty="0">
                <a:latin typeface="Cambria" panose="02040503050406030204" pitchFamily="18" charset="0"/>
                <a:ea typeface="Cambria" panose="02040503050406030204" pitchFamily="18" charset="0"/>
              </a:rPr>
              <a:t>hóa chất từ nông nghiệp như phân bón, thuốc trừ sâu gây ô nhiễm đất, chặt phá rừng, đốt rừng làm nương rẫy gây xói mòn, sạt lở đất…</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8052" y="3722615"/>
            <a:ext cx="3948948" cy="2830585"/>
          </a:xfrm>
          <a:prstGeom prst="rect">
            <a:avLst/>
          </a:prstGeom>
          <a:noFill/>
          <a:ln>
            <a:solidFill>
              <a:srgbClr val="00FF00"/>
            </a:solidFill>
          </a:ln>
        </p:spPr>
      </p:pic>
    </p:spTree>
    <p:extLst>
      <p:ext uri="{BB962C8B-B14F-4D97-AF65-F5344CB8AC3E}">
        <p14:creationId xmlns:p14="http://schemas.microsoft.com/office/powerpoint/2010/main" val="991646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386286"/>
          </a:xfrm>
          <a:prstGeom prst="wedgeRoundRectCallout">
            <a:avLst>
              <a:gd name="adj1" fmla="val 48065"/>
              <a:gd name="adj2" fmla="val 7213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06701"/>
            <a:ext cx="6629398" cy="3170099"/>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Đá mẹ là nguồn gốc cung cấp vật chất vô cơ cho đất. Đá mẹ có ảnh hưởng đến màu sắc và tính chất của đất.</a:t>
            </a:r>
          </a:p>
          <a:p>
            <a:pPr algn="just"/>
            <a:r>
              <a:rPr lang="vi-VN" sz="2000" dirty="0">
                <a:latin typeface="Cambria" panose="02040503050406030204" pitchFamily="18" charset="0"/>
                <a:ea typeface="Cambria" panose="02040503050406030204" pitchFamily="18" charset="0"/>
              </a:rPr>
              <a:t>- Khí hậu, đặc biệt là nhiệt độ và lượng mưa tạo điều kiện thuận lợi hoặc khó khăn cho quá trình phân giải các chất khoáng và chất hữu cơ trong đất.</a:t>
            </a:r>
          </a:p>
          <a:p>
            <a:pPr algn="just"/>
            <a:r>
              <a:rPr lang="vi-VN" sz="2000" dirty="0">
                <a:latin typeface="Cambria" panose="02040503050406030204" pitchFamily="18" charset="0"/>
                <a:ea typeface="Cambria" panose="02040503050406030204" pitchFamily="18" charset="0"/>
              </a:rPr>
              <a:t>- Sinh vật đóng vai trò quan trọng trong quá trình hình thành đất. Thực vât cung cấp vật chất hữu cơ, vi sinh vật phân giải xác súc vật tạo mùn, động vật làm đất tơi xốp hơn.</a:t>
            </a:r>
          </a:p>
          <a:p>
            <a:pPr algn="just"/>
            <a:r>
              <a:rPr lang="vi-VN" sz="2000" dirty="0">
                <a:latin typeface="Cambria" panose="02040503050406030204" pitchFamily="18" charset="0"/>
                <a:ea typeface="Cambria" panose="02040503050406030204" pitchFamily="18" charset="0"/>
              </a:rPr>
              <a:t>- Ngoài ra, sự hình thành đất còn chịu ảnh hưởng của địa hình, thời gian, con người.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5793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381007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6985"/>
            <a:ext cx="3276600"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19.4,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các nhóm đất điển hình trên thế giới trên lược đồ.</a:t>
            </a: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600200"/>
            <a:ext cx="4474760" cy="156966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Đất potzon, đất đen thảo nguyên ôn đới, đất xám hoang mạc và bán hoang mạc, đất đỏ vàng nhiệt đới.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3604940"/>
            <a:ext cx="4505588" cy="2966040"/>
          </a:xfrm>
          <a:prstGeom prst="rect">
            <a:avLst/>
          </a:prstGeom>
          <a:noFill/>
          <a:ln>
            <a:solidFill>
              <a:srgbClr val="00FF00"/>
            </a:solidFill>
          </a:ln>
        </p:spPr>
      </p:pic>
    </p:spTree>
    <p:extLst>
      <p:ext uri="{BB962C8B-B14F-4D97-AF65-F5344CB8AC3E}">
        <p14:creationId xmlns:p14="http://schemas.microsoft.com/office/powerpoint/2010/main" val="2717837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6985"/>
            <a:ext cx="3276600" cy="1923604"/>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19.4,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các nhóm </a:t>
            </a:r>
            <a:r>
              <a:rPr lang="vi-VN" sz="2400" i="1" dirty="0" smtClean="0">
                <a:solidFill>
                  <a:srgbClr val="FF0000"/>
                </a:solidFill>
                <a:latin typeface="Cambria" panose="02040503050406030204" pitchFamily="18" charset="0"/>
                <a:ea typeface="Cambria" panose="02040503050406030204" pitchFamily="18" charset="0"/>
              </a:rPr>
              <a:t>đất</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điển </a:t>
            </a:r>
            <a:r>
              <a:rPr lang="vi-VN" sz="2400" i="1" dirty="0">
                <a:solidFill>
                  <a:srgbClr val="FF0000"/>
                </a:solidFill>
                <a:latin typeface="Cambria" panose="02040503050406030204" pitchFamily="18" charset="0"/>
                <a:ea typeface="Cambria" panose="02040503050406030204" pitchFamily="18" charset="0"/>
              </a:rPr>
              <a:t>hình ở lục địa </a:t>
            </a:r>
            <a:r>
              <a:rPr lang="vi-VN" sz="2400" i="1" dirty="0" smtClean="0">
                <a:solidFill>
                  <a:srgbClr val="FF0000"/>
                </a:solidFill>
                <a:latin typeface="Cambria" panose="02040503050406030204" pitchFamily="18" charset="0"/>
                <a:ea typeface="Cambria" panose="02040503050406030204" pitchFamily="18" charset="0"/>
              </a:rPr>
              <a:t>Á-Âu </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491496"/>
            <a:ext cx="4474760" cy="1785104"/>
          </a:xfrm>
          <a:prstGeom prst="rect">
            <a:avLst/>
          </a:prstGeom>
        </p:spPr>
        <p:txBody>
          <a:bodyPr wrap="square">
            <a:spAutoFit/>
          </a:bodyPr>
          <a:lstStyle/>
          <a:p>
            <a:pPr algn="just"/>
            <a:r>
              <a:rPr lang="vi-VN" sz="2200" dirty="0" smtClean="0">
                <a:latin typeface="Cambria" panose="02040503050406030204" pitchFamily="18" charset="0"/>
                <a:ea typeface="Cambria" panose="02040503050406030204" pitchFamily="18" charset="0"/>
              </a:rPr>
              <a:t>Các </a:t>
            </a:r>
            <a:r>
              <a:rPr lang="vi-VN" sz="2200" dirty="0">
                <a:latin typeface="Cambria" panose="02040503050406030204" pitchFamily="18" charset="0"/>
                <a:ea typeface="Cambria" panose="02040503050406030204" pitchFamily="18" charset="0"/>
              </a:rPr>
              <a:t>nhóm đất điển hình ở lục địa Á-Âu: Đất potzon, đất đen thảo nguyên ôn đới, đất xám hoang mạc và bán hoang mạc, đất đỏ vàng nhiệt đới</a:t>
            </a:r>
            <a:r>
              <a:rPr lang="vi-VN"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3604940"/>
            <a:ext cx="4505588" cy="2966040"/>
          </a:xfrm>
          <a:prstGeom prst="rect">
            <a:avLst/>
          </a:prstGeom>
          <a:noFill/>
          <a:ln>
            <a:solidFill>
              <a:srgbClr val="00FF00"/>
            </a:solidFill>
          </a:ln>
        </p:spPr>
      </p:pic>
    </p:spTree>
    <p:extLst>
      <p:ext uri="{BB962C8B-B14F-4D97-AF65-F5344CB8AC3E}">
        <p14:creationId xmlns:p14="http://schemas.microsoft.com/office/powerpoint/2010/main" val="1876970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6985"/>
            <a:ext cx="3276600" cy="1923604"/>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19.4,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các nhóm </a:t>
            </a:r>
            <a:r>
              <a:rPr lang="vi-VN" sz="2400" i="1" dirty="0" smtClean="0">
                <a:solidFill>
                  <a:srgbClr val="FF0000"/>
                </a:solidFill>
                <a:latin typeface="Cambria" panose="02040503050406030204" pitchFamily="18" charset="0"/>
                <a:ea typeface="Cambria" panose="02040503050406030204" pitchFamily="18" charset="0"/>
              </a:rPr>
              <a:t>đất</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điển </a:t>
            </a:r>
            <a:r>
              <a:rPr lang="vi-VN" sz="2400" i="1" dirty="0">
                <a:solidFill>
                  <a:srgbClr val="FF0000"/>
                </a:solidFill>
                <a:latin typeface="Cambria" panose="02040503050406030204" pitchFamily="18" charset="0"/>
                <a:ea typeface="Cambria" panose="02040503050406030204" pitchFamily="18" charset="0"/>
              </a:rPr>
              <a:t>hình </a:t>
            </a:r>
            <a:r>
              <a:rPr lang="vi-VN" sz="2400" i="1" dirty="0" smtClean="0">
                <a:solidFill>
                  <a:srgbClr val="FF0000"/>
                </a:solidFill>
                <a:latin typeface="Cambria" panose="02040503050406030204" pitchFamily="18" charset="0"/>
                <a:ea typeface="Cambria" panose="02040503050406030204" pitchFamily="18" charset="0"/>
              </a:rPr>
              <a:t>ở</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lục địa </a:t>
            </a:r>
            <a:r>
              <a:rPr lang="vi-VN" sz="2400" i="1" dirty="0" smtClean="0">
                <a:solidFill>
                  <a:srgbClr val="FF0000"/>
                </a:solidFill>
                <a:latin typeface="Cambria" panose="02040503050406030204" pitchFamily="18" charset="0"/>
                <a:ea typeface="Cambria" panose="02040503050406030204" pitchFamily="18" charset="0"/>
              </a:rPr>
              <a:t>Phi</a:t>
            </a:r>
            <a:r>
              <a:rPr lang="vi-VN" sz="2400" i="1" dirty="0">
                <a:solidFill>
                  <a:srgbClr val="FF0000"/>
                </a:solidFill>
                <a:latin typeface="Cambria" panose="02040503050406030204" pitchFamily="18" charset="0"/>
                <a:ea typeface="Cambria" panose="02040503050406030204" pitchFamily="18" charset="0"/>
              </a:rPr>
              <a:t>.</a:t>
            </a: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616095"/>
            <a:ext cx="447476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Các </a:t>
            </a:r>
            <a:r>
              <a:rPr lang="vi-VN" sz="2300" dirty="0">
                <a:latin typeface="Cambria" panose="02040503050406030204" pitchFamily="18" charset="0"/>
                <a:ea typeface="Cambria" panose="02040503050406030204" pitchFamily="18" charset="0"/>
              </a:rPr>
              <a:t>nhóm đất điển hình ở lục địa Phi: đất đen thảo nguyên ôn đới, đất xám hoang mạc và bán hoang mạc, đất đỏ vàng nhiệt đới.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3604940"/>
            <a:ext cx="4505588" cy="2966040"/>
          </a:xfrm>
          <a:prstGeom prst="rect">
            <a:avLst/>
          </a:prstGeom>
          <a:noFill/>
          <a:ln>
            <a:solidFill>
              <a:srgbClr val="00FF00"/>
            </a:solidFill>
          </a:ln>
        </p:spPr>
      </p:pic>
    </p:spTree>
    <p:extLst>
      <p:ext uri="{BB962C8B-B14F-4D97-AF65-F5344CB8AC3E}">
        <p14:creationId xmlns:p14="http://schemas.microsoft.com/office/powerpoint/2010/main" val="2699134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1066800" y="2590800"/>
            <a:ext cx="6172199" cy="1831243"/>
          </a:xfrm>
          <a:prstGeom prst="wedgeRoundRectCallout">
            <a:avLst>
              <a:gd name="adj1" fmla="val 46187"/>
              <a:gd name="adj2" fmla="val 11854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380137" y="2775972"/>
            <a:ext cx="5554063" cy="1338828"/>
          </a:xfrm>
          <a:prstGeom prst="rect">
            <a:avLst/>
          </a:prstGeom>
        </p:spPr>
        <p:txBody>
          <a:bodyPr wrap="square">
            <a:spAutoFit/>
          </a:bodyPr>
          <a:lstStyle/>
          <a:p>
            <a:pPr algn="just"/>
            <a:r>
              <a:rPr lang="vi-VN" sz="2700" dirty="0">
                <a:latin typeface="Cambria" panose="02040503050406030204" pitchFamily="18" charset="0"/>
                <a:ea typeface="Cambria" panose="02040503050406030204" pitchFamily="18" charset="0"/>
              </a:rPr>
              <a:t>Đất potzon, đất đen thảo nguyên ôn đới, đất xám hoang mạc và bán hoang mạc, đất đỏ vàng nhiệt đới.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381007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228600" y="2362200"/>
            <a:ext cx="9144000" cy="4478149"/>
          </a:xfrm>
          <a:prstGeom prst="rect">
            <a:avLst/>
          </a:prstGeom>
        </p:spPr>
        <p:txBody>
          <a:bodyPr wrap="square">
            <a:spAutoFit/>
          </a:bodyPr>
          <a:lstStyle/>
          <a:p>
            <a:r>
              <a:rPr lang="vi-VN" sz="1900" b="1" dirty="0">
                <a:solidFill>
                  <a:srgbClr val="FF0000"/>
                </a:solidFill>
                <a:latin typeface="Cambria" panose="02040503050406030204" pitchFamily="18" charset="0"/>
                <a:ea typeface="Cambria" panose="02040503050406030204" pitchFamily="18" charset="0"/>
              </a:rPr>
              <a:t>Câu </a:t>
            </a:r>
            <a:r>
              <a:rPr lang="en-US" sz="1900" b="1" dirty="0">
                <a:solidFill>
                  <a:srgbClr val="FF0000"/>
                </a:solidFill>
                <a:latin typeface="Cambria" panose="02040503050406030204" pitchFamily="18" charset="0"/>
                <a:ea typeface="Cambria" panose="02040503050406030204" pitchFamily="18" charset="0"/>
              </a:rPr>
              <a:t>1</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So với những vùng cùng vĩ độ, khí hậu nơi có dòng biển nóng đi qua  thường:</a:t>
            </a:r>
          </a:p>
          <a:p>
            <a:r>
              <a:rPr lang="vi-VN" sz="1900" dirty="0">
                <a:latin typeface="Cambria" panose="02040503050406030204" pitchFamily="18" charset="0"/>
                <a:ea typeface="Cambria" panose="02040503050406030204" pitchFamily="18" charset="0"/>
              </a:rPr>
              <a:t>A. ấm hơn, mưa nhiều hơn. 	B. lạnh hơn, mưa ít hơn.</a:t>
            </a:r>
          </a:p>
          <a:p>
            <a:r>
              <a:rPr lang="vi-VN" sz="1900" dirty="0">
                <a:latin typeface="Cambria" panose="02040503050406030204" pitchFamily="18" charset="0"/>
                <a:ea typeface="Cambria" panose="02040503050406030204" pitchFamily="18" charset="0"/>
              </a:rPr>
              <a:t>C. ấm hơn, mưa ít hơn.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D</a:t>
            </a:r>
            <a:r>
              <a:rPr lang="vi-VN" sz="1900" dirty="0">
                <a:latin typeface="Cambria" panose="02040503050406030204" pitchFamily="18" charset="0"/>
                <a:ea typeface="Cambria" panose="02040503050406030204" pitchFamily="18" charset="0"/>
              </a:rPr>
              <a:t>. lạnh hơn, mưa nhiều hơn.</a:t>
            </a:r>
          </a:p>
          <a:p>
            <a:r>
              <a:rPr lang="vi-VN" sz="1900" b="1" dirty="0" smtClean="0">
                <a:solidFill>
                  <a:srgbClr val="FF0000"/>
                </a:solidFill>
                <a:latin typeface="Cambria" panose="02040503050406030204" pitchFamily="18" charset="0"/>
                <a:ea typeface="Cambria" panose="02040503050406030204" pitchFamily="18" charset="0"/>
              </a:rPr>
              <a:t>Câu 2. </a:t>
            </a:r>
            <a:r>
              <a:rPr lang="vi-VN" sz="1900" dirty="0">
                <a:solidFill>
                  <a:srgbClr val="FF0000"/>
                </a:solidFill>
                <a:latin typeface="Cambria" panose="02040503050406030204" pitchFamily="18" charset="0"/>
                <a:ea typeface="Cambria" panose="02040503050406030204" pitchFamily="18" charset="0"/>
              </a:rPr>
              <a:t>Sông có hàm lượng phù sa </a:t>
            </a:r>
            <a:r>
              <a:rPr lang="vi-VN" sz="1900" dirty="0" smtClean="0">
                <a:solidFill>
                  <a:srgbClr val="FF0000"/>
                </a:solidFill>
                <a:latin typeface="Cambria" panose="02040503050406030204" pitchFamily="18" charset="0"/>
                <a:ea typeface="Cambria" panose="02040503050406030204" pitchFamily="18" charset="0"/>
              </a:rPr>
              <a:t>lớn </a:t>
            </a:r>
            <a:r>
              <a:rPr lang="vi-VN" sz="1900" dirty="0">
                <a:solidFill>
                  <a:srgbClr val="FF0000"/>
                </a:solidFill>
                <a:latin typeface="Cambria" panose="02040503050406030204" pitchFamily="18" charset="0"/>
                <a:ea typeface="Cambria" panose="02040503050406030204" pitchFamily="18" charset="0"/>
              </a:rPr>
              <a:t>nhất nước ta là:</a:t>
            </a:r>
          </a:p>
          <a:p>
            <a:r>
              <a:rPr lang="vi-VN" sz="1900" dirty="0">
                <a:latin typeface="Cambria" panose="02040503050406030204" pitchFamily="18" charset="0"/>
                <a:ea typeface="Cambria" panose="02040503050406030204" pitchFamily="18" charset="0"/>
              </a:rPr>
              <a:t>A. Sông Cửu Long   </a:t>
            </a:r>
            <a:r>
              <a:rPr lang="vi-VN" sz="1900" dirty="0" smtClean="0">
                <a:latin typeface="Cambria" panose="02040503050406030204" pitchFamily="18" charset="0"/>
                <a:ea typeface="Cambria" panose="02040503050406030204" pitchFamily="18" charset="0"/>
              </a:rPr>
              <a:t>B</a:t>
            </a:r>
            <a:r>
              <a:rPr lang="vi-VN" sz="1900" dirty="0">
                <a:latin typeface="Cambria" panose="02040503050406030204" pitchFamily="18" charset="0"/>
                <a:ea typeface="Cambria" panose="02040503050406030204" pitchFamily="18" charset="0"/>
              </a:rPr>
              <a:t>. Sông Đồng Nai	C. Sông Hồng	D. Sông Đà Rằng</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3</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Nguyên nhân chủ yếu sinh ra sóng là do:</a:t>
            </a:r>
          </a:p>
          <a:p>
            <a:r>
              <a:rPr lang="vi-VN" sz="1900" dirty="0">
                <a:latin typeface="Cambria" panose="02040503050406030204" pitchFamily="18" charset="0"/>
                <a:ea typeface="Cambria" panose="02040503050406030204" pitchFamily="18" charset="0"/>
              </a:rPr>
              <a:t>A. Gió	B. Động đất	C. Núi lửa phun	D. Thủy triều</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4</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Hồ Tây ở Hà Nội nước ta có nguồn gốc hình thành từ:</a:t>
            </a:r>
          </a:p>
          <a:p>
            <a:r>
              <a:rPr lang="vi-VN" sz="1900" dirty="0">
                <a:latin typeface="Cambria" panose="02040503050406030204" pitchFamily="18" charset="0"/>
                <a:ea typeface="Cambria" panose="02040503050406030204" pitchFamily="18" charset="0"/>
              </a:rPr>
              <a:t>A. Nhân tạo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a:t>
            </a:r>
            <a:r>
              <a:rPr lang="vi-VN" sz="1900" dirty="0">
                <a:latin typeface="Cambria" panose="02040503050406030204" pitchFamily="18" charset="0"/>
                <a:ea typeface="Cambria" panose="02040503050406030204" pitchFamily="18" charset="0"/>
              </a:rPr>
              <a:t>. Miệng núi lửa đã tắt</a:t>
            </a:r>
          </a:p>
          <a:p>
            <a:r>
              <a:rPr lang="vi-VN" sz="1900" dirty="0">
                <a:latin typeface="Cambria" panose="02040503050406030204" pitchFamily="18" charset="0"/>
                <a:ea typeface="Cambria" panose="02040503050406030204" pitchFamily="18" charset="0"/>
              </a:rPr>
              <a:t>C. Vùng đá vôi bị xâm thực	D. Khúc sông cũ</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5</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Đại dương lớn nhất là đại dương nào?</a:t>
            </a:r>
          </a:p>
          <a:p>
            <a:r>
              <a:rPr lang="vi-VN" sz="1900" dirty="0">
                <a:latin typeface="Cambria" panose="02040503050406030204" pitchFamily="18" charset="0"/>
                <a:ea typeface="Cambria" panose="02040503050406030204" pitchFamily="18" charset="0"/>
              </a:rPr>
              <a:t>A. Đại Tây Dương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a:t>
            </a:r>
            <a:r>
              <a:rPr lang="vi-VN" sz="1900" dirty="0">
                <a:latin typeface="Cambria" panose="02040503050406030204" pitchFamily="18" charset="0"/>
                <a:ea typeface="Cambria" panose="02040503050406030204" pitchFamily="18" charset="0"/>
              </a:rPr>
              <a:t>. Thái Bình Dương</a:t>
            </a:r>
          </a:p>
          <a:p>
            <a:r>
              <a:rPr lang="vi-VN" sz="1900" dirty="0">
                <a:latin typeface="Cambria" panose="02040503050406030204" pitchFamily="18" charset="0"/>
                <a:ea typeface="Cambria" panose="02040503050406030204" pitchFamily="18" charset="0"/>
              </a:rPr>
              <a:t>C. Bắc Băng Dương	D. Ấn Độ Dương</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6</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Độ muối </a:t>
            </a:r>
            <a:r>
              <a:rPr lang="vi-VN" sz="1900" dirty="0" smtClean="0">
                <a:solidFill>
                  <a:srgbClr val="FF0000"/>
                </a:solidFill>
                <a:latin typeface="Cambria" panose="02040503050406030204" pitchFamily="18" charset="0"/>
                <a:ea typeface="Cambria" panose="02040503050406030204" pitchFamily="18" charset="0"/>
              </a:rPr>
              <a:t>trung </a:t>
            </a:r>
            <a:r>
              <a:rPr lang="vi-VN" sz="1900" dirty="0">
                <a:solidFill>
                  <a:srgbClr val="FF0000"/>
                </a:solidFill>
                <a:latin typeface="Cambria" panose="02040503050406030204" pitchFamily="18" charset="0"/>
                <a:ea typeface="Cambria" panose="02040503050406030204" pitchFamily="18" charset="0"/>
              </a:rPr>
              <a:t>bình của nước biển và đại dương là bao </a:t>
            </a:r>
            <a:r>
              <a:rPr lang="vi-VN" sz="1900" dirty="0" smtClean="0">
                <a:solidFill>
                  <a:srgbClr val="FF0000"/>
                </a:solidFill>
                <a:latin typeface="Cambria" panose="02040503050406030204" pitchFamily="18" charset="0"/>
                <a:ea typeface="Cambria" panose="02040503050406030204" pitchFamily="18" charset="0"/>
              </a:rPr>
              <a:t>nhiêu?</a:t>
            </a:r>
            <a:endParaRPr lang="vi-VN" sz="1900" dirty="0">
              <a:solidFill>
                <a:srgbClr val="FF0000"/>
              </a:solidFill>
              <a:latin typeface="Cambria" panose="02040503050406030204" pitchFamily="18" charset="0"/>
              <a:ea typeface="Cambria" panose="02040503050406030204" pitchFamily="18" charset="0"/>
            </a:endParaRPr>
          </a:p>
          <a:p>
            <a:r>
              <a:rPr lang="vi-VN" sz="1900" dirty="0">
                <a:latin typeface="Cambria" panose="02040503050406030204" pitchFamily="18" charset="0"/>
                <a:ea typeface="Cambria" panose="02040503050406030204" pitchFamily="18" charset="0"/>
              </a:rPr>
              <a:t>A. 35%</a:t>
            </a:r>
            <a:r>
              <a:rPr lang="vi-VN" sz="1900" baseline="-25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B. 15%</a:t>
            </a:r>
            <a:r>
              <a:rPr lang="vi-VN" sz="1900" baseline="-25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C. 25%</a:t>
            </a:r>
            <a:r>
              <a:rPr lang="vi-VN" sz="1900" baseline="-25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D. 45%</a:t>
            </a:r>
            <a:r>
              <a:rPr lang="vi-VN" sz="1900" baseline="-25000" dirty="0">
                <a:latin typeface="Cambria" panose="02040503050406030204" pitchFamily="18" charset="0"/>
                <a:ea typeface="Cambria" panose="02040503050406030204" pitchFamily="18" charset="0"/>
              </a:rPr>
              <a:t>0</a:t>
            </a:r>
            <a:endParaRPr lang="vi-VN" sz="1900" baseline="-25000" dirty="0">
              <a:latin typeface="Cambria" panose="02040503050406030204" pitchFamily="18" charset="0"/>
              <a:ea typeface="Cambria" panose="02040503050406030204" pitchFamily="18" charset="0"/>
            </a:endParaRPr>
          </a:p>
        </p:txBody>
      </p:sp>
      <p:sp>
        <p:nvSpPr>
          <p:cNvPr id="13" name="Rectangle 12"/>
          <p:cNvSpPr/>
          <p:nvPr/>
        </p:nvSpPr>
        <p:spPr>
          <a:xfrm>
            <a:off x="1371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4384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5052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572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388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593273"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618509"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657600"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765964"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805055" y="675590"/>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37" name="TextBox 36"/>
          <p:cNvSpPr txBox="1"/>
          <p:nvPr/>
        </p:nvSpPr>
        <p:spPr>
          <a:xfrm>
            <a:off x="1676400" y="1383476"/>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Đ</a:t>
            </a:r>
          </a:p>
        </p:txBody>
      </p:sp>
      <p:sp>
        <p:nvSpPr>
          <p:cNvPr id="43" name="Oval 42"/>
          <p:cNvSpPr/>
          <p:nvPr/>
        </p:nvSpPr>
        <p:spPr>
          <a:xfrm>
            <a:off x="4876800" y="35052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590800" y="1371600"/>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Â</a:t>
            </a:r>
            <a:endParaRPr lang="en-US" sz="4800" b="1" dirty="0">
              <a:solidFill>
                <a:srgbClr val="FFFF00"/>
              </a:solidFill>
              <a:latin typeface="Cambria" panose="02040503050406030204" pitchFamily="18" charset="0"/>
              <a:ea typeface="Cambria" panose="02040503050406030204" pitchFamily="18" charset="0"/>
            </a:endParaRPr>
          </a:p>
        </p:txBody>
      </p:sp>
      <p:sp>
        <p:nvSpPr>
          <p:cNvPr id="45" name="Oval 44"/>
          <p:cNvSpPr/>
          <p:nvPr/>
        </p:nvSpPr>
        <p:spPr>
          <a:xfrm>
            <a:off x="304800" y="26670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228600" y="4114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38584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T</a:t>
            </a:r>
            <a:endParaRPr lang="en-US" sz="4800" b="1" dirty="0">
              <a:solidFill>
                <a:srgbClr val="FFFF00"/>
              </a:solidFill>
              <a:latin typeface="Cambria" panose="02040503050406030204" pitchFamily="18" charset="0"/>
              <a:ea typeface="Cambria" panose="02040503050406030204" pitchFamily="18" charset="0"/>
            </a:endParaRPr>
          </a:p>
        </p:txBody>
      </p:sp>
      <p:sp>
        <p:nvSpPr>
          <p:cNvPr id="48" name="Oval 47"/>
          <p:cNvSpPr/>
          <p:nvPr/>
        </p:nvSpPr>
        <p:spPr>
          <a:xfrm>
            <a:off x="3061855" y="49530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48768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Đ</a:t>
            </a:r>
          </a:p>
        </p:txBody>
      </p:sp>
      <p:sp>
        <p:nvSpPr>
          <p:cNvPr id="50" name="Oval 49"/>
          <p:cNvSpPr/>
          <p:nvPr/>
        </p:nvSpPr>
        <p:spPr>
          <a:xfrm>
            <a:off x="2985655" y="55626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943600"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A</a:t>
            </a:r>
            <a:endParaRPr lang="en-US" sz="4800" b="1" dirty="0">
              <a:solidFill>
                <a:srgbClr val="FFFF00"/>
              </a:solidFill>
              <a:latin typeface="Cambria" panose="02040503050406030204" pitchFamily="18" charset="0"/>
              <a:ea typeface="Cambria" panose="02040503050406030204" pitchFamily="18" charset="0"/>
            </a:endParaRPr>
          </a:p>
        </p:txBody>
      </p:sp>
      <p:sp>
        <p:nvSpPr>
          <p:cNvPr id="28" name="Rectangle 27"/>
          <p:cNvSpPr/>
          <p:nvPr/>
        </p:nvSpPr>
        <p:spPr>
          <a:xfrm>
            <a:off x="6705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9" name="TextBox 28"/>
          <p:cNvSpPr txBox="1"/>
          <p:nvPr/>
        </p:nvSpPr>
        <p:spPr>
          <a:xfrm>
            <a:off x="6920345" y="663714"/>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6</a:t>
            </a:r>
          </a:p>
        </p:txBody>
      </p:sp>
      <p:sp>
        <p:nvSpPr>
          <p:cNvPr id="30" name="Oval 29"/>
          <p:cNvSpPr/>
          <p:nvPr/>
        </p:nvSpPr>
        <p:spPr>
          <a:xfrm>
            <a:off x="228600" y="6400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9826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endParaRPr lang="en-US" sz="4800" b="1" dirty="0">
              <a:solidFill>
                <a:srgbClr val="FFFF00"/>
              </a:solidFill>
              <a:latin typeface="Cambria" panose="02040503050406030204" pitchFamily="18" charset="0"/>
              <a:ea typeface="Cambria" panose="02040503050406030204" pitchFamily="18" charset="0"/>
            </a:endParaRPr>
          </a:p>
        </p:txBody>
      </p:sp>
      <p:sp>
        <p:nvSpPr>
          <p:cNvPr id="32" name="TextBox 31"/>
          <p:cNvSpPr txBox="1"/>
          <p:nvPr/>
        </p:nvSpPr>
        <p:spPr>
          <a:xfrm>
            <a:off x="25908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Ấ</a:t>
            </a:r>
            <a:endParaRPr lang="en-US" sz="48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1335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7" dur="500"/>
                                        <p:tgtEl>
                                          <p:spTgt spid="3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randombar(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7" dur="500"/>
                                        <p:tgtEl>
                                          <p:spTgt spid="3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randombar(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randombar(horizontal)">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72" dur="500"/>
                                        <p:tgtEl>
                                          <p:spTgt spid="3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77" dur="500"/>
                                        <p:tgtEl>
                                          <p:spTgt spid="3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82" dur="500"/>
                                        <p:tgtEl>
                                          <p:spTgt spid="3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randombar(horizontal)">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randombar(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97" dur="500"/>
                                        <p:tgtEl>
                                          <p:spTgt spid="36">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102" dur="500"/>
                                        <p:tgtEl>
                                          <p:spTgt spid="36">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nodeType="clickEffect">
                                  <p:stCondLst>
                                    <p:cond delay="0"/>
                                  </p:stCondLst>
                                  <p:childTnLst>
                                    <p:set>
                                      <p:cBhvr>
                                        <p:cTn id="106" dur="1" fill="hold">
                                          <p:stCondLst>
                                            <p:cond delay="0"/>
                                          </p:stCondLst>
                                        </p:cTn>
                                        <p:tgtEl>
                                          <p:spTgt spid="36">
                                            <p:txEl>
                                              <p:pRg st="12" end="12"/>
                                            </p:txEl>
                                          </p:spTgt>
                                        </p:tgtEl>
                                        <p:attrNameLst>
                                          <p:attrName>style.visibility</p:attrName>
                                        </p:attrNameLst>
                                      </p:cBhvr>
                                      <p:to>
                                        <p:strVal val="visible"/>
                                      </p:to>
                                    </p:set>
                                    <p:animEffect transition="in" filter="randombar(horizontal)">
                                      <p:cBhvr>
                                        <p:cTn id="107" dur="500"/>
                                        <p:tgtEl>
                                          <p:spTgt spid="36">
                                            <p:txEl>
                                              <p:pRg st="12" end="1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randombar(horizontal)">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randombar(horizontal)">
                                      <p:cBhvr>
                                        <p:cTn id="117" dur="50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36">
                                            <p:txEl>
                                              <p:pRg st="13" end="13"/>
                                            </p:txEl>
                                          </p:spTgt>
                                        </p:tgtEl>
                                        <p:attrNameLst>
                                          <p:attrName>style.visibility</p:attrName>
                                        </p:attrNameLst>
                                      </p:cBhvr>
                                      <p:to>
                                        <p:strVal val="visible"/>
                                      </p:to>
                                    </p:set>
                                    <p:animEffect transition="in" filter="randombar(horizontal)">
                                      <p:cBhvr>
                                        <p:cTn id="122" dur="500"/>
                                        <p:tgtEl>
                                          <p:spTgt spid="36">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36">
                                            <p:txEl>
                                              <p:pRg st="14" end="14"/>
                                            </p:txEl>
                                          </p:spTgt>
                                        </p:tgtEl>
                                        <p:attrNameLst>
                                          <p:attrName>style.visibility</p:attrName>
                                        </p:attrNameLst>
                                      </p:cBhvr>
                                      <p:to>
                                        <p:strVal val="visible"/>
                                      </p:to>
                                    </p:set>
                                    <p:animEffect transition="in" filter="randombar(horizontal)">
                                      <p:cBhvr>
                                        <p:cTn id="127" dur="500"/>
                                        <p:tgtEl>
                                          <p:spTgt spid="36">
                                            <p:txEl>
                                              <p:pRg st="14" end="1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randombar(horizontal)">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randombar(horizontal)">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randombar(horizontal)">
                                      <p:cBhvr>
                                        <p:cTn id="1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457200" y="1333143"/>
            <a:ext cx="6151618" cy="2400657"/>
          </a:xfrm>
          <a:prstGeom prst="rect">
            <a:avLst/>
          </a:prstGeom>
        </p:spPr>
        <p:txBody>
          <a:bodyPr wrap="square">
            <a:spAutoFit/>
          </a:bodyPr>
          <a:lstStyle/>
          <a:p>
            <a:pPr algn="just"/>
            <a:r>
              <a:rPr lang="en-US" sz="2500" b="1" dirty="0" err="1" smtClean="0">
                <a:solidFill>
                  <a:srgbClr val="002060"/>
                </a:solidFill>
                <a:latin typeface="Cambria" panose="02040503050406030204" pitchFamily="18" charset="0"/>
                <a:ea typeface="Cambria" panose="02040503050406030204" pitchFamily="18" charset="0"/>
              </a:rPr>
              <a:t>Đất</a:t>
            </a:r>
            <a:r>
              <a:rPr lang="en-US" sz="2500" b="1" dirty="0" smtClean="0">
                <a:solidFill>
                  <a:srgbClr val="002060"/>
                </a:solidFill>
                <a:latin typeface="Cambria" panose="02040503050406030204" pitchFamily="18" charset="0"/>
                <a:ea typeface="Cambria" panose="02040503050406030204" pitchFamily="18" charset="0"/>
              </a:rPr>
              <a:t> </a:t>
            </a:r>
            <a:r>
              <a:rPr lang="en-US" sz="2500" b="1" dirty="0" err="1" smtClean="0">
                <a:solidFill>
                  <a:srgbClr val="002060"/>
                </a:solidFill>
                <a:latin typeface="Cambria" panose="02040503050406030204" pitchFamily="18" charset="0"/>
                <a:ea typeface="Cambria" panose="02040503050406030204" pitchFamily="18" charset="0"/>
              </a:rPr>
              <a:t>Feralit</a:t>
            </a:r>
            <a:r>
              <a:rPr lang="en-US" sz="2500" b="1" dirty="0" smtClean="0">
                <a:solidFill>
                  <a:srgbClr val="002060"/>
                </a:solidFill>
                <a:latin typeface="Cambria" panose="02040503050406030204" pitchFamily="18" charset="0"/>
                <a:ea typeface="Cambria" panose="02040503050406030204" pitchFamily="18" charset="0"/>
              </a:rPr>
              <a:t> </a:t>
            </a:r>
            <a:r>
              <a:rPr lang="vi-VN" sz="2500" dirty="0" smtClean="0">
                <a:solidFill>
                  <a:srgbClr val="002060"/>
                </a:solidFill>
                <a:latin typeface="Cambria" panose="02040503050406030204" pitchFamily="18" charset="0"/>
                <a:ea typeface="Cambria" panose="02040503050406030204" pitchFamily="18" charset="0"/>
              </a:rPr>
              <a:t>là</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loại</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đất</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chính</a:t>
            </a:r>
            <a:r>
              <a:rPr lang="en-US" sz="2500" dirty="0" smtClean="0">
                <a:solidFill>
                  <a:srgbClr val="002060"/>
                </a:solidFill>
                <a:latin typeface="Cambria" panose="02040503050406030204" pitchFamily="18" charset="0"/>
                <a:ea typeface="Cambria" panose="02040503050406030204" pitchFamily="18" charset="0"/>
              </a:rPr>
              <a:t> ở </a:t>
            </a:r>
            <a:r>
              <a:rPr lang="en-US" sz="2500" dirty="0" err="1" smtClean="0">
                <a:solidFill>
                  <a:srgbClr val="002060"/>
                </a:solidFill>
                <a:latin typeface="Cambria" panose="02040503050406030204" pitchFamily="18" charset="0"/>
                <a:ea typeface="Cambria" panose="02040503050406030204" pitchFamily="18" charset="0"/>
              </a:rPr>
              <a:t>nước</a:t>
            </a:r>
            <a:r>
              <a:rPr lang="en-US" sz="2500" dirty="0" smtClean="0">
                <a:solidFill>
                  <a:srgbClr val="002060"/>
                </a:solidFill>
                <a:latin typeface="Cambria" panose="02040503050406030204" pitchFamily="18" charset="0"/>
                <a:ea typeface="Cambria" panose="02040503050406030204" pitchFamily="18" charset="0"/>
              </a:rPr>
              <a:t> ta, </a:t>
            </a:r>
            <a:r>
              <a:rPr lang="en-US" sz="2500" dirty="0" err="1" smtClean="0">
                <a:solidFill>
                  <a:srgbClr val="002060"/>
                </a:solidFill>
                <a:latin typeface="Cambria" panose="02040503050406030204" pitchFamily="18" charset="0"/>
                <a:ea typeface="Cambria" panose="02040503050406030204" pitchFamily="18" charset="0"/>
              </a:rPr>
              <a:t>chiếm</a:t>
            </a:r>
            <a:r>
              <a:rPr lang="en-US" sz="2500" dirty="0" smtClean="0">
                <a:solidFill>
                  <a:srgbClr val="002060"/>
                </a:solidFill>
                <a:latin typeface="Cambria" panose="02040503050406030204" pitchFamily="18" charset="0"/>
                <a:ea typeface="Cambria" panose="02040503050406030204" pitchFamily="18" charset="0"/>
              </a:rPr>
              <a:t> 65% </a:t>
            </a:r>
            <a:r>
              <a:rPr lang="en-US" sz="2500" dirty="0" err="1" smtClean="0">
                <a:solidFill>
                  <a:srgbClr val="002060"/>
                </a:solidFill>
                <a:latin typeface="Cambria" panose="02040503050406030204" pitchFamily="18" charset="0"/>
                <a:ea typeface="Cambria" panose="02040503050406030204" pitchFamily="18" charset="0"/>
              </a:rPr>
              <a:t>diện</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tích</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lãnh</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thổ</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Đất</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phân</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bố</a:t>
            </a:r>
            <a:r>
              <a:rPr lang="en-US" sz="2500" dirty="0" smtClean="0">
                <a:solidFill>
                  <a:srgbClr val="002060"/>
                </a:solidFill>
                <a:latin typeface="Cambria" panose="02040503050406030204" pitchFamily="18" charset="0"/>
                <a:ea typeface="Cambria" panose="02040503050406030204" pitchFamily="18" charset="0"/>
              </a:rPr>
              <a:t> ở </a:t>
            </a:r>
            <a:r>
              <a:rPr lang="en-US" sz="2500" dirty="0" err="1" smtClean="0">
                <a:solidFill>
                  <a:srgbClr val="002060"/>
                </a:solidFill>
                <a:latin typeface="Cambria" panose="02040503050406030204" pitchFamily="18" charset="0"/>
                <a:ea typeface="Cambria" panose="02040503050406030204" pitchFamily="18" charset="0"/>
              </a:rPr>
              <a:t>vùng</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đồi</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núi</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thấp</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có</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đặc</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tính</a:t>
            </a:r>
            <a:r>
              <a:rPr lang="en-US" sz="2500" dirty="0" smtClean="0">
                <a:solidFill>
                  <a:srgbClr val="002060"/>
                </a:solidFill>
                <a:latin typeface="Cambria" panose="02040503050406030204" pitchFamily="18" charset="0"/>
                <a:ea typeface="Cambria" panose="02040503050406030204" pitchFamily="18" charset="0"/>
              </a:rPr>
              <a:t> </a:t>
            </a:r>
            <a:r>
              <a:rPr lang="vi-VN" sz="2500" dirty="0" smtClean="0">
                <a:solidFill>
                  <a:srgbClr val="002060"/>
                </a:solidFill>
                <a:latin typeface="Cambria" panose="02040503050406030204" pitchFamily="18" charset="0"/>
                <a:ea typeface="Cambria" panose="02040503050406030204" pitchFamily="18" charset="0"/>
              </a:rPr>
              <a:t>hua</a:t>
            </a:r>
            <a:r>
              <a:rPr lang="vi-VN" sz="2500" dirty="0">
                <a:solidFill>
                  <a:srgbClr val="002060"/>
                </a:solidFill>
                <a:latin typeface="Cambria" panose="02040503050406030204" pitchFamily="18" charset="0"/>
                <a:ea typeface="Cambria" panose="02040503050406030204" pitchFamily="18" charset="0"/>
              </a:rPr>
              <a:t>, nghèo mùn, nhiều sét, có màu đỏ, vàng do có nhiều hợp chất sắt, nhôm</a:t>
            </a:r>
            <a:r>
              <a:rPr lang="vi-VN" sz="2500" dirty="0" smtClean="0">
                <a:solidFill>
                  <a:srgbClr val="002060"/>
                </a:solidFill>
                <a:latin typeface="Cambria" panose="02040503050406030204" pitchFamily="18" charset="0"/>
                <a:ea typeface="Cambria" panose="02040503050406030204" pitchFamily="18" charset="0"/>
              </a:rPr>
              <a:t>.</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Đất</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thích</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hợp</a:t>
            </a:r>
            <a:r>
              <a:rPr lang="en-US" sz="2500" dirty="0" smtClean="0">
                <a:solidFill>
                  <a:srgbClr val="002060"/>
                </a:solidFill>
                <a:latin typeface="Cambria" panose="02040503050406030204" pitchFamily="18" charset="0"/>
                <a:ea typeface="Cambria" panose="02040503050406030204" pitchFamily="18" charset="0"/>
              </a:rPr>
              <a:t> t</a:t>
            </a:r>
            <a:r>
              <a:rPr lang="vi-VN" sz="2500" dirty="0" smtClean="0">
                <a:solidFill>
                  <a:srgbClr val="002060"/>
                </a:solidFill>
                <a:latin typeface="Cambria" panose="02040503050406030204" pitchFamily="18" charset="0"/>
                <a:ea typeface="Cambria" panose="02040503050406030204" pitchFamily="18" charset="0"/>
              </a:rPr>
              <a:t>rồng </a:t>
            </a:r>
            <a:r>
              <a:rPr lang="vi-VN" sz="2500" dirty="0">
                <a:solidFill>
                  <a:srgbClr val="002060"/>
                </a:solidFill>
                <a:latin typeface="Cambria" panose="02040503050406030204" pitchFamily="18" charset="0"/>
                <a:ea typeface="Cambria" panose="02040503050406030204" pitchFamily="18" charset="0"/>
              </a:rPr>
              <a:t>rừng và cây công nghiệp lâu năm.</a:t>
            </a:r>
            <a:endParaRPr lang="vi-VN" sz="2500" dirty="0">
              <a:solidFill>
                <a:srgbClr val="002060"/>
              </a:solidFill>
              <a:latin typeface="Cambria" panose="02040503050406030204" pitchFamily="18" charset="0"/>
              <a:ea typeface="Cambria" panose="02040503050406030204" pitchFamily="18"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886200"/>
            <a:ext cx="3505200" cy="270100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0162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randombar(horizontal)">
                                      <p:cBhvr>
                                        <p:cTn id="21" dur="500"/>
                                        <p:tgtEl>
                                          <p:spTgt spid="307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81200"/>
            <a:ext cx="3371615" cy="1862048"/>
          </a:xfrm>
          <a:prstGeom prst="rect">
            <a:avLst/>
          </a:prstGeom>
        </p:spPr>
        <p:txBody>
          <a:bodyPr wrap="square">
            <a:spAutoFit/>
          </a:bodyPr>
          <a:lstStyle/>
          <a:p>
            <a:pPr algn="ctr"/>
            <a:r>
              <a:rPr lang="en-US" sz="20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Theo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n</a:t>
            </a:r>
            <a:r>
              <a:rPr lang="vi-VN" sz="2300" i="1" dirty="0" smtClean="0">
                <a:solidFill>
                  <a:srgbClr val="FF0000"/>
                </a:solidFill>
                <a:latin typeface="Cambria" panose="02040503050406030204" pitchFamily="18" charset="0"/>
                <a:ea typeface="Cambria" panose="02040503050406030204" pitchFamily="18" charset="0"/>
              </a:rPr>
              <a:t>hân </a:t>
            </a:r>
            <a:r>
              <a:rPr lang="vi-VN" sz="2300" i="1" dirty="0">
                <a:solidFill>
                  <a:srgbClr val="FF0000"/>
                </a:solidFill>
                <a:latin typeface="Cambria" panose="02040503050406030204" pitchFamily="18" charset="0"/>
                <a:ea typeface="Cambria" panose="02040503050406030204" pitchFamily="18" charset="0"/>
              </a:rPr>
              <a:t>tố nào đóng vai trò quan trọng trong việc hình thành đất. Giải thích vì sao em chọn nhân tố </a:t>
            </a:r>
            <a:r>
              <a:rPr lang="vi-VN" sz="2300" i="1" dirty="0" smtClean="0">
                <a:solidFill>
                  <a:srgbClr val="FF0000"/>
                </a:solidFill>
                <a:latin typeface="Cambria" panose="02040503050406030204" pitchFamily="18" charset="0"/>
                <a:ea typeface="Cambria" panose="02040503050406030204" pitchFamily="18" charset="0"/>
              </a:rPr>
              <a:t>đó</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630738" y="1676400"/>
            <a:ext cx="4284662" cy="2308324"/>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Sinh vật đóng vai trò quan trọng trong việc hình thành đất:</a:t>
            </a:r>
          </a:p>
          <a:p>
            <a:pPr algn="just"/>
            <a:r>
              <a:rPr lang="vi-VN" dirty="0">
                <a:latin typeface="Cambria" panose="02040503050406030204" pitchFamily="18" charset="0"/>
                <a:ea typeface="Cambria" panose="02040503050406030204" pitchFamily="18" charset="0"/>
              </a:rPr>
              <a:t>+ Thực vât: Cung cấp vật chất hữu cơ, rễ phá hủy đá.</a:t>
            </a:r>
          </a:p>
          <a:p>
            <a:pPr algn="just"/>
            <a:r>
              <a:rPr lang="vi-VN" dirty="0">
                <a:latin typeface="Cambria" panose="02040503050406030204" pitchFamily="18" charset="0"/>
                <a:ea typeface="Cambria" panose="02040503050406030204" pitchFamily="18" charset="0"/>
              </a:rPr>
              <a:t>+ Vi sinh vật: Phân giải xác súc vật tạo mùn.</a:t>
            </a:r>
          </a:p>
          <a:p>
            <a:pPr algn="just"/>
            <a:r>
              <a:rPr lang="vi-VN" dirty="0">
                <a:latin typeface="Cambria" panose="02040503050406030204" pitchFamily="18" charset="0"/>
                <a:ea typeface="Cambria" panose="02040503050406030204" pitchFamily="18" charset="0"/>
              </a:rPr>
              <a:t>+ Động vật: sống trong đất là biến đổi tính chất đất (giun, kiến mối).</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5124" y="4131308"/>
            <a:ext cx="3496849" cy="242189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362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0" dur="500"/>
                                        <p:tgtEl>
                                          <p:spTgt spid="1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55" dur="500"/>
                                        <p:tgtEl>
                                          <p:spTgt spid="1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0" dur="500"/>
                                        <p:tgtEl>
                                          <p:spTgt spid="1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5122"/>
                                        </p:tgtEl>
                                        <p:attrNameLst>
                                          <p:attrName>style.visibility</p:attrName>
                                        </p:attrNameLst>
                                      </p:cBhvr>
                                      <p:to>
                                        <p:strVal val="visible"/>
                                      </p:to>
                                    </p:set>
                                    <p:animEffect transition="in" filter="randombar(horizontal)">
                                      <p:cBhvr>
                                        <p:cTn id="6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087940"/>
            <a:ext cx="3371615" cy="1569660"/>
          </a:xfrm>
          <a:prstGeom prst="rect">
            <a:avLst/>
          </a:prstGeom>
        </p:spPr>
        <p:txBody>
          <a:bodyPr wrap="square">
            <a:spAutoFit/>
          </a:bodyPr>
          <a:lstStyle/>
          <a:p>
            <a:pPr algn="ct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Dựa</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19.4,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n</a:t>
            </a:r>
            <a:r>
              <a:rPr lang="vi-VN" sz="2400" i="1" dirty="0" smtClean="0">
                <a:solidFill>
                  <a:srgbClr val="FF0000"/>
                </a:solidFill>
                <a:latin typeface="Cambria" panose="02040503050406030204" pitchFamily="18" charset="0"/>
                <a:ea typeface="Cambria" panose="02040503050406030204" pitchFamily="18" charset="0"/>
              </a:rPr>
              <a:t>êu </a:t>
            </a:r>
            <a:r>
              <a:rPr lang="vi-VN" sz="2400" i="1" dirty="0">
                <a:solidFill>
                  <a:srgbClr val="FF0000"/>
                </a:solidFill>
                <a:latin typeface="Cambria" panose="02040503050406030204" pitchFamily="18" charset="0"/>
                <a:ea typeface="Cambria" panose="02040503050406030204" pitchFamily="18" charset="0"/>
              </a:rPr>
              <a:t>tên các nhóm đất điển hình ở vùng nhiệt đới và ôn đới.</a:t>
            </a:r>
          </a:p>
        </p:txBody>
      </p:sp>
      <p:sp>
        <p:nvSpPr>
          <p:cNvPr id="17" name="Rectangle 16"/>
          <p:cNvSpPr/>
          <p:nvPr/>
        </p:nvSpPr>
        <p:spPr>
          <a:xfrm>
            <a:off x="4648200" y="1828800"/>
            <a:ext cx="4191000" cy="2031325"/>
          </a:xfrm>
          <a:prstGeom prst="rect">
            <a:avLst/>
          </a:prstGeom>
        </p:spPr>
        <p:txBody>
          <a:bodyPr wrap="square">
            <a:spAutoFit/>
          </a:bodyPr>
          <a:lstStyle/>
          <a:p>
            <a:pPr algn="just"/>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Vùng nhiệt đới: đất xám hoang mạc và bán hoang mạc, đất đỏ vàng nhiệt đới.</a:t>
            </a:r>
          </a:p>
          <a:p>
            <a:pPr algn="just"/>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Vùng ôn đới: Đất potzon, đất đen thảo nguyên ôn đới, đất xám hoang mạc và bán hoang mạc.</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90800" y="4189729"/>
            <a:ext cx="4124588" cy="2439671"/>
          </a:xfrm>
          <a:prstGeom prst="rect">
            <a:avLst/>
          </a:prstGeom>
          <a:noFill/>
          <a:ln>
            <a:solidFill>
              <a:srgbClr val="00FF00"/>
            </a:solidFill>
          </a:ln>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133600"/>
            <a:ext cx="3439710" cy="1631216"/>
          </a:xfrm>
          <a:prstGeom prst="rect">
            <a:avLst/>
          </a:prstGeom>
        </p:spPr>
        <p:txBody>
          <a:bodyPr wrap="square">
            <a:spAutoFit/>
          </a:bodyPr>
          <a:lstStyle/>
          <a:p>
            <a:pPr algn="ctr"/>
            <a:r>
              <a:rPr lang="en-US" sz="2000" i="1" dirty="0" err="1" smtClean="0">
                <a:solidFill>
                  <a:srgbClr val="FF0000"/>
                </a:solidFill>
                <a:latin typeface="Cambria" panose="02040503050406030204" pitchFamily="18" charset="0"/>
                <a:ea typeface="Cambria" panose="02040503050406030204" pitchFamily="18" charset="0"/>
              </a:rPr>
              <a:t>Dựa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bản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hiểu</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của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bản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thân</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Em hãy nêu tên các loại đất và các biện pháp bảo vệ </a:t>
            </a:r>
            <a:r>
              <a:rPr lang="vi-VN" sz="2000" i="1" dirty="0" smtClean="0">
                <a:solidFill>
                  <a:srgbClr val="FF0000"/>
                </a:solidFill>
                <a:latin typeface="Cambria" panose="02040503050406030204" pitchFamily="18" charset="0"/>
                <a:ea typeface="Cambria" panose="02040503050406030204" pitchFamily="18" charset="0"/>
              </a:rPr>
              <a:t>đất</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ở TPHCM.</a:t>
            </a:r>
          </a:p>
        </p:txBody>
      </p:sp>
      <p:sp>
        <p:nvSpPr>
          <p:cNvPr id="17" name="Rectangle 16"/>
          <p:cNvSpPr/>
          <p:nvPr/>
        </p:nvSpPr>
        <p:spPr>
          <a:xfrm>
            <a:off x="4572000" y="1752600"/>
            <a:ext cx="4284662" cy="2246769"/>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 loại đất ở TPHCM: đất phù sa sông, đất xám phù sa cổ, </a:t>
            </a:r>
            <a:r>
              <a:rPr lang="en-US" sz="2000" dirty="0" err="1" smtClean="0">
                <a:latin typeface="Cambria" panose="02040503050406030204" pitchFamily="18" charset="0"/>
                <a:ea typeface="Cambria" panose="02040503050406030204" pitchFamily="18" charset="0"/>
              </a:rPr>
              <a:t>đất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feralit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đất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khác</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đất </a:t>
            </a:r>
            <a:r>
              <a:rPr lang="vi-VN" sz="2000" dirty="0">
                <a:latin typeface="Cambria" panose="02040503050406030204" pitchFamily="18" charset="0"/>
                <a:ea typeface="Cambria" panose="02040503050406030204" pitchFamily="18" charset="0"/>
              </a:rPr>
              <a:t>mặn, đất </a:t>
            </a:r>
            <a:r>
              <a:rPr lang="vi-VN" sz="2000" dirty="0" smtClean="0">
                <a:latin typeface="Cambria" panose="02040503050406030204" pitchFamily="18" charset="0"/>
                <a:ea typeface="Cambria" panose="02040503050406030204" pitchFamily="18" charset="0"/>
              </a:rPr>
              <a:t>phèn</a:t>
            </a:r>
            <a:r>
              <a:rPr lang="en-US" sz="2000" smtClean="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en-US" sz="2000" dirty="0" smtClean="0">
                <a:latin typeface="Cambria" panose="02040503050406030204" pitchFamily="18" charset="0"/>
                <a:ea typeface="Cambria" panose="02040503050406030204" pitchFamily="18" charset="0"/>
              </a:rPr>
              <a:t>-</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Biện pháp bảo vệ: trồng rừng ngập mặn, luân canh, xem canh cây trồng, thau chua, rửa mặn, bón vôi cải tạo đất…</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036013"/>
            <a:ext cx="3065810" cy="2593387"/>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LỚP ĐẤT VÀ </a:t>
            </a:r>
            <a:r>
              <a:rPr lang="en-US" sz="3000" b="1" dirty="0" smtClean="0">
                <a:ln w="10541" cmpd="sng">
                  <a:solidFill>
                    <a:schemeClr val="accent1">
                      <a:shade val="88000"/>
                      <a:satMod val="110000"/>
                    </a:schemeClr>
                  </a:solidFill>
                  <a:prstDash val="solid"/>
                </a:ln>
                <a:solidFill>
                  <a:srgbClr val="FF0000"/>
                </a:solidFill>
                <a:latin typeface="Cambria" pitchFamily="18" charset="0"/>
              </a:rPr>
              <a:t>CÁC </a:t>
            </a:r>
            <a:r>
              <a:rPr lang="en-US" sz="3000" b="1" dirty="0">
                <a:ln w="10541" cmpd="sng">
                  <a:solidFill>
                    <a:schemeClr val="accent1">
                      <a:shade val="88000"/>
                      <a:satMod val="110000"/>
                    </a:schemeClr>
                  </a:solidFill>
                  <a:prstDash val="solid"/>
                </a:ln>
                <a:solidFill>
                  <a:srgbClr val="FF0000"/>
                </a:solidFill>
                <a:latin typeface="Cambria" pitchFamily="18" charset="0"/>
              </a:rPr>
              <a:t>NHÂN TỐ </a:t>
            </a:r>
            <a:r>
              <a:rPr lang="en-US" sz="3000" b="1" dirty="0" smtClean="0">
                <a:ln w="10541" cmpd="sng">
                  <a:solidFill>
                    <a:schemeClr val="accent1">
                      <a:shade val="88000"/>
                      <a:satMod val="110000"/>
                    </a:schemeClr>
                  </a:solidFill>
                  <a:prstDash val="solid"/>
                </a:ln>
                <a:solidFill>
                  <a:srgbClr val="FF0000"/>
                </a:solidFill>
                <a:latin typeface="Cambria" pitchFamily="18" charset="0"/>
              </a:rPr>
              <a:t/>
            </a:r>
            <a:br>
              <a:rPr lang="en-US" sz="3000" b="1" dirty="0" smtClean="0">
                <a:ln w="10541" cmpd="sng">
                  <a:solidFill>
                    <a:schemeClr val="accent1">
                      <a:shade val="88000"/>
                      <a:satMod val="110000"/>
                    </a:schemeClr>
                  </a:solidFill>
                  <a:prstDash val="solid"/>
                </a:ln>
                <a:solidFill>
                  <a:srgbClr val="FF0000"/>
                </a:solidFill>
                <a:latin typeface="Cambria" pitchFamily="18" charset="0"/>
              </a:rPr>
            </a:br>
            <a:r>
              <a:rPr lang="en-US" sz="3000" b="1" dirty="0" smtClean="0">
                <a:ln w="10541" cmpd="sng">
                  <a:solidFill>
                    <a:schemeClr val="accent1">
                      <a:shade val="88000"/>
                      <a:satMod val="110000"/>
                    </a:schemeClr>
                  </a:solidFill>
                  <a:prstDash val="solid"/>
                </a:ln>
                <a:solidFill>
                  <a:srgbClr val="FF0000"/>
                </a:solidFill>
                <a:latin typeface="Cambria" pitchFamily="18" charset="0"/>
              </a:rPr>
              <a:t>HÌNH </a:t>
            </a:r>
            <a:r>
              <a:rPr lang="en-US" sz="3000" b="1" dirty="0">
                <a:ln w="10541" cmpd="sng">
                  <a:solidFill>
                    <a:schemeClr val="accent1">
                      <a:shade val="88000"/>
                      <a:satMod val="110000"/>
                    </a:schemeClr>
                  </a:solidFill>
                  <a:prstDash val="solid"/>
                </a:ln>
                <a:solidFill>
                  <a:srgbClr val="FF0000"/>
                </a:solidFill>
                <a:latin typeface="Cambria" pitchFamily="18" charset="0"/>
              </a:rPr>
              <a:t>THÀNH </a:t>
            </a:r>
            <a:r>
              <a:rPr lang="en-US" sz="3000" b="1" dirty="0" smtClean="0">
                <a:ln w="10541" cmpd="sng">
                  <a:solidFill>
                    <a:schemeClr val="accent1">
                      <a:shade val="88000"/>
                      <a:satMod val="110000"/>
                    </a:schemeClr>
                  </a:solidFill>
                  <a:prstDash val="solid"/>
                </a:ln>
                <a:solidFill>
                  <a:srgbClr val="FF0000"/>
                </a:solidFill>
                <a:latin typeface="Cambria" pitchFamily="18" charset="0"/>
              </a:rPr>
              <a:t>ĐẤT. MỘT </a:t>
            </a:r>
            <a:r>
              <a:rPr lang="en-US" sz="3000" b="1" dirty="0">
                <a:ln w="10541" cmpd="sng">
                  <a:solidFill>
                    <a:schemeClr val="accent1">
                      <a:shade val="88000"/>
                      <a:satMod val="110000"/>
                    </a:schemeClr>
                  </a:solidFill>
                  <a:prstDash val="solid"/>
                </a:ln>
                <a:solidFill>
                  <a:srgbClr val="FF0000"/>
                </a:solidFill>
                <a:latin typeface="Cambria" pitchFamily="18" charset="0"/>
              </a:rPr>
              <a:t>SỐ </a:t>
            </a:r>
            <a:r>
              <a:rPr lang="en-US" sz="3000" b="1" dirty="0" smtClean="0">
                <a:ln w="10541" cmpd="sng">
                  <a:solidFill>
                    <a:schemeClr val="accent1">
                      <a:shade val="88000"/>
                      <a:satMod val="110000"/>
                    </a:schemeClr>
                  </a:solidFill>
                  <a:prstDash val="solid"/>
                </a:ln>
                <a:solidFill>
                  <a:srgbClr val="FF0000"/>
                </a:solidFill>
                <a:latin typeface="Cambria" pitchFamily="18" charset="0"/>
              </a:rPr>
              <a:t/>
            </a:r>
            <a:br>
              <a:rPr lang="en-US" sz="3000" b="1" dirty="0" smtClean="0">
                <a:ln w="10541" cmpd="sng">
                  <a:solidFill>
                    <a:schemeClr val="accent1">
                      <a:shade val="88000"/>
                      <a:satMod val="110000"/>
                    </a:schemeClr>
                  </a:solidFill>
                  <a:prstDash val="solid"/>
                </a:ln>
                <a:solidFill>
                  <a:srgbClr val="FF0000"/>
                </a:solidFill>
                <a:latin typeface="Cambria" pitchFamily="18" charset="0"/>
              </a:rPr>
            </a:br>
            <a:r>
              <a:rPr lang="en-US" sz="3000" b="1" dirty="0" smtClean="0">
                <a:ln w="10541" cmpd="sng">
                  <a:solidFill>
                    <a:schemeClr val="accent1">
                      <a:shade val="88000"/>
                      <a:satMod val="110000"/>
                    </a:schemeClr>
                  </a:solidFill>
                  <a:prstDash val="solid"/>
                </a:ln>
                <a:solidFill>
                  <a:srgbClr val="FF0000"/>
                </a:solidFill>
                <a:latin typeface="Cambria" pitchFamily="18" charset="0"/>
              </a:rPr>
              <a:t>NHÓM </a:t>
            </a:r>
            <a:r>
              <a:rPr lang="en-US" sz="3000" b="1" dirty="0">
                <a:ln w="10541" cmpd="sng">
                  <a:solidFill>
                    <a:schemeClr val="accent1">
                      <a:shade val="88000"/>
                      <a:satMod val="110000"/>
                    </a:schemeClr>
                  </a:solidFill>
                  <a:prstDash val="solid"/>
                </a:ln>
                <a:solidFill>
                  <a:srgbClr val="FF0000"/>
                </a:solidFill>
                <a:latin typeface="Cambria" pitchFamily="18" charset="0"/>
              </a:rPr>
              <a:t>ĐẤT ĐIỂN HÌNH</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19:</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002060"/>
                </a:solidFill>
                <a:effectLst>
                  <a:outerShdw blurRad="38100" dist="38100" dir="2700000" algn="tl">
                    <a:srgbClr val="000000">
                      <a:alpha val="43137"/>
                    </a:srgbClr>
                  </a:outerShdw>
                </a:effectLst>
                <a:latin typeface="Cambria" pitchFamily="18" charset="0"/>
              </a:rPr>
              <a:t>CHƯƠNG 6. ĐẤT VÀ SINH VẬT TRÊN TRÁI ĐẤT</a:t>
            </a:r>
          </a:p>
          <a:p>
            <a:r>
              <a:rPr lang="vi-VN" sz="2400" b="1" dirty="0">
                <a:solidFill>
                  <a:srgbClr val="FF0000"/>
                </a:solidFill>
                <a:effectLst>
                  <a:outerShdw blurRad="38100" dist="38100" dir="2700000" algn="tl">
                    <a:srgbClr val="000000">
                      <a:alpha val="43137"/>
                    </a:srgbClr>
                  </a:outerShdw>
                </a:effectLst>
                <a:latin typeface="Cambria" pitchFamily="18" charset="0"/>
              </a:rPr>
              <a:t>BÀI 19. LỚP ĐẤT VÀ CÁC NHÂN TỐ HÌNH THÀNH ĐẤT.</a:t>
            </a:r>
          </a:p>
          <a:p>
            <a:r>
              <a:rPr lang="vi-VN" sz="2400" b="1" dirty="0">
                <a:solidFill>
                  <a:srgbClr val="FF0000"/>
                </a:solidFill>
                <a:effectLst>
                  <a:outerShdw blurRad="38100" dist="38100" dir="2700000" algn="tl">
                    <a:srgbClr val="000000">
                      <a:alpha val="43137"/>
                    </a:srgbClr>
                  </a:outerShdw>
                </a:effectLst>
                <a:latin typeface="Cambria" pitchFamily="18" charset="0"/>
              </a:rPr>
              <a:t>MỘT SỐ NHÓM ĐẤT ĐIỂN HÌNH</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LỚP ĐẤT, CÁC THÀNH PHẦN CHÍNH CỦA ĐẤT VÀ TẦNG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CÁC NHÂN TỐ HÌNH THÀNH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MỘT SỐ NHÓM ĐẤT ĐIỂN HÌNH TRÊN THẾ GIỚI</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IV</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90" y="202779"/>
            <a:ext cx="520042"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362200"/>
          </a:xfrm>
          <a:prstGeom prst="wedgeRoundRectCallout">
            <a:avLst>
              <a:gd name="adj1" fmla="val 21121"/>
              <a:gd name="adj2" fmla="val 6738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81200"/>
            <a:ext cx="3371615" cy="1862048"/>
          </a:xfrm>
          <a:prstGeom prst="rect">
            <a:avLst/>
          </a:prstGeom>
        </p:spPr>
        <p:txBody>
          <a:bodyPr wrap="square">
            <a:spAutoFit/>
          </a:bodyPr>
          <a:lstStyle/>
          <a:p>
            <a:pPr algn="ct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Dựa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vào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smtClean="0">
                <a:solidFill>
                  <a:srgbClr val="FF0000"/>
                </a:solidFill>
                <a:latin typeface="Cambria" panose="02040503050406030204" pitchFamily="18" charset="0"/>
                <a:ea typeface="Cambria" panose="02040503050406030204" pitchFamily="18" charset="0"/>
              </a:rPr>
              <a:t> 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đất</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smtClean="0">
                <a:solidFill>
                  <a:srgbClr val="FF0000"/>
                </a:solidFill>
                <a:latin typeface="Cambria" panose="02040503050406030204" pitchFamily="18" charset="0"/>
                <a:ea typeface="Cambria" panose="02040503050406030204" pitchFamily="18" charset="0"/>
              </a:rPr>
              <a:t>(</a:t>
            </a:r>
            <a:r>
              <a:rPr lang="fr-FR" sz="2300" i="1" dirty="0" err="1" smtClean="0">
                <a:solidFill>
                  <a:srgbClr val="FF0000"/>
                </a:solidFill>
                <a:latin typeface="Cambria" panose="02040503050406030204" pitchFamily="18" charset="0"/>
                <a:ea typeface="Cambria" panose="02040503050406030204" pitchFamily="18" charset="0"/>
              </a:rPr>
              <a:t>lớp</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phủ</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thổ</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nhưỡng</a:t>
            </a:r>
            <a:r>
              <a:rPr lang="fr-FR" sz="2300" i="1" dirty="0" smtClean="0">
                <a:solidFill>
                  <a:srgbClr val="FF0000"/>
                </a:solidFill>
                <a:latin typeface="Cambria" panose="02040503050406030204" pitchFamily="18" charset="0"/>
                <a:ea typeface="Cambria" panose="02040503050406030204" pitchFamily="18" charset="0"/>
              </a:rPr>
              <a:t>) là </a:t>
            </a:r>
            <a:r>
              <a:rPr lang="fr-FR" sz="2300" i="1" dirty="0" err="1">
                <a:solidFill>
                  <a:srgbClr val="FF0000"/>
                </a:solidFill>
                <a:latin typeface="Cambria" panose="02040503050406030204" pitchFamily="18" charset="0"/>
                <a:ea typeface="Cambria" panose="02040503050406030204" pitchFamily="18" charset="0"/>
              </a:rPr>
              <a:t>gì</a:t>
            </a:r>
            <a:r>
              <a:rPr lang="fr-FR" sz="2300" i="1" dirty="0">
                <a:solidFill>
                  <a:srgbClr val="FF0000"/>
                </a:solidFill>
                <a:latin typeface="Cambria" panose="02040503050406030204" pitchFamily="18" charset="0"/>
                <a:ea typeface="Cambria" panose="02040503050406030204" pitchFamily="18" charset="0"/>
              </a:rPr>
              <a:t>? </a:t>
            </a:r>
            <a:r>
              <a:rPr lang="fr-FR" sz="2300" i="1" dirty="0" err="1">
                <a:solidFill>
                  <a:srgbClr val="FF0000"/>
                </a:solidFill>
                <a:latin typeface="Cambria" panose="02040503050406030204" pitchFamily="18" charset="0"/>
                <a:ea typeface="Cambria" panose="02040503050406030204" pitchFamily="18" charset="0"/>
              </a:rPr>
              <a:t>Độ</a:t>
            </a:r>
            <a:r>
              <a:rPr lang="fr-FR" sz="2300" i="1" dirty="0">
                <a:solidFill>
                  <a:srgbClr val="FF0000"/>
                </a:solidFill>
                <a:latin typeface="Cambria" panose="02040503050406030204" pitchFamily="18" charset="0"/>
                <a:ea typeface="Cambria" panose="02040503050406030204" pitchFamily="18" charset="0"/>
              </a:rPr>
              <a:t> </a:t>
            </a:r>
            <a:r>
              <a:rPr lang="fr-FR" sz="2300" i="1" dirty="0" err="1">
                <a:solidFill>
                  <a:srgbClr val="FF0000"/>
                </a:solidFill>
                <a:latin typeface="Cambria" panose="02040503050406030204" pitchFamily="18" charset="0"/>
                <a:ea typeface="Cambria" panose="02040503050406030204" pitchFamily="18" charset="0"/>
              </a:rPr>
              <a:t>phì</a:t>
            </a:r>
            <a:r>
              <a:rPr lang="fr-FR" sz="2300" i="1" dirty="0">
                <a:solidFill>
                  <a:srgbClr val="FF0000"/>
                </a:solidFill>
                <a:latin typeface="Cambria" panose="02040503050406030204" pitchFamily="18" charset="0"/>
                <a:ea typeface="Cambria" panose="02040503050406030204" pitchFamily="18" charset="0"/>
              </a:rPr>
              <a:t> </a:t>
            </a:r>
            <a:endParaRPr lang="fr-FR" sz="2300" i="1" dirty="0" smtClean="0">
              <a:solidFill>
                <a:srgbClr val="FF0000"/>
              </a:solidFill>
              <a:latin typeface="Cambria" panose="02040503050406030204" pitchFamily="18" charset="0"/>
              <a:ea typeface="Cambria" panose="02040503050406030204" pitchFamily="18" charset="0"/>
            </a:endParaRPr>
          </a:p>
          <a:p>
            <a:pPr algn="ctr"/>
            <a:r>
              <a:rPr lang="fr-FR" sz="2300" i="1" dirty="0" err="1" smtClean="0">
                <a:solidFill>
                  <a:srgbClr val="FF0000"/>
                </a:solidFill>
                <a:latin typeface="Cambria" panose="02040503050406030204" pitchFamily="18" charset="0"/>
                <a:ea typeface="Cambria" panose="02040503050406030204" pitchFamily="18" charset="0"/>
              </a:rPr>
              <a:t>của</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a:solidFill>
                  <a:srgbClr val="FF0000"/>
                </a:solidFill>
                <a:latin typeface="Cambria" panose="02040503050406030204" pitchFamily="18" charset="0"/>
                <a:ea typeface="Cambria" panose="02040503050406030204" pitchFamily="18" charset="0"/>
              </a:rPr>
              <a:t>đất</a:t>
            </a:r>
            <a:r>
              <a:rPr lang="fr-FR" sz="2300" i="1" dirty="0">
                <a:solidFill>
                  <a:srgbClr val="FF0000"/>
                </a:solidFill>
                <a:latin typeface="Cambria" panose="02040503050406030204" pitchFamily="18" charset="0"/>
                <a:ea typeface="Cambria" panose="02040503050406030204" pitchFamily="18" charset="0"/>
              </a:rPr>
              <a:t> là </a:t>
            </a:r>
            <a:r>
              <a:rPr lang="fr-FR" sz="2300" i="1" dirty="0" err="1">
                <a:solidFill>
                  <a:srgbClr val="FF0000"/>
                </a:solidFill>
                <a:latin typeface="Cambria" panose="02040503050406030204" pitchFamily="18" charset="0"/>
                <a:ea typeface="Cambria" panose="02040503050406030204" pitchFamily="18" charset="0"/>
              </a:rPr>
              <a:t>gì</a:t>
            </a:r>
            <a:r>
              <a:rPr lang="fr-FR" sz="2300" i="1" dirty="0">
                <a:solidFill>
                  <a:srgbClr val="FF0000"/>
                </a:solidFill>
                <a:latin typeface="Cambria" panose="02040503050406030204" pitchFamily="18" charset="0"/>
                <a:ea typeface="Cambria" panose="02040503050406030204" pitchFamily="18" charset="0"/>
              </a:rPr>
              <a:t>?</a:t>
            </a: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54538" y="1806476"/>
            <a:ext cx="4284662" cy="2308324"/>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 Đất là lớp vật chất mỏng, vụn bở, bao phủ trên bề mặt các lục địa và đảo, được đặc trưng bởi độ phì gọi là lớp đất (hay thổ nhưỡng).</a:t>
            </a:r>
          </a:p>
          <a:p>
            <a:pPr algn="just"/>
            <a:r>
              <a:rPr lang="vi-VN" dirty="0">
                <a:latin typeface="Cambria" panose="02040503050406030204" pitchFamily="18" charset="0"/>
                <a:ea typeface="Cambria" panose="02040503050406030204" pitchFamily="18" charset="0"/>
              </a:rPr>
              <a:t>- Độ phì của đất là khả năng cung cấp nhiệt, khí, nước các chất dinh dưỡng cần thiết cho thực vật sinh trưởng và phát triển.</a:t>
            </a: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smtClean="0">
                <a:solidFill>
                  <a:srgbClr val="CC0000"/>
                </a:solidFill>
                <a:latin typeface="Times New Roman" pitchFamily="18" charset="0"/>
                <a:cs typeface="Times New Roman" pitchFamily="18" charset="0"/>
              </a:rPr>
              <a:t>1. </a:t>
            </a:r>
            <a:r>
              <a:rPr lang="vi-VN" sz="2400" b="1" dirty="0">
                <a:solidFill>
                  <a:srgbClr val="CC0000"/>
                </a:solidFill>
                <a:latin typeface="Times New Roman" pitchFamily="18" charset="0"/>
                <a:cs typeface="Times New Roman" pitchFamily="18" charset="0"/>
              </a:rPr>
              <a:t>Lớp </a:t>
            </a:r>
            <a:r>
              <a:rPr lang="vi-VN" sz="2400" b="1" dirty="0"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9783" y="4267200"/>
            <a:ext cx="3793417" cy="22860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3420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randombar(horizontal)">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90" y="202779"/>
            <a:ext cx="520042"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85800" y="2086780"/>
            <a:ext cx="5943600" cy="2570897"/>
          </a:xfrm>
          <a:prstGeom prst="wedgeRoundRectCallout">
            <a:avLst>
              <a:gd name="adj1" fmla="val 56686"/>
              <a:gd name="adj2" fmla="val 9167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685800" y="2187476"/>
            <a:ext cx="5867400"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Đất là lớp vật chất mỏng, vụn bở, bao phủ trên bề mặt các lục địa và đảo, được đặc trưng bởi độ </a:t>
            </a:r>
            <a:r>
              <a:rPr lang="vi-VN" sz="2400" dirty="0" smtClean="0">
                <a:latin typeface="Cambria" panose="02040503050406030204" pitchFamily="18" charset="0"/>
                <a:ea typeface="Cambria" panose="02040503050406030204" pitchFamily="18" charset="0"/>
              </a:rPr>
              <a:t>phì</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Độ phì của đất là khả năng cung cấp nhiệt, khí, nước các chất dinh dưỡng cần thiết cho thực vật sinh trưởng và phát triển.</a:t>
            </a: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smtClean="0">
                <a:solidFill>
                  <a:srgbClr val="CC0000"/>
                </a:solidFill>
                <a:latin typeface="Times New Roman" pitchFamily="18" charset="0"/>
                <a:cs typeface="Times New Roman" pitchFamily="18" charset="0"/>
              </a:rPr>
              <a:t>1. </a:t>
            </a:r>
            <a:r>
              <a:rPr lang="vi-VN" sz="2400" b="1" dirty="0">
                <a:solidFill>
                  <a:srgbClr val="CC0000"/>
                </a:solidFill>
                <a:latin typeface="Times New Roman" pitchFamily="18" charset="0"/>
                <a:cs typeface="Times New Roman" pitchFamily="18" charset="0"/>
              </a:rPr>
              <a:t>Lớp </a:t>
            </a:r>
            <a:r>
              <a:rPr lang="vi-VN" sz="2400" b="1" dirty="0"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930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smtClean="0">
                <a:effectLst>
                  <a:outerShdw blurRad="38100" dist="38100" dir="2700000" algn="tl">
                    <a:srgbClr val="000000">
                      <a:alpha val="43137"/>
                    </a:srgbClr>
                  </a:outerShdw>
                </a:effectLst>
                <a:latin typeface="Cambria" pitchFamily="18" charset="0"/>
              </a:rPr>
              <a:t>I</a:t>
            </a:r>
            <a:endParaRPr lang="en-US" sz="27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362200"/>
            <a:ext cx="2311799"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smtClean="0">
                <a:solidFill>
                  <a:srgbClr val="FF0000"/>
                </a:solidFill>
                <a:latin typeface="Cambria" panose="02040503050406030204" pitchFamily="18" charset="0"/>
                <a:ea typeface="Cambria" panose="02040503050406030204" pitchFamily="18" charset="0"/>
              </a:rPr>
              <a:t>* </a:t>
            </a:r>
            <a:r>
              <a:rPr lang="en-US" sz="1900" b="1" dirty="0" err="1" smtClean="0">
                <a:solidFill>
                  <a:srgbClr val="FF0000"/>
                </a:solidFill>
                <a:latin typeface="Cambria" panose="02040503050406030204" pitchFamily="18" charset="0"/>
                <a:ea typeface="Cambria" panose="02040503050406030204" pitchFamily="18" charset="0"/>
              </a:rPr>
              <a:t>Nhóm</a:t>
            </a:r>
            <a:r>
              <a:rPr lang="en-US" sz="1900" b="1" dirty="0" smtClean="0">
                <a:solidFill>
                  <a:srgbClr val="FF0000"/>
                </a:solidFill>
                <a:latin typeface="Cambria" panose="02040503050406030204" pitchFamily="18" charset="0"/>
                <a:ea typeface="Cambria" panose="02040503050406030204" pitchFamily="18" charset="0"/>
              </a:rPr>
              <a:t> </a:t>
            </a:r>
            <a:r>
              <a:rPr lang="en-US" sz="1900" b="1" dirty="0">
                <a:solidFill>
                  <a:srgbClr val="FF0000"/>
                </a:solidFill>
                <a:latin typeface="Cambria" panose="02040503050406030204" pitchFamily="18" charset="0"/>
                <a:ea typeface="Cambria" panose="02040503050406030204" pitchFamily="18" charset="0"/>
              </a:rPr>
              <a:t>1, 2, 3, 4</a:t>
            </a:r>
            <a:r>
              <a:rPr lang="en-US" sz="1900" b="1" dirty="0" smtClean="0">
                <a:solidFill>
                  <a:srgbClr val="FF0000"/>
                </a:solidFill>
                <a:latin typeface="Cambria" panose="02040503050406030204" pitchFamily="18" charset="0"/>
                <a:ea typeface="Cambria" panose="02040503050406030204" pitchFamily="18" charset="0"/>
              </a:rPr>
              <a:t>:</a:t>
            </a:r>
          </a:p>
          <a:p>
            <a:pPr algn="just"/>
            <a:r>
              <a:rPr lang="en-US" sz="1900" b="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Quan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sát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19.1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endParaRPr lang="en-US" sz="1900" i="1" dirty="0">
              <a:solidFill>
                <a:srgbClr val="FF0000"/>
              </a:solidFill>
              <a:latin typeface="Cambria" panose="02040503050406030204" pitchFamily="18" charset="0"/>
              <a:ea typeface="Cambria" panose="02040503050406030204" pitchFamily="18" charset="0"/>
            </a:endParaRPr>
          </a:p>
          <a:p>
            <a:pPr algn="just"/>
            <a:r>
              <a:rPr lang="en-US" sz="2000" i="1" dirty="0" smtClean="0">
                <a:solidFill>
                  <a:srgbClr val="002060"/>
                </a:solidFill>
                <a:latin typeface="Cambria" panose="02040503050406030204" pitchFamily="18" charset="0"/>
                <a:ea typeface="Cambria" panose="02040503050406030204" pitchFamily="18" charset="0"/>
              </a:rPr>
              <a:t>1. </a:t>
            </a:r>
            <a:r>
              <a:rPr lang="vi-VN" sz="2000" i="1" dirty="0" smtClean="0">
                <a:solidFill>
                  <a:srgbClr val="002060"/>
                </a:solidFill>
                <a:latin typeface="Cambria" panose="02040503050406030204" pitchFamily="18" charset="0"/>
                <a:ea typeface="Cambria" panose="02040503050406030204" pitchFamily="18" charset="0"/>
              </a:rPr>
              <a:t>Xác </a:t>
            </a:r>
            <a:r>
              <a:rPr lang="vi-VN" sz="2000" i="1" dirty="0">
                <a:solidFill>
                  <a:srgbClr val="002060"/>
                </a:solidFill>
                <a:latin typeface="Cambria" panose="02040503050406030204" pitchFamily="18" charset="0"/>
                <a:ea typeface="Cambria" panose="02040503050406030204" pitchFamily="18" charset="0"/>
              </a:rPr>
              <a:t>định tỉ lệ các thành phần chính trong đất? Thành phần nào chiếm tỉ lệ lớn nhất? </a:t>
            </a:r>
            <a:endParaRPr lang="en-US" sz="2000" i="1" dirty="0" smtClean="0">
              <a:solidFill>
                <a:srgbClr val="002060"/>
              </a:solidFill>
              <a:latin typeface="Cambria" panose="02040503050406030204" pitchFamily="18" charset="0"/>
              <a:ea typeface="Cambria" panose="02040503050406030204" pitchFamily="18" charset="0"/>
            </a:endParaRPr>
          </a:p>
          <a:p>
            <a:pPr algn="just"/>
            <a:r>
              <a:rPr lang="en-US" sz="2000" i="1" dirty="0" smtClean="0">
                <a:solidFill>
                  <a:srgbClr val="002060"/>
                </a:solidFill>
                <a:latin typeface="Cambria" panose="02040503050406030204" pitchFamily="18" charset="0"/>
                <a:ea typeface="Cambria" panose="02040503050406030204" pitchFamily="18" charset="0"/>
              </a:rPr>
              <a:t>2. Cho </a:t>
            </a:r>
            <a:r>
              <a:rPr lang="en-US" sz="2000" i="1" dirty="0" err="1" smtClean="0">
                <a:solidFill>
                  <a:srgbClr val="002060"/>
                </a:solidFill>
                <a:latin typeface="Cambria" panose="02040503050406030204" pitchFamily="18" charset="0"/>
                <a:ea typeface="Cambria" panose="02040503050406030204" pitchFamily="18" charset="0"/>
              </a:rPr>
              <a:t>biết</a:t>
            </a:r>
            <a:r>
              <a:rPr lang="en-US" sz="2000" i="1" dirty="0" smtClean="0">
                <a:solidFill>
                  <a:srgbClr val="002060"/>
                </a:solidFill>
                <a:latin typeface="Cambria" panose="02040503050406030204" pitchFamily="18" charset="0"/>
                <a:ea typeface="Cambria" panose="02040503050406030204" pitchFamily="18" charset="0"/>
              </a:rPr>
              <a:t> t</a:t>
            </a:r>
            <a:r>
              <a:rPr lang="vi-VN" sz="2000" i="1" dirty="0" smtClean="0">
                <a:solidFill>
                  <a:srgbClr val="002060"/>
                </a:solidFill>
                <a:latin typeface="Cambria" panose="02040503050406030204" pitchFamily="18" charset="0"/>
                <a:ea typeface="Cambria" panose="02040503050406030204" pitchFamily="18" charset="0"/>
              </a:rPr>
              <a:t>hành </a:t>
            </a:r>
            <a:r>
              <a:rPr lang="vi-VN" sz="2000" i="1" dirty="0">
                <a:solidFill>
                  <a:srgbClr val="002060"/>
                </a:solidFill>
                <a:latin typeface="Cambria" panose="02040503050406030204" pitchFamily="18" charset="0"/>
                <a:ea typeface="Cambria" panose="02040503050406030204" pitchFamily="18" charset="0"/>
              </a:rPr>
              <a:t>phần nào quan trọng nhất? Vì sao? </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5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17026" y="2382083"/>
            <a:ext cx="2577348" cy="4170372"/>
          </a:xfrm>
          <a:prstGeom prst="rect">
            <a:avLst/>
          </a:prstGeom>
        </p:spPr>
        <p:txBody>
          <a:bodyPr wrap="square">
            <a:spAutoFit/>
          </a:bodyPr>
          <a:lstStyle/>
          <a:p>
            <a:pPr algn="ctr"/>
            <a:r>
              <a:rPr lang="en-US" b="1" dirty="0" smtClean="0">
                <a:solidFill>
                  <a:srgbClr val="FF0000"/>
                </a:solidFill>
                <a:latin typeface="Cambria" panose="02040503050406030204" pitchFamily="18" charset="0"/>
                <a:ea typeface="Cambria" panose="02040503050406030204" pitchFamily="18" charset="0"/>
              </a:rPr>
              <a:t>* </a:t>
            </a:r>
            <a:r>
              <a:rPr lang="en-US" b="1" dirty="0" err="1" smtClean="0">
                <a:solidFill>
                  <a:srgbClr val="FF0000"/>
                </a:solidFill>
                <a:latin typeface="Cambria" panose="02040503050406030204" pitchFamily="18" charset="0"/>
                <a:ea typeface="Cambria" panose="02040503050406030204" pitchFamily="18" charset="0"/>
              </a:rPr>
              <a:t>Nhóm</a:t>
            </a:r>
            <a:r>
              <a:rPr lang="en-US" b="1" dirty="0" smtClean="0">
                <a:solidFill>
                  <a:srgbClr val="FF0000"/>
                </a:solidFill>
                <a:latin typeface="Cambria" panose="02040503050406030204" pitchFamily="18" charset="0"/>
                <a:ea typeface="Cambria" panose="02040503050406030204" pitchFamily="18" charset="0"/>
              </a:rPr>
              <a:t> </a:t>
            </a:r>
            <a:r>
              <a:rPr lang="en-US" b="1" dirty="0">
                <a:solidFill>
                  <a:srgbClr val="FF0000"/>
                </a:solidFill>
                <a:latin typeface="Cambria" panose="02040503050406030204" pitchFamily="18" charset="0"/>
                <a:ea typeface="Cambria" panose="02040503050406030204" pitchFamily="18" charset="0"/>
              </a:rPr>
              <a:t>5, 6, 7, </a:t>
            </a:r>
            <a:r>
              <a:rPr lang="en-US" b="1" dirty="0" smtClean="0">
                <a:solidFill>
                  <a:srgbClr val="FF0000"/>
                </a:solidFill>
                <a:latin typeface="Cambria" panose="02040503050406030204" pitchFamily="18" charset="0"/>
                <a:ea typeface="Cambria" panose="02040503050406030204" pitchFamily="18" charset="0"/>
              </a:rPr>
              <a:t>8:</a:t>
            </a:r>
          </a:p>
          <a:p>
            <a:pPr algn="just"/>
            <a:r>
              <a:rPr lang="en-US" b="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Dựa</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19.2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a:solidFill>
                  <a:srgbClr val="FF0000"/>
                </a:solidFill>
                <a:latin typeface="Cambria" panose="02040503050406030204" pitchFamily="18" charset="0"/>
                <a:ea typeface="Cambria" panose="02040503050406030204" pitchFamily="18" charset="0"/>
              </a:rPr>
              <a:t>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endParaRPr lang="en-US" sz="1900" b="1" dirty="0">
              <a:solidFill>
                <a:srgbClr val="FF0000"/>
              </a:solidFill>
              <a:latin typeface="Cambria" panose="02040503050406030204" pitchFamily="18" charset="0"/>
              <a:ea typeface="Cambria" panose="02040503050406030204" pitchFamily="18" charset="0"/>
            </a:endParaRPr>
          </a:p>
          <a:p>
            <a:pPr algn="just"/>
            <a:r>
              <a:rPr lang="en-US" sz="1900" i="1" dirty="0" smtClean="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Kể tên các tầng đất theo thứ tự từ trên xuống dưới? </a:t>
            </a:r>
          </a:p>
          <a:p>
            <a:pPr algn="just"/>
            <a:r>
              <a:rPr lang="en-US" sz="1900" i="1" dirty="0" smtClean="0">
                <a:solidFill>
                  <a:srgbClr val="002060"/>
                </a:solidFill>
                <a:latin typeface="Cambria" panose="02040503050406030204" pitchFamily="18" charset="0"/>
                <a:ea typeface="Cambria" panose="02040503050406030204" pitchFamily="18" charset="0"/>
              </a:rPr>
              <a:t>2. Cho </a:t>
            </a:r>
            <a:r>
              <a:rPr lang="en-US" sz="1900" i="1" dirty="0" err="1" smtClean="0">
                <a:solidFill>
                  <a:srgbClr val="002060"/>
                </a:solidFill>
                <a:latin typeface="Cambria" panose="02040503050406030204" pitchFamily="18" charset="0"/>
                <a:ea typeface="Cambria" panose="02040503050406030204" pitchFamily="18" charset="0"/>
              </a:rPr>
              <a:t>biết</a:t>
            </a:r>
            <a:r>
              <a:rPr lang="en-US" sz="1900" i="1" dirty="0" smtClean="0">
                <a:solidFill>
                  <a:srgbClr val="002060"/>
                </a:solidFill>
                <a:latin typeface="Cambria" panose="02040503050406030204" pitchFamily="18" charset="0"/>
                <a:ea typeface="Cambria" panose="02040503050406030204" pitchFamily="18" charset="0"/>
              </a:rPr>
              <a:t> t</a:t>
            </a:r>
            <a:r>
              <a:rPr lang="vi-VN" sz="1900" i="1" dirty="0" smtClean="0">
                <a:solidFill>
                  <a:srgbClr val="002060"/>
                </a:solidFill>
                <a:latin typeface="Cambria" panose="02040503050406030204" pitchFamily="18" charset="0"/>
                <a:ea typeface="Cambria" panose="02040503050406030204" pitchFamily="18" charset="0"/>
              </a:rPr>
              <a:t>ầng </a:t>
            </a:r>
            <a:r>
              <a:rPr lang="vi-VN" sz="1900" i="1" dirty="0">
                <a:solidFill>
                  <a:srgbClr val="002060"/>
                </a:solidFill>
                <a:latin typeface="Cambria" panose="02040503050406030204" pitchFamily="18" charset="0"/>
                <a:ea typeface="Cambria" panose="02040503050406030204" pitchFamily="18" charset="0"/>
              </a:rPr>
              <a:t>nào chứa chất mùn và có nhiều dinh dưỡng? Tầng nào chứa sản phẩm phong hóa bị biến đổi để hình thành đất?</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1800" y="4572000"/>
            <a:ext cx="2959046" cy="2014855"/>
          </a:xfrm>
          <a:prstGeom prst="rect">
            <a:avLst/>
          </a:prstGeom>
          <a:noFill/>
          <a:ln>
            <a:solidFill>
              <a:srgbClr val="00FF00"/>
            </a:solidFill>
          </a:ln>
        </p:spPr>
      </p:pic>
      <p:pic>
        <p:nvPicPr>
          <p:cNvPr id="36" name="Picture 35"/>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72031" y="2438400"/>
            <a:ext cx="1850075" cy="2026683"/>
          </a:xfrm>
          <a:prstGeom prst="rect">
            <a:avLst/>
          </a:prstGeom>
          <a:noFill/>
          <a:ln>
            <a:solidFill>
              <a:srgbClr val="00FF00"/>
            </a:solidFill>
          </a:ln>
        </p:spPr>
      </p:pic>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randombar(horizontal)">
                                      <p:cBhvr>
                                        <p:cTn id="23" dur="500"/>
                                        <p:tgtEl>
                                          <p:spTgt spid="35"/>
                                        </p:tgtEl>
                                      </p:cBhvr>
                                    </p:animEffect>
                                  </p:childTnLst>
                                </p:cTn>
                              </p:par>
                              <p:par>
                                <p:cTn id="24" presetID="14" presetClass="entr" presetSubtype="1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3732916307"/>
              </p:ext>
            </p:extLst>
          </p:nvPr>
        </p:nvGraphicFramePr>
        <p:xfrm>
          <a:off x="914400" y="22098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 Box 9"/>
          <p:cNvSpPr txBox="1">
            <a:spLocks noChangeArrowheads="1"/>
          </p:cNvSpPr>
          <p:nvPr/>
        </p:nvSpPr>
        <p:spPr bwMode="auto">
          <a:xfrm>
            <a:off x="289263" y="1219200"/>
            <a:ext cx="44351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Các</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thành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phần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chính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của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17"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pic>
        <p:nvPicPr>
          <p:cNvPr id="18" name="Picture 17"/>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3599" y="1902301"/>
            <a:ext cx="2959046" cy="2014855"/>
          </a:xfrm>
          <a:prstGeom prst="rect">
            <a:avLst/>
          </a:prstGeom>
          <a:noFill/>
          <a:ln>
            <a:solidFill>
              <a:srgbClr val="00FF00"/>
            </a:solidFill>
          </a:ln>
        </p:spPr>
      </p:pic>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685800" y="2621340"/>
            <a:ext cx="6553199" cy="2331660"/>
          </a:xfrm>
          <a:prstGeom prst="wedgeRoundRectCallout">
            <a:avLst>
              <a:gd name="adj1" fmla="val 47300"/>
              <a:gd name="adj2" fmla="val 8468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38200" y="3002340"/>
            <a:ext cx="6170863" cy="156966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Lớp đất bao gồm các thành phần là chất vô cơ chiếm tỉ lệ lớn nhất, chất hữu cơ chiếm tỉ lệ nhỏ nhất nhưng là thành phần quan trọng nhất, nước và không khí.</a:t>
            </a:r>
          </a:p>
        </p:txBody>
      </p:sp>
      <p:sp>
        <p:nvSpPr>
          <p:cNvPr id="21" name="Text Box 9"/>
          <p:cNvSpPr txBox="1">
            <a:spLocks noChangeArrowheads="1"/>
          </p:cNvSpPr>
          <p:nvPr/>
        </p:nvSpPr>
        <p:spPr bwMode="auto">
          <a:xfrm>
            <a:off x="289263" y="1219200"/>
            <a:ext cx="44351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Các</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thành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phần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chính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của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22"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27179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1967</Words>
  <Application>Microsoft Office PowerPoint</Application>
  <PresentationFormat>On-screen Show (4:3)</PresentationFormat>
  <Paragraphs>203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LỚP ĐẤT VÀ CÁC NHÂN TỐ  HÌNH THÀNH ĐẤT. MỘT SỐ  NHÓM ĐẤT ĐIỂN HÌNH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106</cp:revision>
  <dcterms:created xsi:type="dcterms:W3CDTF">2016-02-15T14:28:12Z</dcterms:created>
  <dcterms:modified xsi:type="dcterms:W3CDTF">2021-08-10T06:48:04Z</dcterms:modified>
</cp:coreProperties>
</file>