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347" r:id="rId3"/>
    <p:sldId id="257" r:id="rId4"/>
    <p:sldId id="335" r:id="rId5"/>
    <p:sldId id="320" r:id="rId6"/>
    <p:sldId id="348" r:id="rId7"/>
    <p:sldId id="349" r:id="rId8"/>
    <p:sldId id="337" r:id="rId9"/>
    <p:sldId id="327" r:id="rId10"/>
    <p:sldId id="350" r:id="rId11"/>
    <p:sldId id="356" r:id="rId12"/>
    <p:sldId id="353" r:id="rId13"/>
    <p:sldId id="354" r:id="rId14"/>
    <p:sldId id="357" r:id="rId15"/>
    <p:sldId id="352" r:id="rId16"/>
    <p:sldId id="344" r:id="rId17"/>
    <p:sldId id="358" r:id="rId18"/>
    <p:sldId id="359" r:id="rId19"/>
    <p:sldId id="360" r:id="rId20"/>
    <p:sldId id="361" r:id="rId21"/>
    <p:sldId id="334" r:id="rId22"/>
    <p:sldId id="30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BCFCD4"/>
    <a:srgbClr val="0D3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p:scale>
          <a:sx n="62" d="100"/>
          <a:sy n="62" d="100"/>
        </p:scale>
        <p:origin x="-82"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B7EE16-CD43-4660-91C4-AF5A537D5497}" type="doc">
      <dgm:prSet loTypeId="urn:microsoft.com/office/officeart/2005/8/layout/pyramid2" loCatId="list" qsTypeId="urn:microsoft.com/office/officeart/2005/8/quickstyle/simple1" qsCatId="simple" csTypeId="urn:microsoft.com/office/officeart/2005/8/colors/accent1_2" csCatId="accent1" phldr="1"/>
      <dgm:spPr/>
    </dgm:pt>
    <dgm:pt modelId="{06332215-8B40-4E80-BE76-3E81DC3BF7DA}">
      <dgm:prSet phldrT="[Text]" custT="1"/>
      <dgm:spPr/>
      <dgm:t>
        <a:bodyPr/>
        <a:lstStyle/>
        <a:p>
          <a:r>
            <a:rPr lang="en-US" sz="1900" dirty="0" err="1" smtClean="0">
              <a:latin typeface="Cambria" panose="02040503050406030204" pitchFamily="18" charset="0"/>
              <a:ea typeface="Cambria" panose="02040503050406030204" pitchFamily="18" charset="0"/>
            </a:rPr>
            <a:t>Núi</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độ</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cao</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tuyệt</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đối</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trên</a:t>
          </a:r>
          <a:r>
            <a:rPr lang="en-US" sz="1900" dirty="0" smtClean="0">
              <a:latin typeface="Cambria" panose="02040503050406030204" pitchFamily="18" charset="0"/>
              <a:ea typeface="Cambria" panose="02040503050406030204" pitchFamily="18" charset="0"/>
            </a:rPr>
            <a:t> 500m</a:t>
          </a:r>
          <a:endParaRPr lang="en-US" sz="1900" dirty="0">
            <a:latin typeface="Cambria" panose="02040503050406030204" pitchFamily="18" charset="0"/>
            <a:ea typeface="Cambria" panose="02040503050406030204" pitchFamily="18" charset="0"/>
          </a:endParaRPr>
        </a:p>
      </dgm:t>
    </dgm:pt>
    <dgm:pt modelId="{B745D8FC-C703-48F3-8963-D1D15A898FA6}" type="parTrans" cxnId="{2A5B76B9-AE44-41A0-A750-3D995F405FDB}">
      <dgm:prSet/>
      <dgm:spPr/>
      <dgm:t>
        <a:bodyPr/>
        <a:lstStyle/>
        <a:p>
          <a:endParaRPr lang="en-US"/>
        </a:p>
      </dgm:t>
    </dgm:pt>
    <dgm:pt modelId="{F33D4069-B4D6-4B4D-ABB0-EABF44F30FFF}" type="sibTrans" cxnId="{2A5B76B9-AE44-41A0-A750-3D995F405FDB}">
      <dgm:prSet/>
      <dgm:spPr/>
      <dgm:t>
        <a:bodyPr/>
        <a:lstStyle/>
        <a:p>
          <a:endParaRPr lang="en-US"/>
        </a:p>
      </dgm:t>
    </dgm:pt>
    <dgm:pt modelId="{4E18D21D-DC4D-4318-B045-4AEFEBA7EEC5}">
      <dgm:prSet phldrT="[Text]" custT="1"/>
      <dgm:spPr/>
      <dgm:t>
        <a:bodyPr/>
        <a:lstStyle/>
        <a:p>
          <a:r>
            <a:rPr lang="en-US" sz="1900" dirty="0" smtClean="0">
              <a:latin typeface="Cambria" panose="02040503050406030204" pitchFamily="18" charset="0"/>
              <a:ea typeface="Cambria" panose="02040503050406030204" pitchFamily="18" charset="0"/>
            </a:rPr>
            <a:t>Cao </a:t>
          </a:r>
          <a:r>
            <a:rPr lang="en-US" sz="1900" dirty="0" err="1" smtClean="0">
              <a:latin typeface="Cambria" panose="02040503050406030204" pitchFamily="18" charset="0"/>
              <a:ea typeface="Cambria" panose="02040503050406030204" pitchFamily="18" charset="0"/>
            </a:rPr>
            <a:t>nguyên</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độ cao t</a:t>
          </a:r>
          <a:r>
            <a:rPr lang="en-US" sz="1900" dirty="0" err="1" smtClean="0">
              <a:latin typeface="Cambria" panose="02040503050406030204" pitchFamily="18" charset="0"/>
              <a:ea typeface="Cambria" panose="02040503050406030204" pitchFamily="18" charset="0"/>
            </a:rPr>
            <a:t>ương</a:t>
          </a:r>
          <a:r>
            <a:rPr lang="vi-VN" sz="1900" dirty="0" smtClean="0">
              <a:latin typeface="Cambria" panose="02040503050406030204" pitchFamily="18" charset="0"/>
              <a:ea typeface="Cambria" panose="02040503050406030204" pitchFamily="18" charset="0"/>
            </a:rPr>
            <a:t> đối </a:t>
          </a:r>
          <a:r>
            <a:rPr lang="en-US" sz="1900" dirty="0" err="1" smtClean="0">
              <a:latin typeface="Cambria" panose="02040503050406030204" pitchFamily="18" charset="0"/>
              <a:ea typeface="Cambria" panose="02040503050406030204" pitchFamily="18" charset="0"/>
            </a:rPr>
            <a:t>trên</a:t>
          </a:r>
          <a:r>
            <a:rPr lang="en-US" sz="1900" dirty="0" smtClean="0">
              <a:latin typeface="Cambria" panose="02040503050406030204" pitchFamily="18" charset="0"/>
              <a:ea typeface="Cambria" panose="02040503050406030204" pitchFamily="18" charset="0"/>
            </a:rPr>
            <a:t> 500m</a:t>
          </a:r>
          <a:endParaRPr lang="en-US" sz="1900" dirty="0">
            <a:latin typeface="Cambria" panose="02040503050406030204" pitchFamily="18" charset="0"/>
            <a:ea typeface="Cambria" panose="02040503050406030204" pitchFamily="18" charset="0"/>
          </a:endParaRPr>
        </a:p>
      </dgm:t>
    </dgm:pt>
    <dgm:pt modelId="{A1EC74A5-3791-47D3-BF8A-FF839E2E7A8C}" type="parTrans" cxnId="{40FDCEB1-87C1-43EB-853F-61CC2CCB11F8}">
      <dgm:prSet/>
      <dgm:spPr/>
      <dgm:t>
        <a:bodyPr/>
        <a:lstStyle/>
        <a:p>
          <a:endParaRPr lang="en-US"/>
        </a:p>
      </dgm:t>
    </dgm:pt>
    <dgm:pt modelId="{045F10B9-9D5B-4D6D-A1C5-3890D4991C12}" type="sibTrans" cxnId="{40FDCEB1-87C1-43EB-853F-61CC2CCB11F8}">
      <dgm:prSet/>
      <dgm:spPr/>
      <dgm:t>
        <a:bodyPr/>
        <a:lstStyle/>
        <a:p>
          <a:endParaRPr lang="en-US"/>
        </a:p>
      </dgm:t>
    </dgm:pt>
    <dgm:pt modelId="{087134C5-A876-4C2A-8DA9-84FB489CE450}">
      <dgm:prSet phldrT="[Text]" custT="1"/>
      <dgm:spPr/>
      <dgm:t>
        <a:bodyPr/>
        <a:lstStyle/>
        <a:p>
          <a:r>
            <a:rPr lang="en-US" sz="1900" dirty="0" err="1" smtClean="0">
              <a:latin typeface="Cambria" panose="02040503050406030204" pitchFamily="18" charset="0"/>
              <a:ea typeface="Cambria" panose="02040503050406030204" pitchFamily="18" charset="0"/>
            </a:rPr>
            <a:t>Đồi</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độ</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cao</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tương</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đối</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dưới</a:t>
          </a:r>
          <a:r>
            <a:rPr lang="en-US" sz="1900" dirty="0" smtClean="0">
              <a:latin typeface="Cambria" panose="02040503050406030204" pitchFamily="18" charset="0"/>
              <a:ea typeface="Cambria" panose="02040503050406030204" pitchFamily="18" charset="0"/>
            </a:rPr>
            <a:t> 200m</a:t>
          </a:r>
          <a:endParaRPr lang="en-US" sz="1900" dirty="0">
            <a:latin typeface="Cambria" panose="02040503050406030204" pitchFamily="18" charset="0"/>
            <a:ea typeface="Cambria" panose="02040503050406030204" pitchFamily="18" charset="0"/>
          </a:endParaRPr>
        </a:p>
      </dgm:t>
    </dgm:pt>
    <dgm:pt modelId="{A14BBC48-EC7A-49BB-A7A8-79D3B00826BE}" type="parTrans" cxnId="{EF52DB4B-A6B1-4A9E-82A3-5F362F251CA0}">
      <dgm:prSet/>
      <dgm:spPr/>
      <dgm:t>
        <a:bodyPr/>
        <a:lstStyle/>
        <a:p>
          <a:endParaRPr lang="en-US"/>
        </a:p>
      </dgm:t>
    </dgm:pt>
    <dgm:pt modelId="{5A869E58-6CED-4DD6-BD10-C4D4FF22B8D9}" type="sibTrans" cxnId="{EF52DB4B-A6B1-4A9E-82A3-5F362F251CA0}">
      <dgm:prSet/>
      <dgm:spPr/>
      <dgm:t>
        <a:bodyPr/>
        <a:lstStyle/>
        <a:p>
          <a:endParaRPr lang="en-US"/>
        </a:p>
      </dgm:t>
    </dgm:pt>
    <dgm:pt modelId="{4B51E47F-AAB1-4941-8BC5-D0D65FF7B880}">
      <dgm:prSet phldrT="[Text]" custT="1"/>
      <dgm:spPr/>
      <dgm:t>
        <a:bodyPr/>
        <a:lstStyle/>
        <a:p>
          <a:r>
            <a:rPr lang="en-US" sz="1900" dirty="0" err="1" smtClean="0">
              <a:latin typeface="Cambria" panose="02040503050406030204" pitchFamily="18" charset="0"/>
              <a:ea typeface="Cambria" panose="02040503050406030204" pitchFamily="18" charset="0"/>
            </a:rPr>
            <a:t>Đồng</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bằng</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độ</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cao</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tuyệt</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đối</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dưới</a:t>
          </a:r>
          <a:r>
            <a:rPr lang="en-US" sz="1900" dirty="0" smtClean="0">
              <a:latin typeface="Cambria" panose="02040503050406030204" pitchFamily="18" charset="0"/>
              <a:ea typeface="Cambria" panose="02040503050406030204" pitchFamily="18" charset="0"/>
            </a:rPr>
            <a:t> 200m</a:t>
          </a:r>
          <a:endParaRPr lang="en-US" sz="1900" dirty="0">
            <a:latin typeface="Cambria" panose="02040503050406030204" pitchFamily="18" charset="0"/>
            <a:ea typeface="Cambria" panose="02040503050406030204" pitchFamily="18" charset="0"/>
          </a:endParaRPr>
        </a:p>
      </dgm:t>
    </dgm:pt>
    <dgm:pt modelId="{4A668281-ACE5-4975-B002-C167EB86A629}" type="parTrans" cxnId="{A4D6EE24-BE58-48FE-B19B-7617E28148D9}">
      <dgm:prSet/>
      <dgm:spPr/>
      <dgm:t>
        <a:bodyPr/>
        <a:lstStyle/>
        <a:p>
          <a:endParaRPr lang="en-US"/>
        </a:p>
      </dgm:t>
    </dgm:pt>
    <dgm:pt modelId="{13853D48-EBFC-47D4-A85A-E2979BA98960}" type="sibTrans" cxnId="{A4D6EE24-BE58-48FE-B19B-7617E28148D9}">
      <dgm:prSet/>
      <dgm:spPr/>
      <dgm:t>
        <a:bodyPr/>
        <a:lstStyle/>
        <a:p>
          <a:endParaRPr lang="en-US"/>
        </a:p>
      </dgm:t>
    </dgm:pt>
    <dgm:pt modelId="{6C1D6DD9-34E5-498A-9193-851C4717BFD0}" type="pres">
      <dgm:prSet presAssocID="{32B7EE16-CD43-4660-91C4-AF5A537D5497}" presName="compositeShape" presStyleCnt="0">
        <dgm:presLayoutVars>
          <dgm:dir/>
          <dgm:resizeHandles/>
        </dgm:presLayoutVars>
      </dgm:prSet>
      <dgm:spPr/>
    </dgm:pt>
    <dgm:pt modelId="{E780D2E5-B471-4BF7-B142-E0F74CEB040C}" type="pres">
      <dgm:prSet presAssocID="{32B7EE16-CD43-4660-91C4-AF5A537D5497}" presName="pyramid" presStyleLbl="node1" presStyleIdx="0" presStyleCnt="1"/>
      <dgm:spPr/>
    </dgm:pt>
    <dgm:pt modelId="{14046E79-2A9E-4722-A5C7-C3A685FFA6A1}" type="pres">
      <dgm:prSet presAssocID="{32B7EE16-CD43-4660-91C4-AF5A537D5497}" presName="theList" presStyleCnt="0"/>
      <dgm:spPr/>
    </dgm:pt>
    <dgm:pt modelId="{E5C2B7BF-8FEA-4F10-BB8F-B420CD7977D2}" type="pres">
      <dgm:prSet presAssocID="{06332215-8B40-4E80-BE76-3E81DC3BF7DA}" presName="aNode" presStyleLbl="fgAcc1" presStyleIdx="0" presStyleCnt="4">
        <dgm:presLayoutVars>
          <dgm:bulletEnabled val="1"/>
        </dgm:presLayoutVars>
      </dgm:prSet>
      <dgm:spPr/>
      <dgm:t>
        <a:bodyPr/>
        <a:lstStyle/>
        <a:p>
          <a:endParaRPr lang="en-US"/>
        </a:p>
      </dgm:t>
    </dgm:pt>
    <dgm:pt modelId="{EE9CED3B-5ECB-4A50-99E3-DA644832D4CE}" type="pres">
      <dgm:prSet presAssocID="{06332215-8B40-4E80-BE76-3E81DC3BF7DA}" presName="aSpace" presStyleCnt="0"/>
      <dgm:spPr/>
    </dgm:pt>
    <dgm:pt modelId="{50CCBFF1-BB54-4C52-A3D8-8B3ED945F119}" type="pres">
      <dgm:prSet presAssocID="{4E18D21D-DC4D-4318-B045-4AEFEBA7EEC5}" presName="aNode" presStyleLbl="fgAcc1" presStyleIdx="1" presStyleCnt="4">
        <dgm:presLayoutVars>
          <dgm:bulletEnabled val="1"/>
        </dgm:presLayoutVars>
      </dgm:prSet>
      <dgm:spPr/>
      <dgm:t>
        <a:bodyPr/>
        <a:lstStyle/>
        <a:p>
          <a:endParaRPr lang="en-US"/>
        </a:p>
      </dgm:t>
    </dgm:pt>
    <dgm:pt modelId="{8ECE6EFC-3C0E-4EBD-873F-56CC66D1BC9E}" type="pres">
      <dgm:prSet presAssocID="{4E18D21D-DC4D-4318-B045-4AEFEBA7EEC5}" presName="aSpace" presStyleCnt="0"/>
      <dgm:spPr/>
    </dgm:pt>
    <dgm:pt modelId="{184054A6-965A-4A0E-87C8-481038959234}" type="pres">
      <dgm:prSet presAssocID="{087134C5-A876-4C2A-8DA9-84FB489CE450}" presName="aNode" presStyleLbl="fgAcc1" presStyleIdx="2" presStyleCnt="4">
        <dgm:presLayoutVars>
          <dgm:bulletEnabled val="1"/>
        </dgm:presLayoutVars>
      </dgm:prSet>
      <dgm:spPr/>
      <dgm:t>
        <a:bodyPr/>
        <a:lstStyle/>
        <a:p>
          <a:endParaRPr lang="en-US"/>
        </a:p>
      </dgm:t>
    </dgm:pt>
    <dgm:pt modelId="{CA8278E8-2BF0-4FDA-B295-8FB11D404DF5}" type="pres">
      <dgm:prSet presAssocID="{087134C5-A876-4C2A-8DA9-84FB489CE450}" presName="aSpace" presStyleCnt="0"/>
      <dgm:spPr/>
    </dgm:pt>
    <dgm:pt modelId="{E788FF2B-3BCF-4846-9B4F-BFD4F0B4F8DD}" type="pres">
      <dgm:prSet presAssocID="{4B51E47F-AAB1-4941-8BC5-D0D65FF7B880}" presName="aNode" presStyleLbl="fgAcc1" presStyleIdx="3" presStyleCnt="4">
        <dgm:presLayoutVars>
          <dgm:bulletEnabled val="1"/>
        </dgm:presLayoutVars>
      </dgm:prSet>
      <dgm:spPr/>
      <dgm:t>
        <a:bodyPr/>
        <a:lstStyle/>
        <a:p>
          <a:endParaRPr lang="en-US"/>
        </a:p>
      </dgm:t>
    </dgm:pt>
    <dgm:pt modelId="{844458C1-787B-4C3C-9BF2-BE18F889688D}" type="pres">
      <dgm:prSet presAssocID="{4B51E47F-AAB1-4941-8BC5-D0D65FF7B880}" presName="aSpace" presStyleCnt="0"/>
      <dgm:spPr/>
    </dgm:pt>
  </dgm:ptLst>
  <dgm:cxnLst>
    <dgm:cxn modelId="{40FDCEB1-87C1-43EB-853F-61CC2CCB11F8}" srcId="{32B7EE16-CD43-4660-91C4-AF5A537D5497}" destId="{4E18D21D-DC4D-4318-B045-4AEFEBA7EEC5}" srcOrd="1" destOrd="0" parTransId="{A1EC74A5-3791-47D3-BF8A-FF839E2E7A8C}" sibTransId="{045F10B9-9D5B-4D6D-A1C5-3890D4991C12}"/>
    <dgm:cxn modelId="{A4D6EE24-BE58-48FE-B19B-7617E28148D9}" srcId="{32B7EE16-CD43-4660-91C4-AF5A537D5497}" destId="{4B51E47F-AAB1-4941-8BC5-D0D65FF7B880}" srcOrd="3" destOrd="0" parTransId="{4A668281-ACE5-4975-B002-C167EB86A629}" sibTransId="{13853D48-EBFC-47D4-A85A-E2979BA98960}"/>
    <dgm:cxn modelId="{2C2075DA-1F57-4DDF-B5AA-F808331EBBC3}" type="presOf" srcId="{087134C5-A876-4C2A-8DA9-84FB489CE450}" destId="{184054A6-965A-4A0E-87C8-481038959234}" srcOrd="0" destOrd="0" presId="urn:microsoft.com/office/officeart/2005/8/layout/pyramid2"/>
    <dgm:cxn modelId="{2A5B76B9-AE44-41A0-A750-3D995F405FDB}" srcId="{32B7EE16-CD43-4660-91C4-AF5A537D5497}" destId="{06332215-8B40-4E80-BE76-3E81DC3BF7DA}" srcOrd="0" destOrd="0" parTransId="{B745D8FC-C703-48F3-8963-D1D15A898FA6}" sibTransId="{F33D4069-B4D6-4B4D-ABB0-EABF44F30FFF}"/>
    <dgm:cxn modelId="{2D636368-6DB5-45A2-B08B-219FACC0DB81}" type="presOf" srcId="{06332215-8B40-4E80-BE76-3E81DC3BF7DA}" destId="{E5C2B7BF-8FEA-4F10-BB8F-B420CD7977D2}" srcOrd="0" destOrd="0" presId="urn:microsoft.com/office/officeart/2005/8/layout/pyramid2"/>
    <dgm:cxn modelId="{EF52DB4B-A6B1-4A9E-82A3-5F362F251CA0}" srcId="{32B7EE16-CD43-4660-91C4-AF5A537D5497}" destId="{087134C5-A876-4C2A-8DA9-84FB489CE450}" srcOrd="2" destOrd="0" parTransId="{A14BBC48-EC7A-49BB-A7A8-79D3B00826BE}" sibTransId="{5A869E58-6CED-4DD6-BD10-C4D4FF22B8D9}"/>
    <dgm:cxn modelId="{C1E0D4FC-460F-41DB-9677-7EA4C58272C7}" type="presOf" srcId="{4E18D21D-DC4D-4318-B045-4AEFEBA7EEC5}" destId="{50CCBFF1-BB54-4C52-A3D8-8B3ED945F119}" srcOrd="0" destOrd="0" presId="urn:microsoft.com/office/officeart/2005/8/layout/pyramid2"/>
    <dgm:cxn modelId="{6906498E-F07F-432B-9673-6E0F9AE0ECA9}" type="presOf" srcId="{4B51E47F-AAB1-4941-8BC5-D0D65FF7B880}" destId="{E788FF2B-3BCF-4846-9B4F-BFD4F0B4F8DD}" srcOrd="0" destOrd="0" presId="urn:microsoft.com/office/officeart/2005/8/layout/pyramid2"/>
    <dgm:cxn modelId="{EF53BABB-BADE-4787-9B84-2330F78E66F3}" type="presOf" srcId="{32B7EE16-CD43-4660-91C4-AF5A537D5497}" destId="{6C1D6DD9-34E5-498A-9193-851C4717BFD0}" srcOrd="0" destOrd="0" presId="urn:microsoft.com/office/officeart/2005/8/layout/pyramid2"/>
    <dgm:cxn modelId="{FAE4FD69-319D-49B6-A229-6816531D7588}" type="presParOf" srcId="{6C1D6DD9-34E5-498A-9193-851C4717BFD0}" destId="{E780D2E5-B471-4BF7-B142-E0F74CEB040C}" srcOrd="0" destOrd="0" presId="urn:microsoft.com/office/officeart/2005/8/layout/pyramid2"/>
    <dgm:cxn modelId="{8A1FD2C3-C245-45C7-A83C-BEE1477D0852}" type="presParOf" srcId="{6C1D6DD9-34E5-498A-9193-851C4717BFD0}" destId="{14046E79-2A9E-4722-A5C7-C3A685FFA6A1}" srcOrd="1" destOrd="0" presId="urn:microsoft.com/office/officeart/2005/8/layout/pyramid2"/>
    <dgm:cxn modelId="{E9CFABDB-FD0B-4925-A686-888700AFBD84}" type="presParOf" srcId="{14046E79-2A9E-4722-A5C7-C3A685FFA6A1}" destId="{E5C2B7BF-8FEA-4F10-BB8F-B420CD7977D2}" srcOrd="0" destOrd="0" presId="urn:microsoft.com/office/officeart/2005/8/layout/pyramid2"/>
    <dgm:cxn modelId="{C755BD19-787B-4E38-A0DE-A139EE954517}" type="presParOf" srcId="{14046E79-2A9E-4722-A5C7-C3A685FFA6A1}" destId="{EE9CED3B-5ECB-4A50-99E3-DA644832D4CE}" srcOrd="1" destOrd="0" presId="urn:microsoft.com/office/officeart/2005/8/layout/pyramid2"/>
    <dgm:cxn modelId="{C1E15B92-89EF-4E7E-9247-E081338611C9}" type="presParOf" srcId="{14046E79-2A9E-4722-A5C7-C3A685FFA6A1}" destId="{50CCBFF1-BB54-4C52-A3D8-8B3ED945F119}" srcOrd="2" destOrd="0" presId="urn:microsoft.com/office/officeart/2005/8/layout/pyramid2"/>
    <dgm:cxn modelId="{982D7DE1-E63C-432E-92B4-BB67B609E519}" type="presParOf" srcId="{14046E79-2A9E-4722-A5C7-C3A685FFA6A1}" destId="{8ECE6EFC-3C0E-4EBD-873F-56CC66D1BC9E}" srcOrd="3" destOrd="0" presId="urn:microsoft.com/office/officeart/2005/8/layout/pyramid2"/>
    <dgm:cxn modelId="{87060340-4243-4918-8520-F739B70EAD8D}" type="presParOf" srcId="{14046E79-2A9E-4722-A5C7-C3A685FFA6A1}" destId="{184054A6-965A-4A0E-87C8-481038959234}" srcOrd="4" destOrd="0" presId="urn:microsoft.com/office/officeart/2005/8/layout/pyramid2"/>
    <dgm:cxn modelId="{33C22157-3288-4116-8D10-74A31E32FA34}" type="presParOf" srcId="{14046E79-2A9E-4722-A5C7-C3A685FFA6A1}" destId="{CA8278E8-2BF0-4FDA-B295-8FB11D404DF5}" srcOrd="5" destOrd="0" presId="urn:microsoft.com/office/officeart/2005/8/layout/pyramid2"/>
    <dgm:cxn modelId="{B54657D1-E25A-4E9C-A049-9BE7E5BE809C}" type="presParOf" srcId="{14046E79-2A9E-4722-A5C7-C3A685FFA6A1}" destId="{E788FF2B-3BCF-4846-9B4F-BFD4F0B4F8DD}" srcOrd="6" destOrd="0" presId="urn:microsoft.com/office/officeart/2005/8/layout/pyramid2"/>
    <dgm:cxn modelId="{CC039F51-D9FD-4964-9325-7E9465761376}" type="presParOf" srcId="{14046E79-2A9E-4722-A5C7-C3A685FFA6A1}" destId="{844458C1-787B-4C3C-9BF2-BE18F889688D}" srcOrd="7"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0D2E5-B471-4BF7-B142-E0F74CEB040C}">
      <dsp:nvSpPr>
        <dsp:cNvPr id="0" name=""/>
        <dsp:cNvSpPr/>
      </dsp:nvSpPr>
      <dsp:spPr>
        <a:xfrm>
          <a:off x="711199"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C2B7BF-8FEA-4F10-BB8F-B420CD7977D2}">
      <dsp:nvSpPr>
        <dsp:cNvPr id="0" name=""/>
        <dsp:cNvSpPr/>
      </dsp:nvSpPr>
      <dsp:spPr>
        <a:xfrm>
          <a:off x="2743199" y="406796"/>
          <a:ext cx="2641600" cy="72231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latin typeface="Cambria" panose="02040503050406030204" pitchFamily="18" charset="0"/>
              <a:ea typeface="Cambria" panose="02040503050406030204" pitchFamily="18" charset="0"/>
            </a:rPr>
            <a:t>Núi</a:t>
          </a:r>
          <a:r>
            <a:rPr lang="en-US" sz="1900" kern="1200" dirty="0" smtClean="0">
              <a:latin typeface="Cambria" panose="02040503050406030204" pitchFamily="18" charset="0"/>
              <a:ea typeface="Cambria" panose="02040503050406030204" pitchFamily="18" charset="0"/>
            </a:rPr>
            <a:t>: </a:t>
          </a:r>
          <a:r>
            <a:rPr lang="en-US" sz="1900" kern="1200" dirty="0" err="1" smtClean="0">
              <a:latin typeface="Cambria" panose="02040503050406030204" pitchFamily="18" charset="0"/>
              <a:ea typeface="Cambria" panose="02040503050406030204" pitchFamily="18" charset="0"/>
            </a:rPr>
            <a:t>độ</a:t>
          </a:r>
          <a:r>
            <a:rPr lang="en-US" sz="1900" kern="1200" dirty="0" smtClean="0">
              <a:latin typeface="Cambria" panose="02040503050406030204" pitchFamily="18" charset="0"/>
              <a:ea typeface="Cambria" panose="02040503050406030204" pitchFamily="18" charset="0"/>
            </a:rPr>
            <a:t> </a:t>
          </a:r>
          <a:r>
            <a:rPr lang="en-US" sz="1900" kern="1200" dirty="0" err="1" smtClean="0">
              <a:latin typeface="Cambria" panose="02040503050406030204" pitchFamily="18" charset="0"/>
              <a:ea typeface="Cambria" panose="02040503050406030204" pitchFamily="18" charset="0"/>
            </a:rPr>
            <a:t>cao</a:t>
          </a:r>
          <a:r>
            <a:rPr lang="en-US" sz="1900" kern="1200" dirty="0" smtClean="0">
              <a:latin typeface="Cambria" panose="02040503050406030204" pitchFamily="18" charset="0"/>
              <a:ea typeface="Cambria" panose="02040503050406030204" pitchFamily="18" charset="0"/>
            </a:rPr>
            <a:t> </a:t>
          </a:r>
          <a:r>
            <a:rPr lang="en-US" sz="1900" kern="1200" dirty="0" err="1" smtClean="0">
              <a:latin typeface="Cambria" panose="02040503050406030204" pitchFamily="18" charset="0"/>
              <a:ea typeface="Cambria" panose="02040503050406030204" pitchFamily="18" charset="0"/>
            </a:rPr>
            <a:t>tuyệt</a:t>
          </a:r>
          <a:r>
            <a:rPr lang="en-US" sz="1900" kern="1200" dirty="0" smtClean="0">
              <a:latin typeface="Cambria" panose="02040503050406030204" pitchFamily="18" charset="0"/>
              <a:ea typeface="Cambria" panose="02040503050406030204" pitchFamily="18" charset="0"/>
            </a:rPr>
            <a:t> </a:t>
          </a:r>
          <a:r>
            <a:rPr lang="en-US" sz="1900" kern="1200" dirty="0" err="1" smtClean="0">
              <a:latin typeface="Cambria" panose="02040503050406030204" pitchFamily="18" charset="0"/>
              <a:ea typeface="Cambria" panose="02040503050406030204" pitchFamily="18" charset="0"/>
            </a:rPr>
            <a:t>đối</a:t>
          </a:r>
          <a:r>
            <a:rPr lang="en-US" sz="1900" kern="1200" dirty="0" smtClean="0">
              <a:latin typeface="Cambria" panose="02040503050406030204" pitchFamily="18" charset="0"/>
              <a:ea typeface="Cambria" panose="02040503050406030204" pitchFamily="18" charset="0"/>
            </a:rPr>
            <a:t> </a:t>
          </a:r>
          <a:r>
            <a:rPr lang="en-US" sz="1900" kern="1200" dirty="0" err="1" smtClean="0">
              <a:latin typeface="Cambria" panose="02040503050406030204" pitchFamily="18" charset="0"/>
              <a:ea typeface="Cambria" panose="02040503050406030204" pitchFamily="18" charset="0"/>
            </a:rPr>
            <a:t>trên</a:t>
          </a:r>
          <a:r>
            <a:rPr lang="en-US" sz="1900" kern="1200" dirty="0" smtClean="0">
              <a:latin typeface="Cambria" panose="02040503050406030204" pitchFamily="18" charset="0"/>
              <a:ea typeface="Cambria" panose="02040503050406030204" pitchFamily="18" charset="0"/>
            </a:rPr>
            <a:t> 500m</a:t>
          </a:r>
          <a:endParaRPr lang="en-US" sz="1900" kern="1200" dirty="0">
            <a:latin typeface="Cambria" panose="02040503050406030204" pitchFamily="18" charset="0"/>
            <a:ea typeface="Cambria" panose="02040503050406030204" pitchFamily="18" charset="0"/>
          </a:endParaRPr>
        </a:p>
      </dsp:txBody>
      <dsp:txXfrm>
        <a:off x="2778459" y="442056"/>
        <a:ext cx="2571080" cy="651792"/>
      </dsp:txXfrm>
    </dsp:sp>
    <dsp:sp modelId="{50CCBFF1-BB54-4C52-A3D8-8B3ED945F119}">
      <dsp:nvSpPr>
        <dsp:cNvPr id="0" name=""/>
        <dsp:cNvSpPr/>
      </dsp:nvSpPr>
      <dsp:spPr>
        <a:xfrm>
          <a:off x="2743199" y="1219398"/>
          <a:ext cx="2641600" cy="72231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Cambria" panose="02040503050406030204" pitchFamily="18" charset="0"/>
              <a:ea typeface="Cambria" panose="02040503050406030204" pitchFamily="18" charset="0"/>
            </a:rPr>
            <a:t>Cao </a:t>
          </a:r>
          <a:r>
            <a:rPr lang="en-US" sz="1900" kern="1200" dirty="0" err="1" smtClean="0">
              <a:latin typeface="Cambria" panose="02040503050406030204" pitchFamily="18" charset="0"/>
              <a:ea typeface="Cambria" panose="02040503050406030204" pitchFamily="18" charset="0"/>
            </a:rPr>
            <a:t>nguyên</a:t>
          </a:r>
          <a:r>
            <a:rPr lang="en-US" sz="1900" kern="1200" dirty="0" smtClean="0">
              <a:latin typeface="Cambria" panose="02040503050406030204" pitchFamily="18" charset="0"/>
              <a:ea typeface="Cambria" panose="02040503050406030204" pitchFamily="18" charset="0"/>
            </a:rPr>
            <a:t>: </a:t>
          </a:r>
          <a:r>
            <a:rPr lang="vi-VN" sz="1900" kern="1200" dirty="0" smtClean="0">
              <a:latin typeface="Cambria" panose="02040503050406030204" pitchFamily="18" charset="0"/>
              <a:ea typeface="Cambria" panose="02040503050406030204" pitchFamily="18" charset="0"/>
            </a:rPr>
            <a:t>độ cao t</a:t>
          </a:r>
          <a:r>
            <a:rPr lang="en-US" sz="1900" kern="1200" dirty="0" err="1" smtClean="0">
              <a:latin typeface="Cambria" panose="02040503050406030204" pitchFamily="18" charset="0"/>
              <a:ea typeface="Cambria" panose="02040503050406030204" pitchFamily="18" charset="0"/>
            </a:rPr>
            <a:t>ương</a:t>
          </a:r>
          <a:r>
            <a:rPr lang="vi-VN" sz="1900" kern="1200" dirty="0" smtClean="0">
              <a:latin typeface="Cambria" panose="02040503050406030204" pitchFamily="18" charset="0"/>
              <a:ea typeface="Cambria" panose="02040503050406030204" pitchFamily="18" charset="0"/>
            </a:rPr>
            <a:t> đối </a:t>
          </a:r>
          <a:r>
            <a:rPr lang="en-US" sz="1900" kern="1200" dirty="0" err="1" smtClean="0">
              <a:latin typeface="Cambria" panose="02040503050406030204" pitchFamily="18" charset="0"/>
              <a:ea typeface="Cambria" panose="02040503050406030204" pitchFamily="18" charset="0"/>
            </a:rPr>
            <a:t>trên</a:t>
          </a:r>
          <a:r>
            <a:rPr lang="en-US" sz="1900" kern="1200" dirty="0" smtClean="0">
              <a:latin typeface="Cambria" panose="02040503050406030204" pitchFamily="18" charset="0"/>
              <a:ea typeface="Cambria" panose="02040503050406030204" pitchFamily="18" charset="0"/>
            </a:rPr>
            <a:t> 500m</a:t>
          </a:r>
          <a:endParaRPr lang="en-US" sz="1900" kern="1200" dirty="0">
            <a:latin typeface="Cambria" panose="02040503050406030204" pitchFamily="18" charset="0"/>
            <a:ea typeface="Cambria" panose="02040503050406030204" pitchFamily="18" charset="0"/>
          </a:endParaRPr>
        </a:p>
      </dsp:txBody>
      <dsp:txXfrm>
        <a:off x="2778459" y="1254658"/>
        <a:ext cx="2571080" cy="651792"/>
      </dsp:txXfrm>
    </dsp:sp>
    <dsp:sp modelId="{184054A6-965A-4A0E-87C8-481038959234}">
      <dsp:nvSpPr>
        <dsp:cNvPr id="0" name=""/>
        <dsp:cNvSpPr/>
      </dsp:nvSpPr>
      <dsp:spPr>
        <a:xfrm>
          <a:off x="2743199" y="2032000"/>
          <a:ext cx="2641600" cy="72231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latin typeface="Cambria" panose="02040503050406030204" pitchFamily="18" charset="0"/>
              <a:ea typeface="Cambria" panose="02040503050406030204" pitchFamily="18" charset="0"/>
            </a:rPr>
            <a:t>Đồi</a:t>
          </a:r>
          <a:r>
            <a:rPr lang="en-US" sz="1900" kern="1200" dirty="0" smtClean="0">
              <a:latin typeface="Cambria" panose="02040503050406030204" pitchFamily="18" charset="0"/>
              <a:ea typeface="Cambria" panose="02040503050406030204" pitchFamily="18" charset="0"/>
            </a:rPr>
            <a:t>: </a:t>
          </a:r>
          <a:r>
            <a:rPr lang="en-US" sz="1900" kern="1200" dirty="0" err="1" smtClean="0">
              <a:latin typeface="Cambria" panose="02040503050406030204" pitchFamily="18" charset="0"/>
              <a:ea typeface="Cambria" panose="02040503050406030204" pitchFamily="18" charset="0"/>
            </a:rPr>
            <a:t>độ</a:t>
          </a:r>
          <a:r>
            <a:rPr lang="en-US" sz="1900" kern="1200" dirty="0" smtClean="0">
              <a:latin typeface="Cambria" panose="02040503050406030204" pitchFamily="18" charset="0"/>
              <a:ea typeface="Cambria" panose="02040503050406030204" pitchFamily="18" charset="0"/>
            </a:rPr>
            <a:t> </a:t>
          </a:r>
          <a:r>
            <a:rPr lang="en-US" sz="1900" kern="1200" dirty="0" err="1" smtClean="0">
              <a:latin typeface="Cambria" panose="02040503050406030204" pitchFamily="18" charset="0"/>
              <a:ea typeface="Cambria" panose="02040503050406030204" pitchFamily="18" charset="0"/>
            </a:rPr>
            <a:t>cao</a:t>
          </a:r>
          <a:r>
            <a:rPr lang="en-US" sz="1900" kern="1200" dirty="0" smtClean="0">
              <a:latin typeface="Cambria" panose="02040503050406030204" pitchFamily="18" charset="0"/>
              <a:ea typeface="Cambria" panose="02040503050406030204" pitchFamily="18" charset="0"/>
            </a:rPr>
            <a:t> </a:t>
          </a:r>
          <a:r>
            <a:rPr lang="en-US" sz="1900" kern="1200" dirty="0" err="1" smtClean="0">
              <a:latin typeface="Cambria" panose="02040503050406030204" pitchFamily="18" charset="0"/>
              <a:ea typeface="Cambria" panose="02040503050406030204" pitchFamily="18" charset="0"/>
            </a:rPr>
            <a:t>tương</a:t>
          </a:r>
          <a:r>
            <a:rPr lang="en-US" sz="1900" kern="1200" dirty="0" smtClean="0">
              <a:latin typeface="Cambria" panose="02040503050406030204" pitchFamily="18" charset="0"/>
              <a:ea typeface="Cambria" panose="02040503050406030204" pitchFamily="18" charset="0"/>
            </a:rPr>
            <a:t> </a:t>
          </a:r>
          <a:r>
            <a:rPr lang="en-US" sz="1900" kern="1200" dirty="0" err="1" smtClean="0">
              <a:latin typeface="Cambria" panose="02040503050406030204" pitchFamily="18" charset="0"/>
              <a:ea typeface="Cambria" panose="02040503050406030204" pitchFamily="18" charset="0"/>
            </a:rPr>
            <a:t>đối</a:t>
          </a:r>
          <a:r>
            <a:rPr lang="en-US" sz="1900" kern="1200" dirty="0" smtClean="0">
              <a:latin typeface="Cambria" panose="02040503050406030204" pitchFamily="18" charset="0"/>
              <a:ea typeface="Cambria" panose="02040503050406030204" pitchFamily="18" charset="0"/>
            </a:rPr>
            <a:t> </a:t>
          </a:r>
          <a:r>
            <a:rPr lang="en-US" sz="1900" kern="1200" dirty="0" err="1" smtClean="0">
              <a:latin typeface="Cambria" panose="02040503050406030204" pitchFamily="18" charset="0"/>
              <a:ea typeface="Cambria" panose="02040503050406030204" pitchFamily="18" charset="0"/>
            </a:rPr>
            <a:t>dưới</a:t>
          </a:r>
          <a:r>
            <a:rPr lang="en-US" sz="1900" kern="1200" dirty="0" smtClean="0">
              <a:latin typeface="Cambria" panose="02040503050406030204" pitchFamily="18" charset="0"/>
              <a:ea typeface="Cambria" panose="02040503050406030204" pitchFamily="18" charset="0"/>
            </a:rPr>
            <a:t> 200m</a:t>
          </a:r>
          <a:endParaRPr lang="en-US" sz="1900" kern="1200" dirty="0">
            <a:latin typeface="Cambria" panose="02040503050406030204" pitchFamily="18" charset="0"/>
            <a:ea typeface="Cambria" panose="02040503050406030204" pitchFamily="18" charset="0"/>
          </a:endParaRPr>
        </a:p>
      </dsp:txBody>
      <dsp:txXfrm>
        <a:off x="2778459" y="2067260"/>
        <a:ext cx="2571080" cy="651792"/>
      </dsp:txXfrm>
    </dsp:sp>
    <dsp:sp modelId="{E788FF2B-3BCF-4846-9B4F-BFD4F0B4F8DD}">
      <dsp:nvSpPr>
        <dsp:cNvPr id="0" name=""/>
        <dsp:cNvSpPr/>
      </dsp:nvSpPr>
      <dsp:spPr>
        <a:xfrm>
          <a:off x="2743199" y="2844601"/>
          <a:ext cx="2641600" cy="72231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latin typeface="Cambria" panose="02040503050406030204" pitchFamily="18" charset="0"/>
              <a:ea typeface="Cambria" panose="02040503050406030204" pitchFamily="18" charset="0"/>
            </a:rPr>
            <a:t>Đồng</a:t>
          </a:r>
          <a:r>
            <a:rPr lang="en-US" sz="1900" kern="1200" dirty="0" smtClean="0">
              <a:latin typeface="Cambria" panose="02040503050406030204" pitchFamily="18" charset="0"/>
              <a:ea typeface="Cambria" panose="02040503050406030204" pitchFamily="18" charset="0"/>
            </a:rPr>
            <a:t> </a:t>
          </a:r>
          <a:r>
            <a:rPr lang="en-US" sz="1900" kern="1200" dirty="0" err="1" smtClean="0">
              <a:latin typeface="Cambria" panose="02040503050406030204" pitchFamily="18" charset="0"/>
              <a:ea typeface="Cambria" panose="02040503050406030204" pitchFamily="18" charset="0"/>
            </a:rPr>
            <a:t>bằng</a:t>
          </a:r>
          <a:r>
            <a:rPr lang="en-US" sz="1900" kern="1200" dirty="0" smtClean="0">
              <a:latin typeface="Cambria" panose="02040503050406030204" pitchFamily="18" charset="0"/>
              <a:ea typeface="Cambria" panose="02040503050406030204" pitchFamily="18" charset="0"/>
            </a:rPr>
            <a:t>: </a:t>
          </a:r>
          <a:r>
            <a:rPr lang="en-US" sz="1900" kern="1200" dirty="0" err="1" smtClean="0">
              <a:latin typeface="Cambria" panose="02040503050406030204" pitchFamily="18" charset="0"/>
              <a:ea typeface="Cambria" panose="02040503050406030204" pitchFamily="18" charset="0"/>
            </a:rPr>
            <a:t>độ</a:t>
          </a:r>
          <a:r>
            <a:rPr lang="en-US" sz="1900" kern="1200" dirty="0" smtClean="0">
              <a:latin typeface="Cambria" panose="02040503050406030204" pitchFamily="18" charset="0"/>
              <a:ea typeface="Cambria" panose="02040503050406030204" pitchFamily="18" charset="0"/>
            </a:rPr>
            <a:t> </a:t>
          </a:r>
          <a:r>
            <a:rPr lang="en-US" sz="1900" kern="1200" dirty="0" err="1" smtClean="0">
              <a:latin typeface="Cambria" panose="02040503050406030204" pitchFamily="18" charset="0"/>
              <a:ea typeface="Cambria" panose="02040503050406030204" pitchFamily="18" charset="0"/>
            </a:rPr>
            <a:t>cao</a:t>
          </a:r>
          <a:r>
            <a:rPr lang="en-US" sz="1900" kern="1200" dirty="0" smtClean="0">
              <a:latin typeface="Cambria" panose="02040503050406030204" pitchFamily="18" charset="0"/>
              <a:ea typeface="Cambria" panose="02040503050406030204" pitchFamily="18" charset="0"/>
            </a:rPr>
            <a:t> </a:t>
          </a:r>
          <a:r>
            <a:rPr lang="en-US" sz="1900" kern="1200" dirty="0" err="1" smtClean="0">
              <a:latin typeface="Cambria" panose="02040503050406030204" pitchFamily="18" charset="0"/>
              <a:ea typeface="Cambria" panose="02040503050406030204" pitchFamily="18" charset="0"/>
            </a:rPr>
            <a:t>tuyệt</a:t>
          </a:r>
          <a:r>
            <a:rPr lang="en-US" sz="1900" kern="1200" dirty="0" smtClean="0">
              <a:latin typeface="Cambria" panose="02040503050406030204" pitchFamily="18" charset="0"/>
              <a:ea typeface="Cambria" panose="02040503050406030204" pitchFamily="18" charset="0"/>
            </a:rPr>
            <a:t> </a:t>
          </a:r>
          <a:r>
            <a:rPr lang="en-US" sz="1900" kern="1200" dirty="0" err="1" smtClean="0">
              <a:latin typeface="Cambria" panose="02040503050406030204" pitchFamily="18" charset="0"/>
              <a:ea typeface="Cambria" panose="02040503050406030204" pitchFamily="18" charset="0"/>
            </a:rPr>
            <a:t>đối</a:t>
          </a:r>
          <a:r>
            <a:rPr lang="en-US" sz="1900" kern="1200" dirty="0" smtClean="0">
              <a:latin typeface="Cambria" panose="02040503050406030204" pitchFamily="18" charset="0"/>
              <a:ea typeface="Cambria" panose="02040503050406030204" pitchFamily="18" charset="0"/>
            </a:rPr>
            <a:t> </a:t>
          </a:r>
          <a:r>
            <a:rPr lang="en-US" sz="1900" kern="1200" dirty="0" err="1" smtClean="0">
              <a:latin typeface="Cambria" panose="02040503050406030204" pitchFamily="18" charset="0"/>
              <a:ea typeface="Cambria" panose="02040503050406030204" pitchFamily="18" charset="0"/>
            </a:rPr>
            <a:t>dưới</a:t>
          </a:r>
          <a:r>
            <a:rPr lang="en-US" sz="1900" kern="1200" dirty="0" smtClean="0">
              <a:latin typeface="Cambria" panose="02040503050406030204" pitchFamily="18" charset="0"/>
              <a:ea typeface="Cambria" panose="02040503050406030204" pitchFamily="18" charset="0"/>
            </a:rPr>
            <a:t> 200m</a:t>
          </a:r>
          <a:endParaRPr lang="en-US" sz="1900" kern="1200" dirty="0">
            <a:latin typeface="Cambria" panose="02040503050406030204" pitchFamily="18" charset="0"/>
            <a:ea typeface="Cambria" panose="02040503050406030204" pitchFamily="18" charset="0"/>
          </a:endParaRPr>
        </a:p>
      </dsp:txBody>
      <dsp:txXfrm>
        <a:off x="2778459" y="2879861"/>
        <a:ext cx="2571080" cy="65179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8/10/2021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417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346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645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037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332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262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08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08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302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896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205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01625"/>
            <a:ext cx="7772400" cy="579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17"/>
          <p:cNvSpPr>
            <a:spLocks noGrp="1"/>
          </p:cNvSpPr>
          <p:nvPr>
            <p:ph type="sldNum" sz="quarter" idx="12"/>
          </p:nvPr>
        </p:nvSpPr>
        <p:spPr/>
        <p:txBody>
          <a:bodyPr/>
          <a:lstStyle>
            <a:lvl1pPr>
              <a:defRPr/>
            </a:lvl1pPr>
          </a:lstStyle>
          <a:p>
            <a:pPr>
              <a:defRPr/>
            </a:pPr>
            <a:fld id="{1F49B518-22F0-4266-A97E-A066E13D1C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1488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30725"/>
          </a:xfrm>
        </p:spPr>
        <p:txBody>
          <a:bodyPr/>
          <a:lstStyle/>
          <a:p>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4CC5CE35-F0B8-41AC-A34B-56B6E8A3A87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660076"/>
      </p:ext>
    </p:extLst>
  </p:cSld>
  <p:clrMapOvr>
    <a:masterClrMapping/>
  </p:clrMapOvr>
  <p:transition spd="med">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8/10/2021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8/10/2021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208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gif"/><Relationship Id="rId10" Type="http://schemas.microsoft.com/office/2007/relationships/hdphoto" Target="../media/hdphoto3.wdp"/><Relationship Id="rId4" Type="http://schemas.openxmlformats.org/officeDocument/2006/relationships/image" Target="../media/image12.jpe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gif"/><Relationship Id="rId10" Type="http://schemas.microsoft.com/office/2007/relationships/hdphoto" Target="../media/hdphoto4.wdp"/><Relationship Id="rId4" Type="http://schemas.openxmlformats.org/officeDocument/2006/relationships/image" Target="../media/image12.jpe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12.jpeg"/><Relationship Id="rId9"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9.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6.png"/><Relationship Id="rId7" Type="http://schemas.openxmlformats.org/officeDocument/2006/relationships/diagramData" Target="../diagrams/data1.xm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jpeg"/><Relationship Id="rId11" Type="http://schemas.microsoft.com/office/2007/relationships/diagramDrawing" Target="../diagrams/drawing1.xml"/><Relationship Id="rId5" Type="http://schemas.openxmlformats.org/officeDocument/2006/relationships/image" Target="../media/image13.gif"/><Relationship Id="rId10" Type="http://schemas.openxmlformats.org/officeDocument/2006/relationships/diagramColors" Target="../diagrams/colors1.xml"/><Relationship Id="rId4" Type="http://schemas.openxmlformats.org/officeDocument/2006/relationships/image" Target="../media/image12.jpeg"/><Relationship Id="rId9"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12.jpeg"/><Relationship Id="rId9"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gif"/><Relationship Id="rId10" Type="http://schemas.microsoft.com/office/2007/relationships/hdphoto" Target="../media/hdphoto1.wdp"/><Relationship Id="rId4" Type="http://schemas.openxmlformats.org/officeDocument/2006/relationships/image" Target="../media/image12.jpe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gif"/><Relationship Id="rId10" Type="http://schemas.microsoft.com/office/2007/relationships/hdphoto" Target="../media/hdphoto1.wdp"/><Relationship Id="rId4" Type="http://schemas.openxmlformats.org/officeDocument/2006/relationships/image" Target="../media/image12.jpe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12.jpeg"/><Relationship Id="rId9"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_190182.jpg"/>
          <p:cNvPicPr>
            <a:picLocks noGrp="1" noChangeAspect="1"/>
          </p:cNvPicPr>
          <p:nvPr>
            <p:ph idx="1"/>
          </p:nvPr>
        </p:nvPicPr>
        <p:blipFill>
          <a:blip r:embed="rId2"/>
          <a:stretch>
            <a:fillRect/>
          </a:stretch>
        </p:blipFill>
        <p:spPr>
          <a:xfrm>
            <a:off x="0" y="0"/>
            <a:ext cx="4800600" cy="2971800"/>
          </a:xfrm>
          <a:scene3d>
            <a:camera prst="orthographicFront"/>
            <a:lightRig rig="threePt" dir="t"/>
          </a:scene3d>
          <a:sp3d>
            <a:bevelT w="114300" prst="artDeco"/>
          </a:sp3d>
        </p:spPr>
      </p:pic>
      <p:pic>
        <p:nvPicPr>
          <p:cNvPr id="5" name="Picture 4" descr="dinh-nui-1.jpg"/>
          <p:cNvPicPr>
            <a:picLocks noChangeAspect="1"/>
          </p:cNvPicPr>
          <p:nvPr/>
        </p:nvPicPr>
        <p:blipFill>
          <a:blip r:embed="rId3"/>
          <a:stretch>
            <a:fillRect/>
          </a:stretch>
        </p:blipFill>
        <p:spPr>
          <a:xfrm>
            <a:off x="4800600" y="0"/>
            <a:ext cx="4343400" cy="2971800"/>
          </a:xfrm>
          <a:prstGeom prst="rect">
            <a:avLst/>
          </a:prstGeom>
          <a:scene3d>
            <a:camera prst="orthographicFront"/>
            <a:lightRig rig="threePt" dir="t"/>
          </a:scene3d>
          <a:sp3d>
            <a:bevelT w="114300" prst="artDeco"/>
          </a:sp3d>
        </p:spPr>
      </p:pic>
      <p:pic>
        <p:nvPicPr>
          <p:cNvPr id="8" name="Picture 7" descr="d9(13)"/>
          <p:cNvPicPr>
            <a:picLocks noChangeAspect="1" noChangeArrowheads="1"/>
          </p:cNvPicPr>
          <p:nvPr/>
        </p:nvPicPr>
        <p:blipFill>
          <a:blip r:embed="rId4"/>
          <a:srcRect/>
          <a:stretch>
            <a:fillRect/>
          </a:stretch>
        </p:blipFill>
        <p:spPr bwMode="auto">
          <a:xfrm>
            <a:off x="0" y="2971800"/>
            <a:ext cx="4800600" cy="2971800"/>
          </a:xfrm>
          <a:prstGeom prst="rect">
            <a:avLst/>
          </a:prstGeom>
          <a:noFill/>
          <a:ln w="9525">
            <a:solidFill>
              <a:srgbClr val="E818F8"/>
            </a:solidFill>
            <a:miter lim="800000"/>
            <a:headEnd/>
            <a:tailEnd/>
          </a:ln>
          <a:scene3d>
            <a:camera prst="orthographicFront"/>
            <a:lightRig rig="threePt" dir="t"/>
          </a:scene3d>
          <a:sp3d>
            <a:bevelT w="114300" prst="artDeco"/>
          </a:sp3d>
        </p:spPr>
      </p:pic>
      <p:pic>
        <p:nvPicPr>
          <p:cNvPr id="9" name="Picture 6"/>
          <p:cNvPicPr>
            <a:picLocks noChangeAspect="1" noChangeArrowheads="1"/>
          </p:cNvPicPr>
          <p:nvPr/>
        </p:nvPicPr>
        <p:blipFill>
          <a:blip r:embed="rId5"/>
          <a:srcRect/>
          <a:stretch>
            <a:fillRect/>
          </a:stretch>
        </p:blipFill>
        <p:spPr bwMode="auto">
          <a:xfrm>
            <a:off x="4800600" y="2971800"/>
            <a:ext cx="4343400" cy="2971800"/>
          </a:xfrm>
          <a:prstGeom prst="rect">
            <a:avLst/>
          </a:prstGeom>
          <a:noFill/>
          <a:ln w="9525">
            <a:noFill/>
            <a:miter lim="800000"/>
            <a:headEnd/>
            <a:tailEnd/>
          </a:ln>
          <a:effectLst/>
          <a:scene3d>
            <a:camera prst="orthographicFront"/>
            <a:lightRig rig="threePt" dir="t"/>
          </a:scene3d>
          <a:sp3d>
            <a:bevelT w="114300" prst="artDeco"/>
          </a:sp3d>
        </p:spPr>
      </p:pic>
      <p:sp>
        <p:nvSpPr>
          <p:cNvPr id="11" name="Rectangle 2"/>
          <p:cNvSpPr txBox="1">
            <a:spLocks noChangeArrowheads="1"/>
          </p:cNvSpPr>
          <p:nvPr/>
        </p:nvSpPr>
        <p:spPr>
          <a:xfrm>
            <a:off x="0" y="5791200"/>
            <a:ext cx="9144000" cy="1066800"/>
          </a:xfrm>
          <a:prstGeom prst="rect">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fontScale="85000" lnSpcReduction="20000"/>
          </a:bodyPr>
          <a:lstStyle/>
          <a:p>
            <a:pPr algn="ctr">
              <a:spcBef>
                <a:spcPct val="0"/>
              </a:spcBef>
              <a:defRPr/>
            </a:pPr>
            <a:r>
              <a:rPr lang="en-US" sz="4400" b="1" dirty="0" smtClean="0">
                <a:solidFill>
                  <a:srgbClr val="FF9933"/>
                </a:solidFill>
                <a:latin typeface="Times New Roman" pitchFamily="18" charset="0"/>
              </a:rPr>
              <a:t>      </a:t>
            </a:r>
            <a:r>
              <a:rPr lang="en-US" sz="4400" b="1" dirty="0" err="1" smtClean="0">
                <a:solidFill>
                  <a:prstClr val="white"/>
                </a:solidFill>
                <a:latin typeface="Times New Roman" pitchFamily="18" charset="0"/>
              </a:rPr>
              <a:t>Bề</a:t>
            </a:r>
            <a:r>
              <a:rPr lang="en-US" sz="4400" b="1" dirty="0" smtClean="0">
                <a:solidFill>
                  <a:prstClr val="white"/>
                </a:solidFill>
                <a:latin typeface="Times New Roman" pitchFamily="18" charset="0"/>
              </a:rPr>
              <a:t> </a:t>
            </a:r>
            <a:r>
              <a:rPr lang="en-US" sz="4400" b="1" dirty="0" err="1" smtClean="0">
                <a:solidFill>
                  <a:prstClr val="white"/>
                </a:solidFill>
                <a:latin typeface="Times New Roman" pitchFamily="18" charset="0"/>
              </a:rPr>
              <a:t>mặt</a:t>
            </a:r>
            <a:r>
              <a:rPr lang="en-US" sz="4400" b="1" dirty="0" smtClean="0">
                <a:solidFill>
                  <a:prstClr val="white"/>
                </a:solidFill>
                <a:latin typeface="Times New Roman" pitchFamily="18" charset="0"/>
              </a:rPr>
              <a:t> </a:t>
            </a:r>
            <a:r>
              <a:rPr lang="en-US" sz="4400" b="1" dirty="0" err="1" smtClean="0">
                <a:solidFill>
                  <a:prstClr val="white"/>
                </a:solidFill>
                <a:latin typeface="Times New Roman" pitchFamily="18" charset="0"/>
              </a:rPr>
              <a:t>Trái</a:t>
            </a:r>
            <a:r>
              <a:rPr lang="en-US" sz="4400" b="1" dirty="0" smtClean="0">
                <a:solidFill>
                  <a:prstClr val="white"/>
                </a:solidFill>
                <a:latin typeface="Times New Roman" pitchFamily="18" charset="0"/>
              </a:rPr>
              <a:t> </a:t>
            </a:r>
            <a:r>
              <a:rPr lang="en-US" sz="4400" b="1" dirty="0" err="1" smtClean="0">
                <a:solidFill>
                  <a:prstClr val="white"/>
                </a:solidFill>
                <a:latin typeface="Times New Roman" pitchFamily="18" charset="0"/>
              </a:rPr>
              <a:t>Đất</a:t>
            </a:r>
            <a:r>
              <a:rPr lang="en-US" sz="4400" b="1" dirty="0" smtClean="0">
                <a:solidFill>
                  <a:prstClr val="white"/>
                </a:solidFill>
                <a:latin typeface="Times New Roman" pitchFamily="18" charset="0"/>
              </a:rPr>
              <a:t> </a:t>
            </a:r>
            <a:r>
              <a:rPr lang="en-US" sz="4400" b="1" dirty="0" err="1" smtClean="0">
                <a:solidFill>
                  <a:prstClr val="white"/>
                </a:solidFill>
                <a:latin typeface="Times New Roman" pitchFamily="18" charset="0"/>
              </a:rPr>
              <a:t>có</a:t>
            </a:r>
            <a:r>
              <a:rPr lang="en-US" sz="4400" b="1" dirty="0" smtClean="0">
                <a:solidFill>
                  <a:prstClr val="white"/>
                </a:solidFill>
                <a:latin typeface="Times New Roman" pitchFamily="18" charset="0"/>
              </a:rPr>
              <a:t> </a:t>
            </a:r>
            <a:r>
              <a:rPr lang="en-US" sz="4400" b="1" dirty="0" err="1" smtClean="0">
                <a:solidFill>
                  <a:prstClr val="white"/>
                </a:solidFill>
                <a:latin typeface="Times New Roman" pitchFamily="18" charset="0"/>
              </a:rPr>
              <a:t>giống</a:t>
            </a:r>
            <a:r>
              <a:rPr lang="en-US" sz="4400" b="1" dirty="0" smtClean="0">
                <a:solidFill>
                  <a:prstClr val="white"/>
                </a:solidFill>
                <a:latin typeface="Times New Roman" pitchFamily="18" charset="0"/>
              </a:rPr>
              <a:t> </a:t>
            </a:r>
            <a:r>
              <a:rPr lang="en-US" sz="4400" b="1" dirty="0" err="1" smtClean="0">
                <a:solidFill>
                  <a:prstClr val="white"/>
                </a:solidFill>
                <a:latin typeface="Times New Roman" pitchFamily="18" charset="0"/>
              </a:rPr>
              <a:t>nhau</a:t>
            </a:r>
            <a:r>
              <a:rPr lang="en-US" sz="4400" b="1" dirty="0" smtClean="0">
                <a:solidFill>
                  <a:prstClr val="white"/>
                </a:solidFill>
                <a:latin typeface="Times New Roman" pitchFamily="18" charset="0"/>
              </a:rPr>
              <a:t> ở</a:t>
            </a:r>
          </a:p>
          <a:p>
            <a:pPr algn="ctr">
              <a:spcBef>
                <a:spcPct val="0"/>
              </a:spcBef>
              <a:defRPr/>
            </a:pPr>
            <a:r>
              <a:rPr lang="en-US" sz="4400" b="1" dirty="0" smtClean="0">
                <a:solidFill>
                  <a:prstClr val="white"/>
                </a:solidFill>
                <a:latin typeface="Times New Roman" pitchFamily="18" charset="0"/>
              </a:rPr>
              <a:t> </a:t>
            </a:r>
            <a:r>
              <a:rPr lang="en-US" sz="4400" b="1" dirty="0" err="1" smtClean="0">
                <a:solidFill>
                  <a:prstClr val="white"/>
                </a:solidFill>
                <a:latin typeface="Times New Roman" pitchFamily="18" charset="0"/>
              </a:rPr>
              <a:t>khắp</a:t>
            </a:r>
            <a:r>
              <a:rPr lang="en-US" sz="4400" b="1" dirty="0" smtClean="0">
                <a:solidFill>
                  <a:prstClr val="white"/>
                </a:solidFill>
                <a:latin typeface="Times New Roman" pitchFamily="18" charset="0"/>
              </a:rPr>
              <a:t> </a:t>
            </a:r>
            <a:r>
              <a:rPr lang="en-US" sz="4400" b="1" dirty="0" err="1" smtClean="0">
                <a:solidFill>
                  <a:prstClr val="white"/>
                </a:solidFill>
                <a:latin typeface="Times New Roman" pitchFamily="18" charset="0"/>
              </a:rPr>
              <a:t>mọi</a:t>
            </a:r>
            <a:r>
              <a:rPr lang="en-US" sz="4400" b="1" dirty="0" smtClean="0">
                <a:solidFill>
                  <a:prstClr val="white"/>
                </a:solidFill>
                <a:latin typeface="Times New Roman" pitchFamily="18" charset="0"/>
              </a:rPr>
              <a:t> </a:t>
            </a:r>
            <a:r>
              <a:rPr lang="en-US" sz="4400" b="1" dirty="0" err="1" smtClean="0">
                <a:solidFill>
                  <a:prstClr val="white"/>
                </a:solidFill>
                <a:latin typeface="Times New Roman" pitchFamily="18" charset="0"/>
              </a:rPr>
              <a:t>nơi</a:t>
            </a:r>
            <a:r>
              <a:rPr lang="en-US" sz="4400" b="1" dirty="0" smtClean="0">
                <a:solidFill>
                  <a:prstClr val="white"/>
                </a:solidFill>
                <a:latin typeface="Times New Roman" pitchFamily="18" charset="0"/>
              </a:rPr>
              <a:t> </a:t>
            </a:r>
            <a:r>
              <a:rPr lang="en-US" sz="4400" b="1" dirty="0" err="1" smtClean="0">
                <a:solidFill>
                  <a:prstClr val="white"/>
                </a:solidFill>
                <a:latin typeface="Times New Roman" pitchFamily="18" charset="0"/>
              </a:rPr>
              <a:t>không</a:t>
            </a:r>
            <a:r>
              <a:rPr lang="en-US" sz="4400" b="1" dirty="0" smtClean="0">
                <a:solidFill>
                  <a:prstClr val="white"/>
                </a:solidFill>
                <a:latin typeface="Times New Roman" pitchFamily="18" charset="0"/>
              </a:rPr>
              <a:t>?</a:t>
            </a:r>
            <a:endParaRPr lang="en-US" sz="4400" b="1" dirty="0">
              <a:solidFill>
                <a:prstClr val="white"/>
              </a:solidFill>
              <a:latin typeface="Times New Roman" pitchFamily="18" charset="0"/>
            </a:endParaRPr>
          </a:p>
        </p:txBody>
      </p:sp>
    </p:spTree>
    <p:extLst>
      <p:ext uri="{BB962C8B-B14F-4D97-AF65-F5344CB8AC3E}">
        <p14:creationId xmlns:p14="http://schemas.microsoft.com/office/powerpoint/2010/main" val="377353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dạng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hình</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chính</a:t>
            </a:r>
            <a:endParaRPr lang="en-US" sz="2400" b="1" dirty="0">
              <a:solidFill>
                <a:srgbClr val="0D30DD"/>
              </a:solidFill>
              <a:latin typeface="Cambria" pitchFamily="18" charset="0"/>
            </a:endParaRPr>
          </a:p>
        </p:txBody>
      </p:sp>
      <p:pic>
        <p:nvPicPr>
          <p:cNvPr id="2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79" y="2149875"/>
            <a:ext cx="3931921" cy="30480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2560" y="2149875"/>
            <a:ext cx="4124240" cy="30480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800099" y="5410200"/>
            <a:ext cx="7810501" cy="430887"/>
          </a:xfrm>
          <a:prstGeom prst="rect">
            <a:avLst/>
          </a:prstGeom>
          <a:noFill/>
        </p:spPr>
        <p:txBody>
          <a:bodyPr wrap="square" rtlCol="0">
            <a:spAutoFit/>
          </a:bodyPr>
          <a:lstStyle/>
          <a:p>
            <a:r>
              <a:rPr lang="en-US" sz="2200" b="1" dirty="0" err="1" smtClean="0">
                <a:solidFill>
                  <a:srgbClr val="FF0000"/>
                </a:solidFill>
                <a:latin typeface="Cambria" panose="02040503050406030204" pitchFamily="18" charset="0"/>
                <a:ea typeface="Cambria" panose="02040503050406030204" pitchFamily="18" charset="0"/>
              </a:rPr>
              <a:t>Thủy</a:t>
            </a:r>
            <a:r>
              <a:rPr lang="en-US" sz="2200" b="1" dirty="0" smtClean="0">
                <a:solidFill>
                  <a:srgbClr val="FF0000"/>
                </a:solidFill>
                <a:latin typeface="Cambria" panose="02040503050406030204" pitchFamily="18" charset="0"/>
                <a:ea typeface="Cambria" panose="02040503050406030204" pitchFamily="18" charset="0"/>
              </a:rPr>
              <a:t> </a:t>
            </a:r>
            <a:r>
              <a:rPr lang="en-US" sz="2200" b="1" dirty="0" err="1" smtClean="0">
                <a:solidFill>
                  <a:srgbClr val="FF0000"/>
                </a:solidFill>
                <a:latin typeface="Cambria" panose="02040503050406030204" pitchFamily="18" charset="0"/>
                <a:ea typeface="Cambria" panose="02040503050406030204" pitchFamily="18" charset="0"/>
              </a:rPr>
              <a:t>điện</a:t>
            </a:r>
            <a:r>
              <a:rPr lang="en-US" sz="2200" b="1" dirty="0" smtClean="0">
                <a:solidFill>
                  <a:srgbClr val="FF0000"/>
                </a:solidFill>
                <a:latin typeface="Cambria" panose="02040503050406030204" pitchFamily="18" charset="0"/>
                <a:ea typeface="Cambria" panose="02040503050406030204" pitchFamily="18" charset="0"/>
              </a:rPr>
              <a:t> </a:t>
            </a:r>
            <a:r>
              <a:rPr lang="en-US" sz="2200" b="1" dirty="0" err="1" smtClean="0">
                <a:solidFill>
                  <a:srgbClr val="FF0000"/>
                </a:solidFill>
                <a:latin typeface="Cambria" panose="02040503050406030204" pitchFamily="18" charset="0"/>
                <a:ea typeface="Cambria" panose="02040503050406030204" pitchFamily="18" charset="0"/>
              </a:rPr>
              <a:t>Hòa</a:t>
            </a:r>
            <a:r>
              <a:rPr lang="en-US" sz="2200" b="1" dirty="0" smtClean="0">
                <a:solidFill>
                  <a:srgbClr val="FF0000"/>
                </a:solidFill>
                <a:latin typeface="Cambria" panose="02040503050406030204" pitchFamily="18" charset="0"/>
                <a:ea typeface="Cambria" panose="02040503050406030204" pitchFamily="18" charset="0"/>
              </a:rPr>
              <a:t> </a:t>
            </a:r>
            <a:r>
              <a:rPr lang="en-US" sz="2200" b="1" dirty="0" err="1" smtClean="0">
                <a:solidFill>
                  <a:srgbClr val="FF0000"/>
                </a:solidFill>
                <a:latin typeface="Cambria" panose="02040503050406030204" pitchFamily="18" charset="0"/>
                <a:ea typeface="Cambria" panose="02040503050406030204" pitchFamily="18" charset="0"/>
              </a:rPr>
              <a:t>Bình</a:t>
            </a:r>
            <a:r>
              <a:rPr lang="en-US" sz="2200" b="1" dirty="0" smtClean="0">
                <a:solidFill>
                  <a:srgbClr val="FF0000"/>
                </a:solidFill>
                <a:latin typeface="Cambria" panose="02040503050406030204" pitchFamily="18" charset="0"/>
                <a:ea typeface="Cambria" panose="02040503050406030204" pitchFamily="18" charset="0"/>
              </a:rPr>
              <a:t>                                 </a:t>
            </a:r>
            <a:r>
              <a:rPr lang="en-US" sz="2200" b="1" dirty="0" err="1" smtClean="0">
                <a:solidFill>
                  <a:srgbClr val="FF0000"/>
                </a:solidFill>
                <a:latin typeface="Cambria" panose="02040503050406030204" pitchFamily="18" charset="0"/>
                <a:ea typeface="Cambria" panose="02040503050406030204" pitchFamily="18" charset="0"/>
              </a:rPr>
              <a:t>Cà</a:t>
            </a:r>
            <a:r>
              <a:rPr lang="en-US" sz="2200" b="1" dirty="0" smtClean="0">
                <a:solidFill>
                  <a:srgbClr val="FF0000"/>
                </a:solidFill>
                <a:latin typeface="Cambria" panose="02040503050406030204" pitchFamily="18" charset="0"/>
                <a:ea typeface="Cambria" panose="02040503050406030204" pitchFamily="18" charset="0"/>
              </a:rPr>
              <a:t> </a:t>
            </a:r>
            <a:r>
              <a:rPr lang="en-US" sz="2200" b="1" dirty="0" err="1" smtClean="0">
                <a:solidFill>
                  <a:srgbClr val="FF0000"/>
                </a:solidFill>
                <a:latin typeface="Cambria" panose="02040503050406030204" pitchFamily="18" charset="0"/>
                <a:ea typeface="Cambria" panose="02040503050406030204" pitchFamily="18" charset="0"/>
              </a:rPr>
              <a:t>phê</a:t>
            </a:r>
            <a:r>
              <a:rPr lang="en-US" sz="2200" b="1" dirty="0" smtClean="0">
                <a:solidFill>
                  <a:srgbClr val="FF0000"/>
                </a:solidFill>
                <a:latin typeface="Cambria" panose="02040503050406030204" pitchFamily="18" charset="0"/>
                <a:ea typeface="Cambria" panose="02040503050406030204" pitchFamily="18" charset="0"/>
              </a:rPr>
              <a:t> </a:t>
            </a:r>
            <a:r>
              <a:rPr lang="en-US" sz="2200" b="1" dirty="0" err="1" smtClean="0">
                <a:solidFill>
                  <a:srgbClr val="FF0000"/>
                </a:solidFill>
                <a:latin typeface="Cambria" panose="02040503050406030204" pitchFamily="18" charset="0"/>
                <a:ea typeface="Cambria" panose="02040503050406030204" pitchFamily="18" charset="0"/>
              </a:rPr>
              <a:t>Tây</a:t>
            </a:r>
            <a:r>
              <a:rPr lang="en-US" sz="2200" b="1" dirty="0" smtClean="0">
                <a:solidFill>
                  <a:srgbClr val="FF0000"/>
                </a:solidFill>
                <a:latin typeface="Cambria" panose="02040503050406030204" pitchFamily="18" charset="0"/>
                <a:ea typeface="Cambria" panose="02040503050406030204" pitchFamily="18" charset="0"/>
              </a:rPr>
              <a:t> </a:t>
            </a:r>
            <a:r>
              <a:rPr lang="en-US" sz="2200" b="1" dirty="0" err="1" smtClean="0">
                <a:solidFill>
                  <a:srgbClr val="FF0000"/>
                </a:solidFill>
                <a:latin typeface="Cambria" panose="02040503050406030204" pitchFamily="18" charset="0"/>
                <a:ea typeface="Cambria" panose="02040503050406030204" pitchFamily="18" charset="0"/>
              </a:rPr>
              <a:t>Nguyên</a:t>
            </a:r>
            <a:endParaRPr lang="en-US" sz="2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7874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dạng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hình</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chính</a:t>
            </a:r>
            <a:endParaRPr lang="en-US" sz="2400" b="1" dirty="0">
              <a:solidFill>
                <a:srgbClr val="0D30DD"/>
              </a:solidFill>
              <a:latin typeface="Cambria" pitchFamily="18" charset="0"/>
            </a:endParaRPr>
          </a:p>
        </p:txBody>
      </p:sp>
      <p:sp>
        <p:nvSpPr>
          <p:cNvPr id="26" name="Rounded Rectangular Callout 25"/>
          <p:cNvSpPr/>
          <p:nvPr/>
        </p:nvSpPr>
        <p:spPr>
          <a:xfrm>
            <a:off x="362186" y="1676400"/>
            <a:ext cx="6876814" cy="3733800"/>
          </a:xfrm>
          <a:prstGeom prst="wedgeRoundRectCallout">
            <a:avLst>
              <a:gd name="adj1" fmla="val 47849"/>
              <a:gd name="adj2" fmla="val 6072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sp>
        <p:nvSpPr>
          <p:cNvPr id="27" name="Rectangle 26"/>
          <p:cNvSpPr/>
          <p:nvPr/>
        </p:nvSpPr>
        <p:spPr>
          <a:xfrm>
            <a:off x="457200" y="1765280"/>
            <a:ext cx="6705600" cy="3416320"/>
          </a:xfrm>
          <a:prstGeom prst="rect">
            <a:avLst/>
          </a:prstGeom>
        </p:spPr>
        <p:txBody>
          <a:bodyPr wrap="square">
            <a:spAutoFit/>
          </a:bodyPr>
          <a:lstStyle/>
          <a:p>
            <a:pPr algn="just"/>
            <a:r>
              <a:rPr lang="vi-VN" sz="2400" b="1" dirty="0">
                <a:solidFill>
                  <a:srgbClr val="FF0000"/>
                </a:solidFill>
                <a:latin typeface="Cambria" panose="02040503050406030204" pitchFamily="18" charset="0"/>
                <a:ea typeface="Cambria" panose="02040503050406030204" pitchFamily="18" charset="0"/>
              </a:rPr>
              <a:t>a. Núi</a:t>
            </a:r>
          </a:p>
          <a:p>
            <a:pPr algn="just"/>
            <a:r>
              <a:rPr lang="vi-VN" sz="2400" dirty="0">
                <a:latin typeface="Cambria" panose="02040503050406030204" pitchFamily="18" charset="0"/>
                <a:ea typeface="Cambria" panose="02040503050406030204" pitchFamily="18" charset="0"/>
              </a:rPr>
              <a:t>- Núi là một dạng địa hình nhô cao rõ rệt trên mặt đất. Núi gồm các bộ phận: đỉnh, sườn và chân núi.</a:t>
            </a:r>
          </a:p>
          <a:p>
            <a:pPr algn="just"/>
            <a:r>
              <a:rPr lang="vi-VN" sz="2400" dirty="0">
                <a:latin typeface="Cambria" panose="02040503050406030204" pitchFamily="18" charset="0"/>
                <a:ea typeface="Cambria" panose="02040503050406030204" pitchFamily="18" charset="0"/>
              </a:rPr>
              <a:t>- Độ cao của núi thường trên 500m so với mực nước biển.</a:t>
            </a:r>
          </a:p>
          <a:p>
            <a:pPr algn="just"/>
            <a:r>
              <a:rPr lang="vi-VN" sz="2400" b="1" dirty="0">
                <a:solidFill>
                  <a:srgbClr val="FF0000"/>
                </a:solidFill>
                <a:latin typeface="Cambria" panose="02040503050406030204" pitchFamily="18" charset="0"/>
                <a:ea typeface="Cambria" panose="02040503050406030204" pitchFamily="18" charset="0"/>
              </a:rPr>
              <a:t>b. Cao nguyên</a:t>
            </a:r>
          </a:p>
          <a:p>
            <a:pPr algn="just"/>
            <a:r>
              <a:rPr lang="vi-VN" sz="2400" dirty="0">
                <a:latin typeface="Cambria" panose="02040503050406030204" pitchFamily="18" charset="0"/>
                <a:ea typeface="Cambria" panose="02040503050406030204" pitchFamily="18" charset="0"/>
              </a:rPr>
              <a:t>- Cao nguyên là dạng địa hình tương đối bằng phẳng hoặc gợn sóng nhưng có sườn dốc.</a:t>
            </a:r>
          </a:p>
          <a:p>
            <a:pPr algn="just"/>
            <a:r>
              <a:rPr lang="vi-VN" sz="2400" dirty="0">
                <a:latin typeface="Cambria" panose="02040503050406030204" pitchFamily="18" charset="0"/>
                <a:ea typeface="Cambria" panose="02040503050406030204" pitchFamily="18" charset="0"/>
              </a:rPr>
              <a:t>- Độ cao tuyệt đối của cao nguyên trên 500m</a:t>
            </a:r>
            <a:r>
              <a:rPr lang="vi-VN" sz="2400" dirty="0" smtClean="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2257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29" dur="500"/>
                                        <p:tgtEl>
                                          <p:spTgt spid="2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7">
                                            <p:txEl>
                                              <p:pRg st="1" end="1"/>
                                            </p:txEl>
                                          </p:spTgt>
                                        </p:tgtEl>
                                        <p:attrNameLst>
                                          <p:attrName>style.visibility</p:attrName>
                                        </p:attrNameLst>
                                      </p:cBhvr>
                                      <p:to>
                                        <p:strVal val="visible"/>
                                      </p:to>
                                    </p:set>
                                    <p:animEffect transition="in" filter="randombar(horizontal)">
                                      <p:cBhvr>
                                        <p:cTn id="34" dur="500"/>
                                        <p:tgtEl>
                                          <p:spTgt spid="2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7">
                                            <p:txEl>
                                              <p:pRg st="2" end="2"/>
                                            </p:txEl>
                                          </p:spTgt>
                                        </p:tgtEl>
                                        <p:attrNameLst>
                                          <p:attrName>style.visibility</p:attrName>
                                        </p:attrNameLst>
                                      </p:cBhvr>
                                      <p:to>
                                        <p:strVal val="visible"/>
                                      </p:to>
                                    </p:set>
                                    <p:animEffect transition="in" filter="randombar(horizontal)">
                                      <p:cBhvr>
                                        <p:cTn id="39" dur="500"/>
                                        <p:tgtEl>
                                          <p:spTgt spid="2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7">
                                            <p:txEl>
                                              <p:pRg st="3" end="3"/>
                                            </p:txEl>
                                          </p:spTgt>
                                        </p:tgtEl>
                                        <p:attrNameLst>
                                          <p:attrName>style.visibility</p:attrName>
                                        </p:attrNameLst>
                                      </p:cBhvr>
                                      <p:to>
                                        <p:strVal val="visible"/>
                                      </p:to>
                                    </p:set>
                                    <p:animEffect transition="in" filter="randombar(horizontal)">
                                      <p:cBhvr>
                                        <p:cTn id="44" dur="500"/>
                                        <p:tgtEl>
                                          <p:spTgt spid="2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7">
                                            <p:txEl>
                                              <p:pRg st="4" end="4"/>
                                            </p:txEl>
                                          </p:spTgt>
                                        </p:tgtEl>
                                        <p:attrNameLst>
                                          <p:attrName>style.visibility</p:attrName>
                                        </p:attrNameLst>
                                      </p:cBhvr>
                                      <p:to>
                                        <p:strVal val="visible"/>
                                      </p:to>
                                    </p:set>
                                    <p:animEffect transition="in" filter="randombar(horizontal)">
                                      <p:cBhvr>
                                        <p:cTn id="49" dur="500"/>
                                        <p:tgtEl>
                                          <p:spTgt spid="27">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7">
                                            <p:txEl>
                                              <p:pRg st="5" end="5"/>
                                            </p:txEl>
                                          </p:spTgt>
                                        </p:tgtEl>
                                        <p:attrNameLst>
                                          <p:attrName>style.visibility</p:attrName>
                                        </p:attrNameLst>
                                      </p:cBhvr>
                                      <p:to>
                                        <p:strVal val="visible"/>
                                      </p:to>
                                    </p:set>
                                    <p:animEffect transition="in" filter="randombar(horizontal)">
                                      <p:cBhvr>
                                        <p:cTn id="54" dur="5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10</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555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dạng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hình</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chính</a:t>
            </a:r>
            <a:endParaRPr lang="en-US" sz="2400" b="1" dirty="0">
              <a:solidFill>
                <a:srgbClr val="0D30DD"/>
              </a:solidFill>
              <a:latin typeface="Cambria" pitchFamily="18" charset="0"/>
            </a:endParaRPr>
          </a:p>
        </p:txBody>
      </p:sp>
      <p:cxnSp>
        <p:nvCxnSpPr>
          <p:cNvPr id="34" name="Straight Connector 33"/>
          <p:cNvCxnSpPr/>
          <p:nvPr/>
        </p:nvCxnSpPr>
        <p:spPr>
          <a:xfrm flipH="1">
            <a:off x="1628083" y="1548070"/>
            <a:ext cx="20781" cy="500513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204356" y="3025493"/>
            <a:ext cx="1376577" cy="1376577"/>
            <a:chOff x="5057949" y="2413809"/>
            <a:chExt cx="1835436" cy="1835436"/>
          </a:xfrm>
          <a:solidFill>
            <a:schemeClr val="accent5">
              <a:lumMod val="40000"/>
              <a:lumOff val="60000"/>
            </a:schemeClr>
          </a:solidFill>
        </p:grpSpPr>
        <p:sp>
          <p:nvSpPr>
            <p:cNvPr id="36" name="Oval 35"/>
            <p:cNvSpPr/>
            <p:nvPr/>
          </p:nvSpPr>
          <p:spPr>
            <a:xfrm>
              <a:off x="5057949" y="2413809"/>
              <a:ext cx="1835436" cy="1835436"/>
            </a:xfrm>
            <a:prstGeom prst="ellipse">
              <a:avLst/>
            </a:prstGeom>
          </p:spPr>
          <p:style>
            <a:lnRef idx="3">
              <a:schemeClr val="lt1"/>
            </a:lnRef>
            <a:fillRef idx="1">
              <a:schemeClr val="accent5"/>
            </a:fillRef>
            <a:effectRef idx="1">
              <a:schemeClr val="accent5"/>
            </a:effectRef>
            <a:fontRef idx="minor">
              <a:schemeClr val="lt1"/>
            </a:fontRef>
          </p:style>
        </p:sp>
        <p:sp>
          <p:nvSpPr>
            <p:cNvPr id="37" name="Oval 4"/>
            <p:cNvSpPr/>
            <p:nvPr/>
          </p:nvSpPr>
          <p:spPr>
            <a:xfrm>
              <a:off x="5326743" y="2682602"/>
              <a:ext cx="1297848" cy="1297850"/>
            </a:xfrm>
            <a:prstGeom prst="rect">
              <a:avLst/>
            </a:prstGeom>
          </p:spPr>
          <p:style>
            <a:lnRef idx="3">
              <a:schemeClr val="lt1"/>
            </a:lnRef>
            <a:fillRef idx="1">
              <a:schemeClr val="accent5"/>
            </a:fillRef>
            <a:effectRef idx="1">
              <a:schemeClr val="accent5"/>
            </a:effectRef>
            <a:fontRef idx="minor">
              <a:schemeClr val="lt1"/>
            </a:fontRef>
          </p:style>
          <p:txBody>
            <a:bodyPr spcFirstLastPara="0" vert="horz" wrap="square" lIns="8572" tIns="8572" rIns="8572" bIns="8572" numCol="1" spcCol="1270" anchor="ctr" anchorCtr="0">
              <a:noAutofit/>
            </a:bodyPr>
            <a:lstStyle/>
            <a:p>
              <a:pPr lvl="0" algn="ctr" defTabSz="800100">
                <a:lnSpc>
                  <a:spcPct val="100000"/>
                </a:lnSpc>
                <a:spcBef>
                  <a:spcPct val="0"/>
                </a:spcBef>
                <a:spcAft>
                  <a:spcPct val="35000"/>
                </a:spcAft>
              </a:pPr>
              <a:r>
                <a:rPr lang="en-US" altLang="vi-VN" sz="2000" b="1" kern="1200"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NHÓM</a:t>
              </a:r>
            </a:p>
            <a:p>
              <a:pPr lvl="0" algn="ctr" defTabSz="800100">
                <a:lnSpc>
                  <a:spcPct val="100000"/>
                </a:lnSpc>
                <a:spcBef>
                  <a:spcPct val="0"/>
                </a:spcBef>
                <a:spcAft>
                  <a:spcPct val="35000"/>
                </a:spcAft>
              </a:pPr>
              <a:r>
                <a:rPr lang="en-US" altLang="en-US" sz="20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5, 6, 7, 8</a:t>
              </a:r>
              <a:endParaRPr lang="vi-VN" altLang="en-US" sz="2000" b="1" kern="120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38" name="Straight Connector 37"/>
          <p:cNvCxnSpPr/>
          <p:nvPr/>
        </p:nvCxnSpPr>
        <p:spPr>
          <a:xfrm>
            <a:off x="1676400" y="1937866"/>
            <a:ext cx="851652" cy="289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638300" y="4745369"/>
            <a:ext cx="952500" cy="31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76400" y="3271182"/>
            <a:ext cx="851652" cy="119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861712" y="3077830"/>
            <a:ext cx="48403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2</a:t>
            </a:r>
            <a:endParaRPr lang="en-US" sz="2000" b="1" dirty="0">
              <a:latin typeface="Times New Roman" panose="02020603050405020304" pitchFamily="18" charset="0"/>
              <a:cs typeface="Times New Roman" panose="02020603050405020304" pitchFamily="18" charset="0"/>
            </a:endParaRPr>
          </a:p>
        </p:txBody>
      </p:sp>
      <p:sp>
        <p:nvSpPr>
          <p:cNvPr id="42" name="Rectangle 41"/>
          <p:cNvSpPr/>
          <p:nvPr/>
        </p:nvSpPr>
        <p:spPr>
          <a:xfrm>
            <a:off x="1828801" y="1769339"/>
            <a:ext cx="51694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1</a:t>
            </a:r>
            <a:endParaRPr lang="en-US" sz="2000" b="1" dirty="0">
              <a:latin typeface="Times New Roman" panose="02020603050405020304" pitchFamily="18" charset="0"/>
              <a:cs typeface="Times New Roman" panose="02020603050405020304" pitchFamily="18" charset="0"/>
            </a:endParaRPr>
          </a:p>
        </p:txBody>
      </p:sp>
      <p:sp>
        <p:nvSpPr>
          <p:cNvPr id="43" name="Rectangle 42"/>
          <p:cNvSpPr/>
          <p:nvPr/>
        </p:nvSpPr>
        <p:spPr>
          <a:xfrm>
            <a:off x="1861712" y="4558708"/>
            <a:ext cx="51694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3</a:t>
            </a:r>
            <a:endParaRPr lang="en-US" sz="20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2595880" y="4242137"/>
            <a:ext cx="6243320" cy="1015663"/>
          </a:xfrm>
          <a:prstGeom prst="rect">
            <a:avLst/>
          </a:prstGeom>
          <a:solidFill>
            <a:schemeClr val="accent5">
              <a:lumMod val="20000"/>
              <a:lumOff val="80000"/>
            </a:schemeClr>
          </a:solidFill>
        </p:spPr>
        <p:txBody>
          <a:bodyPr wrap="square" rtlCol="0">
            <a:spAutoFit/>
          </a:bodyPr>
          <a:lstStyle/>
          <a:p>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Đồng</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bằng</a:t>
            </a:r>
            <a:r>
              <a:rPr lang="en-US" sz="2000" dirty="0" smtClean="0">
                <a:latin typeface="Cambria" panose="02040503050406030204" pitchFamily="18" charset="0"/>
                <a:ea typeface="Cambria" panose="02040503050406030204" pitchFamily="18" charset="0"/>
              </a:rPr>
              <a:t> l</a:t>
            </a:r>
            <a:r>
              <a:rPr lang="vi-VN" sz="2000" dirty="0" smtClean="0">
                <a:latin typeface="Cambria" panose="02040503050406030204" pitchFamily="18" charset="0"/>
                <a:ea typeface="Cambria" panose="02040503050406030204" pitchFamily="18" charset="0"/>
              </a:rPr>
              <a:t>à </a:t>
            </a:r>
            <a:r>
              <a:rPr lang="vi-VN" sz="2000" dirty="0">
                <a:latin typeface="Cambria" panose="02040503050406030204" pitchFamily="18" charset="0"/>
                <a:ea typeface="Cambria" panose="02040503050406030204" pitchFamily="18" charset="0"/>
              </a:rPr>
              <a:t>dạng địa hình thấp, có bề mặt tương đối bằng phẳng hoặc gợn sóng</a:t>
            </a:r>
            <a:r>
              <a:rPr lang="vi-VN" sz="2000" dirty="0" smtClean="0">
                <a:latin typeface="Cambria" panose="02040503050406030204" pitchFamily="18" charset="0"/>
                <a:ea typeface="Cambria" panose="02040503050406030204" pitchFamily="18" charset="0"/>
              </a:rPr>
              <a:t>.</a:t>
            </a:r>
            <a:endParaRPr lang="en-US" sz="2000" dirty="0" smtClean="0">
              <a:latin typeface="Cambria" panose="02040503050406030204" pitchFamily="18" charset="0"/>
              <a:ea typeface="Cambria" panose="02040503050406030204" pitchFamily="18" charset="0"/>
            </a:endParaRPr>
          </a:p>
          <a:p>
            <a:r>
              <a:rPr lang="en-US"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Độ cao tuyệt đối thường dưới 200m, có nơi gần 500m.</a:t>
            </a:r>
            <a:endParaRPr lang="en-US" sz="2000" dirty="0">
              <a:effectLst/>
              <a:latin typeface="Cambria" panose="02040503050406030204" pitchFamily="18" charset="0"/>
              <a:ea typeface="Cambria" panose="02040503050406030204" pitchFamily="18" charset="0"/>
            </a:endParaRPr>
          </a:p>
        </p:txBody>
      </p:sp>
      <p:sp>
        <p:nvSpPr>
          <p:cNvPr id="45" name="TextBox 44"/>
          <p:cNvSpPr txBox="1"/>
          <p:nvPr/>
        </p:nvSpPr>
        <p:spPr>
          <a:xfrm>
            <a:off x="2590800" y="5924490"/>
            <a:ext cx="6248400" cy="400110"/>
          </a:xfrm>
          <a:prstGeom prst="rect">
            <a:avLst/>
          </a:prstGeom>
          <a:solidFill>
            <a:schemeClr val="accent4">
              <a:lumMod val="20000"/>
              <a:lumOff val="80000"/>
            </a:schemeClr>
          </a:solidFill>
        </p:spPr>
        <p:txBody>
          <a:bodyPr wrap="square" rtlCol="0">
            <a:spAutoFit/>
          </a:bodyPr>
          <a:lstStyle/>
          <a:p>
            <a:pPr algn="just"/>
            <a:r>
              <a:rPr lang="en-US" sz="2000" dirty="0">
                <a:latin typeface="Cambria" panose="02040503050406030204" pitchFamily="18" charset="0"/>
                <a:ea typeface="Cambria" panose="02040503050406030204" pitchFamily="18" charset="0"/>
              </a:rPr>
              <a:t>Đ</a:t>
            </a:r>
            <a:r>
              <a:rPr lang="vi-VN" sz="2000" dirty="0" smtClean="0">
                <a:latin typeface="Cambria" panose="02040503050406030204" pitchFamily="18" charset="0"/>
                <a:ea typeface="Cambria" panose="02040503050406030204" pitchFamily="18" charset="0"/>
              </a:rPr>
              <a:t>ồng </a:t>
            </a:r>
            <a:r>
              <a:rPr lang="vi-VN" sz="2000" dirty="0">
                <a:latin typeface="Cambria" panose="02040503050406030204" pitchFamily="18" charset="0"/>
                <a:ea typeface="Cambria" panose="02040503050406030204" pitchFamily="18" charset="0"/>
              </a:rPr>
              <a:t>bằng thuận lợi trồng cây lương thực, thực phẩm.</a:t>
            </a:r>
            <a:endParaRPr lang="en-US" sz="2000" dirty="0" smtClean="0">
              <a:latin typeface="Cambria" panose="02040503050406030204" pitchFamily="18" charset="0"/>
              <a:ea typeface="Cambria" panose="02040503050406030204" pitchFamily="18" charset="0"/>
              <a:cs typeface="Times New Roman" panose="02020603050405020304" pitchFamily="18" charset="0"/>
            </a:endParaRPr>
          </a:p>
        </p:txBody>
      </p:sp>
      <p:cxnSp>
        <p:nvCxnSpPr>
          <p:cNvPr id="46" name="Straight Connector 45"/>
          <p:cNvCxnSpPr/>
          <p:nvPr/>
        </p:nvCxnSpPr>
        <p:spPr>
          <a:xfrm>
            <a:off x="1628083" y="6154882"/>
            <a:ext cx="96779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828801" y="6002482"/>
            <a:ext cx="546852"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4</a:t>
            </a:r>
            <a:endParaRPr lang="en-US" sz="2000" b="1"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2514600" y="1468904"/>
            <a:ext cx="6324600" cy="1015663"/>
          </a:xfrm>
          <a:prstGeom prst="rect">
            <a:avLst/>
          </a:prstGeom>
          <a:solidFill>
            <a:schemeClr val="accent3">
              <a:lumMod val="20000"/>
              <a:lumOff val="80000"/>
            </a:schemeClr>
          </a:solidFill>
        </p:spPr>
        <p:txBody>
          <a:bodyPr wrap="square" rtlCol="0">
            <a:spAutoFit/>
          </a:bodyPr>
          <a:lstStyle/>
          <a:p>
            <a:pPr algn="just"/>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Cao </a:t>
            </a:r>
            <a:r>
              <a:rPr lang="vi-VN" sz="2000" dirty="0">
                <a:latin typeface="Cambria" panose="02040503050406030204" pitchFamily="18" charset="0"/>
                <a:ea typeface="Cambria" panose="02040503050406030204" pitchFamily="18" charset="0"/>
              </a:rPr>
              <a:t>nguyên là dạng địa hình tương đối bằng phẳng hoặc gợn sóng nhưng có sườn dốc</a:t>
            </a:r>
            <a:r>
              <a:rPr lang="vi-VN" sz="2000" dirty="0" smtClean="0">
                <a:latin typeface="Cambria" panose="02040503050406030204" pitchFamily="18" charset="0"/>
                <a:ea typeface="Cambria" panose="02040503050406030204" pitchFamily="18" charset="0"/>
              </a:rPr>
              <a:t>.</a:t>
            </a:r>
            <a:endParaRPr lang="en-US" sz="2000" dirty="0" smtClean="0">
              <a:latin typeface="Cambria" panose="02040503050406030204" pitchFamily="18" charset="0"/>
              <a:ea typeface="Cambria" panose="02040503050406030204" pitchFamily="18" charset="0"/>
            </a:endParaRPr>
          </a:p>
          <a:p>
            <a:pPr algn="just"/>
            <a:r>
              <a:rPr lang="en-US"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Độ cao tuyệt đối của cao nguyên trên 500m.</a:t>
            </a:r>
            <a:endParaRPr lang="en-US" sz="2000" dirty="0" smtClean="0">
              <a:latin typeface="Cambria" panose="02040503050406030204" pitchFamily="18" charset="0"/>
              <a:ea typeface="Cambria" panose="02040503050406030204" pitchFamily="18" charset="0"/>
            </a:endParaRPr>
          </a:p>
        </p:txBody>
      </p:sp>
      <p:sp>
        <p:nvSpPr>
          <p:cNvPr id="49" name="Text Box 2"/>
          <p:cNvSpPr txBox="1"/>
          <p:nvPr/>
        </p:nvSpPr>
        <p:spPr>
          <a:xfrm>
            <a:off x="2533132" y="2949714"/>
            <a:ext cx="6306068" cy="707886"/>
          </a:xfrm>
          <a:prstGeom prst="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algn="just"/>
            <a:r>
              <a:rPr lang="en-US" sz="2000" dirty="0">
                <a:latin typeface="Cambria" panose="02040503050406030204" pitchFamily="18" charset="0"/>
                <a:ea typeface="Cambria" panose="02040503050406030204" pitchFamily="18" charset="0"/>
              </a:rPr>
              <a:t>Đ</a:t>
            </a:r>
            <a:r>
              <a:rPr lang="vi-VN" sz="2000" dirty="0" smtClean="0">
                <a:latin typeface="Cambria" panose="02040503050406030204" pitchFamily="18" charset="0"/>
                <a:ea typeface="Cambria" panose="02040503050406030204" pitchFamily="18" charset="0"/>
              </a:rPr>
              <a:t>ồi </a:t>
            </a:r>
            <a:r>
              <a:rPr lang="vi-VN" sz="2000" dirty="0">
                <a:latin typeface="Cambria" panose="02040503050406030204" pitchFamily="18" charset="0"/>
                <a:ea typeface="Cambria" panose="02040503050406030204" pitchFamily="18" charset="0"/>
              </a:rPr>
              <a:t>thuận lợi trồng cây công nghiệp và cây màu lương </a:t>
            </a:r>
            <a:r>
              <a:rPr lang="vi-VN" sz="2000" dirty="0" smtClean="0">
                <a:latin typeface="Cambria" panose="02040503050406030204" pitchFamily="18" charset="0"/>
                <a:ea typeface="Cambria" panose="02040503050406030204" pitchFamily="18" charset="0"/>
              </a:rPr>
              <a:t>thực</a:t>
            </a:r>
            <a:r>
              <a:rPr lang="en-US" sz="2000" dirty="0" smtClean="0">
                <a:latin typeface="Cambria" panose="02040503050406030204" pitchFamily="18" charset="0"/>
                <a:ea typeface="Cambria" panose="02040503050406030204" pitchFamily="18" charset="0"/>
              </a:rPr>
              <a:t>.</a:t>
            </a:r>
            <a:endParaRPr lang="en-US" sz="2000" dirty="0" smtClean="0">
              <a:latin typeface="Cambria" panose="02040503050406030204" pitchFamily="18" charset="0"/>
              <a:ea typeface="Cambria" panose="02040503050406030204" pitchFamily="18" charset="0"/>
              <a:cs typeface="Times New Roman" panose="02020603050405020304" pitchFamily="18" charset="0"/>
              <a:sym typeface="+mn-ea"/>
            </a:endParaRPr>
          </a:p>
        </p:txBody>
      </p:sp>
    </p:spTree>
    <p:extLst>
      <p:ext uri="{BB962C8B-B14F-4D97-AF65-F5344CB8AC3E}">
        <p14:creationId xmlns:p14="http://schemas.microsoft.com/office/powerpoint/2010/main" val="3085333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randombar(horizontal)">
                                      <p:cBhvr>
                                        <p:cTn id="7" dur="500"/>
                                        <p:tgtEl>
                                          <p:spTgt spid="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8">
                                            <p:txEl>
                                              <p:pRg st="1" end="1"/>
                                            </p:txEl>
                                          </p:spTgt>
                                        </p:tgtEl>
                                        <p:attrNameLst>
                                          <p:attrName>style.visibility</p:attrName>
                                        </p:attrNameLst>
                                      </p:cBhvr>
                                      <p:to>
                                        <p:strVal val="visible"/>
                                      </p:to>
                                    </p:set>
                                    <p:animEffect transition="in" filter="randombar(horizontal)">
                                      <p:cBhvr>
                                        <p:cTn id="12" dur="500"/>
                                        <p:tgtEl>
                                          <p:spTgt spid="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17" dur="500"/>
                                        <p:tgtEl>
                                          <p:spTgt spid="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22" dur="500"/>
                                        <p:tgtEl>
                                          <p:spTgt spid="4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4">
                                            <p:txEl>
                                              <p:pRg st="1" end="1"/>
                                            </p:txEl>
                                          </p:spTgt>
                                        </p:tgtEl>
                                        <p:attrNameLst>
                                          <p:attrName>style.visibility</p:attrName>
                                        </p:attrNameLst>
                                      </p:cBhvr>
                                      <p:to>
                                        <p:strVal val="visible"/>
                                      </p:to>
                                    </p:set>
                                    <p:animEffect transition="in" filter="randombar(horizontal)">
                                      <p:cBhvr>
                                        <p:cTn id="27" dur="500"/>
                                        <p:tgtEl>
                                          <p:spTgt spid="4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5">
                                            <p:txEl>
                                              <p:pRg st="0" end="0"/>
                                            </p:txEl>
                                          </p:spTgt>
                                        </p:tgtEl>
                                        <p:attrNameLst>
                                          <p:attrName>style.visibility</p:attrName>
                                        </p:attrNameLst>
                                      </p:cBhvr>
                                      <p:to>
                                        <p:strVal val="visible"/>
                                      </p:to>
                                    </p:set>
                                    <p:animEffect transition="in" filter="randombar(horizontal)">
                                      <p:cBhvr>
                                        <p:cTn id="3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dạng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hình</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chính</a:t>
            </a:r>
            <a:endParaRPr lang="en-US" sz="2400" b="1" dirty="0">
              <a:solidFill>
                <a:srgbClr val="0D30DD"/>
              </a:solidFill>
              <a:latin typeface="Cambria" pitchFamily="18" charset="0"/>
            </a:endParaRPr>
          </a:p>
        </p:txBody>
      </p:sp>
      <p:sp>
        <p:nvSpPr>
          <p:cNvPr id="2" name="TextBox 1"/>
          <p:cNvSpPr txBox="1"/>
          <p:nvPr/>
        </p:nvSpPr>
        <p:spPr>
          <a:xfrm>
            <a:off x="800099" y="5181600"/>
            <a:ext cx="7810501" cy="430887"/>
          </a:xfrm>
          <a:prstGeom prst="rect">
            <a:avLst/>
          </a:prstGeom>
          <a:noFill/>
        </p:spPr>
        <p:txBody>
          <a:bodyPr wrap="square" rtlCol="0">
            <a:spAutoFit/>
          </a:bodyPr>
          <a:lstStyle/>
          <a:p>
            <a:r>
              <a:rPr lang="en-US" sz="2200" b="1" dirty="0" smtClean="0">
                <a:solidFill>
                  <a:srgbClr val="FF0000"/>
                </a:solidFill>
                <a:latin typeface="Cambria" panose="02040503050406030204" pitchFamily="18" charset="0"/>
                <a:ea typeface="Cambria" panose="02040503050406030204" pitchFamily="18" charset="0"/>
              </a:rPr>
              <a:t>        </a:t>
            </a:r>
            <a:r>
              <a:rPr lang="en-US" sz="2200" b="1" dirty="0" err="1" smtClean="0">
                <a:solidFill>
                  <a:srgbClr val="FF0000"/>
                </a:solidFill>
                <a:latin typeface="Cambria" panose="02040503050406030204" pitchFamily="18" charset="0"/>
                <a:ea typeface="Cambria" panose="02040503050406030204" pitchFamily="18" charset="0"/>
              </a:rPr>
              <a:t>Đồi</a:t>
            </a:r>
            <a:r>
              <a:rPr lang="en-US" sz="2200" b="1" dirty="0" smtClean="0">
                <a:solidFill>
                  <a:srgbClr val="FF0000"/>
                </a:solidFill>
                <a:latin typeface="Cambria" panose="02040503050406030204" pitchFamily="18" charset="0"/>
                <a:ea typeface="Cambria" panose="02040503050406030204" pitchFamily="18" charset="0"/>
              </a:rPr>
              <a:t> </a:t>
            </a:r>
            <a:r>
              <a:rPr lang="en-US" sz="2200" b="1" dirty="0" err="1" smtClean="0">
                <a:solidFill>
                  <a:srgbClr val="FF0000"/>
                </a:solidFill>
                <a:latin typeface="Cambria" panose="02040503050406030204" pitchFamily="18" charset="0"/>
                <a:ea typeface="Cambria" panose="02040503050406030204" pitchFamily="18" charset="0"/>
              </a:rPr>
              <a:t>chè</a:t>
            </a:r>
            <a:r>
              <a:rPr lang="en-US" sz="2200" b="1" dirty="0" smtClean="0">
                <a:solidFill>
                  <a:srgbClr val="FF0000"/>
                </a:solidFill>
                <a:latin typeface="Cambria" panose="02040503050406030204" pitchFamily="18" charset="0"/>
                <a:ea typeface="Cambria" panose="02040503050406030204" pitchFamily="18" charset="0"/>
              </a:rPr>
              <a:t> </a:t>
            </a:r>
            <a:r>
              <a:rPr lang="en-US" sz="2200" b="1" dirty="0" err="1" smtClean="0">
                <a:solidFill>
                  <a:srgbClr val="FF0000"/>
                </a:solidFill>
                <a:latin typeface="Cambria" panose="02040503050406030204" pitchFamily="18" charset="0"/>
                <a:ea typeface="Cambria" panose="02040503050406030204" pitchFamily="18" charset="0"/>
              </a:rPr>
              <a:t>Phú</a:t>
            </a:r>
            <a:r>
              <a:rPr lang="en-US" sz="2200" b="1" dirty="0" smtClean="0">
                <a:solidFill>
                  <a:srgbClr val="FF0000"/>
                </a:solidFill>
                <a:latin typeface="Cambria" panose="02040503050406030204" pitchFamily="18" charset="0"/>
                <a:ea typeface="Cambria" panose="02040503050406030204" pitchFamily="18" charset="0"/>
              </a:rPr>
              <a:t> </a:t>
            </a:r>
            <a:r>
              <a:rPr lang="en-US" sz="2200" b="1" dirty="0" err="1" smtClean="0">
                <a:solidFill>
                  <a:srgbClr val="FF0000"/>
                </a:solidFill>
                <a:latin typeface="Cambria" panose="02040503050406030204" pitchFamily="18" charset="0"/>
                <a:ea typeface="Cambria" panose="02040503050406030204" pitchFamily="18" charset="0"/>
              </a:rPr>
              <a:t>Thọ</a:t>
            </a:r>
            <a:r>
              <a:rPr lang="en-US" sz="2200" b="1" dirty="0" smtClean="0">
                <a:solidFill>
                  <a:srgbClr val="FF0000"/>
                </a:solidFill>
                <a:latin typeface="Cambria" panose="02040503050406030204" pitchFamily="18" charset="0"/>
                <a:ea typeface="Cambria" panose="02040503050406030204" pitchFamily="18" charset="0"/>
              </a:rPr>
              <a:t>                           </a:t>
            </a:r>
            <a:r>
              <a:rPr lang="en-US" sz="2200" b="1" dirty="0" err="1" smtClean="0">
                <a:solidFill>
                  <a:srgbClr val="FF0000"/>
                </a:solidFill>
                <a:latin typeface="Cambria" panose="02040503050406030204" pitchFamily="18" charset="0"/>
                <a:ea typeface="Cambria" panose="02040503050406030204" pitchFamily="18" charset="0"/>
              </a:rPr>
              <a:t>Đồng</a:t>
            </a:r>
            <a:r>
              <a:rPr lang="en-US" sz="2200" b="1" dirty="0" smtClean="0">
                <a:solidFill>
                  <a:srgbClr val="FF0000"/>
                </a:solidFill>
                <a:latin typeface="Cambria" panose="02040503050406030204" pitchFamily="18" charset="0"/>
                <a:ea typeface="Cambria" panose="02040503050406030204" pitchFamily="18" charset="0"/>
              </a:rPr>
              <a:t> </a:t>
            </a:r>
            <a:r>
              <a:rPr lang="en-US" sz="2200" b="1" dirty="0" err="1" smtClean="0">
                <a:solidFill>
                  <a:srgbClr val="FF0000"/>
                </a:solidFill>
                <a:latin typeface="Cambria" panose="02040503050406030204" pitchFamily="18" charset="0"/>
                <a:ea typeface="Cambria" panose="02040503050406030204" pitchFamily="18" charset="0"/>
              </a:rPr>
              <a:t>bằng</a:t>
            </a:r>
            <a:r>
              <a:rPr lang="en-US" sz="2200" b="1" dirty="0" smtClean="0">
                <a:solidFill>
                  <a:srgbClr val="FF0000"/>
                </a:solidFill>
                <a:latin typeface="Cambria" panose="02040503050406030204" pitchFamily="18" charset="0"/>
                <a:ea typeface="Cambria" panose="02040503050406030204" pitchFamily="18" charset="0"/>
              </a:rPr>
              <a:t> </a:t>
            </a:r>
            <a:r>
              <a:rPr lang="en-US" sz="2200" b="1" dirty="0" err="1" smtClean="0">
                <a:solidFill>
                  <a:srgbClr val="FF0000"/>
                </a:solidFill>
                <a:latin typeface="Cambria" panose="02040503050406030204" pitchFamily="18" charset="0"/>
                <a:ea typeface="Cambria" panose="02040503050406030204" pitchFamily="18" charset="0"/>
              </a:rPr>
              <a:t>sông</a:t>
            </a:r>
            <a:r>
              <a:rPr lang="en-US" sz="2200" b="1" dirty="0" smtClean="0">
                <a:solidFill>
                  <a:srgbClr val="FF0000"/>
                </a:solidFill>
                <a:latin typeface="Cambria" panose="02040503050406030204" pitchFamily="18" charset="0"/>
                <a:ea typeface="Cambria" panose="02040503050406030204" pitchFamily="18" charset="0"/>
              </a:rPr>
              <a:t> </a:t>
            </a:r>
            <a:r>
              <a:rPr lang="en-US" sz="2200" b="1" dirty="0" err="1" smtClean="0">
                <a:solidFill>
                  <a:srgbClr val="FF0000"/>
                </a:solidFill>
                <a:latin typeface="Cambria" panose="02040503050406030204" pitchFamily="18" charset="0"/>
                <a:ea typeface="Cambria" panose="02040503050406030204" pitchFamily="18" charset="0"/>
              </a:rPr>
              <a:t>Cửu</a:t>
            </a:r>
            <a:r>
              <a:rPr lang="en-US" sz="2200" b="1" dirty="0" smtClean="0">
                <a:solidFill>
                  <a:srgbClr val="FF0000"/>
                </a:solidFill>
                <a:latin typeface="Cambria" panose="02040503050406030204" pitchFamily="18" charset="0"/>
                <a:ea typeface="Cambria" panose="02040503050406030204" pitchFamily="18" charset="0"/>
              </a:rPr>
              <a:t> Long</a:t>
            </a:r>
            <a:endParaRPr lang="en-US" sz="2200" b="1" dirty="0">
              <a:solidFill>
                <a:srgbClr val="FF0000"/>
              </a:solidFill>
              <a:latin typeface="Cambria" panose="02040503050406030204" pitchFamily="18" charset="0"/>
              <a:ea typeface="Cambria" panose="02040503050406030204" pitchFamily="18" charset="0"/>
            </a:endParaRPr>
          </a:p>
        </p:txBody>
      </p:sp>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349" y="2133600"/>
            <a:ext cx="3981451" cy="28194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401" y="2133600"/>
            <a:ext cx="4001248" cy="28194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77456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dạng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hình</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chính</a:t>
            </a:r>
            <a:endParaRPr lang="en-US" sz="2400" b="1" dirty="0">
              <a:solidFill>
                <a:srgbClr val="0D30DD"/>
              </a:solidFill>
              <a:latin typeface="Cambria" pitchFamily="18" charset="0"/>
            </a:endParaRPr>
          </a:p>
        </p:txBody>
      </p:sp>
      <p:sp>
        <p:nvSpPr>
          <p:cNvPr id="26" name="Rounded Rectangular Callout 25"/>
          <p:cNvSpPr/>
          <p:nvPr/>
        </p:nvSpPr>
        <p:spPr>
          <a:xfrm>
            <a:off x="362186" y="1676400"/>
            <a:ext cx="6876814" cy="3733800"/>
          </a:xfrm>
          <a:prstGeom prst="wedgeRoundRectCallout">
            <a:avLst>
              <a:gd name="adj1" fmla="val 47849"/>
              <a:gd name="adj2" fmla="val 6072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sp>
        <p:nvSpPr>
          <p:cNvPr id="27" name="Rectangle 26"/>
          <p:cNvSpPr/>
          <p:nvPr/>
        </p:nvSpPr>
        <p:spPr>
          <a:xfrm>
            <a:off x="457200" y="1765280"/>
            <a:ext cx="6705600" cy="3416320"/>
          </a:xfrm>
          <a:prstGeom prst="rect">
            <a:avLst/>
          </a:prstGeom>
        </p:spPr>
        <p:txBody>
          <a:bodyPr wrap="square">
            <a:spAutoFit/>
          </a:bodyPr>
          <a:lstStyle/>
          <a:p>
            <a:pPr algn="just"/>
            <a:r>
              <a:rPr lang="vi-VN" sz="2400" b="1" dirty="0">
                <a:solidFill>
                  <a:srgbClr val="FF0000"/>
                </a:solidFill>
                <a:latin typeface="Cambria" panose="02040503050406030204" pitchFamily="18" charset="0"/>
                <a:ea typeface="Cambria" panose="02040503050406030204" pitchFamily="18" charset="0"/>
              </a:rPr>
              <a:t>c. Đồi</a:t>
            </a:r>
          </a:p>
          <a:p>
            <a:pPr algn="just"/>
            <a:r>
              <a:rPr lang="vi-VN" sz="2400" dirty="0">
                <a:latin typeface="Cambria" panose="02040503050406030204" pitchFamily="18" charset="0"/>
                <a:ea typeface="Cambria" panose="02040503050406030204" pitchFamily="18" charset="0"/>
              </a:rPr>
              <a:t>- Đồi là dạng địa hình nhô cao, có đỉnh tròn, sườn thoải.</a:t>
            </a:r>
          </a:p>
          <a:p>
            <a:pPr algn="just"/>
            <a:r>
              <a:rPr lang="vi-VN" sz="2400" dirty="0">
                <a:latin typeface="Cambria" panose="02040503050406030204" pitchFamily="18" charset="0"/>
                <a:ea typeface="Cambria" panose="02040503050406030204" pitchFamily="18" charset="0"/>
              </a:rPr>
              <a:t>- Độ cao tương đối không quá 200m.</a:t>
            </a:r>
          </a:p>
          <a:p>
            <a:pPr algn="just"/>
            <a:r>
              <a:rPr lang="vi-VN" sz="2400" b="1" dirty="0">
                <a:solidFill>
                  <a:srgbClr val="FF0000"/>
                </a:solidFill>
                <a:latin typeface="Cambria" panose="02040503050406030204" pitchFamily="18" charset="0"/>
                <a:ea typeface="Cambria" panose="02040503050406030204" pitchFamily="18" charset="0"/>
              </a:rPr>
              <a:t>d. Đồng bằng</a:t>
            </a:r>
          </a:p>
          <a:p>
            <a:pPr algn="just"/>
            <a:r>
              <a:rPr lang="vi-VN" sz="2400" dirty="0">
                <a:latin typeface="Cambria" panose="02040503050406030204" pitchFamily="18" charset="0"/>
                <a:ea typeface="Cambria" panose="02040503050406030204" pitchFamily="18" charset="0"/>
              </a:rPr>
              <a:t>- Là dạng địa hình thấp, có bề mặt tương đối bằng phẳng hoặc gợn sóng.</a:t>
            </a:r>
          </a:p>
          <a:p>
            <a:pPr algn="just"/>
            <a:r>
              <a:rPr lang="vi-VN" sz="2400" dirty="0">
                <a:latin typeface="Cambria" panose="02040503050406030204" pitchFamily="18" charset="0"/>
                <a:ea typeface="Cambria" panose="02040503050406030204" pitchFamily="18" charset="0"/>
              </a:rPr>
              <a:t>- Độ cao tuyệt đối thường dưới 200m, có nơi gần 500m.</a:t>
            </a:r>
          </a:p>
        </p:txBody>
      </p:sp>
    </p:spTree>
    <p:extLst>
      <p:ext uri="{BB962C8B-B14F-4D97-AF65-F5344CB8AC3E}">
        <p14:creationId xmlns:p14="http://schemas.microsoft.com/office/powerpoint/2010/main" val="193703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29" dur="500"/>
                                        <p:tgtEl>
                                          <p:spTgt spid="2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7">
                                            <p:txEl>
                                              <p:pRg st="1" end="1"/>
                                            </p:txEl>
                                          </p:spTgt>
                                        </p:tgtEl>
                                        <p:attrNameLst>
                                          <p:attrName>style.visibility</p:attrName>
                                        </p:attrNameLst>
                                      </p:cBhvr>
                                      <p:to>
                                        <p:strVal val="visible"/>
                                      </p:to>
                                    </p:set>
                                    <p:animEffect transition="in" filter="randombar(horizontal)">
                                      <p:cBhvr>
                                        <p:cTn id="34" dur="500"/>
                                        <p:tgtEl>
                                          <p:spTgt spid="2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7">
                                            <p:txEl>
                                              <p:pRg st="2" end="2"/>
                                            </p:txEl>
                                          </p:spTgt>
                                        </p:tgtEl>
                                        <p:attrNameLst>
                                          <p:attrName>style.visibility</p:attrName>
                                        </p:attrNameLst>
                                      </p:cBhvr>
                                      <p:to>
                                        <p:strVal val="visible"/>
                                      </p:to>
                                    </p:set>
                                    <p:animEffect transition="in" filter="randombar(horizontal)">
                                      <p:cBhvr>
                                        <p:cTn id="39" dur="500"/>
                                        <p:tgtEl>
                                          <p:spTgt spid="2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7">
                                            <p:txEl>
                                              <p:pRg st="3" end="3"/>
                                            </p:txEl>
                                          </p:spTgt>
                                        </p:tgtEl>
                                        <p:attrNameLst>
                                          <p:attrName>style.visibility</p:attrName>
                                        </p:attrNameLst>
                                      </p:cBhvr>
                                      <p:to>
                                        <p:strVal val="visible"/>
                                      </p:to>
                                    </p:set>
                                    <p:animEffect transition="in" filter="randombar(horizontal)">
                                      <p:cBhvr>
                                        <p:cTn id="44" dur="500"/>
                                        <p:tgtEl>
                                          <p:spTgt spid="2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7">
                                            <p:txEl>
                                              <p:pRg st="4" end="4"/>
                                            </p:txEl>
                                          </p:spTgt>
                                        </p:tgtEl>
                                        <p:attrNameLst>
                                          <p:attrName>style.visibility</p:attrName>
                                        </p:attrNameLst>
                                      </p:cBhvr>
                                      <p:to>
                                        <p:strVal val="visible"/>
                                      </p:to>
                                    </p:set>
                                    <p:animEffect transition="in" filter="randombar(horizontal)">
                                      <p:cBhvr>
                                        <p:cTn id="49" dur="500"/>
                                        <p:tgtEl>
                                          <p:spTgt spid="27">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7">
                                            <p:txEl>
                                              <p:pRg st="5" end="5"/>
                                            </p:txEl>
                                          </p:spTgt>
                                        </p:tgtEl>
                                        <p:attrNameLst>
                                          <p:attrName>style.visibility</p:attrName>
                                        </p:attrNameLst>
                                      </p:cBhvr>
                                      <p:to>
                                        <p:strVal val="visible"/>
                                      </p:to>
                                    </p:set>
                                    <p:animEffect transition="in" filter="randombar(horizontal)">
                                      <p:cBhvr>
                                        <p:cTn id="54" dur="5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3388"/>
              <a:gd name="adj2" fmla="val 9304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vi-VN" dirty="0">
              <a:latin typeface="Cambria" panose="02040503050406030204" pitchFamily="18" charset="0"/>
              <a:ea typeface="Cambria" panose="02040503050406030204" pitchFamily="18" charset="0"/>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24000"/>
            <a:ext cx="3439710" cy="1508105"/>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10.4, </a:t>
            </a:r>
            <a:r>
              <a:rPr lang="en-US" sz="2300" i="1" dirty="0" err="1" smtClean="0">
                <a:solidFill>
                  <a:srgbClr val="FF0000"/>
                </a:solidFill>
                <a:latin typeface="Cambria" panose="02040503050406030204" pitchFamily="18" charset="0"/>
                <a:ea typeface="Cambria" panose="02040503050406030204" pitchFamily="18" charset="0"/>
              </a:rPr>
              <a:t>em</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cho</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biết</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khoáng</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sản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là</a:t>
            </a:r>
            <a:r>
              <a:rPr lang="en-US" sz="2300" i="1" dirty="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gì</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a, b, c, d </a:t>
            </a:r>
            <a:r>
              <a:rPr lang="en-US" sz="2300" i="1" dirty="0" err="1">
                <a:solidFill>
                  <a:srgbClr val="FF0000"/>
                </a:solidFill>
                <a:latin typeface="Cambria" panose="02040503050406030204" pitchFamily="18" charset="0"/>
                <a:ea typeface="Cambria" panose="02040503050406030204" pitchFamily="18" charset="0"/>
              </a:rPr>
              <a:t>là</a:t>
            </a:r>
            <a:r>
              <a:rPr lang="en-US" sz="2300" i="1" dirty="0">
                <a:solidFill>
                  <a:srgbClr val="FF0000"/>
                </a:solidFill>
                <a:latin typeface="Cambria" panose="02040503050406030204" pitchFamily="18" charset="0"/>
                <a:ea typeface="Cambria" panose="02040503050406030204" pitchFamily="18" charset="0"/>
              </a:rPr>
              <a:t> </a:t>
            </a:r>
            <a:endParaRPr lang="en-US" sz="2300" i="1" dirty="0" smtClean="0">
              <a:solidFill>
                <a:srgbClr val="FF0000"/>
              </a:solidFill>
              <a:latin typeface="Cambria" panose="02040503050406030204" pitchFamily="18" charset="0"/>
              <a:ea typeface="Cambria" panose="02040503050406030204" pitchFamily="18" charset="0"/>
            </a:endParaRPr>
          </a:p>
          <a:p>
            <a:pPr algn="ctr"/>
            <a:r>
              <a:rPr lang="en-US" sz="2300" i="1" dirty="0" err="1" smtClean="0">
                <a:solidFill>
                  <a:srgbClr val="FF0000"/>
                </a:solidFill>
                <a:latin typeface="Cambria" panose="02040503050406030204" pitchFamily="18" charset="0"/>
                <a:ea typeface="Cambria" panose="02040503050406030204" pitchFamily="18" charset="0"/>
              </a:rPr>
              <a:t>khoáng</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sản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nào</a:t>
            </a:r>
            <a:r>
              <a:rPr lang="en-US" sz="2300" i="1" dirty="0">
                <a:solidFill>
                  <a:srgbClr val="FF0000"/>
                </a:solidFill>
                <a:latin typeface="Cambria" panose="02040503050406030204" pitchFamily="18" charset="0"/>
                <a:ea typeface="Cambria" panose="02040503050406030204" pitchFamily="18" charset="0"/>
              </a:rPr>
              <a:t>?</a:t>
            </a:r>
            <a:endParaRPr lang="en-US" sz="23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438400"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Khoáng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sản</a:t>
            </a:r>
            <a:endParaRPr lang="en-US" sz="2400" b="1" dirty="0">
              <a:solidFill>
                <a:srgbClr val="0D30DD"/>
              </a:solidFill>
              <a:latin typeface="Cambria" pitchFamily="18" charset="0"/>
            </a:endParaRPr>
          </a:p>
        </p:txBody>
      </p:sp>
      <p:sp>
        <p:nvSpPr>
          <p:cNvPr id="2" name="Rectangle 1"/>
          <p:cNvSpPr/>
          <p:nvPr/>
        </p:nvSpPr>
        <p:spPr>
          <a:xfrm>
            <a:off x="4343400" y="1524000"/>
            <a:ext cx="4520479" cy="1785104"/>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Khoáng </a:t>
            </a:r>
            <a:r>
              <a:rPr lang="vi-VN" sz="2200" dirty="0">
                <a:latin typeface="Cambria" panose="02040503050406030204" pitchFamily="18" charset="0"/>
                <a:ea typeface="Cambria" panose="02040503050406030204" pitchFamily="18" charset="0"/>
              </a:rPr>
              <a:t>sản là các khoáng vật và đá có ích được con người khai thác và sửdụng</a:t>
            </a:r>
            <a:r>
              <a:rPr lang="vi-VN" sz="2200" dirty="0" smtClean="0">
                <a:latin typeface="Cambria" panose="02040503050406030204" pitchFamily="18" charset="0"/>
                <a:ea typeface="Cambria" panose="02040503050406030204" pitchFamily="18" charset="0"/>
              </a:rPr>
              <a:t>.</a:t>
            </a:r>
            <a:endParaRPr lang="en-US" sz="2200" dirty="0" smtClean="0">
              <a:latin typeface="Cambria" panose="02040503050406030204" pitchFamily="18" charset="0"/>
              <a:ea typeface="Cambria" panose="02040503050406030204" pitchFamily="18" charset="0"/>
            </a:endParaRPr>
          </a:p>
          <a:p>
            <a:pPr algn="just"/>
            <a:r>
              <a:rPr lang="vi-VN" sz="2200" dirty="0" smtClean="0">
                <a:latin typeface="Cambria" panose="02040503050406030204" pitchFamily="18" charset="0"/>
                <a:ea typeface="Cambria" panose="02040503050406030204" pitchFamily="18" charset="0"/>
              </a:rPr>
              <a:t>- </a:t>
            </a:r>
            <a:r>
              <a:rPr lang="en-US" sz="2200" dirty="0" smtClean="0">
                <a:latin typeface="Cambria" panose="02040503050406030204" pitchFamily="18" charset="0"/>
                <a:ea typeface="Cambria" panose="02040503050406030204" pitchFamily="18" charset="0"/>
              </a:rPr>
              <a:t>H</a:t>
            </a:r>
            <a:r>
              <a:rPr lang="vi-VN" sz="2200" dirty="0" smtClean="0">
                <a:latin typeface="Cambria" panose="02040503050406030204" pitchFamily="18" charset="0"/>
                <a:ea typeface="Cambria" panose="02040503050406030204" pitchFamily="18" charset="0"/>
              </a:rPr>
              <a:t>ình </a:t>
            </a:r>
            <a:r>
              <a:rPr lang="vi-VN" sz="2200" dirty="0">
                <a:latin typeface="Cambria" panose="02040503050406030204" pitchFamily="18" charset="0"/>
                <a:ea typeface="Cambria" panose="02040503050406030204" pitchFamily="18" charset="0"/>
              </a:rPr>
              <a:t>a là đá vôi, hình b là than, hình c là vàng, hình d là kim cương.</a:t>
            </a:r>
            <a:endParaRPr lang="vi-VN" sz="2200" dirty="0">
              <a:latin typeface="Cambria" panose="02040503050406030204" pitchFamily="18" charset="0"/>
              <a:ea typeface="Cambria" panose="02040503050406030204"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88297" y="3690254"/>
            <a:ext cx="3512503" cy="2862946"/>
          </a:xfrm>
          <a:prstGeom prst="rect">
            <a:avLst/>
          </a:prstGeom>
          <a:noFill/>
          <a:ln>
            <a:solidFill>
              <a:srgbClr val="00FF00"/>
            </a:solidFill>
          </a:ln>
        </p:spPr>
      </p:pic>
    </p:spTree>
    <p:extLst>
      <p:ext uri="{BB962C8B-B14F-4D97-AF65-F5344CB8AC3E}">
        <p14:creationId xmlns:p14="http://schemas.microsoft.com/office/powerpoint/2010/main" val="2612424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randombar(horizont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5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3388"/>
              <a:gd name="adj2" fmla="val 9304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vi-VN" dirty="0">
              <a:latin typeface="Cambria" panose="02040503050406030204" pitchFamily="18" charset="0"/>
              <a:ea typeface="Cambria" panose="02040503050406030204" pitchFamily="18" charset="0"/>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741438"/>
            <a:ext cx="3439710" cy="1154162"/>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hình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ảnh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sau</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em</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nêu</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tên</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và</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cho</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ví</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dụ</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về</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các</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loại</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khoáng</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sản</a:t>
            </a:r>
            <a:r>
              <a:rPr lang="en-US" sz="2300" i="1" dirty="0" smtClean="0">
                <a:solidFill>
                  <a:srgbClr val="FF0000"/>
                </a:solidFill>
                <a:latin typeface="Cambria" panose="02040503050406030204" pitchFamily="18" charset="0"/>
                <a:ea typeface="Cambria" panose="02040503050406030204" pitchFamily="18" charset="0"/>
              </a:rPr>
              <a:t>.</a:t>
            </a:r>
            <a:endParaRPr lang="en-US" sz="23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438400"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Khoáng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sản</a:t>
            </a:r>
            <a:endParaRPr lang="en-US" sz="2400" b="1" dirty="0">
              <a:solidFill>
                <a:srgbClr val="0D30DD"/>
              </a:solidFill>
              <a:latin typeface="Cambria" pitchFamily="18" charset="0"/>
            </a:endParaRPr>
          </a:p>
        </p:txBody>
      </p:sp>
      <p:sp>
        <p:nvSpPr>
          <p:cNvPr id="2" name="Rectangle 1"/>
          <p:cNvSpPr/>
          <p:nvPr/>
        </p:nvSpPr>
        <p:spPr>
          <a:xfrm>
            <a:off x="4343400" y="1371600"/>
            <a:ext cx="4520479" cy="2031325"/>
          </a:xfrm>
          <a:prstGeom prst="rect">
            <a:avLst/>
          </a:prstGeom>
        </p:spPr>
        <p:txBody>
          <a:bodyPr wrap="square">
            <a:spAutoFit/>
          </a:bodyPr>
          <a:lstStyle/>
          <a:p>
            <a:pPr algn="just"/>
            <a:r>
              <a:rPr lang="en-US" dirty="0" smtClean="0">
                <a:latin typeface="Cambria" panose="02040503050406030204" pitchFamily="18" charset="0"/>
                <a:ea typeface="Cambria" panose="02040503050406030204" pitchFamily="18" charset="0"/>
              </a:rPr>
              <a:t>-</a:t>
            </a:r>
            <a:r>
              <a:rPr lang="vi-VN" dirty="0" smtClean="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Khoáng sản nhiên liệu: than, dầu mỏ, khí đốt...</a:t>
            </a:r>
          </a:p>
          <a:p>
            <a:pPr algn="just"/>
            <a:r>
              <a:rPr lang="en-US" dirty="0" smtClean="0">
                <a:latin typeface="Cambria" panose="02040503050406030204" pitchFamily="18" charset="0"/>
                <a:ea typeface="Cambria" panose="02040503050406030204" pitchFamily="18" charset="0"/>
              </a:rPr>
              <a:t>-</a:t>
            </a:r>
            <a:r>
              <a:rPr lang="vi-VN" dirty="0" smtClean="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Khoáng sản kim loại: sắt, man gan, đồng, chì, kẽm...</a:t>
            </a:r>
          </a:p>
          <a:p>
            <a:pPr algn="just"/>
            <a:r>
              <a:rPr lang="en-US" dirty="0" smtClean="0">
                <a:latin typeface="Cambria" panose="02040503050406030204" pitchFamily="18" charset="0"/>
                <a:ea typeface="Cambria" panose="02040503050406030204" pitchFamily="18" charset="0"/>
              </a:rPr>
              <a:t>-</a:t>
            </a:r>
            <a:r>
              <a:rPr lang="vi-VN" dirty="0" smtClean="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Khoáng sản phi kim loại: muối mỏ, a-pa-tít, đá vôi...</a:t>
            </a:r>
          </a:p>
          <a:p>
            <a:pPr algn="just"/>
            <a:r>
              <a:rPr lang="en-US" dirty="0" smtClean="0">
                <a:latin typeface="Cambria" panose="02040503050406030204" pitchFamily="18" charset="0"/>
                <a:ea typeface="Cambria" panose="02040503050406030204" pitchFamily="18" charset="0"/>
              </a:rPr>
              <a:t>-</a:t>
            </a:r>
            <a:r>
              <a:rPr lang="vi-VN" dirty="0" smtClean="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Nước ngầm: nước khoáng, nước ngầm...</a:t>
            </a:r>
          </a:p>
        </p:txBody>
      </p:sp>
      <p:pic>
        <p:nvPicPr>
          <p:cNvPr id="25" name="Picture 24"/>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2679" t="52534" b="3772"/>
          <a:stretch/>
        </p:blipFill>
        <p:spPr bwMode="auto">
          <a:xfrm>
            <a:off x="2334620" y="3828536"/>
            <a:ext cx="4142380" cy="2724664"/>
          </a:xfrm>
          <a:prstGeom prst="rect">
            <a:avLst/>
          </a:prstGeom>
          <a:noFill/>
          <a:ln>
            <a:solidFill>
              <a:srgbClr val="00FF00"/>
            </a:solidFill>
          </a:ln>
        </p:spPr>
      </p:pic>
    </p:spTree>
    <p:extLst>
      <p:ext uri="{BB962C8B-B14F-4D97-AF65-F5344CB8AC3E}">
        <p14:creationId xmlns:p14="http://schemas.microsoft.com/office/powerpoint/2010/main" val="3777963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randombar(horizont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62" dur="500"/>
                                        <p:tgtEl>
                                          <p:spTgt spid="2">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6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3388"/>
              <a:gd name="adj2" fmla="val 9304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vi-VN" dirty="0">
              <a:latin typeface="Cambria" panose="02040503050406030204" pitchFamily="18" charset="0"/>
              <a:ea typeface="Cambria" panose="02040503050406030204" pitchFamily="18" charset="0"/>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600200"/>
            <a:ext cx="3439710"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ảnh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sau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biết</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mỏ</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khoáng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sản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là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gì</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Vì</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sao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cần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phải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sử</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dụng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khoáng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sản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tiết</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kiệm</a:t>
            </a:r>
            <a:r>
              <a:rPr lang="en-US" sz="2200" i="1" dirty="0" smtClean="0">
                <a:solidFill>
                  <a:srgbClr val="FF0000"/>
                </a:solidFill>
                <a:latin typeface="Cambria" panose="02040503050406030204" pitchFamily="18" charset="0"/>
                <a:ea typeface="Cambria" panose="02040503050406030204" pitchFamily="18" charset="0"/>
              </a:rPr>
              <a:t>?</a:t>
            </a:r>
            <a:endParaRPr lang="en-US" sz="22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438400"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Khoáng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sản</a:t>
            </a:r>
            <a:endParaRPr lang="en-US" sz="2400" b="1" dirty="0">
              <a:solidFill>
                <a:srgbClr val="0D30DD"/>
              </a:solidFill>
              <a:latin typeface="Cambria" pitchFamily="18" charset="0"/>
            </a:endParaRPr>
          </a:p>
        </p:txBody>
      </p:sp>
      <p:sp>
        <p:nvSpPr>
          <p:cNvPr id="2" name="Rectangle 1"/>
          <p:cNvSpPr/>
          <p:nvPr/>
        </p:nvSpPr>
        <p:spPr>
          <a:xfrm>
            <a:off x="4343400" y="1524000"/>
            <a:ext cx="4520479" cy="1785104"/>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Những </a:t>
            </a:r>
            <a:r>
              <a:rPr lang="vi-VN" sz="2200" dirty="0">
                <a:latin typeface="Cambria" panose="02040503050406030204" pitchFamily="18" charset="0"/>
                <a:ea typeface="Cambria" panose="02040503050406030204" pitchFamily="18" charset="0"/>
              </a:rPr>
              <a:t>nơi tập trung khoáng sản gọi là mỏ khoáng sản</a:t>
            </a:r>
            <a:r>
              <a:rPr lang="vi-VN" sz="2200" dirty="0" smtClean="0">
                <a:latin typeface="Cambria" panose="02040503050406030204" pitchFamily="18" charset="0"/>
                <a:ea typeface="Cambria" panose="02040503050406030204" pitchFamily="18" charset="0"/>
              </a:rPr>
              <a:t>.</a:t>
            </a:r>
            <a:endParaRPr lang="en-US" sz="2200" dirty="0" smtClean="0">
              <a:latin typeface="Cambria" panose="02040503050406030204" pitchFamily="18" charset="0"/>
              <a:ea typeface="Cambria" panose="02040503050406030204" pitchFamily="18" charset="0"/>
            </a:endParaRPr>
          </a:p>
          <a:p>
            <a:pPr algn="just"/>
            <a:r>
              <a:rPr lang="vi-VN" sz="2200" dirty="0" smtClean="0">
                <a:latin typeface="Cambria" panose="02040503050406030204" pitchFamily="18" charset="0"/>
                <a:ea typeface="Cambria" panose="02040503050406030204" pitchFamily="18" charset="0"/>
              </a:rPr>
              <a:t>-</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Vì</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khoáng</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sản</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là</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nguồn</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tài</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nguyên</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quý</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giá</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và</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không</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thể</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phục</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hồi</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nên</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khai</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thác</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quá</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mức</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sẽ</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bị</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cạn</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kiệt</a:t>
            </a:r>
            <a:r>
              <a:rPr lang="en-US" sz="2200" dirty="0" smtClean="0">
                <a:latin typeface="Cambria" panose="02040503050406030204" pitchFamily="18" charset="0"/>
                <a:ea typeface="Cambria" panose="02040503050406030204" pitchFamily="18" charset="0"/>
              </a:rPr>
              <a:t>.</a:t>
            </a:r>
            <a:endParaRPr lang="vi-VN" sz="2200" dirty="0">
              <a:latin typeface="Cambria" panose="02040503050406030204" pitchFamily="18" charset="0"/>
              <a:ea typeface="Cambria" panose="02040503050406030204" pitchFamily="18" charset="0"/>
            </a:endParaRPr>
          </a:p>
        </p:txBody>
      </p:sp>
      <p:pic>
        <p:nvPicPr>
          <p:cNvPr id="25" name="Picture 4" descr="Các mỏ quặng sắt lớn nhất ở Việt Nam | Giá Sắt Thép Pomin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1387" y="3743193"/>
            <a:ext cx="4161813" cy="2810007"/>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064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randombar(horizont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5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Khoáng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sản</a:t>
            </a:r>
            <a:endParaRPr lang="en-US" sz="2400" b="1" dirty="0">
              <a:solidFill>
                <a:srgbClr val="0D30DD"/>
              </a:solidFill>
              <a:latin typeface="Cambria" pitchFamily="18" charset="0"/>
            </a:endParaRPr>
          </a:p>
        </p:txBody>
      </p:sp>
      <p:sp>
        <p:nvSpPr>
          <p:cNvPr id="26" name="Rounded Rectangular Callout 25"/>
          <p:cNvSpPr/>
          <p:nvPr/>
        </p:nvSpPr>
        <p:spPr>
          <a:xfrm>
            <a:off x="362186" y="1676400"/>
            <a:ext cx="6876814" cy="3733800"/>
          </a:xfrm>
          <a:prstGeom prst="wedgeRoundRectCallout">
            <a:avLst>
              <a:gd name="adj1" fmla="val 47849"/>
              <a:gd name="adj2" fmla="val 6072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sp>
        <p:nvSpPr>
          <p:cNvPr id="27" name="Rectangle 26"/>
          <p:cNvSpPr/>
          <p:nvPr/>
        </p:nvSpPr>
        <p:spPr>
          <a:xfrm>
            <a:off x="457200" y="1853148"/>
            <a:ext cx="6705600" cy="3785652"/>
          </a:xfrm>
          <a:prstGeom prst="rect">
            <a:avLst/>
          </a:prstGeom>
        </p:spPr>
        <p:txBody>
          <a:bodyPr wrap="square">
            <a:spAutoFit/>
          </a:bodyPr>
          <a:lstStyle/>
          <a:p>
            <a:pPr algn="just"/>
            <a:r>
              <a:rPr lang="vi-VN" sz="2400" dirty="0" smtClean="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Khoáng sản là các khoáng vật và đá có ích được con người khai thác và sửdụng.</a:t>
            </a:r>
          </a:p>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Dựa </a:t>
            </a:r>
            <a:r>
              <a:rPr lang="vi-VN" sz="2400" dirty="0">
                <a:latin typeface="Cambria" panose="02040503050406030204" pitchFamily="18" charset="0"/>
                <a:ea typeface="Cambria" panose="02040503050406030204" pitchFamily="18" charset="0"/>
              </a:rPr>
              <a:t>theo tính chất và công dụng, các khoáng sản được chia thành </a:t>
            </a:r>
            <a:r>
              <a:rPr lang="en-US" sz="2400" dirty="0" err="1" smtClean="0">
                <a:latin typeface="Cambria" panose="02040503050406030204" pitchFamily="18" charset="0"/>
                <a:ea typeface="Cambria" panose="02040503050406030204" pitchFamily="18" charset="0"/>
              </a:rPr>
              <a:t>khoáng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sản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kim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loại</a:t>
            </a:r>
            <a:r>
              <a:rPr lang="en-US" sz="2400" dirty="0" smtClean="0">
                <a:latin typeface="Cambria" panose="02040503050406030204" pitchFamily="18" charset="0"/>
                <a:ea typeface="Cambria" panose="02040503050406030204" pitchFamily="18" charset="0"/>
              </a:rPr>
              <a:t>, phi </a:t>
            </a:r>
            <a:r>
              <a:rPr lang="en-US" sz="2400" dirty="0" err="1" smtClean="0">
                <a:latin typeface="Cambria" panose="02040503050406030204" pitchFamily="18" charset="0"/>
                <a:ea typeface="Cambria" panose="02040503050406030204" pitchFamily="18" charset="0"/>
              </a:rPr>
              <a:t>kim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loại</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năng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lượng</a:t>
            </a:r>
            <a:r>
              <a:rPr lang="en-US" sz="2400" dirty="0" smtClean="0">
                <a:latin typeface="Cambria" panose="02040503050406030204" pitchFamily="18" charset="0"/>
                <a:ea typeface="Cambria" panose="02040503050406030204" pitchFamily="18" charset="0"/>
              </a:rPr>
              <a:t>…</a:t>
            </a:r>
          </a:p>
          <a:p>
            <a:pPr algn="just"/>
            <a:r>
              <a:rPr lang="vi-VN" sz="2400" dirty="0" smtClean="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Những nơi tập trung khoáng sản gọi là mỏ khoáng sản.</a:t>
            </a:r>
          </a:p>
          <a:p>
            <a:pPr algn="just"/>
            <a:r>
              <a:rPr lang="vi-VN" sz="2400" dirty="0">
                <a:latin typeface="Cambria" panose="02040503050406030204" pitchFamily="18" charset="0"/>
                <a:ea typeface="Cambria" panose="02040503050406030204" pitchFamily="18" charset="0"/>
              </a:rPr>
              <a:t>- Các khoáng sản là những tài nguyên có hạn  nên việc khai thác và sử dụng phải hợp lí và tiết kiệm.</a:t>
            </a:r>
          </a:p>
          <a:p>
            <a:pPr algn="just"/>
            <a:endParaRPr lang="vi-VN"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8323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29" dur="500"/>
                                        <p:tgtEl>
                                          <p:spTgt spid="2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7">
                                            <p:txEl>
                                              <p:pRg st="1" end="1"/>
                                            </p:txEl>
                                          </p:spTgt>
                                        </p:tgtEl>
                                        <p:attrNameLst>
                                          <p:attrName>style.visibility</p:attrName>
                                        </p:attrNameLst>
                                      </p:cBhvr>
                                      <p:to>
                                        <p:strVal val="visible"/>
                                      </p:to>
                                    </p:set>
                                    <p:animEffect transition="in" filter="randombar(horizontal)">
                                      <p:cBhvr>
                                        <p:cTn id="34" dur="500"/>
                                        <p:tgtEl>
                                          <p:spTgt spid="2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7">
                                            <p:txEl>
                                              <p:pRg st="2" end="2"/>
                                            </p:txEl>
                                          </p:spTgt>
                                        </p:tgtEl>
                                        <p:attrNameLst>
                                          <p:attrName>style.visibility</p:attrName>
                                        </p:attrNameLst>
                                      </p:cBhvr>
                                      <p:to>
                                        <p:strVal val="visible"/>
                                      </p:to>
                                    </p:set>
                                    <p:animEffect transition="in" filter="randombar(horizontal)">
                                      <p:cBhvr>
                                        <p:cTn id="39" dur="500"/>
                                        <p:tgtEl>
                                          <p:spTgt spid="2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7">
                                            <p:txEl>
                                              <p:pRg st="3" end="3"/>
                                            </p:txEl>
                                          </p:spTgt>
                                        </p:tgtEl>
                                        <p:attrNameLst>
                                          <p:attrName>style.visibility</p:attrName>
                                        </p:attrNameLst>
                                      </p:cBhvr>
                                      <p:to>
                                        <p:strVal val="visible"/>
                                      </p:to>
                                    </p:set>
                                    <p:animEffect transition="in" filter="randombar(horizontal)">
                                      <p:cBhvr>
                                        <p:cTn id="44"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080815"/>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613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FF0000"/>
                </a:solidFill>
                <a:latin typeface="Cambria" pitchFamily="18" charset="0"/>
              </a:rPr>
              <a:t> EM CÓ BIẾT?</a:t>
            </a:r>
            <a:endParaRPr lang="en-US" sz="2400" b="1" dirty="0">
              <a:solidFill>
                <a:srgbClr val="FF0000"/>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3" name="Rectangle 2"/>
          <p:cNvSpPr/>
          <p:nvPr/>
        </p:nvSpPr>
        <p:spPr>
          <a:xfrm>
            <a:off x="523114" y="1295400"/>
            <a:ext cx="6085703" cy="2246769"/>
          </a:xfrm>
          <a:prstGeom prst="rect">
            <a:avLst/>
          </a:prstGeom>
        </p:spPr>
        <p:txBody>
          <a:bodyPr wrap="square">
            <a:spAutoFit/>
          </a:bodyPr>
          <a:lstStyle/>
          <a:p>
            <a:pPr algn="just"/>
            <a:r>
              <a:rPr lang="vi-VN" sz="2000" b="1" dirty="0">
                <a:solidFill>
                  <a:srgbClr val="0D30DD"/>
                </a:solidFill>
                <a:latin typeface="Cambria" panose="02040503050406030204" pitchFamily="18" charset="0"/>
                <a:ea typeface="Cambria" panose="02040503050406030204" pitchFamily="18" charset="0"/>
              </a:rPr>
              <a:t>Phong Nha </a:t>
            </a:r>
            <a:r>
              <a:rPr lang="vi-VN" sz="2000" dirty="0">
                <a:solidFill>
                  <a:srgbClr val="0D30DD"/>
                </a:solidFill>
                <a:latin typeface="Cambria" panose="02040503050406030204" pitchFamily="18" charset="0"/>
                <a:ea typeface="Cambria" panose="02040503050406030204" pitchFamily="18" charset="0"/>
              </a:rPr>
              <a:t>là hang động duy nhất ở Việt Nam đạt 7 tiêu chí: Hang có con sông ngầm đẹp nhất; Có cửa hang cao và rộng; Có bãi cát, bãi đá ngầm đẹp; Có hồ nước ngầm đẹp; Có hang khô rộng và đẹp; Có hệ thống thạch nhũ kỳ ảo và tráng lệ; Là hang nước dài nhất. Và cũng từ đó, động Phong Nha được nhiều người biết đến như một Đệ nhất kỳ quan.</a:t>
            </a:r>
            <a:endParaRPr lang="vi-VN" sz="2000" dirty="0">
              <a:solidFill>
                <a:srgbClr val="0D30DD"/>
              </a:solidFill>
              <a:latin typeface="Cambria" panose="02040503050406030204" pitchFamily="18" charset="0"/>
              <a:ea typeface="Cambria" panose="02040503050406030204" pitchFamily="18" charset="0"/>
            </a:endParaRPr>
          </a:p>
        </p:txBody>
      </p:sp>
      <p:pic>
        <p:nvPicPr>
          <p:cNvPr id="2050" name="Picture 2" descr="Phong Nha - Kỳ quan đệ nhất độ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114" y="3604940"/>
            <a:ext cx="6096000" cy="2934627"/>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305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par>
                                <p:cTn id="22" presetID="14" presetClass="entr" presetSubtype="1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randombar(horizontal)">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228600" y="1066800"/>
            <a:ext cx="6365544" cy="1143000"/>
          </a:xfrm>
        </p:spPr>
        <p:txBody>
          <a:bodyPr>
            <a:noAutofit/>
          </a:bodyPr>
          <a:lstStyle/>
          <a:p>
            <a:r>
              <a:rPr lang="vi-VN" sz="2700" b="1" dirty="0">
                <a:ln w="10541" cmpd="sng">
                  <a:solidFill>
                    <a:schemeClr val="accent1">
                      <a:shade val="88000"/>
                      <a:satMod val="110000"/>
                    </a:schemeClr>
                  </a:solidFill>
                  <a:prstDash val="solid"/>
                </a:ln>
                <a:solidFill>
                  <a:srgbClr val="FF0000"/>
                </a:solidFill>
                <a:latin typeface="Cambria" pitchFamily="18" charset="0"/>
              </a:rPr>
              <a:t>QUÁ TRÌNH NỘI SINH VÀ NGOẠI SINH. </a:t>
            </a:r>
            <a:br>
              <a:rPr lang="vi-VN" sz="2700" b="1" dirty="0">
                <a:ln w="10541" cmpd="sng">
                  <a:solidFill>
                    <a:schemeClr val="accent1">
                      <a:shade val="88000"/>
                      <a:satMod val="110000"/>
                    </a:schemeClr>
                  </a:solidFill>
                  <a:prstDash val="solid"/>
                </a:ln>
                <a:solidFill>
                  <a:srgbClr val="FF0000"/>
                </a:solidFill>
                <a:latin typeface="Cambria" pitchFamily="18" charset="0"/>
              </a:rPr>
            </a:br>
            <a:r>
              <a:rPr lang="vi-VN" sz="2700" b="1" dirty="0">
                <a:ln w="10541" cmpd="sng">
                  <a:solidFill>
                    <a:schemeClr val="accent1">
                      <a:shade val="88000"/>
                      <a:satMod val="110000"/>
                    </a:schemeClr>
                  </a:solidFill>
                  <a:prstDash val="solid"/>
                </a:ln>
                <a:solidFill>
                  <a:srgbClr val="FF0000"/>
                </a:solidFill>
                <a:latin typeface="Cambria" pitchFamily="18" charset="0"/>
              </a:rPr>
              <a:t>CÁC DẠNG ĐỊA HÌNH CHÍNH. </a:t>
            </a:r>
            <a:r>
              <a:rPr lang="en-US" sz="2700" b="1" dirty="0" smtClean="0">
                <a:ln w="10541" cmpd="sng">
                  <a:solidFill>
                    <a:schemeClr val="accent1">
                      <a:shade val="88000"/>
                      <a:satMod val="110000"/>
                    </a:schemeClr>
                  </a:solidFill>
                  <a:prstDash val="solid"/>
                </a:ln>
                <a:solidFill>
                  <a:srgbClr val="FF0000"/>
                </a:solidFill>
                <a:latin typeface="Cambria" pitchFamily="18" charset="0"/>
              </a:rPr>
              <a:t/>
            </a:r>
            <a:br>
              <a:rPr lang="en-US" sz="2700" b="1" dirty="0" smtClean="0">
                <a:ln w="10541" cmpd="sng">
                  <a:solidFill>
                    <a:schemeClr val="accent1">
                      <a:shade val="88000"/>
                      <a:satMod val="110000"/>
                    </a:schemeClr>
                  </a:solidFill>
                  <a:prstDash val="solid"/>
                </a:ln>
                <a:solidFill>
                  <a:srgbClr val="FF0000"/>
                </a:solidFill>
                <a:latin typeface="Cambria" pitchFamily="18" charset="0"/>
              </a:rPr>
            </a:br>
            <a:r>
              <a:rPr lang="vi-VN" sz="2700" b="1" dirty="0" smtClean="0">
                <a:ln w="10541" cmpd="sng">
                  <a:solidFill>
                    <a:schemeClr val="accent1">
                      <a:shade val="88000"/>
                      <a:satMod val="110000"/>
                    </a:schemeClr>
                  </a:solidFill>
                  <a:prstDash val="solid"/>
                </a:ln>
                <a:solidFill>
                  <a:srgbClr val="FF0000"/>
                </a:solidFill>
                <a:latin typeface="Cambria" pitchFamily="18" charset="0"/>
              </a:rPr>
              <a:t>KHOÁNG </a:t>
            </a:r>
            <a:r>
              <a:rPr lang="vi-VN" sz="2700" b="1" dirty="0">
                <a:ln w="10541" cmpd="sng">
                  <a:solidFill>
                    <a:schemeClr val="accent1">
                      <a:shade val="88000"/>
                      <a:satMod val="110000"/>
                    </a:schemeClr>
                  </a:solidFill>
                  <a:prstDash val="solid"/>
                </a:ln>
                <a:solidFill>
                  <a:srgbClr val="FF0000"/>
                </a:solidFill>
                <a:latin typeface="Cambria" pitchFamily="18" charset="0"/>
              </a:rPr>
              <a:t>SẢN</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effectLst>
                  <a:outerShdw blurRad="38100" dist="38100" dir="2700000" algn="tl">
                    <a:srgbClr val="000000">
                      <a:alpha val="43137"/>
                    </a:srgbClr>
                  </a:outerShdw>
                </a:effectLst>
                <a:latin typeface="Cambria" pitchFamily="18" charset="0"/>
              </a:rPr>
              <a:t>Bài</a:t>
            </a:r>
            <a:r>
              <a:rPr lang="en-US" sz="3000" b="1" dirty="0" smtClean="0">
                <a:effectLst>
                  <a:outerShdw blurRad="38100" dist="38100" dir="2700000" algn="tl">
                    <a:srgbClr val="000000">
                      <a:alpha val="43137"/>
                    </a:srgbClr>
                  </a:outerShdw>
                </a:effectLst>
                <a:latin typeface="Cambria" pitchFamily="18" charset="0"/>
              </a:rPr>
              <a:t> 10:</a:t>
            </a:r>
            <a:endParaRPr lang="en-US" sz="30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2134850"/>
            <a:ext cx="3429000" cy="1446550"/>
          </a:xfrm>
          <a:prstGeom prst="rect">
            <a:avLst/>
          </a:prstGeom>
        </p:spPr>
        <p:txBody>
          <a:bodyPr wrap="square">
            <a:spAutoFit/>
          </a:bodyPr>
          <a:lstStyle/>
          <a:p>
            <a:pPr algn="ct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Dựa</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kiến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thức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đã</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học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biết</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độ</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cao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của</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các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dạng</a:t>
            </a:r>
            <a:r>
              <a:rPr lang="en-US" sz="2200" i="1" dirty="0" smtClean="0">
                <a:solidFill>
                  <a:srgbClr val="FF0000"/>
                </a:solidFill>
                <a:latin typeface="Cambria" panose="02040503050406030204" pitchFamily="18" charset="0"/>
                <a:ea typeface="Cambria" panose="02040503050406030204" pitchFamily="18" charset="0"/>
              </a:rPr>
              <a:t> </a:t>
            </a:r>
          </a:p>
          <a:p>
            <a:pPr algn="ctr"/>
            <a:r>
              <a:rPr lang="en-US" sz="2200" i="1" dirty="0" err="1" smtClean="0">
                <a:solidFill>
                  <a:srgbClr val="FF0000"/>
                </a:solidFill>
                <a:latin typeface="Cambria" panose="02040503050406030204" pitchFamily="18" charset="0"/>
                <a:ea typeface="Cambria" panose="02040503050406030204" pitchFamily="18" charset="0"/>
              </a:rPr>
              <a:t>địa</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chính</a:t>
            </a:r>
            <a:r>
              <a:rPr lang="en-US" sz="2200" i="1" dirty="0" smtClean="0">
                <a:solidFill>
                  <a:srgbClr val="FF0000"/>
                </a:solidFill>
                <a:latin typeface="Cambria" panose="02040503050406030204" pitchFamily="18" charset="0"/>
                <a:ea typeface="Cambria" panose="02040503050406030204" pitchFamily="18" charset="0"/>
              </a:rPr>
              <a:t>.</a:t>
            </a:r>
            <a:endParaRPr lang="vi-VN" sz="22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10</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sp>
        <p:nvSpPr>
          <p:cNvPr id="2" name="AutoShape 2" descr="TỤC NGỮ - GIÁO DỤC Khúc sông... - Tục Ngữ Ca Dao Việt Nam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 name="Diagram 2"/>
          <p:cNvGraphicFramePr/>
          <p:nvPr>
            <p:extLst>
              <p:ext uri="{D42A27DB-BD31-4B8C-83A1-F6EECF244321}">
                <p14:modId xmlns:p14="http://schemas.microsoft.com/office/powerpoint/2010/main" val="1560751562"/>
              </p:ext>
            </p:extLst>
          </p:nvPr>
        </p:nvGraphicFramePr>
        <p:xfrm>
          <a:off x="2971800" y="22606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3692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Graphic spid="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solidFill>
              <a:srgbClr val="00FF00"/>
            </a:solid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2133600"/>
            <a:ext cx="3429000" cy="1477328"/>
          </a:xfrm>
          <a:prstGeom prst="rect">
            <a:avLst/>
          </a:prstGeom>
        </p:spPr>
        <p:txBody>
          <a:bodyPr wrap="square">
            <a:spAutoFit/>
          </a:bodyPr>
          <a:lstStyle/>
          <a:p>
            <a:pPr algn="ctr"/>
            <a:r>
              <a:rPr lang="en-US" i="1" dirty="0" err="1" smtClean="0">
                <a:solidFill>
                  <a:srgbClr val="FF0000"/>
                </a:solidFill>
                <a:latin typeface="Cambria" panose="02040503050406030204" pitchFamily="18" charset="0"/>
                <a:ea typeface="Cambria" panose="02040503050406030204" pitchFamily="18" charset="0"/>
              </a:rPr>
              <a:t>Dựa</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vào</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hình</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ảnh</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sau</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và</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kiến</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thức</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đã</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học</a:t>
            </a:r>
            <a:r>
              <a:rPr lang="en-US" i="1" dirty="0" smtClean="0">
                <a:solidFill>
                  <a:srgbClr val="FF0000"/>
                </a:solidFill>
                <a:latin typeface="Cambria" panose="02040503050406030204" pitchFamily="18" charset="0"/>
                <a:ea typeface="Cambria" panose="02040503050406030204" pitchFamily="18" charset="0"/>
              </a:rPr>
              <a:t> </a:t>
            </a:r>
            <a:r>
              <a:rPr lang="vi-VN" i="1" dirty="0" smtClean="0">
                <a:solidFill>
                  <a:srgbClr val="FF0000"/>
                </a:solidFill>
                <a:latin typeface="Cambria" panose="02040503050406030204" pitchFamily="18" charset="0"/>
                <a:ea typeface="Cambria" panose="02040503050406030204" pitchFamily="18" charset="0"/>
              </a:rPr>
              <a:t>em</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hãy</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cho</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biết</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nơi</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em</a:t>
            </a:r>
            <a:r>
              <a:rPr lang="vi-VN" i="1" dirty="0" smtClean="0">
                <a:solidFill>
                  <a:srgbClr val="FF0000"/>
                </a:solidFill>
                <a:latin typeface="Cambria" panose="02040503050406030204" pitchFamily="18" charset="0"/>
                <a:ea typeface="Cambria" panose="02040503050406030204" pitchFamily="18" charset="0"/>
              </a:rPr>
              <a:t> </a:t>
            </a:r>
            <a:r>
              <a:rPr lang="vi-VN" i="1" dirty="0">
                <a:solidFill>
                  <a:srgbClr val="FF0000"/>
                </a:solidFill>
                <a:latin typeface="Cambria" panose="02040503050406030204" pitchFamily="18" charset="0"/>
                <a:ea typeface="Cambria" panose="02040503050406030204" pitchFamily="18" charset="0"/>
              </a:rPr>
              <a:t>đang sống thuộc dạng địa hình nào? </a:t>
            </a:r>
            <a:r>
              <a:rPr lang="en-US" i="1" dirty="0">
                <a:solidFill>
                  <a:srgbClr val="FF0000"/>
                </a:solidFill>
                <a:latin typeface="Cambria" panose="02040503050406030204" pitchFamily="18" charset="0"/>
                <a:ea typeface="Cambria" panose="02040503050406030204" pitchFamily="18" charset="0"/>
              </a:rPr>
              <a:t>Đ</a:t>
            </a:r>
            <a:r>
              <a:rPr lang="vi-VN" i="1" dirty="0" smtClean="0">
                <a:solidFill>
                  <a:srgbClr val="FF0000"/>
                </a:solidFill>
                <a:latin typeface="Cambria" panose="02040503050406030204" pitchFamily="18" charset="0"/>
                <a:ea typeface="Cambria" panose="02040503050406030204" pitchFamily="18" charset="0"/>
              </a:rPr>
              <a:t>ịa </a:t>
            </a:r>
            <a:r>
              <a:rPr lang="vi-VN" i="1" dirty="0">
                <a:solidFill>
                  <a:srgbClr val="FF0000"/>
                </a:solidFill>
                <a:latin typeface="Cambria" panose="02040503050406030204" pitchFamily="18" charset="0"/>
                <a:ea typeface="Cambria" panose="02040503050406030204" pitchFamily="18" charset="0"/>
              </a:rPr>
              <a:t>hình này phù hợp với hoạt động kinh tế nào?</a:t>
            </a:r>
            <a:endParaRPr lang="vi-VN"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2103328"/>
            <a:ext cx="4284662" cy="1554272"/>
          </a:xfrm>
          <a:prstGeom prst="rect">
            <a:avLst/>
          </a:prstGeom>
        </p:spPr>
        <p:txBody>
          <a:bodyPr wrap="square">
            <a:spAutoFit/>
          </a:bodyPr>
          <a:lstStyle/>
          <a:p>
            <a:pPr algn="just"/>
            <a:r>
              <a:rPr lang="vi-VN" sz="1900" dirty="0">
                <a:latin typeface="Cambria" panose="02040503050406030204" pitchFamily="18" charset="0"/>
                <a:ea typeface="Cambria" panose="02040503050406030204" pitchFamily="18" charset="0"/>
              </a:rPr>
              <a:t>TPHCM thuộc dạng địa hình đồng bằng, phù hợp với việc trồng các loại cây lương thực, thực phẩm, xây dựng khu công nghiệp, các tuyến đường giao thông, các khu đô thị lớn…</a:t>
            </a:r>
            <a:endParaRPr lang="vi-VN" sz="19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10</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8" name="Picture 2" descr="Thành phố Hồ Chí Minh đổi thay và cần sự đột phá - VOV Giao thô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6027" y="4131308"/>
            <a:ext cx="4133780" cy="2305050"/>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defPPr>
              <a:defRPr lang="en-US"/>
            </a:defPPr>
            <a:lvl1pPr algn="ctr">
              <a:spcBef>
                <a:spcPct val="0"/>
              </a:spcBef>
              <a:buNone/>
              <a:defRPr sz="2400" b="1">
                <a:solidFill>
                  <a:srgbClr val="FF0000"/>
                </a:solidFill>
                <a:effectLst>
                  <a:outerShdw blurRad="38100" dist="38100" dir="2700000" algn="tl">
                    <a:srgbClr val="000000">
                      <a:alpha val="43137"/>
                    </a:srgbClr>
                  </a:outerShdw>
                </a:effectLst>
                <a:latin typeface="Cambria" pitchFamily="18" charset="0"/>
                <a:ea typeface="+mj-ea"/>
                <a:cs typeface="+mj-cs"/>
              </a:defRPr>
            </a:lvl1pPr>
          </a:lstStyle>
          <a:p>
            <a:r>
              <a:rPr lang="vi-VN" dirty="0"/>
              <a:t>BÀI </a:t>
            </a:r>
            <a:r>
              <a:rPr lang="en-US" dirty="0"/>
              <a:t>10</a:t>
            </a:r>
            <a:r>
              <a:rPr lang="vi-VN" dirty="0"/>
              <a:t>. QUÁ TRÌNH NỘI SINH VÀ NGOẠI SINH. </a:t>
            </a:r>
          </a:p>
          <a:p>
            <a:r>
              <a:rPr lang="vi-VN" dirty="0"/>
              <a:t>CÁC DẠNG ĐỊA HÌNH CHÍNH. KHOÁNG SẢN</a:t>
            </a:r>
          </a:p>
        </p:txBody>
      </p:sp>
      <p:sp>
        <p:nvSpPr>
          <p:cNvPr id="26" name="Title 1"/>
          <p:cNvSpPr txBox="1">
            <a:spLocks/>
          </p:cNvSpPr>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QUÁ TRÌNH NỘI SINH VÀ NGOẠI SINH</a:t>
            </a:r>
          </a:p>
        </p:txBody>
      </p:sp>
      <p:sp>
        <p:nvSpPr>
          <p:cNvPr id="27"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CÁC DẠNG ĐỊA HÌNH CHÍNH</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KHOÁNG SẢN</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LUYỆN TẬP VÀ VẬN DỤNG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37" name="Rounded Rectangle 36"/>
          <p:cNvSpPr/>
          <p:nvPr/>
        </p:nvSpPr>
        <p:spPr>
          <a:xfrm>
            <a:off x="507769" y="2200275"/>
            <a:ext cx="8102831" cy="4420507"/>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46" name="Round Same Side Corner Rectangle 45"/>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48" name="Round Same Side Corner Rectangle 47"/>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IV</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213737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100"/>
                                        <p:tgtEl>
                                          <p:spTgt spid="24"/>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250"/>
                                        <p:tgtEl>
                                          <p:spTgt spid="4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24" grpId="0" animBg="1"/>
      <p:bldP spid="25" grpId="0"/>
      <p:bldP spid="37" grpId="0" animBg="1"/>
      <p:bldP spid="42" grpId="0" animBg="1"/>
      <p:bldP spid="43" grpId="0" animBg="1"/>
      <p:bldP spid="44" grpId="0"/>
      <p:bldP spid="45" grpId="0"/>
      <p:bldP spid="46" grpId="0" animBg="1"/>
      <p:bldP spid="47" grpId="0"/>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3388"/>
              <a:gd name="adj2" fmla="val 9304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vi-VN" dirty="0">
              <a:latin typeface="Cambria" panose="02040503050406030204" pitchFamily="18" charset="0"/>
              <a:ea typeface="Cambria" panose="02040503050406030204" pitchFamily="18" charset="0"/>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547842"/>
            <a:ext cx="3439710" cy="1985159"/>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a:t>
            </a:r>
            <a:r>
              <a:rPr lang="en-US" sz="2100" i="1" dirty="0" smtClean="0">
                <a:solidFill>
                  <a:srgbClr val="FF0000"/>
                </a:solidFill>
                <a:latin typeface="Cambria" panose="02040503050406030204" pitchFamily="18" charset="0"/>
                <a:ea typeface="Cambria" panose="02040503050406030204" pitchFamily="18" charset="0"/>
              </a:rPr>
              <a:t>10.1, </a:t>
            </a:r>
            <a:r>
              <a:rPr lang="en-US" sz="2100" i="1" dirty="0" err="1" smtClean="0">
                <a:solidFill>
                  <a:srgbClr val="FF0000"/>
                </a:solidFill>
                <a:latin typeface="Cambria" panose="02040503050406030204" pitchFamily="18" charset="0"/>
                <a:ea typeface="Cambria" panose="02040503050406030204" pitchFamily="18" charset="0"/>
              </a:rPr>
              <a:t>em</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cho</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biết</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a:solidFill>
                  <a:srgbClr val="FF0000"/>
                </a:solidFill>
                <a:latin typeface="Cambria" panose="02040503050406030204" pitchFamily="18" charset="0"/>
                <a:ea typeface="Cambria" panose="02040503050406030204" pitchFamily="18" charset="0"/>
              </a:rPr>
              <a:t>b</a:t>
            </a:r>
            <a:r>
              <a:rPr lang="vi-VN" sz="2100" i="1" dirty="0" smtClean="0">
                <a:solidFill>
                  <a:srgbClr val="FF0000"/>
                </a:solidFill>
                <a:latin typeface="Cambria" panose="02040503050406030204" pitchFamily="18" charset="0"/>
                <a:ea typeface="Cambria" panose="02040503050406030204" pitchFamily="18" charset="0"/>
              </a:rPr>
              <a:t>ề </a:t>
            </a:r>
            <a:r>
              <a:rPr lang="vi-VN" sz="2100" i="1" dirty="0">
                <a:solidFill>
                  <a:srgbClr val="FF0000"/>
                </a:solidFill>
                <a:latin typeface="Cambria" panose="02040503050406030204" pitchFamily="18" charset="0"/>
                <a:ea typeface="Cambria" panose="02040503050406030204" pitchFamily="18" charset="0"/>
              </a:rPr>
              <a:t>mặt địa hình thay đổi như thế nào ở mỗi hình a, b, c? Nêu nguyên </a:t>
            </a:r>
            <a:r>
              <a:rPr lang="vi-VN" sz="2100" i="1" dirty="0" smtClean="0">
                <a:solidFill>
                  <a:srgbClr val="FF0000"/>
                </a:solidFill>
                <a:latin typeface="Cambria" panose="02040503050406030204" pitchFamily="18" charset="0"/>
                <a:ea typeface="Cambria" panose="02040503050406030204" pitchFamily="18" charset="0"/>
              </a:rPr>
              <a:t>nhân</a:t>
            </a:r>
            <a:endParaRPr lang="en-US" sz="2100" i="1" dirty="0" smtClean="0">
              <a:solidFill>
                <a:srgbClr val="FF0000"/>
              </a:solidFill>
              <a:latin typeface="Cambria" panose="02040503050406030204" pitchFamily="18" charset="0"/>
              <a:ea typeface="Cambria" panose="02040503050406030204" pitchFamily="18" charset="0"/>
            </a:endParaRPr>
          </a:p>
          <a:p>
            <a:pPr algn="ctr"/>
            <a:r>
              <a:rPr lang="vi-VN" sz="2100" i="1" dirty="0" smtClean="0">
                <a:solidFill>
                  <a:srgbClr val="FF0000"/>
                </a:solidFill>
                <a:latin typeface="Cambria" panose="02040503050406030204" pitchFamily="18" charset="0"/>
                <a:ea typeface="Cambria" panose="02040503050406030204" pitchFamily="18" charset="0"/>
              </a:rPr>
              <a:t> </a:t>
            </a:r>
            <a:r>
              <a:rPr lang="vi-VN" sz="2100" i="1" dirty="0">
                <a:solidFill>
                  <a:srgbClr val="FF0000"/>
                </a:solidFill>
                <a:latin typeface="Cambria" panose="02040503050406030204" pitchFamily="18" charset="0"/>
                <a:ea typeface="Cambria" panose="02040503050406030204" pitchFamily="18" charset="0"/>
              </a:rPr>
              <a:t>thay đổi.</a:t>
            </a:r>
            <a:endParaRPr lang="vi-VN" i="1" dirty="0">
              <a:solidFill>
                <a:srgbClr val="FF0000"/>
              </a:solidFill>
              <a:latin typeface="Cambria" panose="02040503050406030204" pitchFamily="18" charset="0"/>
              <a:ea typeface="Cambria" panose="02040503050406030204" pitchFamily="18" charset="0"/>
            </a:endParaRPr>
          </a:p>
          <a:p>
            <a:pPr algn="ctr"/>
            <a:r>
              <a:rPr lang="en-US" i="1" dirty="0" smtClean="0">
                <a:solidFill>
                  <a:srgbClr val="FF0000"/>
                </a:solidFill>
                <a:latin typeface="Cambria" panose="02040503050406030204" pitchFamily="18" charset="0"/>
                <a:ea typeface="Cambria" panose="02040503050406030204" pitchFamily="18" charset="0"/>
              </a:rPr>
              <a:t> </a:t>
            </a:r>
            <a:endParaRPr lang="en-US"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Quá</a:t>
            </a:r>
            <a:r>
              <a:rPr lang="en-US" sz="2400" b="1" dirty="0">
                <a:solidFill>
                  <a:srgbClr val="0D30DD"/>
                </a:solidFill>
                <a:latin typeface="Cambria" pitchFamily="18" charset="0"/>
              </a:rPr>
              <a:t> </a:t>
            </a:r>
            <a:r>
              <a:rPr lang="en-US" sz="2400" b="1" dirty="0" err="1">
                <a:solidFill>
                  <a:srgbClr val="0D30DD"/>
                </a:solidFill>
                <a:latin typeface="Cambria" pitchFamily="18" charset="0"/>
              </a:rPr>
              <a:t>trình</a:t>
            </a:r>
            <a:r>
              <a:rPr lang="en-US" sz="2400" b="1" dirty="0">
                <a:solidFill>
                  <a:srgbClr val="0D30DD"/>
                </a:solidFill>
                <a:latin typeface="Cambria" pitchFamily="18" charset="0"/>
              </a:rPr>
              <a:t> </a:t>
            </a:r>
            <a:r>
              <a:rPr lang="en-US" sz="2400" b="1" dirty="0" err="1">
                <a:solidFill>
                  <a:srgbClr val="0D30DD"/>
                </a:solidFill>
                <a:latin typeface="Cambria" pitchFamily="18" charset="0"/>
              </a:rPr>
              <a:t>nội</a:t>
            </a:r>
            <a:r>
              <a:rPr lang="en-US" sz="2400" b="1" dirty="0">
                <a:solidFill>
                  <a:srgbClr val="0D30DD"/>
                </a:solidFill>
                <a:latin typeface="Cambria" pitchFamily="18" charset="0"/>
              </a:rPr>
              <a:t> </a:t>
            </a:r>
            <a:r>
              <a:rPr lang="en-US" sz="2400" b="1" dirty="0" err="1">
                <a:solidFill>
                  <a:srgbClr val="0D30DD"/>
                </a:solidFill>
                <a:latin typeface="Cambria" pitchFamily="18" charset="0"/>
              </a:rPr>
              <a:t>sinh</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ngoại</a:t>
            </a:r>
            <a:r>
              <a:rPr lang="en-US" sz="2400" b="1" dirty="0">
                <a:solidFill>
                  <a:srgbClr val="0D30DD"/>
                </a:solidFill>
                <a:latin typeface="Cambria" pitchFamily="18" charset="0"/>
              </a:rPr>
              <a:t> </a:t>
            </a:r>
            <a:r>
              <a:rPr lang="en-US" sz="2400" b="1" dirty="0" err="1">
                <a:solidFill>
                  <a:srgbClr val="0D30DD"/>
                </a:solidFill>
                <a:latin typeface="Cambria" pitchFamily="18" charset="0"/>
              </a:rPr>
              <a:t>sinh</a:t>
            </a:r>
            <a:endParaRPr lang="en-US" sz="2400" b="1" dirty="0">
              <a:solidFill>
                <a:srgbClr val="0D30DD"/>
              </a:solidFill>
              <a:latin typeface="Cambria" pitchFamily="18" charset="0"/>
            </a:endParaRPr>
          </a:p>
        </p:txBody>
      </p:sp>
      <p:sp>
        <p:nvSpPr>
          <p:cNvPr id="2" name="Rectangle 1"/>
          <p:cNvSpPr/>
          <p:nvPr/>
        </p:nvSpPr>
        <p:spPr>
          <a:xfrm>
            <a:off x="4343400" y="1381542"/>
            <a:ext cx="4520479" cy="2123658"/>
          </a:xfrm>
          <a:prstGeom prst="rect">
            <a:avLst/>
          </a:prstGeom>
        </p:spPr>
        <p:txBody>
          <a:bodyPr wrap="square">
            <a:spAutoFit/>
          </a:bodyPr>
          <a:lstStyle/>
          <a:p>
            <a:pPr algn="just"/>
            <a:r>
              <a:rPr lang="vi-VN" sz="1650" dirty="0">
                <a:latin typeface="Cambria" panose="02040503050406030204" pitchFamily="18" charset="0"/>
                <a:ea typeface="Cambria" panose="02040503050406030204" pitchFamily="18" charset="0"/>
              </a:rPr>
              <a:t>- Hình a đất đá bị sóng biển bào mòn do lực tác động của sóng kèm theo vật liệu như cát, sỏi va đập vào đá.</a:t>
            </a:r>
          </a:p>
          <a:p>
            <a:pPr algn="just"/>
            <a:r>
              <a:rPr lang="vi-VN" sz="1650" dirty="0">
                <a:latin typeface="Cambria" panose="02040503050406030204" pitchFamily="18" charset="0"/>
                <a:ea typeface="Cambria" panose="02040503050406030204" pitchFamily="18" charset="0"/>
              </a:rPr>
              <a:t>- Hình b nấm đá bị gió thổi mòn do lực tác động của gió mang theo cát va đập vào phần đá ở bên dưới bị khoét mòn nhiều hơn.</a:t>
            </a:r>
          </a:p>
          <a:p>
            <a:pPr algn="just"/>
            <a:r>
              <a:rPr lang="vi-VN" sz="1650" dirty="0">
                <a:latin typeface="Cambria" panose="02040503050406030204" pitchFamily="18" charset="0"/>
                <a:ea typeface="Cambria" panose="02040503050406030204" pitchFamily="18" charset="0"/>
              </a:rPr>
              <a:t>- Hình c quá trình tạo núi do 2 mảng kiến tạo xô vào nhau.</a:t>
            </a:r>
          </a:p>
        </p:txBody>
      </p:sp>
      <p:pic>
        <p:nvPicPr>
          <p:cNvPr id="28" name="Picture 27"/>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34017" y="3657600"/>
            <a:ext cx="3614383" cy="2948260"/>
          </a:xfrm>
          <a:prstGeom prst="rect">
            <a:avLst/>
          </a:prstGeom>
          <a:noFill/>
          <a:ln>
            <a:solidFill>
              <a:srgbClr val="00FF00"/>
            </a:solidFill>
          </a:ln>
        </p:spPr>
      </p:pic>
    </p:spTree>
    <p:extLst>
      <p:ext uri="{BB962C8B-B14F-4D97-AF65-F5344CB8AC3E}">
        <p14:creationId xmlns:p14="http://schemas.microsoft.com/office/powerpoint/2010/main" val="2567957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52" dur="500"/>
                                        <p:tgtEl>
                                          <p:spTgt spid="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5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3388"/>
              <a:gd name="adj2" fmla="val 9304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vi-VN" dirty="0">
              <a:latin typeface="Cambria" panose="02040503050406030204" pitchFamily="18" charset="0"/>
              <a:ea typeface="Cambria" panose="02040503050406030204" pitchFamily="18" charset="0"/>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586805"/>
            <a:ext cx="3439710" cy="1554272"/>
          </a:xfrm>
          <a:prstGeom prst="rect">
            <a:avLst/>
          </a:prstGeom>
        </p:spPr>
        <p:txBody>
          <a:bodyPr wrap="square">
            <a:spAutoFit/>
          </a:bodyPr>
          <a:lstStyle/>
          <a:p>
            <a:pPr algn="ct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a:t>
            </a:r>
            <a:r>
              <a:rPr lang="en-US" sz="1900" i="1" dirty="0" smtClean="0">
                <a:solidFill>
                  <a:srgbClr val="FF0000"/>
                </a:solidFill>
                <a:latin typeface="Cambria" panose="02040503050406030204" pitchFamily="18" charset="0"/>
                <a:ea typeface="Cambria" panose="02040503050406030204" pitchFamily="18" charset="0"/>
              </a:rPr>
              <a:t>10.1 </a:t>
            </a:r>
            <a:r>
              <a:rPr lang="en-US" sz="1900" i="1" dirty="0" err="1" smtClean="0">
                <a:solidFill>
                  <a:srgbClr val="FF0000"/>
                </a:solidFill>
                <a:latin typeface="Cambria" panose="02040503050406030204" pitchFamily="18" charset="0"/>
                <a:ea typeface="Cambria" panose="02040503050406030204" pitchFamily="18" charset="0"/>
              </a:rPr>
              <a:t>và</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thông</a:t>
            </a:r>
            <a:r>
              <a:rPr lang="en-US" sz="1900" i="1" dirty="0" smtClean="0">
                <a:solidFill>
                  <a:srgbClr val="FF0000"/>
                </a:solidFill>
                <a:latin typeface="Cambria" panose="02040503050406030204" pitchFamily="18" charset="0"/>
                <a:ea typeface="Cambria" panose="02040503050406030204" pitchFamily="18" charset="0"/>
              </a:rPr>
              <a:t> tin </a:t>
            </a:r>
            <a:r>
              <a:rPr lang="en-US" sz="1900" i="1" dirty="0" err="1" smtClean="0">
                <a:solidFill>
                  <a:srgbClr val="FF0000"/>
                </a:solidFill>
                <a:latin typeface="Cambria" panose="02040503050406030204" pitchFamily="18" charset="0"/>
                <a:ea typeface="Cambria" panose="02040503050406030204" pitchFamily="18" charset="0"/>
              </a:rPr>
              <a:t>trong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bài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em</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cho</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biết</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a:solidFill>
                  <a:srgbClr val="FF0000"/>
                </a:solidFill>
                <a:latin typeface="Cambria" panose="02040503050406030204" pitchFamily="18" charset="0"/>
                <a:ea typeface="Cambria" panose="02040503050406030204" pitchFamily="18" charset="0"/>
              </a:rPr>
              <a:t>h</a:t>
            </a:r>
            <a:r>
              <a:rPr lang="vi-VN" sz="1900" i="1" dirty="0" smtClean="0">
                <a:solidFill>
                  <a:srgbClr val="FF0000"/>
                </a:solidFill>
                <a:latin typeface="Cambria" panose="02040503050406030204" pitchFamily="18" charset="0"/>
                <a:ea typeface="Cambria" panose="02040503050406030204" pitchFamily="18" charset="0"/>
              </a:rPr>
              <a:t>ình </a:t>
            </a:r>
            <a:r>
              <a:rPr lang="vi-VN" sz="1900" i="1" dirty="0">
                <a:solidFill>
                  <a:srgbClr val="FF0000"/>
                </a:solidFill>
                <a:latin typeface="Cambria" panose="02040503050406030204" pitchFamily="18" charset="0"/>
                <a:ea typeface="Cambria" panose="02040503050406030204" pitchFamily="18" charset="0"/>
              </a:rPr>
              <a:t>nào là kết quả của quá trình nội sinh? Ngoại sinh</a:t>
            </a:r>
            <a:r>
              <a:rPr lang="vi-VN" sz="1900" i="1" dirty="0" smtClean="0">
                <a:solidFill>
                  <a:srgbClr val="FF0000"/>
                </a:solidFill>
                <a:latin typeface="Cambria" panose="02040503050406030204" pitchFamily="18" charset="0"/>
                <a:ea typeface="Cambria" panose="02040503050406030204" pitchFamily="18" charset="0"/>
              </a:rPr>
              <a:t>?</a:t>
            </a:r>
            <a:r>
              <a:rPr lang="en-US" sz="1900" i="1" dirty="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Và</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cho</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biết</a:t>
            </a:r>
            <a:r>
              <a:rPr lang="en-US" sz="1900" i="1" dirty="0" smtClean="0">
                <a:solidFill>
                  <a:srgbClr val="FF0000"/>
                </a:solidFill>
                <a:latin typeface="Cambria" panose="02040503050406030204" pitchFamily="18" charset="0"/>
                <a:ea typeface="Cambria" panose="02040503050406030204" pitchFamily="18" charset="0"/>
              </a:rPr>
              <a:t> </a:t>
            </a:r>
          </a:p>
          <a:p>
            <a:pPr algn="ctr"/>
            <a:r>
              <a:rPr lang="en-US" sz="1900" i="1" dirty="0" err="1" smtClean="0">
                <a:solidFill>
                  <a:srgbClr val="FF0000"/>
                </a:solidFill>
                <a:latin typeface="Cambria" panose="02040503050406030204" pitchFamily="18" charset="0"/>
                <a:ea typeface="Cambria" panose="02040503050406030204" pitchFamily="18" charset="0"/>
              </a:rPr>
              <a:t>nội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sinh</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ngoại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sinh</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là</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gì</a:t>
            </a:r>
            <a:r>
              <a:rPr lang="en-US" sz="1900" i="1" dirty="0" smtClean="0">
                <a:solidFill>
                  <a:srgbClr val="FF0000"/>
                </a:solidFill>
                <a:latin typeface="Cambria" panose="02040503050406030204" pitchFamily="18" charset="0"/>
                <a:ea typeface="Cambria" panose="02040503050406030204" pitchFamily="18" charset="0"/>
              </a:rPr>
              <a:t>? </a:t>
            </a:r>
            <a:endParaRPr lang="en-US" sz="19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Quá</a:t>
            </a:r>
            <a:r>
              <a:rPr lang="en-US" sz="2400" b="1" dirty="0">
                <a:solidFill>
                  <a:srgbClr val="0D30DD"/>
                </a:solidFill>
                <a:latin typeface="Cambria" pitchFamily="18" charset="0"/>
              </a:rPr>
              <a:t> </a:t>
            </a:r>
            <a:r>
              <a:rPr lang="en-US" sz="2400" b="1" dirty="0" err="1">
                <a:solidFill>
                  <a:srgbClr val="0D30DD"/>
                </a:solidFill>
                <a:latin typeface="Cambria" pitchFamily="18" charset="0"/>
              </a:rPr>
              <a:t>trình</a:t>
            </a:r>
            <a:r>
              <a:rPr lang="en-US" sz="2400" b="1" dirty="0">
                <a:solidFill>
                  <a:srgbClr val="0D30DD"/>
                </a:solidFill>
                <a:latin typeface="Cambria" pitchFamily="18" charset="0"/>
              </a:rPr>
              <a:t> </a:t>
            </a:r>
            <a:r>
              <a:rPr lang="en-US" sz="2400" b="1" dirty="0" err="1">
                <a:solidFill>
                  <a:srgbClr val="0D30DD"/>
                </a:solidFill>
                <a:latin typeface="Cambria" pitchFamily="18" charset="0"/>
              </a:rPr>
              <a:t>nội</a:t>
            </a:r>
            <a:r>
              <a:rPr lang="en-US" sz="2400" b="1" dirty="0">
                <a:solidFill>
                  <a:srgbClr val="0D30DD"/>
                </a:solidFill>
                <a:latin typeface="Cambria" pitchFamily="18" charset="0"/>
              </a:rPr>
              <a:t> </a:t>
            </a:r>
            <a:r>
              <a:rPr lang="en-US" sz="2400" b="1" dirty="0" err="1">
                <a:solidFill>
                  <a:srgbClr val="0D30DD"/>
                </a:solidFill>
                <a:latin typeface="Cambria" pitchFamily="18" charset="0"/>
              </a:rPr>
              <a:t>sinh</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ngoại</a:t>
            </a:r>
            <a:r>
              <a:rPr lang="en-US" sz="2400" b="1" dirty="0">
                <a:solidFill>
                  <a:srgbClr val="0D30DD"/>
                </a:solidFill>
                <a:latin typeface="Cambria" pitchFamily="18" charset="0"/>
              </a:rPr>
              <a:t> </a:t>
            </a:r>
            <a:r>
              <a:rPr lang="en-US" sz="2400" b="1" dirty="0" err="1">
                <a:solidFill>
                  <a:srgbClr val="0D30DD"/>
                </a:solidFill>
                <a:latin typeface="Cambria" pitchFamily="18" charset="0"/>
              </a:rPr>
              <a:t>sinh</a:t>
            </a:r>
            <a:endParaRPr lang="en-US" sz="2400" b="1" dirty="0">
              <a:solidFill>
                <a:srgbClr val="0D30DD"/>
              </a:solidFill>
              <a:latin typeface="Cambria" pitchFamily="18" charset="0"/>
            </a:endParaRPr>
          </a:p>
        </p:txBody>
      </p:sp>
      <p:sp>
        <p:nvSpPr>
          <p:cNvPr id="2" name="Rectangle 1"/>
          <p:cNvSpPr/>
          <p:nvPr/>
        </p:nvSpPr>
        <p:spPr>
          <a:xfrm>
            <a:off x="4343400" y="1356226"/>
            <a:ext cx="4520479" cy="2377574"/>
          </a:xfrm>
          <a:prstGeom prst="rect">
            <a:avLst/>
          </a:prstGeom>
        </p:spPr>
        <p:txBody>
          <a:bodyPr wrap="square">
            <a:spAutoFit/>
          </a:bodyPr>
          <a:lstStyle/>
          <a:p>
            <a:pPr algn="just"/>
            <a:r>
              <a:rPr lang="en-US" sz="1650" dirty="0" smtClean="0">
                <a:latin typeface="Cambria" panose="02040503050406030204" pitchFamily="18" charset="0"/>
                <a:ea typeface="Cambria" panose="02040503050406030204" pitchFamily="18" charset="0"/>
              </a:rPr>
              <a:t>- </a:t>
            </a:r>
            <a:r>
              <a:rPr lang="vi-VN" sz="1650" dirty="0" smtClean="0">
                <a:latin typeface="Cambria" panose="02040503050406030204" pitchFamily="18" charset="0"/>
                <a:ea typeface="Cambria" panose="02040503050406030204" pitchFamily="18" charset="0"/>
              </a:rPr>
              <a:t>Hình </a:t>
            </a:r>
            <a:r>
              <a:rPr lang="vi-VN" sz="1650" dirty="0">
                <a:latin typeface="Cambria" panose="02040503050406030204" pitchFamily="18" charset="0"/>
                <a:ea typeface="Cambria" panose="02040503050406030204" pitchFamily="18" charset="0"/>
              </a:rPr>
              <a:t>c là kết quả của quá trình nội sinh, hình a, b là kết quả của quá trình nội sinh</a:t>
            </a:r>
            <a:r>
              <a:rPr lang="vi-VN" sz="1650" dirty="0" smtClean="0">
                <a:latin typeface="Cambria" panose="02040503050406030204" pitchFamily="18" charset="0"/>
                <a:ea typeface="Cambria" panose="02040503050406030204" pitchFamily="18" charset="0"/>
              </a:rPr>
              <a:t>.</a:t>
            </a:r>
            <a:endParaRPr lang="en-US" sz="1650" dirty="0" smtClean="0">
              <a:latin typeface="Cambria" panose="02040503050406030204" pitchFamily="18" charset="0"/>
              <a:ea typeface="Cambria" panose="02040503050406030204" pitchFamily="18" charset="0"/>
            </a:endParaRPr>
          </a:p>
          <a:p>
            <a:pPr algn="just"/>
            <a:r>
              <a:rPr lang="en-US" sz="1650" dirty="0" smtClean="0">
                <a:latin typeface="Cambria" panose="02040503050406030204" pitchFamily="18" charset="0"/>
                <a:ea typeface="Cambria" panose="02040503050406030204" pitchFamily="18" charset="0"/>
              </a:rPr>
              <a:t>- </a:t>
            </a:r>
            <a:r>
              <a:rPr lang="vi-VN" sz="1650" dirty="0" smtClean="0">
                <a:latin typeface="Cambria" panose="02040503050406030204" pitchFamily="18" charset="0"/>
                <a:ea typeface="Cambria" panose="02040503050406030204" pitchFamily="18" charset="0"/>
              </a:rPr>
              <a:t>Các </a:t>
            </a:r>
            <a:r>
              <a:rPr lang="vi-VN" sz="1650" dirty="0">
                <a:latin typeface="Cambria" panose="02040503050406030204" pitchFamily="18" charset="0"/>
                <a:ea typeface="Cambria" panose="02040503050406030204" pitchFamily="18" charset="0"/>
              </a:rPr>
              <a:t>quá trình xảy ra trong lòng đất làm di chuyển các mảng quá trình kiến tạo, nén ép các lớp đất đá </a:t>
            </a:r>
            <a:r>
              <a:rPr lang="vi-VN" sz="1650" dirty="0" smtClean="0">
                <a:latin typeface="Cambria" panose="02040503050406030204" pitchFamily="18" charset="0"/>
                <a:ea typeface="Cambria" panose="02040503050406030204" pitchFamily="18" charset="0"/>
              </a:rPr>
              <a:t>là </a:t>
            </a:r>
            <a:r>
              <a:rPr lang="vi-VN" sz="1650" dirty="0">
                <a:latin typeface="Cambria" panose="02040503050406030204" pitchFamily="18" charset="0"/>
                <a:ea typeface="Cambria" panose="02040503050406030204" pitchFamily="18" charset="0"/>
              </a:rPr>
              <a:t>quá trình nội sinh.</a:t>
            </a:r>
          </a:p>
          <a:p>
            <a:pPr algn="just"/>
            <a:r>
              <a:rPr lang="vi-VN" sz="1650" dirty="0">
                <a:latin typeface="Cambria" panose="02040503050406030204" pitchFamily="18" charset="0"/>
                <a:ea typeface="Cambria" panose="02040503050406030204" pitchFamily="18" charset="0"/>
              </a:rPr>
              <a:t>- Các quá trình hình thành xảy ra trên bề mặt Trái Đất bao gồm phá hủy, vận chuyển, bồi tụ được gọi là quá trình ngoại sinh.</a:t>
            </a:r>
          </a:p>
          <a:p>
            <a:pPr algn="just"/>
            <a:endParaRPr lang="vi-VN" sz="1650" dirty="0">
              <a:latin typeface="Cambria" panose="02040503050406030204" pitchFamily="18" charset="0"/>
              <a:ea typeface="Cambria" panose="02040503050406030204" pitchFamily="18" charset="0"/>
            </a:endParaRPr>
          </a:p>
        </p:txBody>
      </p:sp>
      <p:pic>
        <p:nvPicPr>
          <p:cNvPr id="28" name="Picture 27"/>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34017" y="3657600"/>
            <a:ext cx="3614383" cy="2948260"/>
          </a:xfrm>
          <a:prstGeom prst="rect">
            <a:avLst/>
          </a:prstGeom>
          <a:noFill/>
          <a:ln>
            <a:solidFill>
              <a:srgbClr val="00FF00"/>
            </a:solidFill>
          </a:ln>
        </p:spPr>
      </p:pic>
    </p:spTree>
    <p:extLst>
      <p:ext uri="{BB962C8B-B14F-4D97-AF65-F5344CB8AC3E}">
        <p14:creationId xmlns:p14="http://schemas.microsoft.com/office/powerpoint/2010/main" val="4195196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52" dur="500"/>
                                        <p:tgtEl>
                                          <p:spTgt spid="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5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3388"/>
              <a:gd name="adj2" fmla="val 9304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vi-VN" dirty="0">
              <a:latin typeface="Cambria" panose="02040503050406030204" pitchFamily="18" charset="0"/>
              <a:ea typeface="Cambria" panose="02040503050406030204" pitchFamily="18" charset="0"/>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86805"/>
            <a:ext cx="3439710" cy="1554272"/>
          </a:xfrm>
          <a:prstGeom prst="rect">
            <a:avLst/>
          </a:prstGeom>
        </p:spPr>
        <p:txBody>
          <a:bodyPr wrap="square">
            <a:spAutoFit/>
          </a:bodyPr>
          <a:lstStyle/>
          <a:p>
            <a:pPr algn="ct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ảnh</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sau</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và</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thông</a:t>
            </a:r>
            <a:r>
              <a:rPr lang="en-US" sz="1900" i="1" dirty="0" smtClean="0">
                <a:solidFill>
                  <a:srgbClr val="FF0000"/>
                </a:solidFill>
                <a:latin typeface="Cambria" panose="02040503050406030204" pitchFamily="18" charset="0"/>
                <a:ea typeface="Cambria" panose="02040503050406030204" pitchFamily="18" charset="0"/>
              </a:rPr>
              <a:t> tin </a:t>
            </a:r>
            <a:r>
              <a:rPr lang="en-US" sz="1900" i="1" dirty="0" err="1" smtClean="0">
                <a:solidFill>
                  <a:srgbClr val="FF0000"/>
                </a:solidFill>
                <a:latin typeface="Cambria" panose="02040503050406030204" pitchFamily="18" charset="0"/>
                <a:ea typeface="Cambria" panose="02040503050406030204" pitchFamily="18" charset="0"/>
              </a:rPr>
              <a:t>trong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bài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em</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 t</a:t>
            </a:r>
            <a:r>
              <a:rPr lang="vi-VN" sz="1900" i="1" dirty="0" smtClean="0">
                <a:solidFill>
                  <a:srgbClr val="FF0000"/>
                </a:solidFill>
                <a:latin typeface="Cambria" panose="02040503050406030204" pitchFamily="18" charset="0"/>
                <a:ea typeface="Cambria" panose="02040503050406030204" pitchFamily="18" charset="0"/>
              </a:rPr>
              <a:t>rình </a:t>
            </a:r>
            <a:r>
              <a:rPr lang="vi-VN" sz="1900" i="1" dirty="0">
                <a:solidFill>
                  <a:srgbClr val="FF0000"/>
                </a:solidFill>
                <a:latin typeface="Cambria" panose="02040503050406030204" pitchFamily="18" charset="0"/>
                <a:ea typeface="Cambria" panose="02040503050406030204" pitchFamily="18" charset="0"/>
              </a:rPr>
              <a:t>bày </a:t>
            </a:r>
            <a:r>
              <a:rPr lang="vi-VN" sz="1900" i="1" dirty="0" smtClean="0">
                <a:solidFill>
                  <a:srgbClr val="FF0000"/>
                </a:solidFill>
                <a:latin typeface="Cambria" panose="02040503050406030204" pitchFamily="18" charset="0"/>
                <a:ea typeface="Cambria" panose="02040503050406030204" pitchFamily="18" charset="0"/>
              </a:rPr>
              <a:t>tác </a:t>
            </a:r>
            <a:r>
              <a:rPr lang="vi-VN" sz="1900" i="1" dirty="0">
                <a:solidFill>
                  <a:srgbClr val="FF0000"/>
                </a:solidFill>
                <a:latin typeface="Cambria" panose="02040503050406030204" pitchFamily="18" charset="0"/>
                <a:ea typeface="Cambria" panose="02040503050406030204" pitchFamily="18" charset="0"/>
              </a:rPr>
              <a:t>động đồng thời của </a:t>
            </a:r>
            <a:r>
              <a:rPr lang="en-US" sz="1900" i="1" dirty="0" err="1" smtClean="0">
                <a:solidFill>
                  <a:srgbClr val="FF0000"/>
                </a:solidFill>
                <a:latin typeface="Cambria" panose="02040503050406030204" pitchFamily="18" charset="0"/>
                <a:ea typeface="Cambria" panose="02040503050406030204" pitchFamily="18" charset="0"/>
              </a:rPr>
              <a:t>quá</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trình</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nội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sinh</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và</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ngoại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sinh</a:t>
            </a:r>
            <a:r>
              <a:rPr lang="en-US" sz="1900" i="1" dirty="0" smtClean="0">
                <a:solidFill>
                  <a:srgbClr val="FF0000"/>
                </a:solidFill>
                <a:latin typeface="Cambria" panose="02040503050406030204" pitchFamily="18" charset="0"/>
                <a:ea typeface="Cambria" panose="02040503050406030204" pitchFamily="18" charset="0"/>
              </a:rPr>
              <a:t> </a:t>
            </a:r>
            <a:r>
              <a:rPr lang="vi-VN" sz="1900" i="1" dirty="0" smtClean="0">
                <a:solidFill>
                  <a:srgbClr val="FF0000"/>
                </a:solidFill>
                <a:latin typeface="Cambria" panose="02040503050406030204" pitchFamily="18" charset="0"/>
                <a:ea typeface="Cambria" panose="02040503050406030204" pitchFamily="18" charset="0"/>
              </a:rPr>
              <a:t>trong </a:t>
            </a:r>
            <a:r>
              <a:rPr lang="vi-VN" sz="1900" i="1" dirty="0">
                <a:solidFill>
                  <a:srgbClr val="FF0000"/>
                </a:solidFill>
                <a:latin typeface="Cambria" panose="02040503050406030204" pitchFamily="18" charset="0"/>
                <a:ea typeface="Cambria" panose="02040503050406030204" pitchFamily="18" charset="0"/>
              </a:rPr>
              <a:t>hiện tượng tạo núi.</a:t>
            </a:r>
            <a:endParaRPr lang="en-US" sz="19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Quá</a:t>
            </a:r>
            <a:r>
              <a:rPr lang="en-US" sz="2400" b="1" dirty="0">
                <a:solidFill>
                  <a:srgbClr val="0D30DD"/>
                </a:solidFill>
                <a:latin typeface="Cambria" pitchFamily="18" charset="0"/>
              </a:rPr>
              <a:t> </a:t>
            </a:r>
            <a:r>
              <a:rPr lang="en-US" sz="2400" b="1" dirty="0" err="1">
                <a:solidFill>
                  <a:srgbClr val="0D30DD"/>
                </a:solidFill>
                <a:latin typeface="Cambria" pitchFamily="18" charset="0"/>
              </a:rPr>
              <a:t>trình</a:t>
            </a:r>
            <a:r>
              <a:rPr lang="en-US" sz="2400" b="1" dirty="0">
                <a:solidFill>
                  <a:srgbClr val="0D30DD"/>
                </a:solidFill>
                <a:latin typeface="Cambria" pitchFamily="18" charset="0"/>
              </a:rPr>
              <a:t> </a:t>
            </a:r>
            <a:r>
              <a:rPr lang="en-US" sz="2400" b="1" dirty="0" err="1">
                <a:solidFill>
                  <a:srgbClr val="0D30DD"/>
                </a:solidFill>
                <a:latin typeface="Cambria" pitchFamily="18" charset="0"/>
              </a:rPr>
              <a:t>nội</a:t>
            </a:r>
            <a:r>
              <a:rPr lang="en-US" sz="2400" b="1" dirty="0">
                <a:solidFill>
                  <a:srgbClr val="0D30DD"/>
                </a:solidFill>
                <a:latin typeface="Cambria" pitchFamily="18" charset="0"/>
              </a:rPr>
              <a:t> </a:t>
            </a:r>
            <a:r>
              <a:rPr lang="en-US" sz="2400" b="1" dirty="0" err="1">
                <a:solidFill>
                  <a:srgbClr val="0D30DD"/>
                </a:solidFill>
                <a:latin typeface="Cambria" pitchFamily="18" charset="0"/>
              </a:rPr>
              <a:t>sinh</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ngoại</a:t>
            </a:r>
            <a:r>
              <a:rPr lang="en-US" sz="2400" b="1" dirty="0">
                <a:solidFill>
                  <a:srgbClr val="0D30DD"/>
                </a:solidFill>
                <a:latin typeface="Cambria" pitchFamily="18" charset="0"/>
              </a:rPr>
              <a:t> </a:t>
            </a:r>
            <a:r>
              <a:rPr lang="en-US" sz="2400" b="1" dirty="0" err="1">
                <a:solidFill>
                  <a:srgbClr val="0D30DD"/>
                </a:solidFill>
                <a:latin typeface="Cambria" pitchFamily="18" charset="0"/>
              </a:rPr>
              <a:t>sinh</a:t>
            </a:r>
            <a:endParaRPr lang="en-US" sz="2400" b="1" dirty="0">
              <a:solidFill>
                <a:srgbClr val="0D30DD"/>
              </a:solidFill>
              <a:latin typeface="Cambria" pitchFamily="18" charset="0"/>
            </a:endParaRPr>
          </a:p>
        </p:txBody>
      </p:sp>
      <p:sp>
        <p:nvSpPr>
          <p:cNvPr id="2" name="Rectangle 1"/>
          <p:cNvSpPr/>
          <p:nvPr/>
        </p:nvSpPr>
        <p:spPr>
          <a:xfrm>
            <a:off x="4343400" y="1447800"/>
            <a:ext cx="4520479" cy="2246769"/>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Qúa trình nội sinh làm cho bề mặt Trái Đất thêm gồ ghề. Qúa trình ngoại sinh làm san bằng, hạ thấp địa hình.</a:t>
            </a:r>
          </a:p>
          <a:p>
            <a:pPr algn="just"/>
            <a:r>
              <a:rPr lang="vi-VN" sz="2000" dirty="0">
                <a:latin typeface="Cambria" panose="02040503050406030204" pitchFamily="18" charset="0"/>
                <a:ea typeface="Cambria" panose="02040503050406030204" pitchFamily="18" charset="0"/>
              </a:rPr>
              <a:t>- Nội sinh và ngoại sinh là hai quá trình đối nghịch nhau nhưng xảy ra đồng thời và tạo nên địa hình bề mặt Trái Đất.</a:t>
            </a:r>
          </a:p>
          <a:p>
            <a:pPr algn="just"/>
            <a:endParaRPr lang="vi-VN" sz="2000" dirty="0">
              <a:latin typeface="Cambria" panose="02040503050406030204" pitchFamily="18" charset="0"/>
              <a:ea typeface="Cambria" panose="02040503050406030204" pitchFamily="18" charset="0"/>
            </a:endParaRPr>
          </a:p>
        </p:txBody>
      </p:sp>
      <p:grpSp>
        <p:nvGrpSpPr>
          <p:cNvPr id="25" name="Group 18"/>
          <p:cNvGrpSpPr>
            <a:grpSpLocks/>
          </p:cNvGrpSpPr>
          <p:nvPr/>
        </p:nvGrpSpPr>
        <p:grpSpPr bwMode="auto">
          <a:xfrm>
            <a:off x="2365292" y="3786345"/>
            <a:ext cx="4239173" cy="2753599"/>
            <a:chOff x="3504" y="480"/>
            <a:chExt cx="2561" cy="1128"/>
          </a:xfrm>
        </p:grpSpPr>
        <p:pic>
          <p:nvPicPr>
            <p:cNvPr id="26" name="Picture 18" descr="NL-nho1"/>
            <p:cNvPicPr>
              <a:picLocks noChangeAspect="1" noChangeArrowheads="1" noCrop="1"/>
            </p:cNvPicPr>
            <p:nvPr/>
          </p:nvPicPr>
          <p:blipFill>
            <a:blip r:embed="rId9"/>
            <a:srcRect/>
            <a:stretch>
              <a:fillRect/>
            </a:stretch>
          </p:blipFill>
          <p:spPr bwMode="auto">
            <a:xfrm>
              <a:off x="3504" y="480"/>
              <a:ext cx="2561" cy="1128"/>
            </a:xfrm>
            <a:prstGeom prst="rect">
              <a:avLst/>
            </a:prstGeom>
            <a:ln>
              <a:solidFill>
                <a:srgbClr val="00FF00"/>
              </a:solidFill>
              <a:headEnd/>
              <a:tailEnd/>
            </a:ln>
          </p:spPr>
          <p:style>
            <a:lnRef idx="1">
              <a:schemeClr val="accent5"/>
            </a:lnRef>
            <a:fillRef idx="2">
              <a:schemeClr val="accent5"/>
            </a:fillRef>
            <a:effectRef idx="1">
              <a:schemeClr val="accent5"/>
            </a:effectRef>
            <a:fontRef idx="minor">
              <a:schemeClr val="dk1"/>
            </a:fontRef>
          </p:style>
        </p:pic>
        <p:sp>
          <p:nvSpPr>
            <p:cNvPr id="27" name="Text Box 16"/>
            <p:cNvSpPr txBox="1">
              <a:spLocks noChangeArrowheads="1"/>
            </p:cNvSpPr>
            <p:nvPr/>
          </p:nvSpPr>
          <p:spPr bwMode="auto">
            <a:xfrm>
              <a:off x="4785" y="537"/>
              <a:ext cx="1279" cy="267"/>
            </a:xfrm>
            <a:prstGeom prst="rect">
              <a:avLst/>
            </a:prstGeom>
            <a:ln>
              <a:solidFill>
                <a:srgbClr val="00FF00"/>
              </a:solidFill>
              <a:headEnd/>
              <a:tailEnd/>
            </a:ln>
          </p:spPr>
          <p:style>
            <a:lnRef idx="1">
              <a:schemeClr val="dk1"/>
            </a:lnRef>
            <a:fillRef idx="2">
              <a:schemeClr val="dk1"/>
            </a:fillRef>
            <a:effectRef idx="1">
              <a:schemeClr val="dk1"/>
            </a:effectRef>
            <a:fontRef idx="minor">
              <a:schemeClr val="dk1"/>
            </a:fontRef>
          </p:style>
          <p:txBody>
            <a:bodyPr>
              <a:spAutoFit/>
            </a:bodyPr>
            <a:lstStyle/>
            <a:p>
              <a:pPr>
                <a:spcBef>
                  <a:spcPct val="50000"/>
                </a:spcBef>
                <a:defRPr/>
              </a:pPr>
              <a:r>
                <a:rPr lang="en-US" sz="2000" b="1" dirty="0" err="1">
                  <a:latin typeface="Times New Roman" pitchFamily="18" charset="0"/>
                  <a:cs typeface="Times New Roman" pitchFamily="18" charset="0"/>
                </a:rPr>
                <a:t>Ngoại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lực</a:t>
              </a:r>
              <a:endParaRPr lang="en-US" sz="2000" b="1" dirty="0">
                <a:latin typeface="Times New Roman" pitchFamily="18" charset="0"/>
                <a:cs typeface="Times New Roman" pitchFamily="18" charset="0"/>
              </a:endParaRPr>
            </a:p>
          </p:txBody>
        </p:sp>
        <p:sp>
          <p:nvSpPr>
            <p:cNvPr id="32" name="Text Box 17"/>
            <p:cNvSpPr txBox="1">
              <a:spLocks noChangeArrowheads="1"/>
            </p:cNvSpPr>
            <p:nvPr/>
          </p:nvSpPr>
          <p:spPr bwMode="auto">
            <a:xfrm>
              <a:off x="4845" y="1300"/>
              <a:ext cx="1217" cy="267"/>
            </a:xfrm>
            <a:prstGeom prst="rect">
              <a:avLst/>
            </a:prstGeom>
            <a:ln>
              <a:solidFill>
                <a:srgbClr val="00FF00"/>
              </a:solidFill>
              <a:headEnd/>
              <a:tailEnd/>
            </a:ln>
          </p:spPr>
          <p:style>
            <a:lnRef idx="1">
              <a:schemeClr val="dk1"/>
            </a:lnRef>
            <a:fillRef idx="2">
              <a:schemeClr val="dk1"/>
            </a:fillRef>
            <a:effectRef idx="1">
              <a:schemeClr val="dk1"/>
            </a:effectRef>
            <a:fontRef idx="minor">
              <a:schemeClr val="dk1"/>
            </a:fontRef>
          </p:style>
          <p:txBody>
            <a:bodyPr>
              <a:spAutoFit/>
            </a:bodyPr>
            <a:lstStyle/>
            <a:p>
              <a:pPr>
                <a:spcBef>
                  <a:spcPct val="50000"/>
                </a:spcBef>
                <a:defRPr/>
              </a:pPr>
              <a:r>
                <a:rPr lang="en-US" sz="2000" b="1" dirty="0" err="1">
                  <a:latin typeface="Times New Roman" pitchFamily="18" charset="0"/>
                  <a:cs typeface="Times New Roman" pitchFamily="18" charset="0"/>
                </a:rPr>
                <a:t>Nội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lực</a:t>
              </a:r>
              <a:endParaRPr lang="en-US" sz="20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1615081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36"/>
                                        </p:tgtEl>
                                        <p:attrNameLst>
                                          <p:attrName>style.visibility</p:attrName>
                                        </p:attrNameLst>
                                      </p:cBhvr>
                                      <p:to>
                                        <p:strVal val="visible"/>
                                      </p:to>
                                    </p:set>
                                    <p:animEffect transition="in" filter="fade">
                                      <p:cBhvr>
                                        <p:cTn id="29" dur="500"/>
                                        <p:tgtEl>
                                          <p:spTgt spid="1036"/>
                                        </p:tgtEl>
                                      </p:cBhvr>
                                    </p:animEffect>
                                  </p:childTnLst>
                                </p:cTn>
                              </p:par>
                              <p:par>
                                <p:cTn id="30" presetID="10" presetClass="entr" presetSubtype="0" fill="hold" nodeType="withEffect">
                                  <p:stCondLst>
                                    <p:cond delay="0"/>
                                  </p:stCondLst>
                                  <p:childTnLst>
                                    <p:set>
                                      <p:cBhvr>
                                        <p:cTn id="31" dur="1" fill="hold">
                                          <p:stCondLst>
                                            <p:cond delay="0"/>
                                          </p:stCondLst>
                                        </p:cTn>
                                        <p:tgtEl>
                                          <p:spTgt spid="1034"/>
                                        </p:tgtEl>
                                        <p:attrNameLst>
                                          <p:attrName>style.visibility</p:attrName>
                                        </p:attrNameLst>
                                      </p:cBhvr>
                                      <p:to>
                                        <p:strVal val="visible"/>
                                      </p:to>
                                    </p:set>
                                    <p:animEffect transition="in" filter="fade">
                                      <p:cBhvr>
                                        <p:cTn id="32" dur="500"/>
                                        <p:tgtEl>
                                          <p:spTgt spid="1034"/>
                                        </p:tgtEl>
                                      </p:cBhvr>
                                    </p:animEffec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1036"/>
                                        </p:tgtEl>
                                        <p:attrNameLst>
                                          <p:attrName>r</p:attrName>
                                        </p:attrNameLst>
                                      </p:cBhvr>
                                    </p:animRot>
                                    <p:animRot by="-240000">
                                      <p:cBhvr>
                                        <p:cTn id="35" dur="200" fill="hold">
                                          <p:stCondLst>
                                            <p:cond delay="200"/>
                                          </p:stCondLst>
                                        </p:cTn>
                                        <p:tgtEl>
                                          <p:spTgt spid="1036"/>
                                        </p:tgtEl>
                                        <p:attrNameLst>
                                          <p:attrName>r</p:attrName>
                                        </p:attrNameLst>
                                      </p:cBhvr>
                                    </p:animRot>
                                    <p:animRot by="240000">
                                      <p:cBhvr>
                                        <p:cTn id="36" dur="200" fill="hold">
                                          <p:stCondLst>
                                            <p:cond delay="400"/>
                                          </p:stCondLst>
                                        </p:cTn>
                                        <p:tgtEl>
                                          <p:spTgt spid="1036"/>
                                        </p:tgtEl>
                                        <p:attrNameLst>
                                          <p:attrName>r</p:attrName>
                                        </p:attrNameLst>
                                      </p:cBhvr>
                                    </p:animRot>
                                    <p:animRot by="-240000">
                                      <p:cBhvr>
                                        <p:cTn id="37" dur="200" fill="hold">
                                          <p:stCondLst>
                                            <p:cond delay="600"/>
                                          </p:stCondLst>
                                        </p:cTn>
                                        <p:tgtEl>
                                          <p:spTgt spid="1036"/>
                                        </p:tgtEl>
                                        <p:attrNameLst>
                                          <p:attrName>r</p:attrName>
                                        </p:attrNameLst>
                                      </p:cBhvr>
                                    </p:animRot>
                                    <p:animRot by="120000">
                                      <p:cBhvr>
                                        <p:cTn id="38" dur="200" fill="hold">
                                          <p:stCondLst>
                                            <p:cond delay="800"/>
                                          </p:stCondLst>
                                        </p:cTn>
                                        <p:tgtEl>
                                          <p:spTgt spid="1036"/>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randombar(horizont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randombar(horizontal)">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2">
                                            <p:txEl>
                                              <p:pRg st="0" end="0"/>
                                            </p:txEl>
                                          </p:spTgt>
                                        </p:tgtEl>
                                        <p:attrNameLst>
                                          <p:attrName>style.visibility</p:attrName>
                                        </p:attrNameLst>
                                      </p:cBhvr>
                                      <p:to>
                                        <p:strVal val="visible"/>
                                      </p:to>
                                    </p:set>
                                    <p:animEffect transition="in" filter="randombar(horizontal)">
                                      <p:cBhvr>
                                        <p:cTn id="53" dur="500"/>
                                        <p:tgtEl>
                                          <p:spTgt spid="2">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randombar(horizontal)">
                                      <p:cBhvr>
                                        <p:cTn id="5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Quá</a:t>
            </a:r>
            <a:r>
              <a:rPr lang="en-US" sz="2400" b="1" dirty="0">
                <a:solidFill>
                  <a:srgbClr val="0D30DD"/>
                </a:solidFill>
                <a:latin typeface="Cambria" pitchFamily="18" charset="0"/>
              </a:rPr>
              <a:t> </a:t>
            </a:r>
            <a:r>
              <a:rPr lang="en-US" sz="2400" b="1" dirty="0" err="1">
                <a:solidFill>
                  <a:srgbClr val="0D30DD"/>
                </a:solidFill>
                <a:latin typeface="Cambria" pitchFamily="18" charset="0"/>
              </a:rPr>
              <a:t>trình</a:t>
            </a:r>
            <a:r>
              <a:rPr lang="en-US" sz="2400" b="1" dirty="0">
                <a:solidFill>
                  <a:srgbClr val="0D30DD"/>
                </a:solidFill>
                <a:latin typeface="Cambria" pitchFamily="18" charset="0"/>
              </a:rPr>
              <a:t> </a:t>
            </a:r>
            <a:r>
              <a:rPr lang="en-US" sz="2400" b="1" dirty="0" err="1">
                <a:solidFill>
                  <a:srgbClr val="0D30DD"/>
                </a:solidFill>
                <a:latin typeface="Cambria" pitchFamily="18" charset="0"/>
              </a:rPr>
              <a:t>nội</a:t>
            </a:r>
            <a:r>
              <a:rPr lang="en-US" sz="2400" b="1" dirty="0">
                <a:solidFill>
                  <a:srgbClr val="0D30DD"/>
                </a:solidFill>
                <a:latin typeface="Cambria" pitchFamily="18" charset="0"/>
              </a:rPr>
              <a:t> </a:t>
            </a:r>
            <a:r>
              <a:rPr lang="en-US" sz="2400" b="1" dirty="0" err="1">
                <a:solidFill>
                  <a:srgbClr val="0D30DD"/>
                </a:solidFill>
                <a:latin typeface="Cambria" pitchFamily="18" charset="0"/>
              </a:rPr>
              <a:t>sinh</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ngoại</a:t>
            </a:r>
            <a:r>
              <a:rPr lang="en-US" sz="2400" b="1" dirty="0">
                <a:solidFill>
                  <a:srgbClr val="0D30DD"/>
                </a:solidFill>
                <a:latin typeface="Cambria" pitchFamily="18" charset="0"/>
              </a:rPr>
              <a:t> </a:t>
            </a:r>
            <a:r>
              <a:rPr lang="en-US" sz="2400" b="1" dirty="0" err="1">
                <a:solidFill>
                  <a:srgbClr val="0D30DD"/>
                </a:solidFill>
                <a:latin typeface="Cambria" pitchFamily="18" charset="0"/>
              </a:rPr>
              <a:t>sinh</a:t>
            </a:r>
            <a:endParaRPr lang="en-US" sz="2400" b="1" dirty="0">
              <a:solidFill>
                <a:srgbClr val="0D30DD"/>
              </a:solidFill>
              <a:latin typeface="Cambria" pitchFamily="18" charset="0"/>
            </a:endParaRPr>
          </a:p>
        </p:txBody>
      </p:sp>
      <p:sp>
        <p:nvSpPr>
          <p:cNvPr id="26" name="Rounded Rectangular Callout 25"/>
          <p:cNvSpPr/>
          <p:nvPr/>
        </p:nvSpPr>
        <p:spPr>
          <a:xfrm>
            <a:off x="446490" y="1642914"/>
            <a:ext cx="6792509" cy="3614886"/>
          </a:xfrm>
          <a:prstGeom prst="wedgeRoundRectCallout">
            <a:avLst>
              <a:gd name="adj1" fmla="val 47853"/>
              <a:gd name="adj2" fmla="val 624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sp>
        <p:nvSpPr>
          <p:cNvPr id="27" name="Rectangle 26"/>
          <p:cNvSpPr/>
          <p:nvPr/>
        </p:nvSpPr>
        <p:spPr>
          <a:xfrm>
            <a:off x="533400" y="1905000"/>
            <a:ext cx="6629398" cy="3170099"/>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Các quá trình xảy ra trong lòng đất làm di chuyển các mảng quá trình kiến tạo, nén ép các lớp đất đá là quá trình nội sinh.</a:t>
            </a:r>
          </a:p>
          <a:p>
            <a:pPr algn="just"/>
            <a:r>
              <a:rPr lang="vi-VN" sz="2000" dirty="0">
                <a:latin typeface="Cambria" panose="02040503050406030204" pitchFamily="18" charset="0"/>
                <a:ea typeface="Cambria" panose="02040503050406030204" pitchFamily="18" charset="0"/>
              </a:rPr>
              <a:t>- Các quá trình hình thành xảy ra trên bề mặt Trái Đất bao gồm phá hủy, vận chuyển, bồi tụ được gọi là quá trình ngoại sinh.</a:t>
            </a:r>
          </a:p>
          <a:p>
            <a:pPr algn="just"/>
            <a:r>
              <a:rPr lang="vi-VN" sz="2000" dirty="0">
                <a:latin typeface="Cambria" panose="02040503050406030204" pitchFamily="18" charset="0"/>
                <a:ea typeface="Cambria" panose="02040503050406030204" pitchFamily="18" charset="0"/>
              </a:rPr>
              <a:t>- Qúa trình nội sinh làm cho bề mặt Trái Đất thêm gồ ghề. Qúa trình ngoại sinh làm san bằng, hạ thấp địa hình.</a:t>
            </a:r>
          </a:p>
          <a:p>
            <a:pPr algn="just"/>
            <a:r>
              <a:rPr lang="vi-VN" sz="2000" dirty="0">
                <a:latin typeface="Cambria" panose="02040503050406030204" pitchFamily="18" charset="0"/>
                <a:ea typeface="Cambria" panose="02040503050406030204" pitchFamily="18" charset="0"/>
              </a:rPr>
              <a:t>- Nội sinh và ngoại sinh là hai quá trình đối nghịch nhau nhưng xảy ra đồng thời và tạo nên địa hình bề mặt Trái Đất.</a:t>
            </a:r>
          </a:p>
        </p:txBody>
      </p:sp>
    </p:spTree>
    <p:extLst>
      <p:ext uri="{BB962C8B-B14F-4D97-AF65-F5344CB8AC3E}">
        <p14:creationId xmlns:p14="http://schemas.microsoft.com/office/powerpoint/2010/main" val="1845215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29" dur="500"/>
                                        <p:tgtEl>
                                          <p:spTgt spid="2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7">
                                            <p:txEl>
                                              <p:pRg st="1" end="1"/>
                                            </p:txEl>
                                          </p:spTgt>
                                        </p:tgtEl>
                                        <p:attrNameLst>
                                          <p:attrName>style.visibility</p:attrName>
                                        </p:attrNameLst>
                                      </p:cBhvr>
                                      <p:to>
                                        <p:strVal val="visible"/>
                                      </p:to>
                                    </p:set>
                                    <p:animEffect transition="in" filter="randombar(horizontal)">
                                      <p:cBhvr>
                                        <p:cTn id="34" dur="500"/>
                                        <p:tgtEl>
                                          <p:spTgt spid="2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7">
                                            <p:txEl>
                                              <p:pRg st="2" end="2"/>
                                            </p:txEl>
                                          </p:spTgt>
                                        </p:tgtEl>
                                        <p:attrNameLst>
                                          <p:attrName>style.visibility</p:attrName>
                                        </p:attrNameLst>
                                      </p:cBhvr>
                                      <p:to>
                                        <p:strVal val="visible"/>
                                      </p:to>
                                    </p:set>
                                    <p:animEffect transition="in" filter="randombar(horizontal)">
                                      <p:cBhvr>
                                        <p:cTn id="39" dur="500"/>
                                        <p:tgtEl>
                                          <p:spTgt spid="2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7">
                                            <p:txEl>
                                              <p:pRg st="3" end="3"/>
                                            </p:txEl>
                                          </p:spTgt>
                                        </p:tgtEl>
                                        <p:attrNameLst>
                                          <p:attrName>style.visibility</p:attrName>
                                        </p:attrNameLst>
                                      </p:cBhvr>
                                      <p:to>
                                        <p:strVal val="visible"/>
                                      </p:to>
                                    </p:set>
                                    <p:animEffect transition="in" filter="randombar(horizontal)">
                                      <p:cBhvr>
                                        <p:cTn id="44"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438400" y="2667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dạng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hình</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chính</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9</a:t>
            </a:r>
          </a:p>
        </p:txBody>
      </p:sp>
      <p:sp>
        <p:nvSpPr>
          <p:cNvPr id="22" name="AutoShape 3"/>
          <p:cNvSpPr>
            <a:spLocks noChangeArrowheads="1"/>
          </p:cNvSpPr>
          <p:nvPr/>
        </p:nvSpPr>
        <p:spPr bwMode="auto">
          <a:xfrm>
            <a:off x="6400800" y="2514600"/>
            <a:ext cx="2469774" cy="3962400"/>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666699"/>
              </a:solidFill>
              <a:latin typeface="Verdana" pitchFamily="34" charset="0"/>
            </a:endParaRPr>
          </a:p>
        </p:txBody>
      </p:sp>
      <p:sp>
        <p:nvSpPr>
          <p:cNvPr id="23" name="AutoShape 5"/>
          <p:cNvSpPr>
            <a:spLocks noChangeArrowheads="1"/>
          </p:cNvSpPr>
          <p:nvPr/>
        </p:nvSpPr>
        <p:spPr bwMode="auto">
          <a:xfrm>
            <a:off x="208801" y="2558801"/>
            <a:ext cx="2458199" cy="3918199"/>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666699"/>
              </a:solidFill>
              <a:latin typeface="Verdana" pitchFamily="34" charset="0"/>
            </a:endParaRPr>
          </a:p>
        </p:txBody>
      </p:sp>
      <p:sp>
        <p:nvSpPr>
          <p:cNvPr id="24" name="Text Box 6"/>
          <p:cNvSpPr txBox="1">
            <a:spLocks noChangeArrowheads="1"/>
          </p:cNvSpPr>
          <p:nvPr/>
        </p:nvSpPr>
        <p:spPr bwMode="auto">
          <a:xfrm>
            <a:off x="228600" y="2514600"/>
            <a:ext cx="245819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600" b="1" dirty="0" smtClean="0">
                <a:solidFill>
                  <a:srgbClr val="FF0000"/>
                </a:solidFill>
                <a:latin typeface="Cambria" panose="02040503050406030204" pitchFamily="18" charset="0"/>
                <a:ea typeface="Cambria" panose="02040503050406030204" pitchFamily="18" charset="0"/>
              </a:rPr>
              <a:t>* </a:t>
            </a:r>
            <a:r>
              <a:rPr lang="en-US" sz="1600" b="1" dirty="0" err="1" smtClean="0">
                <a:solidFill>
                  <a:srgbClr val="FF0000"/>
                </a:solidFill>
                <a:latin typeface="Cambria" panose="02040503050406030204" pitchFamily="18" charset="0"/>
                <a:ea typeface="Cambria" panose="02040503050406030204" pitchFamily="18" charset="0"/>
              </a:rPr>
              <a:t>Nhóm</a:t>
            </a:r>
            <a:r>
              <a:rPr lang="en-US" sz="1600" b="1" dirty="0" smtClean="0">
                <a:solidFill>
                  <a:srgbClr val="FF0000"/>
                </a:solidFill>
                <a:latin typeface="Cambria" panose="02040503050406030204" pitchFamily="18" charset="0"/>
                <a:ea typeface="Cambria" panose="02040503050406030204" pitchFamily="18" charset="0"/>
              </a:rPr>
              <a:t> </a:t>
            </a:r>
            <a:r>
              <a:rPr lang="en-US" sz="1600" b="1" dirty="0">
                <a:solidFill>
                  <a:srgbClr val="FF0000"/>
                </a:solidFill>
                <a:latin typeface="Cambria" panose="02040503050406030204" pitchFamily="18" charset="0"/>
                <a:ea typeface="Cambria" panose="02040503050406030204" pitchFamily="18" charset="0"/>
              </a:rPr>
              <a:t>1, 2, 3, 4</a:t>
            </a:r>
            <a:r>
              <a:rPr lang="en-US" sz="1600" b="1" dirty="0" smtClean="0">
                <a:solidFill>
                  <a:srgbClr val="FF0000"/>
                </a:solidFill>
                <a:latin typeface="Cambria" panose="02040503050406030204" pitchFamily="18" charset="0"/>
                <a:ea typeface="Cambria" panose="02040503050406030204" pitchFamily="18" charset="0"/>
              </a:rPr>
              <a:t>:</a:t>
            </a:r>
          </a:p>
          <a:p>
            <a:pPr algn="just"/>
            <a:r>
              <a:rPr lang="en-US" sz="1600" b="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Quan</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sát</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hình</a:t>
            </a:r>
            <a:r>
              <a:rPr lang="en-US" sz="1600" i="1" dirty="0" smtClean="0">
                <a:solidFill>
                  <a:srgbClr val="FF0000"/>
                </a:solidFill>
                <a:latin typeface="Cambria" panose="02040503050406030204" pitchFamily="18" charset="0"/>
                <a:ea typeface="Cambria" panose="02040503050406030204" pitchFamily="18" charset="0"/>
              </a:rPr>
              <a:t> 10.2, </a:t>
            </a:r>
            <a:r>
              <a:rPr lang="en-US" sz="1600" i="1" dirty="0" err="1" smtClean="0">
                <a:solidFill>
                  <a:srgbClr val="FF0000"/>
                </a:solidFill>
                <a:latin typeface="Cambria" panose="02040503050406030204" pitchFamily="18" charset="0"/>
                <a:ea typeface="Cambria" panose="02040503050406030204" pitchFamily="18" charset="0"/>
              </a:rPr>
              <a:t>các</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hình</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ảnh</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và</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thông</a:t>
            </a:r>
            <a:r>
              <a:rPr lang="en-US" sz="1600" i="1" dirty="0" smtClean="0">
                <a:solidFill>
                  <a:srgbClr val="FF0000"/>
                </a:solidFill>
                <a:latin typeface="Cambria" panose="02040503050406030204" pitchFamily="18" charset="0"/>
                <a:ea typeface="Cambria" panose="02040503050406030204" pitchFamily="18" charset="0"/>
              </a:rPr>
              <a:t> tin </a:t>
            </a:r>
            <a:r>
              <a:rPr lang="en-US" sz="1600" i="1" dirty="0" err="1" smtClean="0">
                <a:solidFill>
                  <a:srgbClr val="FF0000"/>
                </a:solidFill>
                <a:latin typeface="Cambria" panose="02040503050406030204" pitchFamily="18" charset="0"/>
                <a:ea typeface="Cambria" panose="02040503050406030204" pitchFamily="18" charset="0"/>
              </a:rPr>
              <a:t>trong</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bài</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hãy</a:t>
            </a:r>
            <a:r>
              <a:rPr lang="en-US" sz="1600" i="1" dirty="0" smtClean="0">
                <a:solidFill>
                  <a:srgbClr val="FF0000"/>
                </a:solidFill>
                <a:latin typeface="Cambria" panose="02040503050406030204" pitchFamily="18" charset="0"/>
                <a:ea typeface="Cambria" panose="02040503050406030204" pitchFamily="18" charset="0"/>
              </a:rPr>
              <a:t>: </a:t>
            </a:r>
            <a:endParaRPr lang="en-US" sz="1600" i="1" dirty="0">
              <a:solidFill>
                <a:srgbClr val="FF0000"/>
              </a:solidFill>
              <a:latin typeface="Cambria" panose="02040503050406030204" pitchFamily="18" charset="0"/>
              <a:ea typeface="Cambria" panose="02040503050406030204" pitchFamily="18" charset="0"/>
            </a:endParaRPr>
          </a:p>
          <a:p>
            <a:pPr algn="just"/>
            <a:r>
              <a:rPr lang="en-US" sz="1600" i="1" dirty="0" smtClean="0">
                <a:solidFill>
                  <a:srgbClr val="002060"/>
                </a:solidFill>
                <a:latin typeface="Cambria" panose="02040503050406030204" pitchFamily="18" charset="0"/>
                <a:ea typeface="Cambria" panose="02040503050406030204" pitchFamily="18" charset="0"/>
              </a:rPr>
              <a:t>1. </a:t>
            </a:r>
            <a:r>
              <a:rPr lang="vi-VN" sz="1600" i="1" dirty="0" smtClean="0">
                <a:solidFill>
                  <a:srgbClr val="002060"/>
                </a:solidFill>
                <a:latin typeface="Cambria" panose="02040503050406030204" pitchFamily="18" charset="0"/>
                <a:ea typeface="Cambria" panose="02040503050406030204" pitchFamily="18" charset="0"/>
              </a:rPr>
              <a:t>Xác </a:t>
            </a:r>
            <a:r>
              <a:rPr lang="vi-VN" sz="1600" i="1" dirty="0">
                <a:solidFill>
                  <a:srgbClr val="002060"/>
                </a:solidFill>
                <a:latin typeface="Cambria" panose="02040503050406030204" pitchFamily="18" charset="0"/>
                <a:ea typeface="Cambria" panose="02040503050406030204" pitchFamily="18" charset="0"/>
              </a:rPr>
              <a:t>định độ cao và đặc điểm chính của địa hình núi. </a:t>
            </a:r>
            <a:endParaRPr lang="en-US" sz="1600" i="1" dirty="0" smtClean="0">
              <a:solidFill>
                <a:srgbClr val="002060"/>
              </a:solidFill>
              <a:latin typeface="Cambria" panose="02040503050406030204" pitchFamily="18" charset="0"/>
              <a:ea typeface="Cambria" panose="02040503050406030204" pitchFamily="18" charset="0"/>
            </a:endParaRPr>
          </a:p>
          <a:p>
            <a:pPr algn="just"/>
            <a:r>
              <a:rPr lang="en-US" sz="1600" i="1" dirty="0" smtClean="0">
                <a:solidFill>
                  <a:srgbClr val="002060"/>
                </a:solidFill>
                <a:latin typeface="Cambria" panose="02040503050406030204" pitchFamily="18" charset="0"/>
                <a:ea typeface="Cambria" panose="02040503050406030204" pitchFamily="18" charset="0"/>
              </a:rPr>
              <a:t>2. Cho </a:t>
            </a:r>
            <a:r>
              <a:rPr lang="en-US" sz="1600" i="1" dirty="0" err="1" smtClean="0">
                <a:solidFill>
                  <a:srgbClr val="002060"/>
                </a:solidFill>
                <a:latin typeface="Cambria" panose="02040503050406030204" pitchFamily="18" charset="0"/>
                <a:ea typeface="Cambria" panose="02040503050406030204" pitchFamily="18" charset="0"/>
              </a:rPr>
              <a:t>biết</a:t>
            </a:r>
            <a:r>
              <a:rPr lang="en-US" sz="1600" i="1" dirty="0" smtClean="0">
                <a:solidFill>
                  <a:srgbClr val="002060"/>
                </a:solidFill>
                <a:latin typeface="Cambria" panose="02040503050406030204" pitchFamily="18" charset="0"/>
                <a:ea typeface="Cambria" panose="02040503050406030204" pitchFamily="18" charset="0"/>
              </a:rPr>
              <a:t> đ</a:t>
            </a:r>
            <a:r>
              <a:rPr lang="vi-VN" sz="1600" i="1" dirty="0" smtClean="0">
                <a:solidFill>
                  <a:srgbClr val="002060"/>
                </a:solidFill>
                <a:latin typeface="Cambria" panose="02040503050406030204" pitchFamily="18" charset="0"/>
                <a:ea typeface="Cambria" panose="02040503050406030204" pitchFamily="18" charset="0"/>
              </a:rPr>
              <a:t>ịa </a:t>
            </a:r>
            <a:r>
              <a:rPr lang="vi-VN" sz="1600" i="1" dirty="0">
                <a:solidFill>
                  <a:srgbClr val="002060"/>
                </a:solidFill>
                <a:latin typeface="Cambria" panose="02040503050406030204" pitchFamily="18" charset="0"/>
                <a:ea typeface="Cambria" panose="02040503050406030204" pitchFamily="18" charset="0"/>
              </a:rPr>
              <a:t>hình núi đem lại những thuận lợi gì?</a:t>
            </a:r>
          </a:p>
          <a:p>
            <a:pPr algn="just"/>
            <a:r>
              <a:rPr lang="en-US" sz="1600" i="1" dirty="0" smtClean="0">
                <a:solidFill>
                  <a:srgbClr val="002060"/>
                </a:solidFill>
                <a:latin typeface="Cambria" panose="02040503050406030204" pitchFamily="18" charset="0"/>
                <a:ea typeface="Cambria" panose="02040503050406030204" pitchFamily="18" charset="0"/>
              </a:rPr>
              <a:t>3. </a:t>
            </a:r>
            <a:r>
              <a:rPr lang="vi-VN" sz="1600" i="1" dirty="0" smtClean="0">
                <a:solidFill>
                  <a:srgbClr val="002060"/>
                </a:solidFill>
                <a:latin typeface="Cambria" panose="02040503050406030204" pitchFamily="18" charset="0"/>
                <a:ea typeface="Cambria" panose="02040503050406030204" pitchFamily="18" charset="0"/>
              </a:rPr>
              <a:t>Xác </a:t>
            </a:r>
            <a:r>
              <a:rPr lang="vi-VN" sz="1600" i="1" dirty="0">
                <a:solidFill>
                  <a:srgbClr val="002060"/>
                </a:solidFill>
                <a:latin typeface="Cambria" panose="02040503050406030204" pitchFamily="18" charset="0"/>
                <a:ea typeface="Cambria" panose="02040503050406030204" pitchFamily="18" charset="0"/>
              </a:rPr>
              <a:t>định độ cao và đặc điểm chính của địa hình cao nguyên</a:t>
            </a:r>
            <a:r>
              <a:rPr lang="vi-VN" sz="1600" i="1" dirty="0" smtClean="0">
                <a:solidFill>
                  <a:srgbClr val="002060"/>
                </a:solidFill>
                <a:latin typeface="Cambria" panose="02040503050406030204" pitchFamily="18" charset="0"/>
                <a:ea typeface="Cambria" panose="02040503050406030204" pitchFamily="18" charset="0"/>
              </a:rPr>
              <a:t>.</a:t>
            </a:r>
            <a:endParaRPr lang="en-US" sz="1600" i="1" dirty="0" smtClean="0">
              <a:solidFill>
                <a:srgbClr val="002060"/>
              </a:solidFill>
              <a:latin typeface="Cambria" panose="02040503050406030204" pitchFamily="18" charset="0"/>
              <a:ea typeface="Cambria" panose="02040503050406030204" pitchFamily="18" charset="0"/>
            </a:endParaRPr>
          </a:p>
          <a:p>
            <a:pPr algn="just"/>
            <a:r>
              <a:rPr lang="en-US" sz="1600" i="1" dirty="0" smtClean="0">
                <a:solidFill>
                  <a:srgbClr val="002060"/>
                </a:solidFill>
                <a:latin typeface="Cambria" panose="02040503050406030204" pitchFamily="18" charset="0"/>
                <a:ea typeface="Cambria" panose="02040503050406030204" pitchFamily="18" charset="0"/>
              </a:rPr>
              <a:t>4.</a:t>
            </a:r>
            <a:r>
              <a:rPr lang="vi-VN" sz="1600" i="1" dirty="0" smtClean="0">
                <a:solidFill>
                  <a:srgbClr val="002060"/>
                </a:solidFill>
                <a:latin typeface="Cambria" panose="02040503050406030204" pitchFamily="18" charset="0"/>
                <a:ea typeface="Cambria" panose="02040503050406030204" pitchFamily="18" charset="0"/>
              </a:rPr>
              <a:t> </a:t>
            </a:r>
            <a:r>
              <a:rPr lang="en-US" sz="1600" i="1" dirty="0" smtClean="0">
                <a:solidFill>
                  <a:srgbClr val="002060"/>
                </a:solidFill>
                <a:latin typeface="Cambria" panose="02040503050406030204" pitchFamily="18" charset="0"/>
                <a:ea typeface="Cambria" panose="02040503050406030204" pitchFamily="18" charset="0"/>
              </a:rPr>
              <a:t>Cho </a:t>
            </a:r>
            <a:r>
              <a:rPr lang="en-US" sz="1600" i="1" dirty="0" err="1" smtClean="0">
                <a:solidFill>
                  <a:srgbClr val="002060"/>
                </a:solidFill>
                <a:latin typeface="Cambria" panose="02040503050406030204" pitchFamily="18" charset="0"/>
                <a:ea typeface="Cambria" panose="02040503050406030204" pitchFamily="18" charset="0"/>
              </a:rPr>
              <a:t>biết</a:t>
            </a:r>
            <a:r>
              <a:rPr lang="en-US" sz="1600" i="1" dirty="0" smtClean="0">
                <a:solidFill>
                  <a:srgbClr val="002060"/>
                </a:solidFill>
                <a:latin typeface="Cambria" panose="02040503050406030204" pitchFamily="18" charset="0"/>
                <a:ea typeface="Cambria" panose="02040503050406030204" pitchFamily="18" charset="0"/>
              </a:rPr>
              <a:t> đ</a:t>
            </a:r>
            <a:r>
              <a:rPr lang="vi-VN" sz="1600" i="1" dirty="0" smtClean="0">
                <a:solidFill>
                  <a:srgbClr val="002060"/>
                </a:solidFill>
                <a:latin typeface="Cambria" panose="02040503050406030204" pitchFamily="18" charset="0"/>
                <a:ea typeface="Cambria" panose="02040503050406030204" pitchFamily="18" charset="0"/>
              </a:rPr>
              <a:t>ịa </a:t>
            </a:r>
            <a:r>
              <a:rPr lang="vi-VN" sz="1600" i="1" dirty="0">
                <a:solidFill>
                  <a:srgbClr val="002060"/>
                </a:solidFill>
                <a:latin typeface="Cambria" panose="02040503050406030204" pitchFamily="18" charset="0"/>
                <a:ea typeface="Cambria" panose="02040503050406030204" pitchFamily="18" charset="0"/>
              </a:rPr>
              <a:t>hình cao nguyên đem lại những thuận lợi gì?</a:t>
            </a:r>
          </a:p>
        </p:txBody>
      </p:sp>
      <p:sp>
        <p:nvSpPr>
          <p:cNvPr id="27" name="Freeform 8"/>
          <p:cNvSpPr>
            <a:spLocks/>
          </p:cNvSpPr>
          <p:nvPr/>
        </p:nvSpPr>
        <p:spPr bwMode="gray">
          <a:xfrm>
            <a:off x="2667000" y="2199103"/>
            <a:ext cx="685800" cy="88082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a:solidFill>
              <a:schemeClr val="accent1"/>
            </a:solid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4" name="Freeform 10"/>
          <p:cNvSpPr>
            <a:spLocks/>
          </p:cNvSpPr>
          <p:nvPr/>
        </p:nvSpPr>
        <p:spPr bwMode="gray">
          <a:xfrm flipH="1">
            <a:off x="5601036" y="2250138"/>
            <a:ext cx="750093" cy="867644"/>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w="0">
            <a:solidFill>
              <a:schemeClr val="tx2">
                <a:lumMod val="40000"/>
                <a:lumOff val="60000"/>
              </a:schemeClr>
            </a:solidFill>
            <a:prstDash val="solid"/>
            <a:round/>
            <a:headEnd/>
            <a:tailEnd/>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nvGrpSpPr>
          <p:cNvPr id="35" name="Group 11"/>
          <p:cNvGrpSpPr>
            <a:grpSpLocks/>
          </p:cNvGrpSpPr>
          <p:nvPr/>
        </p:nvGrpSpPr>
        <p:grpSpPr bwMode="auto">
          <a:xfrm>
            <a:off x="3048000" y="1357619"/>
            <a:ext cx="2998788" cy="1040977"/>
            <a:chOff x="1997" y="1314"/>
            <a:chExt cx="1889" cy="1009"/>
          </a:xfrm>
        </p:grpSpPr>
        <p:grpSp>
          <p:nvGrpSpPr>
            <p:cNvPr id="36" name="Group 12"/>
            <p:cNvGrpSpPr>
              <a:grpSpLocks/>
            </p:cNvGrpSpPr>
            <p:nvPr/>
          </p:nvGrpSpPr>
          <p:grpSpPr bwMode="auto">
            <a:xfrm>
              <a:off x="1997" y="1404"/>
              <a:ext cx="1889" cy="919"/>
              <a:chOff x="1973" y="1027"/>
              <a:chExt cx="1926" cy="937"/>
            </a:xfrm>
          </p:grpSpPr>
          <p:sp>
            <p:nvSpPr>
              <p:cNvPr id="41"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42"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37"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8"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9"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40"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43" name="Text Box 19"/>
          <p:cNvSpPr txBox="1">
            <a:spLocks noChangeArrowheads="1"/>
          </p:cNvSpPr>
          <p:nvPr/>
        </p:nvSpPr>
        <p:spPr bwMode="auto">
          <a:xfrm>
            <a:off x="3244566" y="153213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smtClean="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smtClean="0">
                <a:solidFill>
                  <a:srgbClr val="002060"/>
                </a:solidFill>
                <a:latin typeface="Times New Roman" panose="02020603050405020304" pitchFamily="18" charset="0"/>
                <a:cs typeface="Times New Roman" panose="02020603050405020304" pitchFamily="18" charset="0"/>
              </a:rPr>
              <a:t>Thời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gian</a:t>
            </a:r>
            <a:r>
              <a:rPr lang="en-US" sz="2000" b="1" dirty="0" smtClean="0">
                <a:solidFill>
                  <a:srgbClr val="002060"/>
                </a:solidFill>
                <a:latin typeface="Times New Roman" panose="02020603050405020304" pitchFamily="18" charset="0"/>
                <a:cs typeface="Times New Roman" panose="02020603050405020304" pitchFamily="18" charset="0"/>
              </a:rPr>
              <a:t>: 3 </a:t>
            </a:r>
            <a:r>
              <a:rPr lang="en-US" sz="2000" b="1" dirty="0" err="1" smtClean="0">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477000" y="2521327"/>
            <a:ext cx="2438400" cy="4031873"/>
          </a:xfrm>
          <a:prstGeom prst="rect">
            <a:avLst/>
          </a:prstGeom>
        </p:spPr>
        <p:txBody>
          <a:bodyPr wrap="square">
            <a:spAutoFit/>
          </a:bodyPr>
          <a:lstStyle/>
          <a:p>
            <a:pPr algn="ctr"/>
            <a:r>
              <a:rPr lang="en-US" sz="1600" b="1" dirty="0">
                <a:solidFill>
                  <a:srgbClr val="FF0000"/>
                </a:solidFill>
                <a:latin typeface="Cambria" panose="02040503050406030204" pitchFamily="18" charset="0"/>
                <a:ea typeface="Cambria" panose="02040503050406030204" pitchFamily="18" charset="0"/>
              </a:rPr>
              <a:t>* </a:t>
            </a:r>
            <a:r>
              <a:rPr lang="en-US" sz="1600" b="1" dirty="0" err="1">
                <a:solidFill>
                  <a:srgbClr val="FF0000"/>
                </a:solidFill>
                <a:latin typeface="Cambria" panose="02040503050406030204" pitchFamily="18" charset="0"/>
                <a:ea typeface="Cambria" panose="02040503050406030204" pitchFamily="18" charset="0"/>
              </a:rPr>
              <a:t>Nhóm</a:t>
            </a:r>
            <a:r>
              <a:rPr lang="en-US" sz="1600" b="1" dirty="0">
                <a:solidFill>
                  <a:srgbClr val="FF0000"/>
                </a:solidFill>
                <a:latin typeface="Cambria" panose="02040503050406030204" pitchFamily="18" charset="0"/>
                <a:ea typeface="Cambria" panose="02040503050406030204" pitchFamily="18" charset="0"/>
              </a:rPr>
              <a:t> </a:t>
            </a:r>
            <a:r>
              <a:rPr lang="en-US" sz="1600" b="1" dirty="0" smtClean="0">
                <a:solidFill>
                  <a:srgbClr val="FF0000"/>
                </a:solidFill>
                <a:latin typeface="Cambria" panose="02040503050406030204" pitchFamily="18" charset="0"/>
                <a:ea typeface="Cambria" panose="02040503050406030204" pitchFamily="18" charset="0"/>
              </a:rPr>
              <a:t>5, 6, 7, 8:</a:t>
            </a:r>
            <a:endParaRPr lang="en-US" sz="1600" b="1" dirty="0">
              <a:solidFill>
                <a:srgbClr val="FF0000"/>
              </a:solidFill>
              <a:latin typeface="Cambria" panose="02040503050406030204" pitchFamily="18" charset="0"/>
              <a:ea typeface="Cambria" panose="02040503050406030204" pitchFamily="18" charset="0"/>
            </a:endParaRPr>
          </a:p>
          <a:p>
            <a:pPr algn="just"/>
            <a:r>
              <a:rPr lang="en-US" sz="1600" b="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Quan</a:t>
            </a:r>
            <a:r>
              <a:rPr lang="en-US"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sát</a:t>
            </a:r>
            <a:r>
              <a:rPr lang="en-US"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hình</a:t>
            </a:r>
            <a:r>
              <a:rPr lang="en-US" sz="1600" i="1" dirty="0">
                <a:solidFill>
                  <a:srgbClr val="FF0000"/>
                </a:solidFill>
                <a:latin typeface="Cambria" panose="02040503050406030204" pitchFamily="18" charset="0"/>
                <a:ea typeface="Cambria" panose="02040503050406030204" pitchFamily="18" charset="0"/>
              </a:rPr>
              <a:t> 10.2, </a:t>
            </a:r>
            <a:r>
              <a:rPr lang="en-US" sz="1600" i="1" dirty="0" err="1">
                <a:solidFill>
                  <a:srgbClr val="FF0000"/>
                </a:solidFill>
                <a:latin typeface="Cambria" panose="02040503050406030204" pitchFamily="18" charset="0"/>
                <a:ea typeface="Cambria" panose="02040503050406030204" pitchFamily="18" charset="0"/>
              </a:rPr>
              <a:t>các</a:t>
            </a:r>
            <a:r>
              <a:rPr lang="en-US"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hình</a:t>
            </a:r>
            <a:r>
              <a:rPr lang="en-US"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ảnh</a:t>
            </a:r>
            <a:r>
              <a:rPr lang="en-US"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và</a:t>
            </a:r>
            <a:r>
              <a:rPr lang="en-US"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thông</a:t>
            </a:r>
            <a:r>
              <a:rPr lang="en-US" sz="1600" i="1" dirty="0">
                <a:solidFill>
                  <a:srgbClr val="FF0000"/>
                </a:solidFill>
                <a:latin typeface="Cambria" panose="02040503050406030204" pitchFamily="18" charset="0"/>
                <a:ea typeface="Cambria" panose="02040503050406030204" pitchFamily="18" charset="0"/>
              </a:rPr>
              <a:t> tin </a:t>
            </a:r>
            <a:r>
              <a:rPr lang="en-US" sz="1600" i="1" dirty="0" err="1">
                <a:solidFill>
                  <a:srgbClr val="FF0000"/>
                </a:solidFill>
                <a:latin typeface="Cambria" panose="02040503050406030204" pitchFamily="18" charset="0"/>
                <a:ea typeface="Cambria" panose="02040503050406030204" pitchFamily="18" charset="0"/>
              </a:rPr>
              <a:t>trong</a:t>
            </a:r>
            <a:r>
              <a:rPr lang="en-US"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bài</a:t>
            </a:r>
            <a:r>
              <a:rPr lang="en-US"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hãy</a:t>
            </a:r>
            <a:r>
              <a:rPr lang="en-US" sz="1600" i="1" dirty="0">
                <a:solidFill>
                  <a:srgbClr val="FF0000"/>
                </a:solidFill>
                <a:latin typeface="Cambria" panose="02040503050406030204" pitchFamily="18" charset="0"/>
                <a:ea typeface="Cambria" panose="02040503050406030204" pitchFamily="18" charset="0"/>
              </a:rPr>
              <a:t>: </a:t>
            </a:r>
          </a:p>
          <a:p>
            <a:pPr algn="just"/>
            <a:r>
              <a:rPr lang="en-US" sz="1600" i="1" dirty="0">
                <a:solidFill>
                  <a:srgbClr val="002060"/>
                </a:solidFill>
                <a:latin typeface="Cambria" panose="02040503050406030204" pitchFamily="18" charset="0"/>
                <a:ea typeface="Cambria" panose="02040503050406030204" pitchFamily="18" charset="0"/>
              </a:rPr>
              <a:t>1. </a:t>
            </a:r>
            <a:r>
              <a:rPr lang="vi-VN" sz="1600" i="1" dirty="0">
                <a:solidFill>
                  <a:srgbClr val="002060"/>
                </a:solidFill>
                <a:latin typeface="Cambria" panose="02040503050406030204" pitchFamily="18" charset="0"/>
                <a:ea typeface="Cambria" panose="02040503050406030204" pitchFamily="18" charset="0"/>
              </a:rPr>
              <a:t>Xác định độ cao và đặc điểm chính của địa hình </a:t>
            </a:r>
            <a:r>
              <a:rPr lang="en-US" sz="1600" i="1" dirty="0" err="1" smtClean="0">
                <a:solidFill>
                  <a:srgbClr val="002060"/>
                </a:solidFill>
                <a:latin typeface="Cambria" panose="02040503050406030204" pitchFamily="18" charset="0"/>
                <a:ea typeface="Cambria" panose="02040503050406030204" pitchFamily="18" charset="0"/>
              </a:rPr>
              <a:t>đồi</a:t>
            </a:r>
            <a:r>
              <a:rPr lang="en-US" sz="1600" i="1" dirty="0" smtClean="0">
                <a:solidFill>
                  <a:srgbClr val="002060"/>
                </a:solidFill>
                <a:latin typeface="Cambria" panose="02040503050406030204" pitchFamily="18" charset="0"/>
                <a:ea typeface="Cambria" panose="02040503050406030204" pitchFamily="18" charset="0"/>
              </a:rPr>
              <a:t>.</a:t>
            </a:r>
            <a:endParaRPr lang="en-US" sz="1600" i="1" dirty="0">
              <a:solidFill>
                <a:srgbClr val="002060"/>
              </a:solidFill>
              <a:latin typeface="Cambria" panose="02040503050406030204" pitchFamily="18" charset="0"/>
              <a:ea typeface="Cambria" panose="02040503050406030204" pitchFamily="18" charset="0"/>
            </a:endParaRPr>
          </a:p>
          <a:p>
            <a:pPr algn="just"/>
            <a:r>
              <a:rPr lang="en-US" sz="1600" i="1" dirty="0">
                <a:solidFill>
                  <a:srgbClr val="002060"/>
                </a:solidFill>
                <a:latin typeface="Cambria" panose="02040503050406030204" pitchFamily="18" charset="0"/>
                <a:ea typeface="Cambria" panose="02040503050406030204" pitchFamily="18" charset="0"/>
              </a:rPr>
              <a:t>2. Cho </a:t>
            </a:r>
            <a:r>
              <a:rPr lang="en-US" sz="1600" i="1" dirty="0" err="1">
                <a:solidFill>
                  <a:srgbClr val="002060"/>
                </a:solidFill>
                <a:latin typeface="Cambria" panose="02040503050406030204" pitchFamily="18" charset="0"/>
                <a:ea typeface="Cambria" panose="02040503050406030204" pitchFamily="18" charset="0"/>
              </a:rPr>
              <a:t>biết</a:t>
            </a:r>
            <a:r>
              <a:rPr lang="en-US" sz="1600" i="1" dirty="0">
                <a:solidFill>
                  <a:srgbClr val="002060"/>
                </a:solidFill>
                <a:latin typeface="Cambria" panose="02040503050406030204" pitchFamily="18" charset="0"/>
                <a:ea typeface="Cambria" panose="02040503050406030204" pitchFamily="18" charset="0"/>
              </a:rPr>
              <a:t> đ</a:t>
            </a:r>
            <a:r>
              <a:rPr lang="vi-VN" sz="1600" i="1" dirty="0">
                <a:solidFill>
                  <a:srgbClr val="002060"/>
                </a:solidFill>
                <a:latin typeface="Cambria" panose="02040503050406030204" pitchFamily="18" charset="0"/>
                <a:ea typeface="Cambria" panose="02040503050406030204" pitchFamily="18" charset="0"/>
              </a:rPr>
              <a:t>ịa hình </a:t>
            </a:r>
            <a:r>
              <a:rPr lang="en-US" sz="1600" i="1" dirty="0" err="1" smtClean="0">
                <a:solidFill>
                  <a:srgbClr val="002060"/>
                </a:solidFill>
                <a:latin typeface="Cambria" panose="02040503050406030204" pitchFamily="18" charset="0"/>
                <a:ea typeface="Cambria" panose="02040503050406030204" pitchFamily="18" charset="0"/>
              </a:rPr>
              <a:t>đồi</a:t>
            </a:r>
            <a:r>
              <a:rPr lang="vi-VN" sz="1600" i="1" dirty="0" smtClean="0">
                <a:solidFill>
                  <a:srgbClr val="002060"/>
                </a:solidFill>
                <a:latin typeface="Cambria" panose="02040503050406030204" pitchFamily="18" charset="0"/>
                <a:ea typeface="Cambria" panose="02040503050406030204" pitchFamily="18" charset="0"/>
              </a:rPr>
              <a:t> </a:t>
            </a:r>
            <a:r>
              <a:rPr lang="vi-VN" sz="1600" i="1" dirty="0">
                <a:solidFill>
                  <a:srgbClr val="002060"/>
                </a:solidFill>
                <a:latin typeface="Cambria" panose="02040503050406030204" pitchFamily="18" charset="0"/>
                <a:ea typeface="Cambria" panose="02040503050406030204" pitchFamily="18" charset="0"/>
              </a:rPr>
              <a:t>đem lại những thuận lợi gì?</a:t>
            </a:r>
          </a:p>
          <a:p>
            <a:pPr algn="just"/>
            <a:r>
              <a:rPr lang="en-US" sz="1600" i="1" dirty="0">
                <a:solidFill>
                  <a:srgbClr val="002060"/>
                </a:solidFill>
                <a:latin typeface="Cambria" panose="02040503050406030204" pitchFamily="18" charset="0"/>
                <a:ea typeface="Cambria" panose="02040503050406030204" pitchFamily="18" charset="0"/>
              </a:rPr>
              <a:t>3. </a:t>
            </a:r>
            <a:r>
              <a:rPr lang="vi-VN" sz="1600" i="1" dirty="0">
                <a:solidFill>
                  <a:srgbClr val="002060"/>
                </a:solidFill>
                <a:latin typeface="Cambria" panose="02040503050406030204" pitchFamily="18" charset="0"/>
                <a:ea typeface="Cambria" panose="02040503050406030204" pitchFamily="18" charset="0"/>
              </a:rPr>
              <a:t>Xác định độ cao và đặc điểm chính của địa hình </a:t>
            </a:r>
            <a:r>
              <a:rPr lang="en-US" sz="1600" i="1" dirty="0" err="1" smtClean="0">
                <a:solidFill>
                  <a:srgbClr val="002060"/>
                </a:solidFill>
                <a:latin typeface="Cambria" panose="02040503050406030204" pitchFamily="18" charset="0"/>
                <a:ea typeface="Cambria" panose="02040503050406030204" pitchFamily="18" charset="0"/>
              </a:rPr>
              <a:t>đồng</a:t>
            </a:r>
            <a:r>
              <a:rPr lang="en-US" sz="1600" i="1" dirty="0" smtClean="0">
                <a:solidFill>
                  <a:srgbClr val="002060"/>
                </a:solidFill>
                <a:latin typeface="Cambria" panose="02040503050406030204" pitchFamily="18" charset="0"/>
                <a:ea typeface="Cambria" panose="02040503050406030204" pitchFamily="18" charset="0"/>
              </a:rPr>
              <a:t> </a:t>
            </a:r>
            <a:r>
              <a:rPr lang="en-US" sz="1600" i="1" dirty="0" err="1" smtClean="0">
                <a:solidFill>
                  <a:srgbClr val="002060"/>
                </a:solidFill>
                <a:latin typeface="Cambria" panose="02040503050406030204" pitchFamily="18" charset="0"/>
                <a:ea typeface="Cambria" panose="02040503050406030204" pitchFamily="18" charset="0"/>
              </a:rPr>
              <a:t>bằng</a:t>
            </a:r>
            <a:r>
              <a:rPr lang="vi-VN" sz="1600" i="1" dirty="0" smtClean="0">
                <a:solidFill>
                  <a:srgbClr val="002060"/>
                </a:solidFill>
                <a:latin typeface="Cambria" panose="02040503050406030204" pitchFamily="18" charset="0"/>
                <a:ea typeface="Cambria" panose="02040503050406030204" pitchFamily="18" charset="0"/>
              </a:rPr>
              <a:t>.</a:t>
            </a:r>
            <a:endParaRPr lang="en-US" sz="1600" i="1" dirty="0">
              <a:solidFill>
                <a:srgbClr val="002060"/>
              </a:solidFill>
              <a:latin typeface="Cambria" panose="02040503050406030204" pitchFamily="18" charset="0"/>
              <a:ea typeface="Cambria" panose="02040503050406030204" pitchFamily="18" charset="0"/>
            </a:endParaRPr>
          </a:p>
          <a:p>
            <a:pPr algn="just"/>
            <a:r>
              <a:rPr lang="en-US" sz="1600" i="1" dirty="0">
                <a:solidFill>
                  <a:srgbClr val="002060"/>
                </a:solidFill>
                <a:latin typeface="Cambria" panose="02040503050406030204" pitchFamily="18" charset="0"/>
                <a:ea typeface="Cambria" panose="02040503050406030204" pitchFamily="18" charset="0"/>
              </a:rPr>
              <a:t>4.</a:t>
            </a:r>
            <a:r>
              <a:rPr lang="vi-VN" sz="1600" i="1" dirty="0">
                <a:solidFill>
                  <a:srgbClr val="002060"/>
                </a:solidFill>
                <a:latin typeface="Cambria" panose="02040503050406030204" pitchFamily="18" charset="0"/>
                <a:ea typeface="Cambria" panose="02040503050406030204" pitchFamily="18" charset="0"/>
              </a:rPr>
              <a:t> </a:t>
            </a:r>
            <a:r>
              <a:rPr lang="en-US" sz="1600" i="1" dirty="0">
                <a:solidFill>
                  <a:srgbClr val="002060"/>
                </a:solidFill>
                <a:latin typeface="Cambria" panose="02040503050406030204" pitchFamily="18" charset="0"/>
                <a:ea typeface="Cambria" panose="02040503050406030204" pitchFamily="18" charset="0"/>
              </a:rPr>
              <a:t>Cho </a:t>
            </a:r>
            <a:r>
              <a:rPr lang="en-US" sz="1600" i="1" dirty="0" err="1">
                <a:solidFill>
                  <a:srgbClr val="002060"/>
                </a:solidFill>
                <a:latin typeface="Cambria" panose="02040503050406030204" pitchFamily="18" charset="0"/>
                <a:ea typeface="Cambria" panose="02040503050406030204" pitchFamily="18" charset="0"/>
              </a:rPr>
              <a:t>biết</a:t>
            </a:r>
            <a:r>
              <a:rPr lang="en-US" sz="1600" i="1" dirty="0">
                <a:solidFill>
                  <a:srgbClr val="002060"/>
                </a:solidFill>
                <a:latin typeface="Cambria" panose="02040503050406030204" pitchFamily="18" charset="0"/>
                <a:ea typeface="Cambria" panose="02040503050406030204" pitchFamily="18" charset="0"/>
              </a:rPr>
              <a:t> đ</a:t>
            </a:r>
            <a:r>
              <a:rPr lang="vi-VN" sz="1600" i="1" dirty="0">
                <a:solidFill>
                  <a:srgbClr val="002060"/>
                </a:solidFill>
                <a:latin typeface="Cambria" panose="02040503050406030204" pitchFamily="18" charset="0"/>
                <a:ea typeface="Cambria" panose="02040503050406030204" pitchFamily="18" charset="0"/>
              </a:rPr>
              <a:t>ịa hình </a:t>
            </a:r>
            <a:r>
              <a:rPr lang="en-US" sz="1600" i="1" dirty="0" err="1" smtClean="0">
                <a:solidFill>
                  <a:srgbClr val="002060"/>
                </a:solidFill>
                <a:latin typeface="Cambria" panose="02040503050406030204" pitchFamily="18" charset="0"/>
                <a:ea typeface="Cambria" panose="02040503050406030204" pitchFamily="18" charset="0"/>
              </a:rPr>
              <a:t>đồng</a:t>
            </a:r>
            <a:r>
              <a:rPr lang="en-US" sz="1600" i="1" dirty="0" smtClean="0">
                <a:solidFill>
                  <a:srgbClr val="002060"/>
                </a:solidFill>
                <a:latin typeface="Cambria" panose="02040503050406030204" pitchFamily="18" charset="0"/>
                <a:ea typeface="Cambria" panose="02040503050406030204" pitchFamily="18" charset="0"/>
              </a:rPr>
              <a:t> </a:t>
            </a:r>
            <a:r>
              <a:rPr lang="en-US" sz="1600" i="1" dirty="0" err="1" smtClean="0">
                <a:solidFill>
                  <a:srgbClr val="002060"/>
                </a:solidFill>
                <a:latin typeface="Cambria" panose="02040503050406030204" pitchFamily="18" charset="0"/>
                <a:ea typeface="Cambria" panose="02040503050406030204" pitchFamily="18" charset="0"/>
              </a:rPr>
              <a:t>bằng</a:t>
            </a:r>
            <a:r>
              <a:rPr lang="en-US" sz="1600" i="1" dirty="0" smtClean="0">
                <a:solidFill>
                  <a:srgbClr val="002060"/>
                </a:solidFill>
                <a:latin typeface="Cambria" panose="02040503050406030204" pitchFamily="18" charset="0"/>
                <a:ea typeface="Cambria" panose="02040503050406030204" pitchFamily="18" charset="0"/>
              </a:rPr>
              <a:t> </a:t>
            </a:r>
            <a:r>
              <a:rPr lang="vi-VN" sz="1600" i="1" dirty="0" smtClean="0">
                <a:solidFill>
                  <a:srgbClr val="002060"/>
                </a:solidFill>
                <a:latin typeface="Cambria" panose="02040503050406030204" pitchFamily="18" charset="0"/>
                <a:ea typeface="Cambria" panose="02040503050406030204" pitchFamily="18" charset="0"/>
              </a:rPr>
              <a:t>đem </a:t>
            </a:r>
            <a:r>
              <a:rPr lang="vi-VN" sz="1600" i="1" dirty="0">
                <a:solidFill>
                  <a:srgbClr val="002060"/>
                </a:solidFill>
                <a:latin typeface="Cambria" panose="02040503050406030204" pitchFamily="18" charset="0"/>
                <a:ea typeface="Cambria" panose="02040503050406030204" pitchFamily="18" charset="0"/>
              </a:rPr>
              <a:t>lại những thuận lợi gì?</a:t>
            </a:r>
          </a:p>
        </p:txBody>
      </p:sp>
      <p:pic>
        <p:nvPicPr>
          <p:cNvPr id="45"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919" y="1433819"/>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357619"/>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86380" y="3124200"/>
            <a:ext cx="3462020" cy="2286000"/>
          </a:xfrm>
          <a:prstGeom prst="rect">
            <a:avLst/>
          </a:prstGeom>
          <a:noFill/>
          <a:ln>
            <a:solidFill>
              <a:srgbClr val="00FF00"/>
            </a:solidFill>
          </a:ln>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86381" y="5486401"/>
            <a:ext cx="3462020" cy="10668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956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par>
                                <p:cTn id="21" presetID="14" presetClass="entr" presetSubtype="1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randombar(horizontal)">
                                      <p:cBhvr>
                                        <p:cTn id="23" dur="500"/>
                                        <p:tgtEl>
                                          <p:spTgt spid="102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randombar(horizontal)">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randombar(horizontal)">
                                      <p:cBhvr>
                                        <p:cTn id="36" dur="500"/>
                                        <p:tgtEl>
                                          <p:spTgt spid="44"/>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randombar(horizontal)">
                                      <p:cBhvr>
                                        <p:cTn id="39" dur="500"/>
                                        <p:tgtEl>
                                          <p:spTgt spid="34"/>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7" grpId="0" animBg="1"/>
      <p:bldP spid="34" grpId="0" animBg="1"/>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10</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555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dạng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hình</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chính</a:t>
            </a:r>
            <a:endParaRPr lang="en-US" sz="2400" b="1" dirty="0">
              <a:solidFill>
                <a:srgbClr val="0D30DD"/>
              </a:solidFill>
              <a:latin typeface="Cambria" pitchFamily="18" charset="0"/>
            </a:endParaRPr>
          </a:p>
        </p:txBody>
      </p:sp>
      <p:cxnSp>
        <p:nvCxnSpPr>
          <p:cNvPr id="34" name="Straight Connector 33"/>
          <p:cNvCxnSpPr/>
          <p:nvPr/>
        </p:nvCxnSpPr>
        <p:spPr>
          <a:xfrm flipH="1">
            <a:off x="1628083" y="1548070"/>
            <a:ext cx="20781" cy="500513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204356" y="3025493"/>
            <a:ext cx="1376577" cy="1376577"/>
            <a:chOff x="5057949" y="2413809"/>
            <a:chExt cx="1835436" cy="1835436"/>
          </a:xfrm>
          <a:solidFill>
            <a:schemeClr val="accent5">
              <a:lumMod val="40000"/>
              <a:lumOff val="60000"/>
            </a:schemeClr>
          </a:solidFill>
        </p:grpSpPr>
        <p:sp>
          <p:nvSpPr>
            <p:cNvPr id="36" name="Oval 35"/>
            <p:cNvSpPr/>
            <p:nvPr/>
          </p:nvSpPr>
          <p:spPr>
            <a:xfrm>
              <a:off x="5057949" y="2413809"/>
              <a:ext cx="1835436" cy="1835436"/>
            </a:xfrm>
            <a:prstGeom prst="ellipse">
              <a:avLst/>
            </a:prstGeom>
          </p:spPr>
          <p:style>
            <a:lnRef idx="3">
              <a:schemeClr val="lt1"/>
            </a:lnRef>
            <a:fillRef idx="1">
              <a:schemeClr val="accent5"/>
            </a:fillRef>
            <a:effectRef idx="1">
              <a:schemeClr val="accent5"/>
            </a:effectRef>
            <a:fontRef idx="minor">
              <a:schemeClr val="lt1"/>
            </a:fontRef>
          </p:style>
        </p:sp>
        <p:sp>
          <p:nvSpPr>
            <p:cNvPr id="37" name="Oval 4"/>
            <p:cNvSpPr/>
            <p:nvPr/>
          </p:nvSpPr>
          <p:spPr>
            <a:xfrm>
              <a:off x="5326743" y="2682602"/>
              <a:ext cx="1297848" cy="1297850"/>
            </a:xfrm>
            <a:prstGeom prst="rect">
              <a:avLst/>
            </a:prstGeom>
          </p:spPr>
          <p:style>
            <a:lnRef idx="3">
              <a:schemeClr val="lt1"/>
            </a:lnRef>
            <a:fillRef idx="1">
              <a:schemeClr val="accent5"/>
            </a:fillRef>
            <a:effectRef idx="1">
              <a:schemeClr val="accent5"/>
            </a:effectRef>
            <a:fontRef idx="minor">
              <a:schemeClr val="lt1"/>
            </a:fontRef>
          </p:style>
          <p:txBody>
            <a:bodyPr spcFirstLastPara="0" vert="horz" wrap="square" lIns="8572" tIns="8572" rIns="8572" bIns="8572" numCol="1" spcCol="1270" anchor="ctr" anchorCtr="0">
              <a:noAutofit/>
            </a:bodyPr>
            <a:lstStyle/>
            <a:p>
              <a:pPr lvl="0" algn="ctr" defTabSz="800100">
                <a:lnSpc>
                  <a:spcPct val="100000"/>
                </a:lnSpc>
                <a:spcBef>
                  <a:spcPct val="0"/>
                </a:spcBef>
                <a:spcAft>
                  <a:spcPct val="35000"/>
                </a:spcAft>
              </a:pPr>
              <a:r>
                <a:rPr lang="en-US" altLang="vi-VN" sz="2000" b="1" kern="1200"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NHÓM</a:t>
              </a:r>
            </a:p>
            <a:p>
              <a:pPr lvl="0" algn="ctr" defTabSz="800100">
                <a:lnSpc>
                  <a:spcPct val="100000"/>
                </a:lnSpc>
                <a:spcBef>
                  <a:spcPct val="0"/>
                </a:spcBef>
                <a:spcAft>
                  <a:spcPct val="35000"/>
                </a:spcAft>
              </a:pPr>
              <a:r>
                <a:rPr lang="en-US" altLang="en-US" sz="20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1</a:t>
              </a:r>
              <a:r>
                <a:rPr lang="en-US" altLang="en-US" sz="20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t>
              </a:r>
              <a:r>
                <a:rPr lang="en-US" altLang="en-US" sz="20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2</a:t>
              </a:r>
              <a:r>
                <a:rPr lang="en-US" altLang="en-US" sz="20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t>
              </a:r>
              <a:r>
                <a:rPr lang="en-US" altLang="en-US" sz="20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3</a:t>
              </a:r>
              <a:r>
                <a:rPr lang="en-US" altLang="en-US" sz="20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t>
              </a:r>
              <a:r>
                <a:rPr lang="en-US" altLang="en-US" sz="20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4</a:t>
              </a:r>
              <a:endParaRPr lang="vi-VN" altLang="en-US" sz="2000" b="1" kern="120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38" name="Straight Connector 37"/>
          <p:cNvCxnSpPr/>
          <p:nvPr/>
        </p:nvCxnSpPr>
        <p:spPr>
          <a:xfrm>
            <a:off x="1676400" y="1937866"/>
            <a:ext cx="851652" cy="289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638300" y="4745369"/>
            <a:ext cx="952500" cy="31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76400" y="3271182"/>
            <a:ext cx="851652" cy="119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861712" y="3077830"/>
            <a:ext cx="48403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2</a:t>
            </a:r>
            <a:endParaRPr lang="en-US" sz="2000" b="1" dirty="0">
              <a:latin typeface="Times New Roman" panose="02020603050405020304" pitchFamily="18" charset="0"/>
              <a:cs typeface="Times New Roman" panose="02020603050405020304" pitchFamily="18" charset="0"/>
            </a:endParaRPr>
          </a:p>
        </p:txBody>
      </p:sp>
      <p:sp>
        <p:nvSpPr>
          <p:cNvPr id="42" name="Rectangle 41"/>
          <p:cNvSpPr/>
          <p:nvPr/>
        </p:nvSpPr>
        <p:spPr>
          <a:xfrm>
            <a:off x="1828801" y="1769339"/>
            <a:ext cx="51694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1</a:t>
            </a:r>
            <a:endParaRPr lang="en-US" sz="2000" b="1" dirty="0">
              <a:latin typeface="Times New Roman" panose="02020603050405020304" pitchFamily="18" charset="0"/>
              <a:cs typeface="Times New Roman" panose="02020603050405020304" pitchFamily="18" charset="0"/>
            </a:endParaRPr>
          </a:p>
        </p:txBody>
      </p:sp>
      <p:sp>
        <p:nvSpPr>
          <p:cNvPr id="43" name="Rectangle 42"/>
          <p:cNvSpPr/>
          <p:nvPr/>
        </p:nvSpPr>
        <p:spPr>
          <a:xfrm>
            <a:off x="1861712" y="4558708"/>
            <a:ext cx="51694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3</a:t>
            </a:r>
            <a:endParaRPr lang="en-US" sz="20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2595880" y="4242137"/>
            <a:ext cx="6243320" cy="1015663"/>
          </a:xfrm>
          <a:prstGeom prst="rect">
            <a:avLst/>
          </a:prstGeom>
          <a:solidFill>
            <a:schemeClr val="accent5">
              <a:lumMod val="20000"/>
              <a:lumOff val="80000"/>
            </a:schemeClr>
          </a:solidFill>
        </p:spPr>
        <p:txBody>
          <a:bodyPr wrap="square" rtlCol="0">
            <a:spAutoFit/>
          </a:bodyPr>
          <a:lstStyle/>
          <a:p>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Cao </a:t>
            </a:r>
            <a:r>
              <a:rPr lang="vi-VN" sz="2000" dirty="0">
                <a:latin typeface="Cambria" panose="02040503050406030204" pitchFamily="18" charset="0"/>
                <a:ea typeface="Cambria" panose="02040503050406030204" pitchFamily="18" charset="0"/>
              </a:rPr>
              <a:t>nguyên là dạng địa hình tương đối bằng phẳng hoặc gợn sóng nhưng có sườn dốc</a:t>
            </a:r>
            <a:r>
              <a:rPr lang="vi-VN" sz="2000" dirty="0" smtClean="0">
                <a:latin typeface="Cambria" panose="02040503050406030204" pitchFamily="18" charset="0"/>
                <a:ea typeface="Cambria" panose="02040503050406030204" pitchFamily="18" charset="0"/>
              </a:rPr>
              <a:t>.</a:t>
            </a:r>
            <a:endParaRPr lang="en-US" sz="2000" dirty="0" smtClean="0">
              <a:latin typeface="Cambria" panose="02040503050406030204" pitchFamily="18" charset="0"/>
              <a:ea typeface="Cambria" panose="02040503050406030204" pitchFamily="18" charset="0"/>
            </a:endParaRPr>
          </a:p>
          <a:p>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Độ </a:t>
            </a:r>
            <a:r>
              <a:rPr lang="vi-VN" sz="2000" dirty="0">
                <a:latin typeface="Cambria" panose="02040503050406030204" pitchFamily="18" charset="0"/>
                <a:ea typeface="Cambria" panose="02040503050406030204" pitchFamily="18" charset="0"/>
              </a:rPr>
              <a:t>cao tuyệt đối của cao nguyên trên 500m.</a:t>
            </a:r>
            <a:endParaRPr lang="en-US" sz="2000" dirty="0">
              <a:effectLst/>
              <a:latin typeface="Cambria" panose="02040503050406030204" pitchFamily="18" charset="0"/>
              <a:ea typeface="Cambria" panose="02040503050406030204" pitchFamily="18" charset="0"/>
            </a:endParaRPr>
          </a:p>
        </p:txBody>
      </p:sp>
      <p:sp>
        <p:nvSpPr>
          <p:cNvPr id="45" name="TextBox 44"/>
          <p:cNvSpPr txBox="1"/>
          <p:nvPr/>
        </p:nvSpPr>
        <p:spPr>
          <a:xfrm>
            <a:off x="2590800" y="5769114"/>
            <a:ext cx="6248400" cy="707886"/>
          </a:xfrm>
          <a:prstGeom prst="rect">
            <a:avLst/>
          </a:prstGeom>
          <a:solidFill>
            <a:schemeClr val="accent4">
              <a:lumMod val="20000"/>
              <a:lumOff val="80000"/>
            </a:schemeClr>
          </a:solidFill>
        </p:spPr>
        <p:txBody>
          <a:bodyPr wrap="square" rtlCol="0">
            <a:spAutoFit/>
          </a:bodyPr>
          <a:lstStyle/>
          <a:p>
            <a:pPr algn="just"/>
            <a:r>
              <a:rPr lang="vi-VN" sz="2000" dirty="0" smtClean="0">
                <a:latin typeface="Cambria" panose="02040503050406030204" pitchFamily="18" charset="0"/>
                <a:ea typeface="Cambria" panose="02040503050406030204" pitchFamily="18" charset="0"/>
              </a:rPr>
              <a:t>Cao </a:t>
            </a:r>
            <a:r>
              <a:rPr lang="vi-VN" sz="2000" dirty="0">
                <a:latin typeface="Cambria" panose="02040503050406030204" pitchFamily="18" charset="0"/>
                <a:ea typeface="Cambria" panose="02040503050406030204" pitchFamily="18" charset="0"/>
              </a:rPr>
              <a:t>nguyên thuận lợi : trồng cây công nghiệp, chăn nuôi gia </a:t>
            </a:r>
            <a:r>
              <a:rPr lang="vi-VN" sz="2000" dirty="0" smtClean="0">
                <a:latin typeface="Cambria" panose="02040503050406030204" pitchFamily="18" charset="0"/>
                <a:ea typeface="Cambria" panose="02040503050406030204" pitchFamily="18" charset="0"/>
              </a:rPr>
              <a:t>súc</a:t>
            </a:r>
            <a:r>
              <a:rPr lang="en-US" sz="2000" dirty="0" smtClean="0">
                <a:latin typeface="Cambria" panose="02040503050406030204" pitchFamily="18" charset="0"/>
                <a:ea typeface="Cambria" panose="02040503050406030204" pitchFamily="18" charset="0"/>
              </a:rPr>
              <a:t>.</a:t>
            </a:r>
            <a:endParaRPr lang="en-US" sz="2000" dirty="0" smtClean="0">
              <a:latin typeface="Cambria" panose="02040503050406030204" pitchFamily="18" charset="0"/>
              <a:ea typeface="Cambria" panose="02040503050406030204" pitchFamily="18" charset="0"/>
              <a:cs typeface="Times New Roman" panose="02020603050405020304" pitchFamily="18" charset="0"/>
            </a:endParaRPr>
          </a:p>
        </p:txBody>
      </p:sp>
      <p:cxnSp>
        <p:nvCxnSpPr>
          <p:cNvPr id="46" name="Straight Connector 45"/>
          <p:cNvCxnSpPr/>
          <p:nvPr/>
        </p:nvCxnSpPr>
        <p:spPr>
          <a:xfrm>
            <a:off x="1628083" y="6154882"/>
            <a:ext cx="96779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828801" y="6002482"/>
            <a:ext cx="546852"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4</a:t>
            </a:r>
            <a:endParaRPr lang="en-US" sz="2000" b="1"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2514600" y="1468904"/>
            <a:ext cx="6324600" cy="969496"/>
          </a:xfrm>
          <a:prstGeom prst="rect">
            <a:avLst/>
          </a:prstGeom>
          <a:solidFill>
            <a:schemeClr val="accent3">
              <a:lumMod val="20000"/>
              <a:lumOff val="80000"/>
            </a:schemeClr>
          </a:solidFill>
        </p:spPr>
        <p:txBody>
          <a:bodyPr wrap="square" rtlCol="0">
            <a:spAutoFit/>
          </a:bodyPr>
          <a:lstStyle/>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Núi là một dạng địa hình nhô cao rõ rệt trên mặt đất. Núi gồm các bộ phận: đỉnh, sườn và chân núi.</a:t>
            </a:r>
          </a:p>
          <a:p>
            <a:pPr algn="just"/>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Độ cao của núi thường trên 500m so với mực nước biể</a:t>
            </a:r>
            <a:r>
              <a:rPr lang="en-US" sz="1900" dirty="0" smtClean="0">
                <a:latin typeface="Cambria" panose="02040503050406030204" pitchFamily="18" charset="0"/>
                <a:ea typeface="Cambria" panose="02040503050406030204" pitchFamily="18" charset="0"/>
              </a:rPr>
              <a:t>n. </a:t>
            </a:r>
          </a:p>
        </p:txBody>
      </p:sp>
      <p:sp>
        <p:nvSpPr>
          <p:cNvPr id="49" name="Text Box 2"/>
          <p:cNvSpPr txBox="1"/>
          <p:nvPr/>
        </p:nvSpPr>
        <p:spPr>
          <a:xfrm>
            <a:off x="2533132" y="2949714"/>
            <a:ext cx="6306068" cy="707886"/>
          </a:xfrm>
          <a:prstGeom prst="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algn="just"/>
            <a:r>
              <a:rPr lang="vi-VN" sz="2000" dirty="0" smtClean="0">
                <a:latin typeface="Cambria" panose="02040503050406030204" pitchFamily="18" charset="0"/>
                <a:ea typeface="Cambria" panose="02040503050406030204" pitchFamily="18" charset="0"/>
              </a:rPr>
              <a:t>Núi</a:t>
            </a:r>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thích </a:t>
            </a:r>
            <a:r>
              <a:rPr lang="vi-VN" sz="2000" dirty="0">
                <a:latin typeface="Cambria" panose="02040503050406030204" pitchFamily="18" charset="0"/>
                <a:ea typeface="Cambria" panose="02040503050406030204" pitchFamily="18" charset="0"/>
              </a:rPr>
              <a:t>hợp trồng cây công nghiệp, phát triển thủy điện, du lịch</a:t>
            </a:r>
            <a:r>
              <a:rPr lang="vi-VN" sz="2000" dirty="0" smtClean="0">
                <a:latin typeface="Cambria" panose="02040503050406030204" pitchFamily="18" charset="0"/>
                <a:ea typeface="Cambria" panose="02040503050406030204" pitchFamily="18" charset="0"/>
              </a:rPr>
              <a:t>…</a:t>
            </a:r>
            <a:endParaRPr lang="en-US" sz="2000" dirty="0" smtClean="0">
              <a:latin typeface="Cambria" panose="02040503050406030204" pitchFamily="18" charset="0"/>
              <a:ea typeface="Cambria" panose="02040503050406030204" pitchFamily="18" charset="0"/>
              <a:cs typeface="Times New Roman" panose="02020603050405020304" pitchFamily="18" charset="0"/>
              <a:sym typeface="+mn-ea"/>
            </a:endParaRPr>
          </a:p>
        </p:txBody>
      </p:sp>
    </p:spTree>
    <p:extLst>
      <p:ext uri="{BB962C8B-B14F-4D97-AF65-F5344CB8AC3E}">
        <p14:creationId xmlns:p14="http://schemas.microsoft.com/office/powerpoint/2010/main" val="3816977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randombar(horizontal)">
                                      <p:cBhvr>
                                        <p:cTn id="7" dur="500"/>
                                        <p:tgtEl>
                                          <p:spTgt spid="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8">
                                            <p:txEl>
                                              <p:pRg st="1" end="1"/>
                                            </p:txEl>
                                          </p:spTgt>
                                        </p:tgtEl>
                                        <p:attrNameLst>
                                          <p:attrName>style.visibility</p:attrName>
                                        </p:attrNameLst>
                                      </p:cBhvr>
                                      <p:to>
                                        <p:strVal val="visible"/>
                                      </p:to>
                                    </p:set>
                                    <p:animEffect transition="in" filter="randombar(horizontal)">
                                      <p:cBhvr>
                                        <p:cTn id="12" dur="500"/>
                                        <p:tgtEl>
                                          <p:spTgt spid="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17" dur="500"/>
                                        <p:tgtEl>
                                          <p:spTgt spid="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22" dur="500"/>
                                        <p:tgtEl>
                                          <p:spTgt spid="4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4">
                                            <p:txEl>
                                              <p:pRg st="1" end="1"/>
                                            </p:txEl>
                                          </p:spTgt>
                                        </p:tgtEl>
                                        <p:attrNameLst>
                                          <p:attrName>style.visibility</p:attrName>
                                        </p:attrNameLst>
                                      </p:cBhvr>
                                      <p:to>
                                        <p:strVal val="visible"/>
                                      </p:to>
                                    </p:set>
                                    <p:animEffect transition="in" filter="randombar(horizontal)">
                                      <p:cBhvr>
                                        <p:cTn id="27" dur="500"/>
                                        <p:tgtEl>
                                          <p:spTgt spid="4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5">
                                            <p:txEl>
                                              <p:pRg st="0" end="0"/>
                                            </p:txEl>
                                          </p:spTgt>
                                        </p:tgtEl>
                                        <p:attrNameLst>
                                          <p:attrName>style.visibility</p:attrName>
                                        </p:attrNameLst>
                                      </p:cBhvr>
                                      <p:to>
                                        <p:strVal val="visible"/>
                                      </p:to>
                                    </p:set>
                                    <p:animEffect transition="in" filter="randombar(horizontal)">
                                      <p:cBhvr>
                                        <p:cTn id="3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TotalTime>
  <Words>1756</Words>
  <Application>Microsoft Office PowerPoint</Application>
  <PresentationFormat>On-screen Show (4:3)</PresentationFormat>
  <Paragraphs>171</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PowerPoint Presentation</vt:lpstr>
      <vt:lpstr>QUÁ TRÌNH NỘI SINH VÀ NGOẠI SINH.  CÁC DẠNG ĐỊA HÌNH CHÍNH.  KHOÁNG SẢN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DELL</cp:lastModifiedBy>
  <cp:revision>118</cp:revision>
  <dcterms:created xsi:type="dcterms:W3CDTF">2016-02-15T14:28:12Z</dcterms:created>
  <dcterms:modified xsi:type="dcterms:W3CDTF">2021-08-10T14:56:22Z</dcterms:modified>
</cp:coreProperties>
</file>