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6" d="100"/>
          <a:sy n="66" d="100"/>
        </p:scale>
        <p:origin x="-120" y="-1038"/>
      </p:cViewPr>
      <p:guideLst>
        <p:guide orient="horz" pos="2109"/>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fld id="{769ED42D-31DF-4464-89DA-06560082BCCB}" type="datetimeFigureOut">
              <a:rPr lang="en-US"/>
              <a:t>10/18/2022</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fld id="{FB718036-5FC4-4CAC-9B77-37CF3237965A}" type="slidenum">
              <a:rPr lang="en-US"/>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BA11B33-0252-40C5-9444-D4F810C0B516}" type="datetimeFigureOut">
              <a:rPr lang="en-US"/>
              <a:t>10/18/2022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7B52F8-C420-440F-94C7-923BCF9A8969}" type="slidenum">
              <a:rPr lang="en-US"/>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3AB3A78-FF64-4CF3-AA5D-0CFD4EB7DF8C}" type="datetimeFigureOut">
              <a:rPr lang="en-US"/>
              <a:t>10/18/2022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FC8DDE-0363-4026-9AF6-EDCE47553EEE}" type="slidenum">
              <a:rPr lang="en-US"/>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E869144-CF7E-4B9F-9FCC-0CC44B8E8BE6}" type="datetimeFigureOut">
              <a:rPr lang="en-US"/>
              <a:t>10/18/2022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5CD6FA-715B-4D7E-A3EB-6766F5F2EA68}" type="slidenum">
              <a:rPr lang="en-US"/>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3B0BBA7-E692-4F44-9D56-6A790E4A1F32}" type="datetimeFigureOut">
              <a:rPr lang="en-US"/>
              <a:t>10/18/2022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5FE924-B164-4EA2-ACC1-2959C5A82F2A}" type="slidenum">
              <a:rPr lang="en-US"/>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D5CCC9A-2A26-4E28-A1BC-159ED0385F5B}" type="datetimeFigureOut">
              <a:rPr lang="en-US"/>
              <a:t>10/18/2022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3FE329-0574-4918-81F0-D832AC944033}" type="slidenum">
              <a:rPr lang="en-US"/>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97D702D-7E72-4C65-B88C-01C99CA7758A}" type="datetimeFigureOut">
              <a:rPr lang="en-US"/>
              <a:t>10/18/2022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87B09BE-336F-4247-98BB-B78960832A59}" type="slidenum">
              <a:rPr lang="en-US"/>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3E31752-3D8F-495F-82E5-5E98C93332D7}" type="datetimeFigureOut">
              <a:rPr lang="en-US"/>
              <a:t>10/18/2022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40D42F-EDE8-4290-BB3D-6BDF4E725F3B}" type="slidenum">
              <a:rPr lang="en-US"/>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4DC48A7-5CCD-4144-882C-92087037DFD0}" type="datetimeFigureOut">
              <a:rPr lang="en-US"/>
              <a:t>10/18/2022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58718C-AC3B-44AD-93EF-49DE7D0B5C92}" type="slidenum">
              <a:rPr lang="en-US"/>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5F4B58B-82E8-4BA6-9A31-41066825C19E}" type="datetimeFigureOut">
              <a:rPr lang="en-US"/>
              <a:t>10/18/2022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13899AA-1287-4101-B361-9655D2DC0D40}" type="slidenum">
              <a:rPr lang="en-US"/>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0278A4A-FA67-464E-AD50-67E75C9089EC}" type="datetimeFigureOut">
              <a:rPr lang="en-US"/>
              <a:t>10/18/2022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1A35BF-9EAE-4988-AE78-26C05976D037}" type="slidenum">
              <a:rPr lang="en-US"/>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3"/>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defRPr/>
            </a:pPr>
            <a:fld id="{B7EA8432-4A21-4184-BF29-DDA5DAFD4CAD}" type="datetimeFigureOut">
              <a:rPr lang="en-US"/>
              <a:t>10/18/2022</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defRPr/>
            </a:pPr>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a:defRPr/>
            </a:pPr>
            <a:fld id="{A93B7F9B-0CFB-48CC-A4CC-CA394C691B5E}"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sz="4400" b="1">
                <a:solidFill>
                  <a:srgbClr val="FF0000"/>
                </a:solidFill>
                <a:latin typeface="Times New Roman" panose="02020603050405020304" pitchFamily="18" charset="0"/>
                <a:cs typeface="Times New Roman" panose="02020603050405020304" pitchFamily="18" charset="0"/>
              </a:rPr>
              <a:t>HOẠT ĐỘNG KHỞI ĐỘNG</a:t>
            </a:r>
            <a:r>
              <a:rPr lang="en-US" sz="4400" u="sng">
                <a:solidFill>
                  <a:srgbClr val="FF0000"/>
                </a:solidFill>
                <a:latin typeface="Times New Roman" panose="02020603050405020304" pitchFamily="18" charset="0"/>
                <a:cs typeface="Times New Roman" panose="02020603050405020304" pitchFamily="18" charset="0"/>
              </a:rPr>
              <a:t/>
            </a:r>
            <a:br>
              <a:rPr lang="en-US" sz="4400" u="sng">
                <a:solidFill>
                  <a:srgbClr val="FF0000"/>
                </a:solidFill>
                <a:latin typeface="Times New Roman" panose="02020603050405020304" pitchFamily="18" charset="0"/>
                <a:cs typeface="Times New Roman" panose="02020603050405020304" pitchFamily="18" charset="0"/>
              </a:rPr>
            </a:br>
            <a:endParaRPr lang="en-US" sz="440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38188" y="1538288"/>
            <a:ext cx="8062912" cy="483108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cá nhân câu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355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anose="02020603050405020304" pitchFamily="18" charset="0"/>
                <a:ea typeface="Calibri" panose="020F0502020204030204" pitchFamily="34" charset="0"/>
                <a:cs typeface="Times New Roman" panose="02020603050405020304" pitchFamily="18" charset="0"/>
              </a:rPr>
              <a:t>-</a:t>
            </a:r>
            <a:endParaRPr lang="en-US" sz="2500" u="sng">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500" i="1">
                <a:latin typeface="Times New Roman" panose="02020603050405020304" pitchFamily="18" charset="0"/>
                <a:ea typeface="Calibri" panose="020F0502020204030204" pitchFamily="34" charset="0"/>
                <a:cs typeface="Times New Roman" panose="02020603050405020304" pitchFamily="18" charset="0"/>
              </a:rPr>
              <a:t>- Hai hay nhiều máy tính và các thiết bị được kết nối để truyền thông tin cho nhau tạo thành một mạng máy tính.</a:t>
            </a:r>
            <a:endParaRPr lang="en-US" sz="2500" u="sng">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500" i="1">
                <a:latin typeface="Times New Roman" panose="02020603050405020304" pitchFamily="18" charset="0"/>
                <a:cs typeface="Calibri" panose="020F0502020204030204"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anose="02020603050405020304" pitchFamily="18" charset="0"/>
              <a:cs typeface="Calibri" panose="020F0502020204030204" pitchFamily="34" charset="0"/>
            </a:endParaRPr>
          </a:p>
          <a:p>
            <a:pPr algn="just"/>
            <a:r>
              <a:rPr lang="en-US" sz="2500" i="1">
                <a:latin typeface="Times New Roman" panose="02020603050405020304" pitchFamily="18" charset="0"/>
                <a:cs typeface="Calibri" panose="020F0502020204030204" pitchFamily="34" charset="0"/>
              </a:rPr>
              <a:t>- Mạng máy tính kết nối với nhau bằng dây dẫn mạng hoặc không dây </a:t>
            </a:r>
            <a:endParaRPr lang="en-US" sz="2500">
              <a:latin typeface="Times New Roman" panose="02020603050405020304" pitchFamily="18" charset="0"/>
              <a:cs typeface="Calibri" panose="020F0502020204030204" pitchFamily="34" charset="0"/>
            </a:endParaRPr>
          </a:p>
          <a:p>
            <a:pPr algn="just"/>
            <a:endParaRPr lang="en-US" sz="2500">
              <a:latin typeface="Times New Roman" panose="02020603050405020304" pitchFamily="18" charset="0"/>
              <a:cs typeface="Calibri" panose="020F0502020204030204"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7030A0"/>
                </a:solidFill>
                <a:latin typeface="Times New Roman" panose="02020603050405020304" pitchFamily="18" charset="0"/>
                <a:cs typeface="Times New Roman" panose="02020603050405020304" pitchFamily="18" charset="0"/>
              </a:rPr>
              <a:t>1. Mạng máy tính là gì?</a:t>
            </a:r>
            <a:endParaRPr lang="en-US" sz="2800">
              <a:solidFill>
                <a:srgbClr val="7030A0"/>
              </a:solidFill>
              <a:latin typeface="Times New Roman" panose="02020603050405020304" pitchFamily="18" charset="0"/>
              <a:cs typeface="Times New Roman" panose="02020603050405020304"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4398645"/>
          </a:xfrm>
        </p:spPr>
        <p:txBody>
          <a:bodyPr rtlCol="0">
            <a:spAutoFit/>
          </a:bodyPr>
          <a:lstStyle/>
          <a:p>
            <a:pPr marL="0" indent="0" eaLnBrk="1" fontAlgn="auto" hangingPunct="1">
              <a:spcAft>
                <a:spcPts val="0"/>
              </a:spcAft>
              <a:buFont typeface="Arial" panose="020B0604020202020204"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anose="020B0604020202020204" pitchFamily="34" charset="0"/>
              <a:buNone/>
              <a:defRPr/>
            </a:pPr>
            <a:r>
              <a:rPr lang="en-US" altLang="vi-VN" sz="2800" dirty="0">
                <a:solidFill>
                  <a:srgbClr val="FF0000"/>
                </a:solidFill>
                <a:latin typeface="+mj-lt"/>
              </a:rPr>
              <a:t>-</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anose="020B0604020202020204" pitchFamily="34" charset="0"/>
              <a:buNone/>
              <a:defRPr/>
            </a:pPr>
            <a:r>
              <a:rPr lang="vi-VN" sz="2800" dirty="0">
                <a:solidFill>
                  <a:srgbClr val="FF0000"/>
                </a:solidFill>
                <a:latin typeface="+mj-lt"/>
              </a:rPr>
              <a:t>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anose="020B0604020202020204" pitchFamily="34" charset="0"/>
              <a:buNone/>
              <a:defRPr/>
            </a:pPr>
            <a:r>
              <a:rPr lang="vi-VN" sz="2800" dirty="0">
                <a:solidFill>
                  <a:srgbClr val="FF0000"/>
                </a:solidFill>
                <a:latin typeface="+mj-lt"/>
              </a:rPr>
              <a:t>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anose="020B0604020202020204" pitchFamily="34" charset="0"/>
              <a:buNone/>
              <a:defRPr/>
            </a:pPr>
            <a:endParaRPr lang="en-US" sz="2800" dirty="0">
              <a:solidFill>
                <a:srgbClr val="FF0000"/>
              </a:solidFill>
              <a:latin typeface="+mj-lt"/>
            </a:endParaRPr>
          </a:p>
          <a:p>
            <a:pPr marL="0" indent="0" eaLnBrk="1" fontAlgn="auto" hangingPunct="1">
              <a:spcAft>
                <a:spcPts val="0"/>
              </a:spcAft>
              <a:buFont typeface="Arial" panose="020B0604020202020204"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7030A0"/>
                </a:solidFill>
                <a:latin typeface="Times New Roman" panose="02020603050405020304" pitchFamily="18" charset="0"/>
                <a:cs typeface="Times New Roman" panose="02020603050405020304" pitchFamily="18" charset="0"/>
              </a:rPr>
              <a:t>2. Các thành phần của mạng máy tính</a:t>
            </a:r>
            <a:endParaRPr lang="en-US" sz="2800">
              <a:solidFill>
                <a:srgbClr val="7030A0"/>
              </a:solidFill>
              <a:latin typeface="Times New Roman" panose="02020603050405020304" pitchFamily="18" charset="0"/>
              <a:cs typeface="Times New Roman" panose="02020603050405020304"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21617"/>
            <a:ext cx="96662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4000" b="1">
                <a:solidFill>
                  <a:srgbClr val="7030A0"/>
                </a:solidFill>
                <a:latin typeface="Times New Roman" panose="02020603050405020304" pitchFamily="18" charset="0"/>
                <a:cs typeface="Times New Roman" panose="02020603050405020304" pitchFamily="18" charset="0"/>
              </a:rPr>
              <a:t>2. </a:t>
            </a:r>
            <a:r>
              <a:rPr lang="en-US" sz="4000" b="1" u="sng">
                <a:solidFill>
                  <a:srgbClr val="7030A0"/>
                </a:solidFill>
                <a:latin typeface="Times New Roman" panose="02020603050405020304" pitchFamily="18" charset="0"/>
                <a:cs typeface="Times New Roman" panose="02020603050405020304" pitchFamily="18" charset="0"/>
              </a:rPr>
              <a:t>Các thành phần của mạng máy </a:t>
            </a:r>
            <a:r>
              <a:rPr lang="en-US" sz="4000" b="1" u="sng" smtClean="0">
                <a:solidFill>
                  <a:srgbClr val="7030A0"/>
                </a:solidFill>
                <a:latin typeface="Times New Roman" panose="02020603050405020304" pitchFamily="18" charset="0"/>
                <a:cs typeface="Times New Roman" panose="02020603050405020304" pitchFamily="18" charset="0"/>
              </a:rPr>
              <a:t>tính:</a:t>
            </a:r>
            <a:endParaRPr lang="en-US" sz="4000" u="sng">
              <a:solidFill>
                <a:srgbClr val="7030A0"/>
              </a:solidFill>
              <a:latin typeface="Times New Roman" panose="02020603050405020304" pitchFamily="18" charset="0"/>
              <a:cs typeface="Times New Roman" panose="02020603050405020304" pitchFamily="18" charset="0"/>
            </a:endParaRPr>
          </a:p>
          <a:p>
            <a:pPr eaLnBrk="1" hangingPunct="1"/>
            <a:endParaRPr lang="en-US" sz="4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15346670"/>
              </p:ext>
            </p:extLst>
          </p:nvPr>
        </p:nvGraphicFramePr>
        <p:xfrm>
          <a:off x="187569" y="808892"/>
          <a:ext cx="11887200" cy="5826370"/>
        </p:xfrm>
        <a:graphic>
          <a:graphicData uri="http://schemas.openxmlformats.org/drawingml/2006/table">
            <a:tbl>
              <a:tblPr firstRow="1" bandRow="1">
                <a:tableStyleId>{5C22544A-7EE6-4342-B048-85BDC9FD1C3A}</a:tableStyleId>
              </a:tblPr>
              <a:tblGrid>
                <a:gridCol w="11887200"/>
              </a:tblGrid>
              <a:tr h="758339">
                <a:tc>
                  <a:txBody>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PHIẾU</a:t>
                      </a:r>
                      <a:r>
                        <a:rPr lang="en-US" sz="40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40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5068031">
                <a:tc>
                  <a:txBody>
                    <a:bodyPr/>
                    <a:lstStyle/>
                    <a:p>
                      <a:pPr marL="457200" marR="0" lvl="1" indent="0" algn="l" defTabSz="914400" rtl="0" eaLnBrk="1" fontAlgn="auto" latinLnBrk="0" hangingPunct="1">
                        <a:lnSpc>
                          <a:spcPct val="100000"/>
                        </a:lnSpc>
                        <a:spcBef>
                          <a:spcPts val="0"/>
                        </a:spcBef>
                        <a:spcAft>
                          <a:spcPts val="0"/>
                        </a:spcAft>
                        <a:buClrTx/>
                        <a:buSzTx/>
                        <a:buFontTx/>
                        <a:buNone/>
                        <a:defRPr/>
                      </a:pPr>
                      <a:r>
                        <a:rPr lang="en-US" sz="3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3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defRPr/>
                      </a:pPr>
                      <a:r>
                        <a:rPr lang="en-US" sz="3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3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defRPr/>
                      </a:pPr>
                      <a:endParaRPr lang="en-US" sz="3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defRPr/>
                      </a:pPr>
                      <a:endParaRPr lang="en-US" sz="3800" b="1" i="1" u="sng" kern="120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defRPr/>
                      </a:pPr>
                      <a:r>
                        <a:rPr lang="en-US" sz="3800" b="1" i="1" u="sng" kern="1200" smtClean="0">
                          <a:solidFill>
                            <a:srgbClr val="FF0000"/>
                          </a:solidFill>
                          <a:effectLst/>
                          <a:latin typeface="Times New Roman" panose="02020603050405020304" pitchFamily="18" charset="0"/>
                          <a:ea typeface="+mn-ea"/>
                          <a:cs typeface="Times New Roman" panose="02020603050405020304" pitchFamily="18" charset="0"/>
                        </a:rPr>
                        <a:t>Câu </a:t>
                      </a:r>
                      <a:r>
                        <a:rPr lang="en-US" sz="3800" b="1" i="1" u="sng" kern="1200" dirty="0" smtClean="0">
                          <a:solidFill>
                            <a:srgbClr val="FF0000"/>
                          </a:solidFill>
                          <a:effectLst/>
                          <a:latin typeface="Times New Roman" panose="02020603050405020304" pitchFamily="18" charset="0"/>
                          <a:ea typeface="+mn-ea"/>
                          <a:cs typeface="Times New Roman" panose="02020603050405020304" pitchFamily="18" charset="0"/>
                        </a:rPr>
                        <a:t>2.</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defRPr/>
                      </a:pPr>
                      <a:endParaRPr lang="en-US" sz="3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defRPr/>
                      </a:pPr>
                      <a:endParaRPr lang="en-US" sz="3800" b="1" i="1" u="sng" kern="120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defRPr/>
                      </a:pPr>
                      <a:r>
                        <a:rPr lang="en-US" sz="3800" b="1" i="1" u="sng" kern="1200" smtClean="0">
                          <a:solidFill>
                            <a:srgbClr val="FF0000"/>
                          </a:solidFill>
                          <a:effectLst/>
                          <a:latin typeface="Times New Roman" panose="02020603050405020304" pitchFamily="18" charset="0"/>
                          <a:ea typeface="+mn-ea"/>
                          <a:cs typeface="Times New Roman" panose="02020603050405020304" pitchFamily="18" charset="0"/>
                        </a:rPr>
                        <a:t>Câu </a:t>
                      </a:r>
                      <a:r>
                        <a:rPr lang="en-US" sz="3800" b="1" i="1" u="sng" kern="1200" dirty="0" smtClean="0">
                          <a:solidFill>
                            <a:srgbClr val="FF0000"/>
                          </a:solidFill>
                          <a:effectLst/>
                          <a:latin typeface="Times New Roman" panose="02020603050405020304" pitchFamily="18" charset="0"/>
                          <a:ea typeface="+mn-ea"/>
                          <a:cs typeface="Times New Roman" panose="02020603050405020304" pitchFamily="18" charset="0"/>
                        </a:rPr>
                        <a:t>3.</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3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2745889"/>
            <a:ext cx="11019204" cy="5940088"/>
          </a:xfrm>
          <a:prstGeom prst="rect">
            <a:avLst/>
          </a:prstGeom>
          <a:noFill/>
        </p:spPr>
        <p:txBody>
          <a:bodyPr wrap="square">
            <a:spAutoFit/>
          </a:bodyPr>
          <a:lstStyle/>
          <a:p>
            <a:pPr marL="285750" indent="-285750" fontAlgn="auto">
              <a:spcBef>
                <a:spcPts val="0"/>
              </a:spcBef>
              <a:spcAft>
                <a:spcPts val="0"/>
              </a:spcAft>
              <a:buFont typeface="Symbol" panose="05050102010706020507" pitchFamily="18" charset="2"/>
              <a:buChar char="Þ"/>
              <a:defRPr/>
            </a:pPr>
            <a:r>
              <a:rPr lang="en-US" sz="3800" i="1" dirty="0" err="1">
                <a:latin typeface="Times New Roman" panose="02020603050405020304" pitchFamily="18" charset="0"/>
                <a:cs typeface="Times New Roman" panose="02020603050405020304" pitchFamily="18" charset="0"/>
              </a:rPr>
              <a:t>Tất</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cả</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các</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thiết</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bị</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có</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trong</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hình</a:t>
            </a:r>
            <a:r>
              <a:rPr lang="en-US" sz="3800" i="1" dirty="0">
                <a:latin typeface="Times New Roman" panose="02020603050405020304" pitchFamily="18" charset="0"/>
                <a:cs typeface="Times New Roman" panose="02020603050405020304" pitchFamily="18" charset="0"/>
              </a:rPr>
              <a:t> 2.1 </a:t>
            </a:r>
            <a:r>
              <a:rPr lang="en-US" sz="3800" i="1" dirty="0" err="1">
                <a:latin typeface="Times New Roman" panose="02020603050405020304" pitchFamily="18" charset="0"/>
                <a:cs typeface="Times New Roman" panose="02020603050405020304" pitchFamily="18" charset="0"/>
              </a:rPr>
              <a:t>đều</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được</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kết</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nối</a:t>
            </a:r>
            <a:r>
              <a:rPr lang="en-US" sz="3800" i="1" dirty="0">
                <a:latin typeface="Times New Roman" panose="02020603050405020304" pitchFamily="18" charset="0"/>
                <a:cs typeface="Times New Roman" panose="02020603050405020304" pitchFamily="18" charset="0"/>
              </a:rPr>
              <a:t> </a:t>
            </a:r>
            <a:r>
              <a:rPr lang="en-US" sz="3800" i="1" err="1">
                <a:latin typeface="Times New Roman" panose="02020603050405020304" pitchFamily="18" charset="0"/>
                <a:cs typeface="Times New Roman" panose="02020603050405020304" pitchFamily="18" charset="0"/>
              </a:rPr>
              <a:t>vào</a:t>
            </a:r>
            <a:r>
              <a:rPr lang="en-US" sz="3800" i="1">
                <a:latin typeface="Times New Roman" panose="02020603050405020304" pitchFamily="18" charset="0"/>
                <a:cs typeface="Times New Roman" panose="02020603050405020304" pitchFamily="18" charset="0"/>
              </a:rPr>
              <a:t> </a:t>
            </a:r>
            <a:r>
              <a:rPr lang="en-US" sz="3800" i="1" smtClean="0">
                <a:latin typeface="Times New Roman" panose="02020603050405020304" pitchFamily="18" charset="0"/>
                <a:cs typeface="Times New Roman" panose="02020603050405020304" pitchFamily="18" charset="0"/>
              </a:rPr>
              <a:t>mạng.</a:t>
            </a:r>
            <a:endParaRPr lang="en-US" sz="3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3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3800" i="1" dirty="0">
                <a:latin typeface="Times New Roman" panose="02020603050405020304" pitchFamily="18" charset="0"/>
                <a:cs typeface="Times New Roman" panose="02020603050405020304" pitchFamily="18" charset="0"/>
              </a:rPr>
              <a:t>=&gt; </a:t>
            </a:r>
            <a:r>
              <a:rPr lang="en-US" sz="3800" i="1" dirty="0" err="1">
                <a:latin typeface="Times New Roman" panose="02020603050405020304" pitchFamily="18" charset="0"/>
                <a:cs typeface="Times New Roman" panose="02020603050405020304" pitchFamily="18" charset="0"/>
              </a:rPr>
              <a:t>Chúng</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được</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kết</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nối</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với</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nhau</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bằng</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dây</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dẫn</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mạng</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hoặc</a:t>
            </a:r>
            <a:r>
              <a:rPr lang="en-US" sz="3800" i="1" dirty="0">
                <a:latin typeface="Times New Roman" panose="02020603050405020304" pitchFamily="18" charset="0"/>
                <a:cs typeface="Times New Roman" panose="02020603050405020304" pitchFamily="18" charset="0"/>
              </a:rPr>
              <a:t> </a:t>
            </a:r>
            <a:r>
              <a:rPr lang="en-US" sz="3800" i="1" err="1">
                <a:latin typeface="Times New Roman" panose="02020603050405020304" pitchFamily="18" charset="0"/>
                <a:cs typeface="Times New Roman" panose="02020603050405020304" pitchFamily="18" charset="0"/>
              </a:rPr>
              <a:t>sóng</a:t>
            </a:r>
            <a:r>
              <a:rPr lang="en-US" sz="3800" i="1">
                <a:latin typeface="Times New Roman" panose="02020603050405020304" pitchFamily="18" charset="0"/>
                <a:cs typeface="Times New Roman" panose="02020603050405020304" pitchFamily="18" charset="0"/>
              </a:rPr>
              <a:t> </a:t>
            </a:r>
            <a:r>
              <a:rPr lang="en-US" sz="3800" i="1" smtClean="0">
                <a:latin typeface="Times New Roman" panose="02020603050405020304" pitchFamily="18" charset="0"/>
                <a:cs typeface="Times New Roman" panose="02020603050405020304" pitchFamily="18" charset="0"/>
              </a:rPr>
              <a:t>vô </a:t>
            </a:r>
            <a:r>
              <a:rPr lang="en-US" sz="3800" i="1" dirty="0" err="1">
                <a:latin typeface="Times New Roman" panose="02020603050405020304" pitchFamily="18" charset="0"/>
                <a:cs typeface="Times New Roman" panose="02020603050405020304" pitchFamily="18" charset="0"/>
              </a:rPr>
              <a:t>tuyến</a:t>
            </a:r>
            <a:r>
              <a:rPr lang="en-US" sz="3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3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3800" i="1" dirty="0">
                <a:latin typeface="Times New Roman" panose="02020603050405020304" pitchFamily="18" charset="0"/>
                <a:cs typeface="Times New Roman" panose="02020603050405020304" pitchFamily="18" charset="0"/>
              </a:rPr>
              <a:t>=&gt; </a:t>
            </a:r>
            <a:r>
              <a:rPr lang="en-US" sz="3800" i="1" dirty="0" err="1">
                <a:latin typeface="Times New Roman" panose="02020603050405020304" pitchFamily="18" charset="0"/>
                <a:cs typeface="Times New Roman" panose="02020603050405020304" pitchFamily="18" charset="0"/>
              </a:rPr>
              <a:t>Bộ</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chuyển</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mạch</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và</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bộ</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định</a:t>
            </a:r>
            <a:r>
              <a:rPr lang="en-US" sz="3800" i="1" dirty="0">
                <a:latin typeface="Times New Roman" panose="02020603050405020304" pitchFamily="18" charset="0"/>
                <a:cs typeface="Times New Roman" panose="02020603050405020304" pitchFamily="18" charset="0"/>
              </a:rPr>
              <a:t> </a:t>
            </a:r>
            <a:r>
              <a:rPr lang="en-US" sz="3800" i="1" dirty="0" err="1">
                <a:latin typeface="Times New Roman" panose="02020603050405020304" pitchFamily="18" charset="0"/>
                <a:cs typeface="Times New Roman" panose="02020603050405020304" pitchFamily="18" charset="0"/>
              </a:rPr>
              <a:t>tuyến</a:t>
            </a:r>
            <a:r>
              <a:rPr lang="en-US" sz="3800" i="1" dirty="0">
                <a:latin typeface="Times New Roman" panose="02020603050405020304" pitchFamily="18" charset="0"/>
                <a:cs typeface="Times New Roman" panose="02020603050405020304" pitchFamily="18" charset="0"/>
              </a:rPr>
              <a:t> </a:t>
            </a:r>
            <a:r>
              <a:rPr lang="en-US" sz="3800" i="1" err="1">
                <a:latin typeface="Times New Roman" panose="02020603050405020304" pitchFamily="18" charset="0"/>
                <a:cs typeface="Times New Roman" panose="02020603050405020304" pitchFamily="18" charset="0"/>
              </a:rPr>
              <a:t>không</a:t>
            </a:r>
            <a:r>
              <a:rPr lang="en-US" sz="3800" i="1">
                <a:latin typeface="Times New Roman" panose="02020603050405020304" pitchFamily="18" charset="0"/>
                <a:cs typeface="Times New Roman" panose="02020603050405020304" pitchFamily="18" charset="0"/>
              </a:rPr>
              <a:t> </a:t>
            </a:r>
            <a:r>
              <a:rPr lang="en-US" sz="3800" i="1" smtClean="0">
                <a:latin typeface="Times New Roman" panose="02020603050405020304" pitchFamily="18" charset="0"/>
                <a:cs typeface="Times New Roman" panose="02020603050405020304" pitchFamily="18" charset="0"/>
              </a:rPr>
              <a:t>dây.</a:t>
            </a:r>
            <a:endParaRPr lang="en-US" sz="3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3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38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7030A0"/>
                </a:solidFill>
                <a:latin typeface="Times New Roman" panose="02020603050405020304" pitchFamily="18" charset="0"/>
                <a:cs typeface="Times New Roman" panose="02020603050405020304" pitchFamily="18" charset="0"/>
              </a:rPr>
              <a:t>2. Các thành phần của mạng máy tính</a:t>
            </a:r>
            <a:endParaRPr lang="en-US" sz="2800">
              <a:solidFill>
                <a:srgbClr val="7030A0"/>
              </a:solidFill>
              <a:latin typeface="Times New Roman" panose="02020603050405020304" pitchFamily="18" charset="0"/>
              <a:cs typeface="Times New Roman" panose="02020603050405020304"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95316481"/>
              </p:ext>
            </p:extLst>
          </p:nvPr>
        </p:nvGraphicFramePr>
        <p:xfrm>
          <a:off x="331788" y="398340"/>
          <a:ext cx="11669712" cy="6308725"/>
        </p:xfrm>
        <a:graphic>
          <a:graphicData uri="http://schemas.openxmlformats.org/drawingml/2006/table">
            <a:tbl>
              <a:tblPr firstRow="1" bandRow="1">
                <a:tableStyleId>{5C22544A-7EE6-4342-B048-85BDC9FD1C3A}</a:tableStyleId>
              </a:tblPr>
              <a:tblGrid>
                <a:gridCol w="11669712"/>
              </a:tblGrid>
              <a:tr h="471314">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837411">
                <a:tc>
                  <a:txBody>
                    <a:bodyPr/>
                    <a:lstStyle/>
                    <a:p>
                      <a:pPr marL="457200" marR="0" lvl="1" indent="0" algn="just" defTabSz="914400" rtl="0" eaLnBrk="1" fontAlgn="auto" latinLnBrk="0" hangingPunct="1">
                        <a:lnSpc>
                          <a:spcPct val="100000"/>
                        </a:lnSpc>
                        <a:spcBef>
                          <a:spcPts val="0"/>
                        </a:spcBef>
                        <a:spcAft>
                          <a:spcPts val="0"/>
                        </a:spcAft>
                        <a:buClrTx/>
                        <a:buSzTx/>
                        <a:buFontTx/>
                        <a:buNone/>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0" y="940044"/>
            <a:ext cx="12191999" cy="6093976"/>
          </a:xfrm>
          <a:prstGeom prst="rect">
            <a:avLst/>
          </a:prstGeom>
          <a:blipFill>
            <a:blip r:embed="rId3"/>
            <a:tile tx="0" ty="0" sx="100000" sy="100000" flip="none" algn="tl"/>
          </a:blipFill>
        </p:spPr>
        <p:txBody>
          <a:bodyPr wrap="square">
            <a:spAutoFit/>
          </a:bodyPr>
          <a:lstStyle/>
          <a:p>
            <a:pPr algn="ctr" fontAlgn="auto">
              <a:spcBef>
                <a:spcPts val="0"/>
              </a:spcBef>
              <a:spcAft>
                <a:spcPts val="0"/>
              </a:spcAft>
              <a:defRPr/>
            </a:pPr>
            <a:r>
              <a:rPr lang="en-US" sz="2600" b="1" i="1" smtClean="0">
                <a:latin typeface="Times New Roman" panose="02020603050405020304"/>
                <a:cs typeface="Times New Roman" panose="02020603050405020304"/>
              </a:rPr>
              <a:t>Phần </a:t>
            </a:r>
            <a:r>
              <a:rPr lang="en-US" sz="2600" b="1" i="1">
                <a:latin typeface="Times New Roman" panose="02020603050405020304"/>
                <a:cs typeface="Times New Roman" panose="02020603050405020304"/>
              </a:rPr>
              <a:t>2:</a:t>
            </a:r>
            <a:r>
              <a:rPr lang="en-US" sz="2600" b="1">
                <a:latin typeface="Times New Roman" panose="02020603050405020304"/>
                <a:cs typeface="Times New Roman" panose="02020603050405020304"/>
              </a:rPr>
              <a:t> Đọc thông tin trong SGK  (trang 18)- &gt; Trả lời các câu hỏi:</a:t>
            </a:r>
            <a:endParaRPr lang="en-US" sz="2600" u="sng">
              <a:latin typeface="Times New Roman" panose="02020603050405020304"/>
              <a:cs typeface="Times New Roman" panose="02020603050405020304"/>
            </a:endParaRPr>
          </a:p>
          <a:p>
            <a:pPr fontAlgn="auto">
              <a:spcBef>
                <a:spcPts val="0"/>
              </a:spcBef>
              <a:spcAft>
                <a:spcPts val="0"/>
              </a:spcAft>
              <a:defRPr/>
            </a:pPr>
            <a:r>
              <a:rPr lang="fr-FR" sz="2600" b="1" i="1" smtClean="0">
                <a:solidFill>
                  <a:srgbClr val="000000"/>
                </a:solidFill>
                <a:latin typeface="Times New Roman" panose="02020603050405020304"/>
                <a:cs typeface="Times New Roman" panose="02020603050405020304"/>
              </a:rPr>
              <a:t>     </a:t>
            </a:r>
            <a:r>
              <a:rPr lang="fr-FR" sz="2600" b="1" i="1" u="sng" smtClean="0">
                <a:solidFill>
                  <a:srgbClr val="000000"/>
                </a:solidFill>
                <a:latin typeface="Times New Roman" panose="02020603050405020304"/>
                <a:cs typeface="Times New Roman" panose="02020603050405020304"/>
              </a:rPr>
              <a:t>Câu </a:t>
            </a:r>
            <a:r>
              <a:rPr lang="fr-FR" sz="2600" b="1" i="1" u="sng">
                <a:solidFill>
                  <a:srgbClr val="000000"/>
                </a:solidFill>
                <a:latin typeface="Times New Roman" panose="02020603050405020304"/>
                <a:cs typeface="Times New Roman" panose="02020603050405020304"/>
              </a:rPr>
              <a:t>4.</a:t>
            </a:r>
            <a:r>
              <a:rPr lang="fr-FR" sz="2600" u="sng">
                <a:solidFill>
                  <a:srgbClr val="000000"/>
                </a:solidFill>
                <a:latin typeface="Times New Roman" panose="02020603050405020304"/>
                <a:cs typeface="Times New Roman" panose="02020603050405020304"/>
              </a:rPr>
              <a:t> </a:t>
            </a:r>
            <a:r>
              <a:rPr lang="fr-FR" sz="2600" b="1">
                <a:solidFill>
                  <a:srgbClr val="000000"/>
                </a:solidFill>
                <a:latin typeface="Times New Roman" panose="02020603050405020304"/>
                <a:cs typeface="Times New Roman" panose="02020603050405020304"/>
              </a:rPr>
              <a:t>Các thành phần chính trong mạng máy tính? (kể tên)</a:t>
            </a:r>
            <a:endParaRPr lang="en-US" sz="2600" b="1" i="1" smtClean="0">
              <a:latin typeface="Times New Roman" panose="02020603050405020304" pitchFamily="18" charset="0"/>
              <a:cs typeface="Times New Roman" panose="02020603050405020304" pitchFamily="18" charset="0"/>
            </a:endParaRPr>
          </a:p>
          <a:p>
            <a:pPr fontAlgn="auto">
              <a:spcBef>
                <a:spcPts val="0"/>
              </a:spcBef>
              <a:spcAft>
                <a:spcPts val="0"/>
              </a:spcAft>
              <a:buFont typeface="Symbol" panose="05050102010706020507" pitchFamily="18" charset="2"/>
              <a:buChar char="Þ"/>
              <a:defRPr/>
            </a:pPr>
            <a:r>
              <a:rPr lang="en-US" sz="2600" i="1" smtClean="0">
                <a:latin typeface="Times New Roman" panose="02020603050405020304" pitchFamily="18" charset="0"/>
                <a:cs typeface="Times New Roman" panose="02020603050405020304" pitchFamily="18" charset="0"/>
              </a:rPr>
              <a:t>Gồm </a:t>
            </a:r>
            <a:r>
              <a:rPr lang="en-US" sz="2600" i="1" dirty="0">
                <a:latin typeface="Times New Roman" panose="02020603050405020304" pitchFamily="18" charset="0"/>
                <a:cs typeface="Times New Roman" panose="02020603050405020304" pitchFamily="18" charset="0"/>
              </a:rPr>
              <a:t>3 </a:t>
            </a:r>
            <a:r>
              <a:rPr lang="en-US" sz="2600" i="1" dirty="0" err="1">
                <a:latin typeface="Times New Roman" panose="02020603050405020304" pitchFamily="18" charset="0"/>
                <a:cs typeface="Times New Roman" panose="02020603050405020304" pitchFamily="18" charset="0"/>
              </a:rPr>
              <a:t>thành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phần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Thiết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bị</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đầu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cuối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thiết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bị</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kết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nối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bao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gồm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cả</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đường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truyền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dữ</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liệu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phẩn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mềm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mạng</a:t>
            </a:r>
            <a:r>
              <a:rPr lang="en-US" sz="26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anose="05050102010706020507" pitchFamily="18" charset="2"/>
              <a:buChar char="Þ"/>
              <a:defRPr/>
            </a:pPr>
            <a:r>
              <a:rPr lang="vi-VN" sz="2600" i="1" dirty="0">
                <a:latin typeface="Times New Roman" panose="02020603050405020304" pitchFamily="18" charset="0"/>
                <a:cs typeface="Times New Roman" panose="02020603050405020304" pitchFamily="18" charset="0"/>
              </a:rPr>
              <a:t>- Thiết bị đầu cuối</a:t>
            </a:r>
            <a:r>
              <a:rPr lang="fr-FR"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6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a:t>
            </a:r>
            <a:r>
              <a:rPr lang="vi-VN" sz="2600" i="1">
                <a:latin typeface="Times New Roman" panose="02020603050405020304" pitchFamily="18" charset="0"/>
                <a:cs typeface="Times New Roman" panose="02020603050405020304" pitchFamily="18" charset="0"/>
              </a:rPr>
              <a:t>tại </a:t>
            </a:r>
            <a:r>
              <a:rPr lang="vi-VN" sz="2600" i="1" smtClean="0">
                <a:latin typeface="Times New Roman" panose="02020603050405020304" pitchFamily="18" charset="0"/>
                <a:cs typeface="Times New Roman" panose="02020603050405020304" pitchFamily="18" charset="0"/>
              </a:rPr>
              <a:t>mộ</a:t>
            </a:r>
            <a:endParaRPr lang="en-US" sz="2600" u="sng" dirty="0">
              <a:latin typeface="Times New Roman" panose="02020603050405020304"/>
              <a:cs typeface="Times New Roman" panose="02020603050405020304"/>
            </a:endParaRPr>
          </a:p>
          <a:p>
            <a:pPr marL="457200" algn="just" fontAlgn="auto">
              <a:spcBef>
                <a:spcPts val="0"/>
              </a:spcBef>
              <a:spcAft>
                <a:spcPts val="0"/>
              </a:spcAft>
              <a:defRPr/>
            </a:pPr>
            <a:r>
              <a:rPr lang="fr-FR" sz="2600" b="1" i="1" u="sng" dirty="0" err="1">
                <a:latin typeface="Times New Roman" panose="02020603050405020304"/>
                <a:cs typeface="Times New Roman" panose="02020603050405020304"/>
              </a:rPr>
              <a:t>Câu</a:t>
            </a:r>
            <a:r>
              <a:rPr lang="fr-FR" sz="2600" b="1" i="1" u="sng" dirty="0">
                <a:latin typeface="Times New Roman" panose="02020603050405020304"/>
                <a:cs typeface="Times New Roman" panose="02020603050405020304"/>
              </a:rPr>
              <a:t> 5.</a:t>
            </a:r>
            <a:r>
              <a:rPr lang="fr-FR" sz="2600" b="1" i="1" dirty="0">
                <a:latin typeface="Times New Roman" panose="02020603050405020304"/>
                <a:cs typeface="Times New Roman" panose="02020603050405020304"/>
              </a:rPr>
              <a:t> </a:t>
            </a:r>
            <a:r>
              <a:rPr lang="fr-FR" sz="2600" i="1" dirty="0">
                <a:latin typeface="Times New Roman" panose="02020603050405020304"/>
                <a:cs typeface="Times New Roman" panose="02020603050405020304"/>
              </a:rPr>
              <a:t> </a:t>
            </a:r>
            <a:r>
              <a:rPr lang="fr-FR" sz="2600" b="1" dirty="0" err="1">
                <a:latin typeface="Times New Roman" panose="02020603050405020304"/>
                <a:cs typeface="Times New Roman" panose="02020603050405020304"/>
              </a:rPr>
              <a:t>Nêu</a:t>
            </a:r>
            <a:r>
              <a:rPr lang="fr-FR" sz="2600" b="1" dirty="0">
                <a:latin typeface="Times New Roman" panose="02020603050405020304"/>
                <a:cs typeface="Times New Roman" panose="02020603050405020304"/>
              </a:rPr>
              <a:t> </a:t>
            </a:r>
            <a:r>
              <a:rPr lang="fr-FR" sz="2600" b="1" dirty="0" err="1">
                <a:latin typeface="Times New Roman" panose="02020603050405020304"/>
                <a:cs typeface="Times New Roman" panose="02020603050405020304"/>
              </a:rPr>
              <a:t>cụ</a:t>
            </a:r>
            <a:r>
              <a:rPr lang="fr-FR" sz="2600" b="1" dirty="0">
                <a:latin typeface="Times New Roman" panose="02020603050405020304"/>
                <a:cs typeface="Times New Roman" panose="02020603050405020304"/>
              </a:rPr>
              <a:t> </a:t>
            </a:r>
            <a:r>
              <a:rPr lang="fr-FR" sz="2600" b="1" dirty="0" err="1">
                <a:latin typeface="Times New Roman" panose="02020603050405020304"/>
                <a:cs typeface="Times New Roman" panose="02020603050405020304"/>
              </a:rPr>
              <a:t>thể</a:t>
            </a:r>
            <a:r>
              <a:rPr lang="fr-FR" sz="2600" b="1" dirty="0">
                <a:latin typeface="Times New Roman" panose="02020603050405020304"/>
                <a:cs typeface="Times New Roman" panose="02020603050405020304"/>
              </a:rPr>
              <a:t> </a:t>
            </a:r>
            <a:r>
              <a:rPr lang="fr-FR" sz="2600" b="1" dirty="0" err="1">
                <a:latin typeface="Times New Roman" panose="02020603050405020304"/>
                <a:cs typeface="Times New Roman" panose="02020603050405020304"/>
              </a:rPr>
              <a:t>các</a:t>
            </a:r>
            <a:r>
              <a:rPr lang="fr-FR" sz="2600" b="1" dirty="0">
                <a:latin typeface="Times New Roman" panose="02020603050405020304"/>
                <a:cs typeface="Times New Roman" panose="02020603050405020304"/>
              </a:rPr>
              <a:t> </a:t>
            </a:r>
            <a:r>
              <a:rPr lang="fr-FR" sz="2600" b="1" dirty="0" err="1">
                <a:latin typeface="Times New Roman" panose="02020603050405020304"/>
                <a:cs typeface="Times New Roman" panose="02020603050405020304"/>
              </a:rPr>
              <a:t>thành</a:t>
            </a:r>
            <a:r>
              <a:rPr lang="fr-FR" sz="2600" b="1" dirty="0">
                <a:latin typeface="Times New Roman" panose="02020603050405020304"/>
                <a:cs typeface="Times New Roman" panose="02020603050405020304"/>
              </a:rPr>
              <a:t> </a:t>
            </a:r>
            <a:r>
              <a:rPr lang="fr-FR" sz="2600" b="1" dirty="0" err="1">
                <a:latin typeface="Times New Roman" panose="02020603050405020304"/>
                <a:cs typeface="Times New Roman" panose="02020603050405020304"/>
              </a:rPr>
              <a:t>phần</a:t>
            </a:r>
            <a:r>
              <a:rPr lang="fr-FR" sz="2600" b="1" dirty="0">
                <a:latin typeface="Times New Roman" panose="02020603050405020304"/>
                <a:cs typeface="Times New Roman" panose="02020603050405020304"/>
              </a:rPr>
              <a:t> </a:t>
            </a:r>
            <a:r>
              <a:rPr lang="fr-FR" sz="2600" b="1" dirty="0" err="1">
                <a:latin typeface="Times New Roman" panose="02020603050405020304"/>
                <a:cs typeface="Times New Roman" panose="02020603050405020304"/>
              </a:rPr>
              <a:t>đó</a:t>
            </a:r>
            <a:r>
              <a:rPr lang="fr-FR" sz="2600" b="1" dirty="0">
                <a:latin typeface="Times New Roman" panose="02020603050405020304"/>
                <a:cs typeface="Times New Roman" panose="02020603050405020304"/>
              </a:rPr>
              <a:t> ? </a:t>
            </a:r>
            <a:r>
              <a:rPr lang="fr-FR" sz="2600" dirty="0">
                <a:latin typeface="Times New Roman" panose="02020603050405020304"/>
                <a:cs typeface="Times New Roman" panose="02020603050405020304"/>
              </a:rPr>
              <a:t>(</a:t>
            </a:r>
            <a:r>
              <a:rPr lang="fr-FR" sz="2600" dirty="0" err="1">
                <a:latin typeface="Times New Roman" panose="02020603050405020304"/>
                <a:cs typeface="Times New Roman" panose="02020603050405020304"/>
              </a:rPr>
              <a:t>để</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nhận</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dạng</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rõ</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hơn</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từng</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thành</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phần</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trong</a:t>
            </a:r>
            <a:r>
              <a:rPr lang="fr-FR" sz="2600" dirty="0">
                <a:latin typeface="Times New Roman" panose="02020603050405020304"/>
                <a:cs typeface="Times New Roman" panose="02020603050405020304"/>
              </a:rPr>
              <a:t> </a:t>
            </a:r>
            <a:r>
              <a:rPr lang="fr-FR" sz="2600" dirty="0" err="1">
                <a:latin typeface="Times New Roman" panose="02020603050405020304"/>
                <a:cs typeface="Times New Roman" panose="02020603050405020304"/>
              </a:rPr>
              <a:t>mạng</a:t>
            </a:r>
            <a:r>
              <a:rPr lang="fr-FR" sz="2600" dirty="0">
                <a:latin typeface="Times New Roman" panose="02020603050405020304"/>
                <a:cs typeface="Times New Roman" panose="02020603050405020304"/>
              </a:rPr>
              <a:t>)</a:t>
            </a:r>
            <a:r>
              <a:rPr lang="vi-VN" sz="26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6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6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7030A0"/>
                </a:solidFill>
                <a:latin typeface="Times New Roman" panose="02020603050405020304" pitchFamily="18" charset="0"/>
                <a:cs typeface="Times New Roman" panose="02020603050405020304" pitchFamily="18" charset="0"/>
              </a:rPr>
              <a:t>2. Các thành phần của mạng máy tính</a:t>
            </a:r>
            <a:endParaRPr lang="en-US" sz="2800">
              <a:solidFill>
                <a:srgbClr val="7030A0"/>
              </a:solidFill>
              <a:latin typeface="Times New Roman" panose="02020603050405020304" pitchFamily="18" charset="0"/>
              <a:cs typeface="Times New Roman" panose="02020603050405020304"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02403536"/>
              </p:ext>
            </p:extLst>
          </p:nvPr>
        </p:nvGraphicFramePr>
        <p:xfrm>
          <a:off x="0" y="808892"/>
          <a:ext cx="12192000" cy="5884985"/>
        </p:xfrm>
        <a:graphic>
          <a:graphicData uri="http://schemas.openxmlformats.org/drawingml/2006/table">
            <a:tbl>
              <a:tblPr firstRow="1" bandRow="1">
                <a:tableStyleId>{5C22544A-7EE6-4342-B048-85BDC9FD1C3A}</a:tableStyleId>
              </a:tblPr>
              <a:tblGrid>
                <a:gridCol w="12192000"/>
              </a:tblGrid>
              <a:tr h="517047">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5367938">
                <a:tc>
                  <a:txBody>
                    <a:bodyPr/>
                    <a:lstStyle/>
                    <a:p>
                      <a:pPr lvl="1"/>
                      <a:r>
                        <a:rPr lang="vi-VN" sz="30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30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30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30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30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30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30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30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30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30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30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3000" b="1" i="1" kern="120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3000" b="1" i="1" kern="1200" smtClean="0">
                          <a:solidFill>
                            <a:srgbClr val="FF0000"/>
                          </a:solidFill>
                          <a:effectLst/>
                          <a:latin typeface="Times New Roman" panose="02020603050405020304" pitchFamily="18" charset="0"/>
                          <a:ea typeface="+mn-ea"/>
                          <a:cs typeface="Times New Roman" panose="02020603050405020304" pitchFamily="18" charset="0"/>
                        </a:rPr>
                        <a:t>Câu </a:t>
                      </a:r>
                      <a:r>
                        <a:rPr lang="vi-VN" sz="3000" b="1" i="1" kern="1200" dirty="0" smtClean="0">
                          <a:solidFill>
                            <a:srgbClr val="FF0000"/>
                          </a:solidFill>
                          <a:effectLst/>
                          <a:latin typeface="Times New Roman" panose="02020603050405020304" pitchFamily="18" charset="0"/>
                          <a:ea typeface="+mn-ea"/>
                          <a:cs typeface="Times New Roman" panose="02020603050405020304" pitchFamily="18" charset="0"/>
                        </a:rPr>
                        <a:t>7.</a:t>
                      </a:r>
                      <a:r>
                        <a:rPr lang="vi-VN" sz="30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30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a:t>
                      </a:r>
                      <a:r>
                        <a:rPr lang="vi-VN" sz="3000" kern="1200" smtClean="0">
                          <a:solidFill>
                            <a:srgbClr val="FF0000"/>
                          </a:solidFill>
                          <a:effectLst/>
                          <a:latin typeface="Times New Roman" panose="02020603050405020304" pitchFamily="18" charset="0"/>
                          <a:ea typeface="+mn-ea"/>
                          <a:cs typeface="Times New Roman" panose="02020603050405020304" pitchFamily="18" charset="0"/>
                        </a:rPr>
                        <a:t>minh </a:t>
                      </a:r>
                      <a:r>
                        <a:rPr lang="vi-VN" sz="3000" kern="1200" smtClean="0">
                          <a:solidFill>
                            <a:srgbClr val="FF0000"/>
                          </a:solidFill>
                          <a:effectLst/>
                          <a:latin typeface="Times New Roman" panose="02020603050405020304" pitchFamily="18" charset="0"/>
                          <a:ea typeface="+mn-ea"/>
                          <a:cs typeface="Times New Roman" panose="02020603050405020304" pitchFamily="18" charset="0"/>
                        </a:rPr>
                        <a:t>họ</a:t>
                      </a:r>
                      <a:r>
                        <a:rPr lang="en-US" sz="3000" kern="1200" smtClean="0">
                          <a:solidFill>
                            <a:srgbClr val="FF0000"/>
                          </a:solidFill>
                          <a:effectLst/>
                          <a:latin typeface="Times New Roman" panose="02020603050405020304" pitchFamily="18" charset="0"/>
                          <a:ea typeface="+mn-ea"/>
                          <a:cs typeface="Times New Roman" panose="02020603050405020304" pitchFamily="18" charset="0"/>
                        </a:rPr>
                        <a:t>a.</a:t>
                      </a:r>
                      <a:endParaRPr lang="en-US" sz="30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32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0" y="2203450"/>
            <a:ext cx="12192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000" i="1">
                <a:latin typeface="Times New Roman" panose="02020603050405020304" pitchFamily="18" charset="0"/>
                <a:cs typeface="Times New Roman" panose="02020603050405020304" pitchFamily="18" charset="0"/>
              </a:rPr>
              <a:t>=&gt; </a:t>
            </a:r>
            <a:r>
              <a:rPr lang="vi-VN" sz="3000" i="1">
                <a:latin typeface="Times New Roman" panose="02020603050405020304" pitchFamily="18" charset="0"/>
                <a:cs typeface="Times New Roman" panose="02020603050405020304" pitchFamily="18" charset="0"/>
              </a:rPr>
              <a:t>Gồm 2 loại : </a:t>
            </a:r>
            <a:endParaRPr lang="en-US" sz="3000" u="sng">
              <a:latin typeface="Times New Roman" panose="02020603050405020304" pitchFamily="18" charset="0"/>
              <a:cs typeface="Times New Roman" panose="02020603050405020304" pitchFamily="18" charset="0"/>
            </a:endParaRPr>
          </a:p>
          <a:p>
            <a:pPr lvl="1" eaLnBrk="1" hangingPunct="1"/>
            <a:r>
              <a:rPr lang="vi-VN" sz="3000" i="1">
                <a:latin typeface="Times New Roman" panose="02020603050405020304" pitchFamily="18" charset="0"/>
                <a:cs typeface="Times New Roman" panose="02020603050405020304" pitchFamily="18" charset="0"/>
              </a:rPr>
              <a:t>+ Có dây (nhìn thấy) : Dây dẫn mạng ( vd : dây</a:t>
            </a:r>
            <a:r>
              <a:rPr lang="en-US" sz="3000" i="1">
                <a:latin typeface="Times New Roman" panose="02020603050405020304" pitchFamily="18" charset="0"/>
                <a:cs typeface="Times New Roman" panose="02020603050405020304" pitchFamily="18" charset="0"/>
              </a:rPr>
              <a:t> </a:t>
            </a:r>
            <a:r>
              <a:rPr lang="vi-VN" sz="3000" i="1">
                <a:latin typeface="Times New Roman" panose="02020603050405020304" pitchFamily="18" charset="0"/>
                <a:cs typeface="Times New Roman" panose="02020603050405020304" pitchFamily="18" charset="0"/>
              </a:rPr>
              <a:t>cáp quang, cáp xoắn,…).</a:t>
            </a:r>
            <a:endParaRPr lang="en-US" sz="3000" u="sng">
              <a:latin typeface="Times New Roman" panose="02020603050405020304" pitchFamily="18" charset="0"/>
              <a:cs typeface="Times New Roman" panose="02020603050405020304" pitchFamily="18" charset="0"/>
            </a:endParaRPr>
          </a:p>
          <a:p>
            <a:pPr lvl="1" eaLnBrk="1" hangingPunct="1"/>
            <a:r>
              <a:rPr lang="vi-VN" sz="3000" i="1">
                <a:latin typeface="Times New Roman" panose="02020603050405020304" pitchFamily="18" charset="0"/>
                <a:cs typeface="Times New Roman" panose="02020603050405020304" pitchFamily="18" charset="0"/>
              </a:rPr>
              <a:t>+ Không dây (Không nhìn thấy) : Sử dụng sóng vô tuyến (vd : Wifi, </a:t>
            </a:r>
            <a:r>
              <a:rPr lang="vi-VN" sz="3000" i="1" smtClean="0">
                <a:latin typeface="Times New Roman" panose="02020603050405020304" pitchFamily="18" charset="0"/>
                <a:cs typeface="Times New Roman" panose="02020603050405020304" pitchFamily="18" charset="0"/>
              </a:rPr>
              <a:t>Bluetooth</a:t>
            </a:r>
            <a:r>
              <a:rPr lang="vi-VN" sz="3000" i="1">
                <a:latin typeface="Times New Roman" panose="02020603050405020304" pitchFamily="18" charset="0"/>
                <a:cs typeface="Times New Roman" panose="02020603050405020304" pitchFamily="18" charset="0"/>
              </a:rPr>
              <a:t>,…)</a:t>
            </a:r>
            <a:endParaRPr lang="en-US" sz="3000" u="sng">
              <a:latin typeface="Times New Roman" panose="02020603050405020304" pitchFamily="18" charset="0"/>
              <a:cs typeface="Times New Roman" panose="02020603050405020304" pitchFamily="18" charset="0"/>
            </a:endParaRPr>
          </a:p>
          <a:p>
            <a:pPr eaLnBrk="1" hangingPunct="1"/>
            <a:endParaRPr lang="en-US" sz="3000" i="1">
              <a:latin typeface="Times New Roman" panose="02020603050405020304" pitchFamily="18" charset="0"/>
              <a:cs typeface="Times New Roman" panose="02020603050405020304" pitchFamily="18" charset="0"/>
            </a:endParaRPr>
          </a:p>
          <a:p>
            <a:pPr eaLnBrk="1" hangingPunct="1"/>
            <a:endParaRPr lang="en-US" sz="3000" i="1" smtClean="0">
              <a:latin typeface="Times New Roman" panose="02020603050405020304" pitchFamily="18" charset="0"/>
              <a:cs typeface="Times New Roman" panose="02020603050405020304" pitchFamily="18" charset="0"/>
            </a:endParaRPr>
          </a:p>
          <a:p>
            <a:pPr eaLnBrk="1" hangingPunct="1"/>
            <a:r>
              <a:rPr lang="en-US" sz="3000" i="1" smtClean="0">
                <a:latin typeface="Times New Roman" panose="02020603050405020304" pitchFamily="18" charset="0"/>
                <a:cs typeface="Times New Roman" panose="02020603050405020304" pitchFamily="18" charset="0"/>
              </a:rPr>
              <a:t>=&gt; </a:t>
            </a:r>
            <a:r>
              <a:rPr lang="vi-VN" sz="3000" i="1">
                <a:latin typeface="Times New Roman" panose="02020603050405020304" pitchFamily="18" charset="0"/>
                <a:cs typeface="Times New Roman" panose="02020603050405020304" pitchFamily="18" charset="0"/>
              </a:rPr>
              <a:t>Đường truyền không dây có nhiều ưu điểm hơn, Các thiết bị trong mạng có thế linh</a:t>
            </a:r>
            <a:r>
              <a:rPr lang="en-US" sz="3000" i="1">
                <a:latin typeface="Times New Roman" panose="02020603050405020304" pitchFamily="18" charset="0"/>
                <a:cs typeface="Times New Roman" panose="02020603050405020304" pitchFamily="18" charset="0"/>
              </a:rPr>
              <a:t> </a:t>
            </a:r>
            <a:r>
              <a:rPr lang="vi-VN" sz="3000" i="1">
                <a:latin typeface="Times New Roman" panose="02020603050405020304" pitchFamily="18" charset="0"/>
                <a:cs typeface="Times New Roman" panose="02020603050405020304" pitchFamily="18" charset="0"/>
              </a:rPr>
              <a:t>hoạt thay đổi vị trí mà vẫn duy trì kết nối mạng.</a:t>
            </a:r>
            <a:endParaRPr lang="en-US" sz="3000" u="sng">
              <a:latin typeface="Times New Roman" panose="02020603050405020304" pitchFamily="18" charset="0"/>
              <a:cs typeface="Times New Roman" panose="02020603050405020304" pitchFamily="18" charset="0"/>
            </a:endParaRPr>
          </a:p>
          <a:p>
            <a:pPr eaLnBrk="1" hangingPunct="1"/>
            <a:r>
              <a:rPr lang="en-US" sz="3000" i="1">
                <a:latin typeface="Times New Roman" panose="02020603050405020304" pitchFamily="18" charset="0"/>
                <a:cs typeface="Times New Roman" panose="02020603050405020304" pitchFamily="18" charset="0"/>
              </a:rPr>
              <a:t>     </a:t>
            </a:r>
            <a:r>
              <a:rPr lang="vi-VN" sz="3000" i="1">
                <a:latin typeface="Times New Roman" panose="02020603050405020304" pitchFamily="18" charset="0"/>
                <a:cs typeface="Times New Roman" panose="02020603050405020304" pitchFamily="18" charset="0"/>
              </a:rPr>
              <a:t>VD : T</a:t>
            </a:r>
            <a:r>
              <a:rPr lang="en-US" sz="3000" i="1">
                <a:latin typeface="Times New Roman" panose="02020603050405020304" pitchFamily="18" charset="0"/>
                <a:cs typeface="Times New Roman" panose="02020603050405020304" pitchFamily="18" charset="0"/>
              </a:rPr>
              <a:t>rên xe khách, hành khách có thể sử dụng điện thoại di động </a:t>
            </a:r>
            <a:r>
              <a:rPr lang="en-US" sz="3000" i="1" smtClean="0">
                <a:latin typeface="Times New Roman" panose="02020603050405020304" pitchFamily="18" charset="0"/>
                <a:cs typeface="Times New Roman" panose="02020603050405020304" pitchFamily="18" charset="0"/>
              </a:rPr>
              <a:t>để </a:t>
            </a:r>
            <a:r>
              <a:rPr lang="en-US" sz="3000" i="1">
                <a:latin typeface="Times New Roman" panose="02020603050405020304" pitchFamily="18" charset="0"/>
                <a:cs typeface="Times New Roman" panose="02020603050405020304" pitchFamily="18" charset="0"/>
              </a:rPr>
              <a:t>truy cập Internet mà không cần dây nối.</a:t>
            </a:r>
            <a:endParaRPr lang="en-US" sz="3000">
              <a:latin typeface="Times New Roman" panose="02020603050405020304" pitchFamily="18" charset="0"/>
              <a:cs typeface="Times New Roman" panose="02020603050405020304" pitchFamily="18" charset="0"/>
            </a:endParaRPr>
          </a:p>
          <a:p>
            <a:pPr eaLnBrk="1" hangingPunct="1"/>
            <a:endParaRPr lang="en-US" sz="300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62" y="814388"/>
            <a:ext cx="7530001" cy="6043612"/>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en-US" sz="4500" i="1" smtClean="0">
                <a:latin typeface="Times New Roman" panose="02020603050405020304" pitchFamily="18" charset="0"/>
                <a:cs typeface="Times New Roman" panose="02020603050405020304" pitchFamily="18" charset="0"/>
              </a:rPr>
              <a:t>Gồm:</a:t>
            </a:r>
          </a:p>
          <a:p>
            <a:pPr marL="0" indent="0" algn="just" eaLnBrk="1" fontAlgn="auto" hangingPunct="1">
              <a:spcAft>
                <a:spcPts val="0"/>
              </a:spcAft>
              <a:buFont typeface="Arial" panose="020B0604020202020204" pitchFamily="34" charset="0"/>
              <a:buNone/>
              <a:defRPr/>
            </a:pPr>
            <a:r>
              <a:rPr lang="en-US" sz="4500" i="1" smtClean="0">
                <a:latin typeface="Times New Roman" panose="02020603050405020304" pitchFamily="18" charset="0"/>
                <a:cs typeface="Times New Roman" panose="02020603050405020304" pitchFamily="18" charset="0"/>
              </a:rPr>
              <a:t>- </a:t>
            </a:r>
            <a:r>
              <a:rPr lang="vi-VN" sz="4500" i="1" smtClean="0">
                <a:latin typeface="Times New Roman" panose="02020603050405020304" pitchFamily="18" charset="0"/>
                <a:cs typeface="Times New Roman" panose="02020603050405020304" pitchFamily="18" charset="0"/>
              </a:rPr>
              <a:t>Các </a:t>
            </a:r>
            <a:r>
              <a:rPr lang="vi-VN" sz="4500" i="1" dirty="0">
                <a:latin typeface="Times New Roman" panose="02020603050405020304" pitchFamily="18" charset="0"/>
                <a:cs typeface="Times New Roman" panose="02020603050405020304" pitchFamily="18" charset="0"/>
              </a:rPr>
              <a:t>thiết bị đầu cuối (máy tính, điện thoại, máy in, máy ảnh</a:t>
            </a:r>
            <a:r>
              <a:rPr lang="vi-VN" sz="4500" i="1" dirty="0" smtClean="0">
                <a:latin typeface="Times New Roman" panose="02020603050405020304" pitchFamily="18" charset="0"/>
                <a:cs typeface="Times New Roman" panose="02020603050405020304" pitchFamily="18" charset="0"/>
              </a:rPr>
              <a:t>,...).</a:t>
            </a:r>
            <a:endParaRPr lang="en-US" sz="4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r>
              <a:rPr lang="en-US" sz="4500" i="1" dirty="0" smtClean="0">
                <a:latin typeface="Times New Roman" panose="02020603050405020304" pitchFamily="18" charset="0"/>
                <a:cs typeface="Times New Roman" panose="02020603050405020304" pitchFamily="18" charset="0"/>
              </a:rPr>
              <a:t>- </a:t>
            </a:r>
            <a:r>
              <a:rPr lang="vi-VN" sz="4500" i="1" dirty="0" smtClean="0">
                <a:latin typeface="Times New Roman" panose="02020603050405020304" pitchFamily="18" charset="0"/>
                <a:cs typeface="Times New Roman" panose="02020603050405020304" pitchFamily="18" charset="0"/>
              </a:rPr>
              <a:t>Các </a:t>
            </a:r>
            <a:r>
              <a:rPr lang="vi-VN" sz="4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4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anose="020B0604020202020204" pitchFamily="34" charset="0"/>
              <a:buNone/>
              <a:defRPr/>
            </a:pPr>
            <a:r>
              <a:rPr lang="vi-VN" sz="4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4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dirty="0"/>
          </a:p>
        </p:txBody>
      </p:sp>
      <p:sp>
        <p:nvSpPr>
          <p:cNvPr id="17411" name="TextBox 3"/>
          <p:cNvSpPr txBox="1">
            <a:spLocks noChangeArrowheads="1"/>
          </p:cNvSpPr>
          <p:nvPr/>
        </p:nvSpPr>
        <p:spPr bwMode="auto">
          <a:xfrm>
            <a:off x="187570" y="47749"/>
            <a:ext cx="91322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4000" b="1">
                <a:solidFill>
                  <a:srgbClr val="FF0000"/>
                </a:solidFill>
                <a:latin typeface="Times New Roman" panose="02020603050405020304" pitchFamily="18" charset="0"/>
                <a:cs typeface="Times New Roman" panose="02020603050405020304" pitchFamily="18" charset="0"/>
              </a:rPr>
              <a:t>2. </a:t>
            </a:r>
            <a:r>
              <a:rPr lang="en-US" sz="4000" b="1" u="sng">
                <a:solidFill>
                  <a:srgbClr val="FF0000"/>
                </a:solidFill>
                <a:latin typeface="Times New Roman" panose="02020603050405020304" pitchFamily="18" charset="0"/>
                <a:cs typeface="Times New Roman" panose="02020603050405020304" pitchFamily="18" charset="0"/>
              </a:rPr>
              <a:t>Các thành phần của mạng máy </a:t>
            </a:r>
            <a:r>
              <a:rPr lang="en-US" sz="4000" b="1" u="sng" smtClean="0">
                <a:solidFill>
                  <a:srgbClr val="FF0000"/>
                </a:solidFill>
                <a:latin typeface="Times New Roman" panose="02020603050405020304" pitchFamily="18" charset="0"/>
                <a:cs typeface="Times New Roman" panose="02020603050405020304" pitchFamily="18" charset="0"/>
              </a:rPr>
              <a:t>tính</a:t>
            </a:r>
            <a:r>
              <a:rPr lang="en-US" sz="4000" b="1" smtClean="0">
                <a:solidFill>
                  <a:srgbClr val="FF0000"/>
                </a:solidFill>
                <a:latin typeface="Times New Roman" panose="02020603050405020304" pitchFamily="18" charset="0"/>
                <a:cs typeface="Times New Roman" panose="02020603050405020304" pitchFamily="18" charset="0"/>
              </a:rPr>
              <a:t>:</a:t>
            </a:r>
            <a:endParaRPr lang="en-US" sz="4000">
              <a:solidFill>
                <a:srgbClr val="FF0000"/>
              </a:solidFill>
              <a:latin typeface="Times New Roman" panose="02020603050405020304" pitchFamily="18" charset="0"/>
              <a:cs typeface="Times New Roman" panose="02020603050405020304"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sz="4000" b="1" smtClean="0">
                <a:solidFill>
                  <a:srgbClr val="FF0000"/>
                </a:solidFill>
                <a:latin typeface="Times New Roman" panose="02020603050405020304" pitchFamily="18" charset="0"/>
                <a:cs typeface="Times New Roman" panose="02020603050405020304" pitchFamily="18" charset="0"/>
              </a:rPr>
              <a:t>HOẠT ĐỘNG LUYỆN TẬP</a:t>
            </a:r>
            <a:endParaRPr lang="en-US" sz="4000" smtClean="0">
              <a:solidFill>
                <a:srgbClr val="FF0000"/>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panose="020B0604020202020204" pitchFamily="34" charset="0"/>
              <a:buNone/>
            </a:pPr>
            <a:r>
              <a:rPr lang="en-US" sz="4000" b="1" i="1" smtClean="0">
                <a:solidFill>
                  <a:srgbClr val="FF0000"/>
                </a:solidFill>
                <a:latin typeface="Times New Roman" panose="02020603050405020304" pitchFamily="18" charset="0"/>
                <a:cs typeface="Times New Roman" panose="02020603050405020304" pitchFamily="18" charset="0"/>
              </a:rPr>
              <a:t>Chuyển giao nhiệm vụ học tập: </a:t>
            </a:r>
            <a:endParaRPr lang="en-US" sz="4000" smtClean="0">
              <a:solidFill>
                <a:srgbClr val="FF0000"/>
              </a:solidFill>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en-US" sz="4000" smtClean="0">
                <a:latin typeface="Times New Roman" panose="02020603050405020304" pitchFamily="18" charset="0"/>
                <a:cs typeface="Times New Roman" panose="02020603050405020304" pitchFamily="18" charset="0"/>
              </a:rPr>
              <a:t>- Làm bài tập trên phiếu học tập 4</a:t>
            </a:r>
            <a:endParaRPr lang="en-US" sz="4000" u="sng"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en-US" sz="4000" smtClean="0">
                <a:latin typeface="Times New Roman" panose="02020603050405020304" pitchFamily="18" charset="0"/>
                <a:cs typeface="Times New Roman" panose="02020603050405020304" pitchFamily="18" charset="0"/>
              </a:rPr>
              <a:t>- Hoàn thành bài tập 1,2 trang 19 sgk</a:t>
            </a:r>
            <a:endParaRPr lang="en-US" sz="4000" u="sng"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en-US" sz="4000" b="1" i="1" smtClean="0">
                <a:solidFill>
                  <a:srgbClr val="FF0000"/>
                </a:solidFill>
                <a:latin typeface="Times New Roman" panose="02020603050405020304" pitchFamily="18" charset="0"/>
                <a:cs typeface="Times New Roman" panose="02020603050405020304" pitchFamily="18" charset="0"/>
              </a:rPr>
              <a:t>Thực hiện nhiệm vụ học tập</a:t>
            </a:r>
            <a:endParaRPr lang="en-US" sz="4000" i="1" u="sng" smtClean="0">
              <a:solidFill>
                <a:srgbClr val="FF0000"/>
              </a:solidFill>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en-US" sz="4000" smtClean="0">
                <a:latin typeface="Times New Roman" panose="02020603050405020304" pitchFamily="18" charset="0"/>
                <a:cs typeface="Times New Roman" panose="02020603050405020304" pitchFamily="18" charset="0"/>
              </a:rPr>
              <a:t>- HS thực hiện cá nhân</a:t>
            </a:r>
          </a:p>
          <a:p>
            <a:pPr marL="0" indent="0" eaLnBrk="1" hangingPunct="1">
              <a:buFont typeface="Arial" panose="020B0604020202020204" pitchFamily="34" charset="0"/>
              <a:buNone/>
            </a:pPr>
            <a:r>
              <a:rPr lang="en-US" sz="4000" b="1" i="1" smtClean="0">
                <a:solidFill>
                  <a:srgbClr val="FF0000"/>
                </a:solidFill>
                <a:latin typeface="Times New Roman" panose="02020603050405020304" pitchFamily="18" charset="0"/>
                <a:cs typeface="Times New Roman" panose="02020603050405020304" pitchFamily="18" charset="0"/>
              </a:rPr>
              <a:t>Báo cáo kết quả hoạt động và thảo luận</a:t>
            </a:r>
            <a:endParaRPr lang="en-US" sz="4000" i="1" u="sng" smtClean="0">
              <a:solidFill>
                <a:srgbClr val="FF0000"/>
              </a:solidFill>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en-US" sz="4000" smtClean="0">
                <a:latin typeface="Times New Roman" panose="02020603050405020304" pitchFamily="18" charset="0"/>
                <a:cs typeface="Times New Roman" panose="02020603050405020304" pitchFamily="18" charset="0"/>
              </a:rPr>
              <a:t>- Học sinh trả lời các câu hỏi, học sinh khác nhận xét.</a:t>
            </a:r>
            <a:endParaRPr lang="en-US" sz="4000" u="sng"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sz="4000" u="sng" smtClean="0">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HOẠT ĐỘNG LUYỆN TẬP</a:t>
            </a:r>
            <a:endParaRPr lang="en-US" smtClean="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294958" y="1232535"/>
          <a:ext cx="11601450" cy="5334637"/>
        </p:xfrm>
        <a:graphic>
          <a:graphicData uri="http://schemas.openxmlformats.org/drawingml/2006/table">
            <a:tbl>
              <a:tblPr/>
              <a:tblGrid>
                <a:gridCol w="2171700"/>
                <a:gridCol w="1085850"/>
                <a:gridCol w="1404620"/>
                <a:gridCol w="1371917"/>
                <a:gridCol w="1216025"/>
                <a:gridCol w="1450975"/>
                <a:gridCol w="1449705"/>
                <a:gridCol w="1450658"/>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5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ví</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dụ</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Chia sẻ thông tin</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Chia sẻ phần cứng</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Thiết bị đầu cuối</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Thiết</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bị</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kết</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nối</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Phần mềm mạng</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Khác</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Đường truyền dữ liệu</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Có dây</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Không dây</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Dùng</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chung</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máy</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in</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Máy tính bàn</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Điện thoại</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7820">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it-IT"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Cáp quang</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7820">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Sóng Wifi</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Tivi</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Bộ định tuyến</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455">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Bộ chuyển mạch</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7820">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Thư điện tử</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7820">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Zalo</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Facebook</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endParaRPr kumimoji="0" lang="en-US" sz="2000" b="0" i="0"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83050" y="2884805"/>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2" name="TextBox 5"/>
          <p:cNvSpPr txBox="1">
            <a:spLocks noChangeArrowheads="1"/>
          </p:cNvSpPr>
          <p:nvPr/>
        </p:nvSpPr>
        <p:spPr bwMode="auto">
          <a:xfrm>
            <a:off x="5530215" y="3539490"/>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3" name="TextBox 5"/>
          <p:cNvSpPr txBox="1">
            <a:spLocks noChangeArrowheads="1"/>
          </p:cNvSpPr>
          <p:nvPr/>
        </p:nvSpPr>
        <p:spPr bwMode="auto">
          <a:xfrm>
            <a:off x="8111490" y="3846195"/>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4" name="TextBox 5"/>
          <p:cNvSpPr txBox="1">
            <a:spLocks noChangeArrowheads="1"/>
          </p:cNvSpPr>
          <p:nvPr/>
        </p:nvSpPr>
        <p:spPr bwMode="auto">
          <a:xfrm>
            <a:off x="5530215" y="4536440"/>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7" name="TextBox 5"/>
          <p:cNvSpPr txBox="1">
            <a:spLocks noChangeArrowheads="1"/>
          </p:cNvSpPr>
          <p:nvPr/>
        </p:nvSpPr>
        <p:spPr bwMode="auto">
          <a:xfrm>
            <a:off x="6813550" y="4843145"/>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8" name="TextBox 5"/>
          <p:cNvSpPr txBox="1">
            <a:spLocks noChangeArrowheads="1"/>
          </p:cNvSpPr>
          <p:nvPr/>
        </p:nvSpPr>
        <p:spPr bwMode="auto">
          <a:xfrm>
            <a:off x="9605645" y="4229735"/>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9" name="TextBox 5"/>
          <p:cNvSpPr txBox="1">
            <a:spLocks noChangeArrowheads="1"/>
          </p:cNvSpPr>
          <p:nvPr/>
        </p:nvSpPr>
        <p:spPr bwMode="auto">
          <a:xfrm>
            <a:off x="6746240" y="5216525"/>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11" name="TextBox 5"/>
          <p:cNvSpPr txBox="1">
            <a:spLocks noChangeArrowheads="1"/>
          </p:cNvSpPr>
          <p:nvPr/>
        </p:nvSpPr>
        <p:spPr bwMode="auto">
          <a:xfrm>
            <a:off x="2839720" y="5894070"/>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12" name="TextBox 5"/>
          <p:cNvSpPr txBox="1">
            <a:spLocks noChangeArrowheads="1"/>
          </p:cNvSpPr>
          <p:nvPr/>
        </p:nvSpPr>
        <p:spPr bwMode="auto">
          <a:xfrm>
            <a:off x="2839720" y="5587365"/>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13" name="TextBox 5"/>
          <p:cNvSpPr txBox="1">
            <a:spLocks noChangeArrowheads="1"/>
          </p:cNvSpPr>
          <p:nvPr/>
        </p:nvSpPr>
        <p:spPr bwMode="auto">
          <a:xfrm>
            <a:off x="2839720" y="6261100"/>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14" name="TextBox 5"/>
          <p:cNvSpPr txBox="1">
            <a:spLocks noChangeArrowheads="1"/>
          </p:cNvSpPr>
          <p:nvPr/>
        </p:nvSpPr>
        <p:spPr bwMode="auto">
          <a:xfrm>
            <a:off x="11059795" y="6200775"/>
            <a:ext cx="40132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15" name="TextBox 5"/>
          <p:cNvSpPr txBox="1">
            <a:spLocks noChangeArrowheads="1"/>
          </p:cNvSpPr>
          <p:nvPr/>
        </p:nvSpPr>
        <p:spPr bwMode="auto">
          <a:xfrm>
            <a:off x="11059795" y="5894070"/>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16" name="TextBox 5"/>
          <p:cNvSpPr txBox="1">
            <a:spLocks noChangeArrowheads="1"/>
          </p:cNvSpPr>
          <p:nvPr/>
        </p:nvSpPr>
        <p:spPr bwMode="auto">
          <a:xfrm>
            <a:off x="11059795" y="5587365"/>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
        <p:nvSpPr>
          <p:cNvPr id="17" name="TextBox 5"/>
          <p:cNvSpPr txBox="1">
            <a:spLocks noChangeArrowheads="1"/>
          </p:cNvSpPr>
          <p:nvPr/>
        </p:nvSpPr>
        <p:spPr bwMode="auto">
          <a:xfrm>
            <a:off x="4083050" y="3191510"/>
            <a:ext cx="5143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chemeClr val="accent1">
                    <a:lumMod val="60000"/>
                    <a:lumOff val="40000"/>
                  </a:schemeClr>
                </a:solidFill>
                <a:latin typeface="Times New Roman" panose="02020603050405020304" pitchFamily="18" charset="0"/>
                <a:cs typeface="Times New Roman" panose="02020603050405020304"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7" grpId="0"/>
      <p:bldP spid="8" grpId="0"/>
      <p:bldP spid="9" grpId="0"/>
      <p:bldP spid="11" grpId="0"/>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HOẠT ĐỘNG LUYỆN TẬP</a:t>
            </a:r>
            <a:endParaRPr lang="en-US" smtClean="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41350" y="1149350"/>
            <a:ext cx="6894513" cy="4707890"/>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các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sz="4400" b="1">
                <a:solidFill>
                  <a:srgbClr val="FF0000"/>
                </a:solidFill>
                <a:latin typeface="Times New Roman" panose="02020603050405020304" pitchFamily="18" charset="0"/>
                <a:cs typeface="Times New Roman" panose="02020603050405020304" pitchFamily="18" charset="0"/>
              </a:rPr>
              <a:t>HOẠT ĐỘNG KHỞI ĐỘNG</a:t>
            </a:r>
            <a:r>
              <a:rPr lang="en-US" sz="4400" u="sng">
                <a:solidFill>
                  <a:srgbClr val="FF0000"/>
                </a:solidFill>
                <a:latin typeface="Times New Roman" panose="02020603050405020304" pitchFamily="18" charset="0"/>
                <a:cs typeface="Times New Roman" panose="02020603050405020304" pitchFamily="18" charset="0"/>
              </a:rPr>
              <a:t/>
            </a:r>
            <a:br>
              <a:rPr lang="en-US" sz="4400" u="sng">
                <a:solidFill>
                  <a:srgbClr val="FF0000"/>
                </a:solidFill>
                <a:latin typeface="Times New Roman" panose="02020603050405020304" pitchFamily="18" charset="0"/>
                <a:cs typeface="Times New Roman" panose="02020603050405020304" pitchFamily="18" charset="0"/>
              </a:rPr>
            </a:br>
            <a:endParaRPr lang="en-US" sz="4400">
              <a:solidFill>
                <a:srgbClr val="FF0000"/>
              </a:solidFill>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p>
                  </a:txBody>
                  <a:tcPr>
                    <a:solidFill>
                      <a:schemeClr val="bg1"/>
                    </a:solidFill>
                  </a:tcPr>
                </a:tc>
              </a:tr>
            </a:tbl>
          </a:graphicData>
        </a:graphic>
      </p:graphicFrame>
      <p:sp>
        <p:nvSpPr>
          <p:cNvPr id="2" name="TextBox 1"/>
          <p:cNvSpPr txBox="1">
            <a:spLocks noChangeArrowheads="1"/>
          </p:cNvSpPr>
          <p:nvPr/>
        </p:nvSpPr>
        <p:spPr bwMode="auto">
          <a:xfrm>
            <a:off x="838200" y="3040063"/>
            <a:ext cx="5011738"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500">
                <a:solidFill>
                  <a:srgbClr val="FF0000"/>
                </a:solidFill>
                <a:latin typeface="Times New Roman" panose="02020603050405020304" pitchFamily="18" charset="0"/>
                <a:cs typeface="Times New Roman" panose="02020603050405020304" pitchFamily="18" charset="0"/>
              </a:rPr>
              <a:t>Mạng lưới đường thủy              =&gt;</a:t>
            </a:r>
            <a:endParaRPr lang="en-US" sz="2500">
              <a:solidFill>
                <a:schemeClr val="bg1"/>
              </a:solidFill>
              <a:latin typeface="Times New Roman" panose="02020603050405020304" pitchFamily="18" charset="0"/>
              <a:cs typeface="Times New Roman" panose="02020603050405020304" pitchFamily="18" charset="0"/>
            </a:endParaRPr>
          </a:p>
          <a:p>
            <a:pPr eaLnBrk="1" hangingPunct="1"/>
            <a:r>
              <a:rPr lang="en-US" sz="2500">
                <a:solidFill>
                  <a:srgbClr val="00B050"/>
                </a:solidFill>
                <a:latin typeface="Times New Roman" panose="02020603050405020304" pitchFamily="18" charset="0"/>
                <a:cs typeface="Times New Roman" panose="02020603050405020304" pitchFamily="18" charset="0"/>
              </a:rPr>
              <a:t>Mạng ống nước                         =&gt;</a:t>
            </a:r>
          </a:p>
          <a:p>
            <a:pPr eaLnBrk="1" hangingPunct="1"/>
            <a:r>
              <a:rPr lang="en-US" sz="2500">
                <a:solidFill>
                  <a:srgbClr val="002060"/>
                </a:solidFill>
                <a:latin typeface="Times New Roman" panose="02020603050405020304" pitchFamily="18" charset="0"/>
                <a:cs typeface="Times New Roman" panose="02020603050405020304" pitchFamily="18" charset="0"/>
              </a:rPr>
              <a:t>Mạng đường sắt                        =&gt;</a:t>
            </a:r>
          </a:p>
          <a:p>
            <a:pPr eaLnBrk="1" hangingPunct="1"/>
            <a:r>
              <a:rPr lang="en-US" sz="2500">
                <a:solidFill>
                  <a:srgbClr val="0070C0"/>
                </a:solidFill>
                <a:latin typeface="Times New Roman" panose="02020603050405020304" pitchFamily="18" charset="0"/>
                <a:cs typeface="Times New Roman" panose="02020603050405020304" pitchFamily="18" charset="0"/>
              </a:rPr>
              <a:t>Mạng tải điện,...                        =&gt;</a:t>
            </a:r>
            <a:endParaRPr lang="en-US" sz="2500" u="sng">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500">
                <a:solidFill>
                  <a:srgbClr val="FF0000"/>
                </a:solidFill>
                <a:latin typeface="Times New Roman" panose="02020603050405020304" pitchFamily="18" charset="0"/>
                <a:cs typeface="Times New Roman" panose="02020603050405020304" pitchFamily="18" charset="0"/>
              </a:rPr>
              <a:t>Tàu, thuyền, ghe, xuồng vận chuyển con người và hàng hóa</a:t>
            </a:r>
          </a:p>
          <a:p>
            <a:pPr eaLnBrk="1" hangingPunct="1"/>
            <a:r>
              <a:rPr lang="en-US" sz="2500">
                <a:solidFill>
                  <a:srgbClr val="00B050"/>
                </a:solidFill>
                <a:latin typeface="Times New Roman" panose="02020603050405020304" pitchFamily="18" charset="0"/>
                <a:cs typeface="Times New Roman" panose="02020603050405020304" pitchFamily="18" charset="0"/>
              </a:rPr>
              <a:t>Vận chuyển nước</a:t>
            </a:r>
          </a:p>
          <a:p>
            <a:pPr eaLnBrk="1" hangingPunct="1"/>
            <a:r>
              <a:rPr lang="en-US" sz="2500">
                <a:solidFill>
                  <a:srgbClr val="002060"/>
                </a:solidFill>
                <a:latin typeface="Times New Roman" panose="02020603050405020304" pitchFamily="18" charset="0"/>
                <a:cs typeface="Times New Roman" panose="02020603050405020304" pitchFamily="18" charset="0"/>
              </a:rPr>
              <a:t>Tàu vận chuyển con người và hàng hóa</a:t>
            </a:r>
          </a:p>
          <a:p>
            <a:pPr eaLnBrk="1" hangingPunct="1"/>
            <a:r>
              <a:rPr lang="en-US" sz="2500">
                <a:solidFill>
                  <a:srgbClr val="0070C0"/>
                </a:solidFill>
                <a:latin typeface="Times New Roman" panose="02020603050405020304" pitchFamily="18" charset="0"/>
                <a:cs typeface="Times New Roman" panose="02020603050405020304" pitchFamily="18" charset="0"/>
              </a:rPr>
              <a:t>Truyền tải và vận chuyển điện năng</a:t>
            </a:r>
          </a:p>
        </p:txBody>
      </p:sp>
      <p:sp>
        <p:nvSpPr>
          <p:cNvPr id="16" name="Oval 11"/>
          <p:cNvSpPr>
            <a:spLocks noChangeArrowheads="1"/>
          </p:cNvSpPr>
          <p:nvPr/>
        </p:nvSpPr>
        <p:spPr bwMode="auto">
          <a:xfrm>
            <a:off x="601980" y="6059488"/>
            <a:ext cx="487363" cy="485775"/>
          </a:xfrm>
          <a:prstGeom prst="ellipse">
            <a:avLst/>
          </a:prstGeom>
          <a:noFill/>
          <a:ln>
            <a:solidFill>
              <a:srgbClr val="FFFF00"/>
            </a:solid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HOẠT ĐỘNG VẬN DỤNG</a:t>
            </a:r>
            <a:endParaRPr lang="en-US" smtClean="0">
              <a:solidFill>
                <a:srgbClr val="FF0000"/>
              </a:solidFill>
              <a:latin typeface="Times New Roman" panose="02020603050405020304" pitchFamily="18" charset="0"/>
              <a:cs typeface="Times New Roman" panose="02020603050405020304"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panose="020B0604020202020204" pitchFamily="34" charset="0"/>
              <a:buNone/>
            </a:pPr>
            <a:r>
              <a:rPr lang="en-US" sz="2800" b="1" smtClean="0">
                <a:latin typeface="Times New Roman" panose="02020603050405020304" pitchFamily="18" charset="0"/>
                <a:cs typeface="Times New Roman" panose="02020603050405020304" pitchFamily="18" charset="0"/>
              </a:rPr>
              <a:t>     Chuyển giao nhiệm vụ học tập</a:t>
            </a:r>
            <a:endParaRPr lang="en-US" sz="2800" u="sng"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en-US" sz="2800" smtClean="0">
                <a:latin typeface="Times New Roman" panose="02020603050405020304" pitchFamily="18" charset="0"/>
                <a:cs typeface="Times New Roman" panose="02020603050405020304" pitchFamily="18" charset="0"/>
              </a:rPr>
              <a:t>     Vận dụng các kiến thức đã học giải quyết 2 tình huống sau SGK trang 19  (về nhà làm vào vở bài tập)</a:t>
            </a:r>
          </a:p>
          <a:p>
            <a:pPr marL="0" indent="0" eaLnBrk="1" hangingPunct="1">
              <a:buFont typeface="Arial" panose="020B0604020202020204" pitchFamily="34" charset="0"/>
              <a:buNone/>
            </a:pPr>
            <a:r>
              <a:rPr lang="en-US" sz="2800" smtClean="0">
                <a:latin typeface="Times New Roman" panose="02020603050405020304" pitchFamily="18" charset="0"/>
                <a:cs typeface="Times New Roman" panose="02020603050405020304" pitchFamily="18" charset="0"/>
              </a:rPr>
              <a:t>     Tiết sau báo cáo</a:t>
            </a:r>
          </a:p>
          <a:p>
            <a:pPr marL="0" indent="0" eaLnBrk="1" hangingPunct="1">
              <a:buFont typeface="Arial" panose="020B0604020202020204" pitchFamily="34" charset="0"/>
              <a:buNone/>
            </a:pPr>
            <a:r>
              <a:rPr lang="en-US" sz="2800" b="1" smtClean="0">
                <a:latin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HOẠT ĐỘNG VẬN DỤNG</a:t>
            </a:r>
            <a:endParaRPr lang="en-US" smtClean="0">
              <a:solidFill>
                <a:srgbClr val="FF0000"/>
              </a:solidFill>
              <a:latin typeface="Times New Roman" panose="02020603050405020304" pitchFamily="18" charset="0"/>
              <a:cs typeface="Times New Roman" panose="02020603050405020304"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anose="02020603050405020304" pitchFamily="18" charset="0"/>
                <a:cs typeface="Times New Roman" panose="02020603050405020304" pitchFamily="18" charset="0"/>
              </a:rPr>
              <a:t>Vận dụng các kiến thức đã học giải quyết 2 tình huống sau: </a:t>
            </a:r>
            <a:endParaRPr lang="en-US" sz="2500" u="sng">
              <a:latin typeface="Times New Roman" panose="02020603050405020304" pitchFamily="18" charset="0"/>
              <a:cs typeface="Times New Roman" panose="02020603050405020304" pitchFamily="18" charset="0"/>
            </a:endParaRPr>
          </a:p>
          <a:p>
            <a:pPr algn="just">
              <a:spcAft>
                <a:spcPts val="565"/>
              </a:spcAft>
            </a:pPr>
            <a:r>
              <a:rPr lang="en-US" sz="2800" b="1">
                <a:latin typeface="Times New Roman" panose="02020603050405020304" pitchFamily="18" charset="0"/>
                <a:cs typeface="Times New Roman" panose="02020603050405020304" pitchFamily="18" charset="0"/>
              </a:rPr>
              <a:t>? </a:t>
            </a:r>
            <a:r>
              <a:rPr lang="en-US" sz="2500">
                <a:latin typeface="Times New Roman" panose="02020603050405020304" pitchFamily="18" charset="0"/>
                <a:ea typeface="Arial" panose="020B0604020202020204" pitchFamily="34" charset="0"/>
                <a:cs typeface="Times New Roman" panose="02020603050405020304" pitchFamily="18" charset="0"/>
              </a:rPr>
              <a:t>TH1: Phòng thư viện của trường có 5 máy tính cần kết nối thành một mạng. Có thế có nhiêu cách kết nối ví dụ như Hình 2.3 sgk.</a:t>
            </a:r>
          </a:p>
          <a:p>
            <a:pPr algn="just">
              <a:spcAft>
                <a:spcPts val="40"/>
              </a:spcAft>
            </a:pPr>
            <a:r>
              <a:rPr lang="en-US" sz="2500">
                <a:latin typeface="Times New Roman" panose="02020603050405020304" pitchFamily="18" charset="0"/>
                <a:ea typeface="Arial" panose="020B0604020202020204" pitchFamily="34" charset="0"/>
                <a:cs typeface="Times New Roman" panose="02020603050405020304" pitchFamily="18" charset="0"/>
              </a:rPr>
              <a:t>Em hãy vẽ hai cách khác để kết nối chúng thành một mạng.</a:t>
            </a:r>
          </a:p>
          <a:p>
            <a:pPr algn="just">
              <a:spcAft>
                <a:spcPts val="40"/>
              </a:spcAft>
            </a:pPr>
            <a:r>
              <a:rPr lang="en-US" sz="2500">
                <a:latin typeface="Times New Roman" panose="02020603050405020304" pitchFamily="18" charset="0"/>
                <a:ea typeface="Arial" panose="020B0604020202020204" pitchFamily="34" charset="0"/>
                <a:cs typeface="Times New Roman" panose="02020603050405020304" pitchFamily="18" charset="0"/>
              </a:rPr>
              <a:t> </a:t>
            </a:r>
          </a:p>
          <a:p>
            <a:pPr algn="just">
              <a:spcAft>
                <a:spcPts val="40"/>
              </a:spcAft>
            </a:pPr>
            <a:endParaRPr lang="en-US" sz="2500">
              <a:latin typeface="Times New Roman" panose="02020603050405020304" pitchFamily="18" charset="0"/>
              <a:ea typeface="Arial" panose="020B0604020202020204" pitchFamily="34" charset="0"/>
              <a:cs typeface="Times New Roman" panose="02020603050405020304" pitchFamily="18" charset="0"/>
            </a:endParaRPr>
          </a:p>
          <a:p>
            <a:pPr algn="just">
              <a:spcAft>
                <a:spcPts val="40"/>
              </a:spcAft>
            </a:pPr>
            <a:endParaRPr lang="en-US" sz="2500">
              <a:latin typeface="Times New Roman" panose="02020603050405020304" pitchFamily="18" charset="0"/>
              <a:ea typeface="Arial" panose="020B0604020202020204" pitchFamily="34" charset="0"/>
              <a:cs typeface="Times New Roman" panose="02020603050405020304" pitchFamily="18" charset="0"/>
            </a:endParaRPr>
          </a:p>
          <a:p>
            <a:pPr algn="just"/>
            <a:r>
              <a:rPr lang="en-US" sz="2800" b="1">
                <a:latin typeface="Times New Roman" panose="02020603050405020304" pitchFamily="18" charset="0"/>
                <a:cs typeface="Times New Roman" panose="02020603050405020304" pitchFamily="18" charset="0"/>
              </a:rPr>
              <a:t>? </a:t>
            </a:r>
            <a:r>
              <a:rPr lang="en-US" sz="2500">
                <a:latin typeface="Times New Roman" panose="02020603050405020304" pitchFamily="18" charset="0"/>
                <a:cs typeface="Times New Roman" panose="02020603050405020304"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5" name="Bitmap Image" r:id="rId3" imgW="3562350" imgH="752475" progId="Paint.Picture">
                  <p:embed/>
                </p:oleObj>
              </mc:Choice>
              <mc:Fallback>
                <p:oleObj name="Bitmap Image" r:id="rId3" imgW="3562350" imgH="752475"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6" name="Bitmap Image" r:id="rId5" imgW="3228975" imgH="1181100" progId="Paint.Picture">
                  <p:embed/>
                </p:oleObj>
              </mc:Choice>
              <mc:Fallback>
                <p:oleObj name="Bitmap Image" r:id="rId5" imgW="3228975" imgH="1181100"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500">
                <a:solidFill>
                  <a:schemeClr val="bg1"/>
                </a:solidFill>
                <a:latin typeface="Times New Roman" panose="02020603050405020304" pitchFamily="18" charset="0"/>
                <a:cs typeface="Times New Roman" panose="02020603050405020304" pitchFamily="18" charset="0"/>
              </a:rPr>
              <a:t>- Các thiết bị được kết nối thành mạng. </a:t>
            </a:r>
            <a:endParaRPr lang="en-US" sz="2500" u="sng">
              <a:solidFill>
                <a:schemeClr val="bg1"/>
              </a:solidFill>
              <a:latin typeface="Times New Roman" panose="02020603050405020304" pitchFamily="18" charset="0"/>
              <a:cs typeface="Times New Roman" panose="02020603050405020304" pitchFamily="18" charset="0"/>
            </a:endParaRPr>
          </a:p>
          <a:p>
            <a:pPr eaLnBrk="1" hangingPunct="1"/>
            <a:r>
              <a:rPr lang="en-US" sz="2500">
                <a:solidFill>
                  <a:schemeClr val="bg1"/>
                </a:solidFill>
                <a:latin typeface="Times New Roman" panose="02020603050405020304" pitchFamily="18" charset="0"/>
                <a:cs typeface="Times New Roman" panose="02020603050405020304" pitchFamily="18" charset="0"/>
              </a:rPr>
              <a:t>- Thiết bị đầu cuối gồm hai điện thoại thông minh và một máy tính xách tay. </a:t>
            </a:r>
            <a:endParaRPr lang="en-US" sz="2500" u="sng">
              <a:solidFill>
                <a:schemeClr val="bg1"/>
              </a:solidFill>
              <a:latin typeface="Times New Roman" panose="02020603050405020304" pitchFamily="18" charset="0"/>
              <a:cs typeface="Times New Roman" panose="02020603050405020304" pitchFamily="18" charset="0"/>
            </a:endParaRPr>
          </a:p>
          <a:p>
            <a:pPr eaLnBrk="1" hangingPunct="1"/>
            <a:r>
              <a:rPr lang="en-US" sz="2500">
                <a:solidFill>
                  <a:schemeClr val="bg1"/>
                </a:solidFill>
                <a:latin typeface="Times New Roman" panose="02020603050405020304" pitchFamily="18" charset="0"/>
                <a:cs typeface="Times New Roman" panose="02020603050405020304" pitchFamily="18" charset="0"/>
              </a:rPr>
              <a:t>- Thiết bị kết nối bao gồm modem hoặc bộ định tuyến, dây dẫn</a:t>
            </a:r>
            <a:endParaRPr lang="en-US" sz="2500" u="sng">
              <a:solidFill>
                <a:schemeClr val="bg1"/>
              </a:solidFill>
              <a:latin typeface="Times New Roman" panose="02020603050405020304" pitchFamily="18" charset="0"/>
              <a:cs typeface="Times New Roman" panose="02020603050405020304" pitchFamily="18" charset="0"/>
            </a:endParaRPr>
          </a:p>
          <a:p>
            <a:pPr algn="just" eaLnBrk="1" hangingPunct="1"/>
            <a:endParaRPr lang="en-US" sz="2500" u="sng">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HƯỚNG DẪN HỌC TẬP Ở NHÀ</a:t>
            </a:r>
            <a:endParaRPr lang="en-US" smtClean="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panose="020B0604020202020204" pitchFamily="34" charset="0"/>
              <a:buNone/>
            </a:pPr>
            <a:r>
              <a:rPr lang="nb-NO" sz="3000" smtClean="0">
                <a:latin typeface="Times New Roman" panose="02020603050405020304" pitchFamily="18" charset="0"/>
                <a:cs typeface="Times New Roman" panose="02020603050405020304" pitchFamily="18" charset="0"/>
              </a:rPr>
              <a:t>Hoàn thành phần vận dụng </a:t>
            </a:r>
          </a:p>
          <a:p>
            <a:pPr marL="0" indent="0" algn="just" eaLnBrk="1" hangingPunct="1">
              <a:buFont typeface="Arial" panose="020B0604020202020204" pitchFamily="34" charset="0"/>
              <a:buNone/>
            </a:pPr>
            <a:r>
              <a:rPr lang="nb-NO" sz="3000" smtClean="0">
                <a:latin typeface="Times New Roman" panose="02020603050405020304" pitchFamily="18" charset="0"/>
                <a:cs typeface="Times New Roman" panose="02020603050405020304" pitchFamily="18" charset="0"/>
              </a:rPr>
              <a:t>Làm bài tập 1,2,3 trong sbt,</a:t>
            </a:r>
          </a:p>
          <a:p>
            <a:pPr marL="0" indent="0" algn="just" eaLnBrk="1" hangingPunct="1">
              <a:buFont typeface="Arial" panose="020B0604020202020204" pitchFamily="34" charset="0"/>
              <a:buNone/>
            </a:pPr>
            <a:r>
              <a:rPr lang="nb-NO" sz="3000" smtClean="0">
                <a:latin typeface="Times New Roman" panose="02020603050405020304" pitchFamily="18" charset="0"/>
                <a:cs typeface="Times New Roman" panose="02020603050405020304" pitchFamily="18" charset="0"/>
              </a:rPr>
              <a:t>Đọc bài tiếp theo để chuẩn bị tiết sau.</a:t>
            </a:r>
            <a:endParaRPr lang="en-US" sz="3000" u="sng"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HOẠT ĐỘNG KHỞI ĐỘNG</a:t>
            </a:r>
            <a:r>
              <a:rPr lang="en-US" u="sng" smtClean="0">
                <a:solidFill>
                  <a:srgbClr val="FF0000"/>
                </a:solidFill>
                <a:latin typeface="Times New Roman" panose="02020603050405020304" pitchFamily="18" charset="0"/>
                <a:cs typeface="Times New Roman" panose="02020603050405020304" pitchFamily="18" charset="0"/>
              </a:rPr>
              <a:t/>
            </a:r>
            <a:br>
              <a:rPr lang="en-US" u="sng" smtClean="0">
                <a:solidFill>
                  <a:srgbClr val="FF0000"/>
                </a:solidFill>
                <a:latin typeface="Times New Roman" panose="02020603050405020304" pitchFamily="18" charset="0"/>
                <a:cs typeface="Times New Roman" panose="02020603050405020304" pitchFamily="18" charset="0"/>
              </a:rPr>
            </a:br>
            <a:endParaRPr lang="en-US" b="1" smtClean="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2101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CHỦ ĐỀ 2. MẠNG MÁY TÍNH VÀ INTERNET</a:t>
            </a:r>
            <a:r>
              <a:rPr lang="en-US" smtClean="0">
                <a:solidFill>
                  <a:srgbClr val="FF0000"/>
                </a:solidFill>
                <a:latin typeface="Times New Roman" panose="02020603050405020304" pitchFamily="18" charset="0"/>
                <a:cs typeface="Times New Roman" panose="02020603050405020304" pitchFamily="18" charset="0"/>
              </a:rPr>
              <a:t/>
            </a:r>
            <a:br>
              <a:rPr lang="en-US" smtClean="0">
                <a:solidFill>
                  <a:srgbClr val="FF0000"/>
                </a:solidFill>
                <a:latin typeface="Times New Roman" panose="02020603050405020304" pitchFamily="18" charset="0"/>
                <a:cs typeface="Times New Roman" panose="02020603050405020304" pitchFamily="18" charset="0"/>
              </a:rPr>
            </a:br>
            <a:r>
              <a:rPr lang="en-US" b="1" smtClean="0">
                <a:solidFill>
                  <a:srgbClr val="FF0000"/>
                </a:solidFill>
                <a:latin typeface="Times New Roman" panose="02020603050405020304" pitchFamily="18" charset="0"/>
                <a:cs typeface="Times New Roman" panose="02020603050405020304"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HOẠT ĐỘNG HÌNH THÀNH KIẾN THỨC</a:t>
            </a:r>
            <a:r>
              <a:rPr lang="en-US" u="sng" smtClean="0">
                <a:solidFill>
                  <a:srgbClr val="FF0000"/>
                </a:solidFill>
                <a:latin typeface="Times New Roman" panose="02020603050405020304" pitchFamily="18" charset="0"/>
                <a:cs typeface="Times New Roman" panose="02020603050405020304" pitchFamily="18" charset="0"/>
              </a:rPr>
              <a:t/>
            </a:r>
            <a:br>
              <a:rPr lang="en-US" u="sng" smtClean="0">
                <a:solidFill>
                  <a:srgbClr val="FF0000"/>
                </a:solidFill>
                <a:latin typeface="Times New Roman" panose="02020603050405020304" pitchFamily="18" charset="0"/>
                <a:cs typeface="Times New Roman" panose="02020603050405020304" pitchFamily="18" charset="0"/>
              </a:rPr>
            </a:br>
            <a:endParaRPr lang="en-US" b="1" smtClean="0">
              <a:solidFill>
                <a:srgbClr val="FF0000"/>
              </a:solidFill>
              <a:latin typeface="Times New Roman" panose="02020603050405020304" pitchFamily="18" charset="0"/>
              <a:cs typeface="Times New Roman" panose="02020603050405020304" pitchFamily="18" charset="0"/>
            </a:endParaRPr>
          </a:p>
        </p:txBody>
      </p:sp>
      <p:sp>
        <p:nvSpPr>
          <p:cNvPr id="7171" name="Content Placeholder 4"/>
          <p:cNvSpPr>
            <a:spLocks noGrp="1"/>
          </p:cNvSpPr>
          <p:nvPr>
            <p:ph idx="1"/>
          </p:nvPr>
        </p:nvSpPr>
        <p:spPr>
          <a:xfrm>
            <a:off x="688975" y="1624013"/>
            <a:ext cx="7021513" cy="2072640"/>
          </a:xfrm>
        </p:spPr>
        <p:txBody>
          <a:bodyPr>
            <a:spAutoFit/>
          </a:bodyPr>
          <a:lstStyle/>
          <a:p>
            <a:pPr marL="0" indent="0" algn="just" eaLnBrk="1" hangingPunct="1">
              <a:buFont typeface="Arial" panose="020B0604020202020204" pitchFamily="34" charset="0"/>
              <a:buNone/>
            </a:pPr>
            <a:r>
              <a:rPr lang="en-US" sz="2800" b="1" i="1" smtClean="0">
                <a:latin typeface="Times New Roman" panose="02020603050405020304" pitchFamily="18" charset="0"/>
                <a:cs typeface="Times New Roman" panose="02020603050405020304" pitchFamily="18" charset="0"/>
              </a:rPr>
              <a:t>Chuyển giao nhiệm vụ học tập</a:t>
            </a:r>
          </a:p>
          <a:p>
            <a:pPr marL="0" indent="0" algn="just" eaLnBrk="1" hangingPunct="1">
              <a:buFont typeface="Arial" panose="020B0604020202020204" pitchFamily="34" charset="0"/>
              <a:buNone/>
            </a:pPr>
            <a:r>
              <a:rPr lang="en-US" sz="2800" smtClean="0">
                <a:latin typeface="Times New Roman" panose="02020603050405020304" pitchFamily="18" charset="0"/>
                <a:cs typeface="Times New Roman" panose="02020603050405020304" pitchFamily="18" charset="0"/>
              </a:rPr>
              <a:t>Tham khảo SGK trong 1 phút</a:t>
            </a:r>
            <a:endParaRPr lang="en-US" sz="2800" u="sng" smtClean="0">
              <a:latin typeface="Times New Roman" panose="02020603050405020304" pitchFamily="18" charset="0"/>
              <a:cs typeface="Times New Roman" panose="02020603050405020304" pitchFamily="18" charset="0"/>
            </a:endParaRPr>
          </a:p>
          <a:p>
            <a:pPr marL="0" indent="0" algn="just" eaLnBrk="1" hangingPunct="1">
              <a:buFont typeface="Arial" panose="020B0604020202020204" pitchFamily="34" charset="0"/>
              <a:buNone/>
            </a:pPr>
            <a:r>
              <a:rPr lang="en-US" sz="2800" smtClean="0">
                <a:latin typeface="Times New Roman" panose="02020603050405020304" pitchFamily="18" charset="0"/>
                <a:cs typeface="Times New Roman" panose="02020603050405020304" pitchFamily="18" charset="0"/>
              </a:rPr>
              <a:t>Trả lời câu hỏi của phiếu học tập số 1</a:t>
            </a:r>
            <a:endParaRPr lang="en-US" sz="2800" u="sng"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sz="2800" smtClean="0">
              <a:latin typeface="Times New Roman" panose="02020603050405020304" pitchFamily="18" charset="0"/>
              <a:cs typeface="Times New Roman" panose="02020603050405020304"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b="1">
                <a:solidFill>
                  <a:srgbClr val="7030A0"/>
                </a:solidFill>
                <a:latin typeface="Times New Roman" panose="02020603050405020304" pitchFamily="18" charset="0"/>
                <a:cs typeface="Times New Roman" panose="02020603050405020304" pitchFamily="18" charset="0"/>
              </a:rPr>
              <a:t>1. Mạng máy tính là gì?</a:t>
            </a:r>
            <a:endParaRPr lang="en-US" sz="3200">
              <a:solidFill>
                <a:srgbClr val="7030A0"/>
              </a:solidFill>
              <a:latin typeface="Times New Roman" panose="02020603050405020304" pitchFamily="18" charset="0"/>
              <a:cs typeface="Times New Roman" panose="02020603050405020304"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pPr>
            <a:r>
              <a:rPr lang="en-US" sz="4400" b="1">
                <a:solidFill>
                  <a:srgbClr val="FF0000"/>
                </a:solidFill>
                <a:latin typeface="Times New Roman" panose="02020603050405020304" pitchFamily="18" charset="0"/>
                <a:cs typeface="Times New Roman" panose="02020603050405020304" pitchFamily="18" charset="0"/>
              </a:rPr>
              <a:t>HOẠT ĐỘNG HÌNH THÀNH KIẾN THỨC</a:t>
            </a:r>
            <a:endParaRPr lang="en-US" sz="4400">
              <a:solidFill>
                <a:srgbClr val="FF0000"/>
              </a:solidFill>
              <a:latin typeface="Times New Roman" panose="02020603050405020304" pitchFamily="18" charset="0"/>
              <a:cs typeface="Times New Roman" panose="02020603050405020304"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b="1">
                <a:solidFill>
                  <a:srgbClr val="7030A0"/>
                </a:solidFill>
                <a:latin typeface="Times New Roman" panose="02020603050405020304" pitchFamily="18" charset="0"/>
                <a:cs typeface="Times New Roman" panose="02020603050405020304" pitchFamily="18" charset="0"/>
              </a:rPr>
              <a:t>1. Mạng máy tính là gì?</a:t>
            </a:r>
            <a:endParaRPr lang="en-US" sz="3200">
              <a:solidFill>
                <a:srgbClr val="7030A0"/>
              </a:solidFill>
              <a:latin typeface="Times New Roman" panose="02020603050405020304" pitchFamily="18" charset="0"/>
              <a:cs typeface="Times New Roman" panose="02020603050405020304"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500" i="1">
                <a:solidFill>
                  <a:srgbClr val="002060"/>
                </a:solidFill>
                <a:latin typeface="Times New Roman" panose="02020603050405020304" pitchFamily="18" charset="0"/>
                <a:cs typeface="Times New Roman" panose="02020603050405020304" pitchFamily="18" charset="0"/>
              </a:rPr>
              <a:t>=&gt; Mạng lưới điện, mạng đường sắt, mạng ống nước,…</a:t>
            </a:r>
            <a:endParaRPr lang="en-US" sz="2500" u="sng">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500" i="1">
                <a:solidFill>
                  <a:srgbClr val="002060"/>
                </a:solidFill>
                <a:latin typeface="Times New Roman" panose="02020603050405020304" pitchFamily="18" charset="0"/>
                <a:cs typeface="Times New Roman" panose="02020603050405020304" pitchFamily="18" charset="0"/>
              </a:rPr>
              <a:t>=&gt; Có mạng vận chuyển theo một chiểu và có mạng vận chuyển hai chiểu.</a:t>
            </a:r>
            <a:endParaRPr lang="en-US" sz="2500" u="sng">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500" i="1">
                <a:solidFill>
                  <a:srgbClr val="002060"/>
                </a:solidFill>
                <a:latin typeface="Times New Roman" panose="02020603050405020304" pitchFamily="18" charset="0"/>
                <a:cs typeface="Times New Roman" panose="02020603050405020304" pitchFamily="18" charset="0"/>
              </a:rPr>
              <a:t>=&gt; Đặc điểm chung của các mạng lưới này là luôn có sự kết nối và chia sẻ</a:t>
            </a:r>
            <a:endParaRPr lang="en-US" sz="2500" u="sng">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anose="02020603050405020304" pitchFamily="18" charset="0"/>
                <a:cs typeface="Times New Roman" panose="02020603050405020304" pitchFamily="18" charset="0"/>
              </a:rPr>
              <a:t>HOẠT ĐỘNG HÌNH THÀNH KIẾN THỨC</a:t>
            </a:r>
            <a:r>
              <a:rPr lang="en-US" u="sng" smtClean="0">
                <a:solidFill>
                  <a:srgbClr val="FF0000"/>
                </a:solidFill>
                <a:latin typeface="Times New Roman" panose="02020603050405020304" pitchFamily="18" charset="0"/>
                <a:cs typeface="Times New Roman" panose="02020603050405020304" pitchFamily="18" charset="0"/>
              </a:rPr>
              <a:t/>
            </a:r>
            <a:br>
              <a:rPr lang="en-US" u="sng" smtClean="0">
                <a:solidFill>
                  <a:srgbClr val="FF0000"/>
                </a:solidFill>
                <a:latin typeface="Times New Roman" panose="02020603050405020304" pitchFamily="18" charset="0"/>
                <a:cs typeface="Times New Roman" panose="02020603050405020304" pitchFamily="18" charset="0"/>
              </a:rPr>
            </a:br>
            <a:endParaRPr lang="en-US" b="1" smtClean="0">
              <a:solidFill>
                <a:srgbClr val="FF0000"/>
              </a:solidFill>
              <a:latin typeface="Times New Roman" panose="02020603050405020304" pitchFamily="18" charset="0"/>
              <a:cs typeface="Times New Roman" panose="02020603050405020304" pitchFamily="18" charset="0"/>
            </a:endParaRPr>
          </a:p>
        </p:txBody>
      </p:sp>
      <p:sp>
        <p:nvSpPr>
          <p:cNvPr id="9219" name="Content Placeholder 4"/>
          <p:cNvSpPr>
            <a:spLocks noGrp="1"/>
          </p:cNvSpPr>
          <p:nvPr>
            <p:ph idx="1"/>
          </p:nvPr>
        </p:nvSpPr>
        <p:spPr>
          <a:xfrm>
            <a:off x="838200" y="2141538"/>
            <a:ext cx="10515600" cy="2072640"/>
          </a:xfrm>
        </p:spPr>
        <p:txBody>
          <a:bodyPr>
            <a:spAutoFit/>
          </a:bodyPr>
          <a:lstStyle/>
          <a:p>
            <a:pPr marL="0" indent="0" eaLnBrk="1" hangingPunct="1">
              <a:buFont typeface="Arial" panose="020B0604020202020204" pitchFamily="34" charset="0"/>
              <a:buNone/>
            </a:pPr>
            <a:r>
              <a:rPr lang="en-US" sz="2800" b="1" i="1" smtClean="0">
                <a:latin typeface="Times New Roman" panose="02020603050405020304" pitchFamily="18" charset="0"/>
                <a:cs typeface="Times New Roman" panose="02020603050405020304" pitchFamily="18" charset="0"/>
              </a:rPr>
              <a:t>Chuyển giao nhiệm vụ học tập</a:t>
            </a:r>
          </a:p>
          <a:p>
            <a:pPr marL="0" indent="0" eaLnBrk="1" hangingPunct="1">
              <a:buFont typeface="Arial" panose="020B0604020202020204" pitchFamily="34" charset="0"/>
              <a:buNone/>
            </a:pPr>
            <a:r>
              <a:rPr lang="en-US" sz="2800" smtClean="0">
                <a:latin typeface="Times New Roman" panose="02020603050405020304" pitchFamily="18" charset="0"/>
                <a:cs typeface="Times New Roman" panose="02020603050405020304" pitchFamily="18" charset="0"/>
              </a:rPr>
              <a:t>Tham khảo SGK trong 2 phút</a:t>
            </a:r>
            <a:endParaRPr lang="en-US" sz="2800" u="sng"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r>
              <a:rPr lang="en-US" sz="2800" smtClean="0">
                <a:latin typeface="Times New Roman" panose="02020603050405020304" pitchFamily="18" charset="0"/>
                <a:cs typeface="Times New Roman" panose="02020603050405020304" pitchFamily="18" charset="0"/>
              </a:rPr>
              <a:t>Trả lời câu hỏi của phiếu học tập số 2</a:t>
            </a:r>
            <a:endParaRPr lang="en-US" sz="2800" u="sng" smtClean="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pPr>
            <a:endParaRPr lang="en-US" sz="2800" smtClean="0">
              <a:latin typeface="Times New Roman" panose="02020603050405020304" pitchFamily="18" charset="0"/>
              <a:cs typeface="Times New Roman" panose="02020603050405020304"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b="1">
                <a:solidFill>
                  <a:srgbClr val="7030A0"/>
                </a:solidFill>
                <a:latin typeface="Times New Roman" panose="02020603050405020304" pitchFamily="18" charset="0"/>
                <a:cs typeface="Times New Roman" panose="02020603050405020304" pitchFamily="18" charset="0"/>
              </a:rPr>
              <a:t>1. Mạng máy tính là gì?</a:t>
            </a:r>
            <a:endParaRPr lang="en-US" sz="3200">
              <a:solidFill>
                <a:srgbClr val="7030A0"/>
              </a:solidFill>
              <a:latin typeface="Times New Roman" panose="02020603050405020304" pitchFamily="18" charset="0"/>
              <a:cs typeface="Times New Roman" panose="02020603050405020304"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b="1">
                <a:solidFill>
                  <a:srgbClr val="7030A0"/>
                </a:solidFill>
                <a:latin typeface="Times New Roman" panose="02020603050405020304" pitchFamily="18" charset="0"/>
                <a:cs typeface="Times New Roman" panose="02020603050405020304" pitchFamily="18" charset="0"/>
              </a:rPr>
              <a:t>1. Mạng máy tính là gì?</a:t>
            </a:r>
            <a:endParaRPr lang="en-US" sz="3200">
              <a:solidFill>
                <a:srgbClr val="7030A0"/>
              </a:solidFill>
              <a:latin typeface="Times New Roman" panose="02020603050405020304" pitchFamily="18" charset="0"/>
              <a:cs typeface="Times New Roman" panose="02020603050405020304"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sz="2500" i="1">
                <a:latin typeface="Times New Roman" panose="02020603050405020304" pitchFamily="18" charset="0"/>
                <a:cs typeface="Times New Roman" panose="02020603050405020304" pitchFamily="18" charset="0"/>
              </a:rPr>
              <a:t>=&gt; Hai hay nhiều máy tính và các thiết bị được kết nối để truyền thông tin cho nhau để tạo thành 1 mạng máy tính.</a:t>
            </a:r>
            <a:endParaRPr lang="en-US" sz="2500" u="sng">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500" i="1">
                <a:latin typeface="Times New Roman" panose="02020603050405020304" pitchFamily="18" charset="0"/>
                <a:cs typeface="Times New Roman" panose="02020603050405020304"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sz="2500" i="1">
                <a:latin typeface="Times New Roman" panose="02020603050405020304" pitchFamily="18" charset="0"/>
                <a:cs typeface="Times New Roman" panose="02020603050405020304"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sz="2500" i="1">
                <a:latin typeface="Times New Roman" panose="02020603050405020304" pitchFamily="18" charset="0"/>
                <a:cs typeface="Times New Roman" panose="02020603050405020304" pitchFamily="18" charset="0"/>
              </a:rPr>
              <a:t>=&gt; </a:t>
            </a:r>
            <a:r>
              <a:rPr lang="fr-FR" sz="2500" i="1">
                <a:latin typeface="Times New Roman" panose="02020603050405020304" pitchFamily="18" charset="0"/>
                <a:cs typeface="Times New Roman" panose="02020603050405020304" pitchFamily="18" charset="0"/>
              </a:rPr>
              <a:t>Không</a:t>
            </a:r>
            <a:endParaRPr lang="en-US" sz="2500" u="sng">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sz="2500" i="1">
                <a:latin typeface="Times New Roman" panose="02020603050405020304" pitchFamily="18" charset="0"/>
                <a:cs typeface="Times New Roman" panose="02020603050405020304" pitchFamily="18" charset="0"/>
              </a:rPr>
              <a:t>=&gt; </a:t>
            </a:r>
            <a:r>
              <a:rPr lang="fr-FR" sz="2500" i="1">
                <a:latin typeface="Times New Roman" panose="02020603050405020304" pitchFamily="18" charset="0"/>
                <a:cs typeface="Times New Roman" panose="02020603050405020304" pitchFamily="18" charset="0"/>
              </a:rPr>
              <a:t>Trao đổi tài liệu qua mail ; trò chuyện qua zalo, facebook,…</a:t>
            </a:r>
            <a:endParaRPr lang="en-US" sz="2500" u="sng">
              <a:latin typeface="Times New Roman" panose="02020603050405020304" pitchFamily="18" charset="0"/>
              <a:cs typeface="Times New Roman" panose="02020603050405020304"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1855</Words>
  <Application>Microsoft Office PowerPoint</Application>
  <PresentationFormat>Custom</PresentationFormat>
  <Paragraphs>283</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Green Color</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Nguyen</cp:lastModifiedBy>
  <cp:revision>53</cp:revision>
  <dcterms:created xsi:type="dcterms:W3CDTF">2021-07-10T14:44:00Z</dcterms:created>
  <dcterms:modified xsi:type="dcterms:W3CDTF">2022-10-18T14:27:35Z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0253C3BE2F554F728F9531FE0BF98757</vt:lpwstr>
  </property>
  <property fmtid="{D5CDD505-2E9C-101B-9397-08002B2CF9AE}" pid="3" name="KSOProductBuildVer">
    <vt:lpwstr>1033-11.2.0.10382</vt:lpwstr>
  </property>
</Properties>
</file>