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93" r:id="rId2"/>
    <p:sldId id="257" r:id="rId3"/>
    <p:sldId id="260" r:id="rId4"/>
    <p:sldId id="320" r:id="rId5"/>
    <p:sldId id="344" r:id="rId6"/>
    <p:sldId id="341" r:id="rId7"/>
    <p:sldId id="345" r:id="rId8"/>
    <p:sldId id="346" r:id="rId9"/>
    <p:sldId id="342" r:id="rId10"/>
    <p:sldId id="324" r:id="rId11"/>
    <p:sldId id="347" r:id="rId12"/>
    <p:sldId id="334" r:id="rId13"/>
    <p:sldId id="303" r:id="rId14"/>
    <p:sldId id="34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D30DD"/>
    <a:srgbClr val="BCF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4680" autoAdjust="0"/>
  </p:normalViewPr>
  <p:slideViewPr>
    <p:cSldViewPr>
      <p:cViewPr>
        <p:scale>
          <a:sx n="62" d="100"/>
          <a:sy n="62" d="100"/>
        </p:scale>
        <p:origin x="-1404" y="-9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11-Oct-22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2</a:t>
            </a:fld>
            <a:endParaRPr lang="en-US"/>
          </a:p>
        </p:txBody>
      </p:sp>
    </p:spTree>
    <p:extLst>
      <p:ext uri="{BB962C8B-B14F-4D97-AF65-F5344CB8AC3E}">
        <p14:creationId xmlns:p14="http://schemas.microsoft.com/office/powerpoint/2010/main" val="28633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11-Oct-22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11-Oct-22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11-Oct-22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0459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11-Oct-22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36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11-Oct-22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03B6E6-C6E9-40D9-BFB7-0124447475D5}" type="datetimeFigureOut">
              <a:rPr lang="en-US" smtClean="0"/>
              <a:t>11-Oct-22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3B6E6-C6E9-40D9-BFB7-0124447475D5}" type="datetimeFigureOut">
              <a:rPr lang="en-US" smtClean="0"/>
              <a:t>11-Oct-22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03B6E6-C6E9-40D9-BFB7-0124447475D5}" type="datetimeFigureOut">
              <a:rPr lang="en-US" smtClean="0"/>
              <a:t>11-Oct-22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11-Oct-22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11-Oct-22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11-Oct-22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11-Oct-22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13.jpe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1.wdp"/><Relationship Id="rId4" Type="http://schemas.openxmlformats.org/officeDocument/2006/relationships/image" Target="../media/image13.jpe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1.wdp"/><Relationship Id="rId4" Type="http://schemas.openxmlformats.org/officeDocument/2006/relationships/image" Target="../media/image13.jpe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2.wdp"/><Relationship Id="rId4" Type="http://schemas.openxmlformats.org/officeDocument/2006/relationships/image" Target="../media/image13.jpe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3.wdp"/><Relationship Id="rId4" Type="http://schemas.openxmlformats.org/officeDocument/2006/relationships/image" Target="../media/image13.jpe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3.wdp"/><Relationship Id="rId4" Type="http://schemas.openxmlformats.org/officeDocument/2006/relationships/image" Target="../media/image13.jpe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rs826.pbsrc.com/albums/zz186/willisnowell/Gifs/question_marks_bubbling_md_clr.gif~c20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782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hdwallnpics.com/wp-content/gallery/thinking-cartoon-images/cartoon-boy-thinking-white-bubble-vector-illustration-31797939.jpg"/>
          <p:cNvPicPr>
            <a:picLocks noChangeAspect="1" noChangeArrowheads="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29998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http://thumbs.dreamstime.com/z/%E6%9C%89%E7%99%BD%E8%89%B2%E6%B3%A1%E5%BD%B1%E7%9A%84thinking%E6%95%99%E6%8E%88-36777654.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399506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4343400" y="457200"/>
            <a:ext cx="4474760" cy="2468621"/>
          </a:xfrm>
          <a:prstGeom prst="wedgeRoundRectCallout">
            <a:avLst>
              <a:gd name="adj1" fmla="val 23112"/>
              <a:gd name="adj2" fmla="val 8594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8" name="Picture 12" descr="http://previews.123rf.com/images/mistac/mistac1207/mistac120700017/14524015-A-cartoon-boy-with-a-good-idea-Stock-Vector-thinking.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30531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Cloud Callout 8"/>
          <p:cNvSpPr/>
          <p:nvPr/>
        </p:nvSpPr>
        <p:spPr>
          <a:xfrm>
            <a:off x="315034" y="540365"/>
            <a:ext cx="3875966" cy="2431435"/>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0" name="Rectangle 9"/>
          <p:cNvSpPr/>
          <p:nvPr/>
        </p:nvSpPr>
        <p:spPr>
          <a:xfrm>
            <a:off x="685800" y="762000"/>
            <a:ext cx="3276600" cy="1938992"/>
          </a:xfrm>
          <a:prstGeom prst="rect">
            <a:avLst/>
          </a:prstGeom>
        </p:spPr>
        <p:txBody>
          <a:bodyPr wrap="square">
            <a:spAutoFit/>
          </a:bodyPr>
          <a:lstStyle/>
          <a:p>
            <a:pPr algn="ctr"/>
            <a:r>
              <a:rPr lang="vi-VN" sz="2000" i="1" dirty="0">
                <a:solidFill>
                  <a:srgbClr val="FF0000"/>
                </a:solidFill>
                <a:latin typeface="Cambria" panose="02040503050406030204" pitchFamily="18" charset="0"/>
                <a:ea typeface="Cambria" panose="02040503050406030204" pitchFamily="18" charset="0"/>
              </a:rPr>
              <a:t>Em hãy nhắc lại các hướng chính và hướng </a:t>
            </a:r>
            <a:r>
              <a:rPr lang="en-US" sz="2000" i="1" dirty="0" err="1" smtClean="0">
                <a:solidFill>
                  <a:srgbClr val="FF0000"/>
                </a:solidFill>
                <a:latin typeface="Cambria" panose="02040503050406030204" pitchFamily="18" charset="0"/>
                <a:ea typeface="Cambria" panose="02040503050406030204" pitchFamily="18" charset="0"/>
              </a:rPr>
              <a:t>trung</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gian</a:t>
            </a:r>
            <a:r>
              <a:rPr lang="en-US" sz="2000" i="1" dirty="0" smtClean="0">
                <a:solidFill>
                  <a:srgbClr val="FF0000"/>
                </a:solidFill>
                <a:latin typeface="Cambria" panose="02040503050406030204" pitchFamily="18" charset="0"/>
                <a:ea typeface="Cambria" panose="02040503050406030204" pitchFamily="18" charset="0"/>
              </a:rPr>
              <a:t> </a:t>
            </a:r>
            <a:r>
              <a:rPr lang="vi-VN" sz="2000" i="1" dirty="0" smtClean="0">
                <a:solidFill>
                  <a:srgbClr val="FF0000"/>
                </a:solidFill>
                <a:latin typeface="Cambria" panose="02040503050406030204" pitchFamily="18" charset="0"/>
                <a:ea typeface="Cambria" panose="02040503050406030204" pitchFamily="18" charset="0"/>
              </a:rPr>
              <a:t>trên </a:t>
            </a:r>
            <a:r>
              <a:rPr lang="vi-VN" sz="2000" i="1" dirty="0">
                <a:solidFill>
                  <a:srgbClr val="FF0000"/>
                </a:solidFill>
                <a:latin typeface="Cambria" panose="02040503050406030204" pitchFamily="18" charset="0"/>
                <a:ea typeface="Cambria" panose="02040503050406030204" pitchFamily="18" charset="0"/>
              </a:rPr>
              <a:t>Trái Đất. Từ xa xưa, người ta thường sử dụng cái gì để xác định </a:t>
            </a:r>
            <a:r>
              <a:rPr lang="en-US" sz="2000" i="1" dirty="0">
                <a:solidFill>
                  <a:srgbClr val="FF0000"/>
                </a:solidFill>
                <a:latin typeface="Cambria" panose="02040503050406030204" pitchFamily="18" charset="0"/>
                <a:ea typeface="Cambria" panose="02040503050406030204" pitchFamily="18" charset="0"/>
              </a:rPr>
              <a:t/>
            </a:r>
            <a:br>
              <a:rPr lang="en-US" sz="2000" i="1" dirty="0">
                <a:solidFill>
                  <a:srgbClr val="FF0000"/>
                </a:solidFill>
                <a:latin typeface="Cambria" panose="02040503050406030204" pitchFamily="18" charset="0"/>
                <a:ea typeface="Cambria" panose="02040503050406030204" pitchFamily="18" charset="0"/>
              </a:rPr>
            </a:br>
            <a:r>
              <a:rPr lang="vi-VN" sz="2000" i="1" dirty="0" smtClean="0">
                <a:solidFill>
                  <a:srgbClr val="FF0000"/>
                </a:solidFill>
                <a:latin typeface="Cambria" panose="02040503050406030204" pitchFamily="18" charset="0"/>
                <a:ea typeface="Cambria" panose="02040503050406030204" pitchFamily="18" charset="0"/>
              </a:rPr>
              <a:t>phương </a:t>
            </a:r>
            <a:r>
              <a:rPr lang="vi-VN" sz="2000" i="1" dirty="0">
                <a:solidFill>
                  <a:srgbClr val="FF0000"/>
                </a:solidFill>
                <a:latin typeface="Cambria" panose="02040503050406030204" pitchFamily="18" charset="0"/>
                <a:ea typeface="Cambria" panose="02040503050406030204" pitchFamily="18" charset="0"/>
              </a:rPr>
              <a:t>hướng?</a:t>
            </a:r>
            <a:endParaRPr lang="en-US" sz="2000" dirty="0">
              <a:solidFill>
                <a:srgbClr val="FF0000"/>
              </a:solidFill>
              <a:latin typeface="Cambria" panose="02040503050406030204" pitchFamily="18" charset="0"/>
              <a:ea typeface="Cambria" panose="02040503050406030204" pitchFamily="18" charset="0"/>
            </a:endParaRPr>
          </a:p>
        </p:txBody>
      </p:sp>
      <p:sp>
        <p:nvSpPr>
          <p:cNvPr id="11" name="Rectangle 10"/>
          <p:cNvSpPr/>
          <p:nvPr/>
        </p:nvSpPr>
        <p:spPr>
          <a:xfrm>
            <a:off x="4343400" y="476577"/>
            <a:ext cx="4474760" cy="2462213"/>
          </a:xfrm>
          <a:prstGeom prst="rect">
            <a:avLst/>
          </a:prstGeom>
        </p:spPr>
        <p:txBody>
          <a:bodyPr wrap="square">
            <a:spAutoFit/>
          </a:bodyPr>
          <a:lstStyle/>
          <a:p>
            <a:pPr algn="just"/>
            <a:r>
              <a:rPr lang="en-US" sz="2200" dirty="0" smtClean="0">
                <a:latin typeface="Cambria" panose="02040503050406030204" pitchFamily="18" charset="0"/>
                <a:ea typeface="Cambria" panose="02040503050406030204" pitchFamily="18" charset="0"/>
              </a:rPr>
              <a:t>- </a:t>
            </a:r>
            <a:r>
              <a:rPr lang="vi-VN" sz="2200" dirty="0" smtClean="0">
                <a:latin typeface="Cambria" panose="02040503050406030204" pitchFamily="18" charset="0"/>
                <a:ea typeface="Cambria" panose="02040503050406030204" pitchFamily="18" charset="0"/>
              </a:rPr>
              <a:t>Các </a:t>
            </a:r>
            <a:r>
              <a:rPr lang="vi-VN" sz="2200" dirty="0">
                <a:latin typeface="Cambria" panose="02040503050406030204" pitchFamily="18" charset="0"/>
                <a:ea typeface="Cambria" panose="02040503050406030204" pitchFamily="18" charset="0"/>
              </a:rPr>
              <a:t>phương hướng chính trên bản đồ là bắc, nam, đông, </a:t>
            </a:r>
            <a:r>
              <a:rPr lang="vi-VN" sz="2200" dirty="0" smtClean="0">
                <a:latin typeface="Cambria" panose="02040503050406030204" pitchFamily="18" charset="0"/>
                <a:ea typeface="Cambria" panose="02040503050406030204" pitchFamily="18" charset="0"/>
              </a:rPr>
              <a:t>tây</a:t>
            </a:r>
            <a:r>
              <a:rPr lang="en-US" sz="2200" dirty="0" smtClean="0">
                <a:latin typeface="Cambria" panose="02040503050406030204" pitchFamily="18" charset="0"/>
                <a:ea typeface="Cambria" panose="02040503050406030204" pitchFamily="18" charset="0"/>
              </a:rPr>
              <a:t>.</a:t>
            </a:r>
          </a:p>
          <a:p>
            <a:pPr algn="just"/>
            <a:r>
              <a:rPr lang="en-US" sz="2200" dirty="0" smtClean="0">
                <a:latin typeface="Cambria" panose="02040503050406030204" pitchFamily="18" charset="0"/>
                <a:ea typeface="Cambria" panose="02040503050406030204" pitchFamily="18" charset="0"/>
              </a:rPr>
              <a:t>- C</a:t>
            </a:r>
            <a:r>
              <a:rPr lang="vi-VN" sz="2200" dirty="0" smtClean="0">
                <a:latin typeface="Cambria" panose="02040503050406030204" pitchFamily="18" charset="0"/>
                <a:ea typeface="Cambria" panose="02040503050406030204" pitchFamily="18" charset="0"/>
              </a:rPr>
              <a:t>ác </a:t>
            </a:r>
            <a:r>
              <a:rPr lang="vi-VN" sz="2200" dirty="0">
                <a:latin typeface="Cambria" panose="02040503050406030204" pitchFamily="18" charset="0"/>
                <a:ea typeface="Cambria" panose="02040503050406030204" pitchFamily="18" charset="0"/>
              </a:rPr>
              <a:t>hướng trung gian là đông bắc, tây bắc, đông nam, tây </a:t>
            </a:r>
            <a:r>
              <a:rPr lang="vi-VN" sz="2200" dirty="0" smtClean="0">
                <a:latin typeface="Cambria" panose="02040503050406030204" pitchFamily="18" charset="0"/>
                <a:ea typeface="Cambria" panose="02040503050406030204" pitchFamily="18" charset="0"/>
              </a:rPr>
              <a:t>nam</a:t>
            </a:r>
            <a:r>
              <a:rPr lang="en-US" sz="2200" dirty="0">
                <a:latin typeface="Cambria" panose="02040503050406030204" pitchFamily="18" charset="0"/>
                <a:ea typeface="Cambria" panose="02040503050406030204" pitchFamily="18" charset="0"/>
              </a:rPr>
              <a:t>.</a:t>
            </a:r>
            <a:endParaRPr lang="vi-VN" sz="2200" dirty="0">
              <a:latin typeface="Cambria" panose="02040503050406030204" pitchFamily="18" charset="0"/>
              <a:ea typeface="Cambria" panose="02040503050406030204" pitchFamily="18" charset="0"/>
            </a:endParaRPr>
          </a:p>
          <a:p>
            <a:pPr algn="just"/>
            <a:r>
              <a:rPr lang="en-US" sz="2200" dirty="0" smtClean="0">
                <a:latin typeface="Cambria" panose="02040503050406030204" pitchFamily="18" charset="0"/>
                <a:ea typeface="Cambria" panose="02040503050406030204" pitchFamily="18" charset="0"/>
              </a:rPr>
              <a:t>- </a:t>
            </a:r>
            <a:r>
              <a:rPr lang="vi-VN" sz="2200" dirty="0" smtClean="0">
                <a:latin typeface="Cambria" panose="02040503050406030204" pitchFamily="18" charset="0"/>
                <a:ea typeface="Cambria" panose="02040503050406030204" pitchFamily="18" charset="0"/>
              </a:rPr>
              <a:t>Từ </a:t>
            </a:r>
            <a:r>
              <a:rPr lang="vi-VN" sz="2200" dirty="0">
                <a:latin typeface="Cambria" panose="02040503050406030204" pitchFamily="18" charset="0"/>
                <a:ea typeface="Cambria" panose="02040503050406030204" pitchFamily="18" charset="0"/>
              </a:rPr>
              <a:t>xa xưa, người ta thường sử dụng </a:t>
            </a:r>
            <a:r>
              <a:rPr lang="en-US" sz="2200" dirty="0" smtClean="0">
                <a:latin typeface="Cambria" panose="02040503050406030204" pitchFamily="18" charset="0"/>
                <a:ea typeface="Cambria" panose="02040503050406030204" pitchFamily="18" charset="0"/>
              </a:rPr>
              <a:t>la </a:t>
            </a:r>
            <a:r>
              <a:rPr lang="en-US" sz="2200" dirty="0" err="1" smtClean="0">
                <a:latin typeface="Cambria" panose="02040503050406030204" pitchFamily="18" charset="0"/>
                <a:ea typeface="Cambria" panose="02040503050406030204" pitchFamily="18" charset="0"/>
              </a:rPr>
              <a:t>bàn</a:t>
            </a:r>
            <a:r>
              <a:rPr lang="en-US" sz="2200" dirty="0" smtClean="0">
                <a:latin typeface="Cambria" panose="02040503050406030204" pitchFamily="18" charset="0"/>
                <a:ea typeface="Cambria" panose="02040503050406030204" pitchFamily="18" charset="0"/>
              </a:rPr>
              <a:t> </a:t>
            </a:r>
            <a:r>
              <a:rPr lang="vi-VN" sz="2200" dirty="0" smtClean="0">
                <a:latin typeface="Cambria" panose="02040503050406030204" pitchFamily="18" charset="0"/>
                <a:ea typeface="Cambria" panose="02040503050406030204" pitchFamily="18" charset="0"/>
              </a:rPr>
              <a:t>để </a:t>
            </a:r>
            <a:r>
              <a:rPr lang="vi-VN" sz="2200" dirty="0">
                <a:latin typeface="Cambria" panose="02040503050406030204" pitchFamily="18" charset="0"/>
                <a:ea typeface="Cambria" panose="02040503050406030204" pitchFamily="18" charset="0"/>
              </a:rPr>
              <a:t>xác định </a:t>
            </a:r>
            <a:r>
              <a:rPr lang="vi-VN" sz="2200" dirty="0" smtClean="0">
                <a:latin typeface="Cambria" panose="02040503050406030204" pitchFamily="18" charset="0"/>
                <a:ea typeface="Cambria" panose="02040503050406030204" pitchFamily="18" charset="0"/>
              </a:rPr>
              <a:t>phương hướng</a:t>
            </a:r>
            <a:r>
              <a:rPr lang="en-US" sz="2200" dirty="0" smtClean="0">
                <a:latin typeface="Cambria" panose="02040503050406030204" pitchFamily="18" charset="0"/>
                <a:ea typeface="Cambria" panose="02040503050406030204" pitchFamily="18" charset="0"/>
              </a:rPr>
              <a:t>.</a:t>
            </a:r>
            <a:endParaRPr lang="vi-VN" sz="2200" dirty="0">
              <a:latin typeface="Cambria" panose="02040503050406030204" pitchFamily="18" charset="0"/>
              <a:ea typeface="Cambria" panose="02040503050406030204" pitchFamily="18" charset="0"/>
            </a:endParaRPr>
          </a:p>
        </p:txBody>
      </p:sp>
      <p:pic>
        <p:nvPicPr>
          <p:cNvPr id="1026" name="Picture 2" descr="Đôi điều chưa biết về la bà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4127" y="3371590"/>
            <a:ext cx="4029073" cy="3223259"/>
          </a:xfrm>
          <a:prstGeom prst="rect">
            <a:avLst/>
          </a:prstGeom>
          <a:solidFill>
            <a:srgbClr val="00FF00"/>
          </a:solidFill>
          <a:ln>
            <a:solidFill>
              <a:srgbClr val="00FF00"/>
            </a:solidFill>
          </a:ln>
          <a:extLst/>
        </p:spPr>
      </p:pic>
    </p:spTree>
    <p:extLst>
      <p:ext uri="{BB962C8B-B14F-4D97-AF65-F5344CB8AC3E}">
        <p14:creationId xmlns:p14="http://schemas.microsoft.com/office/powerpoint/2010/main" val="148375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8"/>
                                        </p:tgtEl>
                                        <p:attrNameLst>
                                          <p:attrName>r</p:attrName>
                                        </p:attrNameLst>
                                      </p:cBhvr>
                                    </p:animRot>
                                    <p:animRot by="-240000">
                                      <p:cBhvr>
                                        <p:cTn id="29" dur="200" fill="hold">
                                          <p:stCondLst>
                                            <p:cond delay="200"/>
                                          </p:stCondLst>
                                        </p:cTn>
                                        <p:tgtEl>
                                          <p:spTgt spid="8"/>
                                        </p:tgtEl>
                                        <p:attrNameLst>
                                          <p:attrName>r</p:attrName>
                                        </p:attrNameLst>
                                      </p:cBhvr>
                                    </p:animRot>
                                    <p:animRot by="240000">
                                      <p:cBhvr>
                                        <p:cTn id="30" dur="200" fill="hold">
                                          <p:stCondLst>
                                            <p:cond delay="400"/>
                                          </p:stCondLst>
                                        </p:cTn>
                                        <p:tgtEl>
                                          <p:spTgt spid="8"/>
                                        </p:tgtEl>
                                        <p:attrNameLst>
                                          <p:attrName>r</p:attrName>
                                        </p:attrNameLst>
                                      </p:cBhvr>
                                    </p:animRot>
                                    <p:animRot by="-240000">
                                      <p:cBhvr>
                                        <p:cTn id="31" dur="200" fill="hold">
                                          <p:stCondLst>
                                            <p:cond delay="600"/>
                                          </p:stCondLst>
                                        </p:cTn>
                                        <p:tgtEl>
                                          <p:spTgt spid="8"/>
                                        </p:tgtEl>
                                        <p:attrNameLst>
                                          <p:attrName>r</p:attrName>
                                        </p:attrNameLst>
                                      </p:cBhvr>
                                    </p:animRot>
                                    <p:animRot by="120000">
                                      <p:cBhvr>
                                        <p:cTn id="32" dur="200" fill="hold">
                                          <p:stCondLst>
                                            <p:cond delay="800"/>
                                          </p:stCondLst>
                                        </p:cTn>
                                        <p:tgtEl>
                                          <p:spTgt spid="8"/>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randombar(horizont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45" dur="500"/>
                                        <p:tgtEl>
                                          <p:spTgt spid="11">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50" dur="500"/>
                                        <p:tgtEl>
                                          <p:spTgt spid="11">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55" dur="500"/>
                                        <p:tgtEl>
                                          <p:spTgt spid="11">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026"/>
                                        </p:tgtEl>
                                        <p:attrNameLst>
                                          <p:attrName>style.visibility</p:attrName>
                                        </p:attrNameLst>
                                      </p:cBhvr>
                                      <p:to>
                                        <p:strVal val="visible"/>
                                      </p:to>
                                    </p:set>
                                    <p:animEffect transition="in" filter="randombar(horizontal)">
                                      <p:cBhvr>
                                        <p:cTn id="6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990600" y="2285999"/>
            <a:ext cx="6248399" cy="2136043"/>
          </a:xfrm>
          <a:prstGeom prst="wedgeRoundRectCallout">
            <a:avLst>
              <a:gd name="adj1" fmla="val 48035"/>
              <a:gd name="adj2" fmla="val 111610"/>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1219202" y="2438400"/>
            <a:ext cx="5943598" cy="1815882"/>
          </a:xfrm>
          <a:prstGeom prst="rect">
            <a:avLst/>
          </a:prstGeom>
        </p:spPr>
        <p:txBody>
          <a:bodyPr wrap="square">
            <a:spAutoFit/>
          </a:bodyPr>
          <a:lstStyle/>
          <a:p>
            <a:pPr algn="just"/>
            <a:r>
              <a:rPr lang="vi-VN" sz="2800" dirty="0">
                <a:latin typeface="Cambria" panose="02040503050406030204" pitchFamily="18" charset="0"/>
                <a:ea typeface="Cambria" panose="02040503050406030204" pitchFamily="18" charset="0"/>
              </a:rPr>
              <a:t>Xác định hướng Mặt Trời mọc (hướng đông) hay lặn (hướng tây) sau đó tìm ra hướng bắc và xác định các hướng còn lại.</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sp>
        <p:nvSpPr>
          <p:cNvPr id="2" name="Rectangle 1"/>
          <p:cNvSpPr/>
          <p:nvPr/>
        </p:nvSpPr>
        <p:spPr>
          <a:xfrm>
            <a:off x="328957" y="228600"/>
            <a:ext cx="1018485"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8</a:t>
            </a:r>
          </a:p>
        </p:txBody>
      </p:sp>
      <p:sp>
        <p:nvSpPr>
          <p:cNvPr id="25"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Xác định phương hướng dựa vào quan </a:t>
            </a:r>
            <a:r>
              <a:rPr lang="vi-VN" sz="2400" b="1" dirty="0" smtClean="0">
                <a:solidFill>
                  <a:srgbClr val="0D30DD"/>
                </a:solidFill>
                <a:latin typeface="Cambria" pitchFamily="18" charset="0"/>
              </a:rPr>
              <a:t>sát</a:t>
            </a:r>
            <a:endParaRPr lang="en-US" sz="2400" b="1" dirty="0" smtClean="0">
              <a:solidFill>
                <a:srgbClr val="0D30DD"/>
              </a:solidFill>
              <a:latin typeface="Cambria" pitchFamily="18" charset="0"/>
            </a:endParaRPr>
          </a:p>
          <a:p>
            <a:pPr algn="just"/>
            <a:r>
              <a:rPr lang="vi-VN" sz="2400" b="1" dirty="0" smtClean="0">
                <a:solidFill>
                  <a:srgbClr val="0D30DD"/>
                </a:solidFill>
                <a:latin typeface="Cambria" pitchFamily="18" charset="0"/>
              </a:rPr>
              <a:t> </a:t>
            </a:r>
            <a:r>
              <a:rPr lang="vi-VN" sz="2400" b="1" dirty="0">
                <a:solidFill>
                  <a:srgbClr val="0D30DD"/>
                </a:solidFill>
                <a:latin typeface="Cambria" pitchFamily="18" charset="0"/>
              </a:rPr>
              <a:t>hiện tượng tự nhiên</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2021878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080815"/>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3" name="Title 1"/>
          <p:cNvSpPr txBox="1">
            <a:spLocks/>
          </p:cNvSpPr>
          <p:nvPr/>
        </p:nvSpPr>
        <p:spPr>
          <a:xfrm>
            <a:off x="1613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FF0000"/>
                </a:solidFill>
                <a:latin typeface="Cambria" pitchFamily="18" charset="0"/>
              </a:rPr>
              <a:t> EM CÓ BIẾT?</a:t>
            </a:r>
            <a:endParaRPr lang="en-US" sz="2400" b="1" dirty="0">
              <a:solidFill>
                <a:srgbClr val="FF0000"/>
              </a:solidFill>
              <a:latin typeface="Cambria" pitchFamily="18" charset="0"/>
            </a:endParaRPr>
          </a:p>
        </p:txBody>
      </p:sp>
      <p:sp>
        <p:nvSpPr>
          <p:cNvPr id="2" name="Rectangle 1"/>
          <p:cNvSpPr/>
          <p:nvPr/>
        </p:nvSpPr>
        <p:spPr>
          <a:xfrm>
            <a:off x="328957" y="228600"/>
            <a:ext cx="1018485"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8</a:t>
            </a:r>
          </a:p>
        </p:txBody>
      </p:sp>
      <p:sp>
        <p:nvSpPr>
          <p:cNvPr id="3" name="Rectangle 2"/>
          <p:cNvSpPr/>
          <p:nvPr/>
        </p:nvSpPr>
        <p:spPr>
          <a:xfrm>
            <a:off x="762000" y="1295400"/>
            <a:ext cx="5846817" cy="2308324"/>
          </a:xfrm>
          <a:prstGeom prst="rect">
            <a:avLst/>
          </a:prstGeom>
        </p:spPr>
        <p:txBody>
          <a:bodyPr wrap="square">
            <a:spAutoFit/>
          </a:bodyPr>
          <a:lstStyle/>
          <a:p>
            <a:pPr algn="just"/>
            <a:r>
              <a:rPr lang="en-US" sz="2400" dirty="0" err="1" smtClean="0">
                <a:solidFill>
                  <a:srgbClr val="0D30DD"/>
                </a:solidFill>
                <a:latin typeface="Cambria" panose="02040503050406030204" pitchFamily="18" charset="0"/>
                <a:ea typeface="Cambria" panose="02040503050406030204" pitchFamily="18" charset="0"/>
              </a:rPr>
              <a:t>Dựa</a:t>
            </a:r>
            <a:r>
              <a:rPr lang="en-US" sz="2400" dirty="0" smtClean="0">
                <a:solidFill>
                  <a:srgbClr val="0D30DD"/>
                </a:solidFill>
                <a:latin typeface="Cambria" panose="02040503050406030204" pitchFamily="18" charset="0"/>
                <a:ea typeface="Cambria" panose="02040503050406030204" pitchFamily="18" charset="0"/>
              </a:rPr>
              <a:t> </a:t>
            </a:r>
            <a:r>
              <a:rPr lang="en-US" sz="2400" dirty="0" err="1" smtClean="0">
                <a:solidFill>
                  <a:srgbClr val="0D30DD"/>
                </a:solidFill>
                <a:latin typeface="Cambria" panose="02040503050406030204" pitchFamily="18" charset="0"/>
                <a:ea typeface="Cambria" panose="02040503050406030204" pitchFamily="18" charset="0"/>
              </a:rPr>
              <a:t>vào</a:t>
            </a:r>
            <a:r>
              <a:rPr lang="en-US" sz="2400" dirty="0" smtClean="0">
                <a:solidFill>
                  <a:srgbClr val="0D30DD"/>
                </a:solidFill>
                <a:latin typeface="Cambria" panose="02040503050406030204" pitchFamily="18" charset="0"/>
                <a:ea typeface="Cambria" panose="02040503050406030204" pitchFamily="18" charset="0"/>
              </a:rPr>
              <a:t> </a:t>
            </a:r>
            <a:r>
              <a:rPr lang="en-US" sz="2400" dirty="0" err="1" smtClean="0">
                <a:solidFill>
                  <a:srgbClr val="0D30DD"/>
                </a:solidFill>
                <a:latin typeface="Cambria" panose="02040503050406030204" pitchFamily="18" charset="0"/>
                <a:ea typeface="Cambria" panose="02040503050406030204" pitchFamily="18" charset="0"/>
              </a:rPr>
              <a:t>hướng</a:t>
            </a:r>
            <a:r>
              <a:rPr lang="en-US" sz="2400" dirty="0" smtClean="0">
                <a:solidFill>
                  <a:srgbClr val="0D30DD"/>
                </a:solidFill>
                <a:latin typeface="Cambria" panose="02040503050406030204" pitchFamily="18" charset="0"/>
                <a:ea typeface="Cambria" panose="02040503050406030204" pitchFamily="18" charset="0"/>
              </a:rPr>
              <a:t> </a:t>
            </a:r>
            <a:r>
              <a:rPr lang="en-US" sz="2400" dirty="0" err="1" smtClean="0">
                <a:solidFill>
                  <a:srgbClr val="0D30DD"/>
                </a:solidFill>
                <a:latin typeface="Cambria" panose="02040503050406030204" pitchFamily="18" charset="0"/>
                <a:ea typeface="Cambria" panose="02040503050406030204" pitchFamily="18" charset="0"/>
              </a:rPr>
              <a:t>chuyển</a:t>
            </a:r>
            <a:r>
              <a:rPr lang="en-US" sz="2400" dirty="0" smtClean="0">
                <a:solidFill>
                  <a:srgbClr val="0D30DD"/>
                </a:solidFill>
                <a:latin typeface="Cambria" panose="02040503050406030204" pitchFamily="18" charset="0"/>
                <a:ea typeface="Cambria" panose="02040503050406030204" pitchFamily="18" charset="0"/>
              </a:rPr>
              <a:t> </a:t>
            </a:r>
            <a:r>
              <a:rPr lang="en-US" sz="2400" dirty="0" err="1" smtClean="0">
                <a:solidFill>
                  <a:srgbClr val="0D30DD"/>
                </a:solidFill>
                <a:latin typeface="Cambria" panose="02040503050406030204" pitchFamily="18" charset="0"/>
                <a:ea typeface="Cambria" panose="02040503050406030204" pitchFamily="18" charset="0"/>
              </a:rPr>
              <a:t>động</a:t>
            </a:r>
            <a:r>
              <a:rPr lang="en-US" sz="2400" dirty="0" smtClean="0">
                <a:solidFill>
                  <a:srgbClr val="0D30DD"/>
                </a:solidFill>
                <a:latin typeface="Cambria" panose="02040503050406030204" pitchFamily="18" charset="0"/>
                <a:ea typeface="Cambria" panose="02040503050406030204" pitchFamily="18" charset="0"/>
              </a:rPr>
              <a:t> </a:t>
            </a:r>
            <a:r>
              <a:rPr lang="en-US" sz="2400" dirty="0" err="1" smtClean="0">
                <a:solidFill>
                  <a:srgbClr val="0D30DD"/>
                </a:solidFill>
                <a:latin typeface="Cambria" panose="02040503050406030204" pitchFamily="18" charset="0"/>
                <a:ea typeface="Cambria" panose="02040503050406030204" pitchFamily="18" charset="0"/>
              </a:rPr>
              <a:t>của</a:t>
            </a:r>
            <a:r>
              <a:rPr lang="en-US" sz="2400" dirty="0" smtClean="0">
                <a:solidFill>
                  <a:srgbClr val="0D30DD"/>
                </a:solidFill>
                <a:latin typeface="Cambria" panose="02040503050406030204" pitchFamily="18" charset="0"/>
                <a:ea typeface="Cambria" panose="02040503050406030204" pitchFamily="18" charset="0"/>
              </a:rPr>
              <a:t> </a:t>
            </a:r>
            <a:r>
              <a:rPr lang="en-US" sz="2400" dirty="0" err="1" smtClean="0">
                <a:solidFill>
                  <a:srgbClr val="0D30DD"/>
                </a:solidFill>
                <a:latin typeface="Cambria" panose="02040503050406030204" pitchFamily="18" charset="0"/>
                <a:ea typeface="Cambria" panose="02040503050406030204" pitchFamily="18" charset="0"/>
              </a:rPr>
              <a:t>sinh</a:t>
            </a:r>
            <a:r>
              <a:rPr lang="en-US" sz="2400" dirty="0" smtClean="0">
                <a:solidFill>
                  <a:srgbClr val="0D30DD"/>
                </a:solidFill>
                <a:latin typeface="Cambria" panose="02040503050406030204" pitchFamily="18" charset="0"/>
                <a:ea typeface="Cambria" panose="02040503050406030204" pitchFamily="18" charset="0"/>
              </a:rPr>
              <a:t> </a:t>
            </a:r>
            <a:r>
              <a:rPr lang="en-US" sz="2400" dirty="0" err="1" smtClean="0">
                <a:solidFill>
                  <a:srgbClr val="0D30DD"/>
                </a:solidFill>
                <a:latin typeface="Cambria" panose="02040503050406030204" pitchFamily="18" charset="0"/>
                <a:ea typeface="Cambria" panose="02040503050406030204" pitchFamily="18" charset="0"/>
              </a:rPr>
              <a:t>vật</a:t>
            </a:r>
            <a:r>
              <a:rPr lang="en-US" sz="2400" dirty="0" smtClean="0">
                <a:solidFill>
                  <a:srgbClr val="0D30DD"/>
                </a:solidFill>
                <a:latin typeface="Cambria" panose="02040503050406030204" pitchFamily="18" charset="0"/>
                <a:ea typeface="Cambria" panose="02040503050406030204" pitchFamily="18" charset="0"/>
              </a:rPr>
              <a:t> </a:t>
            </a:r>
            <a:r>
              <a:rPr lang="en-US" sz="2400" dirty="0" err="1" smtClean="0">
                <a:solidFill>
                  <a:srgbClr val="0D30DD"/>
                </a:solidFill>
                <a:latin typeface="Cambria" panose="02040503050406030204" pitchFamily="18" charset="0"/>
                <a:ea typeface="Cambria" panose="02040503050406030204" pitchFamily="18" charset="0"/>
              </a:rPr>
              <a:t>có</a:t>
            </a:r>
            <a:r>
              <a:rPr lang="en-US" sz="2400" dirty="0" smtClean="0">
                <a:solidFill>
                  <a:srgbClr val="0D30DD"/>
                </a:solidFill>
                <a:latin typeface="Cambria" panose="02040503050406030204" pitchFamily="18" charset="0"/>
                <a:ea typeface="Cambria" panose="02040503050406030204" pitchFamily="18" charset="0"/>
              </a:rPr>
              <a:t> </a:t>
            </a:r>
            <a:r>
              <a:rPr lang="en-US" sz="2400" dirty="0" err="1" smtClean="0">
                <a:solidFill>
                  <a:srgbClr val="0D30DD"/>
                </a:solidFill>
                <a:latin typeface="Cambria" panose="02040503050406030204" pitchFamily="18" charset="0"/>
                <a:ea typeface="Cambria" panose="02040503050406030204" pitchFamily="18" charset="0"/>
              </a:rPr>
              <a:t>thể</a:t>
            </a:r>
            <a:r>
              <a:rPr lang="en-US" sz="2400" dirty="0" smtClean="0">
                <a:solidFill>
                  <a:srgbClr val="0D30DD"/>
                </a:solidFill>
                <a:latin typeface="Cambria" panose="02040503050406030204" pitchFamily="18" charset="0"/>
                <a:ea typeface="Cambria" panose="02040503050406030204" pitchFamily="18" charset="0"/>
              </a:rPr>
              <a:t> </a:t>
            </a:r>
            <a:r>
              <a:rPr lang="en-US" sz="2400" dirty="0" err="1" smtClean="0">
                <a:solidFill>
                  <a:srgbClr val="0D30DD"/>
                </a:solidFill>
                <a:latin typeface="Cambria" panose="02040503050406030204" pitchFamily="18" charset="0"/>
                <a:ea typeface="Cambria" panose="02040503050406030204" pitchFamily="18" charset="0"/>
              </a:rPr>
              <a:t>xác</a:t>
            </a:r>
            <a:r>
              <a:rPr lang="en-US" sz="2400" dirty="0" smtClean="0">
                <a:solidFill>
                  <a:srgbClr val="0D30DD"/>
                </a:solidFill>
                <a:latin typeface="Cambria" panose="02040503050406030204" pitchFamily="18" charset="0"/>
                <a:ea typeface="Cambria" panose="02040503050406030204" pitchFamily="18" charset="0"/>
              </a:rPr>
              <a:t> </a:t>
            </a:r>
            <a:r>
              <a:rPr lang="en-US" sz="2400" dirty="0" err="1" smtClean="0">
                <a:solidFill>
                  <a:srgbClr val="0D30DD"/>
                </a:solidFill>
                <a:latin typeface="Cambria" panose="02040503050406030204" pitchFamily="18" charset="0"/>
                <a:ea typeface="Cambria" panose="02040503050406030204" pitchFamily="18" charset="0"/>
              </a:rPr>
              <a:t>định</a:t>
            </a:r>
            <a:r>
              <a:rPr lang="en-US" sz="2400" dirty="0" smtClean="0">
                <a:solidFill>
                  <a:srgbClr val="0D30DD"/>
                </a:solidFill>
                <a:latin typeface="Cambria" panose="02040503050406030204" pitchFamily="18" charset="0"/>
                <a:ea typeface="Cambria" panose="02040503050406030204" pitchFamily="18" charset="0"/>
              </a:rPr>
              <a:t> </a:t>
            </a:r>
            <a:r>
              <a:rPr lang="en-US" sz="2400" dirty="0" err="1" smtClean="0">
                <a:solidFill>
                  <a:srgbClr val="0D30DD"/>
                </a:solidFill>
                <a:latin typeface="Cambria" panose="02040503050406030204" pitchFamily="18" charset="0"/>
                <a:ea typeface="Cambria" panose="02040503050406030204" pitchFamily="18" charset="0"/>
              </a:rPr>
              <a:t>được</a:t>
            </a:r>
            <a:r>
              <a:rPr lang="en-US" sz="2400" dirty="0" smtClean="0">
                <a:solidFill>
                  <a:srgbClr val="0D30DD"/>
                </a:solidFill>
                <a:latin typeface="Cambria" panose="02040503050406030204" pitchFamily="18" charset="0"/>
                <a:ea typeface="Cambria" panose="02040503050406030204" pitchFamily="18" charset="0"/>
              </a:rPr>
              <a:t> </a:t>
            </a:r>
            <a:r>
              <a:rPr lang="en-US" sz="2400" dirty="0" err="1" smtClean="0">
                <a:solidFill>
                  <a:srgbClr val="0D30DD"/>
                </a:solidFill>
                <a:latin typeface="Cambria" panose="02040503050406030204" pitchFamily="18" charset="0"/>
                <a:ea typeface="Cambria" panose="02040503050406030204" pitchFamily="18" charset="0"/>
              </a:rPr>
              <a:t>phương</a:t>
            </a:r>
            <a:r>
              <a:rPr lang="en-US" sz="2400" dirty="0" smtClean="0">
                <a:solidFill>
                  <a:srgbClr val="0D30DD"/>
                </a:solidFill>
                <a:latin typeface="Cambria" panose="02040503050406030204" pitchFamily="18" charset="0"/>
                <a:ea typeface="Cambria" panose="02040503050406030204" pitchFamily="18" charset="0"/>
              </a:rPr>
              <a:t> </a:t>
            </a:r>
            <a:r>
              <a:rPr lang="en-US" sz="2400" dirty="0" err="1" smtClean="0">
                <a:solidFill>
                  <a:srgbClr val="0D30DD"/>
                </a:solidFill>
                <a:latin typeface="Cambria" panose="02040503050406030204" pitchFamily="18" charset="0"/>
                <a:ea typeface="Cambria" panose="02040503050406030204" pitchFamily="18" charset="0"/>
              </a:rPr>
              <a:t>hướng</a:t>
            </a:r>
            <a:r>
              <a:rPr lang="en-US" sz="2400" dirty="0" smtClean="0">
                <a:solidFill>
                  <a:srgbClr val="0D30DD"/>
                </a:solidFill>
                <a:latin typeface="Cambria" panose="02040503050406030204" pitchFamily="18" charset="0"/>
                <a:ea typeface="Cambria" panose="02040503050406030204" pitchFamily="18" charset="0"/>
              </a:rPr>
              <a:t>, </a:t>
            </a:r>
            <a:r>
              <a:rPr lang="vi-VN" sz="2400" dirty="0">
                <a:solidFill>
                  <a:srgbClr val="0D30DD"/>
                </a:solidFill>
                <a:latin typeface="Cambria" panose="02040503050406030204" pitchFamily="18" charset="0"/>
                <a:ea typeface="Cambria" panose="02040503050406030204" pitchFamily="18" charset="0"/>
              </a:rPr>
              <a:t>hướng chim bay mùa đông bay về hướng nam tránh rét, mùa hạ bay về hướng bắc; dựa vào hoa hướng dương, loài hoa này khi nở thường quay mặt về phía Mặt Trời.</a:t>
            </a:r>
          </a:p>
        </p:txBody>
      </p:sp>
      <p:pic>
        <p:nvPicPr>
          <p:cNvPr id="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198" y="3657600"/>
            <a:ext cx="5638801" cy="2797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6263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par>
                                <p:cTn id="22" presetID="14" presetClass="entr" presetSubtype="1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2004190"/>
          </a:xfrm>
          <a:prstGeom prst="cloudCallout">
            <a:avLst>
              <a:gd name="adj1" fmla="val -17801"/>
              <a:gd name="adj2" fmla="val 802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381000" y="2257961"/>
            <a:ext cx="3429000" cy="1323439"/>
          </a:xfrm>
          <a:prstGeom prst="rect">
            <a:avLst/>
          </a:prstGeom>
        </p:spPr>
        <p:txBody>
          <a:bodyPr wrap="square">
            <a:spAutoFit/>
          </a:bodyPr>
          <a:lstStyle/>
          <a:p>
            <a:pPr algn="ctr"/>
            <a:r>
              <a:rPr lang="en-US" sz="17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Dựa</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vào</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kiến</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thức</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đã</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học</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em</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hãy</a:t>
            </a:r>
            <a:r>
              <a:rPr lang="en-US" sz="2000" i="1" dirty="0" smtClean="0">
                <a:solidFill>
                  <a:srgbClr val="FF0000"/>
                </a:solidFill>
                <a:latin typeface="Cambria" panose="02040503050406030204" pitchFamily="18" charset="0"/>
                <a:ea typeface="Cambria" panose="02040503050406030204" pitchFamily="18" charset="0"/>
              </a:rPr>
              <a:t> </a:t>
            </a:r>
            <a:r>
              <a:rPr lang="vi-VN" sz="2000" i="1" dirty="0" smtClean="0">
                <a:solidFill>
                  <a:srgbClr val="FF0000"/>
                </a:solidFill>
                <a:latin typeface="Cambria" panose="02040503050406030204" pitchFamily="18" charset="0"/>
                <a:ea typeface="Cambria" panose="02040503050406030204" pitchFamily="18" charset="0"/>
              </a:rPr>
              <a:t>vẽ </a:t>
            </a:r>
            <a:r>
              <a:rPr lang="vi-VN" sz="2000" i="1" dirty="0">
                <a:solidFill>
                  <a:srgbClr val="FF0000"/>
                </a:solidFill>
                <a:latin typeface="Cambria" panose="02040503050406030204" pitchFamily="18" charset="0"/>
                <a:ea typeface="Cambria" panose="02040503050406030204" pitchFamily="18" charset="0"/>
              </a:rPr>
              <a:t>lại sơ đồ các hướng chính và hướng phụ trên </a:t>
            </a:r>
            <a:endParaRPr lang="en-US" sz="2000" i="1" dirty="0" smtClean="0">
              <a:solidFill>
                <a:srgbClr val="FF0000"/>
              </a:solidFill>
              <a:latin typeface="Cambria" panose="02040503050406030204" pitchFamily="18" charset="0"/>
              <a:ea typeface="Cambria" panose="02040503050406030204" pitchFamily="18" charset="0"/>
            </a:endParaRPr>
          </a:p>
          <a:p>
            <a:pPr algn="ctr"/>
            <a:r>
              <a:rPr lang="vi-VN" sz="2000" i="1" dirty="0" smtClean="0">
                <a:solidFill>
                  <a:srgbClr val="FF0000"/>
                </a:solidFill>
                <a:latin typeface="Cambria" panose="02040503050406030204" pitchFamily="18" charset="0"/>
                <a:ea typeface="Cambria" panose="02040503050406030204" pitchFamily="18" charset="0"/>
              </a:rPr>
              <a:t>Trái </a:t>
            </a:r>
            <a:r>
              <a:rPr lang="vi-VN" sz="2000" i="1" dirty="0">
                <a:solidFill>
                  <a:srgbClr val="FF0000"/>
                </a:solidFill>
                <a:latin typeface="Cambria" panose="02040503050406030204" pitchFamily="18" charset="0"/>
                <a:ea typeface="Cambria" panose="02040503050406030204" pitchFamily="18" charset="0"/>
              </a:rPr>
              <a:t>Đất.</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8</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smtClean="0">
                <a:solidFill>
                  <a:srgbClr val="CC0000"/>
                </a:solidFill>
                <a:latin typeface="Times New Roman" pitchFamily="18" charset="0"/>
                <a:cs typeface="Times New Roman" pitchFamily="18" charset="0"/>
              </a:rPr>
              <a:t>1. </a:t>
            </a:r>
            <a:r>
              <a:rPr lang="en-US" sz="2400" b="1" dirty="0" err="1" smtClean="0">
                <a:solidFill>
                  <a:srgbClr val="CC0000"/>
                </a:solidFill>
                <a:latin typeface="Times New Roman" pitchFamily="18" charset="0"/>
                <a:cs typeface="Times New Roman" pitchFamily="18" charset="0"/>
              </a:rPr>
              <a:t>Luyện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sp>
        <p:nvSpPr>
          <p:cNvPr id="2" name="AutoShape 2" descr="TỤC NGỮ - GIÁO DỤC Khúc sông... - Tục Ngữ Ca Dao Việt Nam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9" name="Canvas 26"/>
          <p:cNvGrpSpPr/>
          <p:nvPr/>
        </p:nvGrpSpPr>
        <p:grpSpPr>
          <a:xfrm>
            <a:off x="4419600" y="3181865"/>
            <a:ext cx="3886200" cy="2990335"/>
            <a:chOff x="0" y="0"/>
            <a:chExt cx="3086100" cy="2209800"/>
          </a:xfrm>
          <a:solidFill>
            <a:schemeClr val="bg1"/>
          </a:solidFill>
        </p:grpSpPr>
        <p:sp>
          <p:nvSpPr>
            <p:cNvPr id="50" name="Rectangle 49"/>
            <p:cNvSpPr/>
            <p:nvPr/>
          </p:nvSpPr>
          <p:spPr>
            <a:xfrm>
              <a:off x="0" y="0"/>
              <a:ext cx="3086100" cy="2209800"/>
            </a:xfrm>
            <a:prstGeom prst="rect">
              <a:avLst/>
            </a:prstGeom>
            <a:grpFill/>
            <a:ln>
              <a:noFill/>
            </a:ln>
          </p:spPr>
        </p:sp>
        <p:sp>
          <p:nvSpPr>
            <p:cNvPr id="51" name="Oval 50"/>
            <p:cNvSpPr>
              <a:spLocks noChangeArrowheads="1"/>
            </p:cNvSpPr>
            <p:nvPr/>
          </p:nvSpPr>
          <p:spPr bwMode="auto">
            <a:xfrm>
              <a:off x="685800" y="342900"/>
              <a:ext cx="1600200" cy="1600200"/>
            </a:xfrm>
            <a:prstGeom prst="ellipse">
              <a:avLst/>
            </a:prstGeom>
            <a:grpFill/>
            <a:ln w="9525">
              <a:solidFill>
                <a:srgbClr val="FFFFFF"/>
              </a:solidFill>
              <a:round/>
              <a:headEnd/>
              <a:tailEnd/>
            </a:ln>
          </p:spPr>
          <p:txBody>
            <a:bodyPr rot="0" vert="horz" wrap="square" lIns="91440" tIns="45720" rIns="91440" bIns="45720" anchor="t" anchorCtr="0" upright="1">
              <a:noAutofit/>
            </a:bodyPr>
            <a:lstStyle/>
            <a:p>
              <a:endParaRPr lang="en-US"/>
            </a:p>
          </p:txBody>
        </p:sp>
        <p:cxnSp>
          <p:nvCxnSpPr>
            <p:cNvPr id="52" name="Line 5"/>
            <p:cNvCxnSpPr/>
            <p:nvPr/>
          </p:nvCxnSpPr>
          <p:spPr bwMode="auto">
            <a:xfrm>
              <a:off x="1477010" y="383540"/>
              <a:ext cx="635" cy="1548765"/>
            </a:xfrm>
            <a:prstGeom prst="line">
              <a:avLst/>
            </a:prstGeom>
            <a:grpFill/>
            <a:ln w="9525">
              <a:solidFill>
                <a:srgbClr val="000000"/>
              </a:solidFill>
              <a:round/>
              <a:headEnd type="triangle" w="med" len="med"/>
              <a:tailEnd type="triangle" w="med" len="med"/>
            </a:ln>
            <a:extLst/>
          </p:spPr>
        </p:cxnSp>
        <p:cxnSp>
          <p:nvCxnSpPr>
            <p:cNvPr id="53" name="Line 6"/>
            <p:cNvCxnSpPr/>
            <p:nvPr/>
          </p:nvCxnSpPr>
          <p:spPr bwMode="auto">
            <a:xfrm>
              <a:off x="715010" y="1133475"/>
              <a:ext cx="1600200" cy="635"/>
            </a:xfrm>
            <a:prstGeom prst="line">
              <a:avLst/>
            </a:prstGeom>
            <a:grpFill/>
            <a:ln w="9525">
              <a:solidFill>
                <a:srgbClr val="000000"/>
              </a:solidFill>
              <a:round/>
              <a:headEnd type="triangle" w="med" len="med"/>
              <a:tailEnd type="triangle" w="med" len="med"/>
            </a:ln>
            <a:extLst/>
          </p:spPr>
        </p:cxnSp>
        <p:cxnSp>
          <p:nvCxnSpPr>
            <p:cNvPr id="54" name="Line 7"/>
            <p:cNvCxnSpPr/>
            <p:nvPr/>
          </p:nvCxnSpPr>
          <p:spPr bwMode="auto">
            <a:xfrm flipV="1">
              <a:off x="914400" y="563245"/>
              <a:ext cx="1121410" cy="1151255"/>
            </a:xfrm>
            <a:prstGeom prst="line">
              <a:avLst/>
            </a:prstGeom>
            <a:grpFill/>
            <a:ln w="9525">
              <a:solidFill>
                <a:srgbClr val="000000"/>
              </a:solidFill>
              <a:round/>
              <a:headEnd type="triangle" w="med" len="med"/>
              <a:tailEnd type="triangle" w="med" len="med"/>
            </a:ln>
            <a:extLst/>
          </p:spPr>
        </p:cxnSp>
        <p:cxnSp>
          <p:nvCxnSpPr>
            <p:cNvPr id="55" name="Line 8"/>
            <p:cNvCxnSpPr/>
            <p:nvPr/>
          </p:nvCxnSpPr>
          <p:spPr bwMode="auto">
            <a:xfrm>
              <a:off x="914400" y="571500"/>
              <a:ext cx="1143000" cy="1143000"/>
            </a:xfrm>
            <a:prstGeom prst="line">
              <a:avLst/>
            </a:prstGeom>
            <a:grpFill/>
            <a:ln w="9525">
              <a:solidFill>
                <a:srgbClr val="000000"/>
              </a:solidFill>
              <a:round/>
              <a:headEnd type="triangle" w="med" len="med"/>
              <a:tailEnd type="triangle" w="med" len="med"/>
            </a:ln>
            <a:extLst/>
          </p:spPr>
        </p:cxnSp>
        <p:sp>
          <p:nvSpPr>
            <p:cNvPr id="56" name="Rectangle 55"/>
            <p:cNvSpPr>
              <a:spLocks noChangeArrowheads="1"/>
            </p:cNvSpPr>
            <p:nvPr/>
          </p:nvSpPr>
          <p:spPr bwMode="auto">
            <a:xfrm>
              <a:off x="1257300" y="228600"/>
              <a:ext cx="457200" cy="114300"/>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endParaRPr lang="en-US"/>
            </a:p>
          </p:txBody>
        </p:sp>
        <p:sp>
          <p:nvSpPr>
            <p:cNvPr id="57" name="Rectangle 56"/>
            <p:cNvSpPr>
              <a:spLocks noChangeArrowheads="1"/>
            </p:cNvSpPr>
            <p:nvPr/>
          </p:nvSpPr>
          <p:spPr bwMode="auto">
            <a:xfrm>
              <a:off x="2070100" y="316230"/>
              <a:ext cx="914400" cy="363501"/>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a:effectLst/>
                  <a:latin typeface="Times New Roman"/>
                  <a:ea typeface="Calibri"/>
                  <a:cs typeface="Times New Roman"/>
                </a:rPr>
                <a:t>Đông Bắc</a:t>
              </a:r>
              <a:endParaRPr lang="en-US" sz="1100">
                <a:effectLst/>
                <a:latin typeface="Calibri"/>
                <a:ea typeface="Calibri"/>
                <a:cs typeface="Times New Roman"/>
              </a:endParaRPr>
            </a:p>
          </p:txBody>
        </p:sp>
        <p:sp>
          <p:nvSpPr>
            <p:cNvPr id="58" name="Rectangle 57"/>
            <p:cNvSpPr>
              <a:spLocks noChangeArrowheads="1"/>
            </p:cNvSpPr>
            <p:nvPr/>
          </p:nvSpPr>
          <p:spPr bwMode="auto">
            <a:xfrm>
              <a:off x="2400300" y="1028700"/>
              <a:ext cx="647700" cy="355038"/>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b="1">
                  <a:effectLst/>
                  <a:latin typeface="Times New Roman"/>
                  <a:ea typeface="Calibri"/>
                  <a:cs typeface="Times New Roman"/>
                </a:rPr>
                <a:t>Đông</a:t>
              </a:r>
              <a:endParaRPr lang="en-US" sz="1100">
                <a:effectLst/>
                <a:latin typeface="Calibri"/>
                <a:ea typeface="Calibri"/>
                <a:cs typeface="Times New Roman"/>
              </a:endParaRPr>
            </a:p>
          </p:txBody>
        </p:sp>
        <p:sp>
          <p:nvSpPr>
            <p:cNvPr id="59" name="Rectangle 58"/>
            <p:cNvSpPr>
              <a:spLocks noChangeArrowheads="1"/>
            </p:cNvSpPr>
            <p:nvPr/>
          </p:nvSpPr>
          <p:spPr bwMode="auto">
            <a:xfrm>
              <a:off x="2084036" y="1632585"/>
              <a:ext cx="914400" cy="299720"/>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dirty="0" err="1">
                  <a:effectLst/>
                  <a:latin typeface="Times New Roman"/>
                  <a:ea typeface="Calibri"/>
                  <a:cs typeface="Times New Roman"/>
                </a:rPr>
                <a:t>Đông</a:t>
              </a:r>
              <a:r>
                <a:rPr lang="en-US" sz="1400" dirty="0">
                  <a:effectLst/>
                  <a:latin typeface="Times New Roman"/>
                  <a:ea typeface="Calibri"/>
                  <a:cs typeface="Times New Roman"/>
                </a:rPr>
                <a:t> Nam</a:t>
              </a:r>
              <a:endParaRPr lang="en-US" sz="1100" dirty="0">
                <a:effectLst/>
                <a:latin typeface="Calibri"/>
                <a:ea typeface="Calibri"/>
                <a:cs typeface="Times New Roman"/>
              </a:endParaRPr>
            </a:p>
          </p:txBody>
        </p:sp>
        <p:sp>
          <p:nvSpPr>
            <p:cNvPr id="60" name="Rectangle 59"/>
            <p:cNvSpPr>
              <a:spLocks noChangeArrowheads="1"/>
            </p:cNvSpPr>
            <p:nvPr/>
          </p:nvSpPr>
          <p:spPr bwMode="auto">
            <a:xfrm>
              <a:off x="1143000" y="1928249"/>
              <a:ext cx="647700" cy="266700"/>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b="1" dirty="0">
                  <a:effectLst/>
                  <a:latin typeface="Times New Roman"/>
                  <a:ea typeface="Calibri"/>
                  <a:cs typeface="Times New Roman"/>
                </a:rPr>
                <a:t>Nam</a:t>
              </a:r>
              <a:endParaRPr lang="en-US" sz="1100" dirty="0">
                <a:effectLst/>
                <a:latin typeface="Calibri"/>
                <a:ea typeface="Calibri"/>
                <a:cs typeface="Times New Roman"/>
              </a:endParaRPr>
            </a:p>
          </p:txBody>
        </p:sp>
        <p:sp>
          <p:nvSpPr>
            <p:cNvPr id="61" name="Rectangle 60"/>
            <p:cNvSpPr>
              <a:spLocks noChangeArrowheads="1"/>
            </p:cNvSpPr>
            <p:nvPr/>
          </p:nvSpPr>
          <p:spPr bwMode="auto">
            <a:xfrm>
              <a:off x="25400" y="1675764"/>
              <a:ext cx="876300" cy="267335"/>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a:effectLst/>
                  <a:latin typeface="Times New Roman"/>
                  <a:ea typeface="Calibri"/>
                  <a:cs typeface="Times New Roman"/>
                </a:rPr>
                <a:t>Tây Nam</a:t>
              </a:r>
              <a:endParaRPr lang="en-US" sz="1100">
                <a:effectLst/>
                <a:latin typeface="Calibri"/>
                <a:ea typeface="Calibri"/>
                <a:cs typeface="Times New Roman"/>
              </a:endParaRPr>
            </a:p>
          </p:txBody>
        </p:sp>
        <p:sp>
          <p:nvSpPr>
            <p:cNvPr id="62" name="Rectangle 61"/>
            <p:cNvSpPr>
              <a:spLocks noChangeArrowheads="1"/>
            </p:cNvSpPr>
            <p:nvPr/>
          </p:nvSpPr>
          <p:spPr bwMode="auto">
            <a:xfrm>
              <a:off x="0" y="1028700"/>
              <a:ext cx="647700" cy="355038"/>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b="1">
                  <a:effectLst/>
                  <a:latin typeface="Times New Roman"/>
                  <a:ea typeface="Calibri"/>
                  <a:cs typeface="Times New Roman"/>
                </a:rPr>
                <a:t>Tây</a:t>
              </a:r>
              <a:endParaRPr lang="en-US" sz="1100">
                <a:effectLst/>
                <a:latin typeface="Calibri"/>
                <a:ea typeface="Calibri"/>
                <a:cs typeface="Times New Roman"/>
              </a:endParaRPr>
            </a:p>
          </p:txBody>
        </p:sp>
        <p:sp>
          <p:nvSpPr>
            <p:cNvPr id="63" name="Rectangle 62"/>
            <p:cNvSpPr>
              <a:spLocks noChangeArrowheads="1"/>
            </p:cNvSpPr>
            <p:nvPr/>
          </p:nvSpPr>
          <p:spPr bwMode="auto">
            <a:xfrm>
              <a:off x="0" y="245459"/>
              <a:ext cx="1091413" cy="328104"/>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a:effectLst/>
                  <a:latin typeface="Times New Roman"/>
                  <a:ea typeface="Calibri"/>
                  <a:cs typeface="Times New Roman"/>
                </a:rPr>
                <a:t>Tây Bắc</a:t>
              </a:r>
              <a:endParaRPr lang="en-US" sz="1100">
                <a:effectLst/>
                <a:latin typeface="Calibri"/>
                <a:ea typeface="Calibri"/>
                <a:cs typeface="Times New Roman"/>
              </a:endParaRPr>
            </a:p>
          </p:txBody>
        </p:sp>
        <p:sp>
          <p:nvSpPr>
            <p:cNvPr id="64" name="Rectangle 63"/>
            <p:cNvSpPr>
              <a:spLocks noChangeArrowheads="1"/>
            </p:cNvSpPr>
            <p:nvPr/>
          </p:nvSpPr>
          <p:spPr bwMode="auto">
            <a:xfrm>
              <a:off x="1162050" y="0"/>
              <a:ext cx="647700" cy="266700"/>
            </a:xfrm>
            <a:prstGeom prst="rect">
              <a:avLst/>
            </a:prstGeom>
            <a:grpFill/>
            <a:ln w="9525">
              <a:solidFill>
                <a:srgbClr val="FFFFFF"/>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b="1">
                  <a:effectLst/>
                  <a:latin typeface="Times New Roman"/>
                  <a:ea typeface="Calibri"/>
                  <a:cs typeface="Times New Roman"/>
                </a:rPr>
                <a:t>Bắc</a:t>
              </a:r>
              <a:endParaRPr lang="en-US" sz="1100">
                <a:effectLst/>
                <a:latin typeface="Calibri"/>
                <a:ea typeface="Calibri"/>
                <a:cs typeface="Times New Roman"/>
              </a:endParaRPr>
            </a:p>
          </p:txBody>
        </p:sp>
      </p:grpSp>
    </p:spTree>
    <p:extLst>
      <p:ext uri="{BB962C8B-B14F-4D97-AF65-F5344CB8AC3E}">
        <p14:creationId xmlns:p14="http://schemas.microsoft.com/office/powerpoint/2010/main" val="1136926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1000"/>
                                        <p:tgtEl>
                                          <p:spTgt spid="49"/>
                                        </p:tgtEl>
                                      </p:cBhvr>
                                    </p:animEffect>
                                    <p:anim calcmode="lin" valueType="num">
                                      <p:cBhvr>
                                        <p:cTn id="24" dur="1000" fill="hold"/>
                                        <p:tgtEl>
                                          <p:spTgt spid="49"/>
                                        </p:tgtEl>
                                        <p:attrNameLst>
                                          <p:attrName>ppt_x</p:attrName>
                                        </p:attrNameLst>
                                      </p:cBhvr>
                                      <p:tavLst>
                                        <p:tav tm="0">
                                          <p:val>
                                            <p:strVal val="#ppt_x"/>
                                          </p:val>
                                        </p:tav>
                                        <p:tav tm="100000">
                                          <p:val>
                                            <p:strVal val="#ppt_x"/>
                                          </p:val>
                                        </p:tav>
                                      </p:tavLst>
                                    </p:anim>
                                    <p:anim calcmode="lin" valueType="num">
                                      <p:cBhvr>
                                        <p:cTn id="2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905000"/>
            <a:ext cx="4474760" cy="1905000"/>
          </a:xfrm>
          <a:prstGeom prst="wedgeRoundRectCallout">
            <a:avLst>
              <a:gd name="adj1" fmla="val 23537"/>
              <a:gd name="adj2" fmla="val 10178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2004190"/>
          </a:xfrm>
          <a:prstGeom prst="cloudCallout">
            <a:avLst>
              <a:gd name="adj1" fmla="val -17801"/>
              <a:gd name="adj2" fmla="val 802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362200"/>
            <a:ext cx="3429000" cy="1015663"/>
          </a:xfrm>
          <a:prstGeom prst="rect">
            <a:avLst/>
          </a:prstGeom>
        </p:spPr>
        <p:txBody>
          <a:bodyPr wrap="square">
            <a:spAutoFit/>
          </a:bodyPr>
          <a:lstStyle/>
          <a:p>
            <a:pPr algn="ctr"/>
            <a:r>
              <a:rPr lang="vi-VN" sz="2000" i="1" dirty="0">
                <a:solidFill>
                  <a:srgbClr val="FF0000"/>
                </a:solidFill>
                <a:latin typeface="Cambria" panose="02040503050406030204" pitchFamily="18" charset="0"/>
                <a:ea typeface="Cambria" panose="02040503050406030204" pitchFamily="18" charset="0"/>
              </a:rPr>
              <a:t>Dựa vào phía Mặt Trời mọc để xác định hướng của phòng học và hướng ngồi của HS.</a:t>
            </a:r>
          </a:p>
        </p:txBody>
      </p:sp>
      <p:sp>
        <p:nvSpPr>
          <p:cNvPr id="17" name="Rectangle 16"/>
          <p:cNvSpPr/>
          <p:nvPr/>
        </p:nvSpPr>
        <p:spPr>
          <a:xfrm>
            <a:off x="4478338" y="1871008"/>
            <a:ext cx="4284662" cy="1938992"/>
          </a:xfrm>
          <a:prstGeom prst="rect">
            <a:avLst/>
          </a:prstGeom>
        </p:spPr>
        <p:txBody>
          <a:bodyPr wrap="square">
            <a:spAutoFit/>
          </a:bodyPr>
          <a:lstStyle/>
          <a:p>
            <a:pPr algn="just"/>
            <a:r>
              <a:rPr lang="en-US" sz="2000" dirty="0" smtClean="0">
                <a:latin typeface="Cambria" panose="02040503050406030204" pitchFamily="18" charset="0"/>
                <a:ea typeface="Cambria" panose="02040503050406030204" pitchFamily="18" charset="0"/>
              </a:rPr>
              <a:t>- H</a:t>
            </a:r>
            <a:r>
              <a:rPr lang="vi-VN" sz="2000" dirty="0" smtClean="0">
                <a:latin typeface="Cambria" panose="02040503050406030204" pitchFamily="18" charset="0"/>
                <a:ea typeface="Cambria" panose="02040503050406030204" pitchFamily="18" charset="0"/>
              </a:rPr>
              <a:t>ướng </a:t>
            </a:r>
            <a:r>
              <a:rPr lang="vi-VN" sz="2000" dirty="0">
                <a:latin typeface="Cambria" panose="02040503050406030204" pitchFamily="18" charset="0"/>
                <a:ea typeface="Cambria" panose="02040503050406030204" pitchFamily="18" charset="0"/>
              </a:rPr>
              <a:t>phòng học nằm đằng sau so với hướng Mặt Trời mọc (hướng đông) là hướng </a:t>
            </a:r>
            <a:r>
              <a:rPr lang="vi-VN" sz="2000" dirty="0" smtClean="0">
                <a:latin typeface="Cambria" panose="02040503050406030204" pitchFamily="18" charset="0"/>
                <a:ea typeface="Cambria" panose="02040503050406030204" pitchFamily="18" charset="0"/>
              </a:rPr>
              <a:t>Tây</a:t>
            </a:r>
            <a:r>
              <a:rPr lang="en-US" sz="2000" dirty="0" smtClean="0">
                <a:latin typeface="Cambria" panose="02040503050406030204" pitchFamily="18" charset="0"/>
                <a:ea typeface="Cambria" panose="02040503050406030204" pitchFamily="18" charset="0"/>
              </a:rPr>
              <a:t>.</a:t>
            </a:r>
          </a:p>
          <a:p>
            <a:pPr algn="just"/>
            <a:r>
              <a:rPr lang="en-US" sz="2000" dirty="0" smtClean="0">
                <a:latin typeface="Cambria" panose="02040503050406030204" pitchFamily="18" charset="0"/>
                <a:ea typeface="Cambria" panose="02040503050406030204" pitchFamily="18" charset="0"/>
              </a:rPr>
              <a:t>- V</a:t>
            </a:r>
            <a:r>
              <a:rPr lang="vi-VN" sz="2000" dirty="0" smtClean="0">
                <a:latin typeface="Cambria" panose="02040503050406030204" pitchFamily="18" charset="0"/>
                <a:ea typeface="Cambria" panose="02040503050406030204" pitchFamily="18" charset="0"/>
              </a:rPr>
              <a:t>ậy </a:t>
            </a:r>
            <a:r>
              <a:rPr lang="vi-VN" sz="2000" dirty="0">
                <a:latin typeface="Cambria" panose="02040503050406030204" pitchFamily="18" charset="0"/>
                <a:ea typeface="Cambria" panose="02040503050406030204" pitchFamily="18" charset="0"/>
              </a:rPr>
              <a:t>HS ngồi đầu bàn trên bên phải sẽ là hướng tây bắc, HS ngồi đầu bàn trên bên trái sẽ là hướng tây nam…</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8</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Vận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pic>
        <p:nvPicPr>
          <p:cNvPr id="2050" name="Picture 2" descr="Địa lí 6 Bài 6: Thực hành: Tập sử dụng địa bàn và thước đo đế vẽ sơ đồ lớp  học"/>
          <p:cNvPicPr>
            <a:picLocks noChangeAspect="1" noChangeArrowheads="1"/>
          </p:cNvPicPr>
          <p:nvPr/>
        </p:nvPicPr>
        <p:blipFill rotWithShape="1">
          <a:blip r:embed="rId9">
            <a:extLst>
              <a:ext uri="{28A0092B-C50C-407E-A947-70E740481C1C}">
                <a14:useLocalDpi xmlns:a14="http://schemas.microsoft.com/office/drawing/2010/main" val="0"/>
              </a:ext>
            </a:extLst>
          </a:blip>
          <a:srcRect l="26027"/>
          <a:stretch/>
        </p:blipFill>
        <p:spPr bwMode="auto">
          <a:xfrm rot="10800000">
            <a:off x="3460880" y="4038600"/>
            <a:ext cx="2177920" cy="1781771"/>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sp>
        <p:nvSpPr>
          <p:cNvPr id="2" name="Sun 1"/>
          <p:cNvSpPr/>
          <p:nvPr/>
        </p:nvSpPr>
        <p:spPr>
          <a:xfrm>
            <a:off x="4234238" y="5943944"/>
            <a:ext cx="533400" cy="566684"/>
          </a:xfrm>
          <a:prstGeom prst="su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2322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par>
                                <p:cTn id="24" presetID="14" presetClass="entr" presetSubtype="10" fill="hold" nodeType="with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randombar(horizontal)">
                                      <p:cBhvr>
                                        <p:cTn id="26" dur="500"/>
                                        <p:tgtEl>
                                          <p:spTgt spid="205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36"/>
                                        </p:tgtEl>
                                        <p:attrNameLst>
                                          <p:attrName>style.visibility</p:attrName>
                                        </p:attrNameLst>
                                      </p:cBhvr>
                                      <p:to>
                                        <p:strVal val="visible"/>
                                      </p:to>
                                    </p:set>
                                    <p:animEffect transition="in" filter="fade">
                                      <p:cBhvr>
                                        <p:cTn id="31" dur="500"/>
                                        <p:tgtEl>
                                          <p:spTgt spid="1036"/>
                                        </p:tgtEl>
                                      </p:cBhvr>
                                    </p:animEffect>
                                  </p:childTnLst>
                                </p:cTn>
                              </p:par>
                              <p:par>
                                <p:cTn id="32" presetID="10" presetClass="entr" presetSubtype="0" fill="hold" nodeType="withEffect">
                                  <p:stCondLst>
                                    <p:cond delay="0"/>
                                  </p:stCondLst>
                                  <p:childTnLst>
                                    <p:set>
                                      <p:cBhvr>
                                        <p:cTn id="33" dur="1" fill="hold">
                                          <p:stCondLst>
                                            <p:cond delay="0"/>
                                          </p:stCondLst>
                                        </p:cTn>
                                        <p:tgtEl>
                                          <p:spTgt spid="1034"/>
                                        </p:tgtEl>
                                        <p:attrNameLst>
                                          <p:attrName>style.visibility</p:attrName>
                                        </p:attrNameLst>
                                      </p:cBhvr>
                                      <p:to>
                                        <p:strVal val="visible"/>
                                      </p:to>
                                    </p:set>
                                    <p:animEffect transition="in" filter="fade">
                                      <p:cBhvr>
                                        <p:cTn id="34" dur="500"/>
                                        <p:tgtEl>
                                          <p:spTgt spid="1034"/>
                                        </p:tgtEl>
                                      </p:cBhvr>
                                    </p:animEffec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36"/>
                                        </p:tgtEl>
                                        <p:attrNameLst>
                                          <p:attrName>r</p:attrName>
                                        </p:attrNameLst>
                                      </p:cBhvr>
                                    </p:animRot>
                                    <p:animRot by="-240000">
                                      <p:cBhvr>
                                        <p:cTn id="37" dur="200" fill="hold">
                                          <p:stCondLst>
                                            <p:cond delay="200"/>
                                          </p:stCondLst>
                                        </p:cTn>
                                        <p:tgtEl>
                                          <p:spTgt spid="1036"/>
                                        </p:tgtEl>
                                        <p:attrNameLst>
                                          <p:attrName>r</p:attrName>
                                        </p:attrNameLst>
                                      </p:cBhvr>
                                    </p:animRot>
                                    <p:animRot by="240000">
                                      <p:cBhvr>
                                        <p:cTn id="38" dur="200" fill="hold">
                                          <p:stCondLst>
                                            <p:cond delay="400"/>
                                          </p:stCondLst>
                                        </p:cTn>
                                        <p:tgtEl>
                                          <p:spTgt spid="1036"/>
                                        </p:tgtEl>
                                        <p:attrNameLst>
                                          <p:attrName>r</p:attrName>
                                        </p:attrNameLst>
                                      </p:cBhvr>
                                    </p:animRot>
                                    <p:animRot by="-240000">
                                      <p:cBhvr>
                                        <p:cTn id="39" dur="200" fill="hold">
                                          <p:stCondLst>
                                            <p:cond delay="600"/>
                                          </p:stCondLst>
                                        </p:cTn>
                                        <p:tgtEl>
                                          <p:spTgt spid="1036"/>
                                        </p:tgtEl>
                                        <p:attrNameLst>
                                          <p:attrName>r</p:attrName>
                                        </p:attrNameLst>
                                      </p:cBhvr>
                                    </p:animRot>
                                    <p:animRot by="120000">
                                      <p:cBhvr>
                                        <p:cTn id="40" dur="200" fill="hold">
                                          <p:stCondLst>
                                            <p:cond delay="800"/>
                                          </p:stCondLst>
                                        </p:cTn>
                                        <p:tgtEl>
                                          <p:spTgt spid="1036"/>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randombar(horizontal)">
                                      <p:cBhvr>
                                        <p:cTn id="45" dur="500"/>
                                        <p:tgtEl>
                                          <p:spTgt spid="24"/>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randombar(horizontal)">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3" dur="500"/>
                                        <p:tgtEl>
                                          <p:spTgt spid="17">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8"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Grp="1" noChangeArrowheads="1"/>
          </p:cNvSpPr>
          <p:nvPr>
            <p:ph type="title"/>
          </p:nvPr>
        </p:nvSpPr>
        <p:spPr>
          <a:xfrm>
            <a:off x="2478108" y="-27384"/>
            <a:ext cx="4542164" cy="457200"/>
          </a:xfrm>
        </p:spPr>
        <p:txBody>
          <a:bodyPr/>
          <a:lstStyle/>
          <a:p>
            <a:r>
              <a:rPr lang="en-US" sz="2800" b="1" dirty="0" err="1" smtClean="0">
                <a:solidFill>
                  <a:srgbClr val="FF0000"/>
                </a:solidFill>
                <a:latin typeface="Times New Roman" pitchFamily="18" charset="0"/>
                <a:cs typeface="Times New Roman" pitchFamily="18" charset="0"/>
              </a:rPr>
              <a:t>Sử</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dụng</a:t>
            </a:r>
            <a:r>
              <a:rPr lang="en-US" sz="2800" b="1" dirty="0" smtClean="0">
                <a:solidFill>
                  <a:srgbClr val="FF0000"/>
                </a:solidFill>
                <a:latin typeface="Times New Roman" pitchFamily="18" charset="0"/>
                <a:cs typeface="Times New Roman" pitchFamily="18" charset="0"/>
              </a:rPr>
              <a:t> la </a:t>
            </a:r>
            <a:r>
              <a:rPr lang="en-US" sz="2800" b="1" dirty="0" err="1" smtClean="0">
                <a:solidFill>
                  <a:srgbClr val="FF0000"/>
                </a:solidFill>
                <a:latin typeface="Times New Roman" pitchFamily="18" charset="0"/>
                <a:cs typeface="Times New Roman" pitchFamily="18" charset="0"/>
              </a:rPr>
              <a:t>bàn</a:t>
            </a:r>
            <a:r>
              <a:rPr lang="en-US" sz="2800" b="1" dirty="0" smtClean="0">
                <a:solidFill>
                  <a:srgbClr val="FF0000"/>
                </a:solidFill>
                <a:latin typeface="Times New Roman" pitchFamily="18" charset="0"/>
                <a:cs typeface="Times New Roman" pitchFamily="18" charset="0"/>
              </a:rPr>
              <a:t> GPS</a:t>
            </a:r>
          </a:p>
        </p:txBody>
      </p:sp>
      <p:sp>
        <p:nvSpPr>
          <p:cNvPr id="4" name="Freeform 3"/>
          <p:cNvSpPr>
            <a:spLocks/>
          </p:cNvSpPr>
          <p:nvPr/>
        </p:nvSpPr>
        <p:spPr bwMode="gray">
          <a:xfrm>
            <a:off x="6210840" y="-27384"/>
            <a:ext cx="1341133" cy="1056651"/>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90980"/>
                  <a:invGamma/>
                  <a:alpha val="32001"/>
                </a:schemeClr>
              </a:gs>
              <a:gs pos="100000">
                <a:schemeClr va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US" b="1">
              <a:solidFill>
                <a:srgbClr val="000000"/>
              </a:solidFill>
              <a:ea typeface="+mn-ea"/>
            </a:endParaRPr>
          </a:p>
        </p:txBody>
      </p:sp>
      <p:sp>
        <p:nvSpPr>
          <p:cNvPr id="13" name="Freeform 12"/>
          <p:cNvSpPr>
            <a:spLocks/>
          </p:cNvSpPr>
          <p:nvPr/>
        </p:nvSpPr>
        <p:spPr bwMode="gray">
          <a:xfrm>
            <a:off x="3645504" y="332656"/>
            <a:ext cx="1341133" cy="1058102"/>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folHlink">
                  <a:gamma/>
                  <a:tint val="57647"/>
                  <a:invGamma/>
                  <a:alpha val="32001"/>
                </a:schemeClr>
              </a:gs>
              <a:gs pos="100000">
                <a:schemeClr val="fo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US" b="1">
              <a:solidFill>
                <a:srgbClr val="000000"/>
              </a:solidFill>
              <a:ea typeface="+mn-ea"/>
            </a:endParaRPr>
          </a:p>
        </p:txBody>
      </p:sp>
      <p:grpSp>
        <p:nvGrpSpPr>
          <p:cNvPr id="35" name="Nhóm 34"/>
          <p:cNvGrpSpPr/>
          <p:nvPr/>
        </p:nvGrpSpPr>
        <p:grpSpPr>
          <a:xfrm>
            <a:off x="2016561" y="764704"/>
            <a:ext cx="2117508" cy="3159589"/>
            <a:chOff x="2118292" y="2769341"/>
            <a:chExt cx="2117508" cy="3039322"/>
          </a:xfrm>
          <a:effectLst>
            <a:outerShdw blurRad="76200" dir="18900000" sy="23000" kx="-1200000" algn="bl" rotWithShape="0">
              <a:prstClr val="black">
                <a:alpha val="20000"/>
              </a:prstClr>
            </a:outerShdw>
          </a:effectLst>
        </p:grpSpPr>
        <p:sp>
          <p:nvSpPr>
            <p:cNvPr id="17" name="AutoShape 16"/>
            <p:cNvSpPr>
              <a:spLocks noChangeArrowheads="1"/>
            </p:cNvSpPr>
            <p:nvPr/>
          </p:nvSpPr>
          <p:spPr bwMode="auto">
            <a:xfrm>
              <a:off x="2118292" y="2923194"/>
              <a:ext cx="2098787" cy="2885469"/>
            </a:xfrm>
            <a:prstGeom prst="roundRect">
              <a:avLst>
                <a:gd name="adj" fmla="val 4690"/>
              </a:avLst>
            </a:prstGeom>
            <a:noFill/>
            <a:ln w="57150">
              <a:solidFill>
                <a:schemeClr val="folHlink"/>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solidFill>
                  <a:srgbClr val="000000"/>
                </a:solidFill>
                <a:ea typeface="+mn-ea"/>
              </a:endParaRPr>
            </a:p>
          </p:txBody>
        </p:sp>
        <p:sp>
          <p:nvSpPr>
            <p:cNvPr id="18" name="AutoShape 17"/>
            <p:cNvSpPr>
              <a:spLocks noChangeArrowheads="1"/>
            </p:cNvSpPr>
            <p:nvPr/>
          </p:nvSpPr>
          <p:spPr bwMode="gray">
            <a:xfrm>
              <a:off x="2315688" y="2792564"/>
              <a:ext cx="1703994" cy="262711"/>
            </a:xfrm>
            <a:prstGeom prst="roundRect">
              <a:avLst>
                <a:gd name="adj" fmla="val 50000"/>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solidFill>
                  <a:srgbClr val="000000"/>
                </a:solidFill>
                <a:ea typeface="+mn-ea"/>
              </a:endParaRPr>
            </a:p>
          </p:txBody>
        </p:sp>
        <p:sp>
          <p:nvSpPr>
            <p:cNvPr id="19" name="AutoShape 18"/>
            <p:cNvSpPr>
              <a:spLocks noChangeArrowheads="1"/>
            </p:cNvSpPr>
            <p:nvPr/>
          </p:nvSpPr>
          <p:spPr bwMode="auto">
            <a:xfrm flipH="1">
              <a:off x="3855670" y="2857879"/>
              <a:ext cx="65315"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solidFill>
                  <a:srgbClr val="000000"/>
                </a:solidFill>
                <a:ea typeface="+mn-ea"/>
              </a:endParaRPr>
            </a:p>
          </p:txBody>
        </p:sp>
        <p:sp>
          <p:nvSpPr>
            <p:cNvPr id="20" name="AutoShape 19"/>
            <p:cNvSpPr>
              <a:spLocks noChangeArrowheads="1"/>
            </p:cNvSpPr>
            <p:nvPr/>
          </p:nvSpPr>
          <p:spPr bwMode="auto">
            <a:xfrm flipH="1">
              <a:off x="2408581" y="2857879"/>
              <a:ext cx="66766"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solidFill>
                  <a:srgbClr val="000000"/>
                </a:solidFill>
                <a:ea typeface="+mn-ea"/>
              </a:endParaRPr>
            </a:p>
          </p:txBody>
        </p:sp>
        <p:sp>
          <p:nvSpPr>
            <p:cNvPr id="21" name="Text Box 20"/>
            <p:cNvSpPr txBox="1">
              <a:spLocks noChangeArrowheads="1"/>
            </p:cNvSpPr>
            <p:nvPr/>
          </p:nvSpPr>
          <p:spPr bwMode="gray">
            <a:xfrm>
              <a:off x="2749899" y="2769341"/>
              <a:ext cx="82105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400" b="1" dirty="0" err="1" smtClean="0">
                  <a:solidFill>
                    <a:srgbClr val="FFFFFF"/>
                  </a:solidFill>
                  <a:ea typeface="+mn-ea"/>
                </a:rPr>
                <a:t>Bước</a:t>
              </a:r>
              <a:r>
                <a:rPr lang="en-US" sz="1400" b="1" dirty="0" smtClean="0">
                  <a:solidFill>
                    <a:srgbClr val="FFFFFF"/>
                  </a:solidFill>
                  <a:ea typeface="+mn-ea"/>
                </a:rPr>
                <a:t> 1</a:t>
              </a:r>
              <a:endParaRPr lang="en-US" sz="1400" b="1" dirty="0">
                <a:solidFill>
                  <a:srgbClr val="FFFFFF"/>
                </a:solidFill>
                <a:ea typeface="+mn-ea"/>
              </a:endParaRPr>
            </a:p>
          </p:txBody>
        </p:sp>
        <p:sp>
          <p:nvSpPr>
            <p:cNvPr id="22" name="Text Box 21"/>
            <p:cNvSpPr txBox="1">
              <a:spLocks noChangeArrowheads="1"/>
            </p:cNvSpPr>
            <p:nvPr/>
          </p:nvSpPr>
          <p:spPr bwMode="auto">
            <a:xfrm>
              <a:off x="2137013" y="3187205"/>
              <a:ext cx="209878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dirty="0"/>
                <a:t>Đ</a:t>
              </a:r>
              <a:r>
                <a:rPr lang="vi-VN" dirty="0" smtClean="0"/>
                <a:t>ầu </a:t>
              </a:r>
              <a:r>
                <a:rPr lang="vi-VN" dirty="0"/>
                <a:t>tiên bạn hãy mở ứng dụng la bàn trên điện thoại</a:t>
              </a:r>
              <a:endParaRPr lang="en-US" b="1" i="1" dirty="0">
                <a:solidFill>
                  <a:srgbClr val="5D8223"/>
                </a:solidFill>
                <a:ea typeface="+mn-ea"/>
              </a:endParaRPr>
            </a:p>
          </p:txBody>
        </p:sp>
      </p:grpSp>
      <p:grpSp>
        <p:nvGrpSpPr>
          <p:cNvPr id="36" name="Nhóm 35"/>
          <p:cNvGrpSpPr/>
          <p:nvPr/>
        </p:nvGrpSpPr>
        <p:grpSpPr>
          <a:xfrm>
            <a:off x="4380447" y="620688"/>
            <a:ext cx="2163164" cy="3235063"/>
            <a:chOff x="4413024" y="2377452"/>
            <a:chExt cx="2163164" cy="3037871"/>
          </a:xfrm>
          <a:effectLst>
            <a:outerShdw blurRad="76200" dir="18900000" sy="23000" kx="-1200000" algn="bl" rotWithShape="0">
              <a:prstClr val="black">
                <a:alpha val="20000"/>
              </a:prstClr>
            </a:outerShdw>
          </a:effectLst>
        </p:grpSpPr>
        <p:sp>
          <p:nvSpPr>
            <p:cNvPr id="5" name="AutoShape 4"/>
            <p:cNvSpPr>
              <a:spLocks noChangeArrowheads="1"/>
            </p:cNvSpPr>
            <p:nvPr/>
          </p:nvSpPr>
          <p:spPr bwMode="auto">
            <a:xfrm>
              <a:off x="4413024" y="2529854"/>
              <a:ext cx="2098787" cy="2885469"/>
            </a:xfrm>
            <a:prstGeom prst="roundRect">
              <a:avLst>
                <a:gd name="adj" fmla="val 4690"/>
              </a:avLst>
            </a:prstGeom>
            <a:noFill/>
            <a:ln w="57150">
              <a:solidFill>
                <a:schemeClr val="accent2"/>
              </a:solidFill>
              <a:round/>
              <a:headEnd/>
              <a:tailEnd/>
            </a:ln>
            <a:effectLst/>
            <a:extLst>
              <a:ext uri="{909E8E84-426E-40DD-AFC4-6F175D3DCCD1}">
                <a14:hiddenFill xmlns:a14="http://schemas.microsoft.com/office/drawing/2010/main">
                  <a:solidFill>
                    <a:srgbClr val="F1D08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solidFill>
                  <a:srgbClr val="000000"/>
                </a:solidFill>
                <a:ea typeface="+mn-ea"/>
              </a:endParaRPr>
            </a:p>
          </p:txBody>
        </p:sp>
        <p:sp>
          <p:nvSpPr>
            <p:cNvPr id="6" name="AutoShape 5"/>
            <p:cNvSpPr>
              <a:spLocks noChangeArrowheads="1"/>
            </p:cNvSpPr>
            <p:nvPr/>
          </p:nvSpPr>
          <p:spPr bwMode="gray">
            <a:xfrm>
              <a:off x="4626386" y="2403578"/>
              <a:ext cx="1703994" cy="262712"/>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solidFill>
                  <a:srgbClr val="000000"/>
                </a:solidFill>
                <a:ea typeface="+mn-ea"/>
              </a:endParaRPr>
            </a:p>
          </p:txBody>
        </p:sp>
        <p:sp>
          <p:nvSpPr>
            <p:cNvPr id="7" name="AutoShape 6"/>
            <p:cNvSpPr>
              <a:spLocks noChangeArrowheads="1"/>
            </p:cNvSpPr>
            <p:nvPr/>
          </p:nvSpPr>
          <p:spPr bwMode="auto">
            <a:xfrm flipH="1">
              <a:off x="6159110" y="2473247"/>
              <a:ext cx="66766" cy="132082"/>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solidFill>
                  <a:srgbClr val="000000"/>
                </a:solidFill>
                <a:ea typeface="+mn-ea"/>
              </a:endParaRPr>
            </a:p>
          </p:txBody>
        </p:sp>
        <p:sp>
          <p:nvSpPr>
            <p:cNvPr id="8" name="AutoShape 7"/>
            <p:cNvSpPr>
              <a:spLocks noChangeArrowheads="1"/>
            </p:cNvSpPr>
            <p:nvPr/>
          </p:nvSpPr>
          <p:spPr bwMode="auto">
            <a:xfrm flipH="1">
              <a:off x="4704764" y="2464538"/>
              <a:ext cx="65315" cy="132082"/>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solidFill>
                  <a:srgbClr val="000000"/>
                </a:solidFill>
                <a:ea typeface="+mn-ea"/>
              </a:endParaRPr>
            </a:p>
          </p:txBody>
        </p:sp>
        <p:sp>
          <p:nvSpPr>
            <p:cNvPr id="14" name="Text Box 13"/>
            <p:cNvSpPr txBox="1">
              <a:spLocks noChangeArrowheads="1"/>
            </p:cNvSpPr>
            <p:nvPr/>
          </p:nvSpPr>
          <p:spPr bwMode="gray">
            <a:xfrm>
              <a:off x="5048985" y="2377452"/>
              <a:ext cx="82105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400" b="1" dirty="0" err="1" smtClean="0">
                  <a:solidFill>
                    <a:srgbClr val="FFFFFF"/>
                  </a:solidFill>
                  <a:ea typeface="+mn-ea"/>
                </a:rPr>
                <a:t>Bước</a:t>
              </a:r>
              <a:r>
                <a:rPr lang="en-US" sz="1400" b="1" dirty="0" smtClean="0">
                  <a:solidFill>
                    <a:srgbClr val="FFFFFF"/>
                  </a:solidFill>
                  <a:ea typeface="+mn-ea"/>
                </a:rPr>
                <a:t> 2</a:t>
              </a:r>
              <a:endParaRPr lang="en-US" sz="1400" b="1" dirty="0">
                <a:solidFill>
                  <a:srgbClr val="FFFFFF"/>
                </a:solidFill>
                <a:ea typeface="+mn-ea"/>
              </a:endParaRPr>
            </a:p>
          </p:txBody>
        </p:sp>
        <p:sp>
          <p:nvSpPr>
            <p:cNvPr id="29" name="Text Box 21"/>
            <p:cNvSpPr txBox="1">
              <a:spLocks noChangeArrowheads="1"/>
            </p:cNvSpPr>
            <p:nvPr/>
          </p:nvSpPr>
          <p:spPr bwMode="auto">
            <a:xfrm>
              <a:off x="4413024" y="2722871"/>
              <a:ext cx="216316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vi-VN" dirty="0"/>
                <a:t>Tiếp đó, trên màn hình la bàn sẽ hiển thị 4 hướng chính là đông tây nam bắc, số đo vị trí độ và kết quả hiển thị kinh vĩ độ ở vị trí hiện tại</a:t>
              </a:r>
              <a:endParaRPr lang="en-US" b="1" i="1" dirty="0">
                <a:solidFill>
                  <a:srgbClr val="333399"/>
                </a:solidFill>
                <a:ea typeface="+mn-ea"/>
              </a:endParaRPr>
            </a:p>
          </p:txBody>
        </p:sp>
      </p:grpSp>
      <p:grpSp>
        <p:nvGrpSpPr>
          <p:cNvPr id="37" name="Nhóm 36"/>
          <p:cNvGrpSpPr/>
          <p:nvPr/>
        </p:nvGrpSpPr>
        <p:grpSpPr>
          <a:xfrm>
            <a:off x="6652131" y="332656"/>
            <a:ext cx="2366110" cy="3538508"/>
            <a:chOff x="6630538" y="1493788"/>
            <a:chExt cx="2168172" cy="4539355"/>
          </a:xfrm>
          <a:effectLst>
            <a:outerShdw blurRad="76200" dir="18900000" sy="23000" kx="-1200000" algn="bl" rotWithShape="0">
              <a:prstClr val="black">
                <a:alpha val="20000"/>
              </a:prstClr>
            </a:outerShdw>
          </a:effectLst>
        </p:grpSpPr>
        <p:sp>
          <p:nvSpPr>
            <p:cNvPr id="9" name="AutoShape 8"/>
            <p:cNvSpPr>
              <a:spLocks noChangeArrowheads="1"/>
            </p:cNvSpPr>
            <p:nvPr/>
          </p:nvSpPr>
          <p:spPr bwMode="auto">
            <a:xfrm>
              <a:off x="6630538" y="1620883"/>
              <a:ext cx="2168172" cy="4392488"/>
            </a:xfrm>
            <a:prstGeom prst="roundRect">
              <a:avLst>
                <a:gd name="adj" fmla="val 4690"/>
              </a:avLst>
            </a:prstGeom>
            <a:noFill/>
            <a:ln w="57150">
              <a:solidFill>
                <a:schemeClr val="hlink"/>
              </a:solidFill>
              <a:round/>
              <a:headEnd/>
              <a:tailEnd/>
            </a:ln>
            <a:effectLst/>
            <a:extLst>
              <a:ext uri="{909E8E84-426E-40DD-AFC4-6F175D3DCCD1}">
                <a14:hiddenFill xmlns:a14="http://schemas.microsoft.com/office/drawing/2010/main">
                  <a:solidFill>
                    <a:srgbClr val="6FC5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solidFill>
                  <a:srgbClr val="000000"/>
                </a:solidFill>
                <a:ea typeface="+mn-ea"/>
              </a:endParaRPr>
            </a:p>
          </p:txBody>
        </p:sp>
        <p:sp>
          <p:nvSpPr>
            <p:cNvPr id="10" name="AutoShape 9"/>
            <p:cNvSpPr>
              <a:spLocks noChangeArrowheads="1"/>
            </p:cNvSpPr>
            <p:nvPr/>
          </p:nvSpPr>
          <p:spPr bwMode="gray">
            <a:xfrm>
              <a:off x="6905151" y="1538854"/>
              <a:ext cx="1703994" cy="262711"/>
            </a:xfrm>
            <a:prstGeom prst="roundRect">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solidFill>
                  <a:srgbClr val="000000"/>
                </a:solidFill>
                <a:ea typeface="+mn-ea"/>
              </a:endParaRPr>
            </a:p>
          </p:txBody>
        </p:sp>
        <p:sp>
          <p:nvSpPr>
            <p:cNvPr id="11" name="AutoShape 10"/>
            <p:cNvSpPr>
              <a:spLocks noChangeArrowheads="1"/>
            </p:cNvSpPr>
            <p:nvPr/>
          </p:nvSpPr>
          <p:spPr bwMode="auto">
            <a:xfrm flipH="1">
              <a:off x="8446584" y="2005882"/>
              <a:ext cx="65315" cy="13063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solidFill>
                  <a:srgbClr val="000000"/>
                </a:solidFill>
                <a:ea typeface="+mn-ea"/>
              </a:endParaRPr>
            </a:p>
          </p:txBody>
        </p:sp>
        <p:sp>
          <p:nvSpPr>
            <p:cNvPr id="12" name="AutoShape 11"/>
            <p:cNvSpPr>
              <a:spLocks noChangeArrowheads="1"/>
            </p:cNvSpPr>
            <p:nvPr/>
          </p:nvSpPr>
          <p:spPr bwMode="auto">
            <a:xfrm flipH="1">
              <a:off x="6999496" y="2005882"/>
              <a:ext cx="65314" cy="13063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solidFill>
                  <a:srgbClr val="000000"/>
                </a:solidFill>
                <a:ea typeface="+mn-ea"/>
              </a:endParaRPr>
            </a:p>
          </p:txBody>
        </p:sp>
        <p:sp>
          <p:nvSpPr>
            <p:cNvPr id="15" name="Text Box 14"/>
            <p:cNvSpPr txBox="1">
              <a:spLocks noChangeArrowheads="1"/>
            </p:cNvSpPr>
            <p:nvPr/>
          </p:nvSpPr>
          <p:spPr bwMode="gray">
            <a:xfrm>
              <a:off x="7351305" y="1493788"/>
              <a:ext cx="82105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400" b="1" dirty="0" err="1" smtClean="0">
                  <a:solidFill>
                    <a:srgbClr val="FFFFFF"/>
                  </a:solidFill>
                  <a:ea typeface="+mn-ea"/>
                </a:rPr>
                <a:t>Bước</a:t>
              </a:r>
              <a:r>
                <a:rPr lang="en-US" sz="1400" b="1" dirty="0" smtClean="0">
                  <a:solidFill>
                    <a:srgbClr val="FFFFFF"/>
                  </a:solidFill>
                  <a:ea typeface="+mn-ea"/>
                </a:rPr>
                <a:t> 3</a:t>
              </a:r>
              <a:endParaRPr lang="en-US" sz="1400" b="1" dirty="0">
                <a:solidFill>
                  <a:srgbClr val="FFFFFF"/>
                </a:solidFill>
                <a:ea typeface="+mn-ea"/>
              </a:endParaRPr>
            </a:p>
          </p:txBody>
        </p:sp>
        <p:sp>
          <p:nvSpPr>
            <p:cNvPr id="32" name="Text Box 21"/>
            <p:cNvSpPr txBox="1">
              <a:spLocks noChangeArrowheads="1"/>
            </p:cNvSpPr>
            <p:nvPr/>
          </p:nvSpPr>
          <p:spPr bwMode="auto">
            <a:xfrm>
              <a:off x="6700242" y="2005882"/>
              <a:ext cx="1989046" cy="4027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err="1" smtClean="0"/>
                <a:t>Đặt</a:t>
              </a:r>
              <a:r>
                <a:rPr lang="en-US" dirty="0" smtClean="0"/>
                <a:t> </a:t>
              </a:r>
              <a:r>
                <a:rPr lang="vi-VN" dirty="0" smtClean="0"/>
                <a:t>đầu </a:t>
              </a:r>
              <a:r>
                <a:rPr lang="vi-VN" dirty="0"/>
                <a:t>điện thoại hướng về phía mà mình muốn đi sau đó giữ yên thiết bị </a:t>
              </a:r>
              <a:r>
                <a:rPr lang="vi-VN" dirty="0" smtClean="0"/>
                <a:t>mặt </a:t>
              </a:r>
              <a:r>
                <a:rPr lang="vi-VN" dirty="0"/>
                <a:t>phẳng </a:t>
              </a:r>
              <a:r>
                <a:rPr lang="vi-VN" dirty="0" smtClean="0"/>
                <a:t>ngang, </a:t>
              </a:r>
              <a:r>
                <a:rPr lang="vi-VN" dirty="0"/>
                <a:t>kết quả trên màn hình sẽ hiển thị cho </a:t>
              </a:r>
              <a:r>
                <a:rPr lang="vi-VN" dirty="0" smtClean="0"/>
                <a:t>biết </a:t>
              </a:r>
              <a:r>
                <a:rPr lang="vi-VN" dirty="0"/>
                <a:t>bạn đang đứng ở vị trí góc bao nhiêu độ so với hướng bắc.</a:t>
              </a:r>
              <a:endParaRPr lang="en-US" dirty="0"/>
            </a:p>
          </p:txBody>
        </p:sp>
      </p:grpSp>
      <p:pic>
        <p:nvPicPr>
          <p:cNvPr id="38" name="Picture 2" descr="C:\Users\Administrator\Pictures\tải xuống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4003" y="3971157"/>
            <a:ext cx="2080066" cy="274397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Administrator\Pictures\cach-dung-la-b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0447" y="3971157"/>
            <a:ext cx="4637793" cy="2743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10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arn(inVertical)">
                                      <p:cBhvr>
                                        <p:cTn id="12" dur="500"/>
                                        <p:tgtEl>
                                          <p:spTgt spid="35"/>
                                        </p:tgtEl>
                                      </p:cBhvr>
                                    </p:animEffect>
                                  </p:childTnLst>
                                </p:cTn>
                              </p:par>
                              <p:par>
                                <p:cTn id="13" presetID="16" presetClass="entr" presetSubtype="21"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barn(inVertical)">
                                      <p:cBhvr>
                                        <p:cTn id="20" dur="500"/>
                                        <p:tgtEl>
                                          <p:spTgt spid="36"/>
                                        </p:tgtEl>
                                      </p:cBhvr>
                                    </p:animEffect>
                                  </p:childTnLst>
                                </p:cTn>
                              </p:par>
                              <p:par>
                                <p:cTn id="21" presetID="16" presetClass="entr" presetSubtype="21" fill="hold" nodeType="withEffect">
                                  <p:stCondLst>
                                    <p:cond delay="0"/>
                                  </p:stCondLst>
                                  <p:childTnLst>
                                    <p:set>
                                      <p:cBhvr>
                                        <p:cTn id="22" dur="1" fill="hold">
                                          <p:stCondLst>
                                            <p:cond delay="0"/>
                                          </p:stCondLst>
                                        </p:cTn>
                                        <p:tgtEl>
                                          <p:spTgt spid="5122"/>
                                        </p:tgtEl>
                                        <p:attrNameLst>
                                          <p:attrName>style.visibility</p:attrName>
                                        </p:attrNameLst>
                                      </p:cBhvr>
                                      <p:to>
                                        <p:strVal val="visible"/>
                                      </p:to>
                                    </p:set>
                                    <p:animEffect transition="in" filter="barn(inVertical)">
                                      <p:cBhvr>
                                        <p:cTn id="23" dur="500"/>
                                        <p:tgtEl>
                                          <p:spTgt spid="512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barn(inVertical)">
                                      <p:cBhvr>
                                        <p:cTn id="2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4"/>
            <a:stretch>
              <a:fillRect/>
            </a:stretch>
          </a:blipFill>
          <a:ln>
            <a:noFill/>
          </a:ln>
          <a:effectLst/>
        </p:spPr>
      </p:pic>
      <p:pic>
        <p:nvPicPr>
          <p:cNvPr id="3076" name="Picture 4"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6740180" y="1138516"/>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Welcome\Desktop\chs13486669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84" y="4343400"/>
            <a:ext cx="9176083" cy="2514600"/>
          </a:xfrm>
          <a:prstGeom prst="rect">
            <a:avLst/>
          </a:prstGeom>
          <a:ln>
            <a:noFill/>
          </a:ln>
          <a:effectLst>
            <a:outerShdw blurRad="292100" dist="139700" dir="2700000" algn="tl" rotWithShape="0">
              <a:srgbClr val="333333">
                <a:alpha val="65000"/>
              </a:srgbClr>
            </a:outerShdw>
          </a:effectLst>
          <a:extLst/>
        </p:spPr>
      </p:pic>
      <p:pic>
        <p:nvPicPr>
          <p:cNvPr id="3074" name="Picture 2"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6159599" y="-1391747"/>
            <a:ext cx="1587048" cy="362453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sus\Pictures\bai mau\nospin_1-l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25" t="3384" r="5191" b="2904"/>
          <a:stretch/>
        </p:blipFill>
        <p:spPr bwMode="auto">
          <a:xfrm>
            <a:off x="5257800" y="1066800"/>
            <a:ext cx="2490480" cy="2545336"/>
          </a:xfrm>
          <a:prstGeom prst="ellipse">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457200" y="1066800"/>
            <a:ext cx="6365544" cy="1143000"/>
          </a:xfrm>
        </p:spPr>
        <p:txBody>
          <a:bodyPr>
            <a:noAutofit/>
          </a:bodyPr>
          <a:lstStyle/>
          <a:p>
            <a:r>
              <a:rPr lang="vi-VN" sz="2700" b="1" dirty="0" smtClean="0">
                <a:ln w="10541" cmpd="sng">
                  <a:solidFill>
                    <a:schemeClr val="accent1">
                      <a:shade val="88000"/>
                      <a:satMod val="110000"/>
                    </a:schemeClr>
                  </a:solidFill>
                  <a:prstDash val="solid"/>
                </a:ln>
                <a:solidFill>
                  <a:srgbClr val="FF0000"/>
                </a:solidFill>
                <a:latin typeface="Cambria" pitchFamily="18" charset="0"/>
              </a:rPr>
              <a:t>THỰC </a:t>
            </a:r>
            <a:r>
              <a:rPr lang="vi-VN" sz="2700" b="1" dirty="0">
                <a:ln w="10541" cmpd="sng">
                  <a:solidFill>
                    <a:schemeClr val="accent1">
                      <a:shade val="88000"/>
                      <a:satMod val="110000"/>
                    </a:schemeClr>
                  </a:solidFill>
                  <a:prstDash val="solid"/>
                </a:ln>
                <a:solidFill>
                  <a:srgbClr val="FF0000"/>
                </a:solidFill>
                <a:latin typeface="Cambria" pitchFamily="18" charset="0"/>
              </a:rPr>
              <a:t>HÀNH XÁC ĐỊNH PHƯƠNG HƯỚNG NGOÀI THỰC TẾ</a:t>
            </a:r>
          </a:p>
        </p:txBody>
      </p:sp>
      <p:sp>
        <p:nvSpPr>
          <p:cNvPr id="11" name="Title 1"/>
          <p:cNvSpPr txBox="1">
            <a:spLocks/>
          </p:cNvSpPr>
          <p:nvPr/>
        </p:nvSpPr>
        <p:spPr>
          <a:xfrm>
            <a:off x="-990600" y="-152400"/>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smtClean="0">
                <a:effectLst>
                  <a:outerShdw blurRad="38100" dist="38100" dir="2700000" algn="tl">
                    <a:srgbClr val="000000">
                      <a:alpha val="43137"/>
                    </a:srgbClr>
                  </a:outerShdw>
                </a:effectLst>
                <a:latin typeface="Cambria" pitchFamily="18" charset="0"/>
              </a:rPr>
              <a:t>Bài</a:t>
            </a:r>
            <a:r>
              <a:rPr lang="en-US" sz="3000" b="1" dirty="0" smtClean="0">
                <a:effectLst>
                  <a:outerShdw blurRad="38100" dist="38100" dir="2700000" algn="tl">
                    <a:srgbClr val="000000">
                      <a:alpha val="43137"/>
                    </a:srgbClr>
                  </a:outerShdw>
                </a:effectLst>
                <a:latin typeface="Cambria" pitchFamily="18" charset="0"/>
              </a:rPr>
              <a:t> </a:t>
            </a:r>
            <a:r>
              <a:rPr lang="en-US" sz="3000" b="1" dirty="0">
                <a:effectLst>
                  <a:outerShdw blurRad="38100" dist="38100" dir="2700000" algn="tl">
                    <a:srgbClr val="000000">
                      <a:alpha val="43137"/>
                    </a:srgbClr>
                  </a:outerShdw>
                </a:effectLst>
                <a:latin typeface="Cambria" pitchFamily="18" charset="0"/>
              </a:rPr>
              <a:t>8</a:t>
            </a:r>
            <a:r>
              <a:rPr lang="en-US" sz="3000" b="1" dirty="0" smtClean="0">
                <a:effectLst>
                  <a:outerShdw blurRad="38100" dist="38100" dir="2700000" algn="tl">
                    <a:srgbClr val="000000">
                      <a:alpha val="43137"/>
                    </a:srgbClr>
                  </a:outerShdw>
                </a:effectLst>
                <a:latin typeface="Cambria" pitchFamily="18" charset="0"/>
              </a:rPr>
              <a:t>:</a:t>
            </a:r>
            <a:endParaRPr lang="en-US" sz="3000" b="1" dirty="0">
              <a:effectLst>
                <a:outerShdw blurRad="38100" dist="38100" dir="2700000" algn="tl">
                  <a:srgbClr val="000000">
                    <a:alpha val="43137"/>
                  </a:srgbClr>
                </a:outerShdw>
              </a:effectLst>
              <a:latin typeface="Cambria" pitchFamily="18" charset="0"/>
            </a:endParaRPr>
          </a:p>
        </p:txBody>
      </p:sp>
      <p:sp>
        <p:nvSpPr>
          <p:cNvPr id="13" name="Rectangle 12"/>
          <p:cNvSpPr/>
          <p:nvPr/>
        </p:nvSpPr>
        <p:spPr>
          <a:xfrm>
            <a:off x="3173" y="2428417"/>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172" y="2535098"/>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2084" y="3060876"/>
            <a:ext cx="528988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185337"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574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2590800" y="4724400"/>
            <a:ext cx="4038600" cy="850744"/>
          </a:xfrm>
          <a:prstGeom prst="rect">
            <a:avLst/>
          </a:prstGeom>
        </p:spPr>
        <p:txBody>
          <a:bodyPr vert="horz" lIns="91440" tIns="45720" rIns="91440" bIns="45720"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smtClean="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6</a:t>
            </a:r>
            <a:endParaRPr lang="en-US" sz="5000" b="1" dirty="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endParaRPr>
          </a:p>
        </p:txBody>
      </p:sp>
    </p:spTree>
    <p:extLst>
      <p:ext uri="{BB962C8B-B14F-4D97-AF65-F5344CB8AC3E}">
        <p14:creationId xmlns:p14="http://schemas.microsoft.com/office/powerpoint/2010/main" val="1695376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 calcmode="lin" valueType="num">
                                      <p:cBhvr>
                                        <p:cTn id="15" dur="1000" fill="hold"/>
                                        <p:tgtEl>
                                          <p:spTgt spid="3077"/>
                                        </p:tgtEl>
                                        <p:attrNameLst>
                                          <p:attrName>ppt_w</p:attrName>
                                        </p:attrNameLst>
                                      </p:cBhvr>
                                      <p:tavLst>
                                        <p:tav tm="0">
                                          <p:val>
                                            <p:fltVal val="0"/>
                                          </p:val>
                                        </p:tav>
                                        <p:tav tm="100000">
                                          <p:val>
                                            <p:strVal val="#ppt_w"/>
                                          </p:val>
                                        </p:tav>
                                      </p:tavLst>
                                    </p:anim>
                                    <p:anim calcmode="lin" valueType="num">
                                      <p:cBhvr>
                                        <p:cTn id="16" dur="1000" fill="hold"/>
                                        <p:tgtEl>
                                          <p:spTgt spid="3077"/>
                                        </p:tgtEl>
                                        <p:attrNameLst>
                                          <p:attrName>ppt_h</p:attrName>
                                        </p:attrNameLst>
                                      </p:cBhvr>
                                      <p:tavLst>
                                        <p:tav tm="0">
                                          <p:val>
                                            <p:fltVal val="0"/>
                                          </p:val>
                                        </p:tav>
                                        <p:tav tm="100000">
                                          <p:val>
                                            <p:strVal val="#ppt_h"/>
                                          </p:val>
                                        </p:tav>
                                      </p:tavLst>
                                    </p:anim>
                                    <p:animEffect transition="in" filter="fade">
                                      <p:cBhvr>
                                        <p:cTn id="17" dur="10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44444E-6 -4.20907E-6 L -0.00486 0.07678 " pathEditMode="relative" rAng="0" ptsTypes="AA">
                                      <p:cBhvr>
                                        <p:cTn id="21" dur="500" fill="hold"/>
                                        <p:tgtEl>
                                          <p:spTgt spid="17"/>
                                        </p:tgtEl>
                                        <p:attrNameLst>
                                          <p:attrName>ppt_x</p:attrName>
                                          <p:attrName>ppt_y</p:attrName>
                                        </p:attrNameLst>
                                      </p:cBhvr>
                                      <p:rCtr x="-243" y="3839"/>
                                    </p:animMotion>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xit" presetSubtype="1" fill="hold" grpId="0" nodeType="afterEffect">
                                  <p:stCondLst>
                                    <p:cond delay="0"/>
                                  </p:stCondLst>
                                  <p:childTnLst>
                                    <p:anim calcmode="lin" valueType="num">
                                      <p:cBhvr additive="base">
                                        <p:cTn id="29" dur="500"/>
                                        <p:tgtEl>
                                          <p:spTgt spid="11"/>
                                        </p:tgtEl>
                                        <p:attrNameLst>
                                          <p:attrName>ppt_x</p:attrName>
                                        </p:attrNameLst>
                                      </p:cBhvr>
                                      <p:tavLst>
                                        <p:tav tm="0">
                                          <p:val>
                                            <p:strVal val="ppt_x"/>
                                          </p:val>
                                        </p:tav>
                                        <p:tav tm="100000">
                                          <p:val>
                                            <p:strVal val="ppt_x"/>
                                          </p:val>
                                        </p:tav>
                                      </p:tavLst>
                                    </p:anim>
                                    <p:anim calcmode="lin" valueType="num">
                                      <p:cBhvr additive="base">
                                        <p:cTn id="30" dur="500"/>
                                        <p:tgtEl>
                                          <p:spTgt spid="11"/>
                                        </p:tgtEl>
                                        <p:attrNameLst>
                                          <p:attrName>ppt_y</p:attrName>
                                        </p:attrNameLst>
                                      </p:cBhvr>
                                      <p:tavLst>
                                        <p:tav tm="0">
                                          <p:val>
                                            <p:strVal val="ppt_y"/>
                                          </p:val>
                                        </p:tav>
                                        <p:tav tm="100000">
                                          <p:val>
                                            <p:strVal val="0-ppt_h/2"/>
                                          </p:val>
                                        </p:tav>
                                      </p:tavLst>
                                    </p:anim>
                                    <p:set>
                                      <p:cBhvr>
                                        <p:cTn id="31" dur="1" fill="hold">
                                          <p:stCondLst>
                                            <p:cond delay="499"/>
                                          </p:stCondLst>
                                        </p:cTn>
                                        <p:tgtEl>
                                          <p:spTgt spid="11"/>
                                        </p:tgtEl>
                                        <p:attrNameLst>
                                          <p:attrName>style.visibility</p:attrName>
                                        </p:attrNameLst>
                                      </p:cBhvr>
                                      <p:to>
                                        <p:strVal val="hidden"/>
                                      </p:to>
                                    </p:set>
                                  </p:childTnLst>
                                </p:cTn>
                              </p:par>
                              <p:par>
                                <p:cTn id="32" presetID="2" presetClass="exit" presetSubtype="1" fill="hold" grpId="0" nodeType="withEffect">
                                  <p:stCondLst>
                                    <p:cond delay="0"/>
                                  </p:stCondLst>
                                  <p:childTnLst>
                                    <p:anim calcmode="lin" valueType="num">
                                      <p:cBhvr additive="base">
                                        <p:cTn id="33" dur="500"/>
                                        <p:tgtEl>
                                          <p:spTgt spid="9"/>
                                        </p:tgtEl>
                                        <p:attrNameLst>
                                          <p:attrName>ppt_x</p:attrName>
                                        </p:attrNameLst>
                                      </p:cBhvr>
                                      <p:tavLst>
                                        <p:tav tm="0">
                                          <p:val>
                                            <p:strVal val="ppt_x"/>
                                          </p:val>
                                        </p:tav>
                                        <p:tav tm="100000">
                                          <p:val>
                                            <p:strVal val="ppt_x"/>
                                          </p:val>
                                        </p:tav>
                                      </p:tavLst>
                                    </p:anim>
                                    <p:anim calcmode="lin" valueType="num">
                                      <p:cBhvr additive="base">
                                        <p:cTn id="34" dur="500"/>
                                        <p:tgtEl>
                                          <p:spTgt spid="9"/>
                                        </p:tgtEl>
                                        <p:attrNameLst>
                                          <p:attrName>ppt_y</p:attrName>
                                        </p:attrNameLst>
                                      </p:cBhvr>
                                      <p:tavLst>
                                        <p:tav tm="0">
                                          <p:val>
                                            <p:strVal val="ppt_y"/>
                                          </p:val>
                                        </p:tav>
                                        <p:tav tm="100000">
                                          <p:val>
                                            <p:strVal val="0-ppt_h/2"/>
                                          </p:val>
                                        </p:tav>
                                      </p:tavLst>
                                    </p:anim>
                                    <p:set>
                                      <p:cBhvr>
                                        <p:cTn id="35" dur="1" fill="hold">
                                          <p:stCondLst>
                                            <p:cond delay="499"/>
                                          </p:stCondLst>
                                        </p:cTn>
                                        <p:tgtEl>
                                          <p:spTgt spid="9"/>
                                        </p:tgtEl>
                                        <p:attrNameLst>
                                          <p:attrName>style.visibility</p:attrName>
                                        </p:attrNameLst>
                                      </p:cBhvr>
                                      <p:to>
                                        <p:strVal val="hidden"/>
                                      </p:to>
                                    </p:set>
                                  </p:childTnLst>
                                </p:cTn>
                              </p:par>
                              <p:par>
                                <p:cTn id="36" presetID="2" presetClass="exit" presetSubtype="1" fill="hold" grpId="0" nodeType="withEffect">
                                  <p:stCondLst>
                                    <p:cond delay="0"/>
                                  </p:stCondLst>
                                  <p:childTnLst>
                                    <p:anim calcmode="lin" valueType="num">
                                      <p:cBhvr additive="base">
                                        <p:cTn id="37" dur="500"/>
                                        <p:tgtEl>
                                          <p:spTgt spid="13"/>
                                        </p:tgtEl>
                                        <p:attrNameLst>
                                          <p:attrName>ppt_x</p:attrName>
                                        </p:attrNameLst>
                                      </p:cBhvr>
                                      <p:tavLst>
                                        <p:tav tm="0">
                                          <p:val>
                                            <p:strVal val="ppt_x"/>
                                          </p:val>
                                        </p:tav>
                                        <p:tav tm="100000">
                                          <p:val>
                                            <p:strVal val="ppt_x"/>
                                          </p:val>
                                        </p:tav>
                                      </p:tavLst>
                                    </p:anim>
                                    <p:anim calcmode="lin" valueType="num">
                                      <p:cBhvr additive="base">
                                        <p:cTn id="38" dur="500"/>
                                        <p:tgtEl>
                                          <p:spTgt spid="13"/>
                                        </p:tgtEl>
                                        <p:attrNameLst>
                                          <p:attrName>ppt_y</p:attrName>
                                        </p:attrNameLst>
                                      </p:cBhvr>
                                      <p:tavLst>
                                        <p:tav tm="0">
                                          <p:val>
                                            <p:strVal val="ppt_y"/>
                                          </p:val>
                                        </p:tav>
                                        <p:tav tm="100000">
                                          <p:val>
                                            <p:strVal val="0-ppt_h/2"/>
                                          </p:val>
                                        </p:tav>
                                      </p:tavLst>
                                    </p:anim>
                                    <p:set>
                                      <p:cBhvr>
                                        <p:cTn id="39" dur="1" fill="hold">
                                          <p:stCondLst>
                                            <p:cond delay="499"/>
                                          </p:stCondLst>
                                        </p:cTn>
                                        <p:tgtEl>
                                          <p:spTgt spid="13"/>
                                        </p:tgtEl>
                                        <p:attrNameLst>
                                          <p:attrName>style.visibility</p:attrName>
                                        </p:attrNameLst>
                                      </p:cBhvr>
                                      <p:to>
                                        <p:strVal val="hidden"/>
                                      </p:to>
                                    </p:set>
                                  </p:childTnLst>
                                </p:cTn>
                              </p:par>
                              <p:par>
                                <p:cTn id="40" presetID="2" presetClass="exit" presetSubtype="1" fill="hold" grpId="1" nodeType="with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0-ppt_h/2"/>
                                          </p:val>
                                        </p:tav>
                                      </p:tavLst>
                                    </p:anim>
                                    <p:set>
                                      <p:cBhvr>
                                        <p:cTn id="43" dur="1" fill="hold">
                                          <p:stCondLst>
                                            <p:cond delay="499"/>
                                          </p:stCondLst>
                                        </p:cTn>
                                        <p:tgtEl>
                                          <p:spTgt spid="17"/>
                                        </p:tgtEl>
                                        <p:attrNameLst>
                                          <p:attrName>style.visibility</p:attrName>
                                        </p:attrNameLst>
                                      </p:cBhvr>
                                      <p:to>
                                        <p:strVal val="hidden"/>
                                      </p:to>
                                    </p:set>
                                  </p:childTnLst>
                                </p:cTn>
                              </p:par>
                              <p:par>
                                <p:cTn id="44" presetID="2" presetClass="exit" presetSubtype="1" fill="hold" grpId="1" nodeType="withEffect">
                                  <p:stCondLst>
                                    <p:cond delay="0"/>
                                  </p:stCondLst>
                                  <p:childTnLst>
                                    <p:anim calcmode="lin" valueType="num">
                                      <p:cBhvr additive="base">
                                        <p:cTn id="45" dur="500"/>
                                        <p:tgtEl>
                                          <p:spTgt spid="18"/>
                                        </p:tgtEl>
                                        <p:attrNameLst>
                                          <p:attrName>ppt_x</p:attrName>
                                        </p:attrNameLst>
                                      </p:cBhvr>
                                      <p:tavLst>
                                        <p:tav tm="0">
                                          <p:val>
                                            <p:strVal val="ppt_x"/>
                                          </p:val>
                                        </p:tav>
                                        <p:tav tm="100000">
                                          <p:val>
                                            <p:strVal val="ppt_x"/>
                                          </p:val>
                                        </p:tav>
                                      </p:tavLst>
                                    </p:anim>
                                    <p:anim calcmode="lin" valueType="num">
                                      <p:cBhvr additive="base">
                                        <p:cTn id="46" dur="500"/>
                                        <p:tgtEl>
                                          <p:spTgt spid="18"/>
                                        </p:tgtEl>
                                        <p:attrNameLst>
                                          <p:attrName>ppt_y</p:attrName>
                                        </p:attrNameLst>
                                      </p:cBhvr>
                                      <p:tavLst>
                                        <p:tav tm="0">
                                          <p:val>
                                            <p:strVal val="ppt_y"/>
                                          </p:val>
                                        </p:tav>
                                        <p:tav tm="100000">
                                          <p:val>
                                            <p:strVal val="0-ppt_h/2"/>
                                          </p:val>
                                        </p:tav>
                                      </p:tavLst>
                                    </p:anim>
                                    <p:set>
                                      <p:cBhvr>
                                        <p:cTn id="47" dur="1" fill="hold">
                                          <p:stCondLst>
                                            <p:cond delay="499"/>
                                          </p:stCondLst>
                                        </p:cTn>
                                        <p:tgtEl>
                                          <p:spTgt spid="18"/>
                                        </p:tgtEl>
                                        <p:attrNameLst>
                                          <p:attrName>style.visibility</p:attrName>
                                        </p:attrNameLst>
                                      </p:cBhvr>
                                      <p:to>
                                        <p:strVal val="hidden"/>
                                      </p:to>
                                    </p:set>
                                  </p:childTnLst>
                                </p:cTn>
                              </p:par>
                              <p:par>
                                <p:cTn id="48" presetID="2" presetClass="exit" presetSubtype="1" fill="hold" grpId="0" nodeType="withEffect">
                                  <p:stCondLst>
                                    <p:cond delay="0"/>
                                  </p:stCondLst>
                                  <p:childTnLst>
                                    <p:anim calcmode="lin" valueType="num">
                                      <p:cBhvr additive="base">
                                        <p:cTn id="49" dur="500"/>
                                        <p:tgtEl>
                                          <p:spTgt spid="15"/>
                                        </p:tgtEl>
                                        <p:attrNameLst>
                                          <p:attrName>ppt_x</p:attrName>
                                        </p:attrNameLst>
                                      </p:cBhvr>
                                      <p:tavLst>
                                        <p:tav tm="0">
                                          <p:val>
                                            <p:strVal val="ppt_x"/>
                                          </p:val>
                                        </p:tav>
                                        <p:tav tm="100000">
                                          <p:val>
                                            <p:strVal val="ppt_x"/>
                                          </p:val>
                                        </p:tav>
                                      </p:tavLst>
                                    </p:anim>
                                    <p:anim calcmode="lin" valueType="num">
                                      <p:cBhvr additive="base">
                                        <p:cTn id="50" dur="500"/>
                                        <p:tgtEl>
                                          <p:spTgt spid="15"/>
                                        </p:tgtEl>
                                        <p:attrNameLst>
                                          <p:attrName>ppt_y</p:attrName>
                                        </p:attrNameLst>
                                      </p:cBhvr>
                                      <p:tavLst>
                                        <p:tav tm="0">
                                          <p:val>
                                            <p:strVal val="ppt_y"/>
                                          </p:val>
                                        </p:tav>
                                        <p:tav tm="100000">
                                          <p:val>
                                            <p:strVal val="0-ppt_h/2"/>
                                          </p:val>
                                        </p:tav>
                                      </p:tavLst>
                                    </p:anim>
                                    <p:set>
                                      <p:cBhvr>
                                        <p:cTn id="51" dur="1" fill="hold">
                                          <p:stCondLst>
                                            <p:cond delay="499"/>
                                          </p:stCondLst>
                                        </p:cTn>
                                        <p:tgtEl>
                                          <p:spTgt spid="15"/>
                                        </p:tgtEl>
                                        <p:attrNameLst>
                                          <p:attrName>style.visibility</p:attrName>
                                        </p:attrNameLst>
                                      </p:cBhvr>
                                      <p:to>
                                        <p:strVal val="hidden"/>
                                      </p:to>
                                    </p:set>
                                  </p:childTnLst>
                                </p:cTn>
                              </p:par>
                              <p:par>
                                <p:cTn id="52" presetID="2" presetClass="exit" presetSubtype="1" fill="hold" grpId="0" nodeType="withEffect">
                                  <p:stCondLst>
                                    <p:cond delay="0"/>
                                  </p:stCondLst>
                                  <p:childTnLst>
                                    <p:anim calcmode="lin" valueType="num">
                                      <p:cBhvr additive="base">
                                        <p:cTn id="53" dur="500"/>
                                        <p:tgtEl>
                                          <p:spTgt spid="2"/>
                                        </p:tgtEl>
                                        <p:attrNameLst>
                                          <p:attrName>ppt_x</p:attrName>
                                        </p:attrNameLst>
                                      </p:cBhvr>
                                      <p:tavLst>
                                        <p:tav tm="0">
                                          <p:val>
                                            <p:strVal val="ppt_x"/>
                                          </p:val>
                                        </p:tav>
                                        <p:tav tm="100000">
                                          <p:val>
                                            <p:strVal val="ppt_x"/>
                                          </p:val>
                                        </p:tav>
                                      </p:tavLst>
                                    </p:anim>
                                    <p:anim calcmode="lin" valueType="num">
                                      <p:cBhvr additive="base">
                                        <p:cTn id="54" dur="500"/>
                                        <p:tgtEl>
                                          <p:spTgt spid="2"/>
                                        </p:tgtEl>
                                        <p:attrNameLst>
                                          <p:attrName>ppt_y</p:attrName>
                                        </p:attrNameLst>
                                      </p:cBhvr>
                                      <p:tavLst>
                                        <p:tav tm="0">
                                          <p:val>
                                            <p:strVal val="ppt_y"/>
                                          </p:val>
                                        </p:tav>
                                        <p:tav tm="100000">
                                          <p:val>
                                            <p:strVal val="0-ppt_h/2"/>
                                          </p:val>
                                        </p:tav>
                                      </p:tavLst>
                                    </p:anim>
                                    <p:set>
                                      <p:cBhvr>
                                        <p:cTn id="55" dur="1" fill="hold">
                                          <p:stCondLst>
                                            <p:cond delay="499"/>
                                          </p:stCondLst>
                                        </p:cTn>
                                        <p:tgtEl>
                                          <p:spTgt spid="2"/>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24"/>
                                        </p:tgtEl>
                                        <p:attrNameLst>
                                          <p:attrName>ppt_x</p:attrName>
                                        </p:attrNameLst>
                                      </p:cBhvr>
                                      <p:tavLst>
                                        <p:tav tm="0">
                                          <p:val>
                                            <p:strVal val="ppt_x"/>
                                          </p:val>
                                        </p:tav>
                                        <p:tav tm="100000">
                                          <p:val>
                                            <p:strVal val="ppt_x"/>
                                          </p:val>
                                        </p:tav>
                                      </p:tavLst>
                                    </p:anim>
                                    <p:anim calcmode="lin" valueType="num">
                                      <p:cBhvr additive="base">
                                        <p:cTn id="58" dur="500"/>
                                        <p:tgtEl>
                                          <p:spTgt spid="24"/>
                                        </p:tgtEl>
                                        <p:attrNameLst>
                                          <p:attrName>ppt_y</p:attrName>
                                        </p:attrNameLst>
                                      </p:cBhvr>
                                      <p:tavLst>
                                        <p:tav tm="0">
                                          <p:val>
                                            <p:strVal val="ppt_y"/>
                                          </p:val>
                                        </p:tav>
                                        <p:tav tm="100000">
                                          <p:val>
                                            <p:strVal val="1+ppt_h/2"/>
                                          </p:val>
                                        </p:tav>
                                      </p:tavLst>
                                    </p:anim>
                                    <p:set>
                                      <p:cBhvr>
                                        <p:cTn id="59" dur="1" fill="hold">
                                          <p:stCondLst>
                                            <p:cond delay="499"/>
                                          </p:stCondLst>
                                        </p:cTn>
                                        <p:tgtEl>
                                          <p:spTgt spid="24"/>
                                        </p:tgtEl>
                                        <p:attrNameLst>
                                          <p:attrName>style.visibility</p:attrName>
                                        </p:attrNameLst>
                                      </p:cBhvr>
                                      <p:to>
                                        <p:strVal val="hidden"/>
                                      </p:to>
                                    </p:set>
                                  </p:childTnLst>
                                </p:cTn>
                              </p:par>
                              <p:par>
                                <p:cTn id="60" presetID="2" presetClass="exit" presetSubtype="4" fill="hold" grpId="0" nodeType="withEffect">
                                  <p:stCondLst>
                                    <p:cond delay="0"/>
                                  </p:stCondLst>
                                  <p:iterate type="lt">
                                    <p:tmPct val="0"/>
                                  </p:iterate>
                                  <p:childTnLst>
                                    <p:anim calcmode="lin" valueType="num">
                                      <p:cBhvr additive="base">
                                        <p:cTn id="61" dur="500"/>
                                        <p:tgtEl>
                                          <p:spTgt spid="23"/>
                                        </p:tgtEl>
                                        <p:attrNameLst>
                                          <p:attrName>ppt_x</p:attrName>
                                        </p:attrNameLst>
                                      </p:cBhvr>
                                      <p:tavLst>
                                        <p:tav tm="0">
                                          <p:val>
                                            <p:strVal val="ppt_x"/>
                                          </p:val>
                                        </p:tav>
                                        <p:tav tm="100000">
                                          <p:val>
                                            <p:strVal val="ppt_x"/>
                                          </p:val>
                                        </p:tav>
                                      </p:tavLst>
                                    </p:anim>
                                    <p:anim calcmode="lin" valueType="num">
                                      <p:cBhvr additive="base">
                                        <p:cTn id="62" dur="500"/>
                                        <p:tgtEl>
                                          <p:spTgt spid="23"/>
                                        </p:tgtEl>
                                        <p:attrNameLst>
                                          <p:attrName>ppt_y</p:attrName>
                                        </p:attrNameLst>
                                      </p:cBhvr>
                                      <p:tavLst>
                                        <p:tav tm="0">
                                          <p:val>
                                            <p:strVal val="ppt_y"/>
                                          </p:val>
                                        </p:tav>
                                        <p:tav tm="100000">
                                          <p:val>
                                            <p:strVal val="1+ppt_h/2"/>
                                          </p:val>
                                        </p:tav>
                                      </p:tavLst>
                                    </p:anim>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7" grpId="0" animBg="1"/>
      <p:bldP spid="17" grpId="1" animBg="1"/>
      <p:bldP spid="18" grpId="0" animBg="1"/>
      <p:bldP spid="18" grpId="1" animBg="1"/>
      <p:bldP spid="2" grpId="0" animBg="1"/>
      <p:bldP spid="15" grpId="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0665" y="48006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228600" y="38100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5299" y="28194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676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4828" y="226283"/>
            <a:ext cx="467360" cy="4673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457700" y="168089"/>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smtClean="0">
                <a:solidFill>
                  <a:srgbClr val="00B0F0"/>
                </a:solidFill>
                <a:effectLst>
                  <a:outerShdw blurRad="38100" dist="38100" dir="2700000" algn="tl">
                    <a:srgbClr val="000000">
                      <a:alpha val="43137"/>
                    </a:srgbClr>
                  </a:outerShdw>
                </a:effectLst>
                <a:latin typeface="Arial" pitchFamily="34" charset="0"/>
                <a:cs typeface="Arial" pitchFamily="34" charset="0"/>
              </a:rPr>
              <a:t>LỚP</a:t>
            </a:r>
          </a:p>
          <a:p>
            <a:r>
              <a:rPr lang="en-US" sz="3500" b="1" dirty="0">
                <a:solidFill>
                  <a:srgbClr val="00B0F0"/>
                </a:solidFill>
                <a:effectLst>
                  <a:outerShdw blurRad="38100" dist="38100" dir="2700000" algn="tl">
                    <a:srgbClr val="000000">
                      <a:alpha val="43137"/>
                    </a:srgbClr>
                  </a:outerShdw>
                </a:effectLst>
                <a:latin typeface="Arial" pitchFamily="34" charset="0"/>
                <a:cs typeface="Arial" pitchFamily="34" charset="0"/>
              </a:rPr>
              <a:t>6</a:t>
            </a:r>
          </a:p>
        </p:txBody>
      </p:sp>
      <p:sp>
        <p:nvSpPr>
          <p:cNvPr id="12" name="Title 1"/>
          <p:cNvSpPr txBox="1">
            <a:spLocks/>
          </p:cNvSpPr>
          <p:nvPr/>
        </p:nvSpPr>
        <p:spPr>
          <a:xfrm>
            <a:off x="3543300" y="571500"/>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smtClean="0">
                <a:solidFill>
                  <a:schemeClr val="bg1"/>
                </a:solidFill>
                <a:effectLst>
                  <a:outerShdw blurRad="38100" dist="38100" dir="2700000" algn="tl">
                    <a:srgbClr val="000000">
                      <a:alpha val="43137"/>
                    </a:srgbClr>
                  </a:outerShdw>
                </a:effectLst>
                <a:latin typeface="Cambria" pitchFamily="18" charset="0"/>
              </a:rPr>
              <a:t>ĐỊA LÍ</a:t>
            </a:r>
            <a:endParaRPr lang="en-US" sz="1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Title 1"/>
          <p:cNvSpPr txBox="1">
            <a:spLocks/>
          </p:cNvSpPr>
          <p:nvPr/>
        </p:nvSpPr>
        <p:spPr>
          <a:xfrm>
            <a:off x="685800" y="14097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400" b="1" dirty="0">
                <a:solidFill>
                  <a:srgbClr val="FF0000"/>
                </a:solidFill>
                <a:effectLst>
                  <a:outerShdw blurRad="38100" dist="38100" dir="2700000" algn="tl">
                    <a:srgbClr val="000000">
                      <a:alpha val="43137"/>
                    </a:srgbClr>
                  </a:outerShdw>
                </a:effectLst>
                <a:latin typeface="Cambria" pitchFamily="18" charset="0"/>
              </a:rPr>
              <a:t>BÀI 8. THỰC HÀNH XÁC ĐỊNH PHƯƠNG HƯỚNG </a:t>
            </a:r>
            <a:endParaRPr lang="en-US" sz="2400" b="1" dirty="0" smtClean="0">
              <a:solidFill>
                <a:srgbClr val="FF0000"/>
              </a:solidFill>
              <a:effectLst>
                <a:outerShdw blurRad="38100" dist="38100" dir="2700000" algn="tl">
                  <a:srgbClr val="000000">
                    <a:alpha val="43137"/>
                  </a:srgbClr>
                </a:outerShdw>
              </a:effectLst>
              <a:latin typeface="Cambria" pitchFamily="18" charset="0"/>
            </a:endParaRPr>
          </a:p>
          <a:p>
            <a:r>
              <a:rPr lang="vi-VN" sz="2400" b="1" dirty="0" smtClean="0">
                <a:solidFill>
                  <a:srgbClr val="FF0000"/>
                </a:solidFill>
                <a:effectLst>
                  <a:outerShdw blurRad="38100" dist="38100" dir="2700000" algn="tl">
                    <a:srgbClr val="000000">
                      <a:alpha val="43137"/>
                    </a:srgbClr>
                  </a:outerShdw>
                </a:effectLst>
                <a:latin typeface="Cambria" pitchFamily="18" charset="0"/>
              </a:rPr>
              <a:t>NGOÀI </a:t>
            </a:r>
            <a:r>
              <a:rPr lang="vi-VN" sz="2400" b="1" dirty="0">
                <a:solidFill>
                  <a:srgbClr val="FF0000"/>
                </a:solidFill>
                <a:effectLst>
                  <a:outerShdw blurRad="38100" dist="38100" dir="2700000" algn="tl">
                    <a:srgbClr val="000000">
                      <a:alpha val="43137"/>
                    </a:srgbClr>
                  </a:outerShdw>
                </a:effectLst>
                <a:latin typeface="Cambria" pitchFamily="18" charset="0"/>
              </a:rPr>
              <a:t>THỰC TẾ</a:t>
            </a:r>
          </a:p>
        </p:txBody>
      </p:sp>
      <p:sp>
        <p:nvSpPr>
          <p:cNvPr id="26" name="Title 1"/>
          <p:cNvSpPr txBox="1">
            <a:spLocks/>
          </p:cNvSpPr>
          <p:nvPr/>
        </p:nvSpPr>
        <p:spPr>
          <a:xfrm>
            <a:off x="1062340" y="3026613"/>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effectLst>
                  <a:outerShdw blurRad="38100" dist="38100" dir="2700000" algn="tl">
                    <a:srgbClr val="000000">
                      <a:alpha val="43137"/>
                    </a:srgbClr>
                  </a:outerShdw>
                </a:effectLst>
                <a:latin typeface="Cambria" pitchFamily="18" charset="0"/>
              </a:rPr>
              <a:t>XÁC ĐỊNH PHƯƠNG HƯỚNG DỰA VÀO VIỆC DÙNG LA BÀN</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7" name="Title 1"/>
          <p:cNvSpPr txBox="1">
            <a:spLocks/>
          </p:cNvSpPr>
          <p:nvPr/>
        </p:nvSpPr>
        <p:spPr>
          <a:xfrm>
            <a:off x="1035640" y="40005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effectLst>
                  <a:outerShdw blurRad="38100" dist="38100" dir="2700000" algn="tl">
                    <a:srgbClr val="000000">
                      <a:alpha val="43137"/>
                    </a:srgbClr>
                  </a:outerShdw>
                </a:effectLst>
                <a:latin typeface="Cambria" pitchFamily="18" charset="0"/>
              </a:rPr>
              <a:t>XÁC ĐỊNH PHƯƠNG HƯỚNG DỰA VÀO QUAN SÁT HIỆN TƯỢNG TỰ NHIÊN</a:t>
            </a:r>
            <a:endParaRPr lang="vi-VN"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1" name="Title 1"/>
          <p:cNvSpPr txBox="1">
            <a:spLocks/>
          </p:cNvSpPr>
          <p:nvPr/>
        </p:nvSpPr>
        <p:spPr>
          <a:xfrm>
            <a:off x="1017705" y="49911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effectLst>
                  <a:outerShdw blurRad="38100" dist="38100" dir="2700000" algn="tl">
                    <a:srgbClr val="000000">
                      <a:alpha val="43137"/>
                    </a:srgbClr>
                  </a:outerShdw>
                </a:effectLst>
                <a:latin typeface="Cambria" pitchFamily="18" charset="0"/>
              </a:rPr>
              <a:t>LUYỆN TẬP VÀ VẬN DỤNG</a:t>
            </a:r>
          </a:p>
        </p:txBody>
      </p:sp>
      <p:sp>
        <p:nvSpPr>
          <p:cNvPr id="37" name="Rounded Rectangle 36"/>
          <p:cNvSpPr/>
          <p:nvPr/>
        </p:nvSpPr>
        <p:spPr>
          <a:xfrm>
            <a:off x="507769" y="2343150"/>
            <a:ext cx="8102831" cy="3905250"/>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p:nvSpPr>
        <p:spPr>
          <a:xfrm rot="5400000">
            <a:off x="365991" y="29193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 Same Side Corner Rectangle 42"/>
          <p:cNvSpPr/>
          <p:nvPr/>
        </p:nvSpPr>
        <p:spPr>
          <a:xfrm rot="5400000">
            <a:off x="339292" y="39099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itle 1"/>
          <p:cNvSpPr txBox="1">
            <a:spLocks/>
          </p:cNvSpPr>
          <p:nvPr/>
        </p:nvSpPr>
        <p:spPr>
          <a:xfrm>
            <a:off x="94135" y="3023139"/>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a:t>
            </a:r>
          </a:p>
        </p:txBody>
      </p:sp>
      <p:sp>
        <p:nvSpPr>
          <p:cNvPr id="45" name="Title 1"/>
          <p:cNvSpPr txBox="1">
            <a:spLocks/>
          </p:cNvSpPr>
          <p:nvPr/>
        </p:nvSpPr>
        <p:spPr>
          <a:xfrm>
            <a:off x="94135" y="40005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effectLst>
                  <a:outerShdw blurRad="38100" dist="38100" dir="2700000" algn="tl">
                    <a:srgbClr val="000000">
                      <a:alpha val="43137"/>
                    </a:srgbClr>
                  </a:outerShdw>
                </a:effectLst>
                <a:latin typeface="Cambria" pitchFamily="18" charset="0"/>
              </a:rPr>
              <a:t>II</a:t>
            </a:r>
            <a:endParaRPr lang="en-US" sz="4000" b="1" dirty="0">
              <a:solidFill>
                <a:schemeClr val="bg1"/>
              </a:solidFill>
              <a:effectLst>
                <a:outerShdw blurRad="38100" dist="38100" dir="2700000" algn="tl">
                  <a:srgbClr val="000000">
                    <a:alpha val="43137"/>
                  </a:srgbClr>
                </a:outerShdw>
              </a:effectLst>
              <a:latin typeface="Cambria" pitchFamily="18" charset="0"/>
            </a:endParaRPr>
          </a:p>
        </p:txBody>
      </p:sp>
      <p:sp>
        <p:nvSpPr>
          <p:cNvPr id="46" name="Round Same Side Corner Rectangle 45"/>
          <p:cNvSpPr/>
          <p:nvPr/>
        </p:nvSpPr>
        <p:spPr>
          <a:xfrm rot="5400000">
            <a:off x="321357" y="49005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itle 1"/>
          <p:cNvSpPr txBox="1">
            <a:spLocks/>
          </p:cNvSpPr>
          <p:nvPr/>
        </p:nvSpPr>
        <p:spPr>
          <a:xfrm>
            <a:off x="76200" y="49911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effectLst>
                  <a:outerShdw blurRad="38100" dist="38100" dir="2700000" algn="tl">
                    <a:srgbClr val="000000">
                      <a:alpha val="43137"/>
                    </a:srgbClr>
                  </a:outerShdw>
                </a:effectLst>
                <a:latin typeface="Cambria" pitchFamily="18" charset="0"/>
              </a:rPr>
              <a:t>III</a:t>
            </a:r>
            <a:endParaRPr lang="en-US" sz="4000" b="1" dirty="0">
              <a:solidFill>
                <a:schemeClr val="bg1"/>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325944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100"/>
                                        <p:tgtEl>
                                          <p:spTgt spid="3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25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100"/>
                                        <p:tgtEl>
                                          <p:spTgt spid="32"/>
                                        </p:tgtEl>
                                      </p:cBhvr>
                                    </p:animEffect>
                                  </p:childTnLst>
                                </p:cTn>
                              </p:par>
                            </p:childTnLst>
                          </p:cTn>
                        </p:par>
                        <p:par>
                          <p:cTn id="32" fill="hold">
                            <p:stCondLst>
                              <p:cond delay="1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6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250"/>
                                        <p:tgtEl>
                                          <p:spTgt spid="4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25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100"/>
                                        <p:tgtEl>
                                          <p:spTgt spid="19"/>
                                        </p:tgtEl>
                                      </p:cBhvr>
                                    </p:animEffect>
                                  </p:childTnLst>
                                </p:cTn>
                              </p:par>
                            </p:childTnLst>
                          </p:cTn>
                        </p:par>
                        <p:par>
                          <p:cTn id="48" fill="hold">
                            <p:stCondLst>
                              <p:cond delay="10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par>
                          <p:cTn id="52" fill="hold">
                            <p:stCondLst>
                              <p:cond delay="600"/>
                            </p:stCondLst>
                            <p:childTnLst>
                              <p:par>
                                <p:cTn id="53" presetID="22" presetClass="entr" presetSubtype="8"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250"/>
                                        <p:tgtEl>
                                          <p:spTgt spid="4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2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0" grpId="0" animBg="1"/>
      <p:bldP spid="20" grpId="0"/>
      <p:bldP spid="26" grpId="0"/>
      <p:bldP spid="27" grpId="0"/>
      <p:bldP spid="21" grpId="0"/>
      <p:bldP spid="37" grpId="0" animBg="1"/>
      <p:bldP spid="42" grpId="0" animBg="1"/>
      <p:bldP spid="43" grpId="0" animBg="1"/>
      <p:bldP spid="44" grpId="0"/>
      <p:bldP spid="45" grpId="0"/>
      <p:bldP spid="46" grpId="0" animBg="1"/>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8</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676400"/>
            <a:ext cx="3238501" cy="1200329"/>
          </a:xfrm>
          <a:prstGeom prst="rect">
            <a:avLst/>
          </a:prstGeom>
        </p:spPr>
        <p:txBody>
          <a:bodyPr wrap="square">
            <a:spAutoFit/>
          </a:bodyPr>
          <a:lstStyle/>
          <a:p>
            <a:pPr algn="ctr"/>
            <a:r>
              <a:rPr lang="en-US" sz="2400" i="1" dirty="0" err="1">
                <a:solidFill>
                  <a:srgbClr val="FF0000"/>
                </a:solidFill>
                <a:latin typeface="Cambria" panose="02040503050406030204" pitchFamily="18" charset="0"/>
                <a:ea typeface="Cambria" panose="02040503050406030204" pitchFamily="18" charset="0"/>
              </a:rPr>
              <a:t>Quan</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sát</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hình</a:t>
            </a:r>
            <a:r>
              <a:rPr lang="en-US" sz="2400" i="1" dirty="0">
                <a:solidFill>
                  <a:srgbClr val="FF0000"/>
                </a:solidFill>
                <a:latin typeface="Cambria" panose="02040503050406030204" pitchFamily="18" charset="0"/>
                <a:ea typeface="Cambria" panose="02040503050406030204" pitchFamily="18" charset="0"/>
              </a:rPr>
              <a:t> </a:t>
            </a:r>
            <a:r>
              <a:rPr lang="en-US" sz="2400" i="1" dirty="0" smtClean="0">
                <a:solidFill>
                  <a:srgbClr val="FF0000"/>
                </a:solidFill>
                <a:latin typeface="Cambria" panose="02040503050406030204" pitchFamily="18" charset="0"/>
                <a:ea typeface="Cambria" panose="02040503050406030204" pitchFamily="18" charset="0"/>
              </a:rPr>
              <a:t>8.1 </a:t>
            </a:r>
            <a:r>
              <a:rPr lang="en-US" sz="2400" i="1" dirty="0" err="1" smtClean="0">
                <a:solidFill>
                  <a:srgbClr val="FF0000"/>
                </a:solidFill>
                <a:latin typeface="Cambria" panose="02040503050406030204" pitchFamily="18" charset="0"/>
                <a:ea typeface="Cambria" panose="02040503050406030204" pitchFamily="18" charset="0"/>
              </a:rPr>
              <a:t>và</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thông</a:t>
            </a:r>
            <a:r>
              <a:rPr lang="en-US" sz="2400" i="1" dirty="0" smtClean="0">
                <a:solidFill>
                  <a:srgbClr val="FF0000"/>
                </a:solidFill>
                <a:latin typeface="Cambria" panose="02040503050406030204" pitchFamily="18" charset="0"/>
                <a:ea typeface="Cambria" panose="02040503050406030204" pitchFamily="18" charset="0"/>
              </a:rPr>
              <a:t> tin </a:t>
            </a:r>
            <a:r>
              <a:rPr lang="en-US" sz="2400" i="1" dirty="0" err="1" smtClean="0">
                <a:solidFill>
                  <a:srgbClr val="FF0000"/>
                </a:solidFill>
                <a:latin typeface="Cambria" panose="02040503050406030204" pitchFamily="18" charset="0"/>
                <a:ea typeface="Cambria" panose="02040503050406030204" pitchFamily="18" charset="0"/>
              </a:rPr>
              <a:t>trong</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bài</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hãy</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cho</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biết</a:t>
            </a:r>
            <a:r>
              <a:rPr lang="en-US" sz="2400" i="1" dirty="0" smtClean="0">
                <a:solidFill>
                  <a:srgbClr val="FF0000"/>
                </a:solidFill>
                <a:latin typeface="Cambria" panose="02040503050406030204" pitchFamily="18" charset="0"/>
                <a:ea typeface="Cambria" panose="02040503050406030204" pitchFamily="18" charset="0"/>
              </a:rPr>
              <a:t> </a:t>
            </a:r>
            <a:r>
              <a:rPr lang="vi-VN" sz="2400" i="1" dirty="0" smtClean="0">
                <a:solidFill>
                  <a:srgbClr val="FF0000"/>
                </a:solidFill>
                <a:latin typeface="Cambria" panose="02040503050406030204" pitchFamily="18" charset="0"/>
                <a:ea typeface="Cambria" panose="02040503050406030204" pitchFamily="18" charset="0"/>
              </a:rPr>
              <a:t>la </a:t>
            </a:r>
            <a:r>
              <a:rPr lang="vi-VN" sz="2400" i="1" dirty="0">
                <a:solidFill>
                  <a:srgbClr val="FF0000"/>
                </a:solidFill>
                <a:latin typeface="Cambria" panose="02040503050406030204" pitchFamily="18" charset="0"/>
                <a:ea typeface="Cambria" panose="02040503050406030204" pitchFamily="18" charset="0"/>
              </a:rPr>
              <a:t>bàn là gì? </a:t>
            </a:r>
            <a:endParaRPr lang="en-US" sz="24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19600" y="1695271"/>
            <a:ext cx="4419600" cy="1200329"/>
          </a:xfrm>
          <a:prstGeom prst="rect">
            <a:avLst/>
          </a:prstGeom>
        </p:spPr>
        <p:txBody>
          <a:bodyPr wrap="square">
            <a:spAutoFit/>
          </a:bodyPr>
          <a:lstStyle/>
          <a:p>
            <a:pPr algn="just"/>
            <a:r>
              <a:rPr lang="vi-VN" sz="2400" dirty="0" smtClean="0">
                <a:latin typeface="Cambria" panose="02040503050406030204" pitchFamily="18" charset="0"/>
                <a:ea typeface="Cambria" panose="02040503050406030204" pitchFamily="18" charset="0"/>
              </a:rPr>
              <a:t>La </a:t>
            </a:r>
            <a:r>
              <a:rPr lang="vi-VN" sz="2400" dirty="0">
                <a:latin typeface="Cambria" panose="02040503050406030204" pitchFamily="18" charset="0"/>
                <a:ea typeface="Cambria" panose="02040503050406030204" pitchFamily="18" charset="0"/>
              </a:rPr>
              <a:t>bàn là phương tiện dùng để xác định phương hướng trong không gian. </a:t>
            </a:r>
          </a:p>
        </p:txBody>
      </p:sp>
      <p:sp>
        <p:nvSpPr>
          <p:cNvPr id="31"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Xác định phương hướng dựa vào việc dùng </a:t>
            </a:r>
            <a:endParaRPr lang="en-US" sz="2400" b="1" dirty="0" smtClean="0">
              <a:solidFill>
                <a:srgbClr val="0D30DD"/>
              </a:solidFill>
              <a:latin typeface="Cambria" pitchFamily="18" charset="0"/>
            </a:endParaRPr>
          </a:p>
          <a:p>
            <a:pPr algn="just"/>
            <a:r>
              <a:rPr lang="vi-VN" sz="2400" b="1" dirty="0" smtClean="0">
                <a:solidFill>
                  <a:srgbClr val="0D30DD"/>
                </a:solidFill>
                <a:latin typeface="Cambria" pitchFamily="18" charset="0"/>
              </a:rPr>
              <a:t>la </a:t>
            </a:r>
            <a:r>
              <a:rPr lang="vi-VN" sz="2400" b="1" dirty="0">
                <a:solidFill>
                  <a:srgbClr val="0D30DD"/>
                </a:solidFill>
                <a:latin typeface="Cambria" pitchFamily="18" charset="0"/>
              </a:rPr>
              <a:t>bàn</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124200" y="3409142"/>
            <a:ext cx="2842895" cy="3144058"/>
          </a:xfrm>
          <a:prstGeom prst="rect">
            <a:avLst/>
          </a:prstGeom>
          <a:noFill/>
          <a:ln>
            <a:solidFill>
              <a:srgbClr val="00FF00"/>
            </a:solidFill>
          </a:ln>
        </p:spPr>
      </p:pic>
    </p:spTree>
    <p:extLst>
      <p:ext uri="{BB962C8B-B14F-4D97-AF65-F5344CB8AC3E}">
        <p14:creationId xmlns:p14="http://schemas.microsoft.com/office/powerpoint/2010/main" val="2567957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8</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600200"/>
            <a:ext cx="3238501" cy="1846659"/>
          </a:xfrm>
          <a:prstGeom prst="rect">
            <a:avLst/>
          </a:prstGeom>
        </p:spPr>
        <p:txBody>
          <a:bodyPr wrap="square">
            <a:spAutoFit/>
          </a:bodyPr>
          <a:lstStyle/>
          <a:p>
            <a:pPr algn="ctr"/>
            <a:r>
              <a:rPr lang="en-US" sz="2400" i="1" dirty="0" err="1">
                <a:solidFill>
                  <a:srgbClr val="FF0000"/>
                </a:solidFill>
                <a:latin typeface="Cambria" panose="02040503050406030204" pitchFamily="18" charset="0"/>
                <a:ea typeface="Cambria" panose="02040503050406030204" pitchFamily="18" charset="0"/>
              </a:rPr>
              <a:t>Quan</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sát</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hình</a:t>
            </a:r>
            <a:r>
              <a:rPr lang="en-US" sz="2400" i="1" dirty="0">
                <a:solidFill>
                  <a:srgbClr val="FF0000"/>
                </a:solidFill>
                <a:latin typeface="Cambria" panose="02040503050406030204" pitchFamily="18" charset="0"/>
                <a:ea typeface="Cambria" panose="02040503050406030204" pitchFamily="18" charset="0"/>
              </a:rPr>
              <a:t> </a:t>
            </a:r>
            <a:r>
              <a:rPr lang="en-US" sz="2400" i="1" dirty="0" smtClean="0">
                <a:solidFill>
                  <a:srgbClr val="FF0000"/>
                </a:solidFill>
                <a:latin typeface="Cambria" panose="02040503050406030204" pitchFamily="18" charset="0"/>
                <a:ea typeface="Cambria" panose="02040503050406030204" pitchFamily="18" charset="0"/>
              </a:rPr>
              <a:t>8.1 </a:t>
            </a:r>
            <a:r>
              <a:rPr lang="en-US" sz="2400" i="1" dirty="0" err="1" smtClean="0">
                <a:solidFill>
                  <a:srgbClr val="FF0000"/>
                </a:solidFill>
                <a:latin typeface="Cambria" panose="02040503050406030204" pitchFamily="18" charset="0"/>
                <a:ea typeface="Cambria" panose="02040503050406030204" pitchFamily="18" charset="0"/>
              </a:rPr>
              <a:t>và</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thông</a:t>
            </a:r>
            <a:r>
              <a:rPr lang="en-US" sz="2400" i="1" dirty="0" smtClean="0">
                <a:solidFill>
                  <a:srgbClr val="FF0000"/>
                </a:solidFill>
                <a:latin typeface="Cambria" panose="02040503050406030204" pitchFamily="18" charset="0"/>
                <a:ea typeface="Cambria" panose="02040503050406030204" pitchFamily="18" charset="0"/>
              </a:rPr>
              <a:t> tin </a:t>
            </a:r>
            <a:r>
              <a:rPr lang="en-US" sz="2400" i="1" dirty="0" err="1" smtClean="0">
                <a:solidFill>
                  <a:srgbClr val="FF0000"/>
                </a:solidFill>
                <a:latin typeface="Cambria" panose="02040503050406030204" pitchFamily="18" charset="0"/>
                <a:ea typeface="Cambria" panose="02040503050406030204" pitchFamily="18" charset="0"/>
              </a:rPr>
              <a:t>trong</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bài</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hãy</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nêu</a:t>
            </a:r>
            <a:r>
              <a:rPr lang="en-US" sz="2400" i="1" dirty="0" smtClean="0">
                <a:solidFill>
                  <a:srgbClr val="FF0000"/>
                </a:solidFill>
                <a:latin typeface="Cambria" panose="02040503050406030204" pitchFamily="18" charset="0"/>
                <a:ea typeface="Cambria" panose="02040503050406030204" pitchFamily="18" charset="0"/>
              </a:rPr>
              <a:t> </a:t>
            </a:r>
            <a:r>
              <a:rPr lang="vi-VN" sz="2400" i="1" dirty="0" smtClean="0">
                <a:solidFill>
                  <a:srgbClr val="FF0000"/>
                </a:solidFill>
                <a:latin typeface="Cambria" panose="02040503050406030204" pitchFamily="18" charset="0"/>
                <a:ea typeface="Cambria" panose="02040503050406030204" pitchFamily="18" charset="0"/>
              </a:rPr>
              <a:t>cách </a:t>
            </a:r>
            <a:r>
              <a:rPr lang="vi-VN" sz="2400" i="1" dirty="0">
                <a:solidFill>
                  <a:srgbClr val="FF0000"/>
                </a:solidFill>
                <a:latin typeface="Cambria" panose="02040503050406030204" pitchFamily="18" charset="0"/>
                <a:ea typeface="Cambria" panose="02040503050406030204" pitchFamily="18" charset="0"/>
              </a:rPr>
              <a:t>sử </a:t>
            </a:r>
            <a:r>
              <a:rPr lang="vi-VN" sz="2400" i="1" dirty="0" smtClean="0">
                <a:solidFill>
                  <a:srgbClr val="FF0000"/>
                </a:solidFill>
                <a:latin typeface="Cambria" panose="02040503050406030204" pitchFamily="18" charset="0"/>
                <a:ea typeface="Cambria" panose="02040503050406030204" pitchFamily="18" charset="0"/>
              </a:rPr>
              <a:t>dụng</a:t>
            </a:r>
            <a:endParaRPr lang="en-US" sz="2400" i="1" dirty="0" smtClean="0">
              <a:solidFill>
                <a:srgbClr val="FF0000"/>
              </a:solidFill>
              <a:latin typeface="Cambria" panose="02040503050406030204" pitchFamily="18" charset="0"/>
              <a:ea typeface="Cambria" panose="02040503050406030204" pitchFamily="18" charset="0"/>
            </a:endParaRPr>
          </a:p>
          <a:p>
            <a:pPr algn="ctr"/>
            <a:r>
              <a:rPr lang="vi-VN" sz="2400" i="1" dirty="0" smtClean="0">
                <a:solidFill>
                  <a:srgbClr val="FF0000"/>
                </a:solidFill>
                <a:latin typeface="Cambria" panose="02040503050406030204" pitchFamily="18" charset="0"/>
                <a:ea typeface="Cambria" panose="02040503050406030204" pitchFamily="18" charset="0"/>
              </a:rPr>
              <a:t> </a:t>
            </a:r>
            <a:r>
              <a:rPr lang="vi-VN" sz="2400" i="1" dirty="0">
                <a:solidFill>
                  <a:srgbClr val="FF0000"/>
                </a:solidFill>
                <a:latin typeface="Cambria" panose="02040503050406030204" pitchFamily="18" charset="0"/>
                <a:ea typeface="Cambria" panose="02040503050406030204" pitchFamily="18" charset="0"/>
              </a:rPr>
              <a:t>la bàn.</a:t>
            </a:r>
            <a:r>
              <a:rPr lang="en-US" sz="2400" i="1" dirty="0" smtClean="0">
                <a:solidFill>
                  <a:srgbClr val="FF0000"/>
                </a:solidFill>
                <a:latin typeface="Cambria" panose="02040503050406030204" pitchFamily="18" charset="0"/>
                <a:ea typeface="Cambria" panose="02040503050406030204" pitchFamily="18" charset="0"/>
              </a:rPr>
              <a:t> </a:t>
            </a:r>
            <a:endParaRPr lang="vi-VN" sz="2400" i="1" dirty="0">
              <a:solidFill>
                <a:srgbClr val="FF0000"/>
              </a:solidFill>
              <a:latin typeface="Cambria" panose="02040503050406030204" pitchFamily="18" charset="0"/>
              <a:ea typeface="Cambria" panose="02040503050406030204" pitchFamily="18" charset="0"/>
            </a:endParaRPr>
          </a:p>
          <a:p>
            <a:pPr algn="ctr"/>
            <a:r>
              <a:rPr lang="en-US" i="1" dirty="0" smtClean="0">
                <a:solidFill>
                  <a:srgbClr val="FF0000"/>
                </a:solidFill>
                <a:latin typeface="Cambria" panose="02040503050406030204" pitchFamily="18" charset="0"/>
                <a:ea typeface="Cambria" panose="02040503050406030204" pitchFamily="18" charset="0"/>
              </a:rPr>
              <a:t> </a:t>
            </a:r>
            <a:endParaRPr lang="en-US"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19600" y="1219200"/>
            <a:ext cx="4419600" cy="2139047"/>
          </a:xfrm>
          <a:prstGeom prst="rect">
            <a:avLst/>
          </a:prstGeom>
        </p:spPr>
        <p:txBody>
          <a:bodyPr wrap="square">
            <a:spAutoFit/>
          </a:bodyPr>
          <a:lstStyle/>
          <a:p>
            <a:pPr algn="just"/>
            <a:r>
              <a:rPr lang="en-US" sz="1850" dirty="0" smtClean="0">
                <a:latin typeface="Cambria" panose="02040503050406030204" pitchFamily="18" charset="0"/>
                <a:ea typeface="Cambria" panose="02040503050406030204" pitchFamily="18" charset="0"/>
              </a:rPr>
              <a:t>- </a:t>
            </a:r>
            <a:r>
              <a:rPr lang="vi-VN" sz="1850" dirty="0" smtClean="0">
                <a:latin typeface="Cambria" panose="02040503050406030204" pitchFamily="18" charset="0"/>
                <a:ea typeface="Cambria" panose="02040503050406030204" pitchFamily="18" charset="0"/>
              </a:rPr>
              <a:t>Để </a:t>
            </a:r>
            <a:r>
              <a:rPr lang="vi-VN" sz="1850" dirty="0">
                <a:latin typeface="Cambria" panose="02040503050406030204" pitchFamily="18" charset="0"/>
                <a:ea typeface="Cambria" panose="02040503050406030204" pitchFamily="18" charset="0"/>
              </a:rPr>
              <a:t>xác định chính xác phương hướng, chúng ta cần đứng thẳng, đặt la bàn cân đối, sau đó xoay la bàn sao cho kim nam châm có đầu sơn đỏ chỉ hướng chính bắc (0 độ). </a:t>
            </a:r>
            <a:endParaRPr lang="en-US" sz="1850" dirty="0" smtClean="0">
              <a:latin typeface="Cambria" panose="02040503050406030204" pitchFamily="18" charset="0"/>
              <a:ea typeface="Cambria" panose="02040503050406030204" pitchFamily="18" charset="0"/>
            </a:endParaRPr>
          </a:p>
          <a:p>
            <a:pPr algn="just"/>
            <a:r>
              <a:rPr lang="en-US" sz="1850" dirty="0" smtClean="0">
                <a:latin typeface="Cambria" panose="02040503050406030204" pitchFamily="18" charset="0"/>
                <a:ea typeface="Cambria" panose="02040503050406030204" pitchFamily="18" charset="0"/>
              </a:rPr>
              <a:t>- </a:t>
            </a:r>
            <a:r>
              <a:rPr lang="vi-VN" sz="1850" dirty="0" smtClean="0">
                <a:latin typeface="Cambria" panose="02040503050406030204" pitchFamily="18" charset="0"/>
                <a:ea typeface="Cambria" panose="02040503050406030204" pitchFamily="18" charset="0"/>
              </a:rPr>
              <a:t>Từ </a:t>
            </a:r>
            <a:r>
              <a:rPr lang="vi-VN" sz="1850" dirty="0">
                <a:latin typeface="Cambria" panose="02040503050406030204" pitchFamily="18" charset="0"/>
                <a:ea typeface="Cambria" panose="02040503050406030204" pitchFamily="18" charset="0"/>
              </a:rPr>
              <a:t>đó tiến hành xác định các hướng cần tìm bằng cách từ từ xoay người và la bàn.</a:t>
            </a:r>
          </a:p>
        </p:txBody>
      </p:sp>
      <p:sp>
        <p:nvSpPr>
          <p:cNvPr id="31"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Xác định phương hướng dựa vào việc dùng </a:t>
            </a:r>
            <a:endParaRPr lang="en-US" sz="2400" b="1" dirty="0" smtClean="0">
              <a:solidFill>
                <a:srgbClr val="0D30DD"/>
              </a:solidFill>
              <a:latin typeface="Cambria" pitchFamily="18" charset="0"/>
            </a:endParaRPr>
          </a:p>
          <a:p>
            <a:pPr algn="just"/>
            <a:r>
              <a:rPr lang="vi-VN" sz="2400" b="1" dirty="0" smtClean="0">
                <a:solidFill>
                  <a:srgbClr val="0D30DD"/>
                </a:solidFill>
                <a:latin typeface="Cambria" pitchFamily="18" charset="0"/>
              </a:rPr>
              <a:t>la </a:t>
            </a:r>
            <a:r>
              <a:rPr lang="vi-VN" sz="2400" b="1" dirty="0">
                <a:solidFill>
                  <a:srgbClr val="0D30DD"/>
                </a:solidFill>
                <a:latin typeface="Cambria" pitchFamily="18" charset="0"/>
              </a:rPr>
              <a:t>bàn</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124200" y="3409142"/>
            <a:ext cx="2842895" cy="3144058"/>
          </a:xfrm>
          <a:prstGeom prst="rect">
            <a:avLst/>
          </a:prstGeom>
          <a:noFill/>
          <a:ln>
            <a:solidFill>
              <a:srgbClr val="00FF00"/>
            </a:solidFill>
          </a:ln>
        </p:spPr>
      </p:pic>
    </p:spTree>
    <p:extLst>
      <p:ext uri="{BB962C8B-B14F-4D97-AF65-F5344CB8AC3E}">
        <p14:creationId xmlns:p14="http://schemas.microsoft.com/office/powerpoint/2010/main" val="471130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8</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446490" y="1739205"/>
            <a:ext cx="3592110" cy="1384995"/>
          </a:xfrm>
          <a:prstGeom prst="rect">
            <a:avLst/>
          </a:prstGeom>
        </p:spPr>
        <p:txBody>
          <a:bodyPr wrap="square">
            <a:spAutoFit/>
          </a:bodyPr>
          <a:lstStyle/>
          <a:p>
            <a:pPr algn="ctr"/>
            <a:r>
              <a:rPr lang="en-US" sz="2200" i="1" dirty="0" err="1" smtClean="0">
                <a:solidFill>
                  <a:srgbClr val="FF0000"/>
                </a:solidFill>
                <a:latin typeface="Cambria" panose="02040503050406030204" pitchFamily="18" charset="0"/>
                <a:ea typeface="Cambria" panose="02040503050406030204" pitchFamily="18" charset="0"/>
              </a:rPr>
              <a:t>Em</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hãy</a:t>
            </a:r>
            <a:r>
              <a:rPr lang="en-US" sz="2200" i="1" dirty="0" smtClean="0">
                <a:solidFill>
                  <a:srgbClr val="FF0000"/>
                </a:solidFill>
                <a:latin typeface="Cambria" panose="02040503050406030204" pitchFamily="18" charset="0"/>
                <a:ea typeface="Cambria" panose="02040503050406030204" pitchFamily="18" charset="0"/>
              </a:rPr>
              <a:t> </a:t>
            </a:r>
            <a:r>
              <a:rPr lang="vi-VN" sz="2200" i="1" dirty="0" smtClean="0">
                <a:solidFill>
                  <a:srgbClr val="FF0000"/>
                </a:solidFill>
                <a:latin typeface="Cambria" panose="02040503050406030204" pitchFamily="18" charset="0"/>
                <a:ea typeface="Cambria" panose="02040503050406030204" pitchFamily="18" charset="0"/>
              </a:rPr>
              <a:t>sử </a:t>
            </a:r>
            <a:r>
              <a:rPr lang="vi-VN" sz="2200" i="1" dirty="0">
                <a:solidFill>
                  <a:srgbClr val="FF0000"/>
                </a:solidFill>
                <a:latin typeface="Cambria" panose="02040503050406030204" pitchFamily="18" charset="0"/>
                <a:ea typeface="Cambria" panose="02040503050406030204" pitchFamily="18" charset="0"/>
              </a:rPr>
              <a:t>dụng la </a:t>
            </a:r>
            <a:r>
              <a:rPr lang="vi-VN" sz="2200" i="1" dirty="0" smtClean="0">
                <a:solidFill>
                  <a:srgbClr val="FF0000"/>
                </a:solidFill>
                <a:latin typeface="Cambria" panose="02040503050406030204" pitchFamily="18" charset="0"/>
                <a:ea typeface="Cambria" panose="02040503050406030204" pitchFamily="18" charset="0"/>
              </a:rPr>
              <a:t>bàn</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để</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xác</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định</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hướng</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phòng</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học</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và</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hướng</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ngồi</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của</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em</a:t>
            </a:r>
            <a:r>
              <a:rPr lang="en-US" sz="2200" i="1" dirty="0" smtClean="0">
                <a:solidFill>
                  <a:srgbClr val="FF0000"/>
                </a:solidFill>
                <a:latin typeface="Cambria" panose="02040503050406030204" pitchFamily="18" charset="0"/>
                <a:ea typeface="Cambria" panose="02040503050406030204" pitchFamily="18" charset="0"/>
              </a:rPr>
              <a:t>. </a:t>
            </a:r>
            <a:endParaRPr lang="vi-VN" sz="2200" i="1" dirty="0">
              <a:solidFill>
                <a:srgbClr val="FF0000"/>
              </a:solidFill>
              <a:latin typeface="Cambria" panose="02040503050406030204" pitchFamily="18" charset="0"/>
              <a:ea typeface="Cambria" panose="02040503050406030204" pitchFamily="18" charset="0"/>
            </a:endParaRPr>
          </a:p>
          <a:p>
            <a:pPr algn="ctr"/>
            <a:r>
              <a:rPr lang="en-US" i="1" dirty="0" smtClean="0">
                <a:solidFill>
                  <a:srgbClr val="FF0000"/>
                </a:solidFill>
                <a:latin typeface="Cambria" panose="02040503050406030204" pitchFamily="18" charset="0"/>
                <a:ea typeface="Cambria" panose="02040503050406030204" pitchFamily="18" charset="0"/>
              </a:rPr>
              <a:t> </a:t>
            </a:r>
            <a:endParaRPr lang="en-US"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19600" y="1525250"/>
            <a:ext cx="4419600" cy="1446550"/>
          </a:xfrm>
          <a:prstGeom prst="rect">
            <a:avLst/>
          </a:prstGeom>
        </p:spPr>
        <p:txBody>
          <a:bodyPr wrap="square">
            <a:spAutoFit/>
          </a:bodyPr>
          <a:lstStyle/>
          <a:p>
            <a:pPr algn="just"/>
            <a:r>
              <a:rPr lang="en-US" sz="2200" dirty="0" err="1" smtClean="0">
                <a:latin typeface="Cambria" panose="02040503050406030204" pitchFamily="18" charset="0"/>
                <a:ea typeface="Cambria" panose="02040503050406030204" pitchFamily="18" charset="0"/>
              </a:rPr>
              <a:t>Hướng</a:t>
            </a:r>
            <a:r>
              <a:rPr lang="en-US" sz="2200" dirty="0" smtClean="0">
                <a:latin typeface="Cambria" panose="02040503050406030204" pitchFamily="18" charset="0"/>
                <a:ea typeface="Cambria" panose="02040503050406030204" pitchFamily="18" charset="0"/>
              </a:rPr>
              <a:t> </a:t>
            </a:r>
            <a:r>
              <a:rPr lang="vi-VN" sz="2200" dirty="0" smtClean="0">
                <a:latin typeface="Cambria" panose="02040503050406030204" pitchFamily="18" charset="0"/>
                <a:ea typeface="Cambria" panose="02040503050406030204" pitchFamily="18" charset="0"/>
              </a:rPr>
              <a:t>phòng học</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là</a:t>
            </a:r>
            <a:r>
              <a:rPr lang="en-US" sz="2200" dirty="0" smtClean="0">
                <a:latin typeface="Cambria" panose="02040503050406030204" pitchFamily="18" charset="0"/>
                <a:ea typeface="Cambria" panose="02040503050406030204" pitchFamily="18" charset="0"/>
              </a:rPr>
              <a:t> </a:t>
            </a:r>
            <a:r>
              <a:rPr lang="vi-VN" sz="2200" dirty="0" smtClean="0">
                <a:latin typeface="Cambria" panose="02040503050406030204" pitchFamily="18" charset="0"/>
                <a:ea typeface="Cambria" panose="02040503050406030204" pitchFamily="18" charset="0"/>
              </a:rPr>
              <a:t>hướng </a:t>
            </a:r>
            <a:r>
              <a:rPr lang="vi-VN" sz="2200" dirty="0">
                <a:latin typeface="Cambria" panose="02040503050406030204" pitchFamily="18" charset="0"/>
                <a:ea typeface="Cambria" panose="02040503050406030204" pitchFamily="18" charset="0"/>
              </a:rPr>
              <a:t>đông bắc, </a:t>
            </a:r>
            <a:r>
              <a:rPr lang="en-US" sz="2200" dirty="0" err="1" smtClean="0">
                <a:latin typeface="Cambria" panose="02040503050406030204" pitchFamily="18" charset="0"/>
                <a:ea typeface="Cambria" panose="02040503050406030204" pitchFamily="18" charset="0"/>
              </a:rPr>
              <a:t>học</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sinh</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ngồi</a:t>
            </a:r>
            <a:r>
              <a:rPr lang="en-US" sz="2200" dirty="0" smtClean="0">
                <a:latin typeface="Cambria" panose="02040503050406030204" pitchFamily="18" charset="0"/>
                <a:ea typeface="Cambria" panose="02040503050406030204" pitchFamily="18" charset="0"/>
              </a:rPr>
              <a:t> </a:t>
            </a:r>
            <a:r>
              <a:rPr lang="vi-VN" sz="2200" dirty="0" smtClean="0">
                <a:latin typeface="Cambria" panose="02040503050406030204" pitchFamily="18" charset="0"/>
                <a:ea typeface="Cambria" panose="02040503050406030204" pitchFamily="18" charset="0"/>
              </a:rPr>
              <a:t>bên </a:t>
            </a:r>
            <a:r>
              <a:rPr lang="vi-VN" sz="2200" dirty="0">
                <a:latin typeface="Cambria" panose="02040503050406030204" pitchFamily="18" charset="0"/>
                <a:ea typeface="Cambria" panose="02040503050406030204" pitchFamily="18" charset="0"/>
              </a:rPr>
              <a:t>phải phòng học là hướng </a:t>
            </a:r>
            <a:r>
              <a:rPr lang="vi-VN" sz="2200" dirty="0" smtClean="0">
                <a:latin typeface="Cambria" panose="02040503050406030204" pitchFamily="18" charset="0"/>
                <a:ea typeface="Cambria" panose="02040503050406030204" pitchFamily="18" charset="0"/>
              </a:rPr>
              <a:t>đông</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học</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sinh</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ngồi</a:t>
            </a:r>
            <a:r>
              <a:rPr lang="en-US" sz="2200" dirty="0" smtClean="0">
                <a:latin typeface="Cambria" panose="02040503050406030204" pitchFamily="18" charset="0"/>
                <a:ea typeface="Cambria" panose="02040503050406030204" pitchFamily="18" charset="0"/>
              </a:rPr>
              <a:t> </a:t>
            </a:r>
            <a:r>
              <a:rPr lang="vi-VN" sz="2200" dirty="0" smtClean="0">
                <a:latin typeface="Cambria" panose="02040503050406030204" pitchFamily="18" charset="0"/>
                <a:ea typeface="Cambria" panose="02040503050406030204" pitchFamily="18" charset="0"/>
              </a:rPr>
              <a:t>bên </a:t>
            </a:r>
            <a:r>
              <a:rPr lang="vi-VN" sz="2200" dirty="0">
                <a:latin typeface="Cambria" panose="02040503050406030204" pitchFamily="18" charset="0"/>
                <a:ea typeface="Cambria" panose="02040503050406030204" pitchFamily="18" charset="0"/>
              </a:rPr>
              <a:t>trái phòng học là hướng bắc… </a:t>
            </a:r>
          </a:p>
        </p:txBody>
      </p:sp>
      <p:sp>
        <p:nvSpPr>
          <p:cNvPr id="31"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Xác định phương hướng dựa vào việc dùng </a:t>
            </a:r>
            <a:endParaRPr lang="en-US" sz="2400" b="1" dirty="0" smtClean="0">
              <a:solidFill>
                <a:srgbClr val="0D30DD"/>
              </a:solidFill>
              <a:latin typeface="Cambria" pitchFamily="18" charset="0"/>
            </a:endParaRPr>
          </a:p>
          <a:p>
            <a:pPr algn="just"/>
            <a:r>
              <a:rPr lang="vi-VN" sz="2400" b="1" dirty="0" smtClean="0">
                <a:solidFill>
                  <a:srgbClr val="0D30DD"/>
                </a:solidFill>
                <a:latin typeface="Cambria" pitchFamily="18" charset="0"/>
              </a:rPr>
              <a:t>la </a:t>
            </a:r>
            <a:r>
              <a:rPr lang="vi-VN" sz="2400" b="1" dirty="0">
                <a:solidFill>
                  <a:srgbClr val="0D30DD"/>
                </a:solidFill>
                <a:latin typeface="Cambria" pitchFamily="18" charset="0"/>
              </a:rPr>
              <a:t>bàn</a:t>
            </a:r>
            <a:endParaRPr lang="en-US" sz="2400" b="1" dirty="0">
              <a:solidFill>
                <a:srgbClr val="0D30DD"/>
              </a:solidFill>
              <a:latin typeface="Cambria" pitchFamily="18" charset="0"/>
            </a:endParaRPr>
          </a:p>
        </p:txBody>
      </p:sp>
      <p:pic>
        <p:nvPicPr>
          <p:cNvPr id="3074" name="Picture 2"/>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23732" y="3352800"/>
            <a:ext cx="3096068" cy="3200399"/>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689179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6"/>
                                        </p:tgtEl>
                                        <p:attrNameLst>
                                          <p:attrName>style.visibility</p:attrName>
                                        </p:attrNameLst>
                                      </p:cBhvr>
                                      <p:to>
                                        <p:strVal val="visible"/>
                                      </p:to>
                                    </p:set>
                                    <p:animEffect transition="in" filter="fade">
                                      <p:cBhvr>
                                        <p:cTn id="23" dur="500"/>
                                        <p:tgtEl>
                                          <p:spTgt spid="1036"/>
                                        </p:tgtEl>
                                      </p:cBhvr>
                                    </p:animEffect>
                                  </p:childTnLst>
                                </p:cTn>
                              </p:par>
                              <p:par>
                                <p:cTn id="24" presetID="10" presetClass="entr" presetSubtype="0" fill="hold" nodeType="withEffect">
                                  <p:stCondLst>
                                    <p:cond delay="0"/>
                                  </p:stCondLst>
                                  <p:childTnLst>
                                    <p:set>
                                      <p:cBhvr>
                                        <p:cTn id="25" dur="1" fill="hold">
                                          <p:stCondLst>
                                            <p:cond delay="0"/>
                                          </p:stCondLst>
                                        </p:cTn>
                                        <p:tgtEl>
                                          <p:spTgt spid="1034"/>
                                        </p:tgtEl>
                                        <p:attrNameLst>
                                          <p:attrName>style.visibility</p:attrName>
                                        </p:attrNameLst>
                                      </p:cBhvr>
                                      <p:to>
                                        <p:strVal val="visible"/>
                                      </p:to>
                                    </p:set>
                                    <p:animEffect transition="in" filter="fade">
                                      <p:cBhvr>
                                        <p:cTn id="26" dur="500"/>
                                        <p:tgtEl>
                                          <p:spTgt spid="1034"/>
                                        </p:tgtEl>
                                      </p:cBhvr>
                                    </p:animEffec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1036"/>
                                        </p:tgtEl>
                                        <p:attrNameLst>
                                          <p:attrName>r</p:attrName>
                                        </p:attrNameLst>
                                      </p:cBhvr>
                                    </p:animRot>
                                    <p:animRot by="-240000">
                                      <p:cBhvr>
                                        <p:cTn id="29" dur="200" fill="hold">
                                          <p:stCondLst>
                                            <p:cond delay="200"/>
                                          </p:stCondLst>
                                        </p:cTn>
                                        <p:tgtEl>
                                          <p:spTgt spid="1036"/>
                                        </p:tgtEl>
                                        <p:attrNameLst>
                                          <p:attrName>r</p:attrName>
                                        </p:attrNameLst>
                                      </p:cBhvr>
                                    </p:animRot>
                                    <p:animRot by="240000">
                                      <p:cBhvr>
                                        <p:cTn id="30" dur="200" fill="hold">
                                          <p:stCondLst>
                                            <p:cond delay="400"/>
                                          </p:stCondLst>
                                        </p:cTn>
                                        <p:tgtEl>
                                          <p:spTgt spid="1036"/>
                                        </p:tgtEl>
                                        <p:attrNameLst>
                                          <p:attrName>r</p:attrName>
                                        </p:attrNameLst>
                                      </p:cBhvr>
                                    </p:animRot>
                                    <p:animRot by="-240000">
                                      <p:cBhvr>
                                        <p:cTn id="31" dur="200" fill="hold">
                                          <p:stCondLst>
                                            <p:cond delay="600"/>
                                          </p:stCondLst>
                                        </p:cTn>
                                        <p:tgtEl>
                                          <p:spTgt spid="1036"/>
                                        </p:tgtEl>
                                        <p:attrNameLst>
                                          <p:attrName>r</p:attrName>
                                        </p:attrNameLst>
                                      </p:cBhvr>
                                    </p:animRot>
                                    <p:animRot by="120000">
                                      <p:cBhvr>
                                        <p:cTn id="32" dur="200" fill="hold">
                                          <p:stCondLst>
                                            <p:cond delay="800"/>
                                          </p:stCondLst>
                                        </p:cTn>
                                        <p:tgtEl>
                                          <p:spTgt spid="1036"/>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randombar(horizontal)">
                                      <p:cBhvr>
                                        <p:cTn id="37" dur="500"/>
                                        <p:tgtEl>
                                          <p:spTgt spid="2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randombar(horizont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3074"/>
                                        </p:tgtEl>
                                        <p:attrNameLst>
                                          <p:attrName>style.visibility</p:attrName>
                                        </p:attrNameLst>
                                      </p:cBhvr>
                                      <p:to>
                                        <p:strVal val="visible"/>
                                      </p:to>
                                    </p:set>
                                    <p:animEffect transition="in" filter="randombar(horizontal)">
                                      <p:cBhvr>
                                        <p:cTn id="4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609600" y="1752600"/>
            <a:ext cx="6629399" cy="3581399"/>
          </a:xfrm>
          <a:prstGeom prst="wedgeRoundRectCallout">
            <a:avLst>
              <a:gd name="adj1" fmla="val 48221"/>
              <a:gd name="adj2" fmla="val 6468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685800" y="2057400"/>
            <a:ext cx="6553200" cy="3416320"/>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La bàn là phương tiện dùng để xác định phương hướng trong không gian. </a:t>
            </a:r>
            <a:endParaRPr lang="en-US" sz="2400" dirty="0" smtClean="0">
              <a:latin typeface="Cambria" panose="02040503050406030204" pitchFamily="18" charset="0"/>
              <a:ea typeface="Cambria" panose="02040503050406030204" pitchFamily="18" charset="0"/>
            </a:endParaRPr>
          </a:p>
          <a:p>
            <a:pPr algn="just"/>
            <a:r>
              <a:rPr lang="vi-VN" sz="2400" dirty="0">
                <a:latin typeface="Cambria" panose="02040503050406030204" pitchFamily="18" charset="0"/>
                <a:ea typeface="Cambria" panose="02040503050406030204" pitchFamily="18" charset="0"/>
              </a:rPr>
              <a:t>- Để xác định chính xác phương hướng, chúng ta cần đứng thẳng, đặt la bàn cân đối, sau đó xoay la bàn sao cho kim nam châm có đầu sơn đỏ chỉ hướng chính bắc (0 độ). </a:t>
            </a:r>
          </a:p>
          <a:p>
            <a:pPr algn="just"/>
            <a:r>
              <a:rPr lang="vi-VN" sz="2400" dirty="0">
                <a:latin typeface="Cambria" panose="02040503050406030204" pitchFamily="18" charset="0"/>
                <a:ea typeface="Cambria" panose="02040503050406030204" pitchFamily="18" charset="0"/>
              </a:rPr>
              <a:t>- Từ đó tiến hành xác định các hướng cần tìm bằng cách từ từ xoay người và la bàn.</a:t>
            </a:r>
          </a:p>
          <a:p>
            <a:pPr algn="just"/>
            <a:endParaRPr lang="vi-VN" sz="2400" dirty="0">
              <a:latin typeface="Cambria" panose="02040503050406030204" pitchFamily="18" charset="0"/>
              <a:ea typeface="Cambria" panose="02040503050406030204" pitchFamily="18" charset="0"/>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sp>
        <p:nvSpPr>
          <p:cNvPr id="2" name="Rectangle 1"/>
          <p:cNvSpPr/>
          <p:nvPr/>
        </p:nvSpPr>
        <p:spPr>
          <a:xfrm>
            <a:off x="328957" y="228600"/>
            <a:ext cx="1018485"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8</a:t>
            </a:r>
          </a:p>
        </p:txBody>
      </p:sp>
      <p:sp>
        <p:nvSpPr>
          <p:cNvPr id="25"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Xác định phương hướng dựa vào việc dùng </a:t>
            </a:r>
            <a:endParaRPr lang="en-US" sz="2400" b="1" dirty="0">
              <a:solidFill>
                <a:srgbClr val="0D30DD"/>
              </a:solidFill>
              <a:latin typeface="Cambria" pitchFamily="18" charset="0"/>
            </a:endParaRPr>
          </a:p>
          <a:p>
            <a:pPr algn="just"/>
            <a:r>
              <a:rPr lang="vi-VN" sz="2400" b="1" dirty="0">
                <a:solidFill>
                  <a:srgbClr val="0D30DD"/>
                </a:solidFill>
                <a:latin typeface="Cambria" pitchFamily="18" charset="0"/>
              </a:rPr>
              <a:t>la bàn</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3306913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8</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370290" y="1601450"/>
            <a:ext cx="3592110" cy="1446550"/>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Quan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hình</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ảnh</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sau</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và</a:t>
            </a:r>
            <a:endParaRPr lang="en-US" sz="2200" i="1" dirty="0" smtClean="0">
              <a:solidFill>
                <a:srgbClr val="FF0000"/>
              </a:solidFill>
              <a:latin typeface="Cambria" panose="02040503050406030204" pitchFamily="18" charset="0"/>
              <a:ea typeface="Cambria" panose="02040503050406030204" pitchFamily="18" charset="0"/>
            </a:endParaRPr>
          </a:p>
          <a:p>
            <a:pPr algn="ct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thông</a:t>
            </a:r>
            <a:r>
              <a:rPr lang="en-US" sz="2200" i="1" dirty="0" smtClean="0">
                <a:solidFill>
                  <a:srgbClr val="FF0000"/>
                </a:solidFill>
                <a:latin typeface="Cambria" panose="02040503050406030204" pitchFamily="18" charset="0"/>
                <a:ea typeface="Cambria" panose="02040503050406030204" pitchFamily="18" charset="0"/>
              </a:rPr>
              <a:t> tin </a:t>
            </a:r>
            <a:r>
              <a:rPr lang="en-US" sz="2200" i="1" dirty="0" err="1" smtClean="0">
                <a:solidFill>
                  <a:srgbClr val="FF0000"/>
                </a:solidFill>
                <a:latin typeface="Cambria" panose="02040503050406030204" pitchFamily="18" charset="0"/>
                <a:ea typeface="Cambria" panose="02040503050406030204" pitchFamily="18" charset="0"/>
              </a:rPr>
              <a:t>trong</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bài</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hãy</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cho</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biết</a:t>
            </a:r>
            <a:r>
              <a:rPr lang="en-US" sz="2200" i="1" dirty="0" smtClean="0">
                <a:solidFill>
                  <a:srgbClr val="FF0000"/>
                </a:solidFill>
                <a:latin typeface="Cambria" panose="02040503050406030204" pitchFamily="18" charset="0"/>
                <a:ea typeface="Cambria" panose="02040503050406030204" pitchFamily="18" charset="0"/>
              </a:rPr>
              <a:t> n</a:t>
            </a:r>
            <a:r>
              <a:rPr lang="vi-VN" sz="2200" i="1" dirty="0" smtClean="0">
                <a:solidFill>
                  <a:srgbClr val="FF0000"/>
                </a:solidFill>
                <a:latin typeface="Cambria" panose="02040503050406030204" pitchFamily="18" charset="0"/>
                <a:ea typeface="Cambria" panose="02040503050406030204" pitchFamily="18" charset="0"/>
              </a:rPr>
              <a:t>gười </a:t>
            </a:r>
            <a:r>
              <a:rPr lang="vi-VN" sz="2200" i="1" dirty="0">
                <a:solidFill>
                  <a:srgbClr val="FF0000"/>
                </a:solidFill>
                <a:latin typeface="Cambria" panose="02040503050406030204" pitchFamily="18" charset="0"/>
                <a:ea typeface="Cambria" panose="02040503050406030204" pitchFamily="18" charset="0"/>
              </a:rPr>
              <a:t>em đã xác định hướng tây bằng cách </a:t>
            </a:r>
            <a:r>
              <a:rPr lang="vi-VN" sz="2200" i="1" dirty="0" smtClean="0">
                <a:solidFill>
                  <a:srgbClr val="FF0000"/>
                </a:solidFill>
                <a:latin typeface="Cambria" panose="02040503050406030204" pitchFamily="18" charset="0"/>
                <a:ea typeface="Cambria" panose="02040503050406030204" pitchFamily="18" charset="0"/>
              </a:rPr>
              <a:t>nào?</a:t>
            </a:r>
            <a:r>
              <a:rPr lang="en-US" sz="2200" i="1" dirty="0" smtClean="0">
                <a:solidFill>
                  <a:srgbClr val="FF0000"/>
                </a:solidFill>
                <a:latin typeface="Cambria" panose="02040503050406030204" pitchFamily="18" charset="0"/>
                <a:ea typeface="Cambria" panose="02040503050406030204" pitchFamily="18" charset="0"/>
              </a:rPr>
              <a:t> </a:t>
            </a:r>
            <a:endParaRPr lang="en-US" sz="22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19600" y="1539895"/>
            <a:ext cx="4419600" cy="1508105"/>
          </a:xfrm>
          <a:prstGeom prst="rect">
            <a:avLst/>
          </a:prstGeom>
        </p:spPr>
        <p:txBody>
          <a:bodyPr wrap="square">
            <a:spAutoFit/>
          </a:bodyPr>
          <a:lstStyle/>
          <a:p>
            <a:pPr algn="just"/>
            <a:r>
              <a:rPr lang="vi-VN" sz="2300" dirty="0" smtClean="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Người em đã xác định hướng tây bằng cách sờ vào các vật lúc nảy nhận ánh sáng Mặt Trời xem phía nào ấm hơn</a:t>
            </a:r>
            <a:r>
              <a:rPr lang="vi-VN" sz="2300" dirty="0" smtClean="0">
                <a:latin typeface="Cambria" panose="02040503050406030204" pitchFamily="18" charset="0"/>
                <a:ea typeface="Cambria" panose="02040503050406030204" pitchFamily="18" charset="0"/>
              </a:rPr>
              <a:t>.</a:t>
            </a:r>
            <a:endParaRPr lang="vi-VN" sz="23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Xác định phương hướng dựa vào quan </a:t>
            </a:r>
            <a:r>
              <a:rPr lang="vi-VN" sz="2400" b="1" dirty="0" smtClean="0">
                <a:solidFill>
                  <a:srgbClr val="0D30DD"/>
                </a:solidFill>
                <a:latin typeface="Cambria" pitchFamily="18" charset="0"/>
              </a:rPr>
              <a:t>sát</a:t>
            </a:r>
            <a:endParaRPr lang="en-US" sz="2400" b="1" dirty="0" smtClean="0">
              <a:solidFill>
                <a:srgbClr val="0D30DD"/>
              </a:solidFill>
              <a:latin typeface="Cambria" pitchFamily="18" charset="0"/>
            </a:endParaRPr>
          </a:p>
          <a:p>
            <a:pPr algn="just"/>
            <a:r>
              <a:rPr lang="vi-VN" sz="2400" b="1" dirty="0" smtClean="0">
                <a:solidFill>
                  <a:srgbClr val="0D30DD"/>
                </a:solidFill>
                <a:latin typeface="Cambria" pitchFamily="18" charset="0"/>
              </a:rPr>
              <a:t> </a:t>
            </a:r>
            <a:r>
              <a:rPr lang="vi-VN" sz="2400" b="1" dirty="0">
                <a:solidFill>
                  <a:srgbClr val="0D30DD"/>
                </a:solidFill>
                <a:latin typeface="Cambria" pitchFamily="18" charset="0"/>
              </a:rPr>
              <a:t>hiện tượng tự nhiên</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438400" y="3641797"/>
            <a:ext cx="4082055" cy="2853738"/>
          </a:xfrm>
          <a:prstGeom prst="rect">
            <a:avLst/>
          </a:prstGeom>
          <a:noFill/>
          <a:ln>
            <a:solidFill>
              <a:srgbClr val="00FF00"/>
            </a:solidFill>
          </a:ln>
        </p:spPr>
      </p:pic>
    </p:spTree>
    <p:extLst>
      <p:ext uri="{BB962C8B-B14F-4D97-AF65-F5344CB8AC3E}">
        <p14:creationId xmlns:p14="http://schemas.microsoft.com/office/powerpoint/2010/main" val="2872288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8</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446490" y="1443841"/>
            <a:ext cx="3592110" cy="1985159"/>
          </a:xfrm>
          <a:prstGeom prst="rect">
            <a:avLst/>
          </a:prstGeom>
        </p:spPr>
        <p:txBody>
          <a:bodyPr wrap="square">
            <a:spAutoFit/>
          </a:bodyPr>
          <a:lstStyle/>
          <a:p>
            <a:pPr algn="ctr"/>
            <a:r>
              <a:rPr lang="en-US" sz="2100" i="1" dirty="0" err="1">
                <a:solidFill>
                  <a:srgbClr val="FF0000"/>
                </a:solidFill>
                <a:latin typeface="Cambria" panose="02040503050406030204" pitchFamily="18" charset="0"/>
                <a:ea typeface="Cambria" panose="02040503050406030204" pitchFamily="18" charset="0"/>
              </a:rPr>
              <a:t>Quan</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sát</a:t>
            </a:r>
            <a:r>
              <a:rPr lang="en-US" sz="2100" i="1" dirty="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hình</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ảnh</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sau</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và</a:t>
            </a:r>
            <a:endParaRPr lang="en-US" sz="2100" i="1" dirty="0" smtClean="0">
              <a:solidFill>
                <a:srgbClr val="FF0000"/>
              </a:solidFill>
              <a:latin typeface="Cambria" panose="02040503050406030204" pitchFamily="18" charset="0"/>
              <a:ea typeface="Cambria" panose="02040503050406030204" pitchFamily="18" charset="0"/>
            </a:endParaRPr>
          </a:p>
          <a:p>
            <a:pPr algn="ct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thông</a:t>
            </a:r>
            <a:r>
              <a:rPr lang="en-US" sz="2100" i="1" dirty="0" smtClean="0">
                <a:solidFill>
                  <a:srgbClr val="FF0000"/>
                </a:solidFill>
                <a:latin typeface="Cambria" panose="02040503050406030204" pitchFamily="18" charset="0"/>
                <a:ea typeface="Cambria" panose="02040503050406030204" pitchFamily="18" charset="0"/>
              </a:rPr>
              <a:t> tin </a:t>
            </a:r>
            <a:r>
              <a:rPr lang="en-US" sz="2100" i="1" dirty="0" err="1" smtClean="0">
                <a:solidFill>
                  <a:srgbClr val="FF0000"/>
                </a:solidFill>
                <a:latin typeface="Cambria" panose="02040503050406030204" pitchFamily="18" charset="0"/>
                <a:ea typeface="Cambria" panose="02040503050406030204" pitchFamily="18" charset="0"/>
              </a:rPr>
              <a:t>trong</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bài</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hãy</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cho</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biết</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a:solidFill>
                  <a:srgbClr val="FF0000"/>
                </a:solidFill>
                <a:latin typeface="Cambria" panose="02040503050406030204" pitchFamily="18" charset="0"/>
                <a:ea typeface="Cambria" panose="02040503050406030204" pitchFamily="18" charset="0"/>
              </a:rPr>
              <a:t>s</a:t>
            </a:r>
            <a:r>
              <a:rPr lang="vi-VN" sz="2100" i="1" dirty="0" smtClean="0">
                <a:solidFill>
                  <a:srgbClr val="FF0000"/>
                </a:solidFill>
                <a:latin typeface="Cambria" panose="02040503050406030204" pitchFamily="18" charset="0"/>
                <a:ea typeface="Cambria" panose="02040503050406030204" pitchFamily="18" charset="0"/>
              </a:rPr>
              <a:t>au </a:t>
            </a:r>
            <a:r>
              <a:rPr lang="vi-VN" sz="2100" i="1" dirty="0">
                <a:solidFill>
                  <a:srgbClr val="FF0000"/>
                </a:solidFill>
                <a:latin typeface="Cambria" panose="02040503050406030204" pitchFamily="18" charset="0"/>
                <a:ea typeface="Cambria" panose="02040503050406030204" pitchFamily="18" charset="0"/>
              </a:rPr>
              <a:t>khi xác định hướng tây người em làm cách nào để xác định hướng còn lại?</a:t>
            </a:r>
          </a:p>
          <a:p>
            <a:pPr algn="ctr"/>
            <a:r>
              <a:rPr lang="en-US" i="1" dirty="0" smtClean="0">
                <a:solidFill>
                  <a:srgbClr val="FF0000"/>
                </a:solidFill>
                <a:latin typeface="Cambria" panose="02040503050406030204" pitchFamily="18" charset="0"/>
                <a:ea typeface="Cambria" panose="02040503050406030204" pitchFamily="18" charset="0"/>
              </a:rPr>
              <a:t> </a:t>
            </a:r>
            <a:endParaRPr lang="en-US"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19600" y="1539895"/>
            <a:ext cx="4419600" cy="1508105"/>
          </a:xfrm>
          <a:prstGeom prst="rect">
            <a:avLst/>
          </a:prstGeom>
        </p:spPr>
        <p:txBody>
          <a:bodyPr wrap="square">
            <a:spAutoFit/>
          </a:bodyPr>
          <a:lstStyle/>
          <a:p>
            <a:pPr algn="just"/>
            <a:r>
              <a:rPr lang="vi-VN" sz="2300" dirty="0" smtClean="0">
                <a:latin typeface="Cambria" panose="02040503050406030204" pitchFamily="18" charset="0"/>
                <a:ea typeface="Cambria" panose="02040503050406030204" pitchFamily="18" charset="0"/>
              </a:rPr>
              <a:t>Sau </a:t>
            </a:r>
            <a:r>
              <a:rPr lang="vi-VN" sz="2300" dirty="0">
                <a:latin typeface="Cambria" panose="02040503050406030204" pitchFamily="18" charset="0"/>
                <a:ea typeface="Cambria" panose="02040503050406030204" pitchFamily="18" charset="0"/>
              </a:rPr>
              <a:t>khi xác định hướng tây người em xác định hướng bắc (bên phải hướng tây) để xác định hướng còn lại.</a:t>
            </a:r>
          </a:p>
        </p:txBody>
      </p:sp>
      <p:sp>
        <p:nvSpPr>
          <p:cNvPr id="31"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Xác định phương hướng dựa vào quan </a:t>
            </a:r>
            <a:r>
              <a:rPr lang="vi-VN" sz="2400" b="1" dirty="0" smtClean="0">
                <a:solidFill>
                  <a:srgbClr val="0D30DD"/>
                </a:solidFill>
                <a:latin typeface="Cambria" pitchFamily="18" charset="0"/>
              </a:rPr>
              <a:t>sát</a:t>
            </a:r>
            <a:endParaRPr lang="en-US" sz="2400" b="1" dirty="0" smtClean="0">
              <a:solidFill>
                <a:srgbClr val="0D30DD"/>
              </a:solidFill>
              <a:latin typeface="Cambria" pitchFamily="18" charset="0"/>
            </a:endParaRPr>
          </a:p>
          <a:p>
            <a:pPr algn="just"/>
            <a:r>
              <a:rPr lang="vi-VN" sz="2400" b="1" dirty="0" smtClean="0">
                <a:solidFill>
                  <a:srgbClr val="0D30DD"/>
                </a:solidFill>
                <a:latin typeface="Cambria" pitchFamily="18" charset="0"/>
              </a:rPr>
              <a:t> </a:t>
            </a:r>
            <a:r>
              <a:rPr lang="vi-VN" sz="2400" b="1" dirty="0">
                <a:solidFill>
                  <a:srgbClr val="0D30DD"/>
                </a:solidFill>
                <a:latin typeface="Cambria" pitchFamily="18" charset="0"/>
              </a:rPr>
              <a:t>hiện tượng tự nhiên</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438400" y="3641797"/>
            <a:ext cx="4082055" cy="2853738"/>
          </a:xfrm>
          <a:prstGeom prst="rect">
            <a:avLst/>
          </a:prstGeom>
          <a:noFill/>
          <a:ln>
            <a:solidFill>
              <a:srgbClr val="00FF00"/>
            </a:solidFill>
          </a:ln>
        </p:spPr>
      </p:pic>
    </p:spTree>
    <p:extLst>
      <p:ext uri="{BB962C8B-B14F-4D97-AF65-F5344CB8AC3E}">
        <p14:creationId xmlns:p14="http://schemas.microsoft.com/office/powerpoint/2010/main" val="3375142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1296</TotalTime>
  <Words>933</Words>
  <Application>Microsoft Office PowerPoint</Application>
  <PresentationFormat>On-screen Show (4:3)</PresentationFormat>
  <Paragraphs>99</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THỰC HÀNH XÁC ĐỊNH PHƯƠNG HƯỚNG NGOÀI THỰC TẾ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Sử dụng la bàn GPS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THỜI TIẾT, KHÍ HẬU</dc:title>
  <dc:creator>ASUSS</dc:creator>
  <cp:lastModifiedBy>win 7</cp:lastModifiedBy>
  <cp:revision>112</cp:revision>
  <dcterms:created xsi:type="dcterms:W3CDTF">2016-02-15T14:28:12Z</dcterms:created>
  <dcterms:modified xsi:type="dcterms:W3CDTF">2022-10-11T10:56:15Z</dcterms:modified>
</cp:coreProperties>
</file>