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anose="02040503050406030204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anose="02040503050406030204" pitchFamily="18" charset="0"/>
            </a:rPr>
            <a:t>BIỂU DIỄN THÔNG TIN TRONG MÁY TÍNH</a:t>
          </a:r>
          <a:endParaRPr lang="en-US" b="1" dirty="0">
            <a:latin typeface="Cambria" panose="02040503050406030204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anose="02040503050406030204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anose="02040503050406030204" pitchFamily="18" charset="0"/>
            </a:rPr>
            <a:t>ĐƠN VỊ ĐO THÔNG THIN</a:t>
          </a:r>
          <a:endParaRPr lang="en-US" b="1" dirty="0">
            <a:latin typeface="Cambria" panose="02040503050406030204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anose="02040503050406030204" pitchFamily="18" charset="0"/>
            </a:rPr>
            <a:t>LUYỆN TẬP</a:t>
          </a:r>
          <a:endParaRPr lang="en-US" b="1" dirty="0">
            <a:latin typeface="Cambria" panose="02040503050406030204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anose="02040503050406030204" pitchFamily="18" charset="0"/>
            </a:rPr>
            <a:t>VẬN DỤNG</a:t>
          </a:r>
          <a:endParaRPr lang="en-US" b="1" dirty="0">
            <a:latin typeface="Cambria" panose="02040503050406030204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anose="02040503050406030204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#1" qsCatId="3D" csTypeId="urn:microsoft.com/office/officeart/2005/8/colors/colorful2#1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8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  <a:latin typeface="Cambria" panose="02040503050406030204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anose="02040503050406030204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  <a:latin typeface="Cambria" panose="02040503050406030204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anose="02040503050406030204" pitchFamily="18" charset="0"/>
            </a:rPr>
            <a:t>BIỂU DIỄN THÔNG TIN TRONG MÁY TÍNH</a:t>
          </a:r>
          <a:endParaRPr lang="en-US" sz="2900" b="1" kern="1200" dirty="0">
            <a:latin typeface="Cambria" panose="02040503050406030204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anose="02040503050406030204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anose="02040503050406030204" pitchFamily="18" charset="0"/>
            </a:rPr>
            <a:t>ĐƠN VỊ ĐO THÔNG THIN</a:t>
          </a:r>
          <a:endParaRPr lang="en-US" sz="2900" b="1" kern="1200" dirty="0">
            <a:latin typeface="Cambria" panose="02040503050406030204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  <a:latin typeface="Cambria" panose="02040503050406030204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anose="02040503050406030204" pitchFamily="18" charset="0"/>
            </a:rPr>
            <a:t>LUYỆN TẬP</a:t>
          </a:r>
          <a:endParaRPr lang="en-US" sz="2900" b="1" kern="1200" dirty="0">
            <a:latin typeface="Cambria" panose="02040503050406030204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solidFill>
                <a:schemeClr val="tx1"/>
              </a:solidFill>
              <a:latin typeface="Cambria" panose="02040503050406030204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anose="02040503050406030204" pitchFamily="18" charset="0"/>
            </a:rPr>
            <a:t>VẬN DỤNG</a:t>
          </a:r>
          <a:endParaRPr lang="en-US" sz="2900" b="1" kern="1200" dirty="0">
            <a:latin typeface="Cambria" panose="02040503050406030204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28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2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1" y="177321"/>
          <a:ext cx="244220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1" y="236779"/>
        <a:ext cx="170954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4117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9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17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t>07/10/2022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AA2-86A1-4D5A-9D3A-CAEA51727D2A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t>07/10/2022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/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/>
          <p:nvPr/>
        </p:nvSpPr>
        <p:spPr>
          <a:xfrm>
            <a:off x="459740" y="161925"/>
            <a:ext cx="8155305" cy="8769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nhỏ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673224" y="632331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4905"/>
            <a:ext cx="8280920" cy="447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899592" y="-27384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</a:t>
            </a:r>
            <a:r>
              <a:rPr lang="en-US" sz="3600" b="1" u="sng">
                <a:solidFill>
                  <a:srgbClr val="FFFF00"/>
                </a:solidFill>
              </a:rPr>
              <a:t>Đơn vị đo thông </a:t>
            </a:r>
            <a:r>
              <a:rPr lang="en-US" sz="3600" b="1" u="sng" smtClean="0">
                <a:solidFill>
                  <a:srgbClr val="FFFF00"/>
                </a:solidFill>
              </a:rPr>
              <a:t>tin</a:t>
            </a:r>
            <a:r>
              <a:rPr lang="en-US" sz="3600" b="1" smtClean="0">
                <a:solidFill>
                  <a:srgbClr val="FFFF00"/>
                </a:solidFill>
              </a:rPr>
              <a:t>:</a:t>
            </a:r>
            <a:endParaRPr lang="vi-VN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- </a:t>
            </a:r>
            <a:r>
              <a:rPr lang="vi-VN" sz="3200" smtClean="0"/>
              <a:t>Một </a:t>
            </a:r>
            <a:r>
              <a:rPr lang="vi-VN" sz="3200"/>
              <a:t>số đơn vị cơ bản đo dung lượng thông tin: B</a:t>
            </a:r>
            <a:r>
              <a:rPr lang="vi-VN" sz="3200"/>
              <a:t>, </a:t>
            </a:r>
            <a:r>
              <a:rPr lang="en-US" sz="3200" smtClean="0"/>
              <a:t>KB, </a:t>
            </a:r>
            <a:r>
              <a:rPr lang="vi-VN" sz="3200" smtClean="0"/>
              <a:t>MB</a:t>
            </a:r>
            <a:r>
              <a:rPr lang="vi-VN" sz="3200"/>
              <a:t>, </a:t>
            </a:r>
            <a:r>
              <a:rPr lang="vi-VN" sz="3200" smtClean="0"/>
              <a:t>GB,</a:t>
            </a:r>
            <a:r>
              <a:rPr lang="en-US" sz="3200" smtClean="0"/>
              <a:t> </a:t>
            </a:r>
            <a:r>
              <a:rPr lang="vi-VN" sz="3200" smtClean="0"/>
              <a:t>TB</a:t>
            </a:r>
            <a:r>
              <a:rPr lang="vi-VN" sz="3200"/>
              <a:t>.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1760" y="15567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1 Byte = 8 bit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 panose="02020603050405020304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 panose="02020603050405020304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 panose="02020603050405020304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 panose="02020603050405020304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 panose="02020603050405020304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 panose="02020603050405020304"/>
            </a:endParaRPr>
          </a:p>
          <a:p>
            <a:pPr algn="just"/>
            <a:endParaRPr lang="vi-VN"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sp>
        <p:nvSpPr>
          <p:cNvPr id="14" name="Title 1"/>
          <p:cNvSpPr txBox="1"/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/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62848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/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 panose="02020603050405020304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 panose="0202060305040502030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itle 1"/>
          <p:cNvSpPr txBox="1"/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ã </a:t>
            </a:r>
            <a:r>
              <a:rPr lang="it-IT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hóa các số từ số 8 đến 15 là: 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8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	   =&gt;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1000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9</a:t>
            </a: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   =&gt;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1001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   =&gt; 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1010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</a:t>
            </a: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=&gt; 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1011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12</a:t>
            </a: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=&gt;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1100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13</a:t>
            </a: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=&gt;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1101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14</a:t>
            </a: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=&gt; 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1110</a:t>
            </a:r>
            <a:endParaRPr lang="vi-VN" sz="2500" b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Số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15</a:t>
            </a:r>
            <a:r>
              <a:rPr lang="vi-VN" sz="2500" b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=&gt; 	</a:t>
            </a:r>
            <a:r>
              <a:rPr lang="it-IT" sz="25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* </a:t>
            </a:r>
            <a:r>
              <a:rPr lang="it-IT" sz="2800" b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Nhận xét: </a:t>
            </a:r>
            <a:endParaRPr lang="vi-VN" sz="2800" b="1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51039"/>
              </p:ext>
            </p:extLst>
          </p:nvPr>
        </p:nvGraphicFramePr>
        <p:xfrm>
          <a:off x="3622104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/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20088"/>
              <a:gd name="adj2" fmla="val 14410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/>
          <p:cNvGraphicFramePr>
            <a:graphicFrameLocks noGrp="1"/>
          </p:cNvGraphicFramePr>
          <p:nvPr/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/>
                <a:gridCol w="576263"/>
                <a:gridCol w="576263"/>
                <a:gridCol w="576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2"/>
          <p:cNvGraphicFramePr>
            <a:graphicFrameLocks noGrp="1"/>
          </p:cNvGraphicFramePr>
          <p:nvPr/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/>
                <a:gridCol w="576263"/>
                <a:gridCol w="576263"/>
                <a:gridCol w="576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5943600" y="3026254"/>
            <a:ext cx="0" cy="70754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/>
          <p:cNvGraphicFramePr>
            <a:graphicFrameLocks noGrp="1"/>
          </p:cNvGraphicFramePr>
          <p:nvPr/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/>
                <a:gridCol w="576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2"/>
          <p:cNvGraphicFramePr>
            <a:graphicFrameLocks noGrp="1"/>
          </p:cNvGraphicFramePr>
          <p:nvPr/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/>
                <a:gridCol w="576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7103227" y="3886200"/>
            <a:ext cx="0" cy="70754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00825"/>
              </p:ext>
            </p:extLst>
          </p:nvPr>
        </p:nvGraphicFramePr>
        <p:xfrm>
          <a:off x="6588224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6588224" y="4778854"/>
            <a:ext cx="0" cy="70754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/>
          <p:cNvGraphicFramePr>
            <a:graphicFrameLocks noGrp="1"/>
          </p:cNvGraphicFramePr>
          <p:nvPr/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1" name="Oval 50"/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/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/>
                <a:gridCol w="1585823"/>
                <a:gridCol w="1832852"/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/>
                <a:gridCol w="1734303"/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Thời gian: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0230" y="2204720"/>
            <a:ext cx="2722245" cy="64833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 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/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/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anose="020B0604020202020204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509270" y="15875"/>
            <a:ext cx="8253095" cy="951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30" y="174625"/>
            <a:ext cx="8344535" cy="7924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thời gian (5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/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/>
          <p:nvPr/>
        </p:nvSpPr>
        <p:spPr>
          <a:xfrm>
            <a:off x="398145" y="163830"/>
            <a:ext cx="8216900" cy="7943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1348</Words>
  <Application>Microsoft Office PowerPoint</Application>
  <PresentationFormat>On-screen Show (4:3)</PresentationFormat>
  <Paragraphs>262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1_Office Theme</vt:lpstr>
      <vt:lpstr>2_Office Theme</vt:lpstr>
      <vt:lpstr>4_Office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Nguyen</cp:lastModifiedBy>
  <cp:revision>241</cp:revision>
  <dcterms:created xsi:type="dcterms:W3CDTF">2021-06-22T14:05:00Z</dcterms:created>
  <dcterms:modified xsi:type="dcterms:W3CDTF">2022-10-07T02:18:55Z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C5A75C8133674B92AFBB4AD52167AAAF</vt:lpwstr>
  </property>
  <property fmtid="{D5CDD505-2E9C-101B-9397-08002B2CF9AE}" pid="3" name="KSOProductBuildVer">
    <vt:lpwstr>1033-11.2.0.10351</vt:lpwstr>
  </property>
</Properties>
</file>