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3" r:id="rId2"/>
    <p:sldId id="257" r:id="rId3"/>
    <p:sldId id="313" r:id="rId4"/>
    <p:sldId id="262" r:id="rId5"/>
    <p:sldId id="315" r:id="rId6"/>
    <p:sldId id="316" r:id="rId7"/>
    <p:sldId id="314" r:id="rId8"/>
    <p:sldId id="318" r:id="rId9"/>
    <p:sldId id="305" r:id="rId10"/>
    <p:sldId id="301" r:id="rId11"/>
    <p:sldId id="307" r:id="rId12"/>
    <p:sldId id="308" r:id="rId13"/>
    <p:sldId id="310" r:id="rId14"/>
    <p:sldId id="297" r:id="rId15"/>
    <p:sldId id="319" r:id="rId16"/>
    <p:sldId id="287" r:id="rId17"/>
    <p:sldId id="303" r:id="rId18"/>
    <p:sldId id="311" r:id="rId19"/>
    <p:sldId id="312" r:id="rId20"/>
    <p:sldId id="30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D30DD"/>
    <a:srgbClr val="BCF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2" autoAdjust="0"/>
    <p:restoredTop sz="94706" autoAdjust="0"/>
  </p:normalViewPr>
  <p:slideViewPr>
    <p:cSldViewPr>
      <p:cViewPr>
        <p:scale>
          <a:sx n="60" d="100"/>
          <a:sy n="60" d="100"/>
        </p:scale>
        <p:origin x="-115" y="-2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7371-8868-4589-AC6F-FE52F71079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5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28319-1D47-4DB5-A083-897E335DAC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3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4" Type="http://schemas.openxmlformats.org/officeDocument/2006/relationships/image" Target="../media/image14.jpe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12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18.png"/><Relationship Id="rId5" Type="http://schemas.openxmlformats.org/officeDocument/2006/relationships/image" Target="../media/image1.gif"/><Relationship Id="rId10" Type="http://schemas.microsoft.com/office/2007/relationships/hdphoto" Target="../media/hdphoto2.wdp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3.wdp"/><Relationship Id="rId4" Type="http://schemas.openxmlformats.org/officeDocument/2006/relationships/image" Target="../media/image14.jpe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12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22.png"/><Relationship Id="rId5" Type="http://schemas.openxmlformats.org/officeDocument/2006/relationships/image" Target="../media/image1.gif"/><Relationship Id="rId10" Type="http://schemas.microsoft.com/office/2007/relationships/hdphoto" Target="../media/hdphoto4.wdp"/><Relationship Id="rId4" Type="http://schemas.openxmlformats.org/officeDocument/2006/relationships/image" Target="../media/image14.jpe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6.wdp"/><Relationship Id="rId4" Type="http://schemas.openxmlformats.org/officeDocument/2006/relationships/image" Target="../media/image14.jpe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6.wdp"/><Relationship Id="rId4" Type="http://schemas.openxmlformats.org/officeDocument/2006/relationships/image" Target="../media/image14.jpe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12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24.png"/><Relationship Id="rId5" Type="http://schemas.openxmlformats.org/officeDocument/2006/relationships/image" Target="../media/image1.gif"/><Relationship Id="rId10" Type="http://schemas.microsoft.com/office/2007/relationships/hdphoto" Target="../media/hdphoto6.wdp"/><Relationship Id="rId4" Type="http://schemas.openxmlformats.org/officeDocument/2006/relationships/image" Target="../media/image14.jpe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28.jpeg"/><Relationship Id="rId5" Type="http://schemas.openxmlformats.org/officeDocument/2006/relationships/image" Target="../media/image1.gif"/><Relationship Id="rId10" Type="http://schemas.openxmlformats.org/officeDocument/2006/relationships/image" Target="../media/image27.png"/><Relationship Id="rId4" Type="http://schemas.openxmlformats.org/officeDocument/2006/relationships/image" Target="../media/image14.jpe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1.wdp"/><Relationship Id="rId4" Type="http://schemas.openxmlformats.org/officeDocument/2006/relationships/image" Target="../media/image14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1.wdp"/><Relationship Id="rId4" Type="http://schemas.openxmlformats.org/officeDocument/2006/relationships/image" Target="../media/image14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1.wdp"/><Relationship Id="rId4" Type="http://schemas.openxmlformats.org/officeDocument/2006/relationships/image" Target="../media/image14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1.wdp"/><Relationship Id="rId4" Type="http://schemas.openxmlformats.org/officeDocument/2006/relationships/image" Target="../media/image14.jpe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1.wdp"/><Relationship Id="rId4" Type="http://schemas.openxmlformats.org/officeDocument/2006/relationships/image" Target="../media/image14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782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29998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399506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343400" y="868420"/>
            <a:ext cx="4474760" cy="1858833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30531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315034" y="792221"/>
            <a:ext cx="3875966" cy="2133600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111984"/>
            <a:ext cx="3200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quả địa cầu và TBĐ Địa lí 6 trang 10, 11 em hãy xác định các lục địa nằm ở nửa cầu Tây và nửa cầu Đông.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9600" y="1114961"/>
            <a:ext cx="433982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Các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lục địa nằm ở nửa cầu Tây: Bắc Mỹ, Nam Mỹ.</a:t>
            </a:r>
          </a:p>
          <a:p>
            <a:pPr algn="just"/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Các lục địa nằm ở nửa cầu Đông: Á-Âu, Phi, Ô-xtrây-li-a.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8" y="3289299"/>
            <a:ext cx="2489200" cy="3111500"/>
          </a:xfrm>
          <a:prstGeom prst="rect">
            <a:avLst/>
          </a:prstGeom>
          <a:noFill/>
          <a:ln w="9525">
            <a:solidFill>
              <a:srgbClr val="0D30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8" y="3289300"/>
            <a:ext cx="2533642" cy="3111500"/>
          </a:xfrm>
          <a:prstGeom prst="rect">
            <a:avLst/>
          </a:prstGeom>
          <a:noFill/>
          <a:ln w="9525">
            <a:solidFill>
              <a:srgbClr val="0D30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75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46490" y="1642913"/>
            <a:ext cx="6792509" cy="3462487"/>
          </a:xfrm>
          <a:prstGeom prst="wedgeRoundRectCallout">
            <a:avLst>
              <a:gd name="adj1" fmla="val 48041"/>
              <a:gd name="adj2" fmla="val 70959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33400" y="1828800"/>
            <a:ext cx="66293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nl-NL" sz="2400" dirty="0">
                <a:latin typeface="Cambria" panose="02040503050406030204" pitchFamily="18" charset="0"/>
                <a:ea typeface="Cambria" panose="02040503050406030204" pitchFamily="18" charset="0"/>
              </a:rPr>
              <a:t>Vĩ tuyến là các vòng tròn bao quanh qủa Địa Cầu, song song với đường Xích đạo.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pt-B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- Vĩ 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tuyến gốc là đường vĩ tuyến lớn nhất 0</a:t>
            </a:r>
            <a:r>
              <a:rPr lang="pt-BR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 (đường Xích </a:t>
            </a:r>
            <a:r>
              <a:rPr lang="pt-B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Đạo).</a:t>
            </a:r>
          </a:p>
          <a:p>
            <a:pPr algn="just"/>
            <a:r>
              <a:rPr lang="pt-B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- V</a:t>
            </a:r>
            <a:r>
              <a:rPr lang="pt-B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ĩ 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tuyến nằm từ xích đạo đến cực Bắc là vĩ tuyến Bắc</a:t>
            </a:r>
            <a:r>
              <a:rPr lang="pt-B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pt-B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pt-B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Vĩ 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tuyến nằm từ xích đạo đến cực Nam là vĩ tuyến Nam.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Hệ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thống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kinh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,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vĩ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tuyến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6711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192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1606" y="1539895"/>
            <a:ext cx="291599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inh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độ, vĩ độ, tọa độ địa lí là gì?</a:t>
            </a:r>
            <a:endParaRPr lang="en-US" sz="23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64440" y="1143000"/>
            <a:ext cx="44747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600" dirty="0">
                <a:latin typeface="Cambria" panose="02040503050406030204" pitchFamily="18" charset="0"/>
                <a:ea typeface="Cambria" panose="02040503050406030204" pitchFamily="18" charset="0"/>
              </a:rPr>
              <a:t>Kinh độ của một điểm là khoảng cách tính bằng số độ, từ kinh tuyến đi qua điểm đó đến kinh tuyến gốc. </a:t>
            </a:r>
          </a:p>
          <a:p>
            <a:pPr algn="just"/>
            <a:r>
              <a:rPr lang="vi-VN" sz="1600" dirty="0">
                <a:latin typeface="Cambria" panose="02040503050406030204" pitchFamily="18" charset="0"/>
                <a:ea typeface="Cambria" panose="02040503050406030204" pitchFamily="18" charset="0"/>
              </a:rPr>
              <a:t>- Vĩ độ của một điểm là khoảng cách tính bằng số độ, từ vĩ tuyến đi qua điểm đó đến vĩ tuyến gốc (đường xích đạo</a:t>
            </a:r>
            <a:r>
              <a:rPr lang="vi-VN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1600" dirty="0">
                <a:latin typeface="Cambria" panose="02040503050406030204" pitchFamily="18" charset="0"/>
                <a:ea typeface="Cambria" panose="02040503050406030204" pitchFamily="18" charset="0"/>
              </a:rPr>
              <a:t>- Kinh độ và vĩ độ của một địa điểm được gọi chung là tọa độ địa lí của điểm </a:t>
            </a:r>
            <a:r>
              <a:rPr lang="vi-VN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Tọa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độ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địa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lí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80</a:t>
            </a:r>
            <a:r>
              <a:rPr kumimoji="0" lang="pt-BR" altLang="en-US" sz="14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pt-BR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en-US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A   </a:t>
            </a:r>
            <a:endParaRPr kumimoji="0" lang="en-US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</a:t>
            </a:r>
            <a:endParaRPr kumimoji="0" lang="en-US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40</a:t>
            </a:r>
            <a:r>
              <a:rPr kumimoji="0" lang="pt-BR" altLang="en-US" sz="14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pt-BR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pt-B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99452" y="3714690"/>
            <a:ext cx="4939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tọa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  <a:p>
            <a:pPr algn="ctr"/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80</a:t>
            </a:r>
            <a:r>
              <a:rPr lang="en-US" sz="2000" b="1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T,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vĩ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40</a:t>
            </a:r>
            <a:r>
              <a:rPr lang="en-US" sz="2000" b="1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B: 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30" y="4540907"/>
            <a:ext cx="2647415" cy="185989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72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192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1606" y="1676400"/>
            <a:ext cx="291599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1.2,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tọa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B, C, D.</a:t>
            </a:r>
            <a:endParaRPr lang="en-US" sz="23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Tọa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độ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địa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lí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80</a:t>
            </a:r>
            <a:r>
              <a:rPr kumimoji="0" lang="pt-BR" altLang="en-US" sz="14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pt-BR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en-US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A   </a:t>
            </a:r>
            <a:endParaRPr kumimoji="0" lang="en-US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</a:t>
            </a:r>
            <a:endParaRPr kumimoji="0" lang="en-US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40</a:t>
            </a:r>
            <a:r>
              <a:rPr kumimoji="0" lang="pt-BR" altLang="en-US" sz="14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pt-BR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pt-B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" name="Picture 31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98750"/>
            <a:ext cx="3321902" cy="307044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45672"/>
            <a:ext cx="1506026" cy="102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62" y="1295400"/>
            <a:ext cx="1770655" cy="187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40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46490" y="1642913"/>
            <a:ext cx="6792509" cy="3462487"/>
          </a:xfrm>
          <a:prstGeom prst="wedgeRoundRectCallout">
            <a:avLst>
              <a:gd name="adj1" fmla="val 48041"/>
              <a:gd name="adj2" fmla="val 70959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609600" y="1782901"/>
            <a:ext cx="65531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Khái niệm kinh độ, vĩ độ toạ độ địa lý</a:t>
            </a:r>
          </a:p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Kinh độ của một điểm là khoảng cách tính bằng số độ, từ kinh tuyến đi qua điểm đó đến kinh tuyến gốc. </a:t>
            </a:r>
          </a:p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Vĩ độ của một điểm là khoảng cách tính bằng số độ, từ vĩ tuyến đi qua điểm đó đến vĩ tuyến gốc (đường xích đạo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Kinh độ và vĩ độ của một địa điểm được gọi chung là tọa độ địa lí của điểm 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Cách viết toạ độ địa lý của một điểm</a:t>
            </a:r>
          </a:p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Kinh độ viết trước vĩ độ viết sau.</a:t>
            </a:r>
          </a:p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Kinh độ viết trên vĩ độ dưới.</a:t>
            </a: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Tọa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độ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Địa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lí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61783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2438400"/>
          </a:xfrm>
          <a:prstGeom prst="wedgeRoundRectCallout">
            <a:avLst>
              <a:gd name="adj1" fmla="val 22491"/>
              <a:gd name="adj2" fmla="val 79904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676400"/>
            <a:ext cx="33528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1.3, 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 đặc điểm lưới kinh, vĩ tuyến của hình 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1.3a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64440" y="1447800"/>
            <a:ext cx="44747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Kinh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tuyến là những đường thẳng song song cách đều nhau. </a:t>
            </a:r>
            <a:endParaRPr lang="en-US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Vĩ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tuyến cũng là những đường thẳng song song và cách đều nhau. </a:t>
            </a:r>
            <a:endParaRPr lang="en-US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Các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kinh, vĩ tuyến vuông góc với nhau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Lưới kinh vĩ tuyến của bản đồ thế giới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38602"/>
            <a:ext cx="3777714" cy="2421891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44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2438400"/>
          </a:xfrm>
          <a:prstGeom prst="wedgeRoundRectCallout">
            <a:avLst>
              <a:gd name="adj1" fmla="val 22491"/>
              <a:gd name="adj2" fmla="val 79904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598474"/>
            <a:ext cx="3352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1.3, 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 đặc điểm lưới kinh, vĩ tuyến của hình </a:t>
            </a:r>
            <a:endParaRPr lang="en-US" sz="23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1.3b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1.3c. 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64440" y="1255455"/>
            <a:ext cx="4474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1.3b: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Kinh tuyến là những đường thẳng cách đều nhau. Vĩ tuyến là những đường tròn 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cách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đều nhau.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- 1.3c: 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Kinh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tuyến là những đường cong cách đều nhau. Vĩ tuyến cũng là những đường cong 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cách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đều nhau. Kinh tuyến gốc và vĩ tuyến gốc là đường thẳng vuông góc với nhau.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Lưới kinh vĩ tuyến của bản đồ thế giới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33600" y="4038600"/>
            <a:ext cx="4683267" cy="2421892"/>
            <a:chOff x="3101207" y="4131307"/>
            <a:chExt cx="3942664" cy="1840325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207" y="4131308"/>
              <a:ext cx="1981200" cy="1840324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4131307"/>
              <a:ext cx="1862271" cy="1840325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63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609600" y="1642913"/>
            <a:ext cx="6629399" cy="3014763"/>
          </a:xfrm>
          <a:prstGeom prst="wedgeRoundRectCallout">
            <a:avLst>
              <a:gd name="adj1" fmla="val 47907"/>
              <a:gd name="adj2" fmla="val 8462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1752600"/>
            <a:ext cx="62483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Lưới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kinh vĩ tuyến của bản đồ thế giới với phép chiếu đồ hình trụ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Kinh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tuyến là những đường thẳng song song cách đều nhau. 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Vĩ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tuyến cũng là những đường thẳng song song và cách đều nhau. 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Các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kinh, vĩ tuyến vuông góc với nhau.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</a:t>
            </a:r>
            <a:endParaRPr lang="en-U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Lưới kinh vĩ tuyến của bản đồ thế giới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25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IV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905000"/>
            <a:ext cx="4474760" cy="1752600"/>
          </a:xfrm>
          <a:prstGeom prst="wedgeRoundRectCallout">
            <a:avLst>
              <a:gd name="adj1" fmla="val 23909"/>
              <a:gd name="adj2" fmla="val 83085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905000"/>
            <a:ext cx="3875966" cy="16001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2224816"/>
            <a:ext cx="335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1.4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 tả đặc điểm lưới kinh vị tuyến của bản đồ hình 1.4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64440" y="1905000"/>
            <a:ext cx="4474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dirty="0" smtClean="0">
                <a:latin typeface="Cambria" panose="02040503050406030204" pitchFamily="18" charset="0"/>
                <a:ea typeface="Cambria" panose="02040503050406030204" pitchFamily="18" charset="0"/>
              </a:rPr>
              <a:t>Kinh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tuyến là những đường cong </a:t>
            </a:r>
            <a:r>
              <a:rPr lang="vi-VN" dirty="0" smtClean="0">
                <a:latin typeface="Cambria" panose="02040503050406030204" pitchFamily="18" charset="0"/>
                <a:ea typeface="Cambria" panose="02040503050406030204" pitchFamily="18" charset="0"/>
              </a:rPr>
              <a:t>cách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đều </a:t>
            </a:r>
            <a:r>
              <a:rPr lang="vi-VN" dirty="0" smtClean="0">
                <a:latin typeface="Cambria" panose="02040503050406030204" pitchFamily="18" charset="0"/>
                <a:ea typeface="Cambria" panose="02040503050406030204" pitchFamily="18" charset="0"/>
              </a:rPr>
              <a:t>nhau.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dirty="0" smtClean="0">
                <a:latin typeface="Cambria" panose="02040503050406030204" pitchFamily="18" charset="0"/>
                <a:ea typeface="Cambria" panose="02040503050406030204" pitchFamily="18" charset="0"/>
              </a:rPr>
              <a:t>Vĩ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tuyến là những đường thẳng song song và cách đều nhau. 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dirty="0" smtClean="0">
                <a:latin typeface="Cambria" panose="02040503050406030204" pitchFamily="18" charset="0"/>
                <a:ea typeface="Cambria" panose="02040503050406030204" pitchFamily="18" charset="0"/>
              </a:rPr>
              <a:t>Kinh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tuyến gốc và các vĩ tuyến là đường thẳng vuông góc với nhau.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024" y="3909190"/>
            <a:ext cx="4522576" cy="272021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47232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IV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828800"/>
            <a:ext cx="4474760" cy="1752600"/>
          </a:xfrm>
          <a:prstGeom prst="wedgeRoundRectCallout">
            <a:avLst>
              <a:gd name="adj1" fmla="val 23909"/>
              <a:gd name="adj2" fmla="val 83085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905000"/>
            <a:ext cx="3875966" cy="16001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2057400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1.4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trên bản đồ các vĩ tuyến vòng cực Bắc và vòng cực Nam, chí tuyến Bắc và chí tuyến Nam.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2057400"/>
            <a:ext cx="396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66</a:t>
            </a:r>
            <a:r>
              <a:rPr lang="en-US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33’B,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Nam: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66</a:t>
            </a:r>
            <a:r>
              <a:rPr lang="en-US" sz="20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33’N.</a:t>
            </a:r>
          </a:p>
          <a:p>
            <a:pPr algn="just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 23</a:t>
            </a:r>
            <a:r>
              <a:rPr lang="en-US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27’B,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Nam: 23</a:t>
            </a:r>
            <a:r>
              <a:rPr lang="en-US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27’N. 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024" y="3909190"/>
            <a:ext cx="4522576" cy="272021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46834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IV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905000"/>
            <a:ext cx="4474760" cy="1752600"/>
          </a:xfrm>
          <a:prstGeom prst="wedgeRoundRectCallout">
            <a:avLst>
              <a:gd name="adj1" fmla="val 23909"/>
              <a:gd name="adj2" fmla="val 83085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905000"/>
            <a:ext cx="3875966" cy="16001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" y="2184737"/>
            <a:ext cx="30755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1.4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 định tọa độ địa lí của các điểm A, B, C, D.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024" y="3909190"/>
            <a:ext cx="4522576" cy="2720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318" y="1981200"/>
            <a:ext cx="1311788" cy="160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15" y="1981200"/>
            <a:ext cx="1373605" cy="162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47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076" name="Picture 4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2"/>
          <a:stretch/>
        </p:blipFill>
        <p:spPr bwMode="auto">
          <a:xfrm rot="15616060">
            <a:off x="6740180" y="1138516"/>
            <a:ext cx="2234565" cy="3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Welcome\Desktop\chs13486669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4343400"/>
            <a:ext cx="917608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4" name="Picture 2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/>
          <a:stretch/>
        </p:blipFill>
        <p:spPr bwMode="auto">
          <a:xfrm rot="13972696">
            <a:off x="6159599" y="-1391747"/>
            <a:ext cx="1587048" cy="3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Pictures\bai mau\nospin_1-l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3384" r="5191" b="2904"/>
          <a:stretch/>
        </p:blipFill>
        <p:spPr bwMode="auto">
          <a:xfrm>
            <a:off x="5257800" y="1066800"/>
            <a:ext cx="2490480" cy="25453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81000" y="1066800"/>
            <a:ext cx="6365544" cy="1143000"/>
          </a:xfrm>
        </p:spPr>
        <p:txBody>
          <a:bodyPr>
            <a:noAutofit/>
          </a:bodyPr>
          <a:lstStyle/>
          <a:p>
            <a:r>
              <a:rPr lang="en-US" sz="3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HỆ THỐNG KINH, VĨ TUYẾN </a:t>
            </a:r>
            <a:r>
              <a:rPr lang="en-US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en-US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en-US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VÀ </a:t>
            </a:r>
            <a:r>
              <a:rPr lang="en-US" sz="3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TỌA ĐỘ ĐỊA LÍ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990600" y="-15240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1: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3" y="2428417"/>
            <a:ext cx="1828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72" y="2535098"/>
            <a:ext cx="115550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32084" y="3060876"/>
            <a:ext cx="528988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85337" y="0"/>
            <a:ext cx="45719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0"/>
            <a:ext cx="45719" cy="430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90800" y="4724400"/>
            <a:ext cx="4038600" cy="85074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ĐỊA LÍ 6</a:t>
            </a:r>
            <a:endParaRPr lang="en-US" sz="5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0907E-6 L -0.00486 0.0767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7" grpId="0" animBg="1"/>
      <p:bldP spid="17" grpId="1" animBg="1"/>
      <p:bldP spid="18" grpId="0" animBg="1"/>
      <p:bldP spid="18" grpId="1" animBg="1"/>
      <p:bldP spid="2" grpId="0" animBg="1"/>
      <p:bldP spid="15" grpId="0" animBg="1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IV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828800"/>
            <a:ext cx="4474760" cy="1776140"/>
          </a:xfrm>
          <a:prstGeom prst="wedgeRoundRectCallout">
            <a:avLst>
              <a:gd name="adj1" fmla="val 23058"/>
              <a:gd name="adj2" fmla="val 91988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905000"/>
            <a:ext cx="3875966" cy="1699940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2122438"/>
            <a:ext cx="33528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</a:t>
            </a:r>
            <a:r>
              <a:rPr lang="en-US" sz="17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17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17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7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</a:t>
            </a:r>
            <a:r>
              <a:rPr lang="vi-VN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 thức đã học hãy </a:t>
            </a:r>
            <a:r>
              <a:rPr lang="vi-VN" sz="17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 </a:t>
            </a:r>
            <a:r>
              <a:rPr lang="vi-VN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tọa độ địa lí trên đất liền bốn điểm cực Bắc, Nam, Đông, Tây </a:t>
            </a:r>
            <a:r>
              <a:rPr lang="vi-VN" sz="17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7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lãnh </a:t>
            </a:r>
            <a:r>
              <a:rPr lang="vi-VN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thổ nước ta</a:t>
            </a:r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43" y="1905000"/>
            <a:ext cx="1742957" cy="161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483" y="1846810"/>
            <a:ext cx="1872717" cy="174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Địa lí 8 Bài 27: Thực hành Đọc bản đồ Việt Na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4825885" cy="2865380"/>
          </a:xfrm>
          <a:prstGeom prst="rect">
            <a:avLst/>
          </a:prstGeom>
          <a:noFill/>
          <a:ln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09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0665" y="45720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8600" y="347086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5299" y="24384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2057400"/>
            <a:ext cx="59436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920358" y="152400"/>
            <a:ext cx="876300" cy="876300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8" y="226283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57700" y="168089"/>
            <a:ext cx="1261242" cy="898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</a:p>
          <a:p>
            <a:r>
              <a:rPr lang="en-US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43300" y="571500"/>
            <a:ext cx="1676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ĐỊA LÍ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85800" y="1333500"/>
            <a:ext cx="792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CHƯƠNG 1. BẢN ĐỒ - PHƯƠNG TIỆN THỂ HIỆN</a:t>
            </a:r>
          </a:p>
          <a:p>
            <a:r>
              <a:rPr lang="vi-V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BỀ MẶT TRÁI ĐẤT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1. HỆ THỐNG KINH, VĨ TUYẾN VÀ TỌA ĐỘ ĐỊA LÍ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62340" y="2645613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HỆ THỐNG KINH, VĨ TUYẾN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35640" y="3661363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TỌA ĐỘ ĐỊA LÍ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17705" y="47625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LƯỚI KINH, VĨ TUYẾN CỦA BẢN ĐỒ THẾ GIỚI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0665" y="56388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017705" y="58293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LUYỆN TẬP VÀ VẬN DỤNG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07769" y="2200275"/>
            <a:ext cx="8102831" cy="4420507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 Same Side Corner Rectangle 41"/>
          <p:cNvSpPr/>
          <p:nvPr/>
        </p:nvSpPr>
        <p:spPr>
          <a:xfrm rot="5400000">
            <a:off x="365991" y="25383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 Same Side Corner Rectangle 42"/>
          <p:cNvSpPr/>
          <p:nvPr/>
        </p:nvSpPr>
        <p:spPr>
          <a:xfrm rot="5400000">
            <a:off x="339292" y="357085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4135" y="2642139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94135" y="3661363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6" name="Round Same Side Corner Rectangle 45"/>
          <p:cNvSpPr/>
          <p:nvPr/>
        </p:nvSpPr>
        <p:spPr>
          <a:xfrm rot="5400000">
            <a:off x="321357" y="46719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76200" y="47625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8" name="Round Same Side Corner Rectangle 47"/>
          <p:cNvSpPr/>
          <p:nvPr/>
        </p:nvSpPr>
        <p:spPr>
          <a:xfrm rot="5400000">
            <a:off x="321357" y="57387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76200" y="58293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IV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51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30" grpId="0" animBg="1"/>
      <p:bldP spid="20" grpId="0"/>
      <p:bldP spid="26" grpId="0"/>
      <p:bldP spid="27" grpId="0"/>
      <p:bldP spid="21" grpId="0"/>
      <p:bldP spid="24" grpId="0" animBg="1"/>
      <p:bldP spid="25" grpId="0"/>
      <p:bldP spid="37" grpId="0" animBg="1"/>
      <p:bldP spid="42" grpId="0" animBg="1"/>
      <p:bldP spid="43" grpId="0" animBg="1"/>
      <p:bldP spid="44" grpId="0"/>
      <p:bldP spid="45" grpId="0"/>
      <p:bldP spid="46" grpId="0" animBg="1"/>
      <p:bldP spid="47" grpId="0"/>
      <p:bldP spid="48" grpId="0" animBg="1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492984"/>
            <a:ext cx="31932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1.1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êu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 niệm và 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 trên quả Địa cầu kinh 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0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kinh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tuyến 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64440" y="1371600"/>
            <a:ext cx="44747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- Kinh tuyến là các đường nối liền 2 điểm cực Bắc và Nam.</a:t>
            </a:r>
          </a:p>
          <a:p>
            <a:pPr algn="just"/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- Kinh tuyến gốc là kinh tuyến 0</a:t>
            </a:r>
            <a:r>
              <a:rPr lang="vi-VN" sz="2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 đi qua đài thiên văn Grin-uýt (thủ đô Luân Đôn - nước Anh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Hệ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thống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kinh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,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vĩ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tuyến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5199"/>
            <a:ext cx="3650752" cy="309508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204182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492984"/>
            <a:ext cx="31932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1.1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êu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 niệm 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 định trên quả Địa cầu 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kinh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tuyến 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kinh tuyến Tây.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64440" y="1463695"/>
            <a:ext cx="44747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Kinh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tuyến nằm bên phải kinh tuyến gốc là kinh tuyến Đông. </a:t>
            </a:r>
            <a:endParaRPr lang="en-US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Kinh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tuyến nằm bên trái kinh tuyến gốc là kinh tuyến Tây.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Hệ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thống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kinh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,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vĩ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tuyến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5199"/>
            <a:ext cx="3650752" cy="309508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52759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46490" y="1828800"/>
            <a:ext cx="6792509" cy="3276600"/>
          </a:xfrm>
          <a:prstGeom prst="wedgeRoundRectCallout">
            <a:avLst>
              <a:gd name="adj1" fmla="val 48041"/>
              <a:gd name="adj2" fmla="val 70959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33400" y="2029123"/>
            <a:ext cx="662939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nl-NL" sz="2300" dirty="0">
                <a:latin typeface="Cambria" panose="02040503050406030204" pitchFamily="18" charset="0"/>
                <a:ea typeface="Cambria" panose="02040503050406030204" pitchFamily="18" charset="0"/>
              </a:rPr>
              <a:t>Kinh tuyến là các đường nối liền 2 điểm cực Bắc và Nam.</a:t>
            </a:r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nl-NL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 Kinh </a:t>
            </a:r>
            <a:r>
              <a:rPr lang="nl-NL" sz="2300" dirty="0">
                <a:latin typeface="Cambria" panose="02040503050406030204" pitchFamily="18" charset="0"/>
                <a:ea typeface="Cambria" panose="02040503050406030204" pitchFamily="18" charset="0"/>
              </a:rPr>
              <a:t>tuyến gốc là kinh tuyến 0</a:t>
            </a:r>
            <a:r>
              <a:rPr lang="nl-NL" sz="23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nl-NL" sz="2300" dirty="0">
                <a:latin typeface="Cambria" panose="02040503050406030204" pitchFamily="18" charset="0"/>
                <a:ea typeface="Cambria" panose="02040503050406030204" pitchFamily="18" charset="0"/>
              </a:rPr>
              <a:t> đi qua đài thiên văn Grin-uýt (thủ đô Luân Đôn - nước </a:t>
            </a:r>
            <a:r>
              <a:rPr lang="nl-NL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Anh).</a:t>
            </a:r>
          </a:p>
          <a:p>
            <a:pPr algn="just"/>
            <a:r>
              <a:rPr lang="nl-NL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 Kinh </a:t>
            </a:r>
            <a:r>
              <a:rPr lang="nl-NL" sz="2300" dirty="0">
                <a:latin typeface="Cambria" panose="02040503050406030204" pitchFamily="18" charset="0"/>
                <a:ea typeface="Cambria" panose="02040503050406030204" pitchFamily="18" charset="0"/>
              </a:rPr>
              <a:t>tuyến nằm bên phải kinh tuyến gốc là kinh tuyến Đông. </a:t>
            </a:r>
            <a:endParaRPr lang="nl-NL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nl-NL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nl-NL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Kinh </a:t>
            </a:r>
            <a:r>
              <a:rPr lang="nl-NL" sz="2300" dirty="0">
                <a:latin typeface="Cambria" panose="02040503050406030204" pitchFamily="18" charset="0"/>
                <a:ea typeface="Cambria" panose="02040503050406030204" pitchFamily="18" charset="0"/>
              </a:rPr>
              <a:t>tuyến nằm bên trái kinh tuyến gốc là kinh tuyến Tây</a:t>
            </a:r>
            <a:r>
              <a:rPr lang="nl-NL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Hệ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thống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kinh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,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vĩ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tuyến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270916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192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492984"/>
            <a:ext cx="31932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1.1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êu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 niệm và 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 trên quả Địa cầu vĩ 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</a:p>
          <a:p>
            <a:pPr algn="ctr"/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vĩ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tuyến 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64440" y="1371600"/>
            <a:ext cx="44747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Vĩ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tuyến là các vòng tròn bao quanh qủa Địa Cầu, song song với đường Xích đạo.</a:t>
            </a:r>
          </a:p>
          <a:p>
            <a:pPr algn="just"/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- Vĩ tuyến gốc là đường vĩ tuyến lớn nhất </a:t>
            </a:r>
            <a:r>
              <a:rPr lang="vi-VN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1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0 </a:t>
            </a:r>
            <a:r>
              <a:rPr lang="vi-VN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(đường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Xích Đạo</a:t>
            </a:r>
            <a:r>
              <a:rPr lang="vi-VN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Hệ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thống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kinh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,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vĩ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tuyến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5199"/>
            <a:ext cx="3650752" cy="309508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79660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192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492984"/>
            <a:ext cx="31932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1.1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êu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 niệm và 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 trên quả Địa cầu vĩ 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</a:p>
          <a:p>
            <a:pPr algn="ctr"/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vĩ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tuyến 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64440" y="1463695"/>
            <a:ext cx="44747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Vĩ tuyến nằm từ xích đạo đến cực Bắc là vĩ tuyến Bắc.</a:t>
            </a:r>
            <a:endParaRPr lang="en-US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Vĩ tuyến nằm từ xích đạo đến cực Nam là vĩ tuyến Nam.</a:t>
            </a:r>
            <a:endParaRPr lang="vi-V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Hệ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thống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kinh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,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vĩ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tuyến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5199"/>
            <a:ext cx="3650752" cy="309508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207913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192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0099" y="1371600"/>
            <a:ext cx="30027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1.1,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 </a:t>
            </a:r>
            <a:r>
              <a:rPr lang="vi-VN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Nam,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Đông </a:t>
            </a:r>
            <a:r>
              <a:rPr lang="vi-VN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Tây được xác định như thế nào? Nêu ý nghĩa của hệ thống kinh vĩ tuyến.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19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64440" y="1219200"/>
            <a:ext cx="447476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- Kinh tuyến gốc và kinh tuyến 180</a:t>
            </a:r>
            <a:r>
              <a:rPr lang="vi-VN" sz="17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 chia Trái Đất làm 2 nửa cầu Đông và Tây.</a:t>
            </a:r>
          </a:p>
          <a:p>
            <a:pPr algn="just"/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- Vĩ tuyến gốc chia Trái Đất làm 2 nửa cầu Bắc và Nam.</a:t>
            </a:r>
          </a:p>
          <a:p>
            <a:pPr algn="just"/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- Ý nghĩa: dựa vào hệ thống kinh, vĩ tuyến giúp ta xác định được vị trí của tất cả các địa điểm trên thế giới.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Hệ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thống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kinh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,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vĩ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tuyến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5199"/>
            <a:ext cx="3650752" cy="309508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04730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1448</Words>
  <Application>Microsoft Office PowerPoint</Application>
  <PresentationFormat>On-screen Show (4:3)</PresentationFormat>
  <Paragraphs>148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HỆ THỐNG KINH, VĨ TUYẾN  VÀ TỌA ĐỘ ĐỊA LÍ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TIẾT, KHÍ HẬU</dc:title>
  <dc:creator>ASUSS</dc:creator>
  <cp:lastModifiedBy>DELL</cp:lastModifiedBy>
  <cp:revision>73</cp:revision>
  <dcterms:created xsi:type="dcterms:W3CDTF">2016-02-15T14:28:12Z</dcterms:created>
  <dcterms:modified xsi:type="dcterms:W3CDTF">2021-08-09T14:57:12Z</dcterms:modified>
</cp:coreProperties>
</file>