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931" r:id="rId2"/>
    <p:sldId id="974" r:id="rId3"/>
    <p:sldId id="973" r:id="rId4"/>
    <p:sldId id="950" r:id="rId5"/>
    <p:sldId id="975" r:id="rId6"/>
    <p:sldId id="976" r:id="rId7"/>
    <p:sldId id="977" r:id="rId8"/>
    <p:sldId id="978" r:id="rId9"/>
    <p:sldId id="979" r:id="rId10"/>
    <p:sldId id="980" r:id="rId11"/>
    <p:sldId id="981" r:id="rId12"/>
    <p:sldId id="632" r:id="rId13"/>
    <p:sldId id="898" r:id="rId14"/>
    <p:sldId id="985" r:id="rId15"/>
    <p:sldId id="986" r:id="rId16"/>
    <p:sldId id="987" r:id="rId17"/>
    <p:sldId id="988" r:id="rId18"/>
    <p:sldId id="984" r:id="rId19"/>
    <p:sldId id="876" r:id="rId20"/>
    <p:sldId id="877" r:id="rId21"/>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31"/>
            <p14:sldId id="974"/>
            <p14:sldId id="973"/>
            <p14:sldId id="950"/>
            <p14:sldId id="975"/>
            <p14:sldId id="976"/>
            <p14:sldId id="977"/>
            <p14:sldId id="978"/>
            <p14:sldId id="979"/>
            <p14:sldId id="980"/>
            <p14:sldId id="981"/>
            <p14:sldId id="632"/>
            <p14:sldId id="898"/>
            <p14:sldId id="985"/>
            <p14:sldId id="986"/>
            <p14:sldId id="987"/>
            <p14:sldId id="988"/>
            <p14:sldId id="984"/>
            <p14:sldId id="876"/>
            <p14:sldId id="8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AAA"/>
    <a:srgbClr val="2F6F2F"/>
    <a:srgbClr val="396129"/>
    <a:srgbClr val="FDF1C3"/>
    <a:srgbClr val="FCF0BC"/>
    <a:srgbClr val="000000"/>
    <a:srgbClr val="FDF0BF"/>
    <a:srgbClr val="2B673E"/>
    <a:srgbClr val="C4E9B5"/>
    <a:srgbClr val="CAE6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3" autoAdjust="0"/>
    <p:restoredTop sz="94719" autoAdjust="0"/>
  </p:normalViewPr>
  <p:slideViewPr>
    <p:cSldViewPr>
      <p:cViewPr>
        <p:scale>
          <a:sx n="90" d="100"/>
          <a:sy n="90" d="100"/>
        </p:scale>
        <p:origin x="-870" y="-384"/>
      </p:cViewPr>
      <p:guideLst>
        <p:guide orient="horz" pos="2160"/>
        <p:guide pos="3839"/>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04/01/2025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04/01/2025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04/01/2025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04/01/2025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04/01/2025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04/01/2025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8" Type="http://schemas.openxmlformats.org/officeDocument/2006/relationships/image" Target="../media/image26.wmf"/><Relationship Id="rId26" Type="http://schemas.openxmlformats.org/officeDocument/2006/relationships/image" Target="../media/image59.png"/><Relationship Id="rId3" Type="http://schemas.openxmlformats.org/officeDocument/2006/relationships/notesSlide" Target="../notesSlides/notesSlide9.xml"/><Relationship Id="rId21" Type="http://schemas.openxmlformats.org/officeDocument/2006/relationships/image" Target="../media/image27.wmf"/><Relationship Id="rId17" Type="http://schemas.openxmlformats.org/officeDocument/2006/relationships/oleObject" Target="../embeddings/oleObject10.bin"/><Relationship Id="rId25" Type="http://schemas.openxmlformats.org/officeDocument/2006/relationships/image" Target="../media/image29.wmf"/><Relationship Id="rId2" Type="http://schemas.openxmlformats.org/officeDocument/2006/relationships/slideLayout" Target="../slideLayouts/slideLayout2.xml"/><Relationship Id="rId16" Type="http://schemas.openxmlformats.org/officeDocument/2006/relationships/image" Target="../media/image57.png"/><Relationship Id="rId20" Type="http://schemas.openxmlformats.org/officeDocument/2006/relationships/oleObject" Target="../embeddings/oleObject11.bin"/><Relationship Id="rId1" Type="http://schemas.openxmlformats.org/officeDocument/2006/relationships/vmlDrawing" Target="../drawings/vmlDrawing5.vml"/><Relationship Id="rId24" Type="http://schemas.openxmlformats.org/officeDocument/2006/relationships/oleObject" Target="../embeddings/oleObject13.bin"/><Relationship Id="rId23" Type="http://schemas.openxmlformats.org/officeDocument/2006/relationships/image" Target="../media/image28.wmf"/><Relationship Id="rId19" Type="http://schemas.openxmlformats.org/officeDocument/2006/relationships/image" Target="../media/image58.png"/><Relationship Id="rId4" Type="http://schemas.openxmlformats.org/officeDocument/2006/relationships/image" Target="../media/image14.png"/><Relationship Id="rId22" Type="http://schemas.openxmlformats.org/officeDocument/2006/relationships/oleObject" Target="../embeddings/oleObject12.bin"/><Relationship Id="rId27"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39.png"/><Relationship Id="rId18" Type="http://schemas.openxmlformats.org/officeDocument/2006/relationships/slide" Target="slide16.xml"/><Relationship Id="rId3" Type="http://schemas.openxmlformats.org/officeDocument/2006/relationships/slideLayout" Target="../slideLayouts/slideLayout2.xml"/><Relationship Id="rId7" Type="http://schemas.openxmlformats.org/officeDocument/2006/relationships/image" Target="../media/image35.png"/><Relationship Id="rId12" Type="http://schemas.openxmlformats.org/officeDocument/2006/relationships/slide" Target="slide19.xml"/><Relationship Id="rId17" Type="http://schemas.openxmlformats.org/officeDocument/2006/relationships/image" Target="../media/image43.png"/><Relationship Id="rId2" Type="http://schemas.openxmlformats.org/officeDocument/2006/relationships/audio" Target="../media/media1.wav"/><Relationship Id="rId16" Type="http://schemas.openxmlformats.org/officeDocument/2006/relationships/image" Target="../media/image42.png"/><Relationship Id="rId1" Type="http://schemas.microsoft.com/office/2007/relationships/media" Target="../media/media1.wav"/><Relationship Id="rId6" Type="http://schemas.openxmlformats.org/officeDocument/2006/relationships/slide" Target="slide14.xml"/><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41.png"/><Relationship Id="rId10" Type="http://schemas.openxmlformats.org/officeDocument/2006/relationships/slide" Target="slide17.xml"/><Relationship Id="rId19" Type="http://schemas.openxmlformats.org/officeDocument/2006/relationships/image" Target="../media/image44.png"/><Relationship Id="rId4" Type="http://schemas.openxmlformats.org/officeDocument/2006/relationships/audio" Target="../media/audio1.wav"/><Relationship Id="rId9" Type="http://schemas.openxmlformats.org/officeDocument/2006/relationships/image" Target="../media/image36.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6.png"/><Relationship Id="rId5" Type="http://schemas.openxmlformats.org/officeDocument/2006/relationships/slide" Target="slide13.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6.png"/><Relationship Id="rId5" Type="http://schemas.openxmlformats.org/officeDocument/2006/relationships/slide" Target="slide13.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6.png"/><Relationship Id="rId5" Type="http://schemas.openxmlformats.org/officeDocument/2006/relationships/slide" Target="slide13.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2.wav"/><Relationship Id="rId7" Type="http://schemas.openxmlformats.org/officeDocument/2006/relationships/image" Target="../media/image46.png"/><Relationship Id="rId2" Type="http://schemas.microsoft.com/office/2007/relationships/media" Target="../media/media2.wav"/><Relationship Id="rId1" Type="http://schemas.openxmlformats.org/officeDocument/2006/relationships/vmlDrawing" Target="../drawings/vmlDrawing6.vml"/><Relationship Id="rId6" Type="http://schemas.openxmlformats.org/officeDocument/2006/relationships/slide" Target="slide13.xml"/><Relationship Id="rId5" Type="http://schemas.openxmlformats.org/officeDocument/2006/relationships/image" Target="../media/image51.png"/><Relationship Id="rId10" Type="http://schemas.openxmlformats.org/officeDocument/2006/relationships/image" Target="../media/image50.wmf"/><Relationship Id="rId4" Type="http://schemas.openxmlformats.org/officeDocument/2006/relationships/slideLayout" Target="../slideLayouts/slideLayout7.xml"/><Relationship Id="rId9" Type="http://schemas.openxmlformats.org/officeDocument/2006/relationships/oleObject" Target="../embeddings/oleObject14.bin"/></Relationships>
</file>

<file path=ppt/slides/_rels/slide18.xml.rels><?xml version="1.0" encoding="UTF-8" standalone="yes"?>
<Relationships xmlns="http://schemas.openxmlformats.org/package/2006/relationships"><Relationship Id="rId2" Type="http://schemas.openxmlformats.org/officeDocument/2006/relationships/hyperlink" Target="https://sites.google.com/view/giaoandientu-doanhtuan/trang-ch%E1%BB%A7"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png"/><Relationship Id="rId11" Type="http://schemas.openxmlformats.org/officeDocument/2006/relationships/image" Target="../media/image9.wmf"/><Relationship Id="rId5" Type="http://schemas.openxmlformats.org/officeDocument/2006/relationships/image" Target="../media/image150.png"/><Relationship Id="rId10" Type="http://schemas.openxmlformats.org/officeDocument/2006/relationships/oleObject" Target="../embeddings/oleObject2.bin"/><Relationship Id="rId4" Type="http://schemas.openxmlformats.org/officeDocument/2006/relationships/image" Target="../media/image10.png"/><Relationship Id="rId9" Type="http://schemas.openxmlformats.org/officeDocument/2006/relationships/image" Target="../media/image8.wmf"/></Relationships>
</file>

<file path=ppt/slides/_rels/slide6.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notesSlide" Target="../notesSlides/notesSlide5.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2.png"/><Relationship Id="rId10" Type="http://schemas.openxmlformats.org/officeDocument/2006/relationships/image" Target="../media/image17.wmf"/><Relationship Id="rId4" Type="http://schemas.openxmlformats.org/officeDocument/2006/relationships/image" Target="../media/image14.png"/><Relationship Id="rId9"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8" Type="http://schemas.openxmlformats.org/officeDocument/2006/relationships/oleObject" Target="../embeddings/oleObject7.bin"/><Relationship Id="rId3" Type="http://schemas.openxmlformats.org/officeDocument/2006/relationships/notesSlide" Target="../notesSlides/notesSlide8.xml"/><Relationship Id="rId21" Type="http://schemas.openxmlformats.org/officeDocument/2006/relationships/image" Target="../media/image23.wmf"/><Relationship Id="rId7" Type="http://schemas.openxmlformats.org/officeDocument/2006/relationships/image" Target="../media/image21.wmf"/><Relationship Id="rId17" Type="http://schemas.openxmlformats.org/officeDocument/2006/relationships/image" Target="../media/image370.png"/><Relationship Id="rId25" Type="http://schemas.openxmlformats.org/officeDocument/2006/relationships/image" Target="../media/image25.png"/><Relationship Id="rId2" Type="http://schemas.openxmlformats.org/officeDocument/2006/relationships/slideLayout" Target="../slideLayouts/slideLayout2.xml"/><Relationship Id="rId20" Type="http://schemas.openxmlformats.org/officeDocument/2006/relationships/oleObject" Target="../embeddings/oleObject8.bin"/><Relationship Id="rId1" Type="http://schemas.openxmlformats.org/officeDocument/2006/relationships/vmlDrawing" Target="../drawings/vmlDrawing4.vml"/><Relationship Id="rId6" Type="http://schemas.openxmlformats.org/officeDocument/2006/relationships/oleObject" Target="../embeddings/oleObject6.bin"/><Relationship Id="rId24" Type="http://schemas.openxmlformats.org/officeDocument/2006/relationships/image" Target="../media/image24.wmf"/><Relationship Id="rId5" Type="http://schemas.openxmlformats.org/officeDocument/2006/relationships/image" Target="../media/image350.png"/><Relationship Id="rId23" Type="http://schemas.openxmlformats.org/officeDocument/2006/relationships/oleObject" Target="../embeddings/oleObject9.bin"/><Relationship Id="rId19" Type="http://schemas.openxmlformats.org/officeDocument/2006/relationships/image" Target="../media/image22.wmf"/><Relationship Id="rId4" Type="http://schemas.openxmlformats.org/officeDocument/2006/relationships/image" Target="../media/image14.png"/><Relationship Id="rId22"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6088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399" y="284797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1" name="TextBox 20"/>
              <p:cNvSpPr txBox="1"/>
              <p:nvPr/>
            </p:nvSpPr>
            <p:spPr>
              <a:xfrm>
                <a:off x="3884612" y="3270250"/>
                <a:ext cx="7467600" cy="492443"/>
              </a:xfrm>
              <a:prstGeom prst="rect">
                <a:avLst/>
              </a:prstGeom>
              <a:noFill/>
            </p:spPr>
            <p:txBody>
              <a:bodyPr wrap="square" rtlCol="0">
                <a:spAutoFit/>
              </a:bodyPr>
              <a:lstStyle/>
              <a:p>
                <a:r>
                  <a:rPr lang="en-US" sz="2600" b="1" smtClean="0">
                    <a:latin typeface="Arial" pitchFamily="34" charset="0"/>
                    <a:cs typeface="Arial" pitchFamily="34" charset="0"/>
                  </a:rPr>
                  <a:t>là </a:t>
                </a:r>
                <a:r>
                  <a:rPr lang="en-US" sz="2600" b="1">
                    <a:latin typeface="Arial" pitchFamily="34" charset="0"/>
                    <a:cs typeface="Arial" pitchFamily="34" charset="0"/>
                  </a:rPr>
                  <a:t>p</a:t>
                </a:r>
                <a:r>
                  <a:rPr lang="vi-VN" sz="2600" b="1" smtClean="0">
                    <a:latin typeface="Arial" pitchFamily="34" charset="0"/>
                    <a:cs typeface="Arial" pitchFamily="34" charset="0"/>
                  </a:rPr>
                  <a:t>hương trình bậc hai</a:t>
                </a:r>
                <a:r>
                  <a:rPr lang="en-US" sz="2600" b="1" smtClean="0">
                    <a:latin typeface="Arial" pitchFamily="34" charset="0"/>
                    <a:cs typeface="Arial" pitchFamily="34" charset="0"/>
                  </a:rPr>
                  <a:t> với </a:t>
                </a:r>
                <a14:m>
                  <m:oMath xmlns:m="http://schemas.openxmlformats.org/officeDocument/2006/math">
                    <m:r>
                      <a:rPr lang="en-US" sz="2600" b="1" i="1" smtClean="0">
                        <a:latin typeface="Cambria Math"/>
                        <a:cs typeface="Arial" pitchFamily="34" charset="0"/>
                      </a:rPr>
                      <m:t>𝒂</m:t>
                    </m:r>
                    <m:r>
                      <a:rPr lang="en-US" sz="2600" b="1" i="1" smtClean="0">
                        <a:latin typeface="Cambria Math"/>
                        <a:cs typeface="Arial" pitchFamily="34" charset="0"/>
                      </a:rPr>
                      <m:t>=</m:t>
                    </m:r>
                    <m:r>
                      <a:rPr lang="en-US" sz="2600" b="1" i="1" smtClean="0">
                        <a:latin typeface="Cambria Math"/>
                        <a:cs typeface="Arial" pitchFamily="34" charset="0"/>
                      </a:rPr>
                      <m:t>𝟏</m:t>
                    </m:r>
                    <m:r>
                      <a:rPr lang="en-US" sz="2600" b="1" i="1" smtClean="0">
                        <a:latin typeface="Cambria Math"/>
                        <a:cs typeface="Arial" pitchFamily="34" charset="0"/>
                      </a:rPr>
                      <m:t>, </m:t>
                    </m:r>
                    <m:r>
                      <a:rPr lang="en-US" sz="2600" b="1" i="1" smtClean="0">
                        <a:latin typeface="Cambria Math"/>
                        <a:cs typeface="Arial" pitchFamily="34" charset="0"/>
                      </a:rPr>
                      <m:t>𝒃</m:t>
                    </m:r>
                    <m:r>
                      <a:rPr lang="en-US" sz="2600" b="1" i="1" smtClean="0">
                        <a:latin typeface="Cambria Math"/>
                        <a:cs typeface="Arial" pitchFamily="34" charset="0"/>
                      </a:rPr>
                      <m:t>=</m:t>
                    </m:r>
                    <m:r>
                      <a:rPr lang="en-US" sz="2600" b="1" i="1" smtClean="0">
                        <a:latin typeface="Cambria Math"/>
                        <a:cs typeface="Arial" pitchFamily="34" charset="0"/>
                      </a:rPr>
                      <m:t>𝟎</m:t>
                    </m:r>
                    <m:r>
                      <a:rPr lang="en-US" sz="2600" b="1" i="1" smtClean="0">
                        <a:latin typeface="Cambria Math"/>
                        <a:cs typeface="Arial" pitchFamily="34" charset="0"/>
                      </a:rPr>
                      <m:t>, </m:t>
                    </m:r>
                    <m:r>
                      <a:rPr lang="en-US" sz="2600" b="1" i="1" smtClean="0">
                        <a:latin typeface="Cambria Math"/>
                        <a:cs typeface="Arial" pitchFamily="34" charset="0"/>
                      </a:rPr>
                      <m:t>𝒄</m:t>
                    </m:r>
                    <m:r>
                      <a:rPr lang="en-US" sz="2600" b="1" i="1" smtClean="0">
                        <a:latin typeface="Cambria Math"/>
                        <a:cs typeface="Arial" pitchFamily="34" charset="0"/>
                      </a:rPr>
                      <m:t>=</m:t>
                    </m:r>
                    <m:r>
                      <a:rPr lang="en-US" sz="2600" b="1" i="1" smtClean="0">
                        <a:latin typeface="Cambria Math"/>
                        <a:cs typeface="Arial" pitchFamily="34" charset="0"/>
                      </a:rPr>
                      <m:t>𝟓</m:t>
                    </m:r>
                  </m:oMath>
                </a14:m>
                <a:endParaRPr lang="vi-VN" sz="2600"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884612" y="3270250"/>
                <a:ext cx="7467600" cy="492443"/>
              </a:xfrm>
              <a:prstGeom prst="rect">
                <a:avLst/>
              </a:prstGeom>
              <a:blipFill rotWithShape="1">
                <a:blip r:embed="rId16"/>
                <a:stretch>
                  <a:fillRect l="-1388" t="-11111" b="-29630"/>
                </a:stretch>
              </a:blipFill>
            </p:spPr>
            <p:txBody>
              <a:bodyPr/>
              <a:lstStyle/>
              <a:p>
                <a:r>
                  <a:rPr lang="en-US">
                    <a:noFill/>
                  </a:rPr>
                  <a:t> </a:t>
                </a:r>
              </a:p>
            </p:txBody>
          </p:sp>
        </mc:Fallback>
      </mc:AlternateContent>
      <p:graphicFrame>
        <p:nvGraphicFramePr>
          <p:cNvPr id="22" name="Object 21"/>
          <p:cNvGraphicFramePr>
            <a:graphicFrameLocks noChangeAspect="1"/>
          </p:cNvGraphicFramePr>
          <p:nvPr>
            <p:extLst>
              <p:ext uri="{D42A27DB-BD31-4B8C-83A1-F6EECF244321}">
                <p14:modId xmlns:p14="http://schemas.microsoft.com/office/powerpoint/2010/main" val="2277200293"/>
              </p:ext>
            </p:extLst>
          </p:nvPr>
        </p:nvGraphicFramePr>
        <p:xfrm>
          <a:off x="1223963" y="3200400"/>
          <a:ext cx="2300287" cy="755650"/>
        </p:xfrm>
        <a:graphic>
          <a:graphicData uri="http://schemas.openxmlformats.org/presentationml/2006/ole">
            <mc:AlternateContent xmlns:mc="http://schemas.openxmlformats.org/markup-compatibility/2006">
              <mc:Choice xmlns:v="urn:schemas-microsoft-com:vml" Requires="v">
                <p:oleObj spid="_x0000_s945235" name="Equation" r:id="rId17" imgW="888840" imgH="291960" progId="Equation.DSMT4">
                  <p:embed/>
                </p:oleObj>
              </mc:Choice>
              <mc:Fallback>
                <p:oleObj name="Equation" r:id="rId17" imgW="888840" imgH="291960" progId="Equation.DSMT4">
                  <p:embed/>
                  <p:pic>
                    <p:nvPicPr>
                      <p:cNvPr id="0" name=""/>
                      <p:cNvPicPr>
                        <a:picLocks noChangeAspect="1" noChangeArrowheads="1"/>
                      </p:cNvPicPr>
                      <p:nvPr/>
                    </p:nvPicPr>
                    <p:blipFill>
                      <a:blip r:embed="rId18"/>
                      <a:srcRect/>
                      <a:stretch>
                        <a:fillRect/>
                      </a:stretch>
                    </p:blipFill>
                    <p:spPr bwMode="auto">
                      <a:xfrm>
                        <a:off x="1223963" y="3200400"/>
                        <a:ext cx="230028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3" name="TextBox 22"/>
              <p:cNvSpPr txBox="1"/>
              <p:nvPr/>
            </p:nvSpPr>
            <p:spPr>
              <a:xfrm>
                <a:off x="4265612" y="3956050"/>
                <a:ext cx="7467600" cy="492443"/>
              </a:xfrm>
              <a:prstGeom prst="rect">
                <a:avLst/>
              </a:prstGeom>
              <a:noFill/>
            </p:spPr>
            <p:txBody>
              <a:bodyPr wrap="square" rtlCol="0">
                <a:spAutoFit/>
              </a:bodyPr>
              <a:lstStyle/>
              <a:p>
                <a:r>
                  <a:rPr lang="en-US" sz="2600" b="1" smtClean="0">
                    <a:latin typeface="Arial" pitchFamily="34" charset="0"/>
                    <a:cs typeface="Arial" pitchFamily="34" charset="0"/>
                  </a:rPr>
                  <a:t>là </a:t>
                </a:r>
                <a:r>
                  <a:rPr lang="en-US" sz="2600" b="1">
                    <a:latin typeface="Arial" pitchFamily="34" charset="0"/>
                    <a:cs typeface="Arial" pitchFamily="34" charset="0"/>
                  </a:rPr>
                  <a:t>p</a:t>
                </a:r>
                <a:r>
                  <a:rPr lang="vi-VN" sz="2600" b="1" smtClean="0">
                    <a:latin typeface="Arial" pitchFamily="34" charset="0"/>
                    <a:cs typeface="Arial" pitchFamily="34" charset="0"/>
                  </a:rPr>
                  <a:t>hương trình bậc hai</a:t>
                </a:r>
                <a:r>
                  <a:rPr lang="en-US" sz="2600" b="1" smtClean="0">
                    <a:latin typeface="Arial" pitchFamily="34" charset="0"/>
                    <a:cs typeface="Arial" pitchFamily="34" charset="0"/>
                  </a:rPr>
                  <a:t> với </a:t>
                </a:r>
                <a14:m>
                  <m:oMath xmlns:m="http://schemas.openxmlformats.org/officeDocument/2006/math">
                    <m:r>
                      <a:rPr lang="en-US" sz="2600" b="1" i="1" smtClean="0">
                        <a:latin typeface="Cambria Math"/>
                        <a:cs typeface="Arial" pitchFamily="34" charset="0"/>
                      </a:rPr>
                      <m:t>𝒂</m:t>
                    </m:r>
                    <m:r>
                      <a:rPr lang="en-US" sz="2600" b="1" i="1" smtClean="0">
                        <a:latin typeface="Cambria Math"/>
                        <a:cs typeface="Arial" pitchFamily="34" charset="0"/>
                      </a:rPr>
                      <m:t>=</m:t>
                    </m:r>
                    <m:r>
                      <a:rPr lang="en-US" sz="2600" b="1" i="1" smtClean="0">
                        <a:latin typeface="Cambria Math"/>
                        <a:cs typeface="Arial" pitchFamily="34" charset="0"/>
                      </a:rPr>
                      <m:t>𝟐</m:t>
                    </m:r>
                    <m:r>
                      <a:rPr lang="en-US" sz="2600" b="1" i="1" smtClean="0">
                        <a:latin typeface="Cambria Math"/>
                        <a:cs typeface="Arial" pitchFamily="34" charset="0"/>
                      </a:rPr>
                      <m:t>, </m:t>
                    </m:r>
                    <m:r>
                      <a:rPr lang="en-US" sz="2600" b="1" i="1" smtClean="0">
                        <a:latin typeface="Cambria Math"/>
                        <a:cs typeface="Arial" pitchFamily="34" charset="0"/>
                      </a:rPr>
                      <m:t>𝒃</m:t>
                    </m:r>
                    <m:r>
                      <a:rPr lang="en-US" sz="2600" b="1" i="1" smtClean="0">
                        <a:latin typeface="Cambria Math"/>
                        <a:cs typeface="Arial" pitchFamily="34" charset="0"/>
                      </a:rPr>
                      <m:t>=</m:t>
                    </m:r>
                    <m:r>
                      <a:rPr lang="en-US" sz="2600" b="1" i="1" smtClean="0">
                        <a:latin typeface="Cambria Math"/>
                        <a:cs typeface="Arial" pitchFamily="34" charset="0"/>
                      </a:rPr>
                      <m:t>𝟕</m:t>
                    </m:r>
                    <m:r>
                      <a:rPr lang="en-US" sz="2600" b="1" i="1" smtClean="0">
                        <a:latin typeface="Cambria Math"/>
                        <a:cs typeface="Arial" pitchFamily="34" charset="0"/>
                      </a:rPr>
                      <m:t>, </m:t>
                    </m:r>
                    <m:r>
                      <a:rPr lang="en-US" sz="2600" b="1" i="1" smtClean="0">
                        <a:latin typeface="Cambria Math"/>
                        <a:cs typeface="Arial" pitchFamily="34" charset="0"/>
                      </a:rPr>
                      <m:t>𝒄</m:t>
                    </m:r>
                    <m:r>
                      <a:rPr lang="en-US" sz="2600" b="1" i="1" smtClean="0">
                        <a:latin typeface="Cambria Math"/>
                        <a:cs typeface="Arial" pitchFamily="34" charset="0"/>
                      </a:rPr>
                      <m:t>=</m:t>
                    </m:r>
                    <m:r>
                      <a:rPr lang="en-US" sz="2600" b="1" i="1" smtClean="0">
                        <a:latin typeface="Cambria Math"/>
                        <a:cs typeface="Arial" pitchFamily="34" charset="0"/>
                      </a:rPr>
                      <m:t>𝟓</m:t>
                    </m:r>
                  </m:oMath>
                </a14:m>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265612" y="3956050"/>
                <a:ext cx="7467600" cy="492443"/>
              </a:xfrm>
              <a:prstGeom prst="rect">
                <a:avLst/>
              </a:prstGeom>
              <a:blipFill rotWithShape="1">
                <a:blip r:embed="rId19"/>
                <a:stretch>
                  <a:fillRect l="-1469" t="-11111" b="-29630"/>
                </a:stretch>
              </a:blipFill>
            </p:spPr>
            <p:txBody>
              <a:bodyPr/>
              <a:lstStyle/>
              <a:p>
                <a:r>
                  <a:rPr lang="en-US">
                    <a:noFill/>
                  </a:rPr>
                  <a:t> </a:t>
                </a:r>
              </a:p>
            </p:txBody>
          </p:sp>
        </mc:Fallback>
      </mc:AlternateContent>
      <p:graphicFrame>
        <p:nvGraphicFramePr>
          <p:cNvPr id="24" name="Object 23"/>
          <p:cNvGraphicFramePr>
            <a:graphicFrameLocks noChangeAspect="1"/>
          </p:cNvGraphicFramePr>
          <p:nvPr>
            <p:extLst>
              <p:ext uri="{D42A27DB-BD31-4B8C-83A1-F6EECF244321}">
                <p14:modId xmlns:p14="http://schemas.microsoft.com/office/powerpoint/2010/main" val="1823594896"/>
              </p:ext>
            </p:extLst>
          </p:nvPr>
        </p:nvGraphicFramePr>
        <p:xfrm>
          <a:off x="1223963" y="3886200"/>
          <a:ext cx="2693988" cy="755650"/>
        </p:xfrm>
        <a:graphic>
          <a:graphicData uri="http://schemas.openxmlformats.org/presentationml/2006/ole">
            <mc:AlternateContent xmlns:mc="http://schemas.openxmlformats.org/markup-compatibility/2006">
              <mc:Choice xmlns:v="urn:schemas-microsoft-com:vml" Requires="v">
                <p:oleObj spid="_x0000_s945236" name="Equation" r:id="rId20" imgW="1041120" imgH="291960" progId="Equation.DSMT4">
                  <p:embed/>
                </p:oleObj>
              </mc:Choice>
              <mc:Fallback>
                <p:oleObj name="Equation" r:id="rId20" imgW="1041120" imgH="291960" progId="Equation.DSMT4">
                  <p:embed/>
                  <p:pic>
                    <p:nvPicPr>
                      <p:cNvPr id="0" name=""/>
                      <p:cNvPicPr>
                        <a:picLocks noChangeAspect="1" noChangeArrowheads="1"/>
                      </p:cNvPicPr>
                      <p:nvPr/>
                    </p:nvPicPr>
                    <p:blipFill>
                      <a:blip r:embed="rId21"/>
                      <a:srcRect/>
                      <a:stretch>
                        <a:fillRect/>
                      </a:stretch>
                    </p:blipFill>
                    <p:spPr bwMode="auto">
                      <a:xfrm>
                        <a:off x="1223963" y="3886200"/>
                        <a:ext cx="26939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4570412" y="4780746"/>
            <a:ext cx="7467600" cy="492443"/>
          </a:xfrm>
          <a:prstGeom prst="rect">
            <a:avLst/>
          </a:prstGeom>
          <a:noFill/>
        </p:spPr>
        <p:txBody>
          <a:bodyPr wrap="square" rtlCol="0">
            <a:spAutoFit/>
          </a:bodyPr>
          <a:lstStyle/>
          <a:p>
            <a:r>
              <a:rPr lang="en-US" sz="2600" b="1">
                <a:latin typeface="Arial" pitchFamily="34" charset="0"/>
                <a:cs typeface="Arial" pitchFamily="34" charset="0"/>
              </a:rPr>
              <a:t>không phải là p</a:t>
            </a:r>
            <a:r>
              <a:rPr lang="vi-VN" sz="2600" b="1">
                <a:latin typeface="Arial" pitchFamily="34" charset="0"/>
                <a:cs typeface="Arial" pitchFamily="34" charset="0"/>
              </a:rPr>
              <a:t>hương trình bậc hai</a:t>
            </a:r>
          </a:p>
        </p:txBody>
      </p:sp>
      <p:graphicFrame>
        <p:nvGraphicFramePr>
          <p:cNvPr id="27" name="Object 26"/>
          <p:cNvGraphicFramePr>
            <a:graphicFrameLocks noChangeAspect="1"/>
          </p:cNvGraphicFramePr>
          <p:nvPr>
            <p:extLst>
              <p:ext uri="{D42A27DB-BD31-4B8C-83A1-F6EECF244321}">
                <p14:modId xmlns:p14="http://schemas.microsoft.com/office/powerpoint/2010/main" val="1756190419"/>
              </p:ext>
            </p:extLst>
          </p:nvPr>
        </p:nvGraphicFramePr>
        <p:xfrm>
          <a:off x="1223963" y="4473575"/>
          <a:ext cx="3154362" cy="1117600"/>
        </p:xfrm>
        <a:graphic>
          <a:graphicData uri="http://schemas.openxmlformats.org/presentationml/2006/ole">
            <mc:AlternateContent xmlns:mc="http://schemas.openxmlformats.org/markup-compatibility/2006">
              <mc:Choice xmlns:v="urn:schemas-microsoft-com:vml" Requires="v">
                <p:oleObj spid="_x0000_s945237" name="Equation" r:id="rId22" imgW="1218960" imgH="431640" progId="Equation.DSMT4">
                  <p:embed/>
                </p:oleObj>
              </mc:Choice>
              <mc:Fallback>
                <p:oleObj name="Equation" r:id="rId22" imgW="1218960" imgH="431640" progId="Equation.DSMT4">
                  <p:embed/>
                  <p:pic>
                    <p:nvPicPr>
                      <p:cNvPr id="0" name=""/>
                      <p:cNvPicPr>
                        <a:picLocks noChangeAspect="1" noChangeArrowheads="1"/>
                      </p:cNvPicPr>
                      <p:nvPr/>
                    </p:nvPicPr>
                    <p:blipFill>
                      <a:blip r:embed="rId23"/>
                      <a:srcRect/>
                      <a:stretch>
                        <a:fillRect/>
                      </a:stretch>
                    </p:blipFill>
                    <p:spPr bwMode="auto">
                      <a:xfrm>
                        <a:off x="1223963" y="4473575"/>
                        <a:ext cx="3154362"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157666033"/>
              </p:ext>
            </p:extLst>
          </p:nvPr>
        </p:nvGraphicFramePr>
        <p:xfrm>
          <a:off x="1223963" y="5643563"/>
          <a:ext cx="2233613" cy="757237"/>
        </p:xfrm>
        <a:graphic>
          <a:graphicData uri="http://schemas.openxmlformats.org/presentationml/2006/ole">
            <mc:AlternateContent xmlns:mc="http://schemas.openxmlformats.org/markup-compatibility/2006">
              <mc:Choice xmlns:v="urn:schemas-microsoft-com:vml" Requires="v">
                <p:oleObj spid="_x0000_s945238" name="Equation" r:id="rId24" imgW="863280" imgH="291960" progId="Equation.DSMT4">
                  <p:embed/>
                </p:oleObj>
              </mc:Choice>
              <mc:Fallback>
                <p:oleObj name="Equation" r:id="rId24" imgW="863280" imgH="291960" progId="Equation.DSMT4">
                  <p:embed/>
                  <p:pic>
                    <p:nvPicPr>
                      <p:cNvPr id="0" name=""/>
                      <p:cNvPicPr>
                        <a:picLocks noChangeAspect="1" noChangeArrowheads="1"/>
                      </p:cNvPicPr>
                      <p:nvPr/>
                    </p:nvPicPr>
                    <p:blipFill>
                      <a:blip r:embed="rId25"/>
                      <a:srcRect/>
                      <a:stretch>
                        <a:fillRect/>
                      </a:stretch>
                    </p:blipFill>
                    <p:spPr bwMode="auto">
                      <a:xfrm>
                        <a:off x="1223963" y="5643563"/>
                        <a:ext cx="2233613"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9" name="TextBox 28"/>
              <p:cNvSpPr txBox="1"/>
              <p:nvPr/>
            </p:nvSpPr>
            <p:spPr>
              <a:xfrm>
                <a:off x="3579812" y="5715000"/>
                <a:ext cx="7772400" cy="492443"/>
              </a:xfrm>
              <a:prstGeom prst="rect">
                <a:avLst/>
              </a:prstGeom>
              <a:noFill/>
            </p:spPr>
            <p:txBody>
              <a:bodyPr wrap="square" rtlCol="0">
                <a:spAutoFit/>
              </a:bodyPr>
              <a:lstStyle/>
              <a:p>
                <a:r>
                  <a:rPr lang="en-US" sz="2600" b="1" smtClean="0">
                    <a:latin typeface="Arial" pitchFamily="34" charset="0"/>
                    <a:cs typeface="Arial" pitchFamily="34" charset="0"/>
                  </a:rPr>
                  <a:t>là </a:t>
                </a:r>
                <a:r>
                  <a:rPr lang="en-US" sz="2600" b="1">
                    <a:latin typeface="Arial" pitchFamily="34" charset="0"/>
                    <a:cs typeface="Arial" pitchFamily="34" charset="0"/>
                  </a:rPr>
                  <a:t>p</a:t>
                </a:r>
                <a:r>
                  <a:rPr lang="vi-VN" sz="2600" b="1" smtClean="0">
                    <a:latin typeface="Arial" pitchFamily="34" charset="0"/>
                    <a:cs typeface="Arial" pitchFamily="34" charset="0"/>
                  </a:rPr>
                  <a:t>hương trình bậc hai</a:t>
                </a:r>
                <a:r>
                  <a:rPr lang="en-US" sz="2600" b="1" smtClean="0">
                    <a:latin typeface="Arial" pitchFamily="34" charset="0"/>
                    <a:cs typeface="Arial" pitchFamily="34" charset="0"/>
                  </a:rPr>
                  <a:t> với </a:t>
                </a:r>
                <a14:m>
                  <m:oMath xmlns:m="http://schemas.openxmlformats.org/officeDocument/2006/math">
                    <m:r>
                      <a:rPr lang="en-US" sz="2600" b="1" i="1" smtClean="0">
                        <a:latin typeface="Cambria Math"/>
                        <a:cs typeface="Arial" pitchFamily="34" charset="0"/>
                      </a:rPr>
                      <m:t>𝒂</m:t>
                    </m:r>
                    <m:r>
                      <a:rPr lang="en-US" sz="2600" b="1" i="1" smtClean="0">
                        <a:latin typeface="Cambria Math"/>
                        <a:cs typeface="Arial" pitchFamily="34" charset="0"/>
                      </a:rPr>
                      <m:t>=</m:t>
                    </m:r>
                    <m:r>
                      <a:rPr lang="en-US" sz="2600" b="1" i="1" smtClean="0">
                        <a:latin typeface="Cambria Math"/>
                        <a:cs typeface="Arial" pitchFamily="34" charset="0"/>
                      </a:rPr>
                      <m:t>𝟎</m:t>
                    </m:r>
                    <m:r>
                      <a:rPr lang="en-US" sz="2600" b="1" i="1" smtClean="0">
                        <a:latin typeface="Cambria Math"/>
                        <a:cs typeface="Arial" pitchFamily="34" charset="0"/>
                      </a:rPr>
                      <m:t>,</m:t>
                    </m:r>
                    <m:r>
                      <a:rPr lang="en-US" sz="2600" b="1" i="1" smtClean="0">
                        <a:latin typeface="Cambria Math"/>
                        <a:cs typeface="Arial" pitchFamily="34" charset="0"/>
                      </a:rPr>
                      <m:t>𝟓</m:t>
                    </m:r>
                    <m:r>
                      <a:rPr lang="en-US" sz="2600" b="1" i="1" smtClean="0">
                        <a:latin typeface="Cambria Math"/>
                        <a:cs typeface="Arial" pitchFamily="34" charset="0"/>
                      </a:rPr>
                      <m:t>, </m:t>
                    </m:r>
                    <m:r>
                      <a:rPr lang="en-US" sz="2600" b="1" i="1" smtClean="0">
                        <a:latin typeface="Cambria Math"/>
                        <a:cs typeface="Arial" pitchFamily="34" charset="0"/>
                      </a:rPr>
                      <m:t>𝒃</m:t>
                    </m:r>
                    <m:r>
                      <a:rPr lang="en-US" sz="2600" b="1" i="1" smtClean="0">
                        <a:latin typeface="Cambria Math"/>
                        <a:cs typeface="Arial" pitchFamily="34" charset="0"/>
                      </a:rPr>
                      <m:t>=</m:t>
                    </m:r>
                    <m:r>
                      <a:rPr lang="en-US" sz="2600" b="1" i="1" smtClean="0">
                        <a:latin typeface="Cambria Math"/>
                        <a:cs typeface="Arial" pitchFamily="34" charset="0"/>
                      </a:rPr>
                      <m:t>𝟎</m:t>
                    </m:r>
                    <m:r>
                      <a:rPr lang="en-US" sz="2600" b="1" i="1" smtClean="0">
                        <a:latin typeface="Cambria Math"/>
                        <a:cs typeface="Arial" pitchFamily="34" charset="0"/>
                      </a:rPr>
                      <m:t>, </m:t>
                    </m:r>
                    <m:r>
                      <a:rPr lang="en-US" sz="2600" b="1" i="1" smtClean="0">
                        <a:latin typeface="Cambria Math"/>
                        <a:cs typeface="Arial" pitchFamily="34" charset="0"/>
                      </a:rPr>
                      <m:t>𝒄</m:t>
                    </m:r>
                    <m:r>
                      <a:rPr lang="en-US" sz="2600" b="1" i="1" smtClean="0">
                        <a:latin typeface="Cambria Math"/>
                        <a:cs typeface="Arial" pitchFamily="34" charset="0"/>
                      </a:rPr>
                      <m:t>=</m:t>
                    </m:r>
                    <m:r>
                      <a:rPr lang="en-US" sz="2600" b="1" i="1" smtClean="0">
                        <a:latin typeface="Cambria Math"/>
                        <a:cs typeface="Arial" pitchFamily="34" charset="0"/>
                      </a:rPr>
                      <m:t>𝟎</m:t>
                    </m:r>
                  </m:oMath>
                </a14:m>
                <a:endParaRPr lang="vi-VN" sz="2600" b="1">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3579812" y="5715000"/>
                <a:ext cx="7772400" cy="492443"/>
              </a:xfrm>
              <a:prstGeom prst="rect">
                <a:avLst/>
              </a:prstGeom>
              <a:blipFill rotWithShape="1">
                <a:blip r:embed="rId26"/>
                <a:stretch>
                  <a:fillRect l="-1333" t="-11250" b="-30000"/>
                </a:stretch>
              </a:blipFill>
            </p:spPr>
            <p:txBody>
              <a:bodyPr/>
              <a:lstStyle/>
              <a:p>
                <a:r>
                  <a:rPr lang="en-US">
                    <a:noFill/>
                  </a:rPr>
                  <a:t> </a:t>
                </a:r>
              </a:p>
            </p:txBody>
          </p:sp>
        </mc:Fallback>
      </mc:AlternateContent>
      <p:sp>
        <p:nvSpPr>
          <p:cNvPr id="30" name="AutoShape 4"/>
          <p:cNvSpPr>
            <a:spLocks noChangeArrowheads="1"/>
          </p:cNvSpPr>
          <p:nvPr/>
        </p:nvSpPr>
        <p:spPr bwMode="gray">
          <a:xfrm>
            <a:off x="447214" y="95249"/>
            <a:ext cx="6942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ĐỊNH NGHĨA P</a:t>
            </a:r>
            <a:r>
              <a:rPr lang="vi-VN" sz="2000" b="1" smtClean="0">
                <a:solidFill>
                  <a:schemeClr val="bg1"/>
                </a:solidFill>
                <a:latin typeface="Arial" pitchFamily="34" charset="0"/>
                <a:cs typeface="Arial" pitchFamily="34" charset="0"/>
              </a:rPr>
              <a:t>HƯƠNG TRÌNH</a:t>
            </a:r>
            <a:r>
              <a:rPr lang="en-US" sz="2000" b="1" smtClean="0">
                <a:solidFill>
                  <a:schemeClr val="bg1"/>
                </a:solidFill>
                <a:latin typeface="Arial" pitchFamily="34" charset="0"/>
                <a:cs typeface="Arial" pitchFamily="34" charset="0"/>
              </a:rPr>
              <a:t> BẬC HAI MỘT ẨN .</a:t>
            </a:r>
            <a:endParaRPr lang="vi-VN" sz="2000" b="1">
              <a:solidFill>
                <a:schemeClr val="bg1"/>
              </a:solidFill>
              <a:latin typeface="Arial" pitchFamily="34" charset="0"/>
              <a:cs typeface="Arial" pitchFamily="34" charset="0"/>
            </a:endParaRPr>
          </a:p>
        </p:txBody>
      </p:sp>
      <p:pic>
        <p:nvPicPr>
          <p:cNvPr id="945234" name="Picture 8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2943" y="695620"/>
            <a:ext cx="118157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95845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5399" y="284797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1" name="TextBox 20"/>
              <p:cNvSpPr txBox="1"/>
              <p:nvPr/>
            </p:nvSpPr>
            <p:spPr>
              <a:xfrm>
                <a:off x="1598612" y="3270250"/>
                <a:ext cx="9507120" cy="492443"/>
              </a:xfrm>
              <a:prstGeom prst="rect">
                <a:avLst/>
              </a:prstGeom>
              <a:noFill/>
            </p:spPr>
            <p:txBody>
              <a:bodyPr wrap="square" rtlCol="0">
                <a:spAutoFit/>
              </a:bodyPr>
              <a:lstStyle/>
              <a:p>
                <a:pPr marL="342900" indent="-342900">
                  <a:buFont typeface="Wingdings" pitchFamily="2" charset="2"/>
                  <a:buChar char="§"/>
                </a:pPr>
                <a:r>
                  <a:rPr lang="en-US" sz="2600" b="1" smtClean="0">
                    <a:latin typeface="Arial" pitchFamily="34" charset="0"/>
                    <a:cs typeface="Arial" pitchFamily="34" charset="0"/>
                  </a:rPr>
                  <a:t>Với </a:t>
                </a:r>
                <a14:m>
                  <m:oMath xmlns:m="http://schemas.openxmlformats.org/officeDocument/2006/math">
                    <m:r>
                      <a:rPr lang="en-US" sz="2600" b="1" i="1" smtClean="0">
                        <a:latin typeface="Cambria Math"/>
                        <a:cs typeface="Arial" pitchFamily="34" charset="0"/>
                      </a:rPr>
                      <m:t>𝒎</m:t>
                    </m:r>
                    <m:r>
                      <a:rPr lang="en-US" sz="2600" b="1" i="1" smtClean="0">
                        <a:latin typeface="Cambria Math"/>
                        <a:cs typeface="Arial" pitchFamily="34" charset="0"/>
                      </a:rPr>
                      <m:t>=</m:t>
                    </m:r>
                    <m:r>
                      <a:rPr lang="en-US" sz="2600" b="1" i="1" smtClean="0">
                        <a:latin typeface="Cambria Math"/>
                        <a:cs typeface="Arial" pitchFamily="34" charset="0"/>
                      </a:rPr>
                      <m:t>𝟎</m:t>
                    </m:r>
                  </m:oMath>
                </a14:m>
                <a:r>
                  <a:rPr lang="en-US" sz="2600" b="1" smtClean="0">
                    <a:latin typeface="Arial" pitchFamily="34" charset="0"/>
                    <a:cs typeface="Arial" pitchFamily="34" charset="0"/>
                  </a:rPr>
                  <a:t> thì p</a:t>
                </a:r>
                <a:r>
                  <a:rPr lang="vi-VN" sz="2600" b="1" smtClean="0">
                    <a:latin typeface="Arial" pitchFamily="34" charset="0"/>
                    <a:cs typeface="Arial" pitchFamily="34" charset="0"/>
                  </a:rPr>
                  <a:t>hương trình</a:t>
                </a:r>
                <a:r>
                  <a:rPr lang="en-US" sz="2600" b="1" smtClean="0">
                    <a:latin typeface="Arial" pitchFamily="34" charset="0"/>
                    <a:cs typeface="Arial" pitchFamily="34" charset="0"/>
                  </a:rPr>
                  <a:t> đã cho trở thành : </a:t>
                </a:r>
                <a14:m>
                  <m:oMath xmlns:m="http://schemas.openxmlformats.org/officeDocument/2006/math">
                    <m:r>
                      <a:rPr lang="en-US" sz="2600" b="1" i="1" smtClean="0">
                        <a:solidFill>
                          <a:srgbClr val="C00000"/>
                        </a:solidFill>
                        <a:latin typeface="Cambria Math"/>
                        <a:cs typeface="Arial" pitchFamily="34" charset="0"/>
                      </a:rPr>
                      <m:t>𝟐</m:t>
                    </m:r>
                    <m:r>
                      <a:rPr lang="en-US" sz="2600" b="1" i="1" smtClean="0">
                        <a:solidFill>
                          <a:srgbClr val="C00000"/>
                        </a:solidFill>
                        <a:latin typeface="Cambria Math"/>
                        <a:cs typeface="Arial" pitchFamily="34" charset="0"/>
                      </a:rPr>
                      <m:t>𝒙</m:t>
                    </m:r>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𝟏</m:t>
                    </m:r>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𝟎</m:t>
                    </m:r>
                  </m:oMath>
                </a14:m>
                <a:endParaRPr lang="vi-VN" sz="2600" b="1">
                  <a:solidFill>
                    <a:srgbClr val="C00000"/>
                  </a:solidFill>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598612" y="3270250"/>
                <a:ext cx="9507120" cy="492443"/>
              </a:xfrm>
              <a:prstGeom prst="rect">
                <a:avLst/>
              </a:prstGeom>
              <a:blipFill rotWithShape="1">
                <a:blip r:embed="rId5"/>
                <a:stretch>
                  <a:fillRect l="-962" t="-11111" b="-29630"/>
                </a:stretch>
              </a:blipFill>
            </p:spPr>
            <p:txBody>
              <a:bodyPr/>
              <a:lstStyle/>
              <a:p>
                <a:r>
                  <a:rPr lang="en-US">
                    <a:noFill/>
                  </a:rPr>
                  <a:t> </a:t>
                </a:r>
              </a:p>
            </p:txBody>
          </p:sp>
        </mc:Fallback>
      </mc:AlternateContent>
      <p:sp>
        <p:nvSpPr>
          <p:cNvPr id="34" name="TextBox 33"/>
          <p:cNvSpPr txBox="1"/>
          <p:nvPr/>
        </p:nvSpPr>
        <p:spPr>
          <a:xfrm>
            <a:off x="1912518" y="3786426"/>
            <a:ext cx="6678614" cy="892552"/>
          </a:xfrm>
          <a:prstGeom prst="rect">
            <a:avLst/>
          </a:prstGeom>
          <a:noFill/>
        </p:spPr>
        <p:txBody>
          <a:bodyPr wrap="square" rtlCol="0">
            <a:spAutoFit/>
          </a:bodyPr>
          <a:lstStyle/>
          <a:p>
            <a:r>
              <a:rPr lang="en-US" sz="2600" b="1" smtClean="0">
                <a:latin typeface="Arial" pitchFamily="34" charset="0"/>
                <a:cs typeface="Arial" pitchFamily="34" charset="0"/>
              </a:rPr>
              <a:t>Đây không phải là p</a:t>
            </a:r>
            <a:r>
              <a:rPr lang="vi-VN" sz="2600" b="1" smtClean="0">
                <a:latin typeface="Arial" pitchFamily="34" charset="0"/>
                <a:cs typeface="Arial" pitchFamily="34" charset="0"/>
              </a:rPr>
              <a:t>hương trình bậc hai</a:t>
            </a:r>
            <a:r>
              <a:rPr lang="en-US" sz="2600" b="1" smtClean="0">
                <a:latin typeface="Arial" pitchFamily="34" charset="0"/>
                <a:cs typeface="Arial" pitchFamily="34" charset="0"/>
              </a:rPr>
              <a:t> . </a:t>
            </a:r>
            <a:br>
              <a:rPr lang="en-US" sz="2600" b="1" smtClean="0">
                <a:latin typeface="Arial" pitchFamily="34" charset="0"/>
                <a:cs typeface="Arial" pitchFamily="34" charset="0"/>
              </a:rPr>
            </a:br>
            <a:r>
              <a:rPr lang="en-US" sz="2600" b="1" smtClean="0">
                <a:latin typeface="Arial" pitchFamily="34" charset="0"/>
                <a:cs typeface="Arial" pitchFamily="34" charset="0"/>
              </a:rPr>
              <a:t>Vậy ý kiến của Pi là sai.</a:t>
            </a:r>
            <a:endParaRPr lang="vi-VN" sz="2600" b="1">
              <a:latin typeface="Arial" pitchFamily="34" charset="0"/>
              <a:cs typeface="Arial" pitchFamily="34" charset="0"/>
            </a:endParaRPr>
          </a:p>
        </p:txBody>
      </p:sp>
      <p:sp>
        <p:nvSpPr>
          <p:cNvPr id="14" name="AutoShape 4"/>
          <p:cNvSpPr>
            <a:spLocks noChangeArrowheads="1"/>
          </p:cNvSpPr>
          <p:nvPr/>
        </p:nvSpPr>
        <p:spPr bwMode="gray">
          <a:xfrm>
            <a:off x="447214" y="95249"/>
            <a:ext cx="6942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ĐỊNH NGHĨA P</a:t>
            </a:r>
            <a:r>
              <a:rPr lang="vi-VN" sz="2000" b="1" smtClean="0">
                <a:solidFill>
                  <a:schemeClr val="bg1"/>
                </a:solidFill>
                <a:latin typeface="Arial" pitchFamily="34" charset="0"/>
                <a:cs typeface="Arial" pitchFamily="34" charset="0"/>
              </a:rPr>
              <a:t>HƯƠNG TRÌNH</a:t>
            </a:r>
            <a:r>
              <a:rPr lang="en-US" sz="2000" b="1" smtClean="0">
                <a:solidFill>
                  <a:schemeClr val="bg1"/>
                </a:solidFill>
                <a:latin typeface="Arial" pitchFamily="34" charset="0"/>
                <a:cs typeface="Arial" pitchFamily="34" charset="0"/>
              </a:rPr>
              <a:t> BẬC HAI MỘT ẨN .</a:t>
            </a:r>
            <a:endParaRPr lang="vi-VN" sz="2000" b="1">
              <a:solidFill>
                <a:schemeClr val="bg1"/>
              </a:solidFill>
              <a:latin typeface="Arial" pitchFamily="34" charset="0"/>
              <a:cs typeface="Arial" pitchFamily="34" charset="0"/>
            </a:endParaRPr>
          </a:p>
        </p:txBody>
      </p:sp>
      <p:pic>
        <p:nvPicPr>
          <p:cNvPr id="94618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799" y="712787"/>
            <a:ext cx="11936413"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3525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2" y="1219200"/>
            <a:ext cx="895032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8012" y="533399"/>
            <a:ext cx="10896600" cy="5638801"/>
          </a:xfrm>
          <a:prstGeom prst="rect">
            <a:avLst/>
          </a:prstGeom>
          <a:noFill/>
          <a:ln w="123825">
            <a:solidFill>
              <a:schemeClr val="accent3">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33012" y="5451475"/>
            <a:ext cx="1901825" cy="1475109"/>
          </a:xfrm>
          <a:prstGeom prst="rect">
            <a:avLst/>
          </a:prstGeom>
        </p:spPr>
      </p:pic>
    </p:spTree>
    <p:extLst>
      <p:ext uri="{BB962C8B-B14F-4D97-AF65-F5344CB8AC3E}">
        <p14:creationId xmlns:p14="http://schemas.microsoft.com/office/powerpoint/2010/main" val="1779361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9"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397" y="1123334"/>
            <a:ext cx="2633663"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6522" y="767083"/>
            <a:ext cx="2640013"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5685" y="3043558"/>
            <a:ext cx="264636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819290" y="6452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Oval 22"/>
          <p:cNvSpPr/>
          <p:nvPr/>
        </p:nvSpPr>
        <p:spPr>
          <a:xfrm>
            <a:off x="2648420" y="13310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p:cNvSpPr/>
          <p:nvPr/>
        </p:nvSpPr>
        <p:spPr>
          <a:xfrm>
            <a:off x="514490" y="13310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Oval 25"/>
          <p:cNvSpPr/>
          <p:nvPr/>
        </p:nvSpPr>
        <p:spPr>
          <a:xfrm>
            <a:off x="2495690" y="6452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Oval 26"/>
          <p:cNvSpPr/>
          <p:nvPr/>
        </p:nvSpPr>
        <p:spPr>
          <a:xfrm>
            <a:off x="1581290" y="277368"/>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Oval 27"/>
          <p:cNvSpPr/>
          <p:nvPr/>
        </p:nvSpPr>
        <p:spPr>
          <a:xfrm>
            <a:off x="1691737" y="2030016"/>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24324"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75812" y="5832411"/>
            <a:ext cx="1965590" cy="52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Oval 36"/>
          <p:cNvSpPr/>
          <p:nvPr/>
        </p:nvSpPr>
        <p:spPr>
          <a:xfrm>
            <a:off x="1691737" y="2030016"/>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8" name="Picture 3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33908">
            <a:off x="6890695" y="846962"/>
            <a:ext cx="587568"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33908">
            <a:off x="6324572" y="5585049"/>
            <a:ext cx="587568" cy="5875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8911952" y="1923667"/>
            <a:ext cx="485594" cy="48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33908">
            <a:off x="3971367" y="1373254"/>
            <a:ext cx="587568"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633908">
            <a:off x="3798896" y="2700389"/>
            <a:ext cx="401317" cy="40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303212" y="245736"/>
            <a:ext cx="11582400" cy="6307463"/>
          </a:xfrm>
          <a:prstGeom prst="rect">
            <a:avLst/>
          </a:prstGeom>
          <a:noFill/>
          <a:ln w="123825">
            <a:solidFill>
              <a:schemeClr val="bg1">
                <a:lumMod val="9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638212" y="6781800"/>
            <a:ext cx="304800" cy="304800"/>
          </a:xfrm>
          <a:prstGeom prst="rect">
            <a:avLst/>
          </a:prstGeom>
        </p:spPr>
      </p:pic>
      <p:pic>
        <p:nvPicPr>
          <p:cNvPr id="950275" name="Picture 3">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99554" y="3399467"/>
            <a:ext cx="3511550"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904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966" fill="hold"/>
                                        <p:tgtEl>
                                          <p:spTgt spid="5"/>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23"/>
                                        </p:tgtEl>
                                      </p:cBhvr>
                                    </p:animEffect>
                                    <p:animScale>
                                      <p:cBhvr>
                                        <p:cTn id="9" dur="250" autoRev="1" fill="hold"/>
                                        <p:tgtEl>
                                          <p:spTgt spid="23"/>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22"/>
                                        </p:tgtEl>
                                      </p:cBhvr>
                                    </p:animEffect>
                                    <p:animScale>
                                      <p:cBhvr>
                                        <p:cTn id="12" dur="250" autoRev="1" fill="hold"/>
                                        <p:tgtEl>
                                          <p:spTgt spid="22"/>
                                        </p:tgtEl>
                                      </p:cBhvr>
                                      <p:by x="105000" y="105000"/>
                                    </p:animScale>
                                  </p:childTnLst>
                                </p:cTn>
                              </p:par>
                              <p:par>
                                <p:cTn id="13" presetID="26" presetClass="emph" presetSubtype="0" repeatCount="indefinite" fill="hold" grpId="0" nodeType="withEffect">
                                  <p:stCondLst>
                                    <p:cond delay="0"/>
                                  </p:stCondLst>
                                  <p:childTnLst>
                                    <p:animEffect transition="out" filter="fade">
                                      <p:cBhvr>
                                        <p:cTn id="14" dur="500" tmFilter="0, 0; .2, .5; .8, .5; 1, 0"/>
                                        <p:tgtEl>
                                          <p:spTgt spid="25"/>
                                        </p:tgtEl>
                                      </p:cBhvr>
                                    </p:animEffect>
                                    <p:animScale>
                                      <p:cBhvr>
                                        <p:cTn id="15" dur="250" autoRev="1" fill="hold"/>
                                        <p:tgtEl>
                                          <p:spTgt spid="25"/>
                                        </p:tgtEl>
                                      </p:cBhvr>
                                      <p:by x="105000" y="105000"/>
                                    </p:animScale>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cTn>
                              </p:par>
                              <p:par>
                                <p:cTn id="19" presetID="26" presetClass="emph" presetSubtype="0" repeatCount="indefinite" fill="hold" grpId="0" nodeType="withEffect">
                                  <p:stCondLst>
                                    <p:cond delay="0"/>
                                  </p:stCondLst>
                                  <p:childTnLst>
                                    <p:animEffect transition="out" filter="fade">
                                      <p:cBhvr>
                                        <p:cTn id="20" dur="500" tmFilter="0, 0; .2, .5; .8, .5; 1, 0"/>
                                        <p:tgtEl>
                                          <p:spTgt spid="26"/>
                                        </p:tgtEl>
                                      </p:cBhvr>
                                    </p:animEffect>
                                    <p:animScale>
                                      <p:cBhvr>
                                        <p:cTn id="21" dur="250" autoRev="1" fill="hold"/>
                                        <p:tgtEl>
                                          <p:spTgt spid="26"/>
                                        </p:tgtEl>
                                      </p:cBhvr>
                                      <p:by x="105000" y="105000"/>
                                    </p:animScale>
                                  </p:childTnLst>
                                </p:cTn>
                              </p:par>
                              <p:par>
                                <p:cTn id="22" presetID="26" presetClass="emph" presetSubtype="0" repeatCount="indefinite" fill="hold" grpId="0" nodeType="withEffect">
                                  <p:stCondLst>
                                    <p:cond delay="0"/>
                                  </p:stCondLst>
                                  <p:childTnLst>
                                    <p:animEffect transition="out" filter="fade">
                                      <p:cBhvr>
                                        <p:cTn id="23" dur="500" tmFilter="0, 0; .2, .5; .8, .5; 1, 0"/>
                                        <p:tgtEl>
                                          <p:spTgt spid="28"/>
                                        </p:tgtEl>
                                      </p:cBhvr>
                                    </p:animEffect>
                                    <p:animScale>
                                      <p:cBhvr>
                                        <p:cTn id="24" dur="250" autoRev="1" fill="hold"/>
                                        <p:tgtEl>
                                          <p:spTgt spid="28"/>
                                        </p:tgtEl>
                                      </p:cBhvr>
                                      <p:by x="105000" y="105000"/>
                                    </p:animScale>
                                  </p:childTnLst>
                                </p:cTn>
                              </p:par>
                              <p:par>
                                <p:cTn id="25" presetID="26" presetClass="emph" presetSubtype="0" repeatCount="indefinite" fill="hold" grpId="0" nodeType="withEffect">
                                  <p:stCondLst>
                                    <p:cond delay="0"/>
                                  </p:stCondLst>
                                  <p:childTnLst>
                                    <p:animEffect transition="out" filter="fade">
                                      <p:cBhvr>
                                        <p:cTn id="26" dur="500" tmFilter="0, 0; .2, .5; .8, .5; 1, 0"/>
                                        <p:tgtEl>
                                          <p:spTgt spid="37"/>
                                        </p:tgtEl>
                                      </p:cBhvr>
                                    </p:animEffect>
                                    <p:animScale>
                                      <p:cBhvr>
                                        <p:cTn id="27" dur="250" autoRev="1" fill="hold"/>
                                        <p:tgtEl>
                                          <p:spTgt spid="37"/>
                                        </p:tgtEl>
                                      </p:cBhvr>
                                      <p:by x="105000" y="105000"/>
                                    </p:animScale>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42"/>
                                        </p:tgtEl>
                                      </p:cBhvr>
                                    </p:animEffect>
                                    <p:animScale>
                                      <p:cBhvr>
                                        <p:cTn id="30" dur="250" autoRev="1" fill="hold"/>
                                        <p:tgtEl>
                                          <p:spTgt spid="4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41"/>
                                        </p:tgtEl>
                                      </p:cBhvr>
                                    </p:animEffect>
                                    <p:animScale>
                                      <p:cBhvr>
                                        <p:cTn id="33" dur="250" autoRev="1" fill="hold"/>
                                        <p:tgtEl>
                                          <p:spTgt spid="41"/>
                                        </p:tgtEl>
                                      </p:cBhvr>
                                      <p:by x="105000" y="105000"/>
                                    </p:animScale>
                                  </p:childTnLst>
                                </p:cTn>
                              </p:par>
                              <p:par>
                                <p:cTn id="34" presetID="26" presetClass="emph" presetSubtype="0" repeatCount="indefinite" fill="hold"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par>
                                <p:cTn id="37" presetID="26" presetClass="emph" presetSubtype="0" repeatCount="indefinite" fill="hold" nodeType="withEffect">
                                  <p:stCondLst>
                                    <p:cond delay="0"/>
                                  </p:stCondLst>
                                  <p:childTnLst>
                                    <p:animEffect transition="out" filter="fade">
                                      <p:cBhvr>
                                        <p:cTn id="38" dur="500" tmFilter="0, 0; .2, .5; .8, .5; 1, 0"/>
                                        <p:tgtEl>
                                          <p:spTgt spid="38"/>
                                        </p:tgtEl>
                                      </p:cBhvr>
                                    </p:animEffect>
                                    <p:animScale>
                                      <p:cBhvr>
                                        <p:cTn id="39" dur="250" autoRev="1" fill="hold"/>
                                        <p:tgtEl>
                                          <p:spTgt spid="38"/>
                                        </p:tgtEl>
                                      </p:cBhvr>
                                      <p:by x="105000" y="105000"/>
                                    </p:animScale>
                                  </p:childTnLst>
                                </p:cTn>
                              </p:par>
                              <p:par>
                                <p:cTn id="40" presetID="26" presetClass="emph" presetSubtype="0" repeatCount="indefinite" fill="hold" nodeType="withEffect">
                                  <p:stCondLst>
                                    <p:cond delay="0"/>
                                  </p:stCondLst>
                                  <p:childTnLst>
                                    <p:animEffect transition="out" filter="fade">
                                      <p:cBhvr>
                                        <p:cTn id="41" dur="500" tmFilter="0, 0; .2, .5; .8, .5; 1, 0"/>
                                        <p:tgtEl>
                                          <p:spTgt spid="40"/>
                                        </p:tgtEl>
                                      </p:cBhvr>
                                    </p:animEffect>
                                    <p:animScale>
                                      <p:cBhvr>
                                        <p:cTn id="42"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147"/>
                    </p:tgtEl>
                  </p:cond>
                </p:stCondLst>
                <p:endSync evt="end" delay="0">
                  <p:rtn val="all"/>
                </p:endSync>
                <p:childTnLst>
                  <p:par>
                    <p:cTn id="44" fill="hold">
                      <p:stCondLst>
                        <p:cond delay="0"/>
                      </p:stCondLst>
                      <p:childTnLst>
                        <p:par>
                          <p:cTn id="45" fill="hold">
                            <p:stCondLst>
                              <p:cond delay="0"/>
                            </p:stCondLst>
                            <p:childTnLst>
                              <p:par>
                                <p:cTn id="46" presetID="31" presetClass="exit" presetSubtype="0" fill="hold" nodeType="clickEffect">
                                  <p:stCondLst>
                                    <p:cond delay="0"/>
                                  </p:stCondLst>
                                  <p:childTnLst>
                                    <p:anim calcmode="lin" valueType="num">
                                      <p:cBhvr>
                                        <p:cTn id="47" dur="1000"/>
                                        <p:tgtEl>
                                          <p:spTgt spid="6147"/>
                                        </p:tgtEl>
                                        <p:attrNameLst>
                                          <p:attrName>ppt_w</p:attrName>
                                        </p:attrNameLst>
                                      </p:cBhvr>
                                      <p:tavLst>
                                        <p:tav tm="0">
                                          <p:val>
                                            <p:strVal val="ppt_w"/>
                                          </p:val>
                                        </p:tav>
                                        <p:tav tm="100000">
                                          <p:val>
                                            <p:fltVal val="0"/>
                                          </p:val>
                                        </p:tav>
                                      </p:tavLst>
                                    </p:anim>
                                    <p:anim calcmode="lin" valueType="num">
                                      <p:cBhvr>
                                        <p:cTn id="48" dur="1000"/>
                                        <p:tgtEl>
                                          <p:spTgt spid="6147"/>
                                        </p:tgtEl>
                                        <p:attrNameLst>
                                          <p:attrName>ppt_h</p:attrName>
                                        </p:attrNameLst>
                                      </p:cBhvr>
                                      <p:tavLst>
                                        <p:tav tm="0">
                                          <p:val>
                                            <p:strVal val="ppt_h"/>
                                          </p:val>
                                        </p:tav>
                                        <p:tav tm="100000">
                                          <p:val>
                                            <p:fltVal val="0"/>
                                          </p:val>
                                        </p:tav>
                                      </p:tavLst>
                                    </p:anim>
                                    <p:anim calcmode="lin" valueType="num">
                                      <p:cBhvr>
                                        <p:cTn id="49" dur="1000"/>
                                        <p:tgtEl>
                                          <p:spTgt spid="6147"/>
                                        </p:tgtEl>
                                        <p:attrNameLst>
                                          <p:attrName>style.rotation</p:attrName>
                                        </p:attrNameLst>
                                      </p:cBhvr>
                                      <p:tavLst>
                                        <p:tav tm="0">
                                          <p:val>
                                            <p:fltVal val="0"/>
                                          </p:val>
                                        </p:tav>
                                        <p:tav tm="100000">
                                          <p:val>
                                            <p:fltVal val="90"/>
                                          </p:val>
                                        </p:tav>
                                      </p:tavLst>
                                    </p:anim>
                                    <p:animEffect transition="out" filter="fade">
                                      <p:cBhvr>
                                        <p:cTn id="50" dur="1000"/>
                                        <p:tgtEl>
                                          <p:spTgt spid="6147"/>
                                        </p:tgtEl>
                                      </p:cBhvr>
                                    </p:animEffect>
                                    <p:set>
                                      <p:cBhvr>
                                        <p:cTn id="51"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31" presetClass="exit" presetSubtype="0" fill="hold" nodeType="clickEffect">
                                  <p:stCondLst>
                                    <p:cond delay="0"/>
                                  </p:stCondLst>
                                  <p:childTnLst>
                                    <p:anim calcmode="lin" valueType="num">
                                      <p:cBhvr>
                                        <p:cTn id="56" dur="1000"/>
                                        <p:tgtEl>
                                          <p:spTgt spid="19"/>
                                        </p:tgtEl>
                                        <p:attrNameLst>
                                          <p:attrName>ppt_w</p:attrName>
                                        </p:attrNameLst>
                                      </p:cBhvr>
                                      <p:tavLst>
                                        <p:tav tm="0">
                                          <p:val>
                                            <p:strVal val="ppt_w"/>
                                          </p:val>
                                        </p:tav>
                                        <p:tav tm="100000">
                                          <p:val>
                                            <p:fltVal val="0"/>
                                          </p:val>
                                        </p:tav>
                                      </p:tavLst>
                                    </p:anim>
                                    <p:anim calcmode="lin" valueType="num">
                                      <p:cBhvr>
                                        <p:cTn id="57" dur="1000"/>
                                        <p:tgtEl>
                                          <p:spTgt spid="19"/>
                                        </p:tgtEl>
                                        <p:attrNameLst>
                                          <p:attrName>ppt_h</p:attrName>
                                        </p:attrNameLst>
                                      </p:cBhvr>
                                      <p:tavLst>
                                        <p:tav tm="0">
                                          <p:val>
                                            <p:strVal val="ppt_h"/>
                                          </p:val>
                                        </p:tav>
                                        <p:tav tm="100000">
                                          <p:val>
                                            <p:fltVal val="0"/>
                                          </p:val>
                                        </p:tav>
                                      </p:tavLst>
                                    </p:anim>
                                    <p:anim calcmode="lin" valueType="num">
                                      <p:cBhvr>
                                        <p:cTn id="58" dur="1000"/>
                                        <p:tgtEl>
                                          <p:spTgt spid="19"/>
                                        </p:tgtEl>
                                        <p:attrNameLst>
                                          <p:attrName>style.rotation</p:attrName>
                                        </p:attrNameLst>
                                      </p:cBhvr>
                                      <p:tavLst>
                                        <p:tav tm="0">
                                          <p:val>
                                            <p:fltVal val="0"/>
                                          </p:val>
                                        </p:tav>
                                        <p:tav tm="100000">
                                          <p:val>
                                            <p:fltVal val="90"/>
                                          </p:val>
                                        </p:tav>
                                      </p:tavLst>
                                    </p:anim>
                                    <p:animEffect transition="out" filter="fade">
                                      <p:cBhvr>
                                        <p:cTn id="59" dur="1000"/>
                                        <p:tgtEl>
                                          <p:spTgt spid="19"/>
                                        </p:tgtEl>
                                      </p:cBhvr>
                                    </p:animEffect>
                                    <p:set>
                                      <p:cBhvr>
                                        <p:cTn id="60"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Stinger_03_SP.wav"/>
                                        </p:tgtEl>
                                      </p:cMediaNode>
                                    </p:audio>
                                  </p:subTnLst>
                                </p:cTn>
                              </p:par>
                            </p:childTnLst>
                          </p:cTn>
                        </p:par>
                      </p:childTnLst>
                    </p:cTn>
                  </p:par>
                </p:childTnLst>
              </p:cTn>
              <p:nextCondLst>
                <p:cond evt="onClick" delay="0">
                  <p:tgtEl>
                    <p:spTgt spid="19"/>
                  </p:tgtEl>
                </p:cond>
              </p:nextCondLst>
            </p:seq>
            <p:seq concurrent="1" nextAc="seek">
              <p:cTn id="61" restart="whenNotActive" fill="hold" evtFilter="cancelBubble" nodeType="interactiveSeq">
                <p:stCondLst>
                  <p:cond evt="onClick" delay="0">
                    <p:tgtEl>
                      <p:spTgt spid="614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6149"/>
                                        </p:tgtEl>
                                        <p:attrNameLst>
                                          <p:attrName>ppt_w</p:attrName>
                                        </p:attrNameLst>
                                      </p:cBhvr>
                                      <p:tavLst>
                                        <p:tav tm="0">
                                          <p:val>
                                            <p:strVal val="ppt_w"/>
                                          </p:val>
                                        </p:tav>
                                        <p:tav tm="100000">
                                          <p:val>
                                            <p:fltVal val="0"/>
                                          </p:val>
                                        </p:tav>
                                      </p:tavLst>
                                    </p:anim>
                                    <p:anim calcmode="lin" valueType="num">
                                      <p:cBhvr>
                                        <p:cTn id="66" dur="1000"/>
                                        <p:tgtEl>
                                          <p:spTgt spid="6149"/>
                                        </p:tgtEl>
                                        <p:attrNameLst>
                                          <p:attrName>ppt_h</p:attrName>
                                        </p:attrNameLst>
                                      </p:cBhvr>
                                      <p:tavLst>
                                        <p:tav tm="0">
                                          <p:val>
                                            <p:strVal val="ppt_h"/>
                                          </p:val>
                                        </p:tav>
                                        <p:tav tm="100000">
                                          <p:val>
                                            <p:fltVal val="0"/>
                                          </p:val>
                                        </p:tav>
                                      </p:tavLst>
                                    </p:anim>
                                    <p:anim calcmode="lin" valueType="num">
                                      <p:cBhvr>
                                        <p:cTn id="67" dur="1000"/>
                                        <p:tgtEl>
                                          <p:spTgt spid="6149"/>
                                        </p:tgtEl>
                                        <p:attrNameLst>
                                          <p:attrName>style.rotation</p:attrName>
                                        </p:attrNameLst>
                                      </p:cBhvr>
                                      <p:tavLst>
                                        <p:tav tm="0">
                                          <p:val>
                                            <p:fltVal val="0"/>
                                          </p:val>
                                        </p:tav>
                                        <p:tav tm="100000">
                                          <p:val>
                                            <p:fltVal val="90"/>
                                          </p:val>
                                        </p:tav>
                                      </p:tavLst>
                                    </p:anim>
                                    <p:animEffect transition="out" filter="fade">
                                      <p:cBhvr>
                                        <p:cTn id="68" dur="1000"/>
                                        <p:tgtEl>
                                          <p:spTgt spid="6149"/>
                                        </p:tgtEl>
                                      </p:cBhvr>
                                    </p:animEffect>
                                    <p:set>
                                      <p:cBhvr>
                                        <p:cTn id="69"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audio>
              <p:cMediaNode vol="49057">
                <p:cTn id="70" fill="hold" display="0">
                  <p:stCondLst>
                    <p:cond delay="indefinite"/>
                  </p:stCondLst>
                  <p:endCondLst>
                    <p:cond evt="onStopAudio" delay="0">
                      <p:tgtEl>
                        <p:sldTgt/>
                      </p:tgtEl>
                    </p:cond>
                  </p:endCondLst>
                </p:cTn>
                <p:tgtEl>
                  <p:spTgt spid="5"/>
                </p:tgtEl>
              </p:cMediaNode>
            </p:audio>
            <p:seq concurrent="1" nextAc="seek">
              <p:cTn id="71" restart="whenNotActive" fill="hold" evtFilter="cancelBubble" nodeType="interactiveSeq">
                <p:stCondLst>
                  <p:cond evt="onClick" delay="0">
                    <p:tgtEl>
                      <p:spTgt spid="950275"/>
                    </p:tgtEl>
                  </p:cond>
                </p:stCondLst>
                <p:endSync evt="end" delay="0">
                  <p:rtn val="all"/>
                </p:endSync>
                <p:childTnLst>
                  <p:par>
                    <p:cTn id="72" fill="hold">
                      <p:stCondLst>
                        <p:cond delay="0"/>
                      </p:stCondLst>
                      <p:childTnLst>
                        <p:par>
                          <p:cTn id="73" fill="hold">
                            <p:stCondLst>
                              <p:cond delay="0"/>
                            </p:stCondLst>
                            <p:childTnLst>
                              <p:par>
                                <p:cTn id="74" presetID="31" presetClass="exit" presetSubtype="0" fill="hold" nodeType="clickEffect">
                                  <p:stCondLst>
                                    <p:cond delay="0"/>
                                  </p:stCondLst>
                                  <p:childTnLst>
                                    <p:anim calcmode="lin" valueType="num">
                                      <p:cBhvr>
                                        <p:cTn id="75" dur="1000"/>
                                        <p:tgtEl>
                                          <p:spTgt spid="950275"/>
                                        </p:tgtEl>
                                        <p:attrNameLst>
                                          <p:attrName>ppt_w</p:attrName>
                                        </p:attrNameLst>
                                      </p:cBhvr>
                                      <p:tavLst>
                                        <p:tav tm="0">
                                          <p:val>
                                            <p:strVal val="ppt_w"/>
                                          </p:val>
                                        </p:tav>
                                        <p:tav tm="100000">
                                          <p:val>
                                            <p:fltVal val="0"/>
                                          </p:val>
                                        </p:tav>
                                      </p:tavLst>
                                    </p:anim>
                                    <p:anim calcmode="lin" valueType="num">
                                      <p:cBhvr>
                                        <p:cTn id="76" dur="1000"/>
                                        <p:tgtEl>
                                          <p:spTgt spid="950275"/>
                                        </p:tgtEl>
                                        <p:attrNameLst>
                                          <p:attrName>ppt_h</p:attrName>
                                        </p:attrNameLst>
                                      </p:cBhvr>
                                      <p:tavLst>
                                        <p:tav tm="0">
                                          <p:val>
                                            <p:strVal val="ppt_h"/>
                                          </p:val>
                                        </p:tav>
                                        <p:tav tm="100000">
                                          <p:val>
                                            <p:fltVal val="0"/>
                                          </p:val>
                                        </p:tav>
                                      </p:tavLst>
                                    </p:anim>
                                    <p:anim calcmode="lin" valueType="num">
                                      <p:cBhvr>
                                        <p:cTn id="77" dur="1000"/>
                                        <p:tgtEl>
                                          <p:spTgt spid="950275"/>
                                        </p:tgtEl>
                                        <p:attrNameLst>
                                          <p:attrName>style.rotation</p:attrName>
                                        </p:attrNameLst>
                                      </p:cBhvr>
                                      <p:tavLst>
                                        <p:tav tm="0">
                                          <p:val>
                                            <p:fltVal val="0"/>
                                          </p:val>
                                        </p:tav>
                                        <p:tav tm="100000">
                                          <p:val>
                                            <p:fltVal val="90"/>
                                          </p:val>
                                        </p:tav>
                                      </p:tavLst>
                                    </p:anim>
                                    <p:animEffect transition="out" filter="fade">
                                      <p:cBhvr>
                                        <p:cTn id="78" dur="1000"/>
                                        <p:tgtEl>
                                          <p:spTgt spid="950275"/>
                                        </p:tgtEl>
                                      </p:cBhvr>
                                    </p:animEffect>
                                    <p:set>
                                      <p:cBhvr>
                                        <p:cTn id="79" dur="1" fill="hold">
                                          <p:stCondLst>
                                            <p:cond delay="999"/>
                                          </p:stCondLst>
                                        </p:cTn>
                                        <p:tgtEl>
                                          <p:spTgt spid="950275"/>
                                        </p:tgtEl>
                                        <p:attrNameLst>
                                          <p:attrName>style.visibility</p:attrName>
                                        </p:attrNameLst>
                                      </p:cBhvr>
                                      <p:to>
                                        <p:strVal val="hidden"/>
                                      </p:to>
                                    </p:set>
                                  </p:childTnLst>
                                </p:cTn>
                              </p:par>
                            </p:childTnLst>
                          </p:cTn>
                        </p:par>
                      </p:childTnLst>
                    </p:cTn>
                  </p:par>
                </p:childTnLst>
              </p:cTn>
              <p:nextCondLst>
                <p:cond evt="onClick" delay="0">
                  <p:tgtEl>
                    <p:spTgt spid="950275"/>
                  </p:tgtEl>
                </p:cond>
              </p:nextCondLst>
            </p:seq>
          </p:childTnLst>
        </p:cTn>
      </p:par>
    </p:tnLst>
    <p:bldLst>
      <p:bldP spid="22" grpId="0" animBg="1"/>
      <p:bldP spid="23" grpId="0" animBg="1"/>
      <p:bldP spid="25" grpId="0" animBg="1"/>
      <p:bldP spid="26" grpId="0" animBg="1"/>
      <p:bldP spid="27" grpId="0" animBg="1"/>
      <p:bldP spid="28"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732212" y="25146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B</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324012" y="7772400"/>
            <a:ext cx="304800" cy="304800"/>
          </a:xfrm>
          <a:prstGeom prst="rect">
            <a:avLst/>
          </a:prstGeom>
        </p:spPr>
      </p:pic>
      <p:sp>
        <p:nvSpPr>
          <p:cNvPr id="23" name="Oval 22"/>
          <p:cNvSpPr/>
          <p:nvPr/>
        </p:nvSpPr>
        <p:spPr>
          <a:xfrm>
            <a:off x="6049385" y="712113"/>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p:cNvSpPr txBox="1"/>
          <p:nvPr/>
        </p:nvSpPr>
        <p:spPr>
          <a:xfrm>
            <a:off x="851894" y="3099375"/>
            <a:ext cx="9525397" cy="1815882"/>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Phương trình bậc hai một ẩn (hay gọi tắt là phương trình bậc hai) là phương trình có dạng ax</a:t>
            </a:r>
            <a:r>
              <a:rPr lang="vi-VN" sz="2800" b="1" baseline="30000">
                <a:latin typeface="Arial" pitchFamily="34" charset="0"/>
                <a:cs typeface="Arial" pitchFamily="34" charset="0"/>
              </a:rPr>
              <a:t>2</a:t>
            </a:r>
            <a:r>
              <a:rPr lang="vi-VN" sz="2800" b="1">
                <a:latin typeface="Arial" pitchFamily="34" charset="0"/>
                <a:cs typeface="Arial" pitchFamily="34" charset="0"/>
              </a:rPr>
              <a:t> + bx + c = 0 (a ≠ 0) trong đó a, b, c là các số thực cho trước, x là ẩn số.</a:t>
            </a:r>
          </a:p>
        </p:txBody>
      </p:sp>
    </p:spTree>
    <p:extLst>
      <p:ext uri="{BB962C8B-B14F-4D97-AF65-F5344CB8AC3E}">
        <p14:creationId xmlns:p14="http://schemas.microsoft.com/office/powerpoint/2010/main" val="4688018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732212" y="26670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A</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324012" y="7772400"/>
            <a:ext cx="304800" cy="304800"/>
          </a:xfrm>
          <a:prstGeom prst="rect">
            <a:avLst/>
          </a:prstGeom>
        </p:spPr>
      </p:pic>
      <p:sp>
        <p:nvSpPr>
          <p:cNvPr id="23" name="Oval 22"/>
          <p:cNvSpPr/>
          <p:nvPr/>
        </p:nvSpPr>
        <p:spPr>
          <a:xfrm>
            <a:off x="913822" y="1898073"/>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p:cNvSpPr txBox="1"/>
          <p:nvPr/>
        </p:nvSpPr>
        <p:spPr>
          <a:xfrm>
            <a:off x="1217612" y="3313093"/>
            <a:ext cx="9220200" cy="954107"/>
          </a:xfrm>
          <a:prstGeom prst="rect">
            <a:avLst/>
          </a:prstGeom>
          <a:noFill/>
        </p:spPr>
        <p:txBody>
          <a:bodyPr wrap="square" rtlCol="0">
            <a:spAutoFit/>
          </a:bodyPr>
          <a:lstStyle/>
          <a:p>
            <a:pPr marL="457200" indent="-457200">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en-US" sz="2800" b="1" smtClean="0">
                <a:latin typeface="Arial" pitchFamily="34" charset="0"/>
                <a:cs typeface="Arial" pitchFamily="34" charset="0"/>
              </a:rPr>
              <a:t>Các p</a:t>
            </a:r>
            <a:r>
              <a:rPr lang="vi-VN" sz="2800" b="1" smtClean="0">
                <a:latin typeface="Arial" pitchFamily="34" charset="0"/>
                <a:cs typeface="Arial" pitchFamily="34" charset="0"/>
              </a:rPr>
              <a:t>hương trình</a:t>
            </a:r>
            <a:r>
              <a:rPr lang="en-US" sz="2800" b="1" smtClean="0">
                <a:latin typeface="Arial" pitchFamily="34" charset="0"/>
                <a:cs typeface="Arial" pitchFamily="34" charset="0"/>
              </a:rPr>
              <a:t> (3), (4) không phải là</a:t>
            </a:r>
            <a:r>
              <a:rPr lang="vi-VN" sz="2800" b="1">
                <a:latin typeface="Arial" pitchFamily="34" charset="0"/>
                <a:cs typeface="Arial" pitchFamily="34" charset="0"/>
              </a:rPr>
              <a:t> phương trình bậc hai một </a:t>
            </a:r>
            <a:r>
              <a:rPr lang="vi-VN" sz="2800" b="1" smtClean="0">
                <a:latin typeface="Arial" pitchFamily="34" charset="0"/>
                <a:cs typeface="Arial" pitchFamily="34" charset="0"/>
              </a:rPr>
              <a:t>ẩn</a:t>
            </a:r>
            <a:r>
              <a:rPr lang="en-US" sz="2800" b="1" smtClean="0">
                <a:latin typeface="Arial" pitchFamily="34" charset="0"/>
                <a:cs typeface="Arial" pitchFamily="34" charset="0"/>
              </a:rPr>
              <a:t>. </a:t>
            </a:r>
            <a:endParaRPr lang="vi-VN" sz="2800" b="1">
              <a:latin typeface="Arial" pitchFamily="34" charset="0"/>
              <a:cs typeface="Arial" pitchFamily="34" charset="0"/>
            </a:endParaRPr>
          </a:p>
        </p:txBody>
      </p:sp>
    </p:spTree>
    <p:extLst>
      <p:ext uri="{BB962C8B-B14F-4D97-AF65-F5344CB8AC3E}">
        <p14:creationId xmlns:p14="http://schemas.microsoft.com/office/powerpoint/2010/main" val="14483246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945624" y="25146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B</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324012" y="7772400"/>
            <a:ext cx="304800" cy="304800"/>
          </a:xfrm>
          <a:prstGeom prst="rect">
            <a:avLst/>
          </a:prstGeom>
        </p:spPr>
      </p:pic>
      <p:sp>
        <p:nvSpPr>
          <p:cNvPr id="23" name="Oval 22"/>
          <p:cNvSpPr/>
          <p:nvPr/>
        </p:nvSpPr>
        <p:spPr>
          <a:xfrm>
            <a:off x="6201785" y="838200"/>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951945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884612" y="22098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C</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324012" y="7772400"/>
            <a:ext cx="304800" cy="304800"/>
          </a:xfrm>
          <a:prstGeom prst="rect">
            <a:avLst/>
          </a:prstGeom>
        </p:spPr>
      </p:pic>
      <p:sp>
        <p:nvSpPr>
          <p:cNvPr id="23" name="Oval 22"/>
          <p:cNvSpPr/>
          <p:nvPr/>
        </p:nvSpPr>
        <p:spPr>
          <a:xfrm>
            <a:off x="6133900" y="1196001"/>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5" name="Group 4"/>
          <p:cNvGrpSpPr/>
          <p:nvPr/>
        </p:nvGrpSpPr>
        <p:grpSpPr>
          <a:xfrm>
            <a:off x="1254124" y="2895600"/>
            <a:ext cx="9307313" cy="1666220"/>
            <a:chOff x="1254124" y="2971800"/>
            <a:chExt cx="9307313" cy="1666220"/>
          </a:xfrm>
        </p:grpSpPr>
        <p:sp>
          <p:nvSpPr>
            <p:cNvPr id="31" name="TextBox 30"/>
            <p:cNvSpPr txBox="1"/>
            <p:nvPr/>
          </p:nvSpPr>
          <p:spPr>
            <a:xfrm>
              <a:off x="1254124" y="2971800"/>
              <a:ext cx="9220200" cy="523220"/>
            </a:xfrm>
            <a:prstGeom prst="rect">
              <a:avLst/>
            </a:prstGeom>
            <a:noFill/>
          </p:spPr>
          <p:txBody>
            <a:bodyPr wrap="square" rtlCol="0">
              <a:spAutoFit/>
            </a:bodyPr>
            <a:lstStyle/>
            <a:p>
              <a:pPr marL="457200" indent="-457200">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en-US" sz="2800" b="1" smtClean="0">
                  <a:latin typeface="Arial" pitchFamily="34" charset="0"/>
                  <a:cs typeface="Arial" pitchFamily="34" charset="0"/>
                </a:rPr>
                <a:t>Với m =1 , p</a:t>
              </a:r>
              <a:r>
                <a:rPr lang="vi-VN" sz="2800" b="1" smtClean="0">
                  <a:latin typeface="Arial" pitchFamily="34" charset="0"/>
                  <a:cs typeface="Arial" pitchFamily="34" charset="0"/>
                </a:rPr>
                <a:t>hương trình</a:t>
              </a:r>
              <a:r>
                <a:rPr lang="en-US" sz="2800" b="1" smtClean="0">
                  <a:latin typeface="Arial" pitchFamily="34" charset="0"/>
                  <a:cs typeface="Arial" pitchFamily="34" charset="0"/>
                </a:rPr>
                <a:t> trở thành </a:t>
              </a:r>
              <a:endParaRPr lang="vi-VN" sz="2800" b="1">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256232917"/>
                </p:ext>
              </p:extLst>
            </p:nvPr>
          </p:nvGraphicFramePr>
          <p:xfrm>
            <a:off x="4665901" y="3609103"/>
            <a:ext cx="1775937" cy="473233"/>
          </p:xfrm>
          <a:graphic>
            <a:graphicData uri="http://schemas.openxmlformats.org/presentationml/2006/ole">
              <mc:AlternateContent xmlns:mc="http://schemas.openxmlformats.org/markup-compatibility/2006">
                <mc:Choice xmlns:v="urn:schemas-microsoft-com:vml" Requires="v">
                  <p:oleObj spid="_x0000_s951298" name="Equation" r:id="rId9" imgW="622080" imgH="164880" progId="Equation.DSMT4">
                    <p:embed/>
                  </p:oleObj>
                </mc:Choice>
                <mc:Fallback>
                  <p:oleObj name="Equation" r:id="rId9" imgW="622080" imgH="164880" progId="Equation.DSMT4">
                    <p:embed/>
                    <p:pic>
                      <p:nvPicPr>
                        <p:cNvPr id="0" name=""/>
                        <p:cNvPicPr/>
                        <p:nvPr/>
                      </p:nvPicPr>
                      <p:blipFill>
                        <a:blip r:embed="rId10"/>
                        <a:stretch>
                          <a:fillRect/>
                        </a:stretch>
                      </p:blipFill>
                      <p:spPr>
                        <a:xfrm>
                          <a:off x="4665901" y="3609103"/>
                          <a:ext cx="1775937" cy="473233"/>
                        </a:xfrm>
                        <a:prstGeom prst="rect">
                          <a:avLst/>
                        </a:prstGeom>
                      </p:spPr>
                    </p:pic>
                  </p:oleObj>
                </mc:Fallback>
              </mc:AlternateContent>
            </a:graphicData>
          </a:graphic>
        </p:graphicFrame>
        <p:sp>
          <p:nvSpPr>
            <p:cNvPr id="29" name="TextBox 28"/>
            <p:cNvSpPr txBox="1"/>
            <p:nvPr/>
          </p:nvSpPr>
          <p:spPr>
            <a:xfrm>
              <a:off x="1706363" y="4114800"/>
              <a:ext cx="8855074" cy="523220"/>
            </a:xfrm>
            <a:prstGeom prst="rect">
              <a:avLst/>
            </a:prstGeom>
            <a:noFill/>
          </p:spPr>
          <p:txBody>
            <a:bodyPr wrap="square" rtlCol="0">
              <a:spAutoFit/>
            </a:bodyPr>
            <a:lstStyle/>
            <a:p>
              <a:r>
                <a:rPr lang="en-US" sz="2800" b="1" smtClean="0">
                  <a:latin typeface="Arial" pitchFamily="34" charset="0"/>
                  <a:cs typeface="Arial" pitchFamily="34" charset="0"/>
                </a:rPr>
                <a:t>Đây không phải là </a:t>
              </a:r>
              <a:r>
                <a:rPr lang="vi-VN" sz="2800" b="1">
                  <a:latin typeface="Arial" pitchFamily="34" charset="0"/>
                  <a:cs typeface="Arial" pitchFamily="34" charset="0"/>
                </a:rPr>
                <a:t>phương trình bậc hai một ẩn</a:t>
              </a:r>
              <a:r>
                <a:rPr lang="en-US" sz="2800" b="1" smtClean="0">
                  <a:latin typeface="Arial" pitchFamily="34" charset="0"/>
                  <a:cs typeface="Arial" pitchFamily="34" charset="0"/>
                </a:rPr>
                <a:t> </a:t>
              </a:r>
              <a:endParaRPr lang="vi-VN" sz="2800" b="1">
                <a:latin typeface="Arial" pitchFamily="34" charset="0"/>
                <a:cs typeface="Arial" pitchFamily="34" charset="0"/>
              </a:endParaRPr>
            </a:p>
          </p:txBody>
        </p:sp>
      </p:grpSp>
    </p:spTree>
    <p:extLst>
      <p:ext uri="{BB962C8B-B14F-4D97-AF65-F5344CB8AC3E}">
        <p14:creationId xmlns:p14="http://schemas.microsoft.com/office/powerpoint/2010/main" val="32995802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42266" y="2057400"/>
            <a:ext cx="9906000" cy="1938992"/>
          </a:xfrm>
          <a:prstGeom prst="rect">
            <a:avLst/>
          </a:prstGeom>
          <a:noFill/>
        </p:spPr>
        <p:txBody>
          <a:bodyPr wrap="square" rtlCol="0">
            <a:spAutoFit/>
          </a:bodyPr>
          <a:lstStyle/>
          <a:p>
            <a:pPr marL="342900" indent="-342900" algn="just">
              <a:buFont typeface="Wingdings" pitchFamily="2" charset="2"/>
              <a:buChar char="§"/>
            </a:pPr>
            <a:r>
              <a:rPr lang="en-US" sz="2000" b="1" smtClean="0">
                <a:latin typeface="Arial" pitchFamily="34" charset="0"/>
                <a:cs typeface="Arial" pitchFamily="34" charset="0"/>
              </a:rPr>
              <a:t>Xem bài mẫu thao giảng khác của Toán </a:t>
            </a:r>
            <a:r>
              <a:rPr lang="en-US" sz="2000" b="1">
                <a:latin typeface="Arial" pitchFamily="34" charset="0"/>
                <a:cs typeface="Arial" pitchFamily="34" charset="0"/>
              </a:rPr>
              <a:t>9</a:t>
            </a:r>
            <a:r>
              <a:rPr lang="en-US" sz="2000" b="1" smtClean="0">
                <a:latin typeface="Arial" pitchFamily="34" charset="0"/>
                <a:cs typeface="Arial" pitchFamily="34" charset="0"/>
              </a:rPr>
              <a:t> – KNTT , tại đây (Mục Bài giảng thao giảng của Toán </a:t>
            </a:r>
            <a:r>
              <a:rPr lang="en-US" sz="2000" b="1">
                <a:latin typeface="Arial" pitchFamily="34" charset="0"/>
                <a:cs typeface="Arial" pitchFamily="34" charset="0"/>
              </a:rPr>
              <a:t>9</a:t>
            </a:r>
            <a:r>
              <a:rPr lang="en-US" sz="2000" b="1" smtClean="0">
                <a:latin typeface="Arial" pitchFamily="34" charset="0"/>
                <a:cs typeface="Arial" pitchFamily="34" charset="0"/>
              </a:rPr>
              <a:t> ):</a:t>
            </a:r>
          </a:p>
          <a:p>
            <a:pPr algn="ctr"/>
            <a:r>
              <a:rPr lang="en-US" sz="2000" b="1">
                <a:solidFill>
                  <a:schemeClr val="accent2">
                    <a:lumMod val="75000"/>
                  </a:schemeClr>
                </a:solidFill>
                <a:latin typeface="Arial" pitchFamily="34" charset="0"/>
                <a:cs typeface="Arial" pitchFamily="34" charset="0"/>
              </a:rPr>
              <a:t>      </a:t>
            </a:r>
            <a:r>
              <a:rPr lang="en-US" sz="2000" b="1">
                <a:solidFill>
                  <a:schemeClr val="accent2">
                    <a:lumMod val="75000"/>
                  </a:schemeClr>
                </a:solidFill>
                <a:latin typeface="Arial" pitchFamily="34" charset="0"/>
                <a:cs typeface="Arial" pitchFamily="34" charset="0"/>
                <a:hlinkClick r:id="rId2"/>
              </a:rPr>
              <a:t>https://</a:t>
            </a:r>
            <a:r>
              <a:rPr lang="en-US" sz="2000" b="1" smtClean="0">
                <a:solidFill>
                  <a:schemeClr val="accent2">
                    <a:lumMod val="75000"/>
                  </a:schemeClr>
                </a:solidFill>
                <a:latin typeface="Arial" pitchFamily="34" charset="0"/>
                <a:cs typeface="Arial" pitchFamily="34" charset="0"/>
                <a:hlinkClick r:id="rId2"/>
              </a:rPr>
              <a:t>sites.google.com/view/giaoandientu-doanhtuan/trang-ch%E1%BB%A7</a:t>
            </a:r>
            <a:endParaRPr lang="en-US" sz="2000" b="1" smtClean="0">
              <a:solidFill>
                <a:schemeClr val="accent2">
                  <a:lumMod val="75000"/>
                </a:schemeClr>
              </a:solidFill>
              <a:latin typeface="Arial" pitchFamily="34" charset="0"/>
              <a:cs typeface="Arial" pitchFamily="34" charset="0"/>
            </a:endParaRPr>
          </a:p>
          <a:p>
            <a:pPr algn="ctr"/>
            <a:r>
              <a:rPr lang="en-US" sz="2000" b="1" smtClean="0">
                <a:solidFill>
                  <a:schemeClr val="accent2">
                    <a:lumMod val="75000"/>
                  </a:schemeClr>
                </a:solidFill>
                <a:latin typeface="Arial" pitchFamily="34" charset="0"/>
                <a:cs typeface="Arial" pitchFamily="34" charset="0"/>
              </a:rPr>
              <a:t/>
            </a:r>
            <a:br>
              <a:rPr lang="en-US" sz="2000" b="1" smtClean="0">
                <a:solidFill>
                  <a:schemeClr val="accent2">
                    <a:lumMod val="75000"/>
                  </a:schemeClr>
                </a:solidFill>
                <a:latin typeface="Arial" pitchFamily="34" charset="0"/>
                <a:cs typeface="Arial" pitchFamily="34" charset="0"/>
              </a:rPr>
            </a:br>
            <a:r>
              <a:rPr lang="en-US" sz="2000" b="1" i="1" smtClean="0">
                <a:latin typeface="Arial" pitchFamily="34" charset="0"/>
                <a:cs typeface="Arial" pitchFamily="34" charset="0"/>
              </a:rPr>
              <a:t>( Nội dung bài mới sẽ được cập nhật cho đến cuối năm)</a:t>
            </a:r>
            <a:endParaRPr lang="en-US" sz="2000" b="1" i="1">
              <a:latin typeface="Arial" pitchFamily="34" charset="0"/>
              <a:cs typeface="Arial" pitchFamily="34" charset="0"/>
            </a:endParaRPr>
          </a:p>
        </p:txBody>
      </p:sp>
      <p:sp>
        <p:nvSpPr>
          <p:cNvPr id="4" name="TextBox 3"/>
          <p:cNvSpPr txBox="1"/>
          <p:nvPr/>
        </p:nvSpPr>
        <p:spPr>
          <a:xfrm>
            <a:off x="3275012" y="685800"/>
            <a:ext cx="5410200" cy="1200329"/>
          </a:xfrm>
          <a:prstGeom prst="rect">
            <a:avLst/>
          </a:prstGeom>
          <a:noFill/>
          <a:ln w="19050">
            <a:solidFill>
              <a:schemeClr val="tx1"/>
            </a:solidFill>
          </a:ln>
        </p:spPr>
        <p:txBody>
          <a:bodyPr wrap="square" rtlCol="0">
            <a:spAutoFit/>
          </a:bodyPr>
          <a:lstStyle/>
          <a:p>
            <a:pPr algn="ctr"/>
            <a:r>
              <a:rPr lang="en-US" sz="1800" b="1" smtClean="0">
                <a:latin typeface="Arial" pitchFamily="34" charset="0"/>
                <a:cs typeface="Arial" pitchFamily="34" charset="0"/>
              </a:rPr>
              <a:t>Thầy (cô) cần mua bản full xin liên hệ :</a:t>
            </a:r>
          </a:p>
          <a:p>
            <a:pPr algn="ctr"/>
            <a:r>
              <a:rPr lang="en-US" sz="1800" b="1" smtClean="0">
                <a:latin typeface="Arial" pitchFamily="34" charset="0"/>
                <a:cs typeface="Arial" pitchFamily="34" charset="0"/>
              </a:rPr>
              <a:t>Zalo : </a:t>
            </a:r>
            <a:r>
              <a:rPr lang="en-US" sz="1800" b="1" smtClean="0">
                <a:solidFill>
                  <a:srgbClr val="FF0000"/>
                </a:solidFill>
                <a:latin typeface="Arial" pitchFamily="34" charset="0"/>
                <a:cs typeface="Arial" pitchFamily="34" charset="0"/>
              </a:rPr>
              <a:t>0918.790.615</a:t>
            </a:r>
            <a:r>
              <a:rPr lang="en-US" sz="1800" b="1" smtClean="0">
                <a:latin typeface="Arial" pitchFamily="34" charset="0"/>
                <a:cs typeface="Arial" pitchFamily="34" charset="0"/>
              </a:rPr>
              <a:t> – Đỗ Anh Tuấn</a:t>
            </a:r>
          </a:p>
          <a:p>
            <a:pPr algn="ctr"/>
            <a:r>
              <a:rPr lang="en-US" sz="1800" b="1" smtClean="0">
                <a:latin typeface="Arial" pitchFamily="34" charset="0"/>
                <a:cs typeface="Arial" pitchFamily="34" charset="0"/>
              </a:rPr>
              <a:t>Bản full : sẽ không có tên người soạn, có thể sửa đổi , thay đổi nội dung !</a:t>
            </a:r>
            <a:endParaRPr lang="en-US" sz="1800" b="1">
              <a:latin typeface="Arial" pitchFamily="34" charset="0"/>
              <a:cs typeface="Arial" pitchFamily="34" charset="0"/>
            </a:endParaRPr>
          </a:p>
        </p:txBody>
      </p:sp>
    </p:spTree>
    <p:extLst>
      <p:ext uri="{BB962C8B-B14F-4D97-AF65-F5344CB8AC3E}">
        <p14:creationId xmlns:p14="http://schemas.microsoft.com/office/powerpoint/2010/main" val="7629255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013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9" y="66317"/>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5637212" y="990600"/>
            <a:ext cx="6404047" cy="3548062"/>
            <a:chOff x="5637212" y="990600"/>
            <a:chExt cx="6404047" cy="3548062"/>
          </a:xfrm>
        </p:grpSpPr>
        <p:sp>
          <p:nvSpPr>
            <p:cNvPr id="34" name="Rounded Rectangle 33"/>
            <p:cNvSpPr/>
            <p:nvPr/>
          </p:nvSpPr>
          <p:spPr>
            <a:xfrm>
              <a:off x="5637212" y="990600"/>
              <a:ext cx="6172200" cy="2819400"/>
            </a:xfrm>
            <a:prstGeom prst="roundRect">
              <a:avLst>
                <a:gd name="adj" fmla="val 4061"/>
              </a:avLst>
            </a:prstGeom>
            <a:solidFill>
              <a:schemeClr val="accent5">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789613" y="1066800"/>
              <a:ext cx="5943600" cy="2400657"/>
            </a:xfrm>
            <a:prstGeom prst="rect">
              <a:avLst/>
            </a:prstGeom>
            <a:noFill/>
          </p:spPr>
          <p:txBody>
            <a:bodyPr wrap="square" rtlCol="0">
              <a:spAutoFit/>
            </a:bodyPr>
            <a:lstStyle/>
            <a:p>
              <a:pPr algn="just"/>
              <a:r>
                <a:rPr lang="en-US" sz="2000" b="1" smtClean="0">
                  <a:latin typeface="Arial" pitchFamily="34" charset="0"/>
                  <a:cs typeface="Arial" pitchFamily="34" charset="0"/>
                </a:rPr>
                <a:t>      </a:t>
              </a:r>
              <a:r>
                <a:rPr lang="en-US" sz="2500" b="1" smtClean="0">
                  <a:latin typeface="Arial" pitchFamily="34" charset="0"/>
                  <a:cs typeface="Arial" pitchFamily="34" charset="0"/>
                </a:rPr>
                <a:t>Trên một mảnh đất hình chữ nhật có kích thước 28m x 16m, người ta dự định làm một bể bơi có đường đi xung quanh (H.6.9). Hỏi bề rộng của đường đi là bao nhiêu để diện tích của bể bơi là 288m</a:t>
              </a:r>
              <a:r>
                <a:rPr lang="en-US" sz="2500" b="1" baseline="30000" smtClean="0">
                  <a:latin typeface="Arial" pitchFamily="34" charset="0"/>
                  <a:cs typeface="Arial" pitchFamily="34" charset="0"/>
                </a:rPr>
                <a:t>2</a:t>
              </a:r>
              <a:r>
                <a:rPr lang="en-US" sz="2500" b="1" smtClean="0">
                  <a:latin typeface="Arial" pitchFamily="34" charset="0"/>
                  <a:cs typeface="Arial" pitchFamily="34" charset="0"/>
                </a:rPr>
                <a:t> ?</a:t>
              </a:r>
              <a:endParaRPr lang="vi-VN" sz="2500" b="1">
                <a:latin typeface="Arial" pitchFamily="34" charset="0"/>
                <a:cs typeface="Arial" pitchFamily="34"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74349" y="2922667"/>
              <a:ext cx="1366910" cy="1615995"/>
            </a:xfrm>
            <a:prstGeom prst="rect">
              <a:avLst/>
            </a:prstGeom>
          </p:spPr>
        </p:pic>
      </p:grpSp>
      <p:grpSp>
        <p:nvGrpSpPr>
          <p:cNvPr id="3" name="Group 2"/>
          <p:cNvGrpSpPr/>
          <p:nvPr/>
        </p:nvGrpSpPr>
        <p:grpSpPr>
          <a:xfrm>
            <a:off x="344486" y="990599"/>
            <a:ext cx="5054601" cy="3548063"/>
            <a:chOff x="344486" y="990599"/>
            <a:chExt cx="5054601" cy="3548063"/>
          </a:xfrm>
        </p:grpSpPr>
        <p:sp>
          <p:nvSpPr>
            <p:cNvPr id="2" name="Rectangle 1"/>
            <p:cNvSpPr/>
            <p:nvPr/>
          </p:nvSpPr>
          <p:spPr>
            <a:xfrm>
              <a:off x="344486" y="990599"/>
              <a:ext cx="5054601" cy="349252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77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7" y="1047750"/>
              <a:ext cx="4943475"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6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3148" y="4071937"/>
              <a:ext cx="10477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740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929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2" y="533400"/>
            <a:ext cx="10968037"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71612" y="6553200"/>
            <a:ext cx="381000" cy="381000"/>
          </a:xfrm>
          <a:prstGeom prst="rect">
            <a:avLst/>
          </a:prstGeom>
        </p:spPr>
      </p:pic>
      <p:sp>
        <p:nvSpPr>
          <p:cNvPr id="4" name="Rectangle 3"/>
          <p:cNvSpPr/>
          <p:nvPr/>
        </p:nvSpPr>
        <p:spPr>
          <a:xfrm>
            <a:off x="491330" y="381000"/>
            <a:ext cx="11318082" cy="5805377"/>
          </a:xfrm>
          <a:prstGeom prst="rect">
            <a:avLst/>
          </a:prstGeom>
          <a:noFill/>
          <a:ln w="123825">
            <a:solidFill>
              <a:schemeClr val="accent6">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3531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0943">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025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0118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7012" y="2743200"/>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47214" y="609600"/>
            <a:ext cx="7018798" cy="477054"/>
          </a:xfrm>
          <a:prstGeom prst="rect">
            <a:avLst/>
          </a:prstGeom>
          <a:no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Nhận biết </a:t>
            </a:r>
            <a:r>
              <a:rPr lang="en-US" sz="2500" b="1" i="1" smtClean="0">
                <a:solidFill>
                  <a:srgbClr val="C00000"/>
                </a:solidFill>
                <a:latin typeface="Arial" pitchFamily="34" charset="0"/>
                <a:cs typeface="Arial" pitchFamily="34" charset="0"/>
              </a:rPr>
              <a:t>p</a:t>
            </a:r>
            <a:r>
              <a:rPr lang="vi-VN" sz="2500" b="1" i="1" smtClean="0">
                <a:solidFill>
                  <a:srgbClr val="C00000"/>
                </a:solidFill>
                <a:latin typeface="Arial" pitchFamily="34" charset="0"/>
                <a:cs typeface="Arial" pitchFamily="34" charset="0"/>
              </a:rPr>
              <a:t>hương trình</a:t>
            </a:r>
            <a:r>
              <a:rPr lang="en-US" sz="2500" b="1" i="1" smtClean="0">
                <a:solidFill>
                  <a:srgbClr val="C00000"/>
                </a:solidFill>
                <a:latin typeface="Arial" pitchFamily="34" charset="0"/>
                <a:cs typeface="Arial" pitchFamily="34" charset="0"/>
              </a:rPr>
              <a:t> bậc hai một ẩn .</a:t>
            </a:r>
            <a:endParaRPr lang="vi-VN" sz="2500" b="1" i="1">
              <a:solidFill>
                <a:srgbClr val="C00000"/>
              </a:solidFill>
              <a:latin typeface="Arial" pitchFamily="34" charset="0"/>
              <a:cs typeface="Arial" pitchFamily="34" charset="0"/>
            </a:endParaRPr>
          </a:p>
        </p:txBody>
      </p:sp>
      <p:sp>
        <p:nvSpPr>
          <p:cNvPr id="12" name="TextBox 11"/>
          <p:cNvSpPr txBox="1"/>
          <p:nvPr/>
        </p:nvSpPr>
        <p:spPr>
          <a:xfrm>
            <a:off x="684212" y="3200400"/>
            <a:ext cx="4495800" cy="477054"/>
          </a:xfrm>
          <a:prstGeom prst="rect">
            <a:avLst/>
          </a:prstGeom>
          <a:noFill/>
        </p:spPr>
        <p:txBody>
          <a:bodyPr wrap="square" rtlCol="0">
            <a:spAutoFit/>
          </a:bodyPr>
          <a:lstStyle/>
          <a:p>
            <a:pPr marL="342900" indent="-342900" algn="just">
              <a:buFont typeface="Wingdings" pitchFamily="2" charset="2"/>
              <a:buChar char="§"/>
            </a:pPr>
            <a:r>
              <a:rPr lang="en-US" sz="2500" b="1" smtClean="0">
                <a:latin typeface="Arial" pitchFamily="34" charset="0"/>
                <a:cs typeface="Arial" pitchFamily="34" charset="0"/>
              </a:rPr>
              <a:t>Chiều dài của bể bơi là :</a:t>
            </a:r>
            <a:endParaRPr lang="en-US" sz="2500" b="1">
              <a:solidFill>
                <a:schemeClr val="accent2">
                  <a:lumMod val="75000"/>
                </a:schemeClr>
              </a:solidFill>
              <a:latin typeface="Arial" pitchFamily="34" charset="0"/>
              <a:cs typeface="Arial" pitchFamily="34" charset="0"/>
            </a:endParaRPr>
          </a:p>
        </p:txBody>
      </p:sp>
      <p:grpSp>
        <p:nvGrpSpPr>
          <p:cNvPr id="5" name="Group 4"/>
          <p:cNvGrpSpPr/>
          <p:nvPr/>
        </p:nvGrpSpPr>
        <p:grpSpPr>
          <a:xfrm>
            <a:off x="303212" y="1143001"/>
            <a:ext cx="11506200" cy="1447800"/>
            <a:chOff x="379412" y="1066801"/>
            <a:chExt cx="11506200" cy="1447800"/>
          </a:xfrm>
        </p:grpSpPr>
        <p:sp>
          <p:nvSpPr>
            <p:cNvPr id="17" name="Rounded Rectangle 16"/>
            <p:cNvSpPr/>
            <p:nvPr/>
          </p:nvSpPr>
          <p:spPr>
            <a:xfrm>
              <a:off x="379412" y="1066801"/>
              <a:ext cx="11506200" cy="14478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8" name="TextBox 17"/>
                <p:cNvSpPr txBox="1"/>
                <p:nvPr/>
              </p:nvSpPr>
              <p:spPr>
                <a:xfrm>
                  <a:off x="1903412" y="1131094"/>
                  <a:ext cx="9829800" cy="1246495"/>
                </a:xfrm>
                <a:prstGeom prst="rect">
                  <a:avLst/>
                </a:prstGeom>
                <a:noFill/>
              </p:spPr>
              <p:txBody>
                <a:bodyPr wrap="square" rtlCol="0">
                  <a:spAutoFit/>
                </a:bodyPr>
                <a:lstStyle/>
                <a:p>
                  <a:r>
                    <a:rPr lang="en-US" sz="2500" b="1" smtClean="0">
                      <a:latin typeface="Arial" pitchFamily="34" charset="0"/>
                      <a:cs typeface="Arial" pitchFamily="34" charset="0"/>
                    </a:rPr>
                    <a:t>Xét bài toán trong tình huống mở đầu</a:t>
                  </a:r>
                </a:p>
                <a:p>
                  <a:r>
                    <a:rPr lang="vi-VN" sz="2500" b="1" smtClean="0">
                      <a:latin typeface="Arial" pitchFamily="34" charset="0"/>
                      <a:cs typeface="Arial" pitchFamily="34" charset="0"/>
                    </a:rPr>
                    <a:t>Gọi </a:t>
                  </a:r>
                  <a:r>
                    <a:rPr lang="vi-VN" sz="2500" b="1">
                      <a:latin typeface="Arial" pitchFamily="34" charset="0"/>
                      <a:cs typeface="Arial" pitchFamily="34" charset="0"/>
                    </a:rPr>
                    <a:t>x (m) là bề rộng của mặt đường </a:t>
                  </a:r>
                  <a14:m>
                    <m:oMath xmlns:m="http://schemas.openxmlformats.org/officeDocument/2006/math">
                      <m:r>
                        <a:rPr lang="vi-VN" sz="2500" b="1" i="1" smtClean="0">
                          <a:latin typeface="Cambria Math"/>
                          <a:cs typeface="Arial" pitchFamily="34" charset="0"/>
                        </a:rPr>
                        <m:t>(</m:t>
                      </m:r>
                      <m:r>
                        <a:rPr lang="vi-VN" sz="2500" b="1" i="1">
                          <a:latin typeface="Cambria Math"/>
                          <a:cs typeface="Arial" pitchFamily="34" charset="0"/>
                        </a:rPr>
                        <m:t>𝟎</m:t>
                      </m:r>
                      <m:r>
                        <a:rPr lang="vi-VN" sz="2500" b="1" i="1">
                          <a:latin typeface="Cambria Math"/>
                          <a:cs typeface="Arial" pitchFamily="34" charset="0"/>
                        </a:rPr>
                        <m:t>&lt;</m:t>
                      </m:r>
                      <m:r>
                        <a:rPr lang="vi-VN" sz="2500" b="1" i="1">
                          <a:latin typeface="Cambria Math"/>
                          <a:cs typeface="Arial" pitchFamily="34" charset="0"/>
                        </a:rPr>
                        <m:t>𝒙</m:t>
                      </m:r>
                      <m:r>
                        <a:rPr lang="vi-VN" sz="2500" b="1" i="1">
                          <a:latin typeface="Cambria Math"/>
                          <a:cs typeface="Arial" pitchFamily="34" charset="0"/>
                        </a:rPr>
                        <m:t>&lt;</m:t>
                      </m:r>
                      <m:r>
                        <a:rPr lang="vi-VN" sz="2500" b="1" i="1">
                          <a:latin typeface="Cambria Math"/>
                          <a:cs typeface="Arial" pitchFamily="34" charset="0"/>
                        </a:rPr>
                        <m:t>𝟖</m:t>
                      </m:r>
                      <m:r>
                        <a:rPr lang="vi-VN" sz="2500" b="1" i="1" smtClean="0">
                          <a:latin typeface="Cambria Math"/>
                          <a:cs typeface="Arial" pitchFamily="34" charset="0"/>
                        </a:rPr>
                        <m:t>)</m:t>
                      </m:r>
                    </m:oMath>
                  </a14:m>
                  <a:r>
                    <a:rPr lang="en-US" sz="2500" b="1" smtClean="0">
                      <a:latin typeface="Arial" pitchFamily="34" charset="0"/>
                      <a:cs typeface="Arial" pitchFamily="34" charset="0"/>
                    </a:rPr>
                    <a:t> .</a:t>
                  </a:r>
                  <a:r>
                    <a:rPr lang="vi-VN" sz="2500" b="1" smtClean="0">
                      <a:latin typeface="Arial" pitchFamily="34" charset="0"/>
                      <a:cs typeface="Arial" pitchFamily="34" charset="0"/>
                    </a:rPr>
                    <a:t> </a:t>
                  </a:r>
                  <a:endParaRPr lang="en-US" sz="2500" b="1" smtClean="0">
                    <a:latin typeface="Arial" pitchFamily="34" charset="0"/>
                    <a:cs typeface="Arial" pitchFamily="34" charset="0"/>
                  </a:endParaRPr>
                </a:p>
                <a:p>
                  <a:r>
                    <a:rPr lang="vi-VN" sz="2500" b="1" smtClean="0">
                      <a:latin typeface="Arial" pitchFamily="34" charset="0"/>
                      <a:cs typeface="Arial" pitchFamily="34" charset="0"/>
                    </a:rPr>
                    <a:t>Tính </a:t>
                  </a:r>
                  <a:r>
                    <a:rPr lang="vi-VN" sz="2500" b="1">
                      <a:latin typeface="Arial" pitchFamily="34" charset="0"/>
                      <a:cs typeface="Arial" pitchFamily="34" charset="0"/>
                    </a:rPr>
                    <a:t>chiều dài và chiều rộng của bể bơi theo </a:t>
                  </a:r>
                  <a:r>
                    <a:rPr lang="vi-VN" sz="2500" b="1" smtClean="0">
                      <a:latin typeface="Arial" pitchFamily="34" charset="0"/>
                      <a:cs typeface="Arial" pitchFamily="34" charset="0"/>
                    </a:rPr>
                    <a:t>x.</a:t>
                  </a:r>
                  <a:endParaRPr lang="vi-VN" sz="25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903412" y="1131094"/>
                  <a:ext cx="9829800" cy="1246495"/>
                </a:xfrm>
                <a:prstGeom prst="rect">
                  <a:avLst/>
                </a:prstGeom>
                <a:blipFill rotWithShape="1">
                  <a:blip r:embed="rId5"/>
                  <a:stretch>
                    <a:fillRect l="-992" t="-3431" b="-11275"/>
                  </a:stretch>
                </a:blipFill>
              </p:spPr>
              <p:txBody>
                <a:bodyPr/>
                <a:lstStyle/>
                <a:p>
                  <a:r>
                    <a:rPr lang="en-US">
                      <a:noFill/>
                    </a:rPr>
                    <a:t> </a:t>
                  </a:r>
                </a:p>
              </p:txBody>
            </p:sp>
          </mc:Fallback>
        </mc:AlternateContent>
        <p:pic>
          <p:nvPicPr>
            <p:cNvPr id="747549" name="Picture 29"/>
            <p:cNvPicPr>
              <a:picLocks noChangeAspect="1" noChangeArrowheads="1"/>
            </p:cNvPicPr>
            <p:nvPr/>
          </p:nvPicPr>
          <p:blipFill rotWithShape="1">
            <a:blip r:embed="rId6">
              <a:extLst>
                <a:ext uri="{28A0092B-C50C-407E-A947-70E740481C1C}">
                  <a14:useLocalDpi xmlns:a14="http://schemas.microsoft.com/office/drawing/2010/main" val="0"/>
                </a:ext>
              </a:extLst>
            </a:blip>
            <a:srcRect r="16521" b="30712"/>
            <a:stretch/>
          </p:blipFill>
          <p:spPr bwMode="auto">
            <a:xfrm>
              <a:off x="512653" y="1131094"/>
              <a:ext cx="1177636" cy="40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47551"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9412" y="2730175"/>
            <a:ext cx="3815486" cy="26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Object 5"/>
          <p:cNvGraphicFramePr>
            <a:graphicFrameLocks noChangeAspect="1"/>
          </p:cNvGraphicFramePr>
          <p:nvPr>
            <p:extLst>
              <p:ext uri="{D42A27DB-BD31-4B8C-83A1-F6EECF244321}">
                <p14:modId xmlns:p14="http://schemas.microsoft.com/office/powerpoint/2010/main" val="263040688"/>
              </p:ext>
            </p:extLst>
          </p:nvPr>
        </p:nvGraphicFramePr>
        <p:xfrm>
          <a:off x="4978399" y="3200400"/>
          <a:ext cx="1851025" cy="598487"/>
        </p:xfrm>
        <a:graphic>
          <a:graphicData uri="http://schemas.openxmlformats.org/presentationml/2006/ole">
            <mc:AlternateContent xmlns:mc="http://schemas.openxmlformats.org/markup-compatibility/2006">
              <mc:Choice xmlns:v="urn:schemas-microsoft-com:vml" Requires="v">
                <p:oleObj spid="_x0000_s941078" name="Equation" r:id="rId8" imgW="787320" imgH="253800" progId="Equation.DSMT4">
                  <p:embed/>
                </p:oleObj>
              </mc:Choice>
              <mc:Fallback>
                <p:oleObj name="Equation" r:id="rId8" imgW="787320" imgH="253800" progId="Equation.DSMT4">
                  <p:embed/>
                  <p:pic>
                    <p:nvPicPr>
                      <p:cNvPr id="0" name=""/>
                      <p:cNvPicPr>
                        <a:picLocks noChangeAspect="1" noChangeArrowheads="1"/>
                      </p:cNvPicPr>
                      <p:nvPr/>
                    </p:nvPicPr>
                    <p:blipFill>
                      <a:blip r:embed="rId9"/>
                      <a:srcRect/>
                      <a:stretch>
                        <a:fillRect/>
                      </a:stretch>
                    </p:blipFill>
                    <p:spPr bwMode="auto">
                      <a:xfrm>
                        <a:off x="4978399" y="3200400"/>
                        <a:ext cx="18510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684212" y="3934832"/>
            <a:ext cx="4495800" cy="477054"/>
          </a:xfrm>
          <a:prstGeom prst="rect">
            <a:avLst/>
          </a:prstGeom>
          <a:noFill/>
        </p:spPr>
        <p:txBody>
          <a:bodyPr wrap="square" rtlCol="0">
            <a:spAutoFit/>
          </a:bodyPr>
          <a:lstStyle/>
          <a:p>
            <a:pPr marL="342900" indent="-342900" algn="just">
              <a:buFont typeface="Wingdings" pitchFamily="2" charset="2"/>
              <a:buChar char="§"/>
            </a:pPr>
            <a:r>
              <a:rPr lang="en-US" sz="2500" b="1" smtClean="0">
                <a:latin typeface="Arial" pitchFamily="34" charset="0"/>
                <a:cs typeface="Arial" pitchFamily="34" charset="0"/>
              </a:rPr>
              <a:t>Chiều rộng của bể bơi là :</a:t>
            </a:r>
            <a:endParaRPr lang="en-US" sz="2500" b="1">
              <a:solidFill>
                <a:schemeClr val="accent2">
                  <a:lumMod val="75000"/>
                </a:schemeClr>
              </a:solidFill>
              <a:latin typeface="Arial" pitchFamily="34" charset="0"/>
              <a:cs typeface="Arial" pitchFamily="34"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1085648574"/>
              </p:ext>
            </p:extLst>
          </p:nvPr>
        </p:nvGraphicFramePr>
        <p:xfrm>
          <a:off x="5187950" y="3935413"/>
          <a:ext cx="1820862" cy="598487"/>
        </p:xfrm>
        <a:graphic>
          <a:graphicData uri="http://schemas.openxmlformats.org/presentationml/2006/ole">
            <mc:AlternateContent xmlns:mc="http://schemas.openxmlformats.org/markup-compatibility/2006">
              <mc:Choice xmlns:v="urn:schemas-microsoft-com:vml" Requires="v">
                <p:oleObj spid="_x0000_s941079" name="Equation" r:id="rId10" imgW="774360" imgH="253800" progId="Equation.DSMT4">
                  <p:embed/>
                </p:oleObj>
              </mc:Choice>
              <mc:Fallback>
                <p:oleObj name="Equation" r:id="rId10" imgW="774360" imgH="253800" progId="Equation.DSMT4">
                  <p:embed/>
                  <p:pic>
                    <p:nvPicPr>
                      <p:cNvPr id="0" name=""/>
                      <p:cNvPicPr>
                        <a:picLocks noChangeAspect="1" noChangeArrowheads="1"/>
                      </p:cNvPicPr>
                      <p:nvPr/>
                    </p:nvPicPr>
                    <p:blipFill>
                      <a:blip r:embed="rId11"/>
                      <a:srcRect/>
                      <a:stretch>
                        <a:fillRect/>
                      </a:stretch>
                    </p:blipFill>
                    <p:spPr bwMode="auto">
                      <a:xfrm>
                        <a:off x="5187950" y="3935413"/>
                        <a:ext cx="182086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AutoShape 4"/>
          <p:cNvSpPr>
            <a:spLocks noChangeArrowheads="1"/>
          </p:cNvSpPr>
          <p:nvPr/>
        </p:nvSpPr>
        <p:spPr bwMode="gray">
          <a:xfrm>
            <a:off x="447214" y="95249"/>
            <a:ext cx="6942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ĐỊNH NGHĨA P</a:t>
            </a:r>
            <a:r>
              <a:rPr lang="vi-VN" sz="2000" b="1" smtClean="0">
                <a:solidFill>
                  <a:schemeClr val="bg1"/>
                </a:solidFill>
                <a:latin typeface="Arial" pitchFamily="34" charset="0"/>
                <a:cs typeface="Arial" pitchFamily="34" charset="0"/>
              </a:rPr>
              <a:t>HƯƠNG TRÌNH</a:t>
            </a:r>
            <a:r>
              <a:rPr lang="en-US" sz="2000" b="1" smtClean="0">
                <a:solidFill>
                  <a:schemeClr val="bg1"/>
                </a:solidFill>
                <a:latin typeface="Arial" pitchFamily="34" charset="0"/>
                <a:cs typeface="Arial" pitchFamily="34" charset="0"/>
              </a:rPr>
              <a:t> BẬC HAI MỘT ẨN .</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888990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47551"/>
                                        </p:tgtEl>
                                        <p:attrNameLst>
                                          <p:attrName>style.visibility</p:attrName>
                                        </p:attrNameLst>
                                      </p:cBhvr>
                                      <p:to>
                                        <p:strVal val="visible"/>
                                      </p:to>
                                    </p:set>
                                    <p:animEffect transition="in" filter="wipe(left)">
                                      <p:cBhvr>
                                        <p:cTn id="16" dur="500"/>
                                        <p:tgtEl>
                                          <p:spTgt spid="7475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307" y="217060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79412" y="1066800"/>
            <a:ext cx="11506200" cy="990600"/>
            <a:chOff x="379412" y="1066800"/>
            <a:chExt cx="11506200" cy="990600"/>
          </a:xfrm>
        </p:grpSpPr>
        <p:sp>
          <p:nvSpPr>
            <p:cNvPr id="17" name="Rounded Rectangle 16"/>
            <p:cNvSpPr/>
            <p:nvPr/>
          </p:nvSpPr>
          <p:spPr>
            <a:xfrm>
              <a:off x="379412" y="1066800"/>
              <a:ext cx="11506200" cy="9906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1979612" y="1199346"/>
              <a:ext cx="9829800" cy="477054"/>
            </a:xfrm>
            <a:prstGeom prst="rect">
              <a:avLst/>
            </a:prstGeom>
            <a:noFill/>
          </p:spPr>
          <p:txBody>
            <a:bodyPr wrap="square" rtlCol="0">
              <a:spAutoFit/>
            </a:bodyPr>
            <a:lstStyle/>
            <a:p>
              <a:r>
                <a:rPr lang="vi-VN" sz="2500" b="1">
                  <a:latin typeface="Arial" pitchFamily="34" charset="0"/>
                  <a:cs typeface="Arial" pitchFamily="34" charset="0"/>
                </a:rPr>
                <a:t>Dựa vào kết quả HĐ1, tính diện tích của bể bơi theo </a:t>
              </a:r>
              <a:r>
                <a:rPr lang="vi-VN" sz="2500" b="1" smtClean="0">
                  <a:latin typeface="Arial" pitchFamily="34" charset="0"/>
                  <a:cs typeface="Arial" pitchFamily="34" charset="0"/>
                </a:rPr>
                <a:t>x.</a:t>
              </a:r>
              <a:endParaRPr lang="vi-VN" sz="2500" b="1">
                <a:latin typeface="Arial" pitchFamily="34" charset="0"/>
                <a:cs typeface="Arial" pitchFamily="34" charset="0"/>
              </a:endParaRPr>
            </a:p>
          </p:txBody>
        </p:sp>
        <p:pic>
          <p:nvPicPr>
            <p:cNvPr id="7587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214" y="1161245"/>
              <a:ext cx="153239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5612" y="2286000"/>
            <a:ext cx="3815486" cy="26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08012" y="2590800"/>
            <a:ext cx="6477000" cy="861774"/>
          </a:xfrm>
          <a:prstGeom prst="rect">
            <a:avLst/>
          </a:prstGeom>
          <a:noFill/>
        </p:spPr>
        <p:txBody>
          <a:bodyPr wrap="square" rtlCol="0">
            <a:spAutoFit/>
          </a:bodyPr>
          <a:lstStyle/>
          <a:p>
            <a:pPr marL="342900" indent="-342900" algn="just">
              <a:buFont typeface="Wingdings" pitchFamily="2" charset="2"/>
              <a:buChar char="§"/>
            </a:pPr>
            <a:r>
              <a:rPr lang="vi-VN" sz="2500" b="1">
                <a:latin typeface="Arial" pitchFamily="34" charset="0"/>
                <a:cs typeface="Arial" pitchFamily="34" charset="0"/>
              </a:rPr>
              <a:t>Diện tích của hình chữ nhật có chiều dài chiều rộng lần lượt là a, b, </a:t>
            </a:r>
            <a:r>
              <a:rPr lang="vi-VN" sz="2500" b="1" smtClean="0">
                <a:latin typeface="Arial" pitchFamily="34" charset="0"/>
                <a:cs typeface="Arial" pitchFamily="34" charset="0"/>
              </a:rPr>
              <a:t>là</a:t>
            </a:r>
            <a:r>
              <a:rPr lang="en-US" sz="2500" b="1" smtClean="0">
                <a:latin typeface="Arial" pitchFamily="34" charset="0"/>
                <a:cs typeface="Arial" pitchFamily="34" charset="0"/>
              </a:rPr>
              <a:t> </a:t>
            </a:r>
            <a:r>
              <a:rPr lang="vi-VN" sz="2500" b="1" smtClean="0">
                <a:latin typeface="Arial" pitchFamily="34" charset="0"/>
                <a:cs typeface="Arial" pitchFamily="34" charset="0"/>
              </a:rPr>
              <a:t>:</a:t>
            </a:r>
            <a:endParaRPr lang="en-US" sz="2500" b="1">
              <a:solidFill>
                <a:schemeClr val="accent2">
                  <a:lumMod val="75000"/>
                </a:schemeClr>
              </a:solidFill>
              <a:latin typeface="Arial" pitchFamily="34" charset="0"/>
              <a:cs typeface="Arial" pitchFamily="34"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842319317"/>
              </p:ext>
            </p:extLst>
          </p:nvPr>
        </p:nvGraphicFramePr>
        <p:xfrm>
          <a:off x="3292950" y="3606565"/>
          <a:ext cx="1281748" cy="427832"/>
        </p:xfrm>
        <a:graphic>
          <a:graphicData uri="http://schemas.openxmlformats.org/presentationml/2006/ole">
            <mc:AlternateContent xmlns:mc="http://schemas.openxmlformats.org/markup-compatibility/2006">
              <mc:Choice xmlns:v="urn:schemas-microsoft-com:vml" Requires="v">
                <p:oleObj spid="_x0000_s942092" name="Equation" r:id="rId7" imgW="495000" imgH="164880" progId="Equation.DSMT4">
                  <p:embed/>
                </p:oleObj>
              </mc:Choice>
              <mc:Fallback>
                <p:oleObj name="Equation" r:id="rId7" imgW="495000" imgH="164880" progId="Equation.DSMT4">
                  <p:embed/>
                  <p:pic>
                    <p:nvPicPr>
                      <p:cNvPr id="0" name=""/>
                      <p:cNvPicPr>
                        <a:picLocks noChangeAspect="1" noChangeArrowheads="1"/>
                      </p:cNvPicPr>
                      <p:nvPr/>
                    </p:nvPicPr>
                    <p:blipFill>
                      <a:blip r:embed="rId8"/>
                      <a:srcRect/>
                      <a:stretch>
                        <a:fillRect/>
                      </a:stretch>
                    </p:blipFill>
                    <p:spPr bwMode="auto">
                      <a:xfrm>
                        <a:off x="3292950" y="3606565"/>
                        <a:ext cx="1281748" cy="42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447214" y="609600"/>
            <a:ext cx="6028198" cy="430887"/>
          </a:xfrm>
          <a:prstGeom prst="rect">
            <a:avLst/>
          </a:prstGeom>
          <a:noFill/>
        </p:spPr>
        <p:txBody>
          <a:bodyPr wrap="square" rtlCol="0">
            <a:spAutoFit/>
          </a:bodyPr>
          <a:lstStyle/>
          <a:p>
            <a:pPr marL="342900" indent="-342900">
              <a:buFont typeface="Wingdings" pitchFamily="2" charset="2"/>
              <a:buChar char="q"/>
            </a:pPr>
            <a:r>
              <a:rPr lang="en-US" sz="2200" b="1" i="1">
                <a:solidFill>
                  <a:srgbClr val="C00000"/>
                </a:solidFill>
                <a:latin typeface="Arial" pitchFamily="34" charset="0"/>
                <a:cs typeface="Arial" pitchFamily="34" charset="0"/>
              </a:rPr>
              <a:t>Nhận biết </a:t>
            </a:r>
            <a:r>
              <a:rPr lang="en-US" sz="2200" b="1" i="1" smtClean="0">
                <a:solidFill>
                  <a:srgbClr val="C00000"/>
                </a:solidFill>
                <a:latin typeface="Arial" pitchFamily="34" charset="0"/>
                <a:cs typeface="Arial" pitchFamily="34" charset="0"/>
              </a:rPr>
              <a:t>p</a:t>
            </a:r>
            <a:r>
              <a:rPr lang="vi-VN" sz="2200" b="1" i="1" smtClean="0">
                <a:solidFill>
                  <a:srgbClr val="C00000"/>
                </a:solidFill>
                <a:latin typeface="Arial" pitchFamily="34" charset="0"/>
                <a:cs typeface="Arial" pitchFamily="34" charset="0"/>
              </a:rPr>
              <a:t>hương trình</a:t>
            </a:r>
            <a:r>
              <a:rPr lang="en-US" sz="2200" b="1" i="1" smtClean="0">
                <a:solidFill>
                  <a:srgbClr val="C00000"/>
                </a:solidFill>
                <a:latin typeface="Arial" pitchFamily="34" charset="0"/>
                <a:cs typeface="Arial" pitchFamily="34" charset="0"/>
              </a:rPr>
              <a:t> bậc hai một ẩn .</a:t>
            </a:r>
            <a:endParaRPr lang="vi-VN" sz="2200" b="1" i="1">
              <a:solidFill>
                <a:srgbClr val="C00000"/>
              </a:solidFill>
              <a:latin typeface="Arial" pitchFamily="34" charset="0"/>
              <a:cs typeface="Arial" pitchFamily="34" charset="0"/>
            </a:endParaRPr>
          </a:p>
        </p:txBody>
      </p:sp>
      <p:sp>
        <p:nvSpPr>
          <p:cNvPr id="21" name="AutoShape 4"/>
          <p:cNvSpPr>
            <a:spLocks noChangeArrowheads="1"/>
          </p:cNvSpPr>
          <p:nvPr/>
        </p:nvSpPr>
        <p:spPr bwMode="gray">
          <a:xfrm>
            <a:off x="447214" y="95249"/>
            <a:ext cx="6942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ĐỊNH NGHĨA P</a:t>
            </a:r>
            <a:r>
              <a:rPr lang="vi-VN" sz="2000" b="1" smtClean="0">
                <a:solidFill>
                  <a:schemeClr val="bg1"/>
                </a:solidFill>
                <a:latin typeface="Arial" pitchFamily="34" charset="0"/>
                <a:cs typeface="Arial" pitchFamily="34" charset="0"/>
              </a:rPr>
              <a:t>HƯƠNG TRÌNH</a:t>
            </a:r>
            <a:r>
              <a:rPr lang="en-US" sz="2000" b="1" smtClean="0">
                <a:solidFill>
                  <a:schemeClr val="bg1"/>
                </a:solidFill>
                <a:latin typeface="Arial" pitchFamily="34" charset="0"/>
                <a:cs typeface="Arial" pitchFamily="34" charset="0"/>
              </a:rPr>
              <a:t> BẬC HAI MỘT ẨN .</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744158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307" y="217060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5612" y="2286000"/>
            <a:ext cx="3815486" cy="26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79412" y="2590800"/>
            <a:ext cx="7239000" cy="477054"/>
          </a:xfrm>
          <a:prstGeom prst="rect">
            <a:avLst/>
          </a:prstGeom>
          <a:noFill/>
        </p:spPr>
        <p:txBody>
          <a:bodyPr wrap="square" rtlCol="0">
            <a:spAutoFit/>
          </a:bodyPr>
          <a:lstStyle/>
          <a:p>
            <a:pPr marL="342900" indent="-342900" algn="just">
              <a:buFont typeface="Wingdings" pitchFamily="2" charset="2"/>
              <a:buChar char="§"/>
            </a:pPr>
            <a:r>
              <a:rPr lang="en-US" sz="2500" b="1" smtClean="0">
                <a:latin typeface="Arial" pitchFamily="34" charset="0"/>
                <a:cs typeface="Arial" pitchFamily="34" charset="0"/>
              </a:rPr>
              <a:t>Vì diện tích của bể bơi là 288 m</a:t>
            </a:r>
            <a:r>
              <a:rPr lang="en-US" sz="2500" b="1" baseline="30000" smtClean="0">
                <a:latin typeface="Arial" pitchFamily="34" charset="0"/>
                <a:cs typeface="Arial" pitchFamily="34" charset="0"/>
              </a:rPr>
              <a:t>2</a:t>
            </a:r>
            <a:r>
              <a:rPr lang="en-US" sz="2500" b="1" smtClean="0">
                <a:latin typeface="Arial" pitchFamily="34" charset="0"/>
                <a:cs typeface="Arial" pitchFamily="34" charset="0"/>
              </a:rPr>
              <a:t> nên ta có :</a:t>
            </a:r>
            <a:endParaRPr lang="en-US" sz="2500" b="1">
              <a:solidFill>
                <a:schemeClr val="accent2">
                  <a:lumMod val="75000"/>
                </a:schemeClr>
              </a:solidFill>
              <a:latin typeface="Arial" pitchFamily="34" charset="0"/>
              <a:cs typeface="Arial" pitchFamily="34"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447215749"/>
              </p:ext>
            </p:extLst>
          </p:nvPr>
        </p:nvGraphicFramePr>
        <p:xfrm>
          <a:off x="1979612" y="3119599"/>
          <a:ext cx="3778250" cy="525463"/>
        </p:xfrm>
        <a:graphic>
          <a:graphicData uri="http://schemas.openxmlformats.org/presentationml/2006/ole">
            <mc:AlternateContent xmlns:mc="http://schemas.openxmlformats.org/markup-compatibility/2006">
              <mc:Choice xmlns:v="urn:schemas-microsoft-com:vml" Requires="v">
                <p:oleObj spid="_x0000_s943126" name="Equation" r:id="rId6" imgW="1460160" imgH="203040" progId="Equation.DSMT4">
                  <p:embed/>
                </p:oleObj>
              </mc:Choice>
              <mc:Fallback>
                <p:oleObj name="Equation" r:id="rId6" imgW="1460160" imgH="203040" progId="Equation.DSMT4">
                  <p:embed/>
                  <p:pic>
                    <p:nvPicPr>
                      <p:cNvPr id="0" name=""/>
                      <p:cNvPicPr>
                        <a:picLocks noChangeAspect="1" noChangeArrowheads="1"/>
                      </p:cNvPicPr>
                      <p:nvPr/>
                    </p:nvPicPr>
                    <p:blipFill>
                      <a:blip r:embed="rId7"/>
                      <a:srcRect/>
                      <a:stretch>
                        <a:fillRect/>
                      </a:stretch>
                    </p:blipFill>
                    <p:spPr bwMode="auto">
                      <a:xfrm>
                        <a:off x="1979612" y="3119599"/>
                        <a:ext cx="37782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
          <p:cNvGrpSpPr/>
          <p:nvPr/>
        </p:nvGrpSpPr>
        <p:grpSpPr>
          <a:xfrm>
            <a:off x="379412" y="1066800"/>
            <a:ext cx="11506200" cy="990600"/>
            <a:chOff x="379412" y="1066800"/>
            <a:chExt cx="11506200" cy="990600"/>
          </a:xfrm>
        </p:grpSpPr>
        <p:sp>
          <p:nvSpPr>
            <p:cNvPr id="17" name="Rounded Rectangle 16"/>
            <p:cNvSpPr/>
            <p:nvPr/>
          </p:nvSpPr>
          <p:spPr>
            <a:xfrm>
              <a:off x="379412" y="1066800"/>
              <a:ext cx="11506200" cy="9906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1903412" y="1143000"/>
              <a:ext cx="9448800" cy="861774"/>
            </a:xfrm>
            <a:prstGeom prst="rect">
              <a:avLst/>
            </a:prstGeom>
            <a:noFill/>
          </p:spPr>
          <p:txBody>
            <a:bodyPr wrap="square" rtlCol="0">
              <a:spAutoFit/>
            </a:bodyPr>
            <a:lstStyle/>
            <a:p>
              <a:r>
                <a:rPr lang="vi-VN" sz="2500" b="1">
                  <a:latin typeface="Arial" pitchFamily="34" charset="0"/>
                  <a:cs typeface="Arial" pitchFamily="34" charset="0"/>
                </a:rPr>
                <a:t>Sử dụng giả thiết và kết quả HĐ2, hãy viết phương trình để tìm </a:t>
              </a:r>
              <a:r>
                <a:rPr lang="vi-VN" sz="2500" b="1" smtClean="0">
                  <a:latin typeface="Arial" pitchFamily="34" charset="0"/>
                  <a:cs typeface="Arial" pitchFamily="34" charset="0"/>
                </a:rPr>
                <a:t>x.</a:t>
              </a:r>
              <a:endParaRPr lang="vi-VN" sz="2500" b="1">
                <a:latin typeface="Arial" pitchFamily="34" charset="0"/>
                <a:cs typeface="Arial" pitchFamily="34" charset="0"/>
              </a:endParaRPr>
            </a:p>
          </p:txBody>
        </p:sp>
        <p:pic>
          <p:nvPicPr>
            <p:cNvPr id="7598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412" y="1114816"/>
              <a:ext cx="1447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0" name="Object 19"/>
          <p:cNvGraphicFramePr>
            <a:graphicFrameLocks noChangeAspect="1"/>
          </p:cNvGraphicFramePr>
          <p:nvPr>
            <p:extLst>
              <p:ext uri="{D42A27DB-BD31-4B8C-83A1-F6EECF244321}">
                <p14:modId xmlns:p14="http://schemas.microsoft.com/office/powerpoint/2010/main" val="838314127"/>
              </p:ext>
            </p:extLst>
          </p:nvPr>
        </p:nvGraphicFramePr>
        <p:xfrm>
          <a:off x="1979612" y="3733800"/>
          <a:ext cx="3351212" cy="525463"/>
        </p:xfrm>
        <a:graphic>
          <a:graphicData uri="http://schemas.openxmlformats.org/presentationml/2006/ole">
            <mc:AlternateContent xmlns:mc="http://schemas.openxmlformats.org/markup-compatibility/2006">
              <mc:Choice xmlns:v="urn:schemas-microsoft-com:vml" Requires="v">
                <p:oleObj spid="_x0000_s943127" name="Equation" r:id="rId9" imgW="1295280" imgH="203040" progId="Equation.DSMT4">
                  <p:embed/>
                </p:oleObj>
              </mc:Choice>
              <mc:Fallback>
                <p:oleObj name="Equation" r:id="rId9" imgW="1295280" imgH="203040" progId="Equation.DSMT4">
                  <p:embed/>
                  <p:pic>
                    <p:nvPicPr>
                      <p:cNvPr id="0" name=""/>
                      <p:cNvPicPr>
                        <a:picLocks noChangeAspect="1" noChangeArrowheads="1"/>
                      </p:cNvPicPr>
                      <p:nvPr/>
                    </p:nvPicPr>
                    <p:blipFill>
                      <a:blip r:embed="rId10"/>
                      <a:srcRect/>
                      <a:stretch>
                        <a:fillRect/>
                      </a:stretch>
                    </p:blipFill>
                    <p:spPr bwMode="auto">
                      <a:xfrm>
                        <a:off x="1979612" y="3733800"/>
                        <a:ext cx="3351212"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447214" y="609600"/>
            <a:ext cx="7094998" cy="477054"/>
          </a:xfrm>
          <a:prstGeom prst="rect">
            <a:avLst/>
          </a:prstGeom>
          <a:no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Nhận biết </a:t>
            </a:r>
            <a:r>
              <a:rPr lang="en-US" sz="2500" b="1" i="1" smtClean="0">
                <a:solidFill>
                  <a:srgbClr val="C00000"/>
                </a:solidFill>
                <a:latin typeface="Arial" pitchFamily="34" charset="0"/>
                <a:cs typeface="Arial" pitchFamily="34" charset="0"/>
              </a:rPr>
              <a:t>p</a:t>
            </a:r>
            <a:r>
              <a:rPr lang="vi-VN" sz="2500" b="1" i="1" smtClean="0">
                <a:solidFill>
                  <a:srgbClr val="C00000"/>
                </a:solidFill>
                <a:latin typeface="Arial" pitchFamily="34" charset="0"/>
                <a:cs typeface="Arial" pitchFamily="34" charset="0"/>
              </a:rPr>
              <a:t>hương trình</a:t>
            </a:r>
            <a:r>
              <a:rPr lang="en-US" sz="2500" b="1" i="1" smtClean="0">
                <a:solidFill>
                  <a:srgbClr val="C00000"/>
                </a:solidFill>
                <a:latin typeface="Arial" pitchFamily="34" charset="0"/>
                <a:cs typeface="Arial" pitchFamily="34" charset="0"/>
              </a:rPr>
              <a:t> bậc hai một ẩn .</a:t>
            </a:r>
            <a:endParaRPr lang="vi-VN" sz="2500" b="1" i="1">
              <a:solidFill>
                <a:srgbClr val="C00000"/>
              </a:solidFill>
              <a:latin typeface="Arial" pitchFamily="34" charset="0"/>
              <a:cs typeface="Arial" pitchFamily="34" charset="0"/>
            </a:endParaRPr>
          </a:p>
        </p:txBody>
      </p:sp>
      <p:sp>
        <p:nvSpPr>
          <p:cNvPr id="13" name="AutoShape 4"/>
          <p:cNvSpPr>
            <a:spLocks noChangeArrowheads="1"/>
          </p:cNvSpPr>
          <p:nvPr/>
        </p:nvSpPr>
        <p:spPr bwMode="gray">
          <a:xfrm>
            <a:off x="447214" y="95249"/>
            <a:ext cx="6942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ĐỊNH NGHĨA P</a:t>
            </a:r>
            <a:r>
              <a:rPr lang="vi-VN" sz="2000" b="1" smtClean="0">
                <a:solidFill>
                  <a:schemeClr val="bg1"/>
                </a:solidFill>
                <a:latin typeface="Arial" pitchFamily="34" charset="0"/>
                <a:cs typeface="Arial" pitchFamily="34" charset="0"/>
              </a:rPr>
              <a:t>HƯƠNG TRÌNH</a:t>
            </a:r>
            <a:r>
              <a:rPr lang="en-US" sz="2000" b="1" smtClean="0">
                <a:solidFill>
                  <a:schemeClr val="bg1"/>
                </a:solidFill>
                <a:latin typeface="Arial" pitchFamily="34" charset="0"/>
                <a:cs typeface="Arial" pitchFamily="34" charset="0"/>
              </a:rPr>
              <a:t> BẬC HAI MỘT ẨN .</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540640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7214" y="609600"/>
            <a:ext cx="6713998" cy="477054"/>
          </a:xfrm>
          <a:prstGeom prst="rect">
            <a:avLst/>
          </a:prstGeom>
          <a:no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Nhận biết </a:t>
            </a:r>
            <a:r>
              <a:rPr lang="en-US" sz="2500" b="1" i="1" smtClean="0">
                <a:solidFill>
                  <a:srgbClr val="C00000"/>
                </a:solidFill>
                <a:latin typeface="Arial" pitchFamily="34" charset="0"/>
                <a:cs typeface="Arial" pitchFamily="34" charset="0"/>
              </a:rPr>
              <a:t>p</a:t>
            </a:r>
            <a:r>
              <a:rPr lang="vi-VN" sz="2500" b="1" i="1" smtClean="0">
                <a:solidFill>
                  <a:srgbClr val="C00000"/>
                </a:solidFill>
                <a:latin typeface="Arial" pitchFamily="34" charset="0"/>
                <a:cs typeface="Arial" pitchFamily="34" charset="0"/>
              </a:rPr>
              <a:t>hương trình</a:t>
            </a:r>
            <a:r>
              <a:rPr lang="en-US" sz="2500" b="1" i="1" smtClean="0">
                <a:solidFill>
                  <a:srgbClr val="C00000"/>
                </a:solidFill>
                <a:latin typeface="Arial" pitchFamily="34" charset="0"/>
                <a:cs typeface="Arial" pitchFamily="34" charset="0"/>
              </a:rPr>
              <a:t> bậc hai một ẩn .</a:t>
            </a:r>
            <a:endParaRPr lang="vi-VN" sz="2500" b="1" i="1">
              <a:solidFill>
                <a:srgbClr val="C00000"/>
              </a:solidFill>
              <a:latin typeface="Arial" pitchFamily="34" charset="0"/>
              <a:cs typeface="Arial" pitchFamily="34" charset="0"/>
            </a:endParaRPr>
          </a:p>
        </p:txBody>
      </p:sp>
      <p:sp>
        <p:nvSpPr>
          <p:cNvPr id="14" name="AutoShape 4"/>
          <p:cNvSpPr>
            <a:spLocks noChangeArrowheads="1"/>
          </p:cNvSpPr>
          <p:nvPr/>
        </p:nvSpPr>
        <p:spPr bwMode="gray">
          <a:xfrm>
            <a:off x="447214" y="95249"/>
            <a:ext cx="66377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ĐỊNH NGHĨA P</a:t>
            </a:r>
            <a:r>
              <a:rPr lang="vi-VN" sz="1900" b="1" smtClean="0">
                <a:solidFill>
                  <a:schemeClr val="bg1"/>
                </a:solidFill>
                <a:latin typeface="Arial" pitchFamily="34" charset="0"/>
                <a:cs typeface="Arial" pitchFamily="34" charset="0"/>
              </a:rPr>
              <a:t>HƯƠNG TRÌNH</a:t>
            </a:r>
            <a:r>
              <a:rPr lang="en-US" sz="1900" b="1" smtClean="0">
                <a:solidFill>
                  <a:schemeClr val="bg1"/>
                </a:solidFill>
                <a:latin typeface="Arial" pitchFamily="34" charset="0"/>
                <a:cs typeface="Arial" pitchFamily="34" charset="0"/>
              </a:rPr>
              <a:t> BẬC HAI MỘT ẨN .</a:t>
            </a:r>
            <a:endParaRPr lang="vi-VN" b="1">
              <a:solidFill>
                <a:schemeClr val="bg1"/>
              </a:solidFill>
              <a:latin typeface="Arial" pitchFamily="34" charset="0"/>
              <a:cs typeface="Arial" pitchFamily="34" charset="0"/>
            </a:endParaRPr>
          </a:p>
        </p:txBody>
      </p:sp>
      <p:pic>
        <p:nvPicPr>
          <p:cNvPr id="15" name="Picture 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683326" y="5920247"/>
            <a:ext cx="1507086" cy="116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92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75" y="1086654"/>
            <a:ext cx="11644313"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2689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9250"/>
                                        </p:tgtEl>
                                        <p:attrNameLst>
                                          <p:attrName>style.visibility</p:attrName>
                                        </p:attrNameLst>
                                      </p:cBhvr>
                                      <p:to>
                                        <p:strVal val="visible"/>
                                      </p:to>
                                    </p:set>
                                    <p:animEffect transition="in" filter="wipe(left)">
                                      <p:cBhvr>
                                        <p:cTn id="7" dur="500"/>
                                        <p:tgtEl>
                                          <p:spTgt spid="949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4995" y="336481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6" name="TextBox 35"/>
              <p:cNvSpPr txBox="1"/>
              <p:nvPr/>
            </p:nvSpPr>
            <p:spPr>
              <a:xfrm>
                <a:off x="4464049" y="3810000"/>
                <a:ext cx="7467600" cy="477054"/>
              </a:xfrm>
              <a:prstGeom prst="rect">
                <a:avLst/>
              </a:prstGeom>
              <a:noFill/>
            </p:spPr>
            <p:txBody>
              <a:bodyPr wrap="square" rtlCol="0">
                <a:spAutoFit/>
              </a:bodyPr>
              <a:lstStyle/>
              <a:p>
                <a:r>
                  <a:rPr lang="en-US" sz="2500" b="1" smtClean="0">
                    <a:latin typeface="Arial" pitchFamily="34" charset="0"/>
                    <a:cs typeface="Arial" pitchFamily="34" charset="0"/>
                  </a:rPr>
                  <a:t>là </a:t>
                </a:r>
                <a:r>
                  <a:rPr lang="en-US" sz="2500" b="1">
                    <a:latin typeface="Arial" pitchFamily="34" charset="0"/>
                    <a:cs typeface="Arial" pitchFamily="34" charset="0"/>
                  </a:rPr>
                  <a:t>p</a:t>
                </a:r>
                <a:r>
                  <a:rPr lang="vi-VN" sz="2500" b="1" smtClean="0">
                    <a:latin typeface="Arial" pitchFamily="34" charset="0"/>
                    <a:cs typeface="Arial" pitchFamily="34" charset="0"/>
                  </a:rPr>
                  <a:t>hương trình bậc hai</a:t>
                </a:r>
                <a:r>
                  <a:rPr lang="en-US" sz="2500" b="1" smtClean="0">
                    <a:latin typeface="Arial" pitchFamily="34" charset="0"/>
                    <a:cs typeface="Arial" pitchFamily="34" charset="0"/>
                  </a:rPr>
                  <a:t> với </a:t>
                </a:r>
                <a14:m>
                  <m:oMath xmlns:m="http://schemas.openxmlformats.org/officeDocument/2006/math">
                    <m:r>
                      <a:rPr lang="en-US" sz="2500" b="1" i="1" smtClean="0">
                        <a:latin typeface="Cambria Math"/>
                        <a:cs typeface="Arial" pitchFamily="34" charset="0"/>
                      </a:rPr>
                      <m:t>𝒂</m:t>
                    </m:r>
                    <m:r>
                      <a:rPr lang="en-US" sz="2500" b="1" i="1" smtClean="0">
                        <a:latin typeface="Cambria Math"/>
                        <a:cs typeface="Arial" pitchFamily="34" charset="0"/>
                      </a:rPr>
                      <m:t>=</m:t>
                    </m:r>
                    <m:r>
                      <a:rPr lang="en-US" sz="2500" b="1" i="1" smtClean="0">
                        <a:latin typeface="Cambria Math"/>
                        <a:cs typeface="Arial" pitchFamily="34" charset="0"/>
                      </a:rPr>
                      <m:t>𝟐</m:t>
                    </m:r>
                    <m:r>
                      <a:rPr lang="en-US" sz="2500" b="1" i="1" smtClean="0">
                        <a:latin typeface="Cambria Math"/>
                        <a:cs typeface="Arial" pitchFamily="34" charset="0"/>
                      </a:rPr>
                      <m:t>, </m:t>
                    </m:r>
                    <m:r>
                      <a:rPr lang="en-US" sz="2500" b="1" i="1" smtClean="0">
                        <a:latin typeface="Cambria Math"/>
                        <a:cs typeface="Arial" pitchFamily="34" charset="0"/>
                      </a:rPr>
                      <m:t>𝒃</m:t>
                    </m:r>
                    <m:r>
                      <a:rPr lang="en-US" sz="2500" b="1" i="1" smtClean="0">
                        <a:latin typeface="Cambria Math"/>
                        <a:cs typeface="Arial" pitchFamily="34" charset="0"/>
                      </a:rPr>
                      <m:t>=−</m:t>
                    </m:r>
                    <m:r>
                      <a:rPr lang="en-US" sz="2500" b="1" i="1" smtClean="0">
                        <a:latin typeface="Cambria Math"/>
                        <a:cs typeface="Arial" pitchFamily="34" charset="0"/>
                      </a:rPr>
                      <m:t>𝟑</m:t>
                    </m:r>
                    <m:r>
                      <a:rPr lang="en-US" sz="2500" b="1" i="1" smtClean="0">
                        <a:latin typeface="Cambria Math"/>
                        <a:cs typeface="Arial" pitchFamily="34" charset="0"/>
                      </a:rPr>
                      <m:t>, </m:t>
                    </m:r>
                    <m:r>
                      <a:rPr lang="en-US" sz="2500" b="1" i="1" smtClean="0">
                        <a:latin typeface="Cambria Math"/>
                        <a:cs typeface="Arial" pitchFamily="34" charset="0"/>
                      </a:rPr>
                      <m:t>𝒄</m:t>
                    </m:r>
                    <m:r>
                      <a:rPr lang="en-US" sz="2500" b="1" i="1" smtClean="0">
                        <a:latin typeface="Cambria Math"/>
                        <a:cs typeface="Arial" pitchFamily="34" charset="0"/>
                      </a:rPr>
                      <m:t>=</m:t>
                    </m:r>
                    <m:r>
                      <a:rPr lang="en-US" sz="2500" b="1" i="1" smtClean="0">
                        <a:latin typeface="Cambria Math"/>
                        <a:cs typeface="Arial" pitchFamily="34" charset="0"/>
                      </a:rPr>
                      <m:t>𝟏</m:t>
                    </m:r>
                  </m:oMath>
                </a14:m>
                <a:endParaRPr lang="vi-VN" sz="2500" b="1">
                  <a:latin typeface="Arial" pitchFamily="34" charset="0"/>
                  <a:cs typeface="Arial"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4464049" y="3810000"/>
                <a:ext cx="7467600" cy="477054"/>
              </a:xfrm>
              <a:prstGeom prst="rect">
                <a:avLst/>
              </a:prstGeom>
              <a:blipFill rotWithShape="1">
                <a:blip r:embed="rId5"/>
                <a:stretch>
                  <a:fillRect l="-1306" t="-8974" b="-30769"/>
                </a:stretch>
              </a:blipFill>
            </p:spPr>
            <p:txBody>
              <a:bodyPr/>
              <a:lstStyle/>
              <a:p>
                <a:r>
                  <a:rPr lang="en-US">
                    <a:noFill/>
                  </a:rPr>
                  <a:t> </a:t>
                </a:r>
              </a:p>
            </p:txBody>
          </p:sp>
        </mc:Fallback>
      </mc:AlternateContent>
      <p:graphicFrame>
        <p:nvGraphicFramePr>
          <p:cNvPr id="6" name="Object 5"/>
          <p:cNvGraphicFramePr>
            <a:graphicFrameLocks noChangeAspect="1"/>
          </p:cNvGraphicFramePr>
          <p:nvPr>
            <p:extLst>
              <p:ext uri="{D42A27DB-BD31-4B8C-83A1-F6EECF244321}">
                <p14:modId xmlns:p14="http://schemas.microsoft.com/office/powerpoint/2010/main" val="679699552"/>
              </p:ext>
            </p:extLst>
          </p:nvPr>
        </p:nvGraphicFramePr>
        <p:xfrm>
          <a:off x="989012" y="3740150"/>
          <a:ext cx="3286125" cy="755650"/>
        </p:xfrm>
        <a:graphic>
          <a:graphicData uri="http://schemas.openxmlformats.org/presentationml/2006/ole">
            <mc:AlternateContent xmlns:mc="http://schemas.openxmlformats.org/markup-compatibility/2006">
              <mc:Choice xmlns:v="urn:schemas-microsoft-com:vml" Requires="v">
                <p:oleObj spid="_x0000_s944211" name="Equation" r:id="rId6" imgW="1269720" imgH="291960" progId="Equation.DSMT4">
                  <p:embed/>
                </p:oleObj>
              </mc:Choice>
              <mc:Fallback>
                <p:oleObj name="Equation" r:id="rId6" imgW="1269720" imgH="291960" progId="Equation.DSMT4">
                  <p:embed/>
                  <p:pic>
                    <p:nvPicPr>
                      <p:cNvPr id="0" name=""/>
                      <p:cNvPicPr>
                        <a:picLocks noChangeAspect="1" noChangeArrowheads="1"/>
                      </p:cNvPicPr>
                      <p:nvPr/>
                    </p:nvPicPr>
                    <p:blipFill>
                      <a:blip r:embed="rId7"/>
                      <a:srcRect/>
                      <a:stretch>
                        <a:fillRect/>
                      </a:stretch>
                    </p:blipFill>
                    <p:spPr bwMode="auto">
                      <a:xfrm>
                        <a:off x="989012" y="3740150"/>
                        <a:ext cx="3286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5" name="TextBox 34"/>
              <p:cNvSpPr txBox="1"/>
              <p:nvPr/>
            </p:nvSpPr>
            <p:spPr>
              <a:xfrm>
                <a:off x="3656012" y="4489450"/>
                <a:ext cx="7467600" cy="477054"/>
              </a:xfrm>
              <a:prstGeom prst="rect">
                <a:avLst/>
              </a:prstGeom>
              <a:noFill/>
            </p:spPr>
            <p:txBody>
              <a:bodyPr wrap="square" rtlCol="0">
                <a:spAutoFit/>
              </a:bodyPr>
              <a:lstStyle/>
              <a:p>
                <a:r>
                  <a:rPr lang="en-US" sz="2500" b="1" smtClean="0">
                    <a:latin typeface="Arial" pitchFamily="34" charset="0"/>
                    <a:cs typeface="Arial" pitchFamily="34" charset="0"/>
                  </a:rPr>
                  <a:t>là </a:t>
                </a:r>
                <a:r>
                  <a:rPr lang="en-US" sz="2500" b="1">
                    <a:latin typeface="Arial" pitchFamily="34" charset="0"/>
                    <a:cs typeface="Arial" pitchFamily="34" charset="0"/>
                  </a:rPr>
                  <a:t>p</a:t>
                </a:r>
                <a:r>
                  <a:rPr lang="vi-VN" sz="2500" b="1" smtClean="0">
                    <a:latin typeface="Arial" pitchFamily="34" charset="0"/>
                    <a:cs typeface="Arial" pitchFamily="34" charset="0"/>
                  </a:rPr>
                  <a:t>hương trình bậc hai</a:t>
                </a:r>
                <a:r>
                  <a:rPr lang="en-US" sz="2500" b="1" smtClean="0">
                    <a:latin typeface="Arial" pitchFamily="34" charset="0"/>
                    <a:cs typeface="Arial" pitchFamily="34" charset="0"/>
                  </a:rPr>
                  <a:t> với </a:t>
                </a:r>
                <a14:m>
                  <m:oMath xmlns:m="http://schemas.openxmlformats.org/officeDocument/2006/math">
                    <m:r>
                      <a:rPr lang="en-US" sz="2500" b="1" i="1" smtClean="0">
                        <a:latin typeface="Cambria Math"/>
                        <a:cs typeface="Arial" pitchFamily="34" charset="0"/>
                      </a:rPr>
                      <m:t>𝒂</m:t>
                    </m:r>
                    <m:r>
                      <a:rPr lang="en-US" sz="2500" b="1" i="1" smtClean="0">
                        <a:latin typeface="Cambria Math"/>
                        <a:cs typeface="Arial" pitchFamily="34" charset="0"/>
                      </a:rPr>
                      <m:t>=</m:t>
                    </m:r>
                    <m:r>
                      <a:rPr lang="en-US" sz="2500" b="1" i="1" smtClean="0">
                        <a:latin typeface="Cambria Math"/>
                        <a:cs typeface="Arial" pitchFamily="34" charset="0"/>
                      </a:rPr>
                      <m:t>𝟏</m:t>
                    </m:r>
                    <m:r>
                      <a:rPr lang="en-US" sz="2500" b="1" i="1" smtClean="0">
                        <a:latin typeface="Cambria Math"/>
                        <a:cs typeface="Arial" pitchFamily="34" charset="0"/>
                      </a:rPr>
                      <m:t>, </m:t>
                    </m:r>
                    <m:r>
                      <a:rPr lang="en-US" sz="2500" b="1" i="1" smtClean="0">
                        <a:latin typeface="Cambria Math"/>
                        <a:cs typeface="Arial" pitchFamily="34" charset="0"/>
                      </a:rPr>
                      <m:t>𝒃</m:t>
                    </m:r>
                    <m:r>
                      <a:rPr lang="en-US" sz="2500" b="1" i="1" smtClean="0">
                        <a:latin typeface="Cambria Math"/>
                        <a:cs typeface="Arial" pitchFamily="34" charset="0"/>
                      </a:rPr>
                      <m:t>=</m:t>
                    </m:r>
                    <m:r>
                      <a:rPr lang="en-US" sz="2500" b="1" i="1" smtClean="0">
                        <a:latin typeface="Cambria Math"/>
                        <a:cs typeface="Arial" pitchFamily="34" charset="0"/>
                      </a:rPr>
                      <m:t>𝟎</m:t>
                    </m:r>
                    <m:r>
                      <a:rPr lang="en-US" sz="2500" b="1" i="1" smtClean="0">
                        <a:latin typeface="Cambria Math"/>
                        <a:cs typeface="Arial" pitchFamily="34" charset="0"/>
                      </a:rPr>
                      <m:t>, </m:t>
                    </m:r>
                    <m:r>
                      <a:rPr lang="en-US" sz="2500" b="1" i="1" smtClean="0">
                        <a:latin typeface="Cambria Math"/>
                        <a:cs typeface="Arial" pitchFamily="34" charset="0"/>
                      </a:rPr>
                      <m:t>𝒄</m:t>
                    </m:r>
                    <m:r>
                      <a:rPr lang="en-US" sz="2500" b="1" i="1" smtClean="0">
                        <a:latin typeface="Cambria Math"/>
                        <a:cs typeface="Arial" pitchFamily="34" charset="0"/>
                      </a:rPr>
                      <m:t>=−</m:t>
                    </m:r>
                    <m:r>
                      <a:rPr lang="en-US" sz="2500" b="1" i="1" smtClean="0">
                        <a:latin typeface="Cambria Math"/>
                        <a:cs typeface="Arial" pitchFamily="34" charset="0"/>
                      </a:rPr>
                      <m:t>𝟑</m:t>
                    </m:r>
                  </m:oMath>
                </a14:m>
                <a:endParaRPr lang="vi-VN" sz="2500" b="1">
                  <a:latin typeface="Arial" pitchFamily="34" charset="0"/>
                  <a:cs typeface="Arial"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656012" y="4489450"/>
                <a:ext cx="7467600" cy="477054"/>
              </a:xfrm>
              <a:prstGeom prst="rect">
                <a:avLst/>
              </a:prstGeom>
              <a:blipFill rotWithShape="1">
                <a:blip r:embed="rId17"/>
                <a:stretch>
                  <a:fillRect l="-1388" t="-8861" b="-29114"/>
                </a:stretch>
              </a:blipFill>
            </p:spPr>
            <p:txBody>
              <a:bodyPr/>
              <a:lstStyle/>
              <a:p>
                <a:r>
                  <a:rPr lang="en-US">
                    <a:noFill/>
                  </a:rPr>
                  <a:t> </a:t>
                </a:r>
              </a:p>
            </p:txBody>
          </p:sp>
        </mc:Fallback>
      </mc:AlternateContent>
      <p:graphicFrame>
        <p:nvGraphicFramePr>
          <p:cNvPr id="37" name="Object 36"/>
          <p:cNvGraphicFramePr>
            <a:graphicFrameLocks noChangeAspect="1"/>
          </p:cNvGraphicFramePr>
          <p:nvPr>
            <p:extLst>
              <p:ext uri="{D42A27DB-BD31-4B8C-83A1-F6EECF244321}">
                <p14:modId xmlns:p14="http://schemas.microsoft.com/office/powerpoint/2010/main" val="3915628570"/>
              </p:ext>
            </p:extLst>
          </p:nvPr>
        </p:nvGraphicFramePr>
        <p:xfrm>
          <a:off x="989012" y="4419600"/>
          <a:ext cx="2266950" cy="755650"/>
        </p:xfrm>
        <a:graphic>
          <a:graphicData uri="http://schemas.openxmlformats.org/presentationml/2006/ole">
            <mc:AlternateContent xmlns:mc="http://schemas.openxmlformats.org/markup-compatibility/2006">
              <mc:Choice xmlns:v="urn:schemas-microsoft-com:vml" Requires="v">
                <p:oleObj spid="_x0000_s944212" name="Equation" r:id="rId18" imgW="876240" imgH="291960" progId="Equation.DSMT4">
                  <p:embed/>
                </p:oleObj>
              </mc:Choice>
              <mc:Fallback>
                <p:oleObj name="Equation" r:id="rId18" imgW="876240" imgH="291960" progId="Equation.DSMT4">
                  <p:embed/>
                  <p:pic>
                    <p:nvPicPr>
                      <p:cNvPr id="0" name=""/>
                      <p:cNvPicPr>
                        <a:picLocks noChangeAspect="1" noChangeArrowheads="1"/>
                      </p:cNvPicPr>
                      <p:nvPr/>
                    </p:nvPicPr>
                    <p:blipFill>
                      <a:blip r:embed="rId19"/>
                      <a:srcRect/>
                      <a:stretch>
                        <a:fillRect/>
                      </a:stretch>
                    </p:blipFill>
                    <p:spPr bwMode="auto">
                      <a:xfrm>
                        <a:off x="989012" y="4419600"/>
                        <a:ext cx="22669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 name="TextBox 37"/>
          <p:cNvSpPr txBox="1"/>
          <p:nvPr/>
        </p:nvSpPr>
        <p:spPr>
          <a:xfrm>
            <a:off x="4722812" y="5257800"/>
            <a:ext cx="7315200" cy="477054"/>
          </a:xfrm>
          <a:prstGeom prst="rect">
            <a:avLst/>
          </a:prstGeom>
          <a:noFill/>
        </p:spPr>
        <p:txBody>
          <a:bodyPr wrap="square" rtlCol="0">
            <a:spAutoFit/>
          </a:bodyPr>
          <a:lstStyle/>
          <a:p>
            <a:r>
              <a:rPr lang="en-US" sz="2500" b="1">
                <a:latin typeface="Arial" pitchFamily="34" charset="0"/>
                <a:cs typeface="Arial" pitchFamily="34" charset="0"/>
              </a:rPr>
              <a:t>k</a:t>
            </a:r>
            <a:r>
              <a:rPr lang="en-US" sz="2500" b="1" smtClean="0">
                <a:latin typeface="Arial" pitchFamily="34" charset="0"/>
                <a:cs typeface="Arial" pitchFamily="34" charset="0"/>
              </a:rPr>
              <a:t>hông phải là </a:t>
            </a:r>
            <a:r>
              <a:rPr lang="en-US" sz="2500" b="1">
                <a:latin typeface="Arial" pitchFamily="34" charset="0"/>
                <a:cs typeface="Arial" pitchFamily="34" charset="0"/>
              </a:rPr>
              <a:t>p</a:t>
            </a:r>
            <a:r>
              <a:rPr lang="vi-VN" sz="2500" b="1" smtClean="0">
                <a:latin typeface="Arial" pitchFamily="34" charset="0"/>
                <a:cs typeface="Arial" pitchFamily="34" charset="0"/>
              </a:rPr>
              <a:t>hương trình bậc hai</a:t>
            </a:r>
            <a:endParaRPr lang="vi-VN" sz="2500" b="1">
              <a:latin typeface="Arial" pitchFamily="34" charset="0"/>
              <a:cs typeface="Arial" pitchFamily="34" charset="0"/>
            </a:endParaRPr>
          </a:p>
        </p:txBody>
      </p:sp>
      <p:graphicFrame>
        <p:nvGraphicFramePr>
          <p:cNvPr id="39" name="Object 38"/>
          <p:cNvGraphicFramePr>
            <a:graphicFrameLocks noChangeAspect="1"/>
          </p:cNvGraphicFramePr>
          <p:nvPr>
            <p:extLst>
              <p:ext uri="{D42A27DB-BD31-4B8C-83A1-F6EECF244321}">
                <p14:modId xmlns:p14="http://schemas.microsoft.com/office/powerpoint/2010/main" val="2812410546"/>
              </p:ext>
            </p:extLst>
          </p:nvPr>
        </p:nvGraphicFramePr>
        <p:xfrm>
          <a:off x="989012" y="4953000"/>
          <a:ext cx="3614738" cy="1084262"/>
        </p:xfrm>
        <a:graphic>
          <a:graphicData uri="http://schemas.openxmlformats.org/presentationml/2006/ole">
            <mc:AlternateContent xmlns:mc="http://schemas.openxmlformats.org/markup-compatibility/2006">
              <mc:Choice xmlns:v="urn:schemas-microsoft-com:vml" Requires="v">
                <p:oleObj spid="_x0000_s944213" name="Equation" r:id="rId20" imgW="1396800" imgH="419040" progId="Equation.DSMT4">
                  <p:embed/>
                </p:oleObj>
              </mc:Choice>
              <mc:Fallback>
                <p:oleObj name="Equation" r:id="rId20" imgW="1396800" imgH="419040" progId="Equation.DSMT4">
                  <p:embed/>
                  <p:pic>
                    <p:nvPicPr>
                      <p:cNvPr id="0" name=""/>
                      <p:cNvPicPr>
                        <a:picLocks noChangeAspect="1" noChangeArrowheads="1"/>
                      </p:cNvPicPr>
                      <p:nvPr/>
                    </p:nvPicPr>
                    <p:blipFill>
                      <a:blip r:embed="rId21"/>
                      <a:srcRect/>
                      <a:stretch>
                        <a:fillRect/>
                      </a:stretch>
                    </p:blipFill>
                    <p:spPr bwMode="auto">
                      <a:xfrm>
                        <a:off x="989012" y="4953000"/>
                        <a:ext cx="3614738"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40" name="TextBox 39"/>
              <p:cNvSpPr txBox="1"/>
              <p:nvPr/>
            </p:nvSpPr>
            <p:spPr>
              <a:xfrm>
                <a:off x="3503612" y="5999946"/>
                <a:ext cx="7315200" cy="477054"/>
              </a:xfrm>
              <a:prstGeom prst="rect">
                <a:avLst/>
              </a:prstGeom>
              <a:noFill/>
            </p:spPr>
            <p:txBody>
              <a:bodyPr wrap="square" rtlCol="0">
                <a:spAutoFit/>
              </a:bodyPr>
              <a:lstStyle/>
              <a:p>
                <a:r>
                  <a:rPr lang="en-US" sz="2500" b="1" smtClean="0">
                    <a:latin typeface="Arial" pitchFamily="34" charset="0"/>
                    <a:cs typeface="Arial" pitchFamily="34" charset="0"/>
                  </a:rPr>
                  <a:t>là </a:t>
                </a:r>
                <a:r>
                  <a:rPr lang="en-US" sz="2500" b="1">
                    <a:latin typeface="Arial" pitchFamily="34" charset="0"/>
                    <a:cs typeface="Arial" pitchFamily="34" charset="0"/>
                  </a:rPr>
                  <a:t>p</a:t>
                </a:r>
                <a:r>
                  <a:rPr lang="vi-VN" sz="2500" b="1">
                    <a:latin typeface="Arial" pitchFamily="34" charset="0"/>
                    <a:cs typeface="Arial" pitchFamily="34" charset="0"/>
                  </a:rPr>
                  <a:t>hương trình bậc hai</a:t>
                </a:r>
                <a:r>
                  <a:rPr lang="en-US" sz="2500" b="1">
                    <a:latin typeface="Arial" pitchFamily="34" charset="0"/>
                    <a:cs typeface="Arial" pitchFamily="34" charset="0"/>
                  </a:rPr>
                  <a:t> với </a:t>
                </a:r>
                <a14:m>
                  <m:oMath xmlns:m="http://schemas.openxmlformats.org/officeDocument/2006/math">
                    <m:r>
                      <a:rPr lang="en-US" sz="2500" b="1" i="1">
                        <a:latin typeface="Cambria Math"/>
                        <a:cs typeface="Arial" pitchFamily="34" charset="0"/>
                      </a:rPr>
                      <m:t>𝒂</m:t>
                    </m:r>
                    <m:r>
                      <a:rPr lang="en-US" sz="2500" b="1" i="1">
                        <a:latin typeface="Cambria Math"/>
                        <a:cs typeface="Arial" pitchFamily="34" charset="0"/>
                      </a:rPr>
                      <m:t>=−</m:t>
                    </m:r>
                    <m:r>
                      <a:rPr lang="en-US" sz="2500" b="1" i="1" smtClean="0">
                        <a:latin typeface="Cambria Math"/>
                        <a:cs typeface="Arial" pitchFamily="34" charset="0"/>
                      </a:rPr>
                      <m:t>𝟓</m:t>
                    </m:r>
                    <m:r>
                      <a:rPr lang="en-US" sz="2500" b="1" i="1">
                        <a:latin typeface="Cambria Math"/>
                        <a:cs typeface="Arial" pitchFamily="34" charset="0"/>
                      </a:rPr>
                      <m:t>, </m:t>
                    </m:r>
                    <m:r>
                      <a:rPr lang="en-US" sz="2500" b="1" i="1">
                        <a:latin typeface="Cambria Math"/>
                        <a:cs typeface="Arial" pitchFamily="34" charset="0"/>
                      </a:rPr>
                      <m:t>𝒃</m:t>
                    </m:r>
                    <m:r>
                      <a:rPr lang="en-US" sz="2500" b="1" i="1">
                        <a:latin typeface="Cambria Math"/>
                        <a:cs typeface="Arial" pitchFamily="34" charset="0"/>
                      </a:rPr>
                      <m:t>=</m:t>
                    </m:r>
                    <m:r>
                      <a:rPr lang="en-US" sz="2500" b="1" i="1" smtClean="0">
                        <a:latin typeface="Cambria Math"/>
                        <a:cs typeface="Arial" pitchFamily="34" charset="0"/>
                      </a:rPr>
                      <m:t>𝟎</m:t>
                    </m:r>
                    <m:r>
                      <a:rPr lang="en-US" sz="2500" b="1" i="1">
                        <a:latin typeface="Cambria Math"/>
                        <a:cs typeface="Arial" pitchFamily="34" charset="0"/>
                      </a:rPr>
                      <m:t>, </m:t>
                    </m:r>
                    <m:r>
                      <a:rPr lang="en-US" sz="2500" b="1" i="1">
                        <a:latin typeface="Cambria Math"/>
                        <a:cs typeface="Arial" pitchFamily="34" charset="0"/>
                      </a:rPr>
                      <m:t>𝒄</m:t>
                    </m:r>
                    <m:r>
                      <a:rPr lang="en-US" sz="2500" b="1" i="1">
                        <a:latin typeface="Cambria Math"/>
                        <a:cs typeface="Arial" pitchFamily="34" charset="0"/>
                      </a:rPr>
                      <m:t>=</m:t>
                    </m:r>
                    <m:r>
                      <a:rPr lang="en-US" sz="2500" b="1" i="1">
                        <a:latin typeface="Cambria Math"/>
                        <a:cs typeface="Arial" pitchFamily="34" charset="0"/>
                      </a:rPr>
                      <m:t>𝟏</m:t>
                    </m:r>
                  </m:oMath>
                </a14:m>
                <a:endParaRPr lang="vi-VN" sz="2500" b="1">
                  <a:latin typeface="Arial" pitchFamily="34" charset="0"/>
                  <a:cs typeface="Arial" pitchFamily="34"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3503612" y="5999946"/>
                <a:ext cx="7315200" cy="477054"/>
              </a:xfrm>
              <a:prstGeom prst="rect">
                <a:avLst/>
              </a:prstGeom>
              <a:blipFill rotWithShape="1">
                <a:blip r:embed="rId22"/>
                <a:stretch>
                  <a:fillRect l="-1417" t="-8861" b="-29114"/>
                </a:stretch>
              </a:blipFill>
            </p:spPr>
            <p:txBody>
              <a:bodyPr/>
              <a:lstStyle/>
              <a:p>
                <a:r>
                  <a:rPr lang="en-US">
                    <a:noFill/>
                  </a:rPr>
                  <a:t> </a:t>
                </a:r>
              </a:p>
            </p:txBody>
          </p:sp>
        </mc:Fallback>
      </mc:AlternateContent>
      <p:graphicFrame>
        <p:nvGraphicFramePr>
          <p:cNvPr id="41" name="Object 40"/>
          <p:cNvGraphicFramePr>
            <a:graphicFrameLocks noChangeAspect="1"/>
          </p:cNvGraphicFramePr>
          <p:nvPr>
            <p:extLst>
              <p:ext uri="{D42A27DB-BD31-4B8C-83A1-F6EECF244321}">
                <p14:modId xmlns:p14="http://schemas.microsoft.com/office/powerpoint/2010/main" val="2911854711"/>
              </p:ext>
            </p:extLst>
          </p:nvPr>
        </p:nvGraphicFramePr>
        <p:xfrm>
          <a:off x="989012" y="5929313"/>
          <a:ext cx="2235200" cy="755650"/>
        </p:xfrm>
        <a:graphic>
          <a:graphicData uri="http://schemas.openxmlformats.org/presentationml/2006/ole">
            <mc:AlternateContent xmlns:mc="http://schemas.openxmlformats.org/markup-compatibility/2006">
              <mc:Choice xmlns:v="urn:schemas-microsoft-com:vml" Requires="v">
                <p:oleObj spid="_x0000_s944214" name="Equation" r:id="rId23" imgW="863280" imgH="291960" progId="Equation.DSMT4">
                  <p:embed/>
                </p:oleObj>
              </mc:Choice>
              <mc:Fallback>
                <p:oleObj name="Equation" r:id="rId23" imgW="863280" imgH="291960" progId="Equation.DSMT4">
                  <p:embed/>
                  <p:pic>
                    <p:nvPicPr>
                      <p:cNvPr id="0" name=""/>
                      <p:cNvPicPr>
                        <a:picLocks noChangeAspect="1" noChangeArrowheads="1"/>
                      </p:cNvPicPr>
                      <p:nvPr/>
                    </p:nvPicPr>
                    <p:blipFill>
                      <a:blip r:embed="rId24"/>
                      <a:srcRect/>
                      <a:stretch>
                        <a:fillRect/>
                      </a:stretch>
                    </p:blipFill>
                    <p:spPr bwMode="auto">
                      <a:xfrm>
                        <a:off x="989012" y="5929313"/>
                        <a:ext cx="22352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AutoShape 4"/>
          <p:cNvSpPr>
            <a:spLocks noChangeArrowheads="1"/>
          </p:cNvSpPr>
          <p:nvPr/>
        </p:nvSpPr>
        <p:spPr bwMode="gray">
          <a:xfrm>
            <a:off x="447214" y="95249"/>
            <a:ext cx="6942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ĐỊNH NGHĨA P</a:t>
            </a:r>
            <a:r>
              <a:rPr lang="vi-VN" sz="2000" b="1" smtClean="0">
                <a:solidFill>
                  <a:schemeClr val="bg1"/>
                </a:solidFill>
                <a:latin typeface="Arial" pitchFamily="34" charset="0"/>
                <a:cs typeface="Arial" pitchFamily="34" charset="0"/>
              </a:rPr>
              <a:t>HƯƠNG TRÌNH</a:t>
            </a:r>
            <a:r>
              <a:rPr lang="en-US" sz="2000" b="1" smtClean="0">
                <a:solidFill>
                  <a:schemeClr val="bg1"/>
                </a:solidFill>
                <a:latin typeface="Arial" pitchFamily="34" charset="0"/>
                <a:cs typeface="Arial" pitchFamily="34" charset="0"/>
              </a:rPr>
              <a:t> BẬC HAI MỘT ẨN .</a:t>
            </a:r>
            <a:endParaRPr lang="vi-VN" sz="2000" b="1">
              <a:solidFill>
                <a:schemeClr val="bg1"/>
              </a:solidFill>
              <a:latin typeface="Arial" pitchFamily="34" charset="0"/>
              <a:cs typeface="Arial" pitchFamily="34" charset="0"/>
            </a:endParaRPr>
          </a:p>
        </p:txBody>
      </p:sp>
      <p:pic>
        <p:nvPicPr>
          <p:cNvPr id="944210" name="Picture 8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0188" y="674115"/>
            <a:ext cx="11723687"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5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left)">
                                      <p:cBhvr>
                                        <p:cTn id="41" dur="5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p:bldP spid="38" grpId="0"/>
      <p:bldP spid="4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34993</TotalTime>
  <Words>650</Words>
  <Application>Microsoft Office PowerPoint</Application>
  <PresentationFormat>Custom</PresentationFormat>
  <Paragraphs>56</Paragraphs>
  <Slides>20</Slides>
  <Notes>11</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1985</cp:revision>
  <dcterms:created xsi:type="dcterms:W3CDTF">2021-08-04T05:24:17Z</dcterms:created>
  <dcterms:modified xsi:type="dcterms:W3CDTF">2025-01-04T03:07:05Z</dcterms:modified>
</cp:coreProperties>
</file>