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443" r:id="rId2"/>
    <p:sldId id="444" r:id="rId3"/>
    <p:sldId id="293" r:id="rId4"/>
    <p:sldId id="407" r:id="rId5"/>
    <p:sldId id="259" r:id="rId6"/>
    <p:sldId id="409" r:id="rId7"/>
    <p:sldId id="442" r:id="rId8"/>
    <p:sldId id="260" r:id="rId9"/>
    <p:sldId id="410" r:id="rId10"/>
    <p:sldId id="411" r:id="rId11"/>
    <p:sldId id="412" r:id="rId12"/>
    <p:sldId id="414" r:id="rId13"/>
    <p:sldId id="415" r:id="rId14"/>
    <p:sldId id="438" r:id="rId15"/>
    <p:sldId id="439" r:id="rId16"/>
    <p:sldId id="417" r:id="rId17"/>
    <p:sldId id="420" r:id="rId18"/>
    <p:sldId id="419" r:id="rId19"/>
    <p:sldId id="418" r:id="rId20"/>
    <p:sldId id="421" r:id="rId21"/>
    <p:sldId id="266" r:id="rId22"/>
    <p:sldId id="422" r:id="rId23"/>
    <p:sldId id="423" r:id="rId24"/>
    <p:sldId id="424" r:id="rId25"/>
    <p:sldId id="433" r:id="rId26"/>
    <p:sldId id="269" r:id="rId27"/>
    <p:sldId id="425" r:id="rId28"/>
    <p:sldId id="441" r:id="rId29"/>
    <p:sldId id="318" r:id="rId30"/>
    <p:sldId id="319" r:id="rId31"/>
    <p:sldId id="321" r:id="rId32"/>
    <p:sldId id="324" r:id="rId33"/>
    <p:sldId id="325" r:id="rId34"/>
    <p:sldId id="440" r:id="rId35"/>
    <p:sldId id="426" r:id="rId36"/>
    <p:sldId id="428" r:id="rId37"/>
    <p:sldId id="430" r:id="rId38"/>
    <p:sldId id="435" r:id="rId39"/>
  </p:sldIdLst>
  <p:sldSz cx="12192000" cy="6858000"/>
  <p:notesSz cx="6858000" cy="9144000"/>
  <p:embeddedFontLs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latino Linotype" panose="02040502050505030304" pitchFamily="18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MS PGothic" panose="020B0600070205080204" pitchFamily="34" charset="-128"/>
      <p:regular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VNI-Meli" pitchFamily="2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.VnHelvetInsH" panose="020B7200000000000000" pitchFamily="3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uOq727N7oir6qwH9CuUgt5iB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7185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694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657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67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262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42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541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60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71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52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426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77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099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8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68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8.png"/><Relationship Id="rId5" Type="http://schemas.microsoft.com/office/2007/relationships/media" Target="../media/media4.mp3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32.emf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5" Type="http://schemas.openxmlformats.org/officeDocument/2006/relationships/image" Target="../media/image4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4100" name="Picture 2" descr="C:\Users\PC\Desktop\IMG_1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639"/>
            <a:ext cx="105156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3352800" y="4071938"/>
            <a:ext cx="5772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Người thực hiện : </a:t>
            </a:r>
            <a:r>
              <a:rPr lang="en-US" altLang="en-US" sz="1350" b="1" i="1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Trần Thị Nga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GV TRƯỜNG TH &amp; THCS HUỲNH THÚC KHÁNG</a:t>
            </a:r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2889251" y="1612901"/>
            <a:ext cx="1471613" cy="1071563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1083746"/>
              </a:avLst>
            </a:prstTxWarp>
          </a:bodyPr>
          <a:lstStyle/>
          <a:p>
            <a:pPr algn="ctr"/>
            <a:r>
              <a:rPr lang="en-US" sz="2025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 &amp; THCS HUỲNH THÚC KHÁNG </a:t>
            </a:r>
            <a:endParaRPr lang="vi-VN" sz="2025" kern="10">
              <a:ln w="6350">
                <a:solidFill>
                  <a:srgbClr val="FFFF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103" name="Picture 14" descr="Atomo_0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1860551"/>
            <a:ext cx="9953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4267201" y="1058864"/>
            <a:ext cx="52101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CHÀO </a:t>
            </a:r>
            <a:r>
              <a:rPr lang="vi-VN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en-US" sz="135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EM </a:t>
            </a:r>
            <a:r>
              <a:rPr lang="en-US" altLang="en-US" sz="135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HỌC</a:t>
            </a:r>
            <a:r>
              <a:rPr lang="en-US" altLang="en-US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35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SINH</a:t>
            </a:r>
            <a:r>
              <a:rPr lang="en-US" altLang="en-US" sz="135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2366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203C10-A15B-769A-FA46-83B3FBC920CF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i="0">
                <a:solidFill>
                  <a:srgbClr val="008000"/>
                </a:solidFill>
                <a:effectLst/>
                <a:latin typeface="Palatino Linotype" panose="02040502050505030304" pitchFamily="18" charset="0"/>
              </a:rPr>
              <a:t>H</a:t>
            </a:r>
            <a:r>
              <a:rPr lang="en-US" sz="2800" b="1" i="0">
                <a:solidFill>
                  <a:srgbClr val="008000"/>
                </a:solidFill>
                <a:effectLst/>
                <a:latin typeface="Palatino Linotype" panose="02040502050505030304" pitchFamily="18" charset="0"/>
              </a:rPr>
              <a:t>oạt động 2</a:t>
            </a:r>
            <a:r>
              <a:rPr lang="vi-VN" sz="2800" b="1" i="0">
                <a:solidFill>
                  <a:srgbClr val="008000"/>
                </a:solidFill>
                <a:effectLst/>
                <a:latin typeface="Palatino Linotype" panose="02040502050505030304" pitchFamily="18" charset="0"/>
              </a:rPr>
              <a:t>: </a:t>
            </a:r>
            <a:endParaRPr lang="en-US" sz="2800" b="1" i="0">
              <a:solidFill>
                <a:srgbClr val="008000"/>
              </a:solidFill>
              <a:effectLst/>
              <a:latin typeface="Palatino Linotype" panose="02040502050505030304" pitchFamily="18" charset="0"/>
            </a:endParaRPr>
          </a:p>
          <a:p>
            <a:pPr algn="just"/>
            <a:r>
              <a:rPr lang="en-US" sz="2800" b="1">
                <a:solidFill>
                  <a:srgbClr val="008000"/>
                </a:solidFill>
                <a:latin typeface="Palatino Linotype" panose="02040502050505030304" pitchFamily="18" charset="0"/>
              </a:rPr>
              <a:t>	</a:t>
            </a:r>
            <a:r>
              <a:rPr lang="en-US" sz="32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a) Viết công thức tính diện tích S của hình tròn bán kính r.</a:t>
            </a:r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1ED3E-CC13-928D-BA20-1458BC4B90BD}"/>
              </a:ext>
            </a:extLst>
          </p:cNvPr>
          <p:cNvSpPr txBox="1"/>
          <p:nvPr/>
        </p:nvSpPr>
        <p:spPr>
          <a:xfrm>
            <a:off x="0" y="161311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	b) Hoàn thành bảng sau vào vở (lấy </a:t>
            </a:r>
            <a:r>
              <a:rPr lang="el-GR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π = 3,14 </a:t>
            </a:r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và làm tròn kết quả đến chữ số thập phân thứ hai):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C3A8C-3567-6875-885A-4180245D79E7}"/>
              </a:ext>
            </a:extLst>
          </p:cNvPr>
          <p:cNvSpPr txBox="1"/>
          <p:nvPr/>
        </p:nvSpPr>
        <p:spPr>
          <a:xfrm>
            <a:off x="1004671" y="1052780"/>
            <a:ext cx="11391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00FF"/>
                </a:solidFill>
                <a:latin typeface="Palatino Linotype" panose="02040502050505030304" pitchFamily="18" charset="0"/>
              </a:rPr>
              <a:t>Công thức tính diện tích S của hình tròn bán kính r là</a:t>
            </a:r>
            <a:r>
              <a:rPr lang="en-US" sz="2800">
                <a:solidFill>
                  <a:srgbClr val="0000FF"/>
                </a:solidFill>
                <a:latin typeface="Palatino Linotype" panose="020405020505050303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Palatino Linotype" panose="02040502050505030304" pitchFamily="18" charset="0"/>
              </a:rPr>
              <a:t>S = </a:t>
            </a:r>
            <a:r>
              <a:rPr lang="el-GR" sz="2800" b="1">
                <a:solidFill>
                  <a:srgbClr val="FF0000"/>
                </a:solidFill>
                <a:latin typeface="Palatino Linotype" panose="02040502050505030304" pitchFamily="18" charset="0"/>
              </a:rPr>
              <a:t>π</a:t>
            </a:r>
            <a:r>
              <a:rPr lang="vi-VN" sz="2800" b="1">
                <a:solidFill>
                  <a:srgbClr val="FF0000"/>
                </a:solidFill>
                <a:latin typeface="Palatino Linotype" panose="02040502050505030304" pitchFamily="18" charset="0"/>
              </a:rPr>
              <a:t>r</a:t>
            </a:r>
            <a:r>
              <a:rPr lang="en-US" sz="2800" b="1" baseline="3000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vi-VN" sz="2800" b="1">
                <a:solidFill>
                  <a:srgbClr val="FF0000"/>
                </a:solidFill>
                <a:latin typeface="Palatino Linotype" panose="02040502050505030304" pitchFamily="18" charset="0"/>
              </a:rPr>
              <a:t> </a:t>
            </a:r>
            <a:r>
              <a:rPr lang="vi-VN" sz="2800">
                <a:solidFill>
                  <a:srgbClr val="0000FF"/>
                </a:solidFill>
                <a:latin typeface="Palatino Linotype" panose="02040502050505030304" pitchFamily="18" charset="0"/>
              </a:rPr>
              <a:t>(đ</a:t>
            </a:r>
            <a:r>
              <a:rPr lang="en-US" sz="2800">
                <a:solidFill>
                  <a:srgbClr val="0000FF"/>
                </a:solidFill>
                <a:latin typeface="Palatino Linotype" panose="02040502050505030304" pitchFamily="18" charset="0"/>
              </a:rPr>
              <a:t>vdt</a:t>
            </a:r>
            <a:r>
              <a:rPr lang="vi-VN" sz="2800">
                <a:solidFill>
                  <a:srgbClr val="0000FF"/>
                </a:solidFill>
                <a:latin typeface="Palatino Linotype" panose="02040502050505030304" pitchFamily="18" charset="0"/>
              </a:rPr>
              <a:t>).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071A95-A6DA-114C-C4E0-98036EE9E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4138"/>
              </p:ext>
            </p:extLst>
          </p:nvPr>
        </p:nvGraphicFramePr>
        <p:xfrm>
          <a:off x="2093132" y="2681285"/>
          <a:ext cx="8005736" cy="1384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3136">
                  <a:extLst>
                    <a:ext uri="{9D8B030D-6E8A-4147-A177-3AD203B41FA5}">
                      <a16:colId xmlns:a16="http://schemas.microsoft.com/office/drawing/2014/main" val="2484239141"/>
                    </a:ext>
                  </a:extLst>
                </a:gridCol>
                <a:gridCol w="1620650">
                  <a:extLst>
                    <a:ext uri="{9D8B030D-6E8A-4147-A177-3AD203B41FA5}">
                      <a16:colId xmlns:a16="http://schemas.microsoft.com/office/drawing/2014/main" val="1341606623"/>
                    </a:ext>
                  </a:extLst>
                </a:gridCol>
                <a:gridCol w="1620650">
                  <a:extLst>
                    <a:ext uri="{9D8B030D-6E8A-4147-A177-3AD203B41FA5}">
                      <a16:colId xmlns:a16="http://schemas.microsoft.com/office/drawing/2014/main" val="34759287"/>
                    </a:ext>
                  </a:extLst>
                </a:gridCol>
                <a:gridCol w="1620650">
                  <a:extLst>
                    <a:ext uri="{9D8B030D-6E8A-4147-A177-3AD203B41FA5}">
                      <a16:colId xmlns:a16="http://schemas.microsoft.com/office/drawing/2014/main" val="1664927604"/>
                    </a:ext>
                  </a:extLst>
                </a:gridCol>
                <a:gridCol w="1620650">
                  <a:extLst>
                    <a:ext uri="{9D8B030D-6E8A-4147-A177-3AD203B41FA5}">
                      <a16:colId xmlns:a16="http://schemas.microsoft.com/office/drawing/2014/main" val="4119942021"/>
                    </a:ext>
                  </a:extLst>
                </a:gridCol>
              </a:tblGrid>
              <a:tr h="69249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r ( cm)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727040"/>
                  </a:ext>
                </a:extLst>
              </a:tr>
              <a:tr h="69249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S (cm</a:t>
                      </a:r>
                      <a:r>
                        <a:rPr lang="en-US" sz="2800" baseline="30000"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2800">
                          <a:latin typeface="Palatino Linotype" panose="0204050205050503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65517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12212A-F68B-EE23-77F9-B870B7D19C00}"/>
              </a:ext>
            </a:extLst>
          </p:cNvPr>
          <p:cNvSpPr txBox="1"/>
          <p:nvPr/>
        </p:nvSpPr>
        <p:spPr>
          <a:xfrm>
            <a:off x="253138" y="4552384"/>
            <a:ext cx="116857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Thay </a:t>
            </a:r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lần lượt 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r = 1</a:t>
            </a:r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 ; 2 ; 3 ; 4 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 và </a:t>
            </a:r>
            <a:r>
              <a:rPr lang="el-GR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π = 3,14 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vào công thức S = </a:t>
            </a:r>
            <a:r>
              <a:rPr lang="el-GR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π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r</a:t>
            </a:r>
            <a:r>
              <a:rPr lang="vi-VN" sz="2800" b="0" i="0" baseline="3000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, ta được: </a:t>
            </a:r>
            <a:endParaRPr lang="en-US" sz="2800" b="0" i="0">
              <a:solidFill>
                <a:srgbClr val="0000FF"/>
              </a:solidFill>
              <a:effectLst/>
              <a:latin typeface="Palatino Linotype" panose="02040502050505030304" pitchFamily="18" charset="0"/>
            </a:endParaRPr>
          </a:p>
          <a:p>
            <a:pPr algn="just"/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	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S = 3,14 . 1</a:t>
            </a:r>
            <a:r>
              <a:rPr lang="vi-VN" sz="2800" b="0" i="0" baseline="3000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 = 3,14</a:t>
            </a:r>
            <a:r>
              <a:rPr lang="en-US" sz="2800">
                <a:solidFill>
                  <a:srgbClr val="0000FF"/>
                </a:solidFill>
                <a:latin typeface="Palatino Linotype" panose="02040502050505030304" pitchFamily="18" charset="0"/>
              </a:rPr>
              <a:t>	</a:t>
            </a:r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		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S = 3,14 . 2</a:t>
            </a:r>
            <a:r>
              <a:rPr lang="vi-VN" sz="2800" b="0" i="0" baseline="3000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 = 12,56</a:t>
            </a:r>
          </a:p>
          <a:p>
            <a:pPr algn="just"/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	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S = 3,14 . 3</a:t>
            </a:r>
            <a:r>
              <a:rPr lang="vi-VN" sz="2800" b="0" i="0" baseline="3000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 = 28,26</a:t>
            </a:r>
            <a:r>
              <a:rPr lang="en-US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		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S = 3,14 . 4</a:t>
            </a:r>
            <a:r>
              <a:rPr lang="vi-VN" sz="2800" b="0" i="0" baseline="3000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0000FF"/>
                </a:solidFill>
                <a:effectLst/>
                <a:latin typeface="Palatino Linotype" panose="02040502050505030304" pitchFamily="18" charset="0"/>
              </a:rPr>
              <a:t> = 50,24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B139B-BFD0-3549-9CDD-F93619BD0421}"/>
              </a:ext>
            </a:extLst>
          </p:cNvPr>
          <p:cNvSpPr txBox="1"/>
          <p:nvPr/>
        </p:nvSpPr>
        <p:spPr>
          <a:xfrm>
            <a:off x="3912612" y="3429000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CF241-C2A9-F4C5-AE81-86E2BBA7A455}"/>
              </a:ext>
            </a:extLst>
          </p:cNvPr>
          <p:cNvSpPr txBox="1"/>
          <p:nvPr/>
        </p:nvSpPr>
        <p:spPr>
          <a:xfrm>
            <a:off x="5574630" y="3433385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5D409-A489-A93E-3CD3-E2D7918B602C}"/>
              </a:ext>
            </a:extLst>
          </p:cNvPr>
          <p:cNvSpPr txBox="1"/>
          <p:nvPr/>
        </p:nvSpPr>
        <p:spPr>
          <a:xfrm>
            <a:off x="7112247" y="3429000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B3D52-7F79-2380-E960-3F4D4FE41A34}"/>
              </a:ext>
            </a:extLst>
          </p:cNvPr>
          <p:cNvSpPr txBox="1"/>
          <p:nvPr/>
        </p:nvSpPr>
        <p:spPr>
          <a:xfrm>
            <a:off x="8743691" y="3437905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50,24</a:t>
            </a:r>
          </a:p>
        </p:txBody>
      </p:sp>
    </p:spTree>
    <p:extLst>
      <p:ext uri="{BB962C8B-B14F-4D97-AF65-F5344CB8AC3E}">
        <p14:creationId xmlns:p14="http://schemas.microsoft.com/office/powerpoint/2010/main" val="10453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uiExpand="1" build="p"/>
      <p:bldP spid="2" grpId="0" animBg="1"/>
      <p:bldP spid="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1.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CFB4F32-A4E1-7D07-5D0F-6B780DE4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79" y="1366371"/>
            <a:ext cx="11887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VNI-Meli" pitchFamily="2" charset="0"/>
                <a:cs typeface="Arial" panose="020B0604020202020204" pitchFamily="34" charset="0"/>
              </a:rPr>
              <a:t>- 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Nhận biết hàm số </a:t>
            </a:r>
            <a:r>
              <a:rPr lang="en-US" sz="3200" b="1">
                <a:latin typeface="Palatino Linotype" panose="02040502050505030304" pitchFamily="18" charset="0"/>
              </a:rPr>
              <a:t>y = ax</a:t>
            </a:r>
            <a:r>
              <a:rPr lang="en-US" sz="3200" b="1" baseline="30000">
                <a:latin typeface="Palatino Linotype" panose="02040502050505030304" pitchFamily="18" charset="0"/>
              </a:rPr>
              <a:t>2</a:t>
            </a:r>
            <a:r>
              <a:rPr lang="en-US" sz="3200" b="1">
                <a:latin typeface="Palatino Linotype" panose="02040502050505030304" pitchFamily="18" charset="0"/>
              </a:rPr>
              <a:t> (a ≠0)</a:t>
            </a:r>
            <a:endParaRPr lang="en-US" altLang="en-US" sz="3200" b="1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B2A30-C286-6AE2-6210-C7AD0B549A64}"/>
              </a:ext>
            </a:extLst>
          </p:cNvPr>
          <p:cNvSpPr txBox="1"/>
          <p:nvPr/>
        </p:nvSpPr>
        <p:spPr>
          <a:xfrm>
            <a:off x="-1" y="1904652"/>
            <a:ext cx="1219200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+mj-lt"/>
              </a:rPr>
              <a:t>	</a:t>
            </a:r>
            <a:r>
              <a:rPr lang="en-US" sz="3200">
                <a:latin typeface="Palatino Linotype" panose="02040502050505030304" pitchFamily="18" charset="0"/>
              </a:rPr>
              <a:t>Các công thức </a:t>
            </a:r>
            <a:r>
              <a:rPr lang="vi-VN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s = 4,9t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; 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S = </a:t>
            </a:r>
            <a:r>
              <a:rPr lang="el-GR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π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r</a:t>
            </a:r>
            <a:r>
              <a:rPr lang="en-US" sz="3200" b="1" baseline="3000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>
                <a:latin typeface="Palatino Linotype" panose="02040502050505030304" pitchFamily="18" charset="0"/>
              </a:rPr>
              <a:t> biểu thị những hàm số có cùng một dạng, gọi là hàm số y = ax</a:t>
            </a:r>
            <a:r>
              <a:rPr lang="en-US" sz="3200" baseline="30000">
                <a:latin typeface="Palatino Linotype" panose="02040502050505030304" pitchFamily="18" charset="0"/>
              </a:rPr>
              <a:t>2 </a:t>
            </a:r>
            <a:r>
              <a:rPr lang="en-US" sz="3200" b="1">
                <a:latin typeface="Palatino Linotype" panose="02040502050505030304" pitchFamily="18" charset="0"/>
              </a:rPr>
              <a:t>(a ≠0)</a:t>
            </a:r>
            <a:endParaRPr lang="vi-VN" sz="3200" b="0" i="0">
              <a:solidFill>
                <a:srgbClr val="00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9" name="Google Shape;240;p25">
            <a:extLst>
              <a:ext uri="{FF2B5EF4-FFF2-40B4-BE49-F238E27FC236}">
                <a16:creationId xmlns:a16="http://schemas.microsoft.com/office/drawing/2014/main" id="{E0BAC736-4334-588B-F136-3917F63A2A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590" y="4943959"/>
            <a:ext cx="1549830" cy="1704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7864681-9916-D2F6-C5CB-753D682241BD}"/>
              </a:ext>
            </a:extLst>
          </p:cNvPr>
          <p:cNvSpPr/>
          <p:nvPr/>
        </p:nvSpPr>
        <p:spPr>
          <a:xfrm>
            <a:off x="4918841" y="2960744"/>
            <a:ext cx="5259749" cy="2184694"/>
          </a:xfrm>
          <a:prstGeom prst="wedgeEllipseCallout">
            <a:avLst>
              <a:gd name="adj1" fmla="val 56922"/>
              <a:gd name="adj2" fmla="val 4374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Palatino Linotype" panose="02040502050505030304" pitchFamily="18" charset="0"/>
              </a:rPr>
              <a:t>Trong 2 công thức trên, hệ số a trong mỗi công thức là số nào ?</a:t>
            </a:r>
          </a:p>
        </p:txBody>
      </p:sp>
    </p:spTree>
    <p:extLst>
      <p:ext uri="{BB962C8B-B14F-4D97-AF65-F5344CB8AC3E}">
        <p14:creationId xmlns:p14="http://schemas.microsoft.com/office/powerpoint/2010/main" val="16899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1.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CFB4F32-A4E1-7D07-5D0F-6B780DE4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79" y="1366371"/>
            <a:ext cx="11887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VNI-Meli" pitchFamily="2" charset="0"/>
                <a:cs typeface="Arial" panose="020B0604020202020204" pitchFamily="34" charset="0"/>
              </a:rPr>
              <a:t>- 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Nhận biết hàm số </a:t>
            </a:r>
            <a:r>
              <a:rPr lang="en-US" sz="3200" b="1">
                <a:latin typeface="Palatino Linotype" panose="02040502050505030304" pitchFamily="18" charset="0"/>
              </a:rPr>
              <a:t>y = ax</a:t>
            </a:r>
            <a:r>
              <a:rPr lang="en-US" sz="3200" b="1" baseline="30000">
                <a:latin typeface="Palatino Linotype" panose="02040502050505030304" pitchFamily="18" charset="0"/>
              </a:rPr>
              <a:t>2</a:t>
            </a:r>
            <a:r>
              <a:rPr lang="en-US" sz="3200" b="1">
                <a:latin typeface="Palatino Linotype" panose="02040502050505030304" pitchFamily="18" charset="0"/>
              </a:rPr>
              <a:t> (a ≠0)</a:t>
            </a:r>
            <a:endParaRPr lang="en-US" altLang="en-US" sz="3200" b="1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B2A30-C286-6AE2-6210-C7AD0B549A64}"/>
              </a:ext>
            </a:extLst>
          </p:cNvPr>
          <p:cNvSpPr txBox="1"/>
          <p:nvPr/>
        </p:nvSpPr>
        <p:spPr>
          <a:xfrm>
            <a:off x="-1" y="1904652"/>
            <a:ext cx="1219200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+mj-lt"/>
              </a:rPr>
              <a:t>	</a:t>
            </a:r>
            <a:r>
              <a:rPr lang="en-US" sz="3200">
                <a:latin typeface="Palatino Linotype" panose="02040502050505030304" pitchFamily="18" charset="0"/>
              </a:rPr>
              <a:t>Các công thức </a:t>
            </a:r>
            <a:r>
              <a:rPr lang="vi-VN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s = 4,9t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; 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S = </a:t>
            </a:r>
            <a:r>
              <a:rPr lang="el-GR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π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r</a:t>
            </a:r>
            <a:r>
              <a:rPr lang="en-US" sz="3200" b="1" baseline="3000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>
                <a:latin typeface="Palatino Linotype" panose="02040502050505030304" pitchFamily="18" charset="0"/>
              </a:rPr>
              <a:t> biểu thị những hàm số có cùng một dạng, gọi là hàm số y = ax</a:t>
            </a:r>
            <a:r>
              <a:rPr lang="en-US" sz="3200" baseline="30000">
                <a:latin typeface="Palatino Linotype" panose="02040502050505030304" pitchFamily="18" charset="0"/>
              </a:rPr>
              <a:t>2 </a:t>
            </a:r>
            <a:r>
              <a:rPr lang="en-US" sz="3200" b="1">
                <a:latin typeface="Palatino Linotype" panose="02040502050505030304" pitchFamily="18" charset="0"/>
              </a:rPr>
              <a:t>(a ≠0)</a:t>
            </a:r>
            <a:endParaRPr lang="vi-VN" sz="3200" b="0" i="0">
              <a:solidFill>
                <a:srgbClr val="00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9" name="Google Shape;240;p25">
            <a:extLst>
              <a:ext uri="{FF2B5EF4-FFF2-40B4-BE49-F238E27FC236}">
                <a16:creationId xmlns:a16="http://schemas.microsoft.com/office/drawing/2014/main" id="{E0BAC736-4334-588B-F136-3917F63A2A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80813" y="4974956"/>
            <a:ext cx="1832597" cy="1704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7864681-9916-D2F6-C5CB-753D682241BD}"/>
              </a:ext>
            </a:extLst>
          </p:cNvPr>
          <p:cNvSpPr/>
          <p:nvPr/>
        </p:nvSpPr>
        <p:spPr>
          <a:xfrm>
            <a:off x="2169763" y="3306935"/>
            <a:ext cx="5718874" cy="1704814"/>
          </a:xfrm>
          <a:prstGeom prst="wedgeEllipseCallout">
            <a:avLst>
              <a:gd name="adj1" fmla="val -54308"/>
              <a:gd name="adj2" fmla="val 568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Palatino Linotype" panose="02040502050505030304" pitchFamily="18" charset="0"/>
              </a:rPr>
              <a:t>Hàm số </a:t>
            </a:r>
            <a:r>
              <a:rPr lang="en-US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y = ax</a:t>
            </a:r>
            <a:r>
              <a:rPr lang="en-US" sz="3200" b="1" baseline="3000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 (a ≠0)</a:t>
            </a:r>
            <a:r>
              <a:rPr lang="en-US" sz="3200">
                <a:solidFill>
                  <a:srgbClr val="FF0000"/>
                </a:solidFill>
                <a:latin typeface="Palatino Linotype" panose="02040502050505030304" pitchFamily="18" charset="0"/>
              </a:rPr>
              <a:t> xác định tại những giá trị nào của x</a:t>
            </a:r>
          </a:p>
        </p:txBody>
      </p:sp>
    </p:spTree>
    <p:extLst>
      <p:ext uri="{BB962C8B-B14F-4D97-AF65-F5344CB8AC3E}">
        <p14:creationId xmlns:p14="http://schemas.microsoft.com/office/powerpoint/2010/main" val="14899658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1.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CFB4F32-A4E1-7D07-5D0F-6B780DE4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66371"/>
            <a:ext cx="11728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VNI-Meli" pitchFamily="2" charset="0"/>
                <a:cs typeface="Arial" panose="020B0604020202020204" pitchFamily="34" charset="0"/>
              </a:rPr>
              <a:t>- 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Nhận biết hàm số </a:t>
            </a:r>
            <a:r>
              <a:rPr lang="en-US" sz="3200" b="1">
                <a:latin typeface="Palatino Linotype" panose="02040502050505030304" pitchFamily="18" charset="0"/>
              </a:rPr>
              <a:t>y = ax</a:t>
            </a:r>
            <a:r>
              <a:rPr lang="en-US" sz="3200" b="1" baseline="30000">
                <a:latin typeface="Palatino Linotype" panose="02040502050505030304" pitchFamily="18" charset="0"/>
              </a:rPr>
              <a:t>2</a:t>
            </a:r>
            <a:r>
              <a:rPr lang="en-US" sz="3200" b="1">
                <a:latin typeface="Palatino Linotype" panose="02040502050505030304" pitchFamily="18" charset="0"/>
              </a:rPr>
              <a:t> (a ≠0)</a:t>
            </a:r>
            <a:endParaRPr lang="en-US" altLang="en-US" sz="3200" b="1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B2A30-C286-6AE2-6210-C7AD0B549A64}"/>
              </a:ext>
            </a:extLst>
          </p:cNvPr>
          <p:cNvSpPr txBox="1"/>
          <p:nvPr/>
        </p:nvSpPr>
        <p:spPr>
          <a:xfrm>
            <a:off x="-1" y="1904652"/>
            <a:ext cx="12192001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+mj-lt"/>
              </a:rPr>
              <a:t>	</a:t>
            </a:r>
            <a:r>
              <a:rPr lang="en-US" sz="3200">
                <a:latin typeface="Palatino Linotype" panose="02040502050505030304" pitchFamily="18" charset="0"/>
              </a:rPr>
              <a:t>Các công thức </a:t>
            </a:r>
            <a:r>
              <a:rPr lang="vi-VN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s = 4,9t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 b="1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; 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S = </a:t>
            </a:r>
            <a:r>
              <a:rPr lang="el-GR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π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r</a:t>
            </a:r>
            <a:r>
              <a:rPr lang="en-US" sz="3200" b="1" baseline="3000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3200" b="1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US" sz="3200">
                <a:latin typeface="Palatino Linotype" panose="02040502050505030304" pitchFamily="18" charset="0"/>
              </a:rPr>
              <a:t> biểu thị những hàm số có cùng một dạng, gọi là hàm số y = ax</a:t>
            </a:r>
            <a:r>
              <a:rPr lang="en-US" sz="3200" baseline="30000">
                <a:latin typeface="Palatino Linotype" panose="02040502050505030304" pitchFamily="18" charset="0"/>
              </a:rPr>
              <a:t>2 </a:t>
            </a:r>
            <a:r>
              <a:rPr lang="en-US" sz="3200" b="1">
                <a:latin typeface="Palatino Linotype" panose="02040502050505030304" pitchFamily="18" charset="0"/>
              </a:rPr>
              <a:t>(a ≠0)</a:t>
            </a:r>
            <a:endParaRPr lang="vi-VN" sz="3200" b="0" i="0">
              <a:solidFill>
                <a:srgbClr val="000000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9A382-F800-3915-4FAB-C9C2A2E6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935376"/>
            <a:ext cx="12192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VNI-Meli" pitchFamily="2" charset="0"/>
                <a:cs typeface="Arial" panose="020B0604020202020204" pitchFamily="34" charset="0"/>
              </a:rPr>
              <a:t>- 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Nhận xét: </a:t>
            </a:r>
            <a:r>
              <a:rPr lang="en-US" altLang="en-US" sz="3200">
                <a:latin typeface="Palatino Linotype" panose="02040502050505030304" pitchFamily="18" charset="0"/>
                <a:cs typeface="Arial" panose="020B0604020202020204" pitchFamily="34" charset="0"/>
              </a:rPr>
              <a:t>Hàm số </a:t>
            </a:r>
            <a:r>
              <a:rPr lang="en-US" sz="3200">
                <a:latin typeface="Palatino Linotype" panose="02040502050505030304" pitchFamily="18" charset="0"/>
              </a:rPr>
              <a:t>y = ax</a:t>
            </a:r>
            <a:r>
              <a:rPr lang="en-US" sz="3200" baseline="30000">
                <a:latin typeface="Palatino Linotype" panose="02040502050505030304" pitchFamily="18" charset="0"/>
              </a:rPr>
              <a:t>2</a:t>
            </a:r>
            <a:r>
              <a:rPr lang="en-US" sz="3200">
                <a:latin typeface="Palatino Linotype" panose="02040502050505030304" pitchFamily="18" charset="0"/>
              </a:rPr>
              <a:t> (a ≠0) xác định với mọi giá trị của x thuộc R.</a:t>
            </a:r>
            <a:endParaRPr lang="en-US" altLang="en-US" sz="3200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BB833-3CF1-6A3D-4655-E9CE2691C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37" y="3463871"/>
            <a:ext cx="94539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GV sử dụng CASIO ảo hướng dẫn học sinh bấm máy  và điền giá trị bảng</a:t>
            </a:r>
            <a:endParaRPr lang="en-US" altLang="en-US" sz="3200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B1FC5D-05CA-C07E-8D85-F275AA4CFCC1}"/>
              </a:ext>
            </a:extLst>
          </p:cNvPr>
          <p:cNvGraphicFramePr>
            <a:graphicFrameLocks noGrp="1"/>
          </p:cNvGraphicFramePr>
          <p:nvPr/>
        </p:nvGraphicFramePr>
        <p:xfrm>
          <a:off x="1426704" y="1116912"/>
          <a:ext cx="8879667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1077">
                  <a:extLst>
                    <a:ext uri="{9D8B030D-6E8A-4147-A177-3AD203B41FA5}">
                      <a16:colId xmlns:a16="http://schemas.microsoft.com/office/drawing/2014/main" val="2484239141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341606623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354273452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2594876493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34759287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664927604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4119942021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906990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- 3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800">
                          <a:latin typeface="Palatino Linotype" panose="0204050205050503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800">
                          <a:latin typeface="Palatino Linotype" panose="0204050205050503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72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65517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31E23B-4A6C-0962-73A4-C20256E376D4}"/>
                  </a:ext>
                </a:extLst>
              </p:cNvPr>
              <p:cNvSpPr txBox="1"/>
              <p:nvPr/>
            </p:nvSpPr>
            <p:spPr>
              <a:xfrm>
                <a:off x="256152" y="124780"/>
                <a:ext cx="1122077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latin typeface="Palatino Linotype" panose="0204050205050503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>
                    <a:latin typeface="Palatino Linotype" panose="02040502050505030304" pitchFamily="18" charset="0"/>
                  </a:rPr>
                  <a:t>. Tính và hoàn thành bảng giá trị sau</a:t>
                </a:r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31E23B-4A6C-0962-73A4-C20256E37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52" y="124780"/>
                <a:ext cx="11220772" cy="889924"/>
              </a:xfrm>
              <a:prstGeom prst="rect">
                <a:avLst/>
              </a:prstGeom>
              <a:blipFill>
                <a:blip r:embed="rId2"/>
                <a:stretch>
                  <a:fillRect l="-1358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21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B1FC5D-05CA-C07E-8D85-F275AA4CFCC1}"/>
              </a:ext>
            </a:extLst>
          </p:cNvPr>
          <p:cNvGraphicFramePr>
            <a:graphicFrameLocks noGrp="1"/>
          </p:cNvGraphicFramePr>
          <p:nvPr/>
        </p:nvGraphicFramePr>
        <p:xfrm>
          <a:off x="1426704" y="1116912"/>
          <a:ext cx="8879667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1077">
                  <a:extLst>
                    <a:ext uri="{9D8B030D-6E8A-4147-A177-3AD203B41FA5}">
                      <a16:colId xmlns:a16="http://schemas.microsoft.com/office/drawing/2014/main" val="2484239141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341606623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354273452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2594876493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34759287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664927604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4119942021"/>
                    </a:ext>
                  </a:extLst>
                </a:gridCol>
                <a:gridCol w="1118370">
                  <a:extLst>
                    <a:ext uri="{9D8B030D-6E8A-4147-A177-3AD203B41FA5}">
                      <a16:colId xmlns:a16="http://schemas.microsoft.com/office/drawing/2014/main" val="1906990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- 3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800">
                          <a:latin typeface="Palatino Linotype" panose="0204050205050503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800">
                          <a:latin typeface="Palatino Linotype" panose="0204050205050503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72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65517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31E23B-4A6C-0962-73A4-C20256E376D4}"/>
                  </a:ext>
                </a:extLst>
              </p:cNvPr>
              <p:cNvSpPr txBox="1"/>
              <p:nvPr/>
            </p:nvSpPr>
            <p:spPr>
              <a:xfrm>
                <a:off x="256152" y="124780"/>
                <a:ext cx="1122077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latin typeface="Palatino Linotype" panose="0204050205050503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>
                    <a:latin typeface="Palatino Linotype" panose="02040502050505030304" pitchFamily="18" charset="0"/>
                  </a:rPr>
                  <a:t>. Tính và hoàn thành bảng giá trị sau</a:t>
                </a:r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31E23B-4A6C-0962-73A4-C20256E37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52" y="124780"/>
                <a:ext cx="11220772" cy="889924"/>
              </a:xfrm>
              <a:prstGeom prst="rect">
                <a:avLst/>
              </a:prstGeom>
              <a:blipFill>
                <a:blip r:embed="rId2"/>
                <a:stretch>
                  <a:fillRect l="-1358" r="-109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5E45693-9595-6130-8E43-12FE433E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033" y="2890391"/>
            <a:ext cx="9453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Hs hoạt động cá nhân trong 2 phút</a:t>
            </a:r>
            <a:endParaRPr lang="en-US" altLang="en-US" sz="3200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856C7E-2D3F-4747-539F-05750FA29CDC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26286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>
                    <a:latin typeface="Palatino Linotype" panose="02040502050505030304" pitchFamily="18" charset="0"/>
                  </a:rPr>
                  <a:t>	Một vật rơi tự đo từ độ cao 98m so với mặt đất. Quãng đường chuyển động s (m) của vật rơi phụ thuộc vào thời gian t(giây) được cho bởi công thức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>
                    <a:latin typeface="Palatino Linotype" panose="02040502050505030304" pitchFamily="18" charset="0"/>
                  </a:rPr>
                  <a:t>. </a:t>
                </a:r>
              </a:p>
              <a:p>
                <a:pPr algn="just"/>
                <a:r>
                  <a:rPr lang="en-US" sz="3200">
                    <a:latin typeface="Palatino Linotype" panose="02040502050505030304" pitchFamily="18" charset="0"/>
                  </a:rPr>
                  <a:t>	a) Sau 2 giây, vật này cách mặt đất bao nhiêu mét ?</a:t>
                </a:r>
              </a:p>
              <a:p>
                <a:pPr algn="just"/>
                <a:r>
                  <a:rPr lang="en-US" sz="3200">
                    <a:latin typeface="Palatino Linotype" panose="02040502050505030304" pitchFamily="18" charset="0"/>
                  </a:rPr>
                  <a:t>	b) Hỏi sau bao lâu kể từ khi bắt đầu rơi, vật chạm đất ?</a:t>
                </a:r>
                <a:endParaRPr lang="en-US" sz="32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856C7E-2D3F-4747-539F-05750FA29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2628668"/>
              </a:xfrm>
              <a:prstGeom prst="rect">
                <a:avLst/>
              </a:prstGeom>
              <a:blipFill>
                <a:blip r:embed="rId2"/>
                <a:stretch>
                  <a:fillRect l="-1250" t="-3016" r="-1250" b="-6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42A24E1-6DA1-D618-9B83-9B9A1065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54" y="3136612"/>
            <a:ext cx="9453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Hs hoạt động theo cặp trong 5 phút</a:t>
            </a:r>
            <a:endParaRPr lang="en-US" altLang="en-US" sz="3200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89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441EF4-F06F-F096-7ACB-F99CC68781B6}"/>
              </a:ext>
            </a:extLst>
          </p:cNvPr>
          <p:cNvSpPr txBox="1"/>
          <p:nvPr/>
        </p:nvSpPr>
        <p:spPr>
          <a:xfrm>
            <a:off x="0" y="0"/>
            <a:ext cx="12082272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8000"/>
                </a:solidFill>
                <a:latin typeface="Palatino Linotype" panose="02040502050505030304" pitchFamily="18" charset="0"/>
              </a:rPr>
              <a:t>	</a:t>
            </a:r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Cho hình chóp tứ giác đều có đáy là hình vuông cạnh a (cm) và chiều cao 15 cm.</a:t>
            </a:r>
          </a:p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	a) Viết công thức tính thể tích V của hình chóp theo a và tính giá trị của V khi a = 5 cm.</a:t>
            </a:r>
          </a:p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	b) Nếu độ dài cạnh đáy tăng lên hai lần thì thể tích của hình chóp thay đổi thế nào?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84E768-02F4-752D-A7C2-7193889D747A}"/>
                  </a:ext>
                </a:extLst>
              </p:cNvPr>
              <p:cNvSpPr txBox="1"/>
              <p:nvPr/>
            </p:nvSpPr>
            <p:spPr>
              <a:xfrm>
                <a:off x="390144" y="3108543"/>
                <a:ext cx="11301984" cy="3719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a) 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Thể tích của hình chóp tứ giác đều đó là: V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.a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.15 = 5a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 (cm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3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).</a:t>
                </a: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Vậy công thức tính thể tích V của hình chóp theo a là: 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V = 5a</a:t>
                </a:r>
                <a:r>
                  <a:rPr lang="vi-VN" sz="2800" b="0" i="0" baseline="3000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 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(cm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3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).</a:t>
                </a: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Khi a = 5, thay vào công thức V = 5a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, ta được:</a:t>
                </a:r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 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V = 5 . 5</a:t>
                </a:r>
                <a:r>
                  <a:rPr lang="vi-VN" sz="2800" b="0" i="0" baseline="3000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 = 125 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(cm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3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).</a:t>
                </a:r>
              </a:p>
              <a:p>
                <a:pPr algn="just"/>
                <a:r>
                  <a:rPr lang="vi-VN" sz="2800" b="1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b) 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Nếu độ dài cạnh đáy tăng lên hai lần thì độ dài cạnh đáy lúc này là 2a.</a:t>
                </a:r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 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Khi đó, thể tích của hình chóp tứ giác đều này là:</a:t>
                </a:r>
              </a:p>
              <a:p>
                <a:pPr algn="ctr"/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V’ = </a:t>
                </a:r>
                <a:r>
                  <a:rPr lang="en-US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5.(2a)</a:t>
                </a:r>
                <a:r>
                  <a:rPr lang="en-US" sz="2800" b="0" i="0" baseline="3000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2 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= 20a</a:t>
                </a:r>
                <a:r>
                  <a:rPr lang="vi-VN" sz="2800" b="0" i="0" baseline="3000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 = 4V (cm</a:t>
                </a:r>
                <a:r>
                  <a:rPr lang="vi-VN" sz="2800" b="0" i="0" baseline="3000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3</a:t>
                </a:r>
                <a:r>
                  <a:rPr lang="vi-VN" sz="2800" b="0" i="0">
                    <a:solidFill>
                      <a:srgbClr val="FF0000"/>
                    </a:solidFill>
                    <a:effectLst/>
                    <a:latin typeface="Palatino Linotype" panose="02040502050505030304" pitchFamily="18" charset="0"/>
                  </a:rPr>
                  <a:t>).</a:t>
                </a:r>
              </a:p>
              <a:p>
                <a:pPr algn="just"/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	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Vậy nếu độ dài cạnh đáy tăng lên hai lần thì thể tích của hình chóp tăng lên 4 lần</a:t>
                </a:r>
                <a:r>
                  <a:rPr lang="vi-VN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84E768-02F4-752D-A7C2-7193889D7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" y="3108543"/>
                <a:ext cx="11301984" cy="3719095"/>
              </a:xfrm>
              <a:prstGeom prst="rect">
                <a:avLst/>
              </a:prstGeom>
              <a:blipFill>
                <a:blip r:embed="rId2"/>
                <a:stretch>
                  <a:fillRect l="-1079" r="-1079" b="-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295DBDE-C433-71D7-E00E-FCEFF0E66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71" y="2633096"/>
            <a:ext cx="9453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Hs hoạt động theo cặp trong 5 phút</a:t>
            </a:r>
            <a:endParaRPr lang="en-US" altLang="en-US" sz="3200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2. Đồ thị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B13B28A-E78B-24C1-C52D-053DFD234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3628"/>
            <a:ext cx="12192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HĐ3 :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Cho hàm số y = 2x</a:t>
            </a:r>
            <a:r>
              <a:rPr kumimoji="0" lang="en-US" altLang="en-US" sz="3200" b="0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2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200">
                <a:solidFill>
                  <a:srgbClr val="000000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	a)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Hoàn thành bảng giá trị sau vào vở:</a:t>
            </a:r>
            <a:endParaRPr lang="en-US" altLang="en-US" sz="3200">
              <a:latin typeface="Palatino Linotype" panose="0204050205050503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B2DD29-88D7-014C-C736-428D347B3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676286"/>
              </p:ext>
            </p:extLst>
          </p:nvPr>
        </p:nvGraphicFramePr>
        <p:xfrm>
          <a:off x="1369013" y="2885230"/>
          <a:ext cx="985692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116">
                  <a:extLst>
                    <a:ext uri="{9D8B030D-6E8A-4147-A177-3AD203B41FA5}">
                      <a16:colId xmlns:a16="http://schemas.microsoft.com/office/drawing/2014/main" val="2615992976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814335632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2235917526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515889672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4204758295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220245204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1280101147"/>
                    </a:ext>
                  </a:extLst>
                </a:gridCol>
                <a:gridCol w="1232116">
                  <a:extLst>
                    <a:ext uri="{9D8B030D-6E8A-4147-A177-3AD203B41FA5}">
                      <a16:colId xmlns:a16="http://schemas.microsoft.com/office/drawing/2014/main" val="1370150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006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y = 2x</a:t>
                      </a:r>
                      <a:r>
                        <a:rPr lang="en-US" sz="2800" baseline="300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aseline="30000">
                        <a:solidFill>
                          <a:srgbClr val="0000FF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757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E8C212-A197-EF6D-AFB8-BEC0C8883EA9}"/>
              </a:ext>
            </a:extLst>
          </p:cNvPr>
          <p:cNvSpPr txBox="1"/>
          <p:nvPr/>
        </p:nvSpPr>
        <p:spPr>
          <a:xfrm>
            <a:off x="0" y="3969661"/>
            <a:ext cx="12192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	b) Trong mặt phẳng tọa độ Oxy, biểu diễn các điểm (x; y) trong bảng giá trị ở câu a. Bằng cách làm tương tự, lấy nhiều điểm (x; 2x</a:t>
            </a:r>
            <a:r>
              <a:rPr lang="en-US" altLang="en-US" sz="3200" baseline="30000">
                <a:latin typeface="Palatino Linotype" panose="02040502050505030304" pitchFamily="18" charset="0"/>
                <a:cs typeface="Open Sans" panose="020B0606030504020204" pitchFamily="34" charset="0"/>
              </a:rPr>
              <a:t>2</a:t>
            </a:r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) với x ∈ ℝ và nối lại, ta được đồ thị của hàm số y = 2x</a:t>
            </a:r>
            <a:r>
              <a:rPr lang="en-US" altLang="en-US" sz="3200" baseline="30000">
                <a:latin typeface="Palatino Linotype" panose="02040502050505030304" pitchFamily="18" charset="0"/>
                <a:cs typeface="Open Sans" panose="020B0606030504020204" pitchFamily="34" charset="0"/>
              </a:rPr>
              <a:t>2</a:t>
            </a:r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.</a:t>
            </a:r>
            <a:endParaRPr lang="en-US" sz="3200">
              <a:latin typeface="Palatino Linotype" panose="0204050205050503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B13B28A-E78B-24C1-C52D-053DFD234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898"/>
            <a:ext cx="512993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HĐ3 :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Cho hàm số y = 2x</a:t>
            </a:r>
            <a:r>
              <a:rPr kumimoji="0" lang="en-US" altLang="en-US" sz="3200" b="0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2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200">
                <a:solidFill>
                  <a:srgbClr val="000000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	a)  Bảng giá trị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B2DD29-88D7-014C-C736-428D347B3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367016"/>
              </p:ext>
            </p:extLst>
          </p:nvPr>
        </p:nvGraphicFramePr>
        <p:xfrm>
          <a:off x="5129938" y="40898"/>
          <a:ext cx="6121831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628">
                  <a:extLst>
                    <a:ext uri="{9D8B030D-6E8A-4147-A177-3AD203B41FA5}">
                      <a16:colId xmlns:a16="http://schemas.microsoft.com/office/drawing/2014/main" val="2615992976"/>
                    </a:ext>
                  </a:extLst>
                </a:gridCol>
                <a:gridCol w="757468">
                  <a:extLst>
                    <a:ext uri="{9D8B030D-6E8A-4147-A177-3AD203B41FA5}">
                      <a16:colId xmlns:a16="http://schemas.microsoft.com/office/drawing/2014/main" val="814335632"/>
                    </a:ext>
                  </a:extLst>
                </a:gridCol>
                <a:gridCol w="509117">
                  <a:extLst>
                    <a:ext uri="{9D8B030D-6E8A-4147-A177-3AD203B41FA5}">
                      <a16:colId xmlns:a16="http://schemas.microsoft.com/office/drawing/2014/main" val="2235917526"/>
                    </a:ext>
                  </a:extLst>
                </a:gridCol>
                <a:gridCol w="645710">
                  <a:extLst>
                    <a:ext uri="{9D8B030D-6E8A-4147-A177-3AD203B41FA5}">
                      <a16:colId xmlns:a16="http://schemas.microsoft.com/office/drawing/2014/main" val="515889672"/>
                    </a:ext>
                  </a:extLst>
                </a:gridCol>
                <a:gridCol w="645710">
                  <a:extLst>
                    <a:ext uri="{9D8B030D-6E8A-4147-A177-3AD203B41FA5}">
                      <a16:colId xmlns:a16="http://schemas.microsoft.com/office/drawing/2014/main" val="4204758295"/>
                    </a:ext>
                  </a:extLst>
                </a:gridCol>
                <a:gridCol w="509117">
                  <a:extLst>
                    <a:ext uri="{9D8B030D-6E8A-4147-A177-3AD203B41FA5}">
                      <a16:colId xmlns:a16="http://schemas.microsoft.com/office/drawing/2014/main" val="220245204"/>
                    </a:ext>
                  </a:extLst>
                </a:gridCol>
                <a:gridCol w="496701">
                  <a:extLst>
                    <a:ext uri="{9D8B030D-6E8A-4147-A177-3AD203B41FA5}">
                      <a16:colId xmlns:a16="http://schemas.microsoft.com/office/drawing/2014/main" val="1280101147"/>
                    </a:ext>
                  </a:extLst>
                </a:gridCol>
                <a:gridCol w="695380">
                  <a:extLst>
                    <a:ext uri="{9D8B030D-6E8A-4147-A177-3AD203B41FA5}">
                      <a16:colId xmlns:a16="http://schemas.microsoft.com/office/drawing/2014/main" val="1370150140"/>
                    </a:ext>
                  </a:extLst>
                </a:gridCol>
              </a:tblGrid>
              <a:tr h="46075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006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y = 2x</a:t>
                      </a:r>
                      <a:r>
                        <a:rPr lang="en-US" sz="2800" baseline="30000">
                          <a:solidFill>
                            <a:srgbClr val="0000FF"/>
                          </a:solidFill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1" i="0" u="none" strike="noStrike" cap="none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7577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B38811-87AC-4AA2-6AD1-3E35681AD420}"/>
              </a:ext>
            </a:extLst>
          </p:cNvPr>
          <p:cNvSpPr txBox="1"/>
          <p:nvPr/>
        </p:nvSpPr>
        <p:spPr>
          <a:xfrm>
            <a:off x="0" y="1139210"/>
            <a:ext cx="911300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	b) Biểu diễn lên mặt phẳng tọa độ Oxy</a:t>
            </a:r>
            <a:endParaRPr lang="en-US" sz="3200">
              <a:latin typeface="Palatino Linotype" panose="0204050205050503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0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1750" y="393367"/>
            <a:ext cx="6074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1200">
                <a:solidFill>
                  <a:srgbClr val="0000FF"/>
                </a:solidFill>
                <a:latin typeface="Palatino Linotype" panose="02040502050505030304" pitchFamily="18" charset="0"/>
              </a:rPr>
              <a:t>BÀI GIẢNG ĐẠI SỐ 9</a:t>
            </a:r>
            <a:endParaRPr lang="en-US" sz="4400" b="1" kern="120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163" y="1130772"/>
            <a:ext cx="11152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Bài 18. </a:t>
            </a:r>
          </a:p>
          <a:p>
            <a:pPr algn="ctr"/>
            <a:r>
              <a:rPr lang="en-US" sz="36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HÀM SỐ y = ax</a:t>
            </a:r>
            <a:r>
              <a:rPr lang="en-US" sz="3600" b="1" kern="1200" baseline="30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2  </a:t>
            </a:r>
            <a:r>
              <a:rPr lang="en-US" sz="36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( a ≠ 0)</a:t>
            </a:r>
            <a:r>
              <a:rPr lang="en-US" sz="3600" b="1" kern="1200" baseline="30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 </a:t>
            </a:r>
            <a:endParaRPr lang="vi-VN" sz="3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63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2. Đồ thị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8C212-A197-EF6D-AFB8-BEC0C8883EA9}"/>
              </a:ext>
            </a:extLst>
          </p:cNvPr>
          <p:cNvSpPr txBox="1"/>
          <p:nvPr/>
        </p:nvSpPr>
        <p:spPr>
          <a:xfrm>
            <a:off x="-1" y="1397367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	</a:t>
            </a:r>
            <a:r>
              <a:rPr lang="en-US" altLang="en-US" sz="3600">
                <a:solidFill>
                  <a:schemeClr val="accent2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- Cách vẽ đồ thị hàm số </a:t>
            </a:r>
            <a:r>
              <a:rPr lang="en-US" sz="3600">
                <a:solidFill>
                  <a:schemeClr val="accent2"/>
                </a:solidFill>
                <a:latin typeface="Palatino Linotype" panose="02040502050505030304" pitchFamily="18" charset="0"/>
              </a:rPr>
              <a:t>y = ax</a:t>
            </a:r>
            <a:r>
              <a:rPr lang="en-US" sz="3600" baseline="30000">
                <a:solidFill>
                  <a:schemeClr val="accent2"/>
                </a:solidFill>
                <a:latin typeface="Palatino Linotype" panose="02040502050505030304" pitchFamily="18" charset="0"/>
              </a:rPr>
              <a:t>2</a:t>
            </a:r>
            <a:r>
              <a:rPr lang="en-US" sz="3600">
                <a:solidFill>
                  <a:schemeClr val="accent2"/>
                </a:solidFill>
                <a:latin typeface="Palatino Linotype" panose="02040502050505030304" pitchFamily="18" charset="0"/>
              </a:rPr>
              <a:t> (a ≠0</a:t>
            </a:r>
            <a:r>
              <a:rPr lang="en-US" sz="3600">
                <a:solidFill>
                  <a:schemeClr val="tx1"/>
                </a:solidFill>
                <a:latin typeface="Palatino Linotype" panose="02040502050505030304" pitchFamily="18" charset="0"/>
              </a:rPr>
              <a:t>)</a:t>
            </a:r>
          </a:p>
          <a:p>
            <a:pPr algn="just"/>
            <a:r>
              <a:rPr lang="en-US" alt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	</a:t>
            </a:r>
            <a:r>
              <a:rPr lang="vi-VN" alt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 Bước 1: Lập bảng </a:t>
            </a:r>
            <a:r>
              <a:rPr lang="en-US" alt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ghi một số cặp </a:t>
            </a:r>
            <a:r>
              <a:rPr lang="vi-VN" alt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giá trị tương ứng giữa x và y</a:t>
            </a:r>
            <a:r>
              <a:rPr lang="en-US" alt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3600">
                <a:solidFill>
                  <a:schemeClr val="tx1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	 Bước 2: Trên mặt phẳng toạ độ Oxy, biểu diễn các cặp điểm (x ; y) trong bảng giá trị trên và nối chúng lại để được một đường cong là đồ thị của hàm số </a:t>
            </a:r>
            <a:r>
              <a:rPr lang="en-US" sz="3600">
                <a:solidFill>
                  <a:schemeClr val="tx1"/>
                </a:solidFill>
                <a:latin typeface="Palatino Linotype" panose="02040502050505030304" pitchFamily="18" charset="0"/>
              </a:rPr>
              <a:t>y = ax</a:t>
            </a:r>
            <a:r>
              <a:rPr lang="en-US" sz="3600" baseline="3000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r>
              <a:rPr lang="en-US" sz="3600">
                <a:solidFill>
                  <a:schemeClr val="tx1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</p:spTree>
    <p:extLst>
      <p:ext uri="{BB962C8B-B14F-4D97-AF65-F5344CB8AC3E}">
        <p14:creationId xmlns:p14="http://schemas.microsoft.com/office/powerpoint/2010/main" val="40370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4BDD40-6C90-9726-A43D-38F0BD75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899" y="1009650"/>
            <a:ext cx="4610100" cy="4010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69EB85-BF8B-BB88-533F-2AA846E5CE6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68012" cy="874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en-US" sz="3600">
                    <a:solidFill>
                      <a:srgbClr val="0000FF"/>
                    </a:solidFill>
                    <a:latin typeface="Palatino Linotype" panose="02040502050505030304" pitchFamily="18" charset="0"/>
                    <a:cs typeface="Open Sans" panose="020B0606030504020204" pitchFamily="34" charset="0"/>
                  </a:rPr>
                  <a:t>- Ví dụ 2: </a:t>
                </a:r>
                <a:r>
                  <a:rPr lang="en-US" altLang="en-US" sz="3600">
                    <a:solidFill>
                      <a:schemeClr val="accent2"/>
                    </a:solidFill>
                    <a:latin typeface="Palatino Linotype" panose="02040502050505030304" pitchFamily="18" charset="0"/>
                    <a:cs typeface="Open Sans" panose="020B0606030504020204" pitchFamily="34" charset="0"/>
                  </a:rPr>
                  <a:t>Vẽ đồ thị hàm số </a:t>
                </a:r>
                <a14:m>
                  <m:oMath xmlns:m="http://schemas.openxmlformats.org/officeDocument/2006/math">
                    <m:r>
                      <a:rPr lang="en-US" altLang="en-US" sz="36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Open Sans" panose="020B0606030504020204" pitchFamily="34" charset="0"/>
                      </a:rPr>
                      <m:t>𝑦</m:t>
                    </m:r>
                    <m:r>
                      <a:rPr lang="en-US" altLang="en-US" sz="36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Open Sans" panose="020B0606030504020204" pitchFamily="34" charset="0"/>
                      </a:rPr>
                      <m:t>=−</m:t>
                    </m:r>
                    <m:f>
                      <m:fPr>
                        <m:ctrlP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69EB85-BF8B-BB88-533F-2AA846E5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68012" cy="874663"/>
              </a:xfrm>
              <a:prstGeom prst="rect">
                <a:avLst/>
              </a:prstGeom>
              <a:blipFill>
                <a:blip r:embed="rId4"/>
                <a:stretch>
                  <a:fillRect l="-1515" b="-1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1B9F7DE-F61B-A077-6EFD-C4A035E348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5033952"/>
                  </p:ext>
                </p:extLst>
              </p:nvPr>
            </p:nvGraphicFramePr>
            <p:xfrm>
              <a:off x="228922" y="1606232"/>
              <a:ext cx="7124056" cy="14084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0507">
                      <a:extLst>
                        <a:ext uri="{9D8B030D-6E8A-4147-A177-3AD203B41FA5}">
                          <a16:colId xmlns:a16="http://schemas.microsoft.com/office/drawing/2014/main" val="2615992976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814335632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2235917526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515889672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4204758295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220245204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1280101147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13701501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-4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20064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y</a:t>
                          </a:r>
                          <a:endParaRPr lang="en-US" sz="2800" baseline="30000">
                            <a:solidFill>
                              <a:srgbClr val="0000FF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none" strike="noStrike" cap="none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1" i="0" u="none" strike="noStrike" cap="none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Palatino Linotype" panose="02040502050505030304" pitchFamily="18" charset="0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u="none" strike="noStrike" cap="none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800" b="1" i="1" u="none" strike="noStrike" cap="none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1" i="0" u="none" strike="noStrike" cap="none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Palatino Linotype" panose="02040502050505030304" pitchFamily="18" charset="0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80757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1B9F7DE-F61B-A077-6EFD-C4A035E348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5033952"/>
                  </p:ext>
                </p:extLst>
              </p:nvPr>
            </p:nvGraphicFramePr>
            <p:xfrm>
              <a:off x="228922" y="1606232"/>
              <a:ext cx="7124056" cy="14084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0507">
                      <a:extLst>
                        <a:ext uri="{9D8B030D-6E8A-4147-A177-3AD203B41FA5}">
                          <a16:colId xmlns:a16="http://schemas.microsoft.com/office/drawing/2014/main" val="2615992976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814335632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2235917526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515889672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4204758295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220245204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1280101147"/>
                        </a:ext>
                      </a:extLst>
                    </a:gridCol>
                    <a:gridCol w="890507">
                      <a:extLst>
                        <a:ext uri="{9D8B030D-6E8A-4147-A177-3AD203B41FA5}">
                          <a16:colId xmlns:a16="http://schemas.microsoft.com/office/drawing/2014/main" val="1370150140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-4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2006417"/>
                      </a:ext>
                    </a:extLst>
                  </a:tr>
                  <a:tr h="8902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FF"/>
                              </a:solidFill>
                              <a:latin typeface="Palatino Linotype" panose="02040502050505030304" pitchFamily="18" charset="0"/>
                            </a:rPr>
                            <a:t>y</a:t>
                          </a:r>
                          <a:endParaRPr lang="en-US" sz="2800" baseline="30000">
                            <a:solidFill>
                              <a:srgbClr val="0000FF"/>
                            </a:solidFill>
                            <a:latin typeface="Palatino Linotype" panose="0204050205050503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1370" t="-65306" r="-402055" b="-1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7959" t="-65306" r="-200000" b="-1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u="none" strike="noStrike" cap="none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Palatino Linotype" panose="02040502050505030304" pitchFamily="18" charset="0"/>
                              <a:ea typeface="+mn-ea"/>
                              <a:cs typeface="+mn-cs"/>
                              <a:sym typeface="Arial"/>
                            </a:rPr>
                            <a:t>-4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80757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259753E-8917-F2A1-D3A4-5F28544543AC}"/>
              </a:ext>
            </a:extLst>
          </p:cNvPr>
          <p:cNvSpPr txBox="1"/>
          <p:nvPr/>
        </p:nvSpPr>
        <p:spPr>
          <a:xfrm>
            <a:off x="0" y="747816"/>
            <a:ext cx="12068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- Bảng giá trị: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2. Đồ thị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8C212-A197-EF6D-AFB8-BEC0C8883EA9}"/>
              </a:ext>
            </a:extLst>
          </p:cNvPr>
          <p:cNvSpPr txBox="1"/>
          <p:nvPr/>
        </p:nvSpPr>
        <p:spPr>
          <a:xfrm>
            <a:off x="-1" y="1397367"/>
            <a:ext cx="1219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	</a:t>
            </a:r>
            <a:r>
              <a:rPr lang="en-US" altLang="en-US" sz="3400">
                <a:solidFill>
                  <a:schemeClr val="accent2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- Nhận biết tính đối xứng của đồ thị hàm số </a:t>
            </a:r>
            <a:r>
              <a:rPr lang="en-US" sz="3400">
                <a:solidFill>
                  <a:schemeClr val="accent2"/>
                </a:solidFill>
                <a:latin typeface="Palatino Linotype" panose="02040502050505030304" pitchFamily="18" charset="0"/>
              </a:rPr>
              <a:t>y = ax</a:t>
            </a:r>
            <a:r>
              <a:rPr lang="en-US" sz="3400" baseline="30000">
                <a:solidFill>
                  <a:schemeClr val="accent2"/>
                </a:solidFill>
                <a:latin typeface="Palatino Linotype" panose="02040502050505030304" pitchFamily="18" charset="0"/>
              </a:rPr>
              <a:t>2</a:t>
            </a:r>
            <a:r>
              <a:rPr lang="en-US" sz="3400">
                <a:solidFill>
                  <a:schemeClr val="accent2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</p:spTree>
    <p:extLst>
      <p:ext uri="{BB962C8B-B14F-4D97-AF65-F5344CB8AC3E}">
        <p14:creationId xmlns:p14="http://schemas.microsoft.com/office/powerpoint/2010/main" val="25597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895D5E-15EF-73CD-5C0D-491500CC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197" y="187917"/>
            <a:ext cx="4845803" cy="5592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E2502-E345-A847-862F-4E7C2B5EA57D}"/>
              </a:ext>
            </a:extLst>
          </p:cNvPr>
          <p:cNvSpPr txBox="1"/>
          <p:nvPr/>
        </p:nvSpPr>
        <p:spPr>
          <a:xfrm>
            <a:off x="151108" y="187917"/>
            <a:ext cx="7985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Xét đồ thị của hàm số y = 2x</a:t>
            </a:r>
            <a:r>
              <a:rPr lang="en-US" sz="2800" i="0" baseline="3000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đã vẽ ở HĐ3 (H.6.3).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4C59F-A5DC-E672-2B68-566FF26BBD0F}"/>
              </a:ext>
            </a:extLst>
          </p:cNvPr>
          <p:cNvSpPr txBox="1"/>
          <p:nvPr/>
        </p:nvSpPr>
        <p:spPr>
          <a:xfrm>
            <a:off x="-1" y="866120"/>
            <a:ext cx="71912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a) Đồ thị nằm phía trên hay phía dưới trục hoành? Điểm nào là điểm thấp nhất của đồ thị?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034A-3F38-0AA6-1565-3302ABA1F18E}"/>
                  </a:ext>
                </a:extLst>
              </p:cNvPr>
              <p:cNvSpPr txBox="1"/>
              <p:nvPr/>
            </p:nvSpPr>
            <p:spPr>
              <a:xfrm>
                <a:off x="75554" y="4505108"/>
                <a:ext cx="6945178" cy="1993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latin typeface="+mj-lt"/>
                  </a:rPr>
                  <a:t>	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Tìm điểm C có hoành độ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 đồ thị. Xác định tọa độ của điểm C’ đối xứng với điểm C qua trục tung Oy và cho biết điểm C’ có thuộc đồ thị đã cho hay không.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034A-3F38-0AA6-1565-3302ABA1F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4" y="4505108"/>
                <a:ext cx="6945178" cy="1993366"/>
              </a:xfrm>
              <a:prstGeom prst="rect">
                <a:avLst/>
              </a:prstGeom>
              <a:blipFill>
                <a:blip r:embed="rId4"/>
                <a:stretch>
                  <a:fillRect l="-1754" r="-1754" b="-7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4609480-35BF-11CD-47F1-6345DDF73440}"/>
              </a:ext>
            </a:extLst>
          </p:cNvPr>
          <p:cNvSpPr txBox="1"/>
          <p:nvPr/>
        </p:nvSpPr>
        <p:spPr>
          <a:xfrm>
            <a:off x="-971" y="2254726"/>
            <a:ext cx="7191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 So sánh hoành độ và tung độ của các cặp điểm thuộc đồ thị: A(1; 2) và A’(–1; 2); B(2; 8) và B’(–2; 8). Từ đó hãy nhận xét mối liên hệ về vị trí giữa các điểm nêu trên.</a:t>
            </a:r>
          </a:p>
        </p:txBody>
      </p:sp>
    </p:spTree>
    <p:extLst>
      <p:ext uri="{BB962C8B-B14F-4D97-AF65-F5344CB8AC3E}">
        <p14:creationId xmlns:p14="http://schemas.microsoft.com/office/powerpoint/2010/main" val="20447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2. Đồ thị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8C212-A197-EF6D-AFB8-BEC0C8883EA9}"/>
              </a:ext>
            </a:extLst>
          </p:cNvPr>
          <p:cNvSpPr txBox="1"/>
          <p:nvPr/>
        </p:nvSpPr>
        <p:spPr>
          <a:xfrm>
            <a:off x="-1" y="128763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>
                <a:latin typeface="Palatino Linotype" panose="02040502050505030304" pitchFamily="18" charset="0"/>
                <a:cs typeface="Open Sans" panose="020B0606030504020204" pitchFamily="34" charset="0"/>
              </a:rPr>
              <a:t>	</a:t>
            </a:r>
            <a:r>
              <a:rPr lang="en-US" altLang="en-US" sz="2800">
                <a:solidFill>
                  <a:schemeClr val="accent2"/>
                </a:solidFill>
                <a:latin typeface="Palatino Linotype" panose="02040502050505030304" pitchFamily="18" charset="0"/>
                <a:cs typeface="Open Sans" panose="020B0606030504020204" pitchFamily="34" charset="0"/>
              </a:rPr>
              <a:t>- Nhận biết tính đối xứng của đồ thị hàm số </a:t>
            </a:r>
            <a:r>
              <a:rPr lang="en-US" sz="2800">
                <a:solidFill>
                  <a:schemeClr val="accent2"/>
                </a:solidFill>
                <a:latin typeface="Palatino Linotype" panose="02040502050505030304" pitchFamily="18" charset="0"/>
              </a:rPr>
              <a:t>y = ax</a:t>
            </a:r>
            <a:r>
              <a:rPr lang="en-US" sz="2800" baseline="30000">
                <a:solidFill>
                  <a:schemeClr val="accent2"/>
                </a:solidFill>
                <a:latin typeface="Palatino Linotype" panose="02040502050505030304" pitchFamily="18" charset="0"/>
              </a:rPr>
              <a:t>2</a:t>
            </a:r>
            <a:r>
              <a:rPr lang="en-US" sz="2800">
                <a:solidFill>
                  <a:schemeClr val="accent2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E3023-91DB-0C77-E083-AA9AF4474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496" y="4297893"/>
            <a:ext cx="5392673" cy="2324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52E9BB-20C8-46A4-1EBC-414ACF181C39}"/>
              </a:ext>
            </a:extLst>
          </p:cNvPr>
          <p:cNvSpPr txBox="1"/>
          <p:nvPr/>
        </p:nvSpPr>
        <p:spPr>
          <a:xfrm>
            <a:off x="386014" y="1809085"/>
            <a:ext cx="118059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của hàm số y = ax</a:t>
            </a:r>
            <a:r>
              <a:rPr lang="en-US" sz="2800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≠0) là một đường cong parabol , có các tính chất sau: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Có đỉnh là gốc toạ độ O;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Có trục đối xứng là trục Oy.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Nằm phía trên trục hoành nếu a &gt; 0, nằm phía dưới trục hoành nếu a &lt; 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22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EF5CC6-1535-9108-32A2-A4FE679E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390" y="0"/>
            <a:ext cx="6415006" cy="6922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A41688-742D-E327-7A8C-234942D3C424}"/>
              </a:ext>
            </a:extLst>
          </p:cNvPr>
          <p:cNvSpPr txBox="1"/>
          <p:nvPr/>
        </p:nvSpPr>
        <p:spPr>
          <a:xfrm>
            <a:off x="255682" y="210774"/>
            <a:ext cx="5405116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+mj-lt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Trong Hình 6.7 có hai đường cong là đồ thị của hai hàm số </a:t>
            </a:r>
            <a:r>
              <a:rPr lang="vi-VN" sz="3200" b="1" i="0">
                <a:solidFill>
                  <a:srgbClr val="FF0000"/>
                </a:solidFill>
                <a:effectLst/>
                <a:latin typeface="+mj-lt"/>
              </a:rPr>
              <a:t>y = –3x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1" i="0">
                <a:solidFill>
                  <a:srgbClr val="FF0000"/>
                </a:solidFill>
                <a:effectLst/>
                <a:latin typeface="+mj-lt"/>
              </a:rPr>
              <a:t> 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và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y = x</a:t>
            </a:r>
            <a:r>
              <a:rPr lang="vi-VN" sz="3200" b="1" baseline="30000">
                <a:solidFill>
                  <a:srgbClr val="FF0000"/>
                </a:solidFill>
                <a:latin typeface="+mj-lt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 </a:t>
            </a:r>
            <a:endParaRPr lang="en-US" sz="3200" b="1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200">
                <a:latin typeface="+mj-lt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Hãy cho biết đường nào là đồ thị của hàm số y = –3x</a:t>
            </a:r>
            <a:r>
              <a:rPr lang="vi-VN" sz="3200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3200">
              <a:latin typeface="+mj-lt"/>
            </a:endParaRPr>
          </a:p>
        </p:txBody>
      </p:sp>
      <p:pic>
        <p:nvPicPr>
          <p:cNvPr id="6" name="Picture 2" descr="Những hình ảnh suy nghĩ đẹp">
            <a:extLst>
              <a:ext uri="{FF2B5EF4-FFF2-40B4-BE49-F238E27FC236}">
                <a16:creationId xmlns:a16="http://schemas.microsoft.com/office/drawing/2014/main" id="{7B5BB648-71F9-A23E-FFCC-DBE2C1A4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2" y="3284894"/>
            <a:ext cx="2481944" cy="20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5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08CB39-4097-651A-9F14-C3584DFBF393}"/>
                  </a:ext>
                </a:extLst>
              </p:cNvPr>
              <p:cNvSpPr txBox="1"/>
              <p:nvPr/>
            </p:nvSpPr>
            <p:spPr>
              <a:xfrm>
                <a:off x="0" y="0"/>
                <a:ext cx="7361695" cy="281904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en-US" sz="3600">
                    <a:solidFill>
                      <a:srgbClr val="0000FF"/>
                    </a:solidFill>
                    <a:latin typeface="Palatino Linotype" panose="020405020505050303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altLang="en-US" sz="3200">
                    <a:solidFill>
                      <a:srgbClr val="0000FF"/>
                    </a:solidFill>
                    <a:latin typeface="Palatino Linotype" panose="02040502050505030304" pitchFamily="18" charset="0"/>
                    <a:cs typeface="Open Sans" panose="020B0606030504020204" pitchFamily="34" charset="0"/>
                  </a:rPr>
                  <a:t>Ví dụ 3: </a:t>
                </a:r>
              </a:p>
              <a:p>
                <a:pPr lvl="1" algn="just"/>
                <a:r>
                  <a:rPr lang="en-US" altLang="en-US" sz="3200">
                    <a:solidFill>
                      <a:srgbClr val="0000FF"/>
                    </a:solidFill>
                    <a:latin typeface="Palatino Linotype" panose="02040502050505030304" pitchFamily="18" charset="0"/>
                    <a:cs typeface="Open Sans" panose="020B0606030504020204" pitchFamily="34" charset="0"/>
                  </a:rPr>
                  <a:t>	a) Vẽ đồ thị hàm số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Open Sans" panose="020B0606030504020204" pitchFamily="34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Open Sans" panose="020B0606030504020204" pitchFamily="34" charset="0"/>
                      </a:rPr>
                      <m:t>=−</m:t>
                    </m:r>
                    <m:r>
                      <a:rPr lang="en-US" alt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Open Sans" panose="020B0606030504020204" pitchFamily="34" charset="0"/>
                      </a:rPr>
                      <m:t>2</m:t>
                    </m:r>
                    <m:sSup>
                      <m:sSupPr>
                        <m:ctrlPr>
                          <a:rPr lang="en-US" alt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Open Sans" panose="020B0606030504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>
                  <a:solidFill>
                    <a:srgbClr val="0000FF"/>
                  </a:solidFill>
                  <a:latin typeface="Palatino Linotype" panose="02040502050505030304" pitchFamily="18" charset="0"/>
                </a:endParaRPr>
              </a:p>
              <a:p>
                <a:pPr lvl="1" algn="just"/>
                <a:r>
                  <a:rPr lang="en-US" sz="3200">
                    <a:solidFill>
                      <a:srgbClr val="0000FF"/>
                    </a:solidFill>
                    <a:latin typeface="Palatino Linotype" panose="02040502050505030304" pitchFamily="18" charset="0"/>
                  </a:rPr>
                  <a:t>	b) Tìm các điểm thuộc đồ thị có tung độ bằng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0000FF"/>
                    </a:solidFill>
                    <a:latin typeface="Palatino Linotype" panose="02040502050505030304" pitchFamily="18" charset="0"/>
                  </a:rPr>
                  <a:t> và nhận xét về tính đối xứng giữa các điểm đó.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08CB39-4097-651A-9F14-C3584DFBF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7361695" cy="2819041"/>
              </a:xfrm>
              <a:prstGeom prst="rect">
                <a:avLst/>
              </a:prstGeom>
              <a:blipFill>
                <a:blip r:embed="rId3"/>
                <a:stretch>
                  <a:fillRect l="-2070" t="-1082" r="-2070" b="-6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1D4B717-48B4-DC1A-9AA0-92D852A1F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95" y="16388"/>
            <a:ext cx="4830305" cy="684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FB342-4140-B793-0170-5D733C90F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951" y="2902687"/>
            <a:ext cx="3324355" cy="3721369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7EFCD-076C-7B19-02D1-2C58963850D5}"/>
                  </a:ext>
                </a:extLst>
              </p:cNvPr>
              <p:cNvSpPr txBox="1"/>
              <p:nvPr/>
            </p:nvSpPr>
            <p:spPr>
              <a:xfrm>
                <a:off x="2882684" y="0"/>
                <a:ext cx="9309315" cy="217085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i="0">
                    <a:solidFill>
                      <a:srgbClr val="008000"/>
                    </a:solidFill>
                    <a:effectLst/>
                    <a:latin typeface="Palatino Linotype" panose="02040502050505030304" pitchFamily="18" charset="0"/>
                  </a:rPr>
                  <a:t>Nhóm 1, 3: </a:t>
                </a:r>
                <a:r>
                  <a:rPr lang="en-US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Vẽ đồ thị của hàm số 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. </a:t>
                </a:r>
              </a:p>
              <a:p>
                <a:pPr algn="just"/>
                <a:r>
                  <a:rPr lang="en-US" sz="2800" b="1">
                    <a:solidFill>
                      <a:srgbClr val="0000FF"/>
                    </a:solidFill>
                    <a:latin typeface="Palatino Linotype" panose="02040502050505030304" pitchFamily="18" charset="0"/>
                  </a:rPr>
                  <a:t>Nhóm 2, 4: </a:t>
                </a:r>
                <a:r>
                  <a:rPr lang="en-US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Tìm các điểm thuộc đồ thị hàm số 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có tung độ bằng 2 và nhận xét về tính đối xứng giữa các điểm đó.</a:t>
                </a:r>
                <a:endParaRPr lang="en-US" sz="280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77EFCD-076C-7B19-02D1-2C5896385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684" y="0"/>
                <a:ext cx="9309315" cy="2170851"/>
              </a:xfrm>
              <a:prstGeom prst="rect">
                <a:avLst/>
              </a:prstGeom>
              <a:blipFill>
                <a:blip r:embed="rId2"/>
                <a:stretch>
                  <a:fillRect l="-1375" r="-1310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uyện tập 2 trang 8 Toán 9 Kết nối tri thức Tập 2 | Giải Toán 9">
            <a:extLst>
              <a:ext uri="{FF2B5EF4-FFF2-40B4-BE49-F238E27FC236}">
                <a16:creationId xmlns:a16="http://schemas.microsoft.com/office/drawing/2014/main" id="{AB01EEA7-F3E1-4D9B-808C-43C4DF50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87" y="1778915"/>
            <a:ext cx="7430513" cy="507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í Kíp Tổ Chức Hoạt Động Nhóm Hiệu Quả: Phần 2 – Tổ Chức Hoạt Động Nhóm  Trên Thực Tế Lớp Học">
            <a:extLst>
              <a:ext uri="{FF2B5EF4-FFF2-40B4-BE49-F238E27FC236}">
                <a16:creationId xmlns:a16="http://schemas.microsoft.com/office/drawing/2014/main" id="{B88868FE-DB96-EA8F-1E9D-F5D4753D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2684" cy="217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3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202205" y="-3188889"/>
            <a:ext cx="7222315" cy="1321996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16091" y="-190062"/>
            <a:ext cx="13137289" cy="7389725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304800" y="355200"/>
            <a:ext cx="11582400" cy="629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444977" y="187791"/>
            <a:ext cx="2858565" cy="682235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312057" y="2209800"/>
            <a:ext cx="6756400" cy="2222292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667" b="1" kern="12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667" b="1" kern="1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068457" y="2355746"/>
            <a:ext cx="1981200" cy="19304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endParaRPr lang="en-US" sz="5667" b="1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9200" y="3422688"/>
            <a:ext cx="3460713" cy="346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62310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12"/>
            <a:ext cx="12192000" cy="731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32" y="690391"/>
            <a:ext cx="4127651" cy="4112964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8063" y="83085"/>
            <a:ext cx="561555" cy="56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7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D761E4F-CF5F-4EF3-8C43-7B28B74A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B634E4-0786-44D4-A46A-07ABDBB50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vien hoa">
            <a:extLst>
              <a:ext uri="{FF2B5EF4-FFF2-40B4-BE49-F238E27FC236}">
                <a16:creationId xmlns:a16="http://schemas.microsoft.com/office/drawing/2014/main" id="{F68F0127-3BCF-4B65-A822-B12FCFF0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DE930D-4217-4BF3-8495-A5676D137551}"/>
              </a:ext>
            </a:extLst>
          </p:cNvPr>
          <p:cNvSpPr/>
          <p:nvPr/>
        </p:nvSpPr>
        <p:spPr>
          <a:xfrm>
            <a:off x="2875935" y="1246256"/>
            <a:ext cx="8096865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0" u="none" strike="noStrike" kern="1200" baseline="0">
                <a:solidFill>
                  <a:srgbClr val="0000FF"/>
                </a:solidFill>
                <a:latin typeface="Palatino Linotype" panose="02040502050505030304" pitchFamily="18" charset="0"/>
              </a:rPr>
              <a:t>BÀI GIẢNG ĐẠI SỐ 9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497626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8314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07" y="137883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0013" y="512363"/>
            <a:ext cx="10872191" cy="16682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240683" y="917609"/>
                <a:ext cx="9630847" cy="71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buClrTx/>
                  <a:defRPr/>
                </a:pPr>
                <a:r>
                  <a:rPr lang="vi-VN" sz="3000" b="1" kern="120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</a:rPr>
                  <a:t>Câu 1. </a:t>
                </a:r>
                <a:r>
                  <a:rPr lang="en-US" sz="3000" kern="120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</a:rPr>
                  <a:t>Hàm số nào sau đây có dạng </a:t>
                </a:r>
                <a14:m>
                  <m:oMath xmlns:m="http://schemas.openxmlformats.org/officeDocument/2006/math"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30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0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0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endParaRPr lang="en-US" sz="3000" kern="1200" dirty="0">
                  <a:solidFill>
                    <a:prstClr val="white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83" y="917609"/>
                <a:ext cx="9630847" cy="712759"/>
              </a:xfrm>
              <a:prstGeom prst="rect">
                <a:avLst/>
              </a:prstGeom>
              <a:blipFill>
                <a:blip r:embed="rId11"/>
                <a:stretch>
                  <a:fillRect b="-26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15499" y="4363598"/>
            <a:ext cx="5502783" cy="121529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56109" y="4378042"/>
            <a:ext cx="5502783" cy="12048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67770" y="4378041"/>
                <a:ext cx="5080927" cy="1050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667" kern="12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endParaRPr lang="en-US" sz="2667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70" y="4378041"/>
                <a:ext cx="5080927" cy="1050672"/>
              </a:xfrm>
              <a:prstGeom prst="rect">
                <a:avLst/>
              </a:prstGeom>
              <a:blipFill>
                <a:blip r:embed="rId12"/>
                <a:stretch>
                  <a:fillRect l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267683" y="4635194"/>
                <a:ext cx="5073311" cy="750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667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=3</m:t>
                        </m:r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36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683" y="4635194"/>
                <a:ext cx="5073311" cy="750590"/>
              </a:xfrm>
              <a:prstGeom prst="rect">
                <a:avLst/>
              </a:prstGeom>
              <a:blipFill>
                <a:blip r:embed="rId13"/>
                <a:stretch>
                  <a:fillRect l="-1923" b="-1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5499" y="2684988"/>
            <a:ext cx="5502783" cy="121529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52949" y="2684915"/>
            <a:ext cx="5502783" cy="123344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630614" y="2909033"/>
                <a:ext cx="5063188" cy="737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667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=2+</m:t>
                    </m:r>
                    <m:sSup>
                      <m:sSupPr>
                        <m:ctrlP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4" y="2909033"/>
                <a:ext cx="5063188" cy="737381"/>
              </a:xfrm>
              <a:prstGeom prst="rect">
                <a:avLst/>
              </a:prstGeom>
              <a:blipFill>
                <a:blip r:embed="rId14"/>
                <a:stretch>
                  <a:fillRect l="-192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231003" y="2728293"/>
                <a:ext cx="5063188" cy="105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</a:t>
                </a:r>
                <a:r>
                  <a:rPr lang="vi-VN" sz="2667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600" b="0" i="1" kern="12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kern="12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kern="12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36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03" y="2728293"/>
                <a:ext cx="5063188" cy="1054328"/>
              </a:xfrm>
              <a:prstGeom prst="rect">
                <a:avLst/>
              </a:prstGeom>
              <a:blipFill>
                <a:blip r:embed="rId15"/>
                <a:stretch>
                  <a:fillRect l="-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1" y="863862"/>
            <a:ext cx="487364" cy="487364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1" y="1478695"/>
            <a:ext cx="487364" cy="487364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8"/>
            <a:ext cx="487364" cy="487364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4"/>
            <a:ext cx="487364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96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49186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1549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303016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0010" y="479081"/>
            <a:ext cx="10872191" cy="16466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330036" y="652534"/>
                <a:ext cx="9720139" cy="1495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buClrTx/>
                  <a:defRPr/>
                </a:pPr>
                <a:r>
                  <a:rPr lang="vi-VN" sz="3200" kern="120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</a:rPr>
                  <a:t>Câu 2. </a:t>
                </a:r>
                <a:r>
                  <a:rPr lang="en-US" sz="3200" kern="1200">
                    <a:solidFill>
                      <a:prstClr val="white"/>
                    </a:solidFill>
                    <a:latin typeface="+mj-lt"/>
                    <a:cs typeface="Arial" panose="020B0604020202020204" pitchFamily="34" charset="0"/>
                  </a:rPr>
                  <a:t>Hàm số nào sau đây có dạng </a:t>
                </a:r>
                <a14:m>
                  <m:oMath xmlns:m="http://schemas.openxmlformats.org/officeDocument/2006/math">
                    <m:r>
                      <a:rPr lang="en-US" sz="3200" b="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200" b="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200" b="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2024</m:t>
                    </m:r>
                    <m:sSup>
                      <m:sSupPr>
                        <m:ctrlPr>
                          <a:rPr lang="en-US" sz="32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prstClr val="white"/>
                    </a:solidFill>
                    <a:latin typeface="+mj-lt"/>
                  </a:rPr>
                  <a:t>có hệ số a = ?</a:t>
                </a:r>
                <a:endParaRPr lang="en-US" sz="3200" dirty="0">
                  <a:solidFill>
                    <a:prstClr val="white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036" y="652534"/>
                <a:ext cx="9720139" cy="1495153"/>
              </a:xfrm>
              <a:prstGeom prst="rect">
                <a:avLst/>
              </a:prstGeom>
              <a:blipFill>
                <a:blip r:embed="rId11"/>
                <a:stretch>
                  <a:fillRect l="-1191" r="-2320" b="-1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56106" y="4881295"/>
            <a:ext cx="5502783" cy="1221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15497" y="2910313"/>
            <a:ext cx="5502783" cy="12278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370032" y="5209062"/>
                <a:ext cx="5343192" cy="737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3600" b="0" i="0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36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2024</m:t>
                    </m:r>
                  </m:oMath>
                </a14:m>
                <a:endParaRPr lang="en-US" sz="3600" kern="1200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032" y="5209062"/>
                <a:ext cx="5343192" cy="737574"/>
              </a:xfrm>
              <a:prstGeom prst="rect">
                <a:avLst/>
              </a:prstGeom>
              <a:blipFill>
                <a:blip r:embed="rId12"/>
                <a:stretch>
                  <a:fillRect l="-3082" t="-833" b="-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775788" y="3190002"/>
                <a:ext cx="4679389" cy="750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20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kern="120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kern="120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88" y="3190002"/>
                <a:ext cx="4679389" cy="750590"/>
              </a:xfrm>
              <a:prstGeom prst="rect">
                <a:avLst/>
              </a:prstGeom>
              <a:blipFill>
                <a:blip r:embed="rId13"/>
                <a:stretch>
                  <a:fillRect l="-3516" b="-28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56106" y="2904871"/>
            <a:ext cx="5502783" cy="12385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5497" y="4878976"/>
            <a:ext cx="5502783" cy="12393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6370032" y="3204339"/>
                <a:ext cx="4680144" cy="737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60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kern="120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vi-VN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2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en-US" sz="3600" kern="1200" dirty="0">
                  <a:solidFill>
                    <a:srgbClr val="FFC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032" y="3204339"/>
                <a:ext cx="4680144" cy="737574"/>
              </a:xfrm>
              <a:prstGeom prst="rect">
                <a:avLst/>
              </a:prstGeom>
              <a:blipFill>
                <a:blip r:embed="rId14"/>
                <a:stretch>
                  <a:fillRect l="-3516" t="-82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775789" y="5199316"/>
                <a:ext cx="4736065" cy="750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kern="1200" dirty="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3600" kern="1200">
                    <a:solidFill>
                      <a:srgbClr val="FFC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20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2024</m:t>
                    </m:r>
                  </m:oMath>
                </a14:m>
                <a:endParaRPr lang="en-US" sz="360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89" y="5199316"/>
                <a:ext cx="4736065" cy="750783"/>
              </a:xfrm>
              <a:prstGeom prst="rect">
                <a:avLst/>
              </a:prstGeom>
              <a:blipFill>
                <a:blip r:embed="rId15"/>
                <a:stretch>
                  <a:fillRect l="-3475" t="-813" b="-28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8248" y="863862"/>
            <a:ext cx="487364" cy="487364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8248" y="1478695"/>
            <a:ext cx="487364" cy="487364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9152" y="2074158"/>
            <a:ext cx="487364" cy="487364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9152" y="2630414"/>
            <a:ext cx="487364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5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523544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8314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05" y="137883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82183" y="733585"/>
            <a:ext cx="10872191" cy="1299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237525" y="978722"/>
                <a:ext cx="9630847" cy="833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buClrTx/>
                  <a:defRPr/>
                </a:pPr>
                <a:r>
                  <a:rPr lang="vi-VN" sz="3600" b="1" kern="1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3600" kern="1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hàm số </a:t>
                </a:r>
                <a14:m>
                  <m:oMath xmlns:m="http://schemas.openxmlformats.org/officeDocument/2006/math"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sSup>
                      <m:sSupPr>
                        <m:ctrlP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kern="120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3600" kern="1200">
                    <a:solidFill>
                      <a:prstClr val="white"/>
                    </a:solidFill>
                    <a:latin typeface="Calibri" panose="020F0502020204030204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6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kern="1200" dirty="0">
                    <a:solidFill>
                      <a:prstClr val="white"/>
                    </a:solidFill>
                    <a:latin typeface="Calibri" panose="020F0502020204030204"/>
                  </a:rPr>
                  <a:t>là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25" y="978722"/>
                <a:ext cx="9630847" cy="833690"/>
              </a:xfrm>
              <a:prstGeom prst="rect">
                <a:avLst/>
              </a:prstGeom>
              <a:blipFill>
                <a:blip r:embed="rId11"/>
                <a:stretch>
                  <a:fillRect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15496" y="4363598"/>
            <a:ext cx="5502783" cy="12152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56106" y="4378042"/>
            <a:ext cx="5502783" cy="12152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3110" y="4644939"/>
            <a:ext cx="4919347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ctr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- 63</a:t>
            </a:r>
            <a:endParaRPr lang="en-US" sz="3600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35893" y="4569725"/>
            <a:ext cx="5073311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ctr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6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36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63</a:t>
            </a:r>
            <a:endParaRPr lang="en-US" sz="2667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5499" y="2684988"/>
            <a:ext cx="5502783" cy="121529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52949" y="2684915"/>
            <a:ext cx="5502783" cy="123344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82183" y="2899651"/>
                <a:ext cx="5160795" cy="740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9" indent="-342909" algn="ctr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600" kern="120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21</m:t>
                    </m:r>
                  </m:oMath>
                </a14:m>
                <a:r>
                  <a:rPr lang="fr-FR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endParaRPr lang="en-US" sz="3600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83" y="2899651"/>
                <a:ext cx="5160795" cy="740652"/>
              </a:xfrm>
              <a:prstGeom prst="rect">
                <a:avLst/>
              </a:prstGeom>
              <a:blipFill>
                <a:blip r:embed="rId12"/>
                <a:stretch>
                  <a:fillRect t="-82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67683" y="2992517"/>
            <a:ext cx="506318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ctr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36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- 21</a:t>
            </a:r>
            <a:endParaRPr lang="en-US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1" y="863862"/>
            <a:ext cx="487364" cy="487364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1" y="1478695"/>
            <a:ext cx="487364" cy="487364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8"/>
            <a:ext cx="487364" cy="487364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4"/>
            <a:ext cx="487364" cy="4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92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6792" y="494783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6792" y="226632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89730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97" y="57324"/>
            <a:ext cx="10872191" cy="14213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178210" y="233887"/>
                <a:ext cx="93352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buClrTx/>
                  <a:defRPr/>
                </a:pPr>
                <a:r>
                  <a:rPr lang="vi-VN" sz="3600" b="1" kern="1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4. </a:t>
                </a:r>
                <a:r>
                  <a:rPr lang="nl-NL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luận nào sau đây là </a:t>
                </a:r>
                <a:r>
                  <a:rPr lang="nl-NL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nl-NL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khi nói về đồ thị hàm số </a:t>
                </a:r>
                <a14:m>
                  <m:oMath xmlns:m="http://schemas.openxmlformats.org/officeDocument/2006/math"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kern="1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kern="12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endPara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10" y="233887"/>
                <a:ext cx="9335273" cy="1200329"/>
              </a:xfrm>
              <a:prstGeom prst="rect">
                <a:avLst/>
              </a:prstGeom>
              <a:blipFill>
                <a:blip r:embed="rId11"/>
                <a:stretch>
                  <a:fillRect l="-261" t="-8122" r="-143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5788" y="5519504"/>
            <a:ext cx="10783095" cy="12211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86695" y="1652382"/>
            <a:ext cx="10872189" cy="12278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3751" y="5577565"/>
            <a:ext cx="10064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just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&lt; 0 thì đồ thị nằm phía trên trục hoành và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trục Ox làm trục đối xứng</a:t>
            </a:r>
            <a:endParaRPr lang="en-US" sz="3200" kern="1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00604" y="1820435"/>
            <a:ext cx="10011031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67" kern="1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r>
              <a:rPr lang="vi-VN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hàm số nhận trục tung làm trục đối xứng</a:t>
            </a:r>
            <a:r>
              <a:rPr lang="nl-NL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26421" y="4234072"/>
            <a:ext cx="10832464" cy="12393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01295" y="4257755"/>
            <a:ext cx="981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just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67" kern="12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r>
              <a:rPr lang="vi-VN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a &gt; 0 thì đồ thị nằm phía trên trục hoành và có đỉnh là góc tọa độ O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8248" y="863862"/>
            <a:ext cx="487364" cy="487364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8248" y="1478695"/>
            <a:ext cx="487364" cy="487364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9152" y="2074158"/>
            <a:ext cx="487364" cy="487364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9152" y="2630414"/>
            <a:ext cx="487364" cy="4873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725E45-61B6-1C01-F728-4EC65F1F2033}"/>
              </a:ext>
            </a:extLst>
          </p:cNvPr>
          <p:cNvCxnSpPr/>
          <p:nvPr/>
        </p:nvCxnSpPr>
        <p:spPr>
          <a:xfrm>
            <a:off x="0" y="35326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26422" y="2932926"/>
            <a:ext cx="10832466" cy="12385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en-US" sz="2667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au hoi d">
            <a:extLst>
              <a:ext uri="{FF2B5EF4-FFF2-40B4-BE49-F238E27FC236}">
                <a16:creationId xmlns:a16="http://schemas.microsoft.com/office/drawing/2014/main" id="{D3EDCD48-9407-15D8-8E9B-949CBAC2B78E}"/>
              </a:ext>
            </a:extLst>
          </p:cNvPr>
          <p:cNvSpPr txBox="1"/>
          <p:nvPr/>
        </p:nvSpPr>
        <p:spPr>
          <a:xfrm>
            <a:off x="926816" y="3029311"/>
            <a:ext cx="9997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9" indent="-342909" algn="just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667" kern="12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phía trên trục hoành nếu a &gt; 0 và nằm phía dưới trục hoành nếu a &lt; 0.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908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2" grpId="0" animBg="1"/>
      <p:bldP spid="32" grpId="1" animBg="1"/>
      <p:bldP spid="34" grpId="0"/>
      <p:bldP spid="34" grpId="1"/>
      <p:bldP spid="34" grpId="2"/>
      <p:bldP spid="31" grpId="0" animBg="1"/>
      <p:bldP spid="31" grpId="1" animBg="1"/>
      <p:bldP spid="4" grpId="0"/>
      <p:bldP spid="4" grpId="1"/>
      <p:bldP spid="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F4275997-3AA2-4204-97E9-330C819A3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6" y="345691"/>
            <a:ext cx="11188006" cy="3592968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9529453C-3014-45B7-9FEC-48256CBA6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51946DAA-96AA-4E78-8972-B6B118E8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50081BE9-B57B-42B2-BF3A-8CC7A4612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CF80D7C5-CA1C-4B66-905A-CF9866618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02F9CF91-CA9F-4075-A653-3B7FE37EB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58C9438-CC29-4D08-912A-7B97436FF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106D1518-B708-42E1-AB25-D6A7014C3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7DBC922B-8B9B-47A3-B03D-009AE6297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241766F2-E965-4674-8F28-AD1E952C8A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F804564-BAA8-49D2-AC5D-B07C74522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3C17CAFC-88AD-490A-8091-8FF84DF258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27DFA1C1-FE99-42C5-A5C3-5415142B4C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48B30CCE-40D4-4DBE-A467-2916B6F9C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D592E9C1-261C-4EA3-9A47-DD2DD6FCF3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19" name="文本框 21">
            <a:extLst>
              <a:ext uri="{FF2B5EF4-FFF2-40B4-BE49-F238E27FC236}">
                <a16:creationId xmlns:a16="http://schemas.microsoft.com/office/drawing/2014/main" id="{EF25BB99-9F7A-4166-977C-1D0EC3F24D5F}"/>
              </a:ext>
            </a:extLst>
          </p:cNvPr>
          <p:cNvSpPr txBox="1"/>
          <p:nvPr/>
        </p:nvSpPr>
        <p:spPr>
          <a:xfrm>
            <a:off x="5227028" y="1393071"/>
            <a:ext cx="5186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0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4400" b="1" dirty="0">
              <a:solidFill>
                <a:srgbClr val="00003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>
            <a:extLst>
              <a:ext uri="{FF2B5EF4-FFF2-40B4-BE49-F238E27FC236}">
                <a16:creationId xmlns:a16="http://schemas.microsoft.com/office/drawing/2014/main" id="{3B720DDF-C743-48E0-8F30-C246D0A56868}"/>
              </a:ext>
            </a:extLst>
          </p:cNvPr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56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77EFCD-076C-7B19-02D1-2C58963850D5}"/>
              </a:ext>
            </a:extLst>
          </p:cNvPr>
          <p:cNvSpPr txBox="1"/>
          <p:nvPr/>
        </p:nvSpPr>
        <p:spPr>
          <a:xfrm>
            <a:off x="0" y="0"/>
            <a:ext cx="5718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>
                <a:solidFill>
                  <a:srgbClr val="008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Vận dụng 2 : </a:t>
            </a:r>
          </a:p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Giải quyết bài toán mở đầu</a:t>
            </a:r>
            <a:endParaRPr lang="en-US" sz="3200">
              <a:latin typeface="Palatino Linotype" panose="02040502050505030304" pitchFamily="18" charset="0"/>
            </a:endParaRPr>
          </a:p>
        </p:txBody>
      </p:sp>
      <p:pic>
        <p:nvPicPr>
          <p:cNvPr id="2" name="Picture 2" descr="Mở đầu trang 4 Toán 9 Kết nối tri thức Tập 2 | Giải Toán 9">
            <a:extLst>
              <a:ext uri="{FF2B5EF4-FFF2-40B4-BE49-F238E27FC236}">
                <a16:creationId xmlns:a16="http://schemas.microsoft.com/office/drawing/2014/main" id="{AB5E557D-ADDA-C222-0793-283F2B0BC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2"/>
          <a:stretch/>
        </p:blipFill>
        <p:spPr bwMode="auto">
          <a:xfrm>
            <a:off x="7619999" y="-146077"/>
            <a:ext cx="4716379" cy="2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ABCFBC-6A1A-6277-3557-6ABEC56954F3}"/>
                  </a:ext>
                </a:extLst>
              </p:cNvPr>
              <p:cNvSpPr txBox="1"/>
              <p:nvPr/>
            </p:nvSpPr>
            <p:spPr>
              <a:xfrm>
                <a:off x="-65532" y="1369373"/>
                <a:ext cx="11567160" cy="5300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</a:rPr>
                  <a:t>	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Vì các dây cáp có dạng đồ thị </a:t>
                </a:r>
                <a:endParaRPr lang="en-US" sz="2800" b="0" i="0">
                  <a:solidFill>
                    <a:srgbClr val="0000FF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của hàm số y = ax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 (a ≠ 0) được treo trên các đỉnh</a:t>
                </a:r>
                <a:endParaRPr lang="en-US" sz="2800" b="0" i="0">
                  <a:solidFill>
                    <a:srgbClr val="0000FF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tháp nên đồ thị hàm số y = ax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 (a ≠ 0) đi qua điểm B(200; 75).</a:t>
                </a:r>
              </a:p>
              <a:p>
                <a:pPr algn="just"/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	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Thay x = 200 và y = 75 vào hàm số y = ax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, ta được:</a:t>
                </a:r>
              </a:p>
              <a:p>
                <a:pPr algn="ctr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75 = a . 200</a:t>
                </a:r>
                <a:r>
                  <a:rPr lang="vi-VN" sz="2800" b="0" i="0" baseline="3000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2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, hay 40 000a = 75,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den>
                    </m:f>
                    <m:r>
                      <a:rPr lang="vi-VN" sz="3200" b="0" i="1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(thỏa mãn a ≠ 0).</a:t>
                </a: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Khi đó ta có hàm số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b="0" i="0">
                  <a:solidFill>
                    <a:srgbClr val="0000FF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 algn="just"/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	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Chiều cao CH của dây cáp chính là tung độ của điểm C thuộc đồ thị hàm số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1600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(*)</a:t>
                </a:r>
              </a:p>
              <a:p>
                <a:pPr algn="just"/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Thay hoành độ điểm C là x = 100 vào</a:t>
                </a:r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 (*), ta được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1600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75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>
                  <a:solidFill>
                    <a:srgbClr val="0000FF"/>
                  </a:solidFill>
                  <a:effectLst/>
                  <a:latin typeface="Palatino Linotype" panose="02040502050505030304" pitchFamily="18" charset="0"/>
                </a:endParaRPr>
              </a:p>
              <a:p>
                <a:pPr algn="just"/>
                <a:r>
                  <a:rPr lang="en-US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	</a:t>
                </a:r>
                <a:r>
                  <a:rPr lang="vi-VN" sz="2800" b="0" i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</a:rPr>
                  <a:t>Vậy chiều cao CH của dây cáp là 18,75 mét.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ABCFBC-6A1A-6277-3557-6ABEC5695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5532" y="1369373"/>
                <a:ext cx="11567160" cy="5300554"/>
              </a:xfrm>
              <a:prstGeom prst="rect">
                <a:avLst/>
              </a:prstGeom>
              <a:blipFill>
                <a:blip r:embed="rId3"/>
                <a:stretch>
                  <a:fillRect l="-1054" t="-1381" r="-1054" b="-2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0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2D1121-4752-AAC4-DFCC-661D6B03D596}"/>
              </a:ext>
            </a:extLst>
          </p:cNvPr>
          <p:cNvSpPr txBox="1"/>
          <p:nvPr/>
        </p:nvSpPr>
        <p:spPr>
          <a:xfrm>
            <a:off x="2851688" y="0"/>
            <a:ext cx="91904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6.2: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lăng trụ đứng có đáy là hình vuông cạnh a (cm) và chiều cao 10cm.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a) Viết công thức tính thể tích V của lăng trụ theo a và tính giá trị của V khi 𝑎 = 2𝑐𝑚.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b) Nếu độ dài cạnh đáy tăng lên hai lần thì thể tích của lăng trụ thay đổi thế nào?</a:t>
            </a:r>
          </a:p>
        </p:txBody>
      </p:sp>
      <p:pic>
        <p:nvPicPr>
          <p:cNvPr id="4102" name="Picture 6" descr="Comparative | Baamboozle - Baamboozle | The Most Fun Classroom Games!">
            <a:extLst>
              <a:ext uri="{FF2B5EF4-FFF2-40B4-BE49-F238E27FC236}">
                <a16:creationId xmlns:a16="http://schemas.microsoft.com/office/drawing/2014/main" id="{8E936E86-8866-A92C-E683-70578B88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8" y="500628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0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AE683-6B1A-1433-9481-D69F9A3AD76D}"/>
                  </a:ext>
                </a:extLst>
              </p:cNvPr>
              <p:cNvSpPr txBox="1"/>
              <p:nvPr/>
            </p:nvSpPr>
            <p:spPr>
              <a:xfrm>
                <a:off x="367439" y="134954"/>
                <a:ext cx="11457122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i="0">
                    <a:solidFill>
                      <a:srgbClr val="008000"/>
                    </a:solidFill>
                    <a:effectLst/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Bài 6.4. </a:t>
                </a:r>
                <a:r>
                  <a:rPr lang="en-US" sz="320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	Nhóm 1,3: Vẽ đồ thị của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200">
                        <a:solidFill>
                          <a:srgbClr val="0070C0"/>
                        </a:solidFill>
                        <a:latin typeface="Palatino Linotype" panose="0204050205050503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0" i="0">
                    <a:solidFill>
                      <a:srgbClr val="000000"/>
                    </a:solidFill>
                    <a:effectLst/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/>
                <a:r>
                  <a:rPr lang="en-US" sz="320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		Nhóm 2, 4: Vẽ đồ thị của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. </a:t>
                </a:r>
                <a:endParaRPr lang="en-US" sz="3200" b="0" i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AE683-6B1A-1433-9481-D69F9A3A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9" y="134954"/>
                <a:ext cx="11457122" cy="1342803"/>
              </a:xfrm>
              <a:prstGeom prst="rect">
                <a:avLst/>
              </a:prstGeom>
              <a:blipFill>
                <a:blip r:embed="rId2"/>
                <a:stretch>
                  <a:fillRect l="-1330" t="-1364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 descr="Bí Kíp Tổ Chức Hoạt Động Nhóm Hiệu Quả: Phần 2 – Tổ Chức Hoạt Động Nhóm  Trên Thực Tế Lớp Học">
            <a:extLst>
              <a:ext uri="{FF2B5EF4-FFF2-40B4-BE49-F238E27FC236}">
                <a16:creationId xmlns:a16="http://schemas.microsoft.com/office/drawing/2014/main" id="{C4C2F717-2546-0122-1175-0BF507E83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15" y="1844298"/>
            <a:ext cx="5042168" cy="37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80675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D761E4F-CF5F-4EF3-8C43-7B28B74A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B634E4-0786-44D4-A46A-07ABDBB50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vien hoa">
            <a:extLst>
              <a:ext uri="{FF2B5EF4-FFF2-40B4-BE49-F238E27FC236}">
                <a16:creationId xmlns:a16="http://schemas.microsoft.com/office/drawing/2014/main" id="{F68F0127-3BCF-4B65-A822-B12FCFF0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DE930D-4217-4BF3-8495-A5676D137551}"/>
              </a:ext>
            </a:extLst>
          </p:cNvPr>
          <p:cNvSpPr/>
          <p:nvPr/>
        </p:nvSpPr>
        <p:spPr>
          <a:xfrm>
            <a:off x="465803" y="156781"/>
            <a:ext cx="8096865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kern="1200">
                <a:solidFill>
                  <a:srgbClr val="0000FF"/>
                </a:solidFill>
                <a:latin typeface="Palatino Linotype" panose="02040502050505030304" pitchFamily="18" charset="0"/>
              </a:rPr>
              <a:t>HƯỚNG DẪN TỰ HỌC</a:t>
            </a:r>
            <a:endParaRPr lang="en-US" sz="5400" b="1" i="0" u="none" strike="noStrike" kern="1200" baseline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B7D42-B855-588E-4687-AAD83F35A5B0}"/>
              </a:ext>
            </a:extLst>
          </p:cNvPr>
          <p:cNvSpPr txBox="1"/>
          <p:nvPr/>
        </p:nvSpPr>
        <p:spPr>
          <a:xfrm>
            <a:off x="768020" y="1096909"/>
            <a:ext cx="7895387" cy="283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 lại kiến thức đã học ở bài 18</a:t>
            </a:r>
            <a:r>
              <a:rPr lang="vi-VN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67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vi-VN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thành các bài tập </a:t>
            </a:r>
            <a:r>
              <a:rPr lang="en-US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lại ở SGK.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67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 trước nội dung </a:t>
            </a:r>
            <a:r>
              <a:rPr lang="en-US" sz="3067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19. Phương trình bậc 2 một ẩn</a:t>
            </a:r>
            <a:endParaRPr lang="en-US" sz="3067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1F90FF42-77CB-0360-21F3-FAB519F65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0" y="4293025"/>
            <a:ext cx="2922459" cy="263244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8A97E1-6794-9B89-8FC4-6B53A588D510}"/>
              </a:ext>
            </a:extLst>
          </p:cNvPr>
          <p:cNvGrpSpPr/>
          <p:nvPr/>
        </p:nvGrpSpPr>
        <p:grpSpPr>
          <a:xfrm>
            <a:off x="0" y="-41068"/>
            <a:ext cx="11875625" cy="1620000"/>
            <a:chOff x="0" y="0"/>
            <a:chExt cx="7716418" cy="1842796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466B5FE8-161B-F840-65A6-A5E00C43ECAB}"/>
                </a:ext>
              </a:extLst>
            </p:cNvPr>
            <p:cNvSpPr/>
            <p:nvPr/>
          </p:nvSpPr>
          <p:spPr>
            <a:xfrm>
              <a:off x="1" y="0"/>
              <a:ext cx="7716417" cy="1842796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C3009899-E010-98F3-87C6-D6D8AC1008B4}"/>
                </a:ext>
              </a:extLst>
            </p:cNvPr>
            <p:cNvSpPr/>
            <p:nvPr/>
          </p:nvSpPr>
          <p:spPr>
            <a:xfrm>
              <a:off x="2" y="0"/>
              <a:ext cx="7492328" cy="1725229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FF0000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3B148DA2-AB14-F11D-8976-36819F7FBB25}"/>
                </a:ext>
              </a:extLst>
            </p:cNvPr>
            <p:cNvSpPr/>
            <p:nvPr/>
          </p:nvSpPr>
          <p:spPr>
            <a:xfrm>
              <a:off x="0" y="1"/>
              <a:ext cx="7203236" cy="1574540"/>
            </a:xfrm>
            <a:custGeom>
              <a:avLst/>
              <a:gdLst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7147249 w 7147249"/>
                <a:gd name="connsiteY2" fmla="*/ 2155372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55372"/>
                <a:gd name="connsiteX1" fmla="*/ 7147249 w 7147249"/>
                <a:gd name="connsiteY1" fmla="*/ 0 h 2155372"/>
                <a:gd name="connsiteX2" fmla="*/ 6288833 w 7147249"/>
                <a:gd name="connsiteY2" fmla="*/ 2127380 h 2155372"/>
                <a:gd name="connsiteX3" fmla="*/ 0 w 7147249"/>
                <a:gd name="connsiteY3" fmla="*/ 2155372 h 2155372"/>
                <a:gd name="connsiteX4" fmla="*/ 0 w 7147249"/>
                <a:gd name="connsiteY4" fmla="*/ 0 h 2155372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6288833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62880"/>
                <a:gd name="connsiteX1" fmla="*/ 7147249 w 7147249"/>
                <a:gd name="connsiteY1" fmla="*/ 0 h 2162880"/>
                <a:gd name="connsiteX2" fmla="*/ 5625596 w 7147249"/>
                <a:gd name="connsiteY2" fmla="*/ 2127380 h 2162880"/>
                <a:gd name="connsiteX3" fmla="*/ 0 w 7147249"/>
                <a:gd name="connsiteY3" fmla="*/ 2155372 h 2162880"/>
                <a:gd name="connsiteX4" fmla="*/ 0 w 7147249"/>
                <a:gd name="connsiteY4" fmla="*/ 0 h 2162880"/>
                <a:gd name="connsiteX0" fmla="*/ 0 w 7147249"/>
                <a:gd name="connsiteY0" fmla="*/ 0 h 2157705"/>
                <a:gd name="connsiteX1" fmla="*/ 7147249 w 7147249"/>
                <a:gd name="connsiteY1" fmla="*/ 0 h 2157705"/>
                <a:gd name="connsiteX2" fmla="*/ 6044482 w 7147249"/>
                <a:gd name="connsiteY2" fmla="*/ 2118050 h 2157705"/>
                <a:gd name="connsiteX3" fmla="*/ 0 w 7147249"/>
                <a:gd name="connsiteY3" fmla="*/ 2155372 h 2157705"/>
                <a:gd name="connsiteX4" fmla="*/ 0 w 7147249"/>
                <a:gd name="connsiteY4" fmla="*/ 0 h 2157705"/>
                <a:gd name="connsiteX0" fmla="*/ 0 w 7147249"/>
                <a:gd name="connsiteY0" fmla="*/ 0 h 2311389"/>
                <a:gd name="connsiteX1" fmla="*/ 7147249 w 7147249"/>
                <a:gd name="connsiteY1" fmla="*/ 0 h 2311389"/>
                <a:gd name="connsiteX2" fmla="*/ 6044482 w 7147249"/>
                <a:gd name="connsiteY2" fmla="*/ 2118050 h 2311389"/>
                <a:gd name="connsiteX3" fmla="*/ 0 w 7147249"/>
                <a:gd name="connsiteY3" fmla="*/ 2220686 h 2311389"/>
                <a:gd name="connsiteX4" fmla="*/ 0 w 7147249"/>
                <a:gd name="connsiteY4" fmla="*/ 0 h 2311389"/>
                <a:gd name="connsiteX0" fmla="*/ 52360 w 7199609"/>
                <a:gd name="connsiteY0" fmla="*/ 0 h 2397560"/>
                <a:gd name="connsiteX1" fmla="*/ 7199609 w 7199609"/>
                <a:gd name="connsiteY1" fmla="*/ 0 h 2397560"/>
                <a:gd name="connsiteX2" fmla="*/ 6096842 w 7199609"/>
                <a:gd name="connsiteY2" fmla="*/ 2118050 h 2397560"/>
                <a:gd name="connsiteX3" fmla="*/ 0 w 7199609"/>
                <a:gd name="connsiteY3" fmla="*/ 2379307 h 2397560"/>
                <a:gd name="connsiteX4" fmla="*/ 52360 w 7199609"/>
                <a:gd name="connsiteY4" fmla="*/ 0 h 2397560"/>
                <a:gd name="connsiteX0" fmla="*/ 52360 w 7199609"/>
                <a:gd name="connsiteY0" fmla="*/ 0 h 2379307"/>
                <a:gd name="connsiteX1" fmla="*/ 7199609 w 7199609"/>
                <a:gd name="connsiteY1" fmla="*/ 0 h 2379307"/>
                <a:gd name="connsiteX2" fmla="*/ 6096842 w 7199609"/>
                <a:gd name="connsiteY2" fmla="*/ 2118050 h 2379307"/>
                <a:gd name="connsiteX3" fmla="*/ 0 w 7199609"/>
                <a:gd name="connsiteY3" fmla="*/ 2379307 h 2379307"/>
                <a:gd name="connsiteX4" fmla="*/ 52360 w 7199609"/>
                <a:gd name="connsiteY4" fmla="*/ 0 h 237930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61086 w 7208335"/>
                <a:gd name="connsiteY0" fmla="*/ 0 h 2528597"/>
                <a:gd name="connsiteX1" fmla="*/ 7208335 w 7208335"/>
                <a:gd name="connsiteY1" fmla="*/ 0 h 2528597"/>
                <a:gd name="connsiteX2" fmla="*/ 6105568 w 7208335"/>
                <a:gd name="connsiteY2" fmla="*/ 2118050 h 2528597"/>
                <a:gd name="connsiteX3" fmla="*/ 0 w 7208335"/>
                <a:gd name="connsiteY3" fmla="*/ 2528597 h 2528597"/>
                <a:gd name="connsiteX4" fmla="*/ 61086 w 7208335"/>
                <a:gd name="connsiteY4" fmla="*/ 0 h 2528597"/>
                <a:gd name="connsiteX0" fmla="*/ 0 w 7217063"/>
                <a:gd name="connsiteY0" fmla="*/ 38409 h 2528597"/>
                <a:gd name="connsiteX1" fmla="*/ 7217063 w 7217063"/>
                <a:gd name="connsiteY1" fmla="*/ 0 h 2528597"/>
                <a:gd name="connsiteX2" fmla="*/ 6114296 w 7217063"/>
                <a:gd name="connsiteY2" fmla="*/ 2118050 h 2528597"/>
                <a:gd name="connsiteX3" fmla="*/ 8728 w 7217063"/>
                <a:gd name="connsiteY3" fmla="*/ 2528597 h 2528597"/>
                <a:gd name="connsiteX4" fmla="*/ 0 w 7217063"/>
                <a:gd name="connsiteY4" fmla="*/ 38409 h 252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063" h="2528597">
                  <a:moveTo>
                    <a:pt x="0" y="38409"/>
                  </a:moveTo>
                  <a:lnTo>
                    <a:pt x="7217063" y="0"/>
                  </a:lnTo>
                  <a:cubicBezTo>
                    <a:pt x="6930924" y="709127"/>
                    <a:pt x="7315685" y="1696617"/>
                    <a:pt x="6114296" y="2118050"/>
                  </a:cubicBezTo>
                  <a:cubicBezTo>
                    <a:pt x="4912907" y="2539483"/>
                    <a:pt x="124023" y="1604866"/>
                    <a:pt x="8728" y="2528597"/>
                  </a:cubicBezTo>
                  <a:cubicBezTo>
                    <a:pt x="5819" y="1698534"/>
                    <a:pt x="2909" y="868472"/>
                    <a:pt x="0" y="38409"/>
                  </a:cubicBezTo>
                  <a:close/>
                </a:path>
              </a:pathLst>
            </a:custGeom>
            <a:solidFill>
              <a:srgbClr val="FF0000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0654B2-8125-1CAD-6C0E-FE307F94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942">
            <a:off x="1810117" y="3821372"/>
            <a:ext cx="4488265" cy="27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C2021FD-24D5-2407-1A80-C1F45810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84" y="3331766"/>
            <a:ext cx="5134788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B57DF06-A3E8-33E8-2182-7C1D6E6E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33">
            <a:off x="3156316" y="1297021"/>
            <a:ext cx="3912481" cy="32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DA2608F-1448-2EC1-7922-1AADF363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5" y="2983514"/>
            <a:ext cx="4364055" cy="27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A22A3B-4873-230A-19DD-B0957DD9DB0C}"/>
              </a:ext>
            </a:extLst>
          </p:cNvPr>
          <p:cNvSpPr/>
          <p:nvPr/>
        </p:nvSpPr>
        <p:spPr>
          <a:xfrm>
            <a:off x="6096000" y="1474730"/>
            <a:ext cx="5779625" cy="132160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hàm số y = ax</a:t>
            </a:r>
            <a:r>
              <a:rPr lang="en-US" sz="28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≠0)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0AAE84-0AB1-75D1-C9C2-9DDEC0114649}"/>
              </a:ext>
            </a:extLst>
          </p:cNvPr>
          <p:cNvSpPr/>
          <p:nvPr/>
        </p:nvSpPr>
        <p:spPr>
          <a:xfrm>
            <a:off x="6096000" y="3098572"/>
            <a:ext cx="5909431" cy="13382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đồ thị hàm số y = ax</a:t>
            </a:r>
            <a:r>
              <a:rPr lang="en-US" sz="28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≠0)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B9A48A-70F9-AA79-285A-4F593B03C38A}"/>
              </a:ext>
            </a:extLst>
          </p:cNvPr>
          <p:cNvSpPr/>
          <p:nvPr/>
        </p:nvSpPr>
        <p:spPr>
          <a:xfrm>
            <a:off x="6095999" y="4894238"/>
            <a:ext cx="5845215" cy="14481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tính đối xứng </a:t>
            </a:r>
          </a:p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đồ thị hàm số y = ax</a:t>
            </a:r>
            <a:r>
              <a:rPr lang="en-US" sz="28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≠0)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514038-52BC-BAF1-414C-B0A683771EF8}"/>
              </a:ext>
            </a:extLst>
          </p:cNvPr>
          <p:cNvGrpSpPr/>
          <p:nvPr/>
        </p:nvGrpSpPr>
        <p:grpSpPr>
          <a:xfrm>
            <a:off x="177229" y="94987"/>
            <a:ext cx="1620000" cy="1620000"/>
            <a:chOff x="354011" y="494853"/>
            <a:chExt cx="1620000" cy="162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E3EEAA-B0B1-CE49-5406-BAC88CE9D53D}"/>
                </a:ext>
              </a:extLst>
            </p:cNvPr>
            <p:cNvSpPr/>
            <p:nvPr/>
          </p:nvSpPr>
          <p:spPr>
            <a:xfrm>
              <a:off x="354011" y="494853"/>
              <a:ext cx="1620000" cy="1620000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DD2BF6-3CEF-1410-8E4E-FAFB43B7F931}"/>
                </a:ext>
              </a:extLst>
            </p:cNvPr>
            <p:cNvSpPr/>
            <p:nvPr/>
          </p:nvSpPr>
          <p:spPr>
            <a:xfrm>
              <a:off x="777290" y="974805"/>
              <a:ext cx="1008000" cy="1008000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75C204-EBC3-EE15-4D61-0E0A749B79C0}"/>
                </a:ext>
              </a:extLst>
            </p:cNvPr>
            <p:cNvSpPr txBox="1"/>
            <p:nvPr/>
          </p:nvSpPr>
          <p:spPr>
            <a:xfrm>
              <a:off x="801442" y="544863"/>
              <a:ext cx="983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58BE21-634E-BD6D-CF20-EA33FD4C26A9}"/>
                </a:ext>
              </a:extLst>
            </p:cNvPr>
            <p:cNvSpPr txBox="1"/>
            <p:nvPr/>
          </p:nvSpPr>
          <p:spPr>
            <a:xfrm>
              <a:off x="777289" y="1053594"/>
              <a:ext cx="9838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FF0000"/>
                  </a:solidFill>
                  <a:latin typeface=".VnHelvetInsH" panose="020B7200000000000000" pitchFamily="34" charset="0"/>
                  <a:cs typeface="Times New Roman" panose="02020603050405020304" pitchFamily="18" charset="0"/>
                </a:rPr>
                <a:t>18</a:t>
              </a:r>
              <a:endParaRPr lang="en-US" sz="5400" b="1">
                <a:solidFill>
                  <a:srgbClr val="FF0000"/>
                </a:solidFill>
                <a:latin typeface=".VnHelvetInsH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8602B9-2328-48D0-CE1A-B0A3793F4052}"/>
              </a:ext>
            </a:extLst>
          </p:cNvPr>
          <p:cNvSpPr txBox="1"/>
          <p:nvPr/>
        </p:nvSpPr>
        <p:spPr>
          <a:xfrm>
            <a:off x="1903734" y="337332"/>
            <a:ext cx="8068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SỐ  y = ax</a:t>
            </a:r>
            <a:r>
              <a:rPr lang="en-US" sz="4000" b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≠0)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EB8335-E2FE-D467-0DF8-643FD0B96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05" y="2936732"/>
            <a:ext cx="3245087" cy="37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704231-8910-DAAC-8B97-9B0806F57BE5}"/>
              </a:ext>
            </a:extLst>
          </p:cNvPr>
          <p:cNvSpPr txBox="1"/>
          <p:nvPr/>
        </p:nvSpPr>
        <p:spPr>
          <a:xfrm>
            <a:off x="201478" y="12680"/>
            <a:ext cx="1179421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Một cây cầu treo có trụ tháp đôi cao 75 m so với mặt của cây cầu và cách nhau 400 m. Các dây cáp có dạng đồ thị của hàm số y = ax</a:t>
            </a:r>
            <a:r>
              <a:rPr lang="vi-VN" sz="3200" b="0" i="0" baseline="300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2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 (a ≠ 0) như Hình 6.1 và được treo trên các đỉnh tháp.</a:t>
            </a:r>
            <a:r>
              <a:rPr lang="en-US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 </a:t>
            </a:r>
            <a:r>
              <a:rPr lang="en-US" sz="3200">
                <a:highlight>
                  <a:srgbClr val="FFFFFF"/>
                </a:highlight>
                <a:latin typeface="Palatino Linotype" panose="02040502050505030304" pitchFamily="18" charset="0"/>
              </a:rPr>
              <a:t>T</a:t>
            </a:r>
            <a:r>
              <a:rPr lang="vi-VN" sz="3200">
                <a:highlight>
                  <a:srgbClr val="FFFFFF"/>
                </a:highlight>
                <a:latin typeface="Palatino Linotype" panose="02040502050505030304" pitchFamily="18" charset="0"/>
              </a:rPr>
              <a:t>ì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m </a:t>
            </a:r>
            <a:r>
              <a:rPr lang="vi-VN" sz="3200" b="0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chiều cao CH 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của dây cáp biết điểm </a:t>
            </a:r>
            <a:r>
              <a:rPr lang="vi-VN" sz="3200" b="0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H cách tâm O 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của cây cầu </a:t>
            </a:r>
            <a:r>
              <a:rPr lang="vi-VN" sz="3200" b="0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100 m </a:t>
            </a:r>
            <a:r>
              <a:rPr lang="vi-VN" sz="3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alatino Linotype" panose="02040502050505030304" pitchFamily="18" charset="0"/>
              </a:rPr>
              <a:t>(giả sử mặt của cây cầu là bằng phẳng).</a:t>
            </a:r>
            <a:endParaRPr lang="en-US" sz="320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Mở đầu trang 4 Toán 9 Kết nối tri thức Tập 2 | Giải Toán 9">
            <a:extLst>
              <a:ext uri="{FF2B5EF4-FFF2-40B4-BE49-F238E27FC236}">
                <a16:creationId xmlns:a16="http://schemas.microsoft.com/office/drawing/2014/main" id="{461BCF19-2C1B-A05D-B939-73336FD10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2"/>
          <a:stretch/>
        </p:blipFill>
        <p:spPr bwMode="auto">
          <a:xfrm>
            <a:off x="1813302" y="2628781"/>
            <a:ext cx="8059118" cy="421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7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44977" y="187791"/>
            <a:ext cx="2858565" cy="682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26" y="2948005"/>
            <a:ext cx="4469003" cy="346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E4FB717D-1832-A3E0-2DB9-F9F119A1E93D}"/>
              </a:ext>
            </a:extLst>
          </p:cNvPr>
          <p:cNvSpPr/>
          <p:nvPr/>
        </p:nvSpPr>
        <p:spPr>
          <a:xfrm>
            <a:off x="2527304" y="2192909"/>
            <a:ext cx="9535607" cy="19304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kern="120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28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C578CD-C1B5-AC2D-6227-1E0E284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510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Palatino Linotype" panose="02040502050505030304" pitchFamily="18" charset="0"/>
              </a:rPr>
              <a:t>    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1. Hàm số y = ax</a:t>
            </a:r>
            <a:r>
              <a:rPr lang="en-US" sz="3200" b="1" baseline="30000">
                <a:solidFill>
                  <a:srgbClr val="0000FF"/>
                </a:solidFill>
                <a:latin typeface="Palatino Linotype" panose="02040502050505030304" pitchFamily="18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CFB4F32-A4E1-7D07-5D0F-6B780DE4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79" y="1366371"/>
            <a:ext cx="11887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VNI-Meli" pitchFamily="2" charset="0"/>
                <a:cs typeface="Arial" panose="020B0604020202020204" pitchFamily="34" charset="0"/>
              </a:rPr>
              <a:t>	</a:t>
            </a:r>
            <a:r>
              <a:rPr lang="en-US" altLang="en-US" sz="3200" b="1">
                <a:latin typeface="VNI-Meli" pitchFamily="2" charset="0"/>
                <a:cs typeface="Arial" panose="020B0604020202020204" pitchFamily="34" charset="0"/>
              </a:rPr>
              <a:t>- </a:t>
            </a:r>
            <a:r>
              <a:rPr lang="en-US" altLang="en-US" sz="3200" b="1">
                <a:latin typeface="Palatino Linotype" panose="02040502050505030304" pitchFamily="18" charset="0"/>
                <a:cs typeface="Arial" panose="020B0604020202020204" pitchFamily="34" charset="0"/>
              </a:rPr>
              <a:t>Nhận biết hàm số </a:t>
            </a:r>
            <a:r>
              <a:rPr lang="en-US" sz="3200" b="1">
                <a:latin typeface="Palatino Linotype" panose="02040502050505030304" pitchFamily="18" charset="0"/>
              </a:rPr>
              <a:t>y = ax</a:t>
            </a:r>
            <a:r>
              <a:rPr lang="en-US" sz="3200" b="1" baseline="30000">
                <a:latin typeface="Palatino Linotype" panose="02040502050505030304" pitchFamily="18" charset="0"/>
              </a:rPr>
              <a:t>2</a:t>
            </a:r>
            <a:r>
              <a:rPr lang="en-US" sz="3200" b="1">
                <a:latin typeface="Palatino Linotype" panose="02040502050505030304" pitchFamily="18" charset="0"/>
              </a:rPr>
              <a:t> (a ≠0)</a:t>
            </a:r>
            <a:endParaRPr lang="en-US" altLang="en-US" sz="3200" b="1" u="sng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D5ED6-B353-7F0E-AB81-9141ECC23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18. </a:t>
            </a:r>
            <a:r>
              <a:rPr lang="en-US" sz="3200" b="1" kern="1200">
                <a:latin typeface="Palatino Linotype" panose="02040502050505030304" pitchFamily="18" charset="0"/>
              </a:rPr>
              <a:t>HÀM SỐ y = ax</a:t>
            </a:r>
            <a:r>
              <a:rPr lang="en-US" sz="3200" b="1" kern="1200" baseline="30000">
                <a:latin typeface="Palatino Linotype" panose="02040502050505030304" pitchFamily="18" charset="0"/>
              </a:rPr>
              <a:t>2</a:t>
            </a:r>
            <a:r>
              <a:rPr lang="en-US" sz="3200" b="1" kern="1200">
                <a:latin typeface="Palatino Linotype" panose="02040502050505030304" pitchFamily="18" charset="0"/>
              </a:rPr>
              <a:t> (a ≠0)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B2A30-C286-6AE2-6210-C7AD0B549A64}"/>
              </a:ext>
            </a:extLst>
          </p:cNvPr>
          <p:cNvSpPr txBox="1"/>
          <p:nvPr/>
        </p:nvSpPr>
        <p:spPr>
          <a:xfrm>
            <a:off x="-1" y="1904652"/>
            <a:ext cx="1219200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008000"/>
                </a:solidFill>
                <a:effectLst/>
                <a:latin typeface="+mj-lt"/>
              </a:rPr>
              <a:t>HĐ1: 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Khi thả một vật rơi tự do và bỏ qua sức cản của không khí, quãng đường chuyển động s (mét) của vật được cho bằng công thức </a:t>
            </a:r>
            <a:r>
              <a:rPr lang="vi-VN" sz="3200" b="1" i="0">
                <a:solidFill>
                  <a:srgbClr val="FF0000"/>
                </a:solidFill>
                <a:effectLst/>
                <a:latin typeface="+mj-lt"/>
              </a:rPr>
              <a:t>s = 4,9t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, trong đó t là thời gian chuyển động của vật (giây).</a:t>
            </a:r>
          </a:p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+mj-lt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a) Hoàn thành bảng sau vào vở: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DECB18-2B04-23C2-6EBF-BE9209EF8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72787"/>
              </p:ext>
            </p:extLst>
          </p:nvPr>
        </p:nvGraphicFramePr>
        <p:xfrm>
          <a:off x="2634711" y="3986876"/>
          <a:ext cx="8005735" cy="1241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9735">
                  <a:extLst>
                    <a:ext uri="{9D8B030D-6E8A-4147-A177-3AD203B41FA5}">
                      <a16:colId xmlns:a16="http://schemas.microsoft.com/office/drawing/2014/main" val="24842391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416066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592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64927604"/>
                    </a:ext>
                  </a:extLst>
                </a:gridCol>
              </a:tblGrid>
              <a:tr h="620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t ( giây)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727040"/>
                  </a:ext>
                </a:extLst>
              </a:tr>
              <a:tr h="620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s (m)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6551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B9EB75B-2DBA-CB65-D5D8-0163E372A7B9}"/>
              </a:ext>
            </a:extLst>
          </p:cNvPr>
          <p:cNvSpPr txBox="1"/>
          <p:nvPr/>
        </p:nvSpPr>
        <p:spPr>
          <a:xfrm>
            <a:off x="1437468" y="5228158"/>
            <a:ext cx="95663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Thay t = 0 vào công thức s = 4,9t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, ta được: s = 4,9 . 0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 = 0</a:t>
            </a:r>
          </a:p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Thay t = 1 vào công thức s = 4,9t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, ta được: s = 4,9 . 1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 = 4,9</a:t>
            </a:r>
          </a:p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Thay t = 2 vào công thức s = 4,9t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, ta được: s = 4,9 . 2</a:t>
            </a:r>
            <a:r>
              <a:rPr lang="vi-VN" sz="2800" b="0" i="0" baseline="3000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2</a:t>
            </a:r>
            <a:r>
              <a:rPr lang="vi-VN" sz="2800" b="0" i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 = 19,6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617C7-0C90-C9F0-0DF7-9C6A15B83D9E}"/>
              </a:ext>
            </a:extLst>
          </p:cNvPr>
          <p:cNvSpPr txBox="1"/>
          <p:nvPr/>
        </p:nvSpPr>
        <p:spPr>
          <a:xfrm>
            <a:off x="5053261" y="4704938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73269-0E40-76FA-03FF-0EB83FC25754}"/>
              </a:ext>
            </a:extLst>
          </p:cNvPr>
          <p:cNvSpPr txBox="1"/>
          <p:nvPr/>
        </p:nvSpPr>
        <p:spPr>
          <a:xfrm>
            <a:off x="7013557" y="4704938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8B142-D048-CFD6-533A-5CE008CDC727}"/>
              </a:ext>
            </a:extLst>
          </p:cNvPr>
          <p:cNvSpPr txBox="1"/>
          <p:nvPr/>
        </p:nvSpPr>
        <p:spPr>
          <a:xfrm>
            <a:off x="8973854" y="4704938"/>
            <a:ext cx="10427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6B2A30-C286-6AE2-6210-C7AD0B549A64}"/>
              </a:ext>
            </a:extLst>
          </p:cNvPr>
          <p:cNvSpPr txBox="1"/>
          <p:nvPr/>
        </p:nvSpPr>
        <p:spPr>
          <a:xfrm>
            <a:off x="-1" y="0"/>
            <a:ext cx="1219200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008000"/>
                </a:solidFill>
                <a:effectLst/>
                <a:latin typeface="+mj-lt"/>
              </a:rPr>
              <a:t>HĐ1: 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Khi thả một vật rơi tự do và bỏ qua sức cản của không khí, quãng đường chuyển động s (mét) của vật được cho bằng công thức </a:t>
            </a:r>
            <a:r>
              <a:rPr lang="vi-VN" sz="3200" b="1" i="0">
                <a:solidFill>
                  <a:srgbClr val="FF0000"/>
                </a:solidFill>
                <a:effectLst/>
                <a:latin typeface="+mj-lt"/>
              </a:rPr>
              <a:t>s = 4,9t</a:t>
            </a:r>
            <a:r>
              <a:rPr lang="vi-VN" sz="3200" b="1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, trong đó t là thời gian chuyển động của vật (giây).</a:t>
            </a:r>
          </a:p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+mj-lt"/>
              </a:rPr>
              <a:t>	</a:t>
            </a:r>
            <a:r>
              <a:rPr lang="vi-VN" sz="3200" b="0" i="0">
                <a:solidFill>
                  <a:srgbClr val="000000"/>
                </a:solidFill>
                <a:effectLst/>
                <a:latin typeface="+mj-lt"/>
              </a:rPr>
              <a:t>a) Hoàn thành bảng sau vào vở: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DECB18-2B04-23C2-6EBF-BE9209EF8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28624"/>
              </p:ext>
            </p:extLst>
          </p:nvPr>
        </p:nvGraphicFramePr>
        <p:xfrm>
          <a:off x="2634711" y="2082224"/>
          <a:ext cx="8005735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9735">
                  <a:extLst>
                    <a:ext uri="{9D8B030D-6E8A-4147-A177-3AD203B41FA5}">
                      <a16:colId xmlns:a16="http://schemas.microsoft.com/office/drawing/2014/main" val="24842391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416066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592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64927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t ( giây)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72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Palatino Linotype" panose="02040502050505030304" pitchFamily="18" charset="0"/>
                        </a:rPr>
                        <a:t>s (m)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4,9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19,6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6551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85C58A-68A4-031A-76C5-74F3DBA9FAB8}"/>
              </a:ext>
            </a:extLst>
          </p:cNvPr>
          <p:cNvSpPr txBox="1"/>
          <p:nvPr/>
        </p:nvSpPr>
        <p:spPr>
          <a:xfrm>
            <a:off x="1" y="3200552"/>
            <a:ext cx="1219199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+mj-lt"/>
              </a:rPr>
              <a:t>	</a:t>
            </a:r>
            <a:r>
              <a:rPr lang="vi-VN" sz="3200">
                <a:latin typeface="+mj-lt"/>
              </a:rPr>
              <a:t>b) Giả sử một vật rơi tự do từ độ cao 19,6 m so với mặt đất. Hỏi sau bao lâu vật chạm đất?</a:t>
            </a:r>
            <a:endParaRPr lang="en-US" sz="32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03692-BEE5-8EEC-293A-04AB202FCAC2}"/>
              </a:ext>
            </a:extLst>
          </p:cNvPr>
          <p:cNvSpPr txBox="1"/>
          <p:nvPr/>
        </p:nvSpPr>
        <p:spPr>
          <a:xfrm>
            <a:off x="-1" y="4332852"/>
            <a:ext cx="121920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+mj-lt"/>
              </a:rPr>
              <a:t>	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Vật rơi tự do từ độ cao 19,6 mét so với mặt đất tức là quãng đường chuyển động của vật là s = 19,6 (m).</a:t>
            </a:r>
          </a:p>
          <a:p>
            <a:pPr algn="just"/>
            <a:r>
              <a:rPr lang="vi-VN" sz="3200">
                <a:solidFill>
                  <a:srgbClr val="0000FF"/>
                </a:solidFill>
                <a:latin typeface="+mj-lt"/>
              </a:rPr>
              <a:t>Từ bảng kết quả câu a, ta thấy khi t = 2 (giây) thì s = 19,6 (mét).</a:t>
            </a:r>
          </a:p>
          <a:p>
            <a:pPr algn="just"/>
            <a:r>
              <a:rPr lang="en-US" sz="320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Vậy nếu một vật rơi tự do từ độ cao 19,6 m so với mặt đất thì sau 2 giây vật sẽ chạm đất.</a:t>
            </a:r>
          </a:p>
        </p:txBody>
      </p:sp>
    </p:spTree>
    <p:extLst>
      <p:ext uri="{BB962C8B-B14F-4D97-AF65-F5344CB8AC3E}">
        <p14:creationId xmlns:p14="http://schemas.microsoft.com/office/powerpoint/2010/main" val="361961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981</Words>
  <Application>Microsoft Office PowerPoint</Application>
  <PresentationFormat>Widescreen</PresentationFormat>
  <Paragraphs>265</Paragraphs>
  <Slides>38</Slides>
  <Notes>19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Open Sans</vt:lpstr>
      <vt:lpstr>Palatino Linotype</vt:lpstr>
      <vt:lpstr>Wingdings</vt:lpstr>
      <vt:lpstr>Calibri</vt:lpstr>
      <vt:lpstr>MS PGothic</vt:lpstr>
      <vt:lpstr>Tahoma</vt:lpstr>
      <vt:lpstr>VNI-Meli</vt:lpstr>
      <vt:lpstr>幼圆</vt:lpstr>
      <vt:lpstr>Cambria Math</vt:lpstr>
      <vt:lpstr>Times New Roman</vt:lpstr>
      <vt:lpstr>Arial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Nga</cp:lastModifiedBy>
  <cp:revision>58</cp:revision>
  <dcterms:created xsi:type="dcterms:W3CDTF">2021-06-21T15:30:30Z</dcterms:created>
  <dcterms:modified xsi:type="dcterms:W3CDTF">2025-02-18T14:06:56Z</dcterms:modified>
</cp:coreProperties>
</file>