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1002" r:id="rId2"/>
    <p:sldId id="1004" r:id="rId3"/>
    <p:sldId id="1003" r:id="rId4"/>
    <p:sldId id="1018" r:id="rId5"/>
    <p:sldId id="1005" r:id="rId6"/>
    <p:sldId id="1006" r:id="rId7"/>
    <p:sldId id="1007" r:id="rId8"/>
    <p:sldId id="1008" r:id="rId9"/>
    <p:sldId id="1009" r:id="rId10"/>
    <p:sldId id="1010" r:id="rId11"/>
    <p:sldId id="1011" r:id="rId12"/>
    <p:sldId id="1012" r:id="rId13"/>
    <p:sldId id="1013" r:id="rId14"/>
    <p:sldId id="1014" r:id="rId15"/>
    <p:sldId id="1015" r:id="rId16"/>
    <p:sldId id="1016" r:id="rId17"/>
    <p:sldId id="1017" r:id="rId18"/>
    <p:sldId id="632" r:id="rId19"/>
    <p:sldId id="898" r:id="rId20"/>
    <p:sldId id="1022" r:id="rId21"/>
    <p:sldId id="1023" r:id="rId22"/>
    <p:sldId id="1024" r:id="rId23"/>
    <p:sldId id="1025" r:id="rId24"/>
    <p:sldId id="999" r:id="rId25"/>
    <p:sldId id="1020" r:id="rId26"/>
    <p:sldId id="1021" r:id="rId27"/>
    <p:sldId id="1026" r:id="rId28"/>
    <p:sldId id="876" r:id="rId29"/>
    <p:sldId id="877" r:id="rId30"/>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8867AD-EF16-4402-9E9E-3FA5D933B004}">
          <p14:sldIdLst>
            <p14:sldId id="1002"/>
            <p14:sldId id="1004"/>
            <p14:sldId id="1003"/>
            <p14:sldId id="1018"/>
            <p14:sldId id="1005"/>
            <p14:sldId id="1006"/>
            <p14:sldId id="1007"/>
            <p14:sldId id="1008"/>
            <p14:sldId id="1009"/>
            <p14:sldId id="1010"/>
            <p14:sldId id="1011"/>
            <p14:sldId id="1012"/>
            <p14:sldId id="1013"/>
            <p14:sldId id="1014"/>
            <p14:sldId id="1015"/>
            <p14:sldId id="1016"/>
            <p14:sldId id="1017"/>
            <p14:sldId id="632"/>
            <p14:sldId id="898"/>
            <p14:sldId id="1022"/>
            <p14:sldId id="1023"/>
            <p14:sldId id="1024"/>
            <p14:sldId id="1025"/>
            <p14:sldId id="999"/>
            <p14:sldId id="1020"/>
            <p14:sldId id="1021"/>
            <p14:sldId id="1026"/>
            <p14:sldId id="876"/>
            <p14:sldId id="87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6F2F"/>
    <a:srgbClr val="FCEAAA"/>
    <a:srgbClr val="396129"/>
    <a:srgbClr val="FDF1C3"/>
    <a:srgbClr val="FCF0BC"/>
    <a:srgbClr val="000000"/>
    <a:srgbClr val="FDF0BF"/>
    <a:srgbClr val="2B673E"/>
    <a:srgbClr val="C4E9B5"/>
    <a:srgbClr val="CAE6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33" autoAdjust="0"/>
    <p:restoredTop sz="94719" autoAdjust="0"/>
  </p:normalViewPr>
  <p:slideViewPr>
    <p:cSldViewPr>
      <p:cViewPr>
        <p:scale>
          <a:sx n="100" d="100"/>
          <a:sy n="100" d="100"/>
        </p:scale>
        <p:origin x="-468" y="-156"/>
      </p:cViewPr>
      <p:guideLst>
        <p:guide orient="horz" pos="2160"/>
        <p:guide pos="3839"/>
      </p:guideLst>
    </p:cSldViewPr>
  </p:slideViewPr>
  <p:notesTextViewPr>
    <p:cViewPr>
      <p:scale>
        <a:sx n="50" d="100"/>
        <a:sy n="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image" Target="../media/image84.wmf"/><Relationship Id="rId1" Type="http://schemas.openxmlformats.org/officeDocument/2006/relationships/image" Target="../media/image8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image" Target="../media/image7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8553F7-B9DF-40E4-9460-D9E3E4AC60BE}" type="datetimeFigureOut">
              <a:rPr lang="en-US" smtClean="0"/>
              <a:t>05/01/2025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6F3B7D-E3BB-4AF2-97E7-41990B22480D}" type="slidenum">
              <a:rPr lang="en-US" smtClean="0"/>
              <a:t>‹#›</a:t>
            </a:fld>
            <a:endParaRPr lang="en-US"/>
          </a:p>
        </p:txBody>
      </p:sp>
    </p:spTree>
    <p:extLst>
      <p:ext uri="{BB962C8B-B14F-4D97-AF65-F5344CB8AC3E}">
        <p14:creationId xmlns:p14="http://schemas.microsoft.com/office/powerpoint/2010/main" val="186657369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a:t>
            </a:fld>
            <a:endParaRPr lang="en-US"/>
          </a:p>
        </p:txBody>
      </p:sp>
    </p:spTree>
    <p:extLst>
      <p:ext uri="{BB962C8B-B14F-4D97-AF65-F5344CB8AC3E}">
        <p14:creationId xmlns:p14="http://schemas.microsoft.com/office/powerpoint/2010/main" val="840713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9</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10</a:t>
            </a:fld>
            <a:endParaRPr lang="en-US"/>
          </a:p>
        </p:txBody>
      </p:sp>
    </p:spTree>
    <p:extLst>
      <p:ext uri="{BB962C8B-B14F-4D97-AF65-F5344CB8AC3E}">
        <p14:creationId xmlns:p14="http://schemas.microsoft.com/office/powerpoint/2010/main" val="818611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05/01/2025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684431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05/01/2025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722964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06374"/>
            <a:ext cx="2742486"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06374"/>
            <a:ext cx="802431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05/01/2025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372447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05/01/2025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8186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611894-28B8-4005-BA35-73238799DD5F}" type="datetimeFigureOut">
              <a:rPr lang="en-US" smtClean="0"/>
              <a:t>05/01/2025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19283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611894-28B8-4005-BA35-73238799DD5F}" type="datetimeFigureOut">
              <a:rPr lang="en-US" smtClean="0"/>
              <a:t>05/01/2025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3634785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7"/>
            <a:ext cx="1096994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611894-28B8-4005-BA35-73238799DD5F}" type="datetimeFigureOut">
              <a:rPr lang="en-US" smtClean="0"/>
              <a:t>05/01/2025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437921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611894-28B8-4005-BA35-73238799DD5F}" type="datetimeFigureOut">
              <a:rPr lang="en-US" smtClean="0"/>
              <a:t>05/01/2025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72831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11894-28B8-4005-BA35-73238799DD5F}" type="datetimeFigureOut">
              <a:rPr lang="en-US" smtClean="0"/>
              <a:t>05/01/2025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590025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05/01/2025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8749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05/01/2025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327877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7"/>
            <a:ext cx="10969943" cy="1143000"/>
          </a:xfrm>
          <a:prstGeom prst="rect">
            <a:avLst/>
          </a:prstGeom>
        </p:spPr>
        <p:txBody>
          <a:bodyPr vert="horz" lIns="121899" tIns="60949" rIns="121899" bIns="6094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BF611894-28B8-4005-BA35-73238799DD5F}" type="datetimeFigureOut">
              <a:rPr lang="en-US" smtClean="0"/>
              <a:t>05/01/2025</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D0E06FD8-449D-4F0F-BCDD-5B30A88EA0EC}" type="slidenum">
              <a:rPr lang="en-US" smtClean="0"/>
              <a:t>‹#›</a:t>
            </a:fld>
            <a:endParaRPr lang="en-US"/>
          </a:p>
        </p:txBody>
      </p:sp>
    </p:spTree>
    <p:extLst>
      <p:ext uri="{BB962C8B-B14F-4D97-AF65-F5344CB8AC3E}">
        <p14:creationId xmlns:p14="http://schemas.microsoft.com/office/powerpoint/2010/main" val="815303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8987" rtl="0" eaLnBrk="1" latinLnBrk="0" hangingPunct="1">
        <a:spcBef>
          <a:spcPct val="0"/>
        </a:spcBef>
        <a:buNone/>
        <a:defRPr sz="59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20.png"/><Relationship Id="rId3" Type="http://schemas.openxmlformats.org/officeDocument/2006/relationships/notesSlide" Target="../notesSlides/notesSlide9.xml"/><Relationship Id="rId7" Type="http://schemas.openxmlformats.org/officeDocument/2006/relationships/image" Target="../media/image310.png"/><Relationship Id="rId12"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0.png"/><Relationship Id="rId11" Type="http://schemas.openxmlformats.org/officeDocument/2006/relationships/image" Target="../media/image330.png"/><Relationship Id="rId10" Type="http://schemas.openxmlformats.org/officeDocument/2006/relationships/image" Target="../media/image24.wmf"/><Relationship Id="rId4" Type="http://schemas.openxmlformats.org/officeDocument/2006/relationships/image" Target="../media/image10.png"/><Relationship Id="rId9"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29.wmf"/><Relationship Id="rId3" Type="http://schemas.openxmlformats.org/officeDocument/2006/relationships/notesSlide" Target="../notesSlides/notesSlide11.xml"/><Relationship Id="rId7" Type="http://schemas.openxmlformats.org/officeDocument/2006/relationships/image" Target="../media/image40.png"/><Relationship Id="rId12"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2.png"/><Relationship Id="rId11" Type="http://schemas.openxmlformats.org/officeDocument/2006/relationships/image" Target="../media/image28.wmf"/><Relationship Id="rId5" Type="http://schemas.openxmlformats.org/officeDocument/2006/relationships/image" Target="../media/image38.png"/><Relationship Id="rId10" Type="http://schemas.openxmlformats.org/officeDocument/2006/relationships/oleObject" Target="../embeddings/oleObject3.bin"/><Relationship Id="rId4" Type="http://schemas.openxmlformats.org/officeDocument/2006/relationships/image" Target="../media/image10.png"/><Relationship Id="rId9" Type="http://schemas.openxmlformats.org/officeDocument/2006/relationships/image" Target="../media/image27.wmf"/><Relationship Id="rId1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4.wmf"/><Relationship Id="rId13" Type="http://schemas.openxmlformats.org/officeDocument/2006/relationships/oleObject" Target="../embeddings/oleObject7.bin"/><Relationship Id="rId3" Type="http://schemas.openxmlformats.org/officeDocument/2006/relationships/notesSlide" Target="../notesSlides/notesSlide12.xml"/><Relationship Id="rId7" Type="http://schemas.openxmlformats.org/officeDocument/2006/relationships/oleObject" Target="../embeddings/oleObject5.bin"/><Relationship Id="rId12"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9.png"/><Relationship Id="rId5" Type="http://schemas.openxmlformats.org/officeDocument/2006/relationships/image" Target="../media/image37.png"/><Relationship Id="rId15" Type="http://schemas.openxmlformats.org/officeDocument/2006/relationships/image" Target="../media/image41.png"/><Relationship Id="rId10" Type="http://schemas.openxmlformats.org/officeDocument/2006/relationships/image" Target="../media/image35.wmf"/><Relationship Id="rId4" Type="http://schemas.openxmlformats.org/officeDocument/2006/relationships/image" Target="../media/image10.png"/><Relationship Id="rId9" Type="http://schemas.openxmlformats.org/officeDocument/2006/relationships/oleObject" Target="../embeddings/oleObject6.bin"/><Relationship Id="rId14" Type="http://schemas.openxmlformats.org/officeDocument/2006/relationships/image" Target="../media/image36.wmf"/></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0.png"/><Relationship Id="rId7" Type="http://schemas.openxmlformats.org/officeDocument/2006/relationships/image" Target="../media/image52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90.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54.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notesSlide" Target="../notesSlides/notesSlide15.xml"/><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2.png"/><Relationship Id="rId5" Type="http://schemas.openxmlformats.org/officeDocument/2006/relationships/image" Target="../media/image10.png"/><Relationship Id="rId4" Type="http://schemas.openxmlformats.org/officeDocument/2006/relationships/image" Target="../media/image46.emf"/><Relationship Id="rId9" Type="http://schemas.openxmlformats.org/officeDocument/2006/relationships/image" Target="../media/image47.emf"/></Relationships>
</file>

<file path=ppt/slides/_rels/slide17.x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notesSlide" Target="../notesSlides/notesSlide16.xml"/><Relationship Id="rId7"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9.png"/><Relationship Id="rId11" Type="http://schemas.openxmlformats.org/officeDocument/2006/relationships/image" Target="../media/image50.png"/><Relationship Id="rId5" Type="http://schemas.openxmlformats.org/officeDocument/2006/relationships/image" Target="../media/image37.png"/><Relationship Id="rId10" Type="http://schemas.openxmlformats.org/officeDocument/2006/relationships/image" Target="../media/image49.wmf"/><Relationship Id="rId4" Type="http://schemas.openxmlformats.org/officeDocument/2006/relationships/image" Target="../media/image10.png"/><Relationship Id="rId9" Type="http://schemas.openxmlformats.org/officeDocument/2006/relationships/oleObject" Target="../embeddings/oleObject10.bin"/></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59.png"/><Relationship Id="rId18" Type="http://schemas.openxmlformats.org/officeDocument/2006/relationships/slide" Target="slide22.xml"/><Relationship Id="rId3" Type="http://schemas.openxmlformats.org/officeDocument/2006/relationships/slideLayout" Target="../slideLayouts/slideLayout2.xml"/><Relationship Id="rId7" Type="http://schemas.openxmlformats.org/officeDocument/2006/relationships/image" Target="../media/image56.png"/><Relationship Id="rId12" Type="http://schemas.openxmlformats.org/officeDocument/2006/relationships/slide" Target="slide24.xml"/><Relationship Id="rId17" Type="http://schemas.openxmlformats.org/officeDocument/2006/relationships/image" Target="../media/image63.png"/><Relationship Id="rId2" Type="http://schemas.openxmlformats.org/officeDocument/2006/relationships/audio" Target="../media/media1.wav"/><Relationship Id="rId16" Type="http://schemas.openxmlformats.org/officeDocument/2006/relationships/image" Target="../media/image62.png"/><Relationship Id="rId1" Type="http://schemas.microsoft.com/office/2007/relationships/media" Target="../media/media1.wav"/><Relationship Id="rId6" Type="http://schemas.openxmlformats.org/officeDocument/2006/relationships/slide" Target="slide20.xml"/><Relationship Id="rId11" Type="http://schemas.openxmlformats.org/officeDocument/2006/relationships/image" Target="../media/image58.png"/><Relationship Id="rId5" Type="http://schemas.openxmlformats.org/officeDocument/2006/relationships/image" Target="../media/image55.png"/><Relationship Id="rId15" Type="http://schemas.openxmlformats.org/officeDocument/2006/relationships/image" Target="../media/image61.png"/><Relationship Id="rId10" Type="http://schemas.openxmlformats.org/officeDocument/2006/relationships/slide" Target="slide23.xml"/><Relationship Id="rId19" Type="http://schemas.openxmlformats.org/officeDocument/2006/relationships/image" Target="../media/image64.png"/><Relationship Id="rId4" Type="http://schemas.openxmlformats.org/officeDocument/2006/relationships/audio" Target="../media/audio1.wav"/><Relationship Id="rId9" Type="http://schemas.openxmlformats.org/officeDocument/2006/relationships/image" Target="../media/image57.png"/><Relationship Id="rId14"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6.png"/><Relationship Id="rId5" Type="http://schemas.openxmlformats.org/officeDocument/2006/relationships/slide" Target="slide19.xml"/><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image" Target="../media/image68.wmf"/><Relationship Id="rId3" Type="http://schemas.openxmlformats.org/officeDocument/2006/relationships/audio" Target="../media/media2.wav"/><Relationship Id="rId7" Type="http://schemas.openxmlformats.org/officeDocument/2006/relationships/oleObject" Target="../embeddings/oleObject11.bin"/><Relationship Id="rId2" Type="http://schemas.microsoft.com/office/2007/relationships/media" Target="../media/media2.wav"/><Relationship Id="rId1" Type="http://schemas.openxmlformats.org/officeDocument/2006/relationships/vmlDrawing" Target="../drawings/vmlDrawing6.vml"/><Relationship Id="rId6" Type="http://schemas.openxmlformats.org/officeDocument/2006/relationships/image" Target="../media/image67.png"/><Relationship Id="rId5" Type="http://schemas.openxmlformats.org/officeDocument/2006/relationships/image" Target="../media/image69.png"/><Relationship Id="rId10" Type="http://schemas.openxmlformats.org/officeDocument/2006/relationships/image" Target="../media/image66.png"/><Relationship Id="rId4" Type="http://schemas.openxmlformats.org/officeDocument/2006/relationships/slideLayout" Target="../slideLayouts/slideLayout7.xml"/><Relationship Id="rId9" Type="http://schemas.openxmlformats.org/officeDocument/2006/relationships/slide" Target="slide19.xml"/></Relationships>
</file>

<file path=ppt/slides/_rels/slide22.xml.rels><?xml version="1.0" encoding="UTF-8" standalone="yes"?>
<Relationships xmlns="http://schemas.openxmlformats.org/package/2006/relationships"><Relationship Id="rId8" Type="http://schemas.openxmlformats.org/officeDocument/2006/relationships/image" Target="../media/image70.wmf"/><Relationship Id="rId18" Type="http://schemas.openxmlformats.org/officeDocument/2006/relationships/image" Target="../media/image90.png"/><Relationship Id="rId3" Type="http://schemas.openxmlformats.org/officeDocument/2006/relationships/audio" Target="../media/media2.wav"/><Relationship Id="rId21" Type="http://schemas.openxmlformats.org/officeDocument/2006/relationships/oleObject" Target="../embeddings/oleObject200.bin"/><Relationship Id="rId7" Type="http://schemas.openxmlformats.org/officeDocument/2006/relationships/oleObject" Target="../embeddings/oleObject12.bin"/><Relationship Id="rId17" Type="http://schemas.openxmlformats.org/officeDocument/2006/relationships/image" Target="../media/image70.wmf"/><Relationship Id="rId2" Type="http://schemas.microsoft.com/office/2007/relationships/media" Target="../media/media2.wav"/><Relationship Id="rId16" Type="http://schemas.openxmlformats.org/officeDocument/2006/relationships/oleObject" Target="../embeddings/oleObject190.bin"/><Relationship Id="rId20" Type="http://schemas.openxmlformats.org/officeDocument/2006/relationships/image" Target="../media/image71.wmf"/><Relationship Id="rId1" Type="http://schemas.openxmlformats.org/officeDocument/2006/relationships/vmlDrawing" Target="../drawings/vmlDrawing7.vml"/><Relationship Id="rId6" Type="http://schemas.openxmlformats.org/officeDocument/2006/relationships/image" Target="../media/image67.png"/><Relationship Id="rId24" Type="http://schemas.openxmlformats.org/officeDocument/2006/relationships/image" Target="../media/image66.png"/><Relationship Id="rId5" Type="http://schemas.openxmlformats.org/officeDocument/2006/relationships/image" Target="../media/image72.png"/><Relationship Id="rId23" Type="http://schemas.openxmlformats.org/officeDocument/2006/relationships/slide" Target="slide19.xml"/><Relationship Id="rId19" Type="http://schemas.openxmlformats.org/officeDocument/2006/relationships/oleObject" Target="../embeddings/oleObject13.bin"/><Relationship Id="rId4" Type="http://schemas.openxmlformats.org/officeDocument/2006/relationships/slideLayout" Target="../slideLayouts/slideLayout7.xml"/><Relationship Id="rId22" Type="http://schemas.openxmlformats.org/officeDocument/2006/relationships/image" Target="../media/image870.wmf"/></Relationships>
</file>

<file path=ppt/slides/_rels/slide23.xml.rels><?xml version="1.0" encoding="UTF-8" standalone="yes"?>
<Relationships xmlns="http://schemas.openxmlformats.org/package/2006/relationships"><Relationship Id="rId8" Type="http://schemas.openxmlformats.org/officeDocument/2006/relationships/image" Target="../media/image73.wmf"/><Relationship Id="rId3" Type="http://schemas.openxmlformats.org/officeDocument/2006/relationships/audio" Target="../media/media2.wav"/><Relationship Id="rId7" Type="http://schemas.openxmlformats.org/officeDocument/2006/relationships/oleObject" Target="../embeddings/oleObject14.bin"/><Relationship Id="rId2" Type="http://schemas.microsoft.com/office/2007/relationships/media" Target="../media/media2.wav"/><Relationship Id="rId1" Type="http://schemas.openxmlformats.org/officeDocument/2006/relationships/vmlDrawing" Target="../drawings/vmlDrawing8.vml"/><Relationship Id="rId6" Type="http://schemas.openxmlformats.org/officeDocument/2006/relationships/image" Target="../media/image67.png"/><Relationship Id="rId5" Type="http://schemas.openxmlformats.org/officeDocument/2006/relationships/image" Target="../media/image74.png"/><Relationship Id="rId10" Type="http://schemas.openxmlformats.org/officeDocument/2006/relationships/image" Target="../media/image66.png"/><Relationship Id="rId4" Type="http://schemas.openxmlformats.org/officeDocument/2006/relationships/slideLayout" Target="../slideLayouts/slideLayout7.xml"/><Relationship Id="rId9" Type="http://schemas.openxmlformats.org/officeDocument/2006/relationships/slide" Target="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8" Type="http://schemas.openxmlformats.org/officeDocument/2006/relationships/image" Target="../media/image78.wmf"/><Relationship Id="rId3" Type="http://schemas.openxmlformats.org/officeDocument/2006/relationships/notesSlide" Target="../notesSlides/notesSlide19.xml"/><Relationship Id="rId7"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2.png"/></Relationships>
</file>

<file path=ppt/slides/_rels/slide26.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oleObject" Target="../embeddings/oleObject18.bin"/><Relationship Id="rId3" Type="http://schemas.openxmlformats.org/officeDocument/2006/relationships/notesSlide" Target="../notesSlides/notesSlide20.xml"/><Relationship Id="rId7" Type="http://schemas.openxmlformats.org/officeDocument/2006/relationships/image" Target="../media/image93.png"/><Relationship Id="rId12" Type="http://schemas.openxmlformats.org/officeDocument/2006/relationships/image" Target="../media/image84.wm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110.png"/><Relationship Id="rId11" Type="http://schemas.openxmlformats.org/officeDocument/2006/relationships/oleObject" Target="../embeddings/oleObject17.bin"/><Relationship Id="rId5" Type="http://schemas.openxmlformats.org/officeDocument/2006/relationships/image" Target="../media/image10.png"/><Relationship Id="rId15" Type="http://schemas.openxmlformats.org/officeDocument/2006/relationships/image" Target="../media/image87.png"/><Relationship Id="rId10" Type="http://schemas.openxmlformats.org/officeDocument/2006/relationships/image" Target="../media/image83.wmf"/><Relationship Id="rId4" Type="http://schemas.openxmlformats.org/officeDocument/2006/relationships/image" Target="../media/image86.png"/><Relationship Id="rId9" Type="http://schemas.openxmlformats.org/officeDocument/2006/relationships/oleObject" Target="../embeddings/oleObject16.bin"/><Relationship Id="rId14" Type="http://schemas.openxmlformats.org/officeDocument/2006/relationships/image" Target="../media/image85.wmf"/></Relationships>
</file>

<file path=ppt/slides/_rels/slide27.xml.rels><?xml version="1.0" encoding="UTF-8" standalone="yes"?>
<Relationships xmlns="http://schemas.openxmlformats.org/package/2006/relationships"><Relationship Id="rId2" Type="http://schemas.openxmlformats.org/officeDocument/2006/relationships/hyperlink" Target="https://sites.google.com/view/giaoandientu-doanhtuan/trang-ch%E1%BB%A7"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7.png"/><Relationship Id="rId5" Type="http://schemas.openxmlformats.org/officeDocument/2006/relationships/image" Target="../media/image91.pn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6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0596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0673" y="627529"/>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447214" y="132546"/>
            <a:ext cx="7018798" cy="477054"/>
          </a:xfrm>
          <a:prstGeom prst="rect">
            <a:avLst/>
          </a:prstGeom>
          <a:noFill/>
        </p:spPr>
        <p:txBody>
          <a:bodyPr wrap="square" rtlCol="0">
            <a:spAutoFit/>
          </a:bodyPr>
          <a:lstStyle/>
          <a:p>
            <a:pPr marL="342900" indent="-342900">
              <a:buFont typeface="Wingdings" pitchFamily="2" charset="2"/>
              <a:buChar char="q"/>
            </a:pPr>
            <a:r>
              <a:rPr lang="en-US" sz="2500" b="1" i="1">
                <a:solidFill>
                  <a:srgbClr val="C00000"/>
                </a:solidFill>
                <a:latin typeface="Arial" pitchFamily="34" charset="0"/>
                <a:cs typeface="Arial" pitchFamily="34" charset="0"/>
              </a:rPr>
              <a:t> </a:t>
            </a:r>
            <a:r>
              <a:rPr lang="vi-VN" sz="2500" b="1" i="1" smtClean="0">
                <a:solidFill>
                  <a:srgbClr val="C00000"/>
                </a:solidFill>
                <a:latin typeface="Arial" pitchFamily="34" charset="0"/>
                <a:cs typeface="Arial" pitchFamily="34" charset="0"/>
              </a:rPr>
              <a:t>Đường tròn</a:t>
            </a:r>
            <a:r>
              <a:rPr lang="en-US" sz="2500" b="1" i="1" smtClean="0">
                <a:solidFill>
                  <a:srgbClr val="C00000"/>
                </a:solidFill>
                <a:latin typeface="Arial" pitchFamily="34" charset="0"/>
                <a:cs typeface="Arial" pitchFamily="34" charset="0"/>
              </a:rPr>
              <a:t> ngoại tiếp tam giác vuông.</a:t>
            </a:r>
            <a:endParaRPr lang="vi-VN" sz="2500" b="1" i="1">
              <a:solidFill>
                <a:srgbClr val="C00000"/>
              </a:solidFill>
              <a:latin typeface="Arial" pitchFamily="34" charset="0"/>
              <a:cs typeface="Arial" pitchFamily="34" charset="0"/>
            </a:endParaRPr>
          </a:p>
        </p:txBody>
      </p:sp>
      <p:sp>
        <p:nvSpPr>
          <p:cNvPr id="14" name="TextBox 13"/>
          <p:cNvSpPr txBox="1"/>
          <p:nvPr/>
        </p:nvSpPr>
        <p:spPr>
          <a:xfrm>
            <a:off x="363077" y="990600"/>
            <a:ext cx="7780798" cy="1107996"/>
          </a:xfrm>
          <a:prstGeom prst="rect">
            <a:avLst/>
          </a:prstGeom>
          <a:noFill/>
        </p:spPr>
        <p:txBody>
          <a:bodyPr wrap="square" rtlCol="0">
            <a:spAutoFit/>
          </a:bodyPr>
          <a:lstStyle/>
          <a:p>
            <a:pPr marL="342900" indent="-342900" algn="just">
              <a:buFont typeface="Arial" pitchFamily="34" charset="0"/>
              <a:buChar char="•"/>
            </a:pPr>
            <a:r>
              <a:rPr lang="vi-VN" sz="2200" b="1">
                <a:latin typeface="Arial" pitchFamily="34" charset="0"/>
                <a:cs typeface="Arial" pitchFamily="34" charset="0"/>
              </a:rPr>
              <a:t>Vì </a:t>
            </a:r>
            <a:r>
              <a:rPr lang="vi-VN" sz="2200" b="1" smtClean="0">
                <a:latin typeface="Arial" pitchFamily="34" charset="0"/>
                <a:cs typeface="Arial" pitchFamily="34" charset="0"/>
              </a:rPr>
              <a:t>a</a:t>
            </a:r>
            <a:r>
              <a:rPr lang="en-US" sz="2200" b="1" smtClean="0">
                <a:latin typeface="Arial" pitchFamily="34" charset="0"/>
                <a:cs typeface="Arial" pitchFamily="34" charset="0"/>
              </a:rPr>
              <a:t> </a:t>
            </a:r>
            <a:r>
              <a:rPr lang="vi-VN" sz="2200" b="1" smtClean="0">
                <a:latin typeface="Arial" pitchFamily="34" charset="0"/>
                <a:cs typeface="Arial" pitchFamily="34" charset="0"/>
              </a:rPr>
              <a:t>//</a:t>
            </a:r>
            <a:r>
              <a:rPr lang="en-US" sz="2200" b="1" smtClean="0">
                <a:latin typeface="Arial" pitchFamily="34" charset="0"/>
                <a:cs typeface="Arial" pitchFamily="34" charset="0"/>
              </a:rPr>
              <a:t> </a:t>
            </a:r>
            <a:r>
              <a:rPr lang="vi-VN" sz="2200" b="1" smtClean="0">
                <a:latin typeface="Arial" pitchFamily="34" charset="0"/>
                <a:cs typeface="Arial" pitchFamily="34" charset="0"/>
              </a:rPr>
              <a:t>AC</a:t>
            </a:r>
            <a:r>
              <a:rPr lang="vi-VN" sz="2200" b="1">
                <a:latin typeface="Arial" pitchFamily="34" charset="0"/>
                <a:cs typeface="Arial" pitchFamily="34" charset="0"/>
              </a:rPr>
              <a:t>, mà N là trung điểm của AB nên đường thẳng a đi qua trung điểm của BC. Do đó, MN là đường trung bình của tam giác </a:t>
            </a:r>
            <a:r>
              <a:rPr lang="vi-VN" sz="2200" b="1" smtClean="0">
                <a:latin typeface="Arial" pitchFamily="34" charset="0"/>
                <a:cs typeface="Arial" pitchFamily="34" charset="0"/>
              </a:rPr>
              <a:t>ABC.</a:t>
            </a:r>
            <a:endParaRPr lang="vi-VN" sz="2200" b="1">
              <a:latin typeface="Arial" pitchFamily="34" charset="0"/>
              <a:cs typeface="Arial" pitchFamily="34" charset="0"/>
            </a:endParaRPr>
          </a:p>
        </p:txBody>
      </p:sp>
      <p:sp>
        <p:nvSpPr>
          <p:cNvPr id="16" name="TextBox 15"/>
          <p:cNvSpPr txBox="1"/>
          <p:nvPr/>
        </p:nvSpPr>
        <p:spPr>
          <a:xfrm>
            <a:off x="363077" y="2098596"/>
            <a:ext cx="7780798" cy="1107996"/>
          </a:xfrm>
          <a:prstGeom prst="rect">
            <a:avLst/>
          </a:prstGeom>
          <a:noFill/>
        </p:spPr>
        <p:txBody>
          <a:bodyPr wrap="square" rtlCol="0">
            <a:spAutoFit/>
          </a:bodyPr>
          <a:lstStyle/>
          <a:p>
            <a:pPr marL="342900" indent="-342900" algn="just">
              <a:buFont typeface="Arial" pitchFamily="34" charset="0"/>
              <a:buChar char="•"/>
            </a:pPr>
            <a:r>
              <a:rPr lang="vi-VN" sz="2200" b="1">
                <a:latin typeface="Arial" pitchFamily="34" charset="0"/>
                <a:cs typeface="Arial" pitchFamily="34" charset="0"/>
              </a:rPr>
              <a:t>Vì </a:t>
            </a:r>
            <a:r>
              <a:rPr lang="vi-VN" sz="2200" b="1" smtClean="0">
                <a:latin typeface="Arial" pitchFamily="34" charset="0"/>
                <a:cs typeface="Arial" pitchFamily="34" charset="0"/>
              </a:rPr>
              <a:t>b</a:t>
            </a:r>
            <a:r>
              <a:rPr lang="en-US" sz="2200" b="1" smtClean="0">
                <a:latin typeface="Arial" pitchFamily="34" charset="0"/>
                <a:cs typeface="Arial" pitchFamily="34" charset="0"/>
              </a:rPr>
              <a:t> </a:t>
            </a:r>
            <a:r>
              <a:rPr lang="vi-VN" sz="2200" b="1" smtClean="0">
                <a:latin typeface="Arial" pitchFamily="34" charset="0"/>
                <a:cs typeface="Arial" pitchFamily="34" charset="0"/>
              </a:rPr>
              <a:t>//</a:t>
            </a:r>
            <a:r>
              <a:rPr lang="en-US" sz="2200" b="1" smtClean="0">
                <a:latin typeface="Arial" pitchFamily="34" charset="0"/>
                <a:cs typeface="Arial" pitchFamily="34" charset="0"/>
              </a:rPr>
              <a:t> </a:t>
            </a:r>
            <a:r>
              <a:rPr lang="vi-VN" sz="2200" b="1" smtClean="0">
                <a:latin typeface="Arial" pitchFamily="34" charset="0"/>
                <a:cs typeface="Arial" pitchFamily="34" charset="0"/>
              </a:rPr>
              <a:t>AB</a:t>
            </a:r>
            <a:r>
              <a:rPr lang="vi-VN" sz="2200" b="1">
                <a:latin typeface="Arial" pitchFamily="34" charset="0"/>
                <a:cs typeface="Arial" pitchFamily="34" charset="0"/>
              </a:rPr>
              <a:t>, mà P là trung điểm của AC nên đường thẳng b đi qua trung điểm của BC. Do đó, MP là đường trung bình của tam giác </a:t>
            </a:r>
            <a:r>
              <a:rPr lang="vi-VN" sz="2200" b="1" smtClean="0">
                <a:latin typeface="Arial" pitchFamily="34" charset="0"/>
                <a:cs typeface="Arial" pitchFamily="34" charset="0"/>
              </a:rPr>
              <a:t>ABC.</a:t>
            </a:r>
            <a:endParaRPr lang="vi-VN" sz="2200" b="1">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0" name="TextBox 19"/>
              <p:cNvSpPr txBox="1"/>
              <p:nvPr/>
            </p:nvSpPr>
            <p:spPr>
              <a:xfrm>
                <a:off x="363077" y="3206592"/>
                <a:ext cx="7780798" cy="789832"/>
              </a:xfrm>
              <a:prstGeom prst="rect">
                <a:avLst/>
              </a:prstGeom>
              <a:noFill/>
            </p:spPr>
            <p:txBody>
              <a:bodyPr wrap="square" rtlCol="0">
                <a:spAutoFit/>
              </a:bodyPr>
              <a:lstStyle/>
              <a:p>
                <a:pPr marL="457200" indent="-457200" algn="just">
                  <a:buFont typeface="+mj-lt"/>
                  <a:buAutoNum type="alphaLcParenR" startAt="3"/>
                </a:pPr>
                <a:r>
                  <a:rPr lang="en-US" sz="2200" b="1" smtClean="0">
                    <a:latin typeface="Arial" pitchFamily="34" charset="0"/>
                    <a:cs typeface="Arial" pitchFamily="34" charset="0"/>
                  </a:rPr>
                  <a:t>Tứ giác ANMP có </a:t>
                </a:r>
                <a14:m>
                  <m:oMath xmlns:m="http://schemas.openxmlformats.org/officeDocument/2006/math">
                    <m:acc>
                      <m:accPr>
                        <m:chr m:val="̂"/>
                        <m:ctrlPr>
                          <a:rPr lang="en-US" sz="2200" b="1" i="1" smtClean="0">
                            <a:latin typeface="Cambria Math"/>
                            <a:cs typeface="Arial" pitchFamily="34" charset="0"/>
                          </a:rPr>
                        </m:ctrlPr>
                      </m:accPr>
                      <m:e>
                        <m:r>
                          <a:rPr lang="en-US" sz="2200" b="1" i="1" smtClean="0">
                            <a:latin typeface="Cambria Math"/>
                            <a:cs typeface="Arial" pitchFamily="34" charset="0"/>
                          </a:rPr>
                          <m:t>𝑵𝑨𝑷</m:t>
                        </m:r>
                      </m:e>
                    </m:acc>
                    <m:r>
                      <a:rPr lang="en-US" sz="2200" b="1" i="1" smtClean="0">
                        <a:latin typeface="Cambria Math"/>
                        <a:cs typeface="Arial" pitchFamily="34" charset="0"/>
                      </a:rPr>
                      <m:t>=</m:t>
                    </m:r>
                    <m:acc>
                      <m:accPr>
                        <m:chr m:val="̂"/>
                        <m:ctrlPr>
                          <a:rPr lang="en-US" sz="2200" b="1" i="1">
                            <a:latin typeface="Cambria Math"/>
                            <a:cs typeface="Arial" pitchFamily="34" charset="0"/>
                          </a:rPr>
                        </m:ctrlPr>
                      </m:accPr>
                      <m:e>
                        <m:r>
                          <a:rPr lang="en-US" sz="2200" b="1" i="1" smtClean="0">
                            <a:latin typeface="Cambria Math"/>
                            <a:cs typeface="Arial" pitchFamily="34" charset="0"/>
                          </a:rPr>
                          <m:t>𝑴𝑷𝑨</m:t>
                        </m:r>
                      </m:e>
                    </m:acc>
                    <m:r>
                      <a:rPr lang="en-US" sz="2200" b="1" i="1" smtClean="0">
                        <a:latin typeface="Cambria Math"/>
                        <a:cs typeface="Arial" pitchFamily="34" charset="0"/>
                      </a:rPr>
                      <m:t>=</m:t>
                    </m:r>
                    <m:acc>
                      <m:accPr>
                        <m:chr m:val="̂"/>
                        <m:ctrlPr>
                          <a:rPr lang="en-US" sz="2200" b="1" i="1">
                            <a:latin typeface="Cambria Math"/>
                            <a:cs typeface="Arial" pitchFamily="34" charset="0"/>
                          </a:rPr>
                        </m:ctrlPr>
                      </m:accPr>
                      <m:e>
                        <m:r>
                          <a:rPr lang="en-US" sz="2200" b="1" i="1" smtClean="0">
                            <a:latin typeface="Cambria Math"/>
                            <a:cs typeface="Arial" pitchFamily="34" charset="0"/>
                          </a:rPr>
                          <m:t>𝑴𝑵𝑨</m:t>
                        </m:r>
                      </m:e>
                    </m:acc>
                    <m:r>
                      <a:rPr lang="en-US" sz="2200" b="1" i="1" smtClean="0">
                        <a:latin typeface="Cambria Math"/>
                        <a:cs typeface="Arial" pitchFamily="34" charset="0"/>
                      </a:rPr>
                      <m:t>=</m:t>
                    </m:r>
                    <m:sSup>
                      <m:sSupPr>
                        <m:ctrlPr>
                          <a:rPr lang="en-US" sz="2200" b="1" i="1" smtClean="0">
                            <a:latin typeface="Cambria Math"/>
                            <a:cs typeface="Arial" pitchFamily="34" charset="0"/>
                          </a:rPr>
                        </m:ctrlPr>
                      </m:sSupPr>
                      <m:e>
                        <m:r>
                          <a:rPr lang="en-US" sz="2200" b="1" i="1" smtClean="0">
                            <a:latin typeface="Cambria Math"/>
                            <a:cs typeface="Arial" pitchFamily="34" charset="0"/>
                          </a:rPr>
                          <m:t>𝟗𝟎</m:t>
                        </m:r>
                      </m:e>
                      <m:sup>
                        <m:r>
                          <a:rPr lang="en-US" sz="2200" b="1" i="1" smtClean="0">
                            <a:latin typeface="Cambria Math"/>
                            <a:cs typeface="Arial" pitchFamily="34" charset="0"/>
                          </a:rPr>
                          <m:t>𝟎</m:t>
                        </m:r>
                      </m:sup>
                    </m:sSup>
                  </m:oMath>
                </a14:m>
                <a:r>
                  <a:rPr lang="en-US" sz="2200" b="1" smtClean="0">
                    <a:latin typeface="Arial" pitchFamily="34" charset="0"/>
                    <a:cs typeface="Arial" pitchFamily="34" charset="0"/>
                  </a:rPr>
                  <a:t> nên nó là hình chữ nhật . Do đó </a:t>
                </a:r>
                <a14:m>
                  <m:oMath xmlns:m="http://schemas.openxmlformats.org/officeDocument/2006/math">
                    <m:acc>
                      <m:accPr>
                        <m:chr m:val="̂"/>
                        <m:ctrlPr>
                          <a:rPr lang="en-US" sz="2200" b="1" i="1">
                            <a:latin typeface="Cambria Math"/>
                            <a:cs typeface="Arial" pitchFamily="34" charset="0"/>
                          </a:rPr>
                        </m:ctrlPr>
                      </m:accPr>
                      <m:e>
                        <m:r>
                          <a:rPr lang="en-US" sz="2200" b="1" i="1">
                            <a:latin typeface="Cambria Math"/>
                            <a:cs typeface="Arial" pitchFamily="34" charset="0"/>
                          </a:rPr>
                          <m:t>𝑵𝑨𝑷</m:t>
                        </m:r>
                      </m:e>
                    </m:acc>
                    <m:r>
                      <a:rPr lang="en-US" sz="2200" b="1" i="1" smtClean="0">
                        <a:latin typeface="Cambria Math"/>
                        <a:cs typeface="Arial" pitchFamily="34" charset="0"/>
                      </a:rPr>
                      <m:t>=</m:t>
                    </m:r>
                    <m:sSup>
                      <m:sSupPr>
                        <m:ctrlPr>
                          <a:rPr lang="en-US" sz="2200" b="1" i="1">
                            <a:latin typeface="Cambria Math"/>
                            <a:cs typeface="Arial" pitchFamily="34" charset="0"/>
                          </a:rPr>
                        </m:ctrlPr>
                      </m:sSupPr>
                      <m:e>
                        <m:r>
                          <a:rPr lang="en-US" sz="2200" b="1" i="1">
                            <a:latin typeface="Cambria Math"/>
                            <a:cs typeface="Arial" pitchFamily="34" charset="0"/>
                          </a:rPr>
                          <m:t>𝟗𝟎</m:t>
                        </m:r>
                      </m:e>
                      <m:sup>
                        <m:r>
                          <a:rPr lang="en-US" sz="2200" b="1" i="1">
                            <a:latin typeface="Cambria Math"/>
                            <a:cs typeface="Arial" pitchFamily="34" charset="0"/>
                          </a:rPr>
                          <m:t>𝟎</m:t>
                        </m:r>
                      </m:sup>
                    </m:sSup>
                  </m:oMath>
                </a14:m>
                <a:endParaRPr lang="vi-VN" sz="2200" b="1">
                  <a:latin typeface="Arial" pitchFamily="34" charset="0"/>
                  <a:cs typeface="Arial"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363077" y="3206592"/>
                <a:ext cx="7780798" cy="789832"/>
              </a:xfrm>
              <a:prstGeom prst="rect">
                <a:avLst/>
              </a:prstGeom>
              <a:blipFill rotWithShape="1">
                <a:blip r:embed="rId6"/>
                <a:stretch>
                  <a:fillRect l="-940" t="-3077" r="-1019" b="-1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760412" y="3996424"/>
                <a:ext cx="11125199" cy="778675"/>
              </a:xfrm>
              <a:prstGeom prst="rect">
                <a:avLst/>
              </a:prstGeom>
              <a:noFill/>
            </p:spPr>
            <p:txBody>
              <a:bodyPr wrap="square" rtlCol="0">
                <a:spAutoFit/>
              </a:bodyPr>
              <a:lstStyle/>
              <a:p>
                <a:pPr algn="just"/>
                <a:r>
                  <a:rPr lang="en-US" sz="2200" b="1" smtClean="0">
                    <a:latin typeface="Arial" pitchFamily="34" charset="0"/>
                    <a:cs typeface="Arial" pitchFamily="34" charset="0"/>
                  </a:rPr>
                  <a:t>M thuộc đường trung trực nên BM = MA , </a:t>
                </a:r>
                <a14:m>
                  <m:oMath xmlns:m="http://schemas.openxmlformats.org/officeDocument/2006/math">
                    <m:r>
                      <a:rPr lang="en-US" sz="2200" b="1" i="1" smtClean="0">
                        <a:latin typeface="Cambria Math"/>
                        <a:ea typeface="Cambria Math"/>
                        <a:cs typeface="Arial" pitchFamily="34" charset="0"/>
                      </a:rPr>
                      <m:t>∆</m:t>
                    </m:r>
                  </m:oMath>
                </a14:m>
                <a:r>
                  <a:rPr lang="en-US" sz="2200" b="1" smtClean="0">
                    <a:latin typeface="Arial" pitchFamily="34" charset="0"/>
                    <a:cs typeface="Arial" pitchFamily="34" charset="0"/>
                  </a:rPr>
                  <a:t>BAM là tam giác cân nên MN cũng là đường phân giác. Do đó </a:t>
                </a:r>
                <a14:m>
                  <m:oMath xmlns:m="http://schemas.openxmlformats.org/officeDocument/2006/math">
                    <m:acc>
                      <m:accPr>
                        <m:chr m:val="̂"/>
                        <m:ctrlPr>
                          <a:rPr lang="en-US" sz="2200" b="1" i="1" smtClean="0">
                            <a:latin typeface="Cambria Math"/>
                            <a:cs typeface="Arial" pitchFamily="34" charset="0"/>
                          </a:rPr>
                        </m:ctrlPr>
                      </m:accPr>
                      <m:e>
                        <m:r>
                          <a:rPr lang="en-US" sz="2200" b="1" i="1" smtClean="0">
                            <a:latin typeface="Cambria Math"/>
                            <a:cs typeface="Arial" pitchFamily="34" charset="0"/>
                          </a:rPr>
                          <m:t>𝑩𝑴𝑵</m:t>
                        </m:r>
                      </m:e>
                    </m:acc>
                    <m:r>
                      <a:rPr lang="en-US" sz="2200" b="1" i="1" smtClean="0">
                        <a:latin typeface="Cambria Math"/>
                        <a:cs typeface="Arial" pitchFamily="34" charset="0"/>
                      </a:rPr>
                      <m:t>=</m:t>
                    </m:r>
                    <m:acc>
                      <m:accPr>
                        <m:chr m:val="̂"/>
                        <m:ctrlPr>
                          <a:rPr lang="en-US" sz="2200" b="1" i="1" smtClean="0">
                            <a:latin typeface="Cambria Math"/>
                            <a:cs typeface="Arial" pitchFamily="34" charset="0"/>
                          </a:rPr>
                        </m:ctrlPr>
                      </m:accPr>
                      <m:e>
                        <m:r>
                          <a:rPr lang="en-US" sz="2200" b="1" i="1" smtClean="0">
                            <a:latin typeface="Cambria Math"/>
                            <a:cs typeface="Arial" pitchFamily="34" charset="0"/>
                          </a:rPr>
                          <m:t>𝑵𝑴𝑨</m:t>
                        </m:r>
                      </m:e>
                    </m:acc>
                  </m:oMath>
                </a14:m>
                <a:endParaRPr lang="vi-VN" sz="2200" b="1">
                  <a:latin typeface="Arial" pitchFamily="34" charset="0"/>
                  <a:cs typeface="Arial"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760412" y="3996424"/>
                <a:ext cx="11125199" cy="778675"/>
              </a:xfrm>
              <a:prstGeom prst="rect">
                <a:avLst/>
              </a:prstGeom>
              <a:blipFill rotWithShape="1">
                <a:blip r:embed="rId7"/>
                <a:stretch>
                  <a:fillRect l="-712" t="-3937" r="-712" b="-157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760411" y="4775099"/>
                <a:ext cx="11125199" cy="441083"/>
              </a:xfrm>
              <a:prstGeom prst="rect">
                <a:avLst/>
              </a:prstGeom>
              <a:noFill/>
            </p:spPr>
            <p:txBody>
              <a:bodyPr wrap="square" rtlCol="0">
                <a:spAutoFit/>
              </a:bodyPr>
              <a:lstStyle/>
              <a:p>
                <a:pPr algn="just"/>
                <a:r>
                  <a:rPr lang="en-US" sz="2200" b="1" smtClean="0">
                    <a:latin typeface="Arial" pitchFamily="34" charset="0"/>
                    <a:cs typeface="Arial" pitchFamily="34" charset="0"/>
                  </a:rPr>
                  <a:t>Tương tự </a:t>
                </a:r>
                <a14:m>
                  <m:oMath xmlns:m="http://schemas.openxmlformats.org/officeDocument/2006/math">
                    <m:r>
                      <a:rPr lang="en-US" sz="2200" b="1" i="1" smtClean="0">
                        <a:latin typeface="Cambria Math"/>
                        <a:ea typeface="Cambria Math"/>
                        <a:cs typeface="Arial" pitchFamily="34" charset="0"/>
                      </a:rPr>
                      <m:t>∆</m:t>
                    </m:r>
                  </m:oMath>
                </a14:m>
                <a:r>
                  <a:rPr lang="en-US" sz="2200" b="1" smtClean="0">
                    <a:latin typeface="Arial" pitchFamily="34" charset="0"/>
                    <a:cs typeface="Arial" pitchFamily="34" charset="0"/>
                  </a:rPr>
                  <a:t>CAM là tam giác cân tại M. Do đó </a:t>
                </a:r>
                <a14:m>
                  <m:oMath xmlns:m="http://schemas.openxmlformats.org/officeDocument/2006/math">
                    <m:acc>
                      <m:accPr>
                        <m:chr m:val="̂"/>
                        <m:ctrlPr>
                          <a:rPr lang="en-US" sz="2200" b="1" i="1">
                            <a:latin typeface="Cambria Math"/>
                            <a:cs typeface="Arial" pitchFamily="34" charset="0"/>
                          </a:rPr>
                        </m:ctrlPr>
                      </m:accPr>
                      <m:e>
                        <m:r>
                          <a:rPr lang="en-US" sz="2200" b="1" i="1" smtClean="0">
                            <a:latin typeface="Cambria Math"/>
                            <a:cs typeface="Arial" pitchFamily="34" charset="0"/>
                          </a:rPr>
                          <m:t>𝑪𝑴𝑷</m:t>
                        </m:r>
                      </m:e>
                    </m:acc>
                    <m:r>
                      <a:rPr lang="en-US" sz="2200" b="1" i="1">
                        <a:latin typeface="Cambria Math"/>
                        <a:cs typeface="Arial" pitchFamily="34" charset="0"/>
                      </a:rPr>
                      <m:t>=</m:t>
                    </m:r>
                    <m:acc>
                      <m:accPr>
                        <m:chr m:val="̂"/>
                        <m:ctrlPr>
                          <a:rPr lang="en-US" sz="2200" b="1" i="1">
                            <a:latin typeface="Cambria Math"/>
                            <a:cs typeface="Arial" pitchFamily="34" charset="0"/>
                          </a:rPr>
                        </m:ctrlPr>
                      </m:accPr>
                      <m:e>
                        <m:r>
                          <a:rPr lang="en-US" sz="2200" b="1" i="1" smtClean="0">
                            <a:latin typeface="Cambria Math"/>
                            <a:cs typeface="Arial" pitchFamily="34" charset="0"/>
                          </a:rPr>
                          <m:t>𝑷</m:t>
                        </m:r>
                        <m:r>
                          <a:rPr lang="en-US" sz="2200" b="1" i="1">
                            <a:latin typeface="Cambria Math"/>
                            <a:cs typeface="Arial" pitchFamily="34" charset="0"/>
                          </a:rPr>
                          <m:t>𝑴𝑨</m:t>
                        </m:r>
                      </m:e>
                    </m:acc>
                  </m:oMath>
                </a14:m>
                <a:r>
                  <a:rPr lang="en-US" sz="2200" b="1" smtClean="0">
                    <a:latin typeface="Arial" pitchFamily="34" charset="0"/>
                    <a:cs typeface="Arial" pitchFamily="34" charset="0"/>
                  </a:rPr>
                  <a:t> </a:t>
                </a:r>
                <a:endParaRPr lang="vi-VN" sz="2200" b="1">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760411" y="4775099"/>
                <a:ext cx="11125199" cy="441083"/>
              </a:xfrm>
              <a:prstGeom prst="rect">
                <a:avLst/>
              </a:prstGeom>
              <a:blipFill rotWithShape="1">
                <a:blip r:embed="rId8"/>
                <a:stretch>
                  <a:fillRect l="-712" t="-5479" b="-26027"/>
                </a:stretch>
              </a:blipFill>
            </p:spPr>
            <p:txBody>
              <a:bodyPr/>
              <a:lstStyle/>
              <a:p>
                <a:r>
                  <a:rPr lang="en-US">
                    <a:noFill/>
                  </a:rPr>
                  <a:t> </a:t>
                </a:r>
              </a:p>
            </p:txBody>
          </p:sp>
        </mc:Fallback>
      </mc:AlternateContent>
      <p:sp>
        <p:nvSpPr>
          <p:cNvPr id="27" name="TextBox 26"/>
          <p:cNvSpPr txBox="1"/>
          <p:nvPr/>
        </p:nvSpPr>
        <p:spPr>
          <a:xfrm>
            <a:off x="749299" y="5334000"/>
            <a:ext cx="1154113" cy="441083"/>
          </a:xfrm>
          <a:prstGeom prst="rect">
            <a:avLst/>
          </a:prstGeom>
          <a:noFill/>
        </p:spPr>
        <p:txBody>
          <a:bodyPr wrap="square" rtlCol="0">
            <a:spAutoFit/>
          </a:bodyPr>
          <a:lstStyle/>
          <a:p>
            <a:pPr algn="just"/>
            <a:r>
              <a:rPr lang="en-US" sz="2200" b="1" smtClean="0">
                <a:latin typeface="Arial" pitchFamily="34" charset="0"/>
                <a:cs typeface="Arial" pitchFamily="34" charset="0"/>
              </a:rPr>
              <a:t>Ta có :</a:t>
            </a:r>
            <a:endParaRPr lang="vi-VN" sz="2200" b="1">
              <a:latin typeface="Arial" pitchFamily="34" charset="0"/>
              <a:cs typeface="Arial"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660093330"/>
              </p:ext>
            </p:extLst>
          </p:nvPr>
        </p:nvGraphicFramePr>
        <p:xfrm>
          <a:off x="1927384" y="5240118"/>
          <a:ext cx="9501028" cy="571696"/>
        </p:xfrm>
        <a:graphic>
          <a:graphicData uri="http://schemas.openxmlformats.org/presentationml/2006/ole">
            <mc:AlternateContent xmlns:mc="http://schemas.openxmlformats.org/markup-compatibility/2006">
              <mc:Choice xmlns:v="urn:schemas-microsoft-com:vml" Requires="v">
                <p:oleObj spid="_x0000_s961553" name="Equation" r:id="rId9" imgW="4431960" imgH="266400" progId="Equation.DSMT4">
                  <p:embed/>
                </p:oleObj>
              </mc:Choice>
              <mc:Fallback>
                <p:oleObj name="Equation" r:id="rId9" imgW="4431960" imgH="266400" progId="Equation.DSMT4">
                  <p:embed/>
                  <p:pic>
                    <p:nvPicPr>
                      <p:cNvPr id="0" name=""/>
                      <p:cNvPicPr/>
                      <p:nvPr/>
                    </p:nvPicPr>
                    <p:blipFill>
                      <a:blip r:embed="rId10"/>
                      <a:stretch>
                        <a:fillRect/>
                      </a:stretch>
                    </p:blipFill>
                    <p:spPr>
                      <a:xfrm>
                        <a:off x="1927384" y="5240118"/>
                        <a:ext cx="9501028" cy="571696"/>
                      </a:xfrm>
                      <a:prstGeom prst="rect">
                        <a:avLst/>
                      </a:prstGeom>
                    </p:spPr>
                  </p:pic>
                </p:oleObj>
              </mc:Fallback>
            </mc:AlternateContent>
          </a:graphicData>
        </a:graphic>
      </p:graphicFrame>
      <p:sp>
        <p:nvSpPr>
          <p:cNvPr id="28" name="TextBox 27"/>
          <p:cNvSpPr txBox="1"/>
          <p:nvPr/>
        </p:nvSpPr>
        <p:spPr>
          <a:xfrm>
            <a:off x="749299" y="5819190"/>
            <a:ext cx="11125199" cy="430887"/>
          </a:xfrm>
          <a:prstGeom prst="rect">
            <a:avLst/>
          </a:prstGeom>
          <a:noFill/>
        </p:spPr>
        <p:txBody>
          <a:bodyPr wrap="square" rtlCol="0">
            <a:spAutoFit/>
          </a:bodyPr>
          <a:lstStyle/>
          <a:p>
            <a:pPr algn="just"/>
            <a:r>
              <a:rPr lang="vi-VN" sz="2200" b="1">
                <a:latin typeface="Arial" pitchFamily="34" charset="0"/>
                <a:cs typeface="Arial" pitchFamily="34" charset="0"/>
              </a:rPr>
              <a:t>Do đó, ba điểm M, B, C thẳng hàng. Suy </a:t>
            </a:r>
            <a:r>
              <a:rPr lang="vi-VN" sz="2200" b="1" smtClean="0">
                <a:latin typeface="Arial" pitchFamily="34" charset="0"/>
                <a:cs typeface="Arial" pitchFamily="34" charset="0"/>
              </a:rPr>
              <a:t>ra</a:t>
            </a:r>
            <a:r>
              <a:rPr lang="en-US" sz="2200" b="1" smtClean="0">
                <a:latin typeface="Arial" pitchFamily="34" charset="0"/>
                <a:cs typeface="Arial" pitchFamily="34" charset="0"/>
              </a:rPr>
              <a:t> : MA = MB = MC = BC/2</a:t>
            </a:r>
            <a:endParaRPr lang="vi-VN" sz="2200" b="1">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9" name="TextBox 28"/>
              <p:cNvSpPr txBox="1"/>
              <p:nvPr/>
            </p:nvSpPr>
            <p:spPr>
              <a:xfrm>
                <a:off x="730249" y="6324600"/>
                <a:ext cx="11125199" cy="430887"/>
              </a:xfrm>
              <a:prstGeom prst="rect">
                <a:avLst/>
              </a:prstGeom>
              <a:noFill/>
            </p:spPr>
            <p:txBody>
              <a:bodyPr wrap="square" rtlCol="0">
                <a:spAutoFit/>
              </a:bodyPr>
              <a:lstStyle/>
              <a:p>
                <a:pPr algn="just"/>
                <a:r>
                  <a:rPr lang="vi-VN" sz="2200" b="1">
                    <a:latin typeface="Arial" pitchFamily="34" charset="0"/>
                    <a:cs typeface="Arial" pitchFamily="34" charset="0"/>
                  </a:rPr>
                  <a:t>Suy ra, đường tròn ngoại tiếp của </a:t>
                </a:r>
                <a14:m>
                  <m:oMath xmlns:m="http://schemas.openxmlformats.org/officeDocument/2006/math">
                    <m:r>
                      <a:rPr lang="en-US" sz="2200" b="1" i="1">
                        <a:latin typeface="Cambria Math"/>
                        <a:ea typeface="Cambria Math"/>
                        <a:cs typeface="Arial" pitchFamily="34" charset="0"/>
                      </a:rPr>
                      <m:t>∆</m:t>
                    </m:r>
                  </m:oMath>
                </a14:m>
                <a:r>
                  <a:rPr lang="vi-VN" sz="2200" b="1">
                    <a:latin typeface="Arial" pitchFamily="34" charset="0"/>
                    <a:cs typeface="Arial" pitchFamily="34" charset="0"/>
                  </a:rPr>
                  <a:t>ABC có tâm M và bán kính </a:t>
                </a:r>
                <a:r>
                  <a:rPr lang="en-US" sz="2200" b="1" smtClean="0">
                    <a:latin typeface="Arial" pitchFamily="34" charset="0"/>
                    <a:cs typeface="Arial" pitchFamily="34" charset="0"/>
                  </a:rPr>
                  <a:t>MB = MC = BC/2</a:t>
                </a:r>
                <a:endParaRPr lang="vi-VN" sz="2200" b="1">
                  <a:latin typeface="Arial" pitchFamily="34" charset="0"/>
                  <a:cs typeface="Arial" pitchFamily="34"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730249" y="6324600"/>
                <a:ext cx="11125199" cy="430887"/>
              </a:xfrm>
              <a:prstGeom prst="rect">
                <a:avLst/>
              </a:prstGeom>
              <a:blipFill rotWithShape="1">
                <a:blip r:embed="rId11"/>
                <a:stretch>
                  <a:fillRect l="-712" t="-7143" b="-28571"/>
                </a:stretch>
              </a:blipFill>
            </p:spPr>
            <p:txBody>
              <a:bodyPr/>
              <a:lstStyle/>
              <a:p>
                <a:r>
                  <a:rPr lang="en-US">
                    <a:noFill/>
                  </a:rPr>
                  <a:t> </a:t>
                </a:r>
              </a:p>
            </p:txBody>
          </p:sp>
        </mc:Fallback>
      </mc:AlternateContent>
      <p:pic>
        <p:nvPicPr>
          <p:cNvPr id="961551" name="Picture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28012" y="210237"/>
            <a:ext cx="3468687" cy="3786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17946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left)">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left)">
                                      <p:cBhvr>
                                        <p:cTn id="4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0" grpId="0"/>
      <p:bldP spid="21" grpId="0"/>
      <p:bldP spid="22" grpId="0"/>
      <p:bldP spid="27" grpId="0"/>
      <p:bldP spid="28"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57858" y="5715000"/>
            <a:ext cx="1748859" cy="1356818"/>
          </a:xfrm>
          <a:prstGeom prst="rect">
            <a:avLst/>
          </a:prstGeom>
        </p:spPr>
      </p:pic>
      <p:grpSp>
        <p:nvGrpSpPr>
          <p:cNvPr id="4" name="Group 3"/>
          <p:cNvGrpSpPr/>
          <p:nvPr/>
        </p:nvGrpSpPr>
        <p:grpSpPr>
          <a:xfrm>
            <a:off x="637336" y="1089043"/>
            <a:ext cx="11174219" cy="1600859"/>
            <a:chOff x="637336" y="1143002"/>
            <a:chExt cx="11174219" cy="1600859"/>
          </a:xfrm>
        </p:grpSpPr>
        <p:sp>
          <p:nvSpPr>
            <p:cNvPr id="19" name="Rounded Rectangle 18"/>
            <p:cNvSpPr/>
            <p:nvPr/>
          </p:nvSpPr>
          <p:spPr>
            <a:xfrm>
              <a:off x="637336" y="1143002"/>
              <a:ext cx="10668000" cy="1273158"/>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799117" y="1656678"/>
              <a:ext cx="1012438" cy="1087183"/>
            </a:xfrm>
            <a:prstGeom prst="rect">
              <a:avLst/>
            </a:prstGeom>
          </p:spPr>
        </p:pic>
        <p:sp>
          <p:nvSpPr>
            <p:cNvPr id="17" name="TextBox 16"/>
            <p:cNvSpPr txBox="1"/>
            <p:nvPr/>
          </p:nvSpPr>
          <p:spPr>
            <a:xfrm>
              <a:off x="912811" y="1338496"/>
              <a:ext cx="10081841" cy="892552"/>
            </a:xfrm>
            <a:prstGeom prst="rect">
              <a:avLst/>
            </a:prstGeom>
            <a:noFill/>
          </p:spPr>
          <p:txBody>
            <a:bodyPr wrap="square" rtlCol="0">
              <a:spAutoFit/>
            </a:bodyPr>
            <a:lstStyle/>
            <a:p>
              <a:pPr marL="342900" indent="-342900">
                <a:buFont typeface="Wingdings" pitchFamily="2" charset="2"/>
                <a:buChar char="§"/>
              </a:pPr>
              <a:r>
                <a:rPr lang="vi-VN" sz="2600" b="1" smtClean="0">
                  <a:latin typeface="Arial" pitchFamily="34" charset="0"/>
                  <a:cs typeface="Arial" pitchFamily="34" charset="0"/>
                </a:rPr>
                <a:t>Đường tròn</a:t>
              </a:r>
              <a:r>
                <a:rPr lang="en-US" sz="2600" b="1" smtClean="0">
                  <a:latin typeface="Arial" pitchFamily="34" charset="0"/>
                  <a:cs typeface="Arial" pitchFamily="34" charset="0"/>
                </a:rPr>
                <a:t> ngoại tiếp tam giác vuông có tâm là trung điểm của cạnh huyền và bán kính bằng một nửa cạnh huyền.</a:t>
              </a:r>
              <a:endParaRPr lang="en-US" sz="2600" b="1">
                <a:solidFill>
                  <a:schemeClr val="tx1"/>
                </a:solidFill>
                <a:latin typeface="Arial" pitchFamily="34" charset="0"/>
                <a:cs typeface="Arial" pitchFamily="34" charset="0"/>
              </a:endParaRPr>
            </a:p>
          </p:txBody>
        </p:sp>
      </p:grpSp>
      <p:sp>
        <p:nvSpPr>
          <p:cNvPr id="11" name="TextBox 10"/>
          <p:cNvSpPr txBox="1"/>
          <p:nvPr/>
        </p:nvSpPr>
        <p:spPr>
          <a:xfrm>
            <a:off x="447214" y="609600"/>
            <a:ext cx="7018798" cy="477054"/>
          </a:xfrm>
          <a:prstGeom prst="rect">
            <a:avLst/>
          </a:prstGeom>
          <a:noFill/>
        </p:spPr>
        <p:txBody>
          <a:bodyPr wrap="square" rtlCol="0">
            <a:spAutoFit/>
          </a:bodyPr>
          <a:lstStyle/>
          <a:p>
            <a:pPr marL="342900" indent="-342900">
              <a:buFont typeface="Wingdings" pitchFamily="2" charset="2"/>
              <a:buChar char="q"/>
            </a:pPr>
            <a:r>
              <a:rPr lang="en-US" sz="2500" b="1" i="1">
                <a:solidFill>
                  <a:srgbClr val="C00000"/>
                </a:solidFill>
                <a:latin typeface="Arial" pitchFamily="34" charset="0"/>
                <a:cs typeface="Arial" pitchFamily="34" charset="0"/>
              </a:rPr>
              <a:t> </a:t>
            </a:r>
            <a:r>
              <a:rPr lang="vi-VN" sz="2500" b="1" i="1" smtClean="0">
                <a:solidFill>
                  <a:srgbClr val="C00000"/>
                </a:solidFill>
                <a:latin typeface="Arial" pitchFamily="34" charset="0"/>
                <a:cs typeface="Arial" pitchFamily="34" charset="0"/>
              </a:rPr>
              <a:t>Đường tròn</a:t>
            </a:r>
            <a:r>
              <a:rPr lang="en-US" sz="2500" b="1" i="1" smtClean="0">
                <a:solidFill>
                  <a:srgbClr val="C00000"/>
                </a:solidFill>
                <a:latin typeface="Arial" pitchFamily="34" charset="0"/>
                <a:cs typeface="Arial" pitchFamily="34" charset="0"/>
              </a:rPr>
              <a:t> ngoại tiếp tam giác vuông.</a:t>
            </a:r>
            <a:endParaRPr lang="vi-VN" sz="2500" b="1" i="1">
              <a:solidFill>
                <a:srgbClr val="C00000"/>
              </a:solidFill>
              <a:latin typeface="Arial" pitchFamily="34" charset="0"/>
              <a:cs typeface="Arial" pitchFamily="34" charset="0"/>
            </a:endParaRPr>
          </a:p>
        </p:txBody>
      </p:sp>
      <p:sp>
        <p:nvSpPr>
          <p:cNvPr id="12" name="AutoShape 4"/>
          <p:cNvSpPr>
            <a:spLocks noChangeArrowheads="1"/>
          </p:cNvSpPr>
          <p:nvPr/>
        </p:nvSpPr>
        <p:spPr bwMode="gray">
          <a:xfrm>
            <a:off x="447214" y="95249"/>
            <a:ext cx="61805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1  . </a:t>
            </a:r>
            <a:r>
              <a:rPr lang="en-US" sz="1900" b="1">
                <a:solidFill>
                  <a:schemeClr val="bg1"/>
                </a:solidFill>
                <a:latin typeface="Arial" pitchFamily="34" charset="0"/>
                <a:cs typeface="Arial" pitchFamily="34" charset="0"/>
              </a:rPr>
              <a:t> </a:t>
            </a:r>
            <a:r>
              <a:rPr lang="en-US" sz="1900" b="1" smtClean="0">
                <a:solidFill>
                  <a:schemeClr val="bg1"/>
                </a:solidFill>
                <a:latin typeface="Arial" pitchFamily="34" charset="0"/>
                <a:cs typeface="Arial" pitchFamily="34" charset="0"/>
              </a:rPr>
              <a:t>ĐƯỜNG TRÒN NGOẠI TIẾP MỘT TAM GIÁC .</a:t>
            </a:r>
            <a:endParaRPr lang="vi-VN" sz="1900" b="1">
              <a:solidFill>
                <a:schemeClr val="bg1"/>
              </a:solidFill>
              <a:latin typeface="Arial" pitchFamily="34" charset="0"/>
              <a:cs typeface="Arial" pitchFamily="34" charset="0"/>
            </a:endParaRPr>
          </a:p>
        </p:txBody>
      </p:sp>
      <p:pic>
        <p:nvPicPr>
          <p:cNvPr id="9738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0025" y="2590800"/>
            <a:ext cx="3455987" cy="416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25101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73826"/>
                                        </p:tgtEl>
                                        <p:attrNameLst>
                                          <p:attrName>style.visibility</p:attrName>
                                        </p:attrNameLst>
                                      </p:cBhvr>
                                      <p:to>
                                        <p:strVal val="visible"/>
                                      </p:to>
                                    </p:set>
                                    <p:animEffect transition="in" filter="wipe(down)">
                                      <p:cBhvr>
                                        <p:cTn id="11" dur="500"/>
                                        <p:tgtEl>
                                          <p:spTgt spid="973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7612" y="1967649"/>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6" name="TextBox 35"/>
              <p:cNvSpPr txBox="1"/>
              <p:nvPr/>
            </p:nvSpPr>
            <p:spPr>
              <a:xfrm>
                <a:off x="462791" y="2373213"/>
                <a:ext cx="7308021" cy="1246495"/>
              </a:xfrm>
              <a:prstGeom prst="rect">
                <a:avLst/>
              </a:prstGeom>
              <a:noFill/>
            </p:spPr>
            <p:txBody>
              <a:bodyPr wrap="square" rtlCol="0">
                <a:spAutoFit/>
              </a:bodyPr>
              <a:lstStyle/>
              <a:p>
                <a:pPr marL="342900" indent="-342900" algn="just">
                  <a:buFont typeface="Wingdings" pitchFamily="2" charset="2"/>
                  <a:buChar char="§"/>
                </a:pPr>
                <a:r>
                  <a:rPr lang="en-US" sz="2500" b="1" smtClean="0">
                    <a:latin typeface="Arial" pitchFamily="34" charset="0"/>
                    <a:cs typeface="Arial" pitchFamily="34" charset="0"/>
                  </a:rPr>
                  <a:t>Lấy O là trung điểm của BC và vẽ </a:t>
                </a:r>
                <a:r>
                  <a:rPr lang="vi-VN" sz="2500" b="1" smtClean="0">
                    <a:latin typeface="Arial" pitchFamily="34" charset="0"/>
                    <a:cs typeface="Arial" pitchFamily="34" charset="0"/>
                  </a:rPr>
                  <a:t>đường tròn</a:t>
                </a:r>
                <a:r>
                  <a:rPr lang="en-US" sz="2500" b="1" smtClean="0">
                    <a:latin typeface="Arial" pitchFamily="34" charset="0"/>
                    <a:cs typeface="Arial" pitchFamily="34" charset="0"/>
                  </a:rPr>
                  <a:t> (O) đi qua A. Khi đó (O) là </a:t>
                </a:r>
                <a:r>
                  <a:rPr lang="vi-VN" sz="2500" b="1" smtClean="0">
                    <a:latin typeface="Arial" pitchFamily="34" charset="0"/>
                    <a:cs typeface="Arial" pitchFamily="34" charset="0"/>
                  </a:rPr>
                  <a:t>đường tròn ngoại tiếp</a:t>
                </a:r>
                <a:r>
                  <a:rPr lang="en-US" sz="2500" b="1" smtClean="0">
                    <a:latin typeface="Arial" pitchFamily="34" charset="0"/>
                    <a:cs typeface="Arial" pitchFamily="34" charset="0"/>
                  </a:rPr>
                  <a:t> của </a:t>
                </a:r>
                <a14:m>
                  <m:oMath xmlns:m="http://schemas.openxmlformats.org/officeDocument/2006/math">
                    <m:r>
                      <a:rPr lang="en-US" sz="2500" b="1" i="1" smtClean="0">
                        <a:latin typeface="Cambria Math"/>
                        <a:ea typeface="Cambria Math"/>
                        <a:cs typeface="Arial" pitchFamily="34" charset="0"/>
                      </a:rPr>
                      <m:t>∆</m:t>
                    </m:r>
                  </m:oMath>
                </a14:m>
                <a:r>
                  <a:rPr lang="en-US" sz="2500" b="1" smtClean="0">
                    <a:latin typeface="Arial" pitchFamily="34" charset="0"/>
                    <a:cs typeface="Arial" pitchFamily="34" charset="0"/>
                  </a:rPr>
                  <a:t>ABC</a:t>
                </a:r>
                <a:endParaRPr lang="vi-VN" sz="2500" b="1">
                  <a:latin typeface="Arial" pitchFamily="34" charset="0"/>
                  <a:cs typeface="Arial" pitchFamily="34" charset="0"/>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462791" y="2373213"/>
                <a:ext cx="7308021" cy="1246495"/>
              </a:xfrm>
              <a:prstGeom prst="rect">
                <a:avLst/>
              </a:prstGeom>
              <a:blipFill rotWithShape="1">
                <a:blip r:embed="rId5"/>
                <a:stretch>
                  <a:fillRect l="-1251" t="-3415" r="-1334" b="-10732"/>
                </a:stretch>
              </a:blipFill>
            </p:spPr>
            <p:txBody>
              <a:bodyPr/>
              <a:lstStyle/>
              <a:p>
                <a:r>
                  <a:rPr lang="en-US">
                    <a:noFill/>
                  </a:rPr>
                  <a:t> </a:t>
                </a:r>
              </a:p>
            </p:txBody>
          </p:sp>
        </mc:Fallback>
      </mc:AlternateContent>
      <p:pic>
        <p:nvPicPr>
          <p:cNvPr id="2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370" y="647794"/>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ounded Rectangle 22"/>
          <p:cNvSpPr/>
          <p:nvPr/>
        </p:nvSpPr>
        <p:spPr>
          <a:xfrm>
            <a:off x="1666730" y="729399"/>
            <a:ext cx="10142682" cy="1117461"/>
          </a:xfrm>
          <a:prstGeom prst="roundRect">
            <a:avLst>
              <a:gd name="adj" fmla="val 5590"/>
            </a:avLst>
          </a:prstGeom>
          <a:solidFill>
            <a:srgbClr val="DBD2E4"/>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4" name="TextBox 23"/>
          <p:cNvSpPr txBox="1"/>
          <p:nvPr/>
        </p:nvSpPr>
        <p:spPr>
          <a:xfrm>
            <a:off x="1740982" y="841020"/>
            <a:ext cx="9992229" cy="892530"/>
          </a:xfrm>
          <a:prstGeom prst="rect">
            <a:avLst/>
          </a:prstGeom>
          <a:noFill/>
        </p:spPr>
        <p:txBody>
          <a:bodyPr wrap="square" lIns="121899" tIns="60949" rIns="121899" bIns="60949" rtlCol="0">
            <a:spAutoFit/>
          </a:bodyPr>
          <a:lstStyle/>
          <a:p>
            <a:pPr algn="just"/>
            <a:r>
              <a:rPr lang="en-US" sz="2500" b="1" smtClean="0">
                <a:latin typeface="Arial" pitchFamily="34" charset="0"/>
                <a:cs typeface="Arial" pitchFamily="34" charset="0"/>
              </a:rPr>
              <a:t>Cho tam giác ABC vuông tại A có AB = 2cm , AC = 4cm . </a:t>
            </a:r>
          </a:p>
          <a:p>
            <a:pPr algn="just"/>
            <a:r>
              <a:rPr lang="en-US" sz="2500" b="1" smtClean="0">
                <a:latin typeface="Arial" pitchFamily="34" charset="0"/>
                <a:cs typeface="Arial" pitchFamily="34" charset="0"/>
              </a:rPr>
              <a:t>Vẽ </a:t>
            </a:r>
            <a:r>
              <a:rPr lang="vi-VN" sz="2500" b="1" smtClean="0">
                <a:latin typeface="Arial" pitchFamily="34" charset="0"/>
                <a:cs typeface="Arial" pitchFamily="34" charset="0"/>
              </a:rPr>
              <a:t>đường tròn</a:t>
            </a:r>
            <a:r>
              <a:rPr lang="en-US" sz="2500" b="1" smtClean="0">
                <a:latin typeface="Arial" pitchFamily="34" charset="0"/>
                <a:cs typeface="Arial" pitchFamily="34" charset="0"/>
              </a:rPr>
              <a:t> (O;R) ngoại tiếp tam giác ABC và tính bán kính R.</a:t>
            </a:r>
            <a:endParaRPr lang="vi-VN" sz="2500" b="1">
              <a:latin typeface="Arial" pitchFamily="34" charset="0"/>
              <a:cs typeface="Arial" pitchFamily="34" charset="0"/>
            </a:endParaRPr>
          </a:p>
        </p:txBody>
      </p:sp>
      <p:sp>
        <p:nvSpPr>
          <p:cNvPr id="25" name="Rectangle 24"/>
          <p:cNvSpPr/>
          <p:nvPr/>
        </p:nvSpPr>
        <p:spPr>
          <a:xfrm>
            <a:off x="715628" y="1081824"/>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1</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mc:AlternateContent xmlns:mc="http://schemas.openxmlformats.org/markup-compatibility/2006" xmlns:a14="http://schemas.microsoft.com/office/drawing/2010/main">
        <mc:Choice Requires="a14">
          <p:sp>
            <p:nvSpPr>
              <p:cNvPr id="16" name="TextBox 15"/>
              <p:cNvSpPr txBox="1"/>
              <p:nvPr/>
            </p:nvSpPr>
            <p:spPr>
              <a:xfrm>
                <a:off x="715628" y="3581400"/>
                <a:ext cx="7733805" cy="477054"/>
              </a:xfrm>
              <a:prstGeom prst="rect">
                <a:avLst/>
              </a:prstGeom>
              <a:noFill/>
            </p:spPr>
            <p:txBody>
              <a:bodyPr wrap="square" rtlCol="0">
                <a:spAutoFit/>
              </a:bodyPr>
              <a:lstStyle/>
              <a:p>
                <a:r>
                  <a:rPr lang="en-US" sz="2500" b="1" smtClean="0">
                    <a:latin typeface="Arial" pitchFamily="34" charset="0"/>
                    <a:cs typeface="Arial" pitchFamily="34" charset="0"/>
                  </a:rPr>
                  <a:t>Xét </a:t>
                </a:r>
                <a14:m>
                  <m:oMath xmlns:m="http://schemas.openxmlformats.org/officeDocument/2006/math">
                    <m:r>
                      <a:rPr lang="en-US" sz="2500" b="1" i="1">
                        <a:latin typeface="Cambria Math"/>
                        <a:ea typeface="Cambria Math"/>
                        <a:cs typeface="Arial" pitchFamily="34" charset="0"/>
                      </a:rPr>
                      <m:t>∆</m:t>
                    </m:r>
                  </m:oMath>
                </a14:m>
                <a:r>
                  <a:rPr lang="en-US" sz="2500" b="1" smtClean="0">
                    <a:latin typeface="Arial" pitchFamily="34" charset="0"/>
                    <a:cs typeface="Arial" pitchFamily="34" charset="0"/>
                  </a:rPr>
                  <a:t>ABC vuông tại A, ta có :</a:t>
                </a:r>
                <a:endParaRPr lang="vi-VN" sz="2500" b="1">
                  <a:latin typeface="Arial" pitchFamily="34" charset="0"/>
                  <a:cs typeface="Arial"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715628" y="3581400"/>
                <a:ext cx="7733805" cy="477054"/>
              </a:xfrm>
              <a:prstGeom prst="rect">
                <a:avLst/>
              </a:prstGeom>
              <a:blipFill rotWithShape="1">
                <a:blip r:embed="rId7"/>
                <a:stretch>
                  <a:fillRect l="-1261" t="-8974" b="-29487"/>
                </a:stretch>
              </a:blipFill>
            </p:spPr>
            <p:txBody>
              <a:bodyPr/>
              <a:lstStyle/>
              <a:p>
                <a:r>
                  <a:rPr lang="en-US">
                    <a:noFill/>
                  </a:rPr>
                  <a:t> </a:t>
                </a:r>
              </a:p>
            </p:txBody>
          </p:sp>
        </mc:Fallback>
      </mc:AlternateContent>
      <p:graphicFrame>
        <p:nvGraphicFramePr>
          <p:cNvPr id="2" name="Object 1"/>
          <p:cNvGraphicFramePr>
            <a:graphicFrameLocks noChangeAspect="1"/>
          </p:cNvGraphicFramePr>
          <p:nvPr>
            <p:extLst>
              <p:ext uri="{D42A27DB-BD31-4B8C-83A1-F6EECF244321}">
                <p14:modId xmlns:p14="http://schemas.microsoft.com/office/powerpoint/2010/main" val="2812530977"/>
              </p:ext>
            </p:extLst>
          </p:nvPr>
        </p:nvGraphicFramePr>
        <p:xfrm>
          <a:off x="2132012" y="4020354"/>
          <a:ext cx="5107606" cy="558974"/>
        </p:xfrm>
        <a:graphic>
          <a:graphicData uri="http://schemas.openxmlformats.org/presentationml/2006/ole">
            <mc:AlternateContent xmlns:mc="http://schemas.openxmlformats.org/markup-compatibility/2006">
              <mc:Choice xmlns:v="urn:schemas-microsoft-com:vml" Requires="v">
                <p:oleObj spid="_x0000_s962606" name="Equation" r:id="rId8" imgW="1968480" imgH="215640" progId="Equation.DSMT4">
                  <p:embed/>
                </p:oleObj>
              </mc:Choice>
              <mc:Fallback>
                <p:oleObj name="Equation" r:id="rId8" imgW="1968480" imgH="215640" progId="Equation.DSMT4">
                  <p:embed/>
                  <p:pic>
                    <p:nvPicPr>
                      <p:cNvPr id="0" name=""/>
                      <p:cNvPicPr>
                        <a:picLocks noChangeAspect="1" noChangeArrowheads="1"/>
                      </p:cNvPicPr>
                      <p:nvPr/>
                    </p:nvPicPr>
                    <p:blipFill>
                      <a:blip r:embed="rId9"/>
                      <a:srcRect/>
                      <a:stretch>
                        <a:fillRect/>
                      </a:stretch>
                    </p:blipFill>
                    <p:spPr bwMode="auto">
                      <a:xfrm>
                        <a:off x="2132012" y="4020354"/>
                        <a:ext cx="5107606" cy="558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1057571610"/>
              </p:ext>
            </p:extLst>
          </p:nvPr>
        </p:nvGraphicFramePr>
        <p:xfrm>
          <a:off x="3959224" y="4572000"/>
          <a:ext cx="2668588" cy="657225"/>
        </p:xfrm>
        <a:graphic>
          <a:graphicData uri="http://schemas.openxmlformats.org/presentationml/2006/ole">
            <mc:AlternateContent xmlns:mc="http://schemas.openxmlformats.org/markup-compatibility/2006">
              <mc:Choice xmlns:v="urn:schemas-microsoft-com:vml" Requires="v">
                <p:oleObj spid="_x0000_s962607" name="Equation" r:id="rId10" imgW="1028520" imgH="253800" progId="Equation.DSMT4">
                  <p:embed/>
                </p:oleObj>
              </mc:Choice>
              <mc:Fallback>
                <p:oleObj name="Equation" r:id="rId10" imgW="1028520" imgH="253800" progId="Equation.DSMT4">
                  <p:embed/>
                  <p:pic>
                    <p:nvPicPr>
                      <p:cNvPr id="0" name=""/>
                      <p:cNvPicPr>
                        <a:picLocks noChangeAspect="1" noChangeArrowheads="1"/>
                      </p:cNvPicPr>
                      <p:nvPr/>
                    </p:nvPicPr>
                    <p:blipFill>
                      <a:blip r:embed="rId11"/>
                      <a:srcRect/>
                      <a:stretch>
                        <a:fillRect/>
                      </a:stretch>
                    </p:blipFill>
                    <p:spPr bwMode="auto">
                      <a:xfrm>
                        <a:off x="3959224" y="4572000"/>
                        <a:ext cx="2668588"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TextBox 19"/>
          <p:cNvSpPr txBox="1"/>
          <p:nvPr/>
        </p:nvSpPr>
        <p:spPr>
          <a:xfrm>
            <a:off x="760412" y="5410200"/>
            <a:ext cx="5420485" cy="477054"/>
          </a:xfrm>
          <a:prstGeom prst="rect">
            <a:avLst/>
          </a:prstGeom>
          <a:noFill/>
        </p:spPr>
        <p:txBody>
          <a:bodyPr wrap="square" rtlCol="0">
            <a:spAutoFit/>
          </a:bodyPr>
          <a:lstStyle/>
          <a:p>
            <a:r>
              <a:rPr lang="en-US" sz="2500" b="1" smtClean="0">
                <a:latin typeface="Arial" pitchFamily="34" charset="0"/>
                <a:cs typeface="Arial" pitchFamily="34" charset="0"/>
              </a:rPr>
              <a:t>Vậy </a:t>
            </a:r>
            <a:r>
              <a:rPr lang="vi-VN" sz="2500" b="1" smtClean="0">
                <a:latin typeface="Arial" pitchFamily="34" charset="0"/>
                <a:cs typeface="Arial" pitchFamily="34" charset="0"/>
              </a:rPr>
              <a:t>đường tròn</a:t>
            </a:r>
            <a:r>
              <a:rPr lang="en-US" sz="2500" b="1" smtClean="0">
                <a:latin typeface="Arial" pitchFamily="34" charset="0"/>
                <a:cs typeface="Arial" pitchFamily="34" charset="0"/>
              </a:rPr>
              <a:t> (O) có bán kính :</a:t>
            </a:r>
            <a:endParaRPr lang="vi-VN" sz="2500" b="1">
              <a:latin typeface="Arial" pitchFamily="34" charset="0"/>
              <a:cs typeface="Arial" pitchFamily="34" charset="0"/>
            </a:endParaRPr>
          </a:p>
        </p:txBody>
      </p:sp>
      <p:graphicFrame>
        <p:nvGraphicFramePr>
          <p:cNvPr id="21" name="Object 20"/>
          <p:cNvGraphicFramePr>
            <a:graphicFrameLocks noChangeAspect="1"/>
          </p:cNvGraphicFramePr>
          <p:nvPr>
            <p:extLst>
              <p:ext uri="{D42A27DB-BD31-4B8C-83A1-F6EECF244321}">
                <p14:modId xmlns:p14="http://schemas.microsoft.com/office/powerpoint/2010/main" val="971243903"/>
              </p:ext>
            </p:extLst>
          </p:nvPr>
        </p:nvGraphicFramePr>
        <p:xfrm>
          <a:off x="6000750" y="5087938"/>
          <a:ext cx="2701925" cy="1084262"/>
        </p:xfrm>
        <a:graphic>
          <a:graphicData uri="http://schemas.openxmlformats.org/presentationml/2006/ole">
            <mc:AlternateContent xmlns:mc="http://schemas.openxmlformats.org/markup-compatibility/2006">
              <mc:Choice xmlns:v="urn:schemas-microsoft-com:vml" Requires="v">
                <p:oleObj spid="_x0000_s962608" name="Equation" r:id="rId12" imgW="1041120" imgH="419040" progId="Equation.DSMT4">
                  <p:embed/>
                </p:oleObj>
              </mc:Choice>
              <mc:Fallback>
                <p:oleObj name="Equation" r:id="rId12" imgW="1041120" imgH="419040" progId="Equation.DSMT4">
                  <p:embed/>
                  <p:pic>
                    <p:nvPicPr>
                      <p:cNvPr id="0" name=""/>
                      <p:cNvPicPr>
                        <a:picLocks noChangeAspect="1" noChangeArrowheads="1"/>
                      </p:cNvPicPr>
                      <p:nvPr/>
                    </p:nvPicPr>
                    <p:blipFill>
                      <a:blip r:embed="rId13"/>
                      <a:srcRect/>
                      <a:stretch>
                        <a:fillRect/>
                      </a:stretch>
                    </p:blipFill>
                    <p:spPr bwMode="auto">
                      <a:xfrm>
                        <a:off x="6000750" y="5087938"/>
                        <a:ext cx="2701925"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TextBox 25"/>
          <p:cNvSpPr txBox="1"/>
          <p:nvPr/>
        </p:nvSpPr>
        <p:spPr>
          <a:xfrm>
            <a:off x="447214" y="123115"/>
            <a:ext cx="6485398" cy="477054"/>
          </a:xfrm>
          <a:prstGeom prst="rect">
            <a:avLst/>
          </a:prstGeom>
          <a:solidFill>
            <a:schemeClr val="accent5">
              <a:lumMod val="20000"/>
              <a:lumOff val="80000"/>
            </a:schemeClr>
          </a:solidFill>
        </p:spPr>
        <p:txBody>
          <a:bodyPr wrap="square" rtlCol="0">
            <a:spAutoFit/>
          </a:bodyPr>
          <a:lstStyle/>
          <a:p>
            <a:pPr marL="342900" indent="-342900">
              <a:buFont typeface="Wingdings" pitchFamily="2" charset="2"/>
              <a:buChar char="q"/>
            </a:pPr>
            <a:r>
              <a:rPr lang="en-US" sz="2500" b="1" i="1">
                <a:solidFill>
                  <a:srgbClr val="C00000"/>
                </a:solidFill>
                <a:latin typeface="Arial" pitchFamily="34" charset="0"/>
                <a:cs typeface="Arial" pitchFamily="34" charset="0"/>
              </a:rPr>
              <a:t> </a:t>
            </a:r>
            <a:r>
              <a:rPr lang="vi-VN" sz="2500" b="1" i="1" smtClean="0">
                <a:solidFill>
                  <a:srgbClr val="C00000"/>
                </a:solidFill>
                <a:latin typeface="Arial" pitchFamily="34" charset="0"/>
                <a:cs typeface="Arial" pitchFamily="34" charset="0"/>
              </a:rPr>
              <a:t>Đường tròn</a:t>
            </a:r>
            <a:r>
              <a:rPr lang="en-US" sz="2500" b="1" i="1" smtClean="0">
                <a:solidFill>
                  <a:srgbClr val="C00000"/>
                </a:solidFill>
                <a:latin typeface="Arial" pitchFamily="34" charset="0"/>
                <a:cs typeface="Arial" pitchFamily="34" charset="0"/>
              </a:rPr>
              <a:t> ngoại tiếp tam giác vuông.</a:t>
            </a:r>
            <a:endParaRPr lang="vi-VN" sz="2500" b="1" i="1">
              <a:solidFill>
                <a:srgbClr val="C00000"/>
              </a:solidFill>
              <a:latin typeface="Arial" pitchFamily="34" charset="0"/>
              <a:cs typeface="Arial" pitchFamily="34" charset="0"/>
            </a:endParaRPr>
          </a:p>
        </p:txBody>
      </p:sp>
      <p:pic>
        <p:nvPicPr>
          <p:cNvPr id="962602" name="Picture 4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22522" y="2064152"/>
            <a:ext cx="3402013" cy="351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97759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500"/>
                                        <p:tgtEl>
                                          <p:spTgt spid="3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6"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9293" y="2085975"/>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1951037" y="809546"/>
            <a:ext cx="9906000" cy="1171654"/>
          </a:xfrm>
          <a:prstGeom prst="roundRect">
            <a:avLst>
              <a:gd name="adj" fmla="val 5381"/>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0" name="TextBox 9"/>
          <p:cNvSpPr txBox="1"/>
          <p:nvPr/>
        </p:nvSpPr>
        <p:spPr>
          <a:xfrm>
            <a:off x="2103437" y="897200"/>
            <a:ext cx="9666090" cy="892530"/>
          </a:xfrm>
          <a:prstGeom prst="rect">
            <a:avLst/>
          </a:prstGeom>
          <a:noFill/>
        </p:spPr>
        <p:txBody>
          <a:bodyPr wrap="square" lIns="121899" tIns="60949" rIns="121899" bIns="60949" rtlCol="0">
            <a:spAutoFit/>
          </a:bodyPr>
          <a:lstStyle/>
          <a:p>
            <a:r>
              <a:rPr lang="vi-VN" sz="2500" b="1">
                <a:latin typeface="Arial" pitchFamily="34" charset="0"/>
                <a:cs typeface="Arial" pitchFamily="34" charset="0"/>
              </a:rPr>
              <a:t>Cho tam giác ABC có </a:t>
            </a:r>
            <a:r>
              <a:rPr lang="vi-VN" sz="2500" b="1" smtClean="0">
                <a:latin typeface="Arial" pitchFamily="34" charset="0"/>
                <a:cs typeface="Arial" pitchFamily="34" charset="0"/>
              </a:rPr>
              <a:t>AC</a:t>
            </a:r>
            <a:r>
              <a:rPr lang="en-US" sz="2500" b="1" smtClean="0">
                <a:latin typeface="Arial" pitchFamily="34" charset="0"/>
                <a:cs typeface="Arial" pitchFamily="34" charset="0"/>
              </a:rPr>
              <a:t> </a:t>
            </a:r>
            <a:r>
              <a:rPr lang="vi-VN" sz="2500" b="1" smtClean="0">
                <a:latin typeface="Arial" pitchFamily="34" charset="0"/>
                <a:cs typeface="Arial" pitchFamily="34" charset="0"/>
              </a:rPr>
              <a:t>=</a:t>
            </a:r>
            <a:r>
              <a:rPr lang="en-US" sz="2500" b="1" smtClean="0">
                <a:latin typeface="Arial" pitchFamily="34" charset="0"/>
                <a:cs typeface="Arial" pitchFamily="34" charset="0"/>
              </a:rPr>
              <a:t> </a:t>
            </a:r>
            <a:r>
              <a:rPr lang="vi-VN" sz="2500" b="1" smtClean="0">
                <a:latin typeface="Arial" pitchFamily="34" charset="0"/>
                <a:cs typeface="Arial" pitchFamily="34" charset="0"/>
              </a:rPr>
              <a:t>3cm,</a:t>
            </a:r>
            <a:r>
              <a:rPr lang="en-US" sz="2500" b="1" smtClean="0">
                <a:latin typeface="Arial" pitchFamily="34" charset="0"/>
                <a:cs typeface="Arial" pitchFamily="34" charset="0"/>
              </a:rPr>
              <a:t> </a:t>
            </a:r>
            <a:r>
              <a:rPr lang="vi-VN" sz="2500" b="1" smtClean="0">
                <a:latin typeface="Arial" pitchFamily="34" charset="0"/>
                <a:cs typeface="Arial" pitchFamily="34" charset="0"/>
              </a:rPr>
              <a:t>AB</a:t>
            </a:r>
            <a:r>
              <a:rPr lang="en-US" sz="2500" b="1" smtClean="0">
                <a:latin typeface="Arial" pitchFamily="34" charset="0"/>
                <a:cs typeface="Arial" pitchFamily="34" charset="0"/>
              </a:rPr>
              <a:t> </a:t>
            </a:r>
            <a:r>
              <a:rPr lang="vi-VN" sz="2500" b="1" smtClean="0">
                <a:latin typeface="Arial" pitchFamily="34" charset="0"/>
                <a:cs typeface="Arial" pitchFamily="34" charset="0"/>
              </a:rPr>
              <a:t>=</a:t>
            </a:r>
            <a:r>
              <a:rPr lang="en-US" sz="2500" b="1" smtClean="0">
                <a:latin typeface="Arial" pitchFamily="34" charset="0"/>
                <a:cs typeface="Arial" pitchFamily="34" charset="0"/>
              </a:rPr>
              <a:t> </a:t>
            </a:r>
            <a:r>
              <a:rPr lang="vi-VN" sz="2500" b="1" smtClean="0">
                <a:latin typeface="Arial" pitchFamily="34" charset="0"/>
                <a:cs typeface="Arial" pitchFamily="34" charset="0"/>
              </a:rPr>
              <a:t>4cm </a:t>
            </a:r>
            <a:r>
              <a:rPr lang="vi-VN" sz="2500" b="1">
                <a:latin typeface="Arial" pitchFamily="34" charset="0"/>
                <a:cs typeface="Arial" pitchFamily="34" charset="0"/>
              </a:rPr>
              <a:t>và </a:t>
            </a:r>
            <a:r>
              <a:rPr lang="vi-VN" sz="2500" b="1" smtClean="0">
                <a:latin typeface="Arial" pitchFamily="34" charset="0"/>
                <a:cs typeface="Arial" pitchFamily="34" charset="0"/>
              </a:rPr>
              <a:t>BC</a:t>
            </a:r>
            <a:r>
              <a:rPr lang="en-US" sz="2500" b="1" smtClean="0">
                <a:latin typeface="Arial" pitchFamily="34" charset="0"/>
                <a:cs typeface="Arial" pitchFamily="34" charset="0"/>
              </a:rPr>
              <a:t> </a:t>
            </a:r>
            <a:r>
              <a:rPr lang="vi-VN" sz="2500" b="1" smtClean="0">
                <a:latin typeface="Arial" pitchFamily="34" charset="0"/>
                <a:cs typeface="Arial" pitchFamily="34" charset="0"/>
              </a:rPr>
              <a:t>=</a:t>
            </a:r>
            <a:r>
              <a:rPr lang="en-US" sz="2500" b="1" smtClean="0">
                <a:latin typeface="Arial" pitchFamily="34" charset="0"/>
                <a:cs typeface="Arial" pitchFamily="34" charset="0"/>
              </a:rPr>
              <a:t> </a:t>
            </a:r>
            <a:r>
              <a:rPr lang="vi-VN" sz="2500" b="1" smtClean="0">
                <a:latin typeface="Arial" pitchFamily="34" charset="0"/>
                <a:cs typeface="Arial" pitchFamily="34" charset="0"/>
              </a:rPr>
              <a:t>5cm. </a:t>
            </a:r>
            <a:endParaRPr lang="en-US" sz="2500" b="1" smtClean="0">
              <a:latin typeface="Arial" pitchFamily="34" charset="0"/>
              <a:cs typeface="Arial" pitchFamily="34" charset="0"/>
            </a:endParaRPr>
          </a:p>
          <a:p>
            <a:r>
              <a:rPr lang="vi-VN" sz="2500" b="1" smtClean="0">
                <a:latin typeface="Arial" pitchFamily="34" charset="0"/>
                <a:cs typeface="Arial" pitchFamily="34" charset="0"/>
              </a:rPr>
              <a:t>Tính </a:t>
            </a:r>
            <a:r>
              <a:rPr lang="vi-VN" sz="2500" b="1">
                <a:latin typeface="Arial" pitchFamily="34" charset="0"/>
                <a:cs typeface="Arial" pitchFamily="34" charset="0"/>
              </a:rPr>
              <a:t>bán kính của đường tròn ngoại tiếp tam giác </a:t>
            </a:r>
            <a:r>
              <a:rPr lang="vi-VN" sz="2500" b="1" smtClean="0">
                <a:latin typeface="Arial" pitchFamily="34" charset="0"/>
                <a:cs typeface="Arial" pitchFamily="34" charset="0"/>
              </a:rPr>
              <a:t>ABC.</a:t>
            </a:r>
            <a:endParaRPr lang="vi-VN" sz="2500" b="1">
              <a:latin typeface="Arial" pitchFamily="34" charset="0"/>
              <a:cs typeface="Arial" pitchFamily="34" charset="0"/>
            </a:endParaRPr>
          </a:p>
        </p:txBody>
      </p:sp>
      <p:pic>
        <p:nvPicPr>
          <p:cNvPr id="7260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437" y="685800"/>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Rectangle 48"/>
          <p:cNvSpPr/>
          <p:nvPr/>
        </p:nvSpPr>
        <p:spPr>
          <a:xfrm>
            <a:off x="761059" y="1221713"/>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1</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726020"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9096" b="19797"/>
          <a:stretch/>
        </p:blipFill>
        <p:spPr bwMode="auto">
          <a:xfrm>
            <a:off x="437689" y="858648"/>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31812" y="2455565"/>
            <a:ext cx="7620000" cy="492443"/>
          </a:xfrm>
          <a:prstGeom prst="rect">
            <a:avLst/>
          </a:prstGeom>
          <a:noFill/>
        </p:spPr>
        <p:txBody>
          <a:bodyPr wrap="square" rtlCol="0">
            <a:spAutoFit/>
          </a:bodyPr>
          <a:lstStyle/>
          <a:p>
            <a:pPr marL="342900" indent="-342900" algn="just">
              <a:buFont typeface="Wingdings" pitchFamily="2" charset="2"/>
              <a:buChar char="§"/>
            </a:pPr>
            <a:r>
              <a:rPr lang="en-US" sz="2600" b="1" smtClean="0">
                <a:latin typeface="Arial" pitchFamily="34" charset="0"/>
                <a:cs typeface="Arial" pitchFamily="34" charset="0"/>
              </a:rPr>
              <a:t>Xét tam giác ABC có : </a:t>
            </a:r>
            <a:endParaRPr lang="vi-VN" sz="2600" b="1">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342542793"/>
              </p:ext>
            </p:extLst>
          </p:nvPr>
        </p:nvGraphicFramePr>
        <p:xfrm>
          <a:off x="2454735" y="2932619"/>
          <a:ext cx="4843463" cy="623887"/>
        </p:xfrm>
        <a:graphic>
          <a:graphicData uri="http://schemas.openxmlformats.org/presentationml/2006/ole">
            <mc:AlternateContent xmlns:mc="http://schemas.openxmlformats.org/markup-compatibility/2006">
              <mc:Choice xmlns:v="urn:schemas-microsoft-com:vml" Requires="v">
                <p:oleObj spid="_x0000_s963629" name="Equation" r:id="rId7" imgW="1866600" imgH="241200" progId="Equation.DSMT4">
                  <p:embed/>
                </p:oleObj>
              </mc:Choice>
              <mc:Fallback>
                <p:oleObj name="Equation" r:id="rId7" imgW="1866600" imgH="241200" progId="Equation.DSMT4">
                  <p:embed/>
                  <p:pic>
                    <p:nvPicPr>
                      <p:cNvPr id="0" name=""/>
                      <p:cNvPicPr>
                        <a:picLocks noChangeAspect="1" noChangeArrowheads="1"/>
                      </p:cNvPicPr>
                      <p:nvPr/>
                    </p:nvPicPr>
                    <p:blipFill>
                      <a:blip r:embed="rId8"/>
                      <a:srcRect/>
                      <a:stretch>
                        <a:fillRect/>
                      </a:stretch>
                    </p:blipFill>
                    <p:spPr bwMode="auto">
                      <a:xfrm>
                        <a:off x="2454735" y="2932619"/>
                        <a:ext cx="48434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3360364544"/>
              </p:ext>
            </p:extLst>
          </p:nvPr>
        </p:nvGraphicFramePr>
        <p:xfrm>
          <a:off x="2045160" y="3481948"/>
          <a:ext cx="3360738" cy="623888"/>
        </p:xfrm>
        <a:graphic>
          <a:graphicData uri="http://schemas.openxmlformats.org/presentationml/2006/ole">
            <mc:AlternateContent xmlns:mc="http://schemas.openxmlformats.org/markup-compatibility/2006">
              <mc:Choice xmlns:v="urn:schemas-microsoft-com:vml" Requires="v">
                <p:oleObj spid="_x0000_s963630" name="Equation" r:id="rId9" imgW="1295280" imgH="241200" progId="Equation.DSMT4">
                  <p:embed/>
                </p:oleObj>
              </mc:Choice>
              <mc:Fallback>
                <p:oleObj name="Equation" r:id="rId9" imgW="1295280" imgH="241200" progId="Equation.DSMT4">
                  <p:embed/>
                  <p:pic>
                    <p:nvPicPr>
                      <p:cNvPr id="0" name=""/>
                      <p:cNvPicPr>
                        <a:picLocks noChangeAspect="1" noChangeArrowheads="1"/>
                      </p:cNvPicPr>
                      <p:nvPr/>
                    </p:nvPicPr>
                    <p:blipFill>
                      <a:blip r:embed="rId10"/>
                      <a:srcRect/>
                      <a:stretch>
                        <a:fillRect/>
                      </a:stretch>
                    </p:blipFill>
                    <p:spPr bwMode="auto">
                      <a:xfrm>
                        <a:off x="2045160" y="3481948"/>
                        <a:ext cx="3360738"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29" name="TextBox 28"/>
              <p:cNvSpPr txBox="1"/>
              <p:nvPr/>
            </p:nvSpPr>
            <p:spPr>
              <a:xfrm>
                <a:off x="855182" y="4132769"/>
                <a:ext cx="7620000" cy="477054"/>
              </a:xfrm>
              <a:prstGeom prst="rect">
                <a:avLst/>
              </a:prstGeom>
              <a:noFill/>
            </p:spPr>
            <p:txBody>
              <a:bodyPr wrap="square" rtlCol="0">
                <a:spAutoFit/>
              </a:bodyPr>
              <a:lstStyle/>
              <a:p>
                <a:pPr algn="just"/>
                <a:r>
                  <a:rPr lang="en-US" sz="2500" b="1" smtClean="0">
                    <a:latin typeface="Arial" pitchFamily="34" charset="0"/>
                    <a:cs typeface="Arial" pitchFamily="34" charset="0"/>
                  </a:rPr>
                  <a:t>Nên </a:t>
                </a:r>
                <a14:m>
                  <m:oMath xmlns:m="http://schemas.openxmlformats.org/officeDocument/2006/math">
                    <m:r>
                      <a:rPr lang="en-US" sz="2500" b="1" i="1" smtClean="0">
                        <a:latin typeface="Cambria Math"/>
                        <a:ea typeface="Cambria Math"/>
                        <a:cs typeface="Arial" pitchFamily="34" charset="0"/>
                      </a:rPr>
                      <m:t>∆</m:t>
                    </m:r>
                  </m:oMath>
                </a14:m>
                <a:r>
                  <a:rPr lang="en-US" sz="2500" b="1" smtClean="0">
                    <a:latin typeface="Arial" pitchFamily="34" charset="0"/>
                    <a:cs typeface="Arial" pitchFamily="34" charset="0"/>
                  </a:rPr>
                  <a:t>ABC vuông tại A </a:t>
                </a:r>
                <a:r>
                  <a:rPr lang="vi-VN" sz="2500" b="1">
                    <a:latin typeface="Arial" pitchFamily="34" charset="0"/>
                    <a:cs typeface="Arial" pitchFamily="34" charset="0"/>
                  </a:rPr>
                  <a:t>(định lí Pythagore </a:t>
                </a:r>
                <a:r>
                  <a:rPr lang="vi-VN" sz="2500" b="1" smtClean="0">
                    <a:latin typeface="Arial" pitchFamily="34" charset="0"/>
                    <a:cs typeface="Arial" pitchFamily="34" charset="0"/>
                  </a:rPr>
                  <a:t>đảo)</a:t>
                </a:r>
                <a:endParaRPr lang="vi-VN" sz="2500" b="1">
                  <a:latin typeface="Arial" pitchFamily="34" charset="0"/>
                  <a:cs typeface="Arial" pitchFamily="34"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855182" y="4132769"/>
                <a:ext cx="7620000" cy="477054"/>
              </a:xfrm>
              <a:prstGeom prst="rect">
                <a:avLst/>
              </a:prstGeom>
              <a:blipFill rotWithShape="1">
                <a:blip r:embed="rId12"/>
                <a:stretch>
                  <a:fillRect l="-1280" t="-8974" b="-30769"/>
                </a:stretch>
              </a:blipFill>
            </p:spPr>
            <p:txBody>
              <a:bodyPr/>
              <a:lstStyle/>
              <a:p>
                <a:r>
                  <a:rPr lang="en-US">
                    <a:noFill/>
                  </a:rPr>
                  <a:t> </a:t>
                </a:r>
              </a:p>
            </p:txBody>
          </p:sp>
        </mc:Fallback>
      </mc:AlternateContent>
      <p:sp>
        <p:nvSpPr>
          <p:cNvPr id="30" name="TextBox 29"/>
          <p:cNvSpPr txBox="1"/>
          <p:nvPr/>
        </p:nvSpPr>
        <p:spPr>
          <a:xfrm>
            <a:off x="855182" y="4572000"/>
            <a:ext cx="7086600" cy="892552"/>
          </a:xfrm>
          <a:prstGeom prst="rect">
            <a:avLst/>
          </a:prstGeom>
          <a:noFill/>
        </p:spPr>
        <p:txBody>
          <a:bodyPr wrap="square" rtlCol="0">
            <a:spAutoFit/>
          </a:bodyPr>
          <a:lstStyle/>
          <a:p>
            <a:pPr algn="just"/>
            <a:r>
              <a:rPr lang="vi-VN" sz="2600" b="1">
                <a:latin typeface="Arial" pitchFamily="34" charset="0"/>
                <a:cs typeface="Arial" pitchFamily="34" charset="0"/>
              </a:rPr>
              <a:t>Do đó, bán kính đường tròn tròn ngoại tiếp tam giác ABC </a:t>
            </a:r>
            <a:r>
              <a:rPr lang="vi-VN" sz="2600" b="1" smtClean="0">
                <a:latin typeface="Arial" pitchFamily="34" charset="0"/>
                <a:cs typeface="Arial" pitchFamily="34" charset="0"/>
              </a:rPr>
              <a:t>là:</a:t>
            </a:r>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p:graphicFrame>
        <p:nvGraphicFramePr>
          <p:cNvPr id="31" name="Object 30"/>
          <p:cNvGraphicFramePr>
            <a:graphicFrameLocks noChangeAspect="1"/>
          </p:cNvGraphicFramePr>
          <p:nvPr>
            <p:extLst>
              <p:ext uri="{D42A27DB-BD31-4B8C-83A1-F6EECF244321}">
                <p14:modId xmlns:p14="http://schemas.microsoft.com/office/powerpoint/2010/main" val="436015769"/>
              </p:ext>
            </p:extLst>
          </p:nvPr>
        </p:nvGraphicFramePr>
        <p:xfrm>
          <a:off x="3229118" y="5439743"/>
          <a:ext cx="2800350" cy="1084263"/>
        </p:xfrm>
        <a:graphic>
          <a:graphicData uri="http://schemas.openxmlformats.org/presentationml/2006/ole">
            <mc:AlternateContent xmlns:mc="http://schemas.openxmlformats.org/markup-compatibility/2006">
              <mc:Choice xmlns:v="urn:schemas-microsoft-com:vml" Requires="v">
                <p:oleObj spid="_x0000_s963631" name="Equation" r:id="rId13" imgW="1079280" imgH="419040" progId="Equation.DSMT4">
                  <p:embed/>
                </p:oleObj>
              </mc:Choice>
              <mc:Fallback>
                <p:oleObj name="Equation" r:id="rId13" imgW="1079280" imgH="419040" progId="Equation.DSMT4">
                  <p:embed/>
                  <p:pic>
                    <p:nvPicPr>
                      <p:cNvPr id="0" name=""/>
                      <p:cNvPicPr>
                        <a:picLocks noChangeAspect="1" noChangeArrowheads="1"/>
                      </p:cNvPicPr>
                      <p:nvPr/>
                    </p:nvPicPr>
                    <p:blipFill>
                      <a:blip r:embed="rId14"/>
                      <a:srcRect/>
                      <a:stretch>
                        <a:fillRect/>
                      </a:stretch>
                    </p:blipFill>
                    <p:spPr bwMode="auto">
                      <a:xfrm>
                        <a:off x="3229118" y="5439743"/>
                        <a:ext cx="2800350"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 name="TextBox 31"/>
          <p:cNvSpPr txBox="1"/>
          <p:nvPr/>
        </p:nvSpPr>
        <p:spPr>
          <a:xfrm>
            <a:off x="447214" y="123115"/>
            <a:ext cx="6485398" cy="477054"/>
          </a:xfrm>
          <a:prstGeom prst="rect">
            <a:avLst/>
          </a:prstGeom>
          <a:solidFill>
            <a:schemeClr val="accent5">
              <a:lumMod val="20000"/>
              <a:lumOff val="80000"/>
            </a:schemeClr>
          </a:solidFill>
        </p:spPr>
        <p:txBody>
          <a:bodyPr wrap="square" rtlCol="0">
            <a:spAutoFit/>
          </a:bodyPr>
          <a:lstStyle/>
          <a:p>
            <a:pPr marL="342900" indent="-342900">
              <a:buFont typeface="Wingdings" pitchFamily="2" charset="2"/>
              <a:buChar char="q"/>
            </a:pPr>
            <a:r>
              <a:rPr lang="en-US" sz="2500" b="1" i="1">
                <a:solidFill>
                  <a:srgbClr val="C00000"/>
                </a:solidFill>
                <a:latin typeface="Arial" pitchFamily="34" charset="0"/>
                <a:cs typeface="Arial" pitchFamily="34" charset="0"/>
              </a:rPr>
              <a:t> </a:t>
            </a:r>
            <a:r>
              <a:rPr lang="vi-VN" sz="2500" b="1" i="1" smtClean="0">
                <a:solidFill>
                  <a:srgbClr val="C00000"/>
                </a:solidFill>
                <a:latin typeface="Arial" pitchFamily="34" charset="0"/>
                <a:cs typeface="Arial" pitchFamily="34" charset="0"/>
              </a:rPr>
              <a:t>Đường tròn</a:t>
            </a:r>
            <a:r>
              <a:rPr lang="en-US" sz="2500" b="1" i="1" smtClean="0">
                <a:solidFill>
                  <a:srgbClr val="C00000"/>
                </a:solidFill>
                <a:latin typeface="Arial" pitchFamily="34" charset="0"/>
                <a:cs typeface="Arial" pitchFamily="34" charset="0"/>
              </a:rPr>
              <a:t> ngoại tiếp tam giác vuông.</a:t>
            </a:r>
            <a:endParaRPr lang="vi-VN" sz="2500" b="1" i="1">
              <a:solidFill>
                <a:srgbClr val="C00000"/>
              </a:solidFill>
              <a:latin typeface="Arial" pitchFamily="34" charset="0"/>
              <a:cs typeface="Arial" pitchFamily="34" charset="0"/>
            </a:endParaRPr>
          </a:p>
        </p:txBody>
      </p:sp>
      <p:pic>
        <p:nvPicPr>
          <p:cNvPr id="963625" name="Picture 4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99437" y="2112233"/>
            <a:ext cx="3657600" cy="346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85943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left)">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left)">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500"/>
                                        <p:tgtEl>
                                          <p:spTgt spid="30"/>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left)">
                                      <p:cBhvr>
                                        <p:cTn id="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0412" y="3305175"/>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447214" y="609600"/>
            <a:ext cx="7018798" cy="477054"/>
          </a:xfrm>
          <a:prstGeom prst="rect">
            <a:avLst/>
          </a:prstGeom>
          <a:noFill/>
        </p:spPr>
        <p:txBody>
          <a:bodyPr wrap="square" rtlCol="0">
            <a:spAutoFit/>
          </a:bodyPr>
          <a:lstStyle/>
          <a:p>
            <a:pPr marL="342900" indent="-342900">
              <a:buFont typeface="Wingdings" pitchFamily="2" charset="2"/>
              <a:buChar char="q"/>
            </a:pPr>
            <a:r>
              <a:rPr lang="en-US" sz="2500" b="1" i="1">
                <a:solidFill>
                  <a:srgbClr val="C00000"/>
                </a:solidFill>
                <a:latin typeface="Arial" pitchFamily="34" charset="0"/>
                <a:cs typeface="Arial" pitchFamily="34" charset="0"/>
              </a:rPr>
              <a:t> </a:t>
            </a:r>
            <a:r>
              <a:rPr lang="vi-VN" sz="2500" b="1" i="1" smtClean="0">
                <a:solidFill>
                  <a:srgbClr val="C00000"/>
                </a:solidFill>
                <a:latin typeface="Arial" pitchFamily="34" charset="0"/>
                <a:cs typeface="Arial" pitchFamily="34" charset="0"/>
              </a:rPr>
              <a:t>Đường tròn</a:t>
            </a:r>
            <a:r>
              <a:rPr lang="en-US" sz="2500" b="1" i="1" smtClean="0">
                <a:solidFill>
                  <a:srgbClr val="C00000"/>
                </a:solidFill>
                <a:latin typeface="Arial" pitchFamily="34" charset="0"/>
                <a:cs typeface="Arial" pitchFamily="34" charset="0"/>
              </a:rPr>
              <a:t> ngoại tiếp tam giác đều.</a:t>
            </a:r>
            <a:endParaRPr lang="vi-VN" sz="2500" b="1" i="1">
              <a:solidFill>
                <a:srgbClr val="C00000"/>
              </a:solidFill>
              <a:latin typeface="Arial" pitchFamily="34" charset="0"/>
              <a:cs typeface="Arial" pitchFamily="34" charset="0"/>
            </a:endParaRPr>
          </a:p>
        </p:txBody>
      </p:sp>
      <p:sp>
        <p:nvSpPr>
          <p:cNvPr id="13" name="TextBox 12"/>
          <p:cNvSpPr txBox="1"/>
          <p:nvPr/>
        </p:nvSpPr>
        <p:spPr>
          <a:xfrm>
            <a:off x="363077" y="3552825"/>
            <a:ext cx="8169734" cy="1107996"/>
          </a:xfrm>
          <a:prstGeom prst="rect">
            <a:avLst/>
          </a:prstGeom>
          <a:noFill/>
        </p:spPr>
        <p:txBody>
          <a:bodyPr wrap="square" rtlCol="0">
            <a:spAutoFit/>
          </a:bodyPr>
          <a:lstStyle/>
          <a:p>
            <a:pPr marL="457200" indent="-457200" algn="just">
              <a:buFont typeface="+mj-lt"/>
              <a:buAutoNum type="alphaLcParenR"/>
            </a:pPr>
            <a:r>
              <a:rPr lang="vi-VN" sz="2200" b="1" smtClean="0">
                <a:latin typeface="Arial" pitchFamily="34" charset="0"/>
                <a:cs typeface="Arial" pitchFamily="34" charset="0"/>
              </a:rPr>
              <a:t>Kẻ </a:t>
            </a:r>
            <a:r>
              <a:rPr lang="vi-VN" sz="2200" b="1">
                <a:latin typeface="Arial" pitchFamily="34" charset="0"/>
                <a:cs typeface="Arial" pitchFamily="34" charset="0"/>
              </a:rPr>
              <a:t>ba đường trung trực của các cạnh AB, AC, BC. Gọi O là giao điểm của ba đường trung trực đó thì O là tâm của đường tròn ngoại tiếp tam giác </a:t>
            </a:r>
            <a:r>
              <a:rPr lang="vi-VN" sz="2200" b="1" smtClean="0">
                <a:latin typeface="Arial" pitchFamily="34" charset="0"/>
                <a:cs typeface="Arial" pitchFamily="34" charset="0"/>
              </a:rPr>
              <a:t>ABC.</a:t>
            </a:r>
            <a:endParaRPr lang="vi-VN" sz="2200" b="1">
              <a:latin typeface="Arial" pitchFamily="34" charset="0"/>
              <a:cs typeface="Arial" pitchFamily="34" charset="0"/>
            </a:endParaRPr>
          </a:p>
        </p:txBody>
      </p:sp>
      <p:sp>
        <p:nvSpPr>
          <p:cNvPr id="15" name="AutoShape 4"/>
          <p:cNvSpPr>
            <a:spLocks noChangeArrowheads="1"/>
          </p:cNvSpPr>
          <p:nvPr/>
        </p:nvSpPr>
        <p:spPr bwMode="gray">
          <a:xfrm>
            <a:off x="447214" y="95249"/>
            <a:ext cx="61805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1  . </a:t>
            </a:r>
            <a:r>
              <a:rPr lang="en-US" sz="1900" b="1">
                <a:solidFill>
                  <a:schemeClr val="bg1"/>
                </a:solidFill>
                <a:latin typeface="Arial" pitchFamily="34" charset="0"/>
                <a:cs typeface="Arial" pitchFamily="34" charset="0"/>
              </a:rPr>
              <a:t> </a:t>
            </a:r>
            <a:r>
              <a:rPr lang="en-US" sz="1900" b="1" smtClean="0">
                <a:solidFill>
                  <a:schemeClr val="bg1"/>
                </a:solidFill>
                <a:latin typeface="Arial" pitchFamily="34" charset="0"/>
                <a:cs typeface="Arial" pitchFamily="34" charset="0"/>
              </a:rPr>
              <a:t>ĐƯỜNG TRÒN NGOẠI TIẾP MỘT TAM GIÁC .</a:t>
            </a:r>
            <a:endParaRPr lang="vi-VN" sz="1900" b="1">
              <a:solidFill>
                <a:schemeClr val="bg1"/>
              </a:solidFill>
              <a:latin typeface="Arial" pitchFamily="34" charset="0"/>
              <a:cs typeface="Arial" pitchFamily="34" charset="0"/>
            </a:endParaRPr>
          </a:p>
        </p:txBody>
      </p:sp>
      <p:grpSp>
        <p:nvGrpSpPr>
          <p:cNvPr id="3" name="Group 2"/>
          <p:cNvGrpSpPr/>
          <p:nvPr/>
        </p:nvGrpSpPr>
        <p:grpSpPr>
          <a:xfrm>
            <a:off x="379412" y="1066799"/>
            <a:ext cx="11506200" cy="2132197"/>
            <a:chOff x="379412" y="1066799"/>
            <a:chExt cx="11506200" cy="2132197"/>
          </a:xfrm>
        </p:grpSpPr>
        <p:sp>
          <p:nvSpPr>
            <p:cNvPr id="25" name="Rounded Rectangle 24"/>
            <p:cNvSpPr/>
            <p:nvPr/>
          </p:nvSpPr>
          <p:spPr>
            <a:xfrm>
              <a:off x="379412" y="1066799"/>
              <a:ext cx="11506200" cy="2132197"/>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26" name="TextBox 25"/>
                <p:cNvSpPr txBox="1"/>
                <p:nvPr/>
              </p:nvSpPr>
              <p:spPr>
                <a:xfrm>
                  <a:off x="684212" y="1121568"/>
                  <a:ext cx="11049000" cy="2077428"/>
                </a:xfrm>
                <a:prstGeom prst="rect">
                  <a:avLst/>
                </a:prstGeom>
                <a:noFill/>
              </p:spPr>
              <p:txBody>
                <a:bodyPr wrap="square" rtlCol="0">
                  <a:spAutoFit/>
                </a:bodyPr>
                <a:lstStyle/>
                <a:p>
                  <a:pPr algn="just"/>
                  <a:r>
                    <a:rPr lang="en-US" sz="2200" b="1" smtClean="0">
                      <a:latin typeface="Arial" pitchFamily="34" charset="0"/>
                      <a:cs typeface="Arial" pitchFamily="34" charset="0"/>
                    </a:rPr>
                    <a:t>	</a:t>
                  </a:r>
                  <a:r>
                    <a:rPr lang="vi-VN" sz="2300" b="1">
                      <a:latin typeface="Arial" pitchFamily="34" charset="0"/>
                      <a:cs typeface="Arial" pitchFamily="34" charset="0"/>
                    </a:rPr>
                    <a:t>a) Vẽ tam giác đều ABC. Hãy trình bày cách xác định tâm của đường tròn ngoại tiếp tam giác ABC và vẽ đường tròn đó</a:t>
                  </a:r>
                  <a:r>
                    <a:rPr lang="vi-VN" sz="2300" b="1" smtClean="0">
                      <a:latin typeface="Arial" pitchFamily="34" charset="0"/>
                      <a:cs typeface="Arial" pitchFamily="34" charset="0"/>
                    </a:rPr>
                    <a:t>.</a:t>
                  </a:r>
                  <a:endParaRPr lang="en-US" sz="2300" b="1" smtClean="0">
                    <a:latin typeface="Arial" pitchFamily="34" charset="0"/>
                    <a:cs typeface="Arial" pitchFamily="34" charset="0"/>
                  </a:endParaRPr>
                </a:p>
                <a:p>
                  <a:pPr algn="just"/>
                  <a:r>
                    <a:rPr lang="vi-VN" sz="2300" b="1" smtClean="0">
                      <a:latin typeface="Arial" pitchFamily="34" charset="0"/>
                      <a:cs typeface="Arial" pitchFamily="34" charset="0"/>
                    </a:rPr>
                    <a:t>b</a:t>
                  </a:r>
                  <a:r>
                    <a:rPr lang="vi-VN" sz="2300" b="1">
                      <a:latin typeface="Arial" pitchFamily="34" charset="0"/>
                      <a:cs typeface="Arial" pitchFamily="34" charset="0"/>
                    </a:rPr>
                    <a:t>) Giải thích vì sao tâm O của đường tròn ngoại tiếp tam giác ABC trùng với trọng tâm của tam giác đó (H.9.17</a:t>
                  </a:r>
                  <a:r>
                    <a:rPr lang="vi-VN" sz="2300" b="1" smtClean="0">
                      <a:latin typeface="Arial" pitchFamily="34" charset="0"/>
                      <a:cs typeface="Arial" pitchFamily="34" charset="0"/>
                    </a:rPr>
                    <a:t>).</a:t>
                  </a:r>
                  <a:endParaRPr lang="en-US" sz="2300" b="1" smtClean="0">
                    <a:latin typeface="Arial" pitchFamily="34" charset="0"/>
                    <a:cs typeface="Arial" pitchFamily="34" charset="0"/>
                  </a:endParaRPr>
                </a:p>
                <a:p>
                  <a:pPr algn="just"/>
                  <a:r>
                    <a:rPr lang="vi-VN" sz="2300" b="1" smtClean="0">
                      <a:latin typeface="Arial" pitchFamily="34" charset="0"/>
                      <a:cs typeface="Arial" pitchFamily="34" charset="0"/>
                    </a:rPr>
                    <a:t>c</a:t>
                  </a:r>
                  <a:r>
                    <a:rPr lang="vi-VN" sz="2300" b="1">
                      <a:latin typeface="Arial" pitchFamily="34" charset="0"/>
                      <a:cs typeface="Arial" pitchFamily="34" charset="0"/>
                    </a:rPr>
                    <a:t>) Giải thích vì </a:t>
                  </a:r>
                  <a:r>
                    <a:rPr lang="vi-VN" sz="2300" b="1" smtClean="0">
                      <a:latin typeface="Arial" pitchFamily="34" charset="0"/>
                      <a:cs typeface="Arial" pitchFamily="34" charset="0"/>
                    </a:rPr>
                    <a:t>sao</a:t>
                  </a:r>
                  <a:r>
                    <a:rPr lang="en-US" sz="2300" b="1" smtClean="0">
                      <a:latin typeface="Arial" pitchFamily="34" charset="0"/>
                      <a:cs typeface="Arial" pitchFamily="34" charset="0"/>
                    </a:rPr>
                    <a:t> </a:t>
                  </a:r>
                  <a14:m>
                    <m:oMath xmlns:m="http://schemas.openxmlformats.org/officeDocument/2006/math">
                      <m:acc>
                        <m:accPr>
                          <m:chr m:val="̂"/>
                          <m:ctrlPr>
                            <a:rPr lang="en-US" sz="2300" b="1" i="1" smtClean="0">
                              <a:latin typeface="Cambria Math"/>
                              <a:cs typeface="Arial" pitchFamily="34" charset="0"/>
                            </a:rPr>
                          </m:ctrlPr>
                        </m:accPr>
                        <m:e>
                          <m:r>
                            <a:rPr lang="en-US" sz="2300" b="1" i="1" smtClean="0">
                              <a:latin typeface="Cambria Math"/>
                              <a:cs typeface="Arial" pitchFamily="34" charset="0"/>
                            </a:rPr>
                            <m:t>𝑶𝑩𝑴</m:t>
                          </m:r>
                        </m:e>
                      </m:acc>
                      <m:r>
                        <a:rPr lang="en-US" sz="2300" b="1" i="1" smtClean="0">
                          <a:latin typeface="Cambria Math"/>
                          <a:cs typeface="Arial" pitchFamily="34" charset="0"/>
                        </a:rPr>
                        <m:t>=</m:t>
                      </m:r>
                      <m:sSup>
                        <m:sSupPr>
                          <m:ctrlPr>
                            <a:rPr lang="en-US" sz="2300" b="1" i="1" smtClean="0">
                              <a:latin typeface="Cambria Math"/>
                              <a:cs typeface="Arial" pitchFamily="34" charset="0"/>
                            </a:rPr>
                          </m:ctrlPr>
                        </m:sSupPr>
                        <m:e>
                          <m:r>
                            <a:rPr lang="en-US" sz="2300" b="1" i="1" smtClean="0">
                              <a:latin typeface="Cambria Math"/>
                              <a:cs typeface="Arial" pitchFamily="34" charset="0"/>
                            </a:rPr>
                            <m:t>𝟑𝟎</m:t>
                          </m:r>
                        </m:e>
                        <m:sup>
                          <m:r>
                            <a:rPr lang="en-US" sz="2300" b="1" i="1" smtClean="0">
                              <a:latin typeface="Cambria Math"/>
                              <a:cs typeface="Arial" pitchFamily="34" charset="0"/>
                            </a:rPr>
                            <m:t>𝟎</m:t>
                          </m:r>
                        </m:sup>
                      </m:sSup>
                    </m:oMath>
                  </a14:m>
                  <a:r>
                    <a:rPr lang="en-US" sz="2300" b="1" smtClean="0">
                      <a:latin typeface="Arial" pitchFamily="34" charset="0"/>
                      <a:cs typeface="Arial" pitchFamily="34" charset="0"/>
                    </a:rPr>
                    <a:t> và </a:t>
                  </a:r>
                  <a14:m>
                    <m:oMath xmlns:m="http://schemas.openxmlformats.org/officeDocument/2006/math">
                      <m:r>
                        <a:rPr lang="en-US" sz="2300" b="1" i="1" smtClean="0">
                          <a:latin typeface="Cambria Math"/>
                          <a:cs typeface="Arial" pitchFamily="34" charset="0"/>
                        </a:rPr>
                        <m:t>𝑶𝑩</m:t>
                      </m:r>
                      <m:r>
                        <a:rPr lang="en-US" sz="2300" b="1" i="1" smtClean="0">
                          <a:latin typeface="Cambria Math"/>
                          <a:cs typeface="Arial" pitchFamily="34" charset="0"/>
                        </a:rPr>
                        <m:t>=</m:t>
                      </m:r>
                      <m:f>
                        <m:fPr>
                          <m:ctrlPr>
                            <a:rPr lang="en-US" sz="2300" b="1" i="1" smtClean="0">
                              <a:latin typeface="Cambria Math"/>
                              <a:cs typeface="Arial" pitchFamily="34" charset="0"/>
                            </a:rPr>
                          </m:ctrlPr>
                        </m:fPr>
                        <m:num>
                          <m:rad>
                            <m:radPr>
                              <m:degHide m:val="on"/>
                              <m:ctrlPr>
                                <a:rPr lang="en-US" sz="2300" b="1" i="1" smtClean="0">
                                  <a:latin typeface="Cambria Math"/>
                                  <a:cs typeface="Arial" pitchFamily="34" charset="0"/>
                                </a:rPr>
                              </m:ctrlPr>
                            </m:radPr>
                            <m:deg/>
                            <m:e>
                              <m:r>
                                <a:rPr lang="en-US" sz="2300" b="1" i="1" smtClean="0">
                                  <a:latin typeface="Cambria Math"/>
                                  <a:cs typeface="Arial" pitchFamily="34" charset="0"/>
                                </a:rPr>
                                <m:t>𝟑</m:t>
                              </m:r>
                            </m:e>
                          </m:rad>
                        </m:num>
                        <m:den>
                          <m:r>
                            <a:rPr lang="en-US" sz="2300" b="1" i="1" smtClean="0">
                              <a:latin typeface="Cambria Math"/>
                              <a:cs typeface="Arial" pitchFamily="34" charset="0"/>
                            </a:rPr>
                            <m:t>𝟑</m:t>
                          </m:r>
                        </m:den>
                      </m:f>
                      <m:r>
                        <a:rPr lang="en-US" sz="2300" b="1" i="1" smtClean="0">
                          <a:latin typeface="Cambria Math"/>
                          <a:cs typeface="Arial" pitchFamily="34" charset="0"/>
                        </a:rPr>
                        <m:t>𝑩𝑪</m:t>
                      </m:r>
                    </m:oMath>
                  </a14:m>
                  <a:r>
                    <a:rPr lang="en-US" sz="2300" b="1" smtClean="0">
                      <a:latin typeface="Arial" pitchFamily="34" charset="0"/>
                      <a:cs typeface="Arial" pitchFamily="34" charset="0"/>
                    </a:rPr>
                    <a:t> (M là trung điểm của BC)</a:t>
                  </a:r>
                  <a:endParaRPr lang="vi-VN" sz="2300" b="1">
                    <a:latin typeface="Arial" pitchFamily="34" charset="0"/>
                    <a:cs typeface="Arial"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684212" y="1121568"/>
                  <a:ext cx="11049000" cy="2077428"/>
                </a:xfrm>
                <a:prstGeom prst="rect">
                  <a:avLst/>
                </a:prstGeom>
                <a:blipFill rotWithShape="1">
                  <a:blip r:embed="rId4"/>
                  <a:stretch>
                    <a:fillRect l="-772" t="-2053" r="-772" b="-1466"/>
                  </a:stretch>
                </a:blipFill>
              </p:spPr>
              <p:txBody>
                <a:bodyPr/>
                <a:lstStyle/>
                <a:p>
                  <a:r>
                    <a:rPr lang="en-US">
                      <a:noFill/>
                    </a:rPr>
                    <a:t> </a:t>
                  </a:r>
                </a:p>
              </p:txBody>
            </p:sp>
          </mc:Fallback>
        </mc:AlternateContent>
        <p:pic>
          <p:nvPicPr>
            <p:cNvPr id="8099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2" y="1121568"/>
              <a:ext cx="1219200"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 name="TextBox 19"/>
          <p:cNvSpPr txBox="1"/>
          <p:nvPr/>
        </p:nvSpPr>
        <p:spPr>
          <a:xfrm>
            <a:off x="363076" y="4673442"/>
            <a:ext cx="8169735" cy="1446550"/>
          </a:xfrm>
          <a:prstGeom prst="rect">
            <a:avLst/>
          </a:prstGeom>
          <a:noFill/>
        </p:spPr>
        <p:txBody>
          <a:bodyPr wrap="square" rtlCol="0">
            <a:spAutoFit/>
          </a:bodyPr>
          <a:lstStyle/>
          <a:p>
            <a:pPr marL="457200" indent="-457200" algn="just">
              <a:buFont typeface="+mj-lt"/>
              <a:buAutoNum type="alphaLcParenR" startAt="2"/>
            </a:pPr>
            <a:r>
              <a:rPr lang="vi-VN" sz="2200" b="1" smtClean="0">
                <a:latin typeface="Arial" pitchFamily="34" charset="0"/>
                <a:cs typeface="Arial" pitchFamily="34" charset="0"/>
              </a:rPr>
              <a:t>Vì </a:t>
            </a:r>
            <a:r>
              <a:rPr lang="vi-VN" sz="2200" b="1">
                <a:latin typeface="Arial" pitchFamily="34" charset="0"/>
                <a:cs typeface="Arial" pitchFamily="34" charset="0"/>
              </a:rPr>
              <a:t>tam giác ABC đều nên O vừa là giao điểm của ba đường trung trực trong tam giác, vừa là trọng tâm của tam giác. Do đó, tâm O của đường tròn ngoại tiếp tam giác ABC trùng với trọng tâm của tam giác </a:t>
            </a:r>
            <a:r>
              <a:rPr lang="vi-VN" sz="2200" b="1" smtClean="0">
                <a:latin typeface="Arial" pitchFamily="34" charset="0"/>
                <a:cs typeface="Arial" pitchFamily="34" charset="0"/>
              </a:rPr>
              <a:t>đó.</a:t>
            </a:r>
            <a:endParaRPr lang="vi-VN" sz="2200" b="1">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1" name="TextBox 20"/>
              <p:cNvSpPr txBox="1"/>
              <p:nvPr/>
            </p:nvSpPr>
            <p:spPr>
              <a:xfrm>
                <a:off x="363076" y="6119992"/>
                <a:ext cx="8169734" cy="459869"/>
              </a:xfrm>
              <a:prstGeom prst="rect">
                <a:avLst/>
              </a:prstGeom>
              <a:noFill/>
            </p:spPr>
            <p:txBody>
              <a:bodyPr wrap="square" rtlCol="0">
                <a:spAutoFit/>
              </a:bodyPr>
              <a:lstStyle/>
              <a:p>
                <a:pPr marL="457200" indent="-457200" algn="just">
                  <a:buFont typeface="+mj-lt"/>
                  <a:buAutoNum type="alphaLcParenR" startAt="3"/>
                </a:pPr>
                <a:r>
                  <a:rPr lang="vi-VN" sz="2200" b="1" smtClean="0">
                    <a:latin typeface="Arial" pitchFamily="34" charset="0"/>
                    <a:cs typeface="Arial" pitchFamily="34" charset="0"/>
                  </a:rPr>
                  <a:t>Tam giác ABC đều </a:t>
                </a:r>
                <a:r>
                  <a:rPr lang="vi-VN" sz="2200" b="1">
                    <a:latin typeface="Arial" pitchFamily="34" charset="0"/>
                    <a:cs typeface="Arial" pitchFamily="34" charset="0"/>
                  </a:rPr>
                  <a:t>nên </a:t>
                </a:r>
                <a:r>
                  <a:rPr lang="vi-VN" sz="2200" b="1" smtClean="0">
                    <a:latin typeface="Arial" pitchFamily="34" charset="0"/>
                    <a:cs typeface="Arial" pitchFamily="34" charset="0"/>
                  </a:rPr>
                  <a:t>BC</a:t>
                </a:r>
                <a:r>
                  <a:rPr lang="en-US" sz="2200" b="1" smtClean="0">
                    <a:latin typeface="Arial" pitchFamily="34" charset="0"/>
                    <a:cs typeface="Arial" pitchFamily="34" charset="0"/>
                  </a:rPr>
                  <a:t> </a:t>
                </a:r>
                <a:r>
                  <a:rPr lang="vi-VN" sz="2200" b="1" smtClean="0">
                    <a:latin typeface="Arial" pitchFamily="34" charset="0"/>
                    <a:cs typeface="Arial" pitchFamily="34" charset="0"/>
                  </a:rPr>
                  <a:t>=</a:t>
                </a:r>
                <a:r>
                  <a:rPr lang="en-US" sz="2200" b="1" smtClean="0">
                    <a:latin typeface="Arial" pitchFamily="34" charset="0"/>
                    <a:cs typeface="Arial" pitchFamily="34" charset="0"/>
                  </a:rPr>
                  <a:t> </a:t>
                </a:r>
                <a:r>
                  <a:rPr lang="vi-VN" sz="2200" b="1" smtClean="0">
                    <a:latin typeface="Arial" pitchFamily="34" charset="0"/>
                    <a:cs typeface="Arial" pitchFamily="34" charset="0"/>
                  </a:rPr>
                  <a:t>AC</a:t>
                </a:r>
                <a:r>
                  <a:rPr lang="en-US" sz="2200" b="1" smtClean="0">
                    <a:latin typeface="Arial" pitchFamily="34" charset="0"/>
                    <a:cs typeface="Arial" pitchFamily="34" charset="0"/>
                  </a:rPr>
                  <a:t> , </a:t>
                </a:r>
                <a14:m>
                  <m:oMath xmlns:m="http://schemas.openxmlformats.org/officeDocument/2006/math">
                    <m:acc>
                      <m:accPr>
                        <m:chr m:val="̂"/>
                        <m:ctrlPr>
                          <a:rPr lang="en-US" sz="2200" b="1" i="1" smtClean="0">
                            <a:latin typeface="Cambria Math"/>
                            <a:cs typeface="Arial" pitchFamily="34" charset="0"/>
                          </a:rPr>
                        </m:ctrlPr>
                      </m:accPr>
                      <m:e>
                        <m:r>
                          <a:rPr lang="en-US" sz="2200" b="1" i="1" smtClean="0">
                            <a:latin typeface="Cambria Math"/>
                            <a:cs typeface="Arial" pitchFamily="34" charset="0"/>
                          </a:rPr>
                          <m:t>𝑨𝑩𝑪</m:t>
                        </m:r>
                      </m:e>
                    </m:acc>
                    <m:r>
                      <a:rPr lang="en-US" sz="2200" b="1" i="1" smtClean="0">
                        <a:latin typeface="Cambria Math"/>
                        <a:cs typeface="Arial" pitchFamily="34" charset="0"/>
                      </a:rPr>
                      <m:t>=</m:t>
                    </m:r>
                    <m:sSup>
                      <m:sSupPr>
                        <m:ctrlPr>
                          <a:rPr lang="en-US" sz="2200" b="1" i="1" smtClean="0">
                            <a:latin typeface="Cambria Math"/>
                            <a:cs typeface="Arial" pitchFamily="34" charset="0"/>
                          </a:rPr>
                        </m:ctrlPr>
                      </m:sSupPr>
                      <m:e>
                        <m:r>
                          <a:rPr lang="en-US" sz="2200" b="1" i="1" smtClean="0">
                            <a:latin typeface="Cambria Math"/>
                            <a:cs typeface="Arial" pitchFamily="34" charset="0"/>
                          </a:rPr>
                          <m:t>𝟔𝟎</m:t>
                        </m:r>
                      </m:e>
                      <m:sup>
                        <m:r>
                          <a:rPr lang="en-US" sz="2200" b="1" i="1" smtClean="0">
                            <a:latin typeface="Cambria Math"/>
                            <a:cs typeface="Arial" pitchFamily="34" charset="0"/>
                          </a:rPr>
                          <m:t>𝟎</m:t>
                        </m:r>
                      </m:sup>
                    </m:sSup>
                  </m:oMath>
                </a14:m>
                <a:r>
                  <a:rPr lang="en-US" sz="2200" b="1" smtClean="0">
                    <a:latin typeface="Arial" pitchFamily="34" charset="0"/>
                    <a:cs typeface="Arial" pitchFamily="34" charset="0"/>
                  </a:rPr>
                  <a:t>.</a:t>
                </a:r>
                <a:endParaRPr lang="vi-VN" sz="2200" b="1">
                  <a:latin typeface="Arial" pitchFamily="34" charset="0"/>
                  <a:cs typeface="Arial"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63076" y="6119992"/>
                <a:ext cx="8169734" cy="459869"/>
              </a:xfrm>
              <a:prstGeom prst="rect">
                <a:avLst/>
              </a:prstGeom>
              <a:blipFill rotWithShape="1">
                <a:blip r:embed="rId7"/>
                <a:stretch>
                  <a:fillRect l="-896" t="-5333" b="-22667"/>
                </a:stretch>
              </a:blipFill>
            </p:spPr>
            <p:txBody>
              <a:bodyPr/>
              <a:lstStyle/>
              <a:p>
                <a:r>
                  <a:rPr lang="en-US">
                    <a:noFill/>
                  </a:rPr>
                  <a:t> </a:t>
                </a:r>
              </a:p>
            </p:txBody>
          </p:sp>
        </mc:Fallback>
      </mc:AlternateContent>
      <p:pic>
        <p:nvPicPr>
          <p:cNvPr id="9748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58126" y="3198996"/>
            <a:ext cx="3140075" cy="334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03443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974850"/>
                                        </p:tgtEl>
                                        <p:attrNameLst>
                                          <p:attrName>style.visibility</p:attrName>
                                        </p:attrNameLst>
                                      </p:cBhvr>
                                      <p:to>
                                        <p:strVal val="visible"/>
                                      </p:to>
                                    </p:set>
                                    <p:animEffect transition="in" filter="wipe(left)">
                                      <p:cBhvr>
                                        <p:cTn id="25" dur="500"/>
                                        <p:tgtEl>
                                          <p:spTgt spid="97485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3"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57858" y="5715000"/>
            <a:ext cx="1748859" cy="1356818"/>
          </a:xfrm>
          <a:prstGeom prst="rect">
            <a:avLst/>
          </a:prstGeom>
        </p:spPr>
      </p:pic>
      <p:grpSp>
        <p:nvGrpSpPr>
          <p:cNvPr id="4" name="Group 3"/>
          <p:cNvGrpSpPr/>
          <p:nvPr/>
        </p:nvGrpSpPr>
        <p:grpSpPr>
          <a:xfrm>
            <a:off x="637336" y="1089042"/>
            <a:ext cx="11117714" cy="1730358"/>
            <a:chOff x="637336" y="1143001"/>
            <a:chExt cx="11117714" cy="1730358"/>
          </a:xfrm>
        </p:grpSpPr>
        <p:sp>
          <p:nvSpPr>
            <p:cNvPr id="19" name="Rounded Rectangle 18"/>
            <p:cNvSpPr/>
            <p:nvPr/>
          </p:nvSpPr>
          <p:spPr>
            <a:xfrm>
              <a:off x="637336" y="1143001"/>
              <a:ext cx="10668000" cy="1501757"/>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742612" y="1786176"/>
              <a:ext cx="1012438" cy="1087183"/>
            </a:xfrm>
            <a:prstGeom prst="rect">
              <a:avLst/>
            </a:prstGeom>
          </p:spPr>
        </p:pic>
        <mc:AlternateContent xmlns:mc="http://schemas.openxmlformats.org/markup-compatibility/2006" xmlns:a14="http://schemas.microsoft.com/office/drawing/2010/main">
          <mc:Choice Requires="a14">
            <p:sp>
              <p:nvSpPr>
                <p:cNvPr id="17" name="TextBox 16"/>
                <p:cNvSpPr txBox="1"/>
                <p:nvPr/>
              </p:nvSpPr>
              <p:spPr>
                <a:xfrm>
                  <a:off x="912811" y="1338496"/>
                  <a:ext cx="10081841" cy="1176219"/>
                </a:xfrm>
                <a:prstGeom prst="rect">
                  <a:avLst/>
                </a:prstGeom>
                <a:noFill/>
              </p:spPr>
              <p:txBody>
                <a:bodyPr wrap="square" rtlCol="0">
                  <a:spAutoFit/>
                </a:bodyPr>
                <a:lstStyle/>
                <a:p>
                  <a:pPr marL="342900" indent="-342900">
                    <a:buFont typeface="Wingdings" pitchFamily="2" charset="2"/>
                    <a:buChar char="§"/>
                  </a:pPr>
                  <a:r>
                    <a:rPr lang="vi-VN" sz="2700" b="1" smtClean="0">
                      <a:latin typeface="Arial" pitchFamily="34" charset="0"/>
                      <a:cs typeface="Arial" pitchFamily="34" charset="0"/>
                    </a:rPr>
                    <a:t>Đường tròn</a:t>
                  </a:r>
                  <a:r>
                    <a:rPr lang="en-US" sz="2700" b="1" smtClean="0">
                      <a:latin typeface="Arial" pitchFamily="34" charset="0"/>
                      <a:cs typeface="Arial" pitchFamily="34" charset="0"/>
                    </a:rPr>
                    <a:t> ngoại tiếp tam giác đều cạnh a có tâm là trọng tâm của tam giác đó và bán kính bằng </a:t>
                  </a:r>
                  <a14:m>
                    <m:oMath xmlns:m="http://schemas.openxmlformats.org/officeDocument/2006/math">
                      <m:f>
                        <m:fPr>
                          <m:ctrlPr>
                            <a:rPr lang="en-US" sz="2700" b="1" i="1" smtClean="0">
                              <a:latin typeface="Cambria Math"/>
                              <a:cs typeface="Arial" pitchFamily="34" charset="0"/>
                            </a:rPr>
                          </m:ctrlPr>
                        </m:fPr>
                        <m:num>
                          <m:rad>
                            <m:radPr>
                              <m:degHide m:val="on"/>
                              <m:ctrlPr>
                                <a:rPr lang="en-US" sz="2700" b="1" i="1" smtClean="0">
                                  <a:latin typeface="Cambria Math"/>
                                  <a:cs typeface="Arial" pitchFamily="34" charset="0"/>
                                </a:rPr>
                              </m:ctrlPr>
                            </m:radPr>
                            <m:deg/>
                            <m:e>
                              <m:r>
                                <a:rPr lang="en-US" sz="2700" b="1" i="1" smtClean="0">
                                  <a:latin typeface="Cambria Math"/>
                                  <a:cs typeface="Arial" pitchFamily="34" charset="0"/>
                                </a:rPr>
                                <m:t>𝟑</m:t>
                              </m:r>
                            </m:e>
                          </m:rad>
                        </m:num>
                        <m:den>
                          <m:r>
                            <a:rPr lang="en-US" sz="2700" b="1" i="1" smtClean="0">
                              <a:latin typeface="Cambria Math"/>
                              <a:cs typeface="Arial" pitchFamily="34" charset="0"/>
                            </a:rPr>
                            <m:t>𝟑</m:t>
                          </m:r>
                        </m:den>
                      </m:f>
                      <m:r>
                        <a:rPr lang="en-US" sz="2700" b="1" i="1" smtClean="0">
                          <a:latin typeface="Cambria Math"/>
                          <a:cs typeface="Arial" pitchFamily="34" charset="0"/>
                        </a:rPr>
                        <m:t>𝒂</m:t>
                      </m:r>
                    </m:oMath>
                  </a14:m>
                  <a:r>
                    <a:rPr lang="en-US" sz="2700" b="1" smtClean="0">
                      <a:latin typeface="Arial" pitchFamily="34" charset="0"/>
                      <a:cs typeface="Arial" pitchFamily="34" charset="0"/>
                    </a:rPr>
                    <a:t> </a:t>
                  </a:r>
                  <a:endParaRPr lang="en-US" sz="2700" b="1">
                    <a:solidFill>
                      <a:schemeClr val="tx1"/>
                    </a:solidFill>
                    <a:latin typeface="Arial" pitchFamily="34" charset="0"/>
                    <a:cs typeface="Arial"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912811" y="1338496"/>
                  <a:ext cx="10081841" cy="1176219"/>
                </a:xfrm>
                <a:prstGeom prst="rect">
                  <a:avLst/>
                </a:prstGeom>
                <a:blipFill rotWithShape="1">
                  <a:blip r:embed="rId5"/>
                  <a:stretch>
                    <a:fillRect l="-1028" t="-4145" b="-4145"/>
                  </a:stretch>
                </a:blipFill>
              </p:spPr>
              <p:txBody>
                <a:bodyPr/>
                <a:lstStyle/>
                <a:p>
                  <a:r>
                    <a:rPr lang="en-US">
                      <a:noFill/>
                    </a:rPr>
                    <a:t> </a:t>
                  </a:r>
                </a:p>
              </p:txBody>
            </p:sp>
          </mc:Fallback>
        </mc:AlternateContent>
      </p:grpSp>
      <p:sp>
        <p:nvSpPr>
          <p:cNvPr id="10" name="TextBox 9"/>
          <p:cNvSpPr txBox="1"/>
          <p:nvPr/>
        </p:nvSpPr>
        <p:spPr>
          <a:xfrm>
            <a:off x="447214" y="609600"/>
            <a:ext cx="7018798" cy="477054"/>
          </a:xfrm>
          <a:prstGeom prst="rect">
            <a:avLst/>
          </a:prstGeom>
          <a:noFill/>
        </p:spPr>
        <p:txBody>
          <a:bodyPr wrap="square" rtlCol="0">
            <a:spAutoFit/>
          </a:bodyPr>
          <a:lstStyle/>
          <a:p>
            <a:pPr marL="342900" indent="-342900">
              <a:buFont typeface="Wingdings" pitchFamily="2" charset="2"/>
              <a:buChar char="q"/>
            </a:pPr>
            <a:r>
              <a:rPr lang="en-US" sz="2500" b="1" i="1">
                <a:solidFill>
                  <a:srgbClr val="C00000"/>
                </a:solidFill>
                <a:latin typeface="Arial" pitchFamily="34" charset="0"/>
                <a:cs typeface="Arial" pitchFamily="34" charset="0"/>
              </a:rPr>
              <a:t> </a:t>
            </a:r>
            <a:r>
              <a:rPr lang="vi-VN" sz="2500" b="1" i="1" smtClean="0">
                <a:solidFill>
                  <a:srgbClr val="C00000"/>
                </a:solidFill>
                <a:latin typeface="Arial" pitchFamily="34" charset="0"/>
                <a:cs typeface="Arial" pitchFamily="34" charset="0"/>
              </a:rPr>
              <a:t>Đường tròn</a:t>
            </a:r>
            <a:r>
              <a:rPr lang="en-US" sz="2500" b="1" i="1" smtClean="0">
                <a:solidFill>
                  <a:srgbClr val="C00000"/>
                </a:solidFill>
                <a:latin typeface="Arial" pitchFamily="34" charset="0"/>
                <a:cs typeface="Arial" pitchFamily="34" charset="0"/>
              </a:rPr>
              <a:t> ngoại tiếp tam giác đều.</a:t>
            </a:r>
            <a:endParaRPr lang="vi-VN" sz="2500" b="1" i="1">
              <a:solidFill>
                <a:srgbClr val="C00000"/>
              </a:solidFill>
              <a:latin typeface="Arial" pitchFamily="34" charset="0"/>
              <a:cs typeface="Arial" pitchFamily="34" charset="0"/>
            </a:endParaRPr>
          </a:p>
        </p:txBody>
      </p:sp>
      <p:sp>
        <p:nvSpPr>
          <p:cNvPr id="13" name="AutoShape 4"/>
          <p:cNvSpPr>
            <a:spLocks noChangeArrowheads="1"/>
          </p:cNvSpPr>
          <p:nvPr/>
        </p:nvSpPr>
        <p:spPr bwMode="gray">
          <a:xfrm>
            <a:off x="447214" y="95249"/>
            <a:ext cx="61805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1  . </a:t>
            </a:r>
            <a:r>
              <a:rPr lang="en-US" sz="1900" b="1">
                <a:solidFill>
                  <a:schemeClr val="bg1"/>
                </a:solidFill>
                <a:latin typeface="Arial" pitchFamily="34" charset="0"/>
                <a:cs typeface="Arial" pitchFamily="34" charset="0"/>
              </a:rPr>
              <a:t> </a:t>
            </a:r>
            <a:r>
              <a:rPr lang="en-US" sz="1900" b="1" smtClean="0">
                <a:solidFill>
                  <a:schemeClr val="bg1"/>
                </a:solidFill>
                <a:latin typeface="Arial" pitchFamily="34" charset="0"/>
                <a:cs typeface="Arial" pitchFamily="34" charset="0"/>
              </a:rPr>
              <a:t>ĐƯỜNG TRÒN NGOẠI TIẾP MỘT TAM GIÁC .</a:t>
            </a:r>
            <a:endParaRPr lang="vi-VN" sz="1900" b="1">
              <a:solidFill>
                <a:schemeClr val="bg1"/>
              </a:solidFill>
              <a:latin typeface="Arial" pitchFamily="34" charset="0"/>
              <a:cs typeface="Arial" pitchFamily="34" charset="0"/>
            </a:endParaRPr>
          </a:p>
        </p:txBody>
      </p:sp>
      <p:pic>
        <p:nvPicPr>
          <p:cNvPr id="9758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8892" y="2506766"/>
            <a:ext cx="3909854" cy="405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76599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75874"/>
                                        </p:tgtEl>
                                        <p:attrNameLst>
                                          <p:attrName>style.visibility</p:attrName>
                                        </p:attrNameLst>
                                      </p:cBhvr>
                                      <p:to>
                                        <p:strVal val="visible"/>
                                      </p:to>
                                    </p:set>
                                    <p:animEffect transition="in" filter="wipe(left)">
                                      <p:cBhvr>
                                        <p:cTn id="11" dur="500"/>
                                        <p:tgtEl>
                                          <p:spTgt spid="975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2040"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4262" y="1922049"/>
            <a:ext cx="3411474" cy="3261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7612" y="1967649"/>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227012" y="2373213"/>
            <a:ext cx="8227250" cy="892552"/>
          </a:xfrm>
          <a:prstGeom prst="rect">
            <a:avLst/>
          </a:prstGeom>
          <a:noFill/>
        </p:spPr>
        <p:txBody>
          <a:bodyPr wrap="square" rtlCol="0">
            <a:spAutoFit/>
          </a:bodyPr>
          <a:lstStyle/>
          <a:p>
            <a:pPr marL="342900" indent="-342900" algn="just">
              <a:buFont typeface="Wingdings" pitchFamily="2" charset="2"/>
              <a:buChar char="§"/>
            </a:pPr>
            <a:r>
              <a:rPr lang="en-US" sz="2600" b="1" smtClean="0">
                <a:latin typeface="Arial" pitchFamily="34" charset="0"/>
                <a:cs typeface="Arial" pitchFamily="34" charset="0"/>
              </a:rPr>
              <a:t>Lấy O là giao điểm của 3 đường trung tuyến của tam giác ABC và vẽ </a:t>
            </a:r>
            <a:r>
              <a:rPr lang="vi-VN" sz="2600" b="1" smtClean="0">
                <a:latin typeface="Arial" pitchFamily="34" charset="0"/>
                <a:cs typeface="Arial" pitchFamily="34" charset="0"/>
              </a:rPr>
              <a:t>đường tròn</a:t>
            </a:r>
            <a:r>
              <a:rPr lang="en-US" sz="2600" b="1" smtClean="0">
                <a:latin typeface="Arial" pitchFamily="34" charset="0"/>
                <a:cs typeface="Arial" pitchFamily="34" charset="0"/>
              </a:rPr>
              <a:t> (O) đi qua A</a:t>
            </a:r>
            <a:endParaRPr lang="vi-VN" sz="2600" b="1">
              <a:latin typeface="Arial" pitchFamily="34" charset="0"/>
              <a:cs typeface="Arial" pitchFamily="34" charset="0"/>
            </a:endParaRPr>
          </a:p>
        </p:txBody>
      </p:sp>
      <p:pic>
        <p:nvPicPr>
          <p:cNvPr id="2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370" y="647794"/>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ounded Rectangle 22"/>
          <p:cNvSpPr/>
          <p:nvPr/>
        </p:nvSpPr>
        <p:spPr>
          <a:xfrm>
            <a:off x="1666730" y="729399"/>
            <a:ext cx="10142682" cy="1117461"/>
          </a:xfrm>
          <a:prstGeom prst="roundRect">
            <a:avLst>
              <a:gd name="adj" fmla="val 5590"/>
            </a:avLst>
          </a:prstGeom>
          <a:solidFill>
            <a:srgbClr val="DBD2E4"/>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4" name="TextBox 23"/>
          <p:cNvSpPr txBox="1"/>
          <p:nvPr/>
        </p:nvSpPr>
        <p:spPr>
          <a:xfrm>
            <a:off x="1740982" y="841020"/>
            <a:ext cx="9992229" cy="892530"/>
          </a:xfrm>
          <a:prstGeom prst="rect">
            <a:avLst/>
          </a:prstGeom>
          <a:noFill/>
        </p:spPr>
        <p:txBody>
          <a:bodyPr wrap="square" lIns="121899" tIns="60949" rIns="121899" bIns="60949" rtlCol="0">
            <a:spAutoFit/>
          </a:bodyPr>
          <a:lstStyle/>
          <a:p>
            <a:pPr algn="just"/>
            <a:r>
              <a:rPr lang="en-US" sz="2500" b="1" smtClean="0">
                <a:latin typeface="Arial" pitchFamily="34" charset="0"/>
                <a:cs typeface="Arial" pitchFamily="34" charset="0"/>
              </a:rPr>
              <a:t>Cho tam giác đều ABC có cạnh bằng 3cm. Vẽ </a:t>
            </a:r>
            <a:r>
              <a:rPr lang="vi-VN" sz="2500" b="1" smtClean="0">
                <a:latin typeface="Arial" pitchFamily="34" charset="0"/>
                <a:cs typeface="Arial" pitchFamily="34" charset="0"/>
              </a:rPr>
              <a:t>đường tròn</a:t>
            </a:r>
            <a:r>
              <a:rPr lang="en-US" sz="2500" b="1" smtClean="0">
                <a:latin typeface="Arial" pitchFamily="34" charset="0"/>
                <a:cs typeface="Arial" pitchFamily="34" charset="0"/>
              </a:rPr>
              <a:t> (O;R) ngoại tiếp tam giác ABC. Tính bán kính R .</a:t>
            </a:r>
            <a:endParaRPr lang="vi-VN" sz="2500" b="1">
              <a:latin typeface="Arial" pitchFamily="34" charset="0"/>
              <a:cs typeface="Arial" pitchFamily="34" charset="0"/>
            </a:endParaRPr>
          </a:p>
        </p:txBody>
      </p:sp>
      <p:sp>
        <p:nvSpPr>
          <p:cNvPr id="25" name="Rectangle 24"/>
          <p:cNvSpPr/>
          <p:nvPr/>
        </p:nvSpPr>
        <p:spPr>
          <a:xfrm>
            <a:off x="715628" y="1081824"/>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2</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16" name="TextBox 15"/>
          <p:cNvSpPr txBox="1"/>
          <p:nvPr/>
        </p:nvSpPr>
        <p:spPr>
          <a:xfrm>
            <a:off x="531812" y="3352800"/>
            <a:ext cx="7733805" cy="892552"/>
          </a:xfrm>
          <a:prstGeom prst="rect">
            <a:avLst/>
          </a:prstGeom>
          <a:noFill/>
        </p:spPr>
        <p:txBody>
          <a:bodyPr wrap="square" rtlCol="0">
            <a:spAutoFit/>
          </a:bodyPr>
          <a:lstStyle/>
          <a:p>
            <a:r>
              <a:rPr lang="vi-VN" sz="2600" b="1" smtClean="0">
                <a:latin typeface="Arial" pitchFamily="34" charset="0"/>
                <a:cs typeface="Arial" pitchFamily="34" charset="0"/>
              </a:rPr>
              <a:t>Đường tròn</a:t>
            </a:r>
            <a:r>
              <a:rPr lang="en-US" sz="2600" b="1" smtClean="0">
                <a:latin typeface="Arial" pitchFamily="34" charset="0"/>
                <a:cs typeface="Arial" pitchFamily="34" charset="0"/>
              </a:rPr>
              <a:t> (O) là </a:t>
            </a:r>
            <a:r>
              <a:rPr lang="vi-VN" sz="2600" b="1" smtClean="0">
                <a:latin typeface="Arial" pitchFamily="34" charset="0"/>
                <a:cs typeface="Arial" pitchFamily="34" charset="0"/>
              </a:rPr>
              <a:t>đường tròn ngoại tiếp</a:t>
            </a:r>
            <a:r>
              <a:rPr lang="en-US" sz="2600" b="1" smtClean="0">
                <a:latin typeface="Arial" pitchFamily="34" charset="0"/>
                <a:cs typeface="Arial" pitchFamily="34" charset="0"/>
              </a:rPr>
              <a:t> tam giác ABC có bán kính :</a:t>
            </a:r>
            <a:endParaRPr lang="vi-VN" sz="2600" b="1">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53426391"/>
              </p:ext>
            </p:extLst>
          </p:nvPr>
        </p:nvGraphicFramePr>
        <p:xfrm>
          <a:off x="1871996" y="4243149"/>
          <a:ext cx="4811713" cy="1150937"/>
        </p:xfrm>
        <a:graphic>
          <a:graphicData uri="http://schemas.openxmlformats.org/presentationml/2006/ole">
            <mc:AlternateContent xmlns:mc="http://schemas.openxmlformats.org/markup-compatibility/2006">
              <mc:Choice xmlns:v="urn:schemas-microsoft-com:vml" Requires="v">
                <p:oleObj spid="_x0000_s964624" name="Equation" r:id="rId7" imgW="1854000" imgH="444240" progId="Equation.DSMT4">
                  <p:embed/>
                </p:oleObj>
              </mc:Choice>
              <mc:Fallback>
                <p:oleObj name="Equation" r:id="rId7" imgW="1854000" imgH="444240" progId="Equation.DSMT4">
                  <p:embed/>
                  <p:pic>
                    <p:nvPicPr>
                      <p:cNvPr id="0" name=""/>
                      <p:cNvPicPr>
                        <a:picLocks noChangeAspect="1" noChangeArrowheads="1"/>
                      </p:cNvPicPr>
                      <p:nvPr/>
                    </p:nvPicPr>
                    <p:blipFill>
                      <a:blip r:embed="rId8"/>
                      <a:srcRect/>
                      <a:stretch>
                        <a:fillRect/>
                      </a:stretch>
                    </p:blipFill>
                    <p:spPr bwMode="auto">
                      <a:xfrm>
                        <a:off x="1871996" y="4243149"/>
                        <a:ext cx="481171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TextBox 14"/>
          <p:cNvSpPr txBox="1"/>
          <p:nvPr/>
        </p:nvSpPr>
        <p:spPr>
          <a:xfrm>
            <a:off x="462791" y="132546"/>
            <a:ext cx="6274305" cy="477054"/>
          </a:xfrm>
          <a:prstGeom prst="rect">
            <a:avLst/>
          </a:prstGeom>
          <a:solidFill>
            <a:schemeClr val="accent5">
              <a:lumMod val="40000"/>
              <a:lumOff val="60000"/>
            </a:schemeClr>
          </a:solidFill>
        </p:spPr>
        <p:txBody>
          <a:bodyPr wrap="square" rtlCol="0">
            <a:spAutoFit/>
          </a:bodyPr>
          <a:lstStyle/>
          <a:p>
            <a:pPr marL="342900" indent="-342900">
              <a:buFont typeface="Wingdings" pitchFamily="2" charset="2"/>
              <a:buChar char="q"/>
            </a:pPr>
            <a:r>
              <a:rPr lang="en-US" sz="2500" b="1" i="1">
                <a:solidFill>
                  <a:srgbClr val="C00000"/>
                </a:solidFill>
                <a:latin typeface="Arial" pitchFamily="34" charset="0"/>
                <a:cs typeface="Arial" pitchFamily="34" charset="0"/>
              </a:rPr>
              <a:t> </a:t>
            </a:r>
            <a:r>
              <a:rPr lang="vi-VN" sz="2500" b="1" i="1" smtClean="0">
                <a:solidFill>
                  <a:srgbClr val="C00000"/>
                </a:solidFill>
                <a:latin typeface="Arial" pitchFamily="34" charset="0"/>
                <a:cs typeface="Arial" pitchFamily="34" charset="0"/>
              </a:rPr>
              <a:t>Đường tròn</a:t>
            </a:r>
            <a:r>
              <a:rPr lang="en-US" sz="2500" b="1" i="1" smtClean="0">
                <a:solidFill>
                  <a:srgbClr val="C00000"/>
                </a:solidFill>
                <a:latin typeface="Arial" pitchFamily="34" charset="0"/>
                <a:cs typeface="Arial" pitchFamily="34" charset="0"/>
              </a:rPr>
              <a:t> ngoại tiếp tam giác đều.</a:t>
            </a:r>
            <a:endParaRPr lang="vi-VN" sz="2500" b="1" i="1">
              <a:solidFill>
                <a:srgbClr val="C00000"/>
              </a:solidFill>
              <a:latin typeface="Arial" pitchFamily="34" charset="0"/>
              <a:cs typeface="Arial" pitchFamily="34" charset="0"/>
            </a:endParaRPr>
          </a:p>
        </p:txBody>
      </p:sp>
      <p:pic>
        <p:nvPicPr>
          <p:cNvPr id="812037"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54262" y="1917944"/>
            <a:ext cx="3411474" cy="3676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87266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500"/>
                                        <p:tgtEl>
                                          <p:spTgt spid="36"/>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812037"/>
                                        </p:tgtEl>
                                        <p:attrNameLst>
                                          <p:attrName>style.visibility</p:attrName>
                                        </p:attrNameLst>
                                      </p:cBhvr>
                                      <p:to>
                                        <p:strVal val="visible"/>
                                      </p:to>
                                    </p:set>
                                    <p:animEffect transition="in" filter="wheel(1)">
                                      <p:cBhvr>
                                        <p:cTn id="16" dur="1000"/>
                                        <p:tgtEl>
                                          <p:spTgt spid="81203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1723" y="2085975"/>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1951037" y="809546"/>
            <a:ext cx="9906000" cy="1171654"/>
          </a:xfrm>
          <a:prstGeom prst="roundRect">
            <a:avLst>
              <a:gd name="adj" fmla="val 5381"/>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0" name="TextBox 9"/>
          <p:cNvSpPr txBox="1"/>
          <p:nvPr/>
        </p:nvSpPr>
        <p:spPr>
          <a:xfrm>
            <a:off x="2103437" y="897200"/>
            <a:ext cx="9666090" cy="954085"/>
          </a:xfrm>
          <a:prstGeom prst="rect">
            <a:avLst/>
          </a:prstGeom>
          <a:noFill/>
        </p:spPr>
        <p:txBody>
          <a:bodyPr wrap="square" lIns="121899" tIns="60949" rIns="121899" bIns="60949" rtlCol="0">
            <a:spAutoFit/>
          </a:bodyPr>
          <a:lstStyle/>
          <a:p>
            <a:r>
              <a:rPr lang="vi-VN" sz="2700" b="1">
                <a:latin typeface="Arial" pitchFamily="34" charset="0"/>
                <a:cs typeface="Arial" pitchFamily="34" charset="0"/>
              </a:rPr>
              <a:t>Cho tam giác đều ABC nội tiếp đường tròn (O) có bán kính bằng 4cm. Tính độ dài các cạnh của tam giác </a:t>
            </a:r>
            <a:r>
              <a:rPr lang="vi-VN" sz="2700" b="1" smtClean="0">
                <a:latin typeface="Arial" pitchFamily="34" charset="0"/>
                <a:cs typeface="Arial" pitchFamily="34" charset="0"/>
              </a:rPr>
              <a:t>ABC.</a:t>
            </a:r>
            <a:endParaRPr lang="vi-VN" sz="2700" b="1">
              <a:latin typeface="Arial" pitchFamily="34" charset="0"/>
              <a:cs typeface="Arial" pitchFamily="34" charset="0"/>
            </a:endParaRPr>
          </a:p>
        </p:txBody>
      </p:sp>
      <p:pic>
        <p:nvPicPr>
          <p:cNvPr id="7260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437" y="685800"/>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Rectangle 48"/>
          <p:cNvSpPr/>
          <p:nvPr/>
        </p:nvSpPr>
        <p:spPr>
          <a:xfrm>
            <a:off x="761059" y="1221713"/>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2</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726020"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9096" b="19797"/>
          <a:stretch/>
        </p:blipFill>
        <p:spPr bwMode="auto">
          <a:xfrm>
            <a:off x="437689" y="858648"/>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474182" y="2455565"/>
            <a:ext cx="7982430" cy="861774"/>
          </a:xfrm>
          <a:prstGeom prst="rect">
            <a:avLst/>
          </a:prstGeom>
          <a:noFill/>
        </p:spPr>
        <p:txBody>
          <a:bodyPr wrap="square" rtlCol="0">
            <a:spAutoFit/>
          </a:bodyPr>
          <a:lstStyle/>
          <a:p>
            <a:pPr marL="342900" indent="-342900" algn="just">
              <a:buFont typeface="Wingdings" pitchFamily="2" charset="2"/>
              <a:buChar char="§"/>
            </a:pPr>
            <a:r>
              <a:rPr lang="vi-VN" sz="2500" b="1">
                <a:latin typeface="Arial" pitchFamily="34" charset="0"/>
                <a:cs typeface="Arial" pitchFamily="34" charset="0"/>
              </a:rPr>
              <a:t>Vì tam giác ABC đều nội tiếp đường tròn (O) nên O là trọng tâm, trực tâm của tam giác </a:t>
            </a:r>
            <a:r>
              <a:rPr lang="vi-VN" sz="2500" b="1" smtClean="0">
                <a:latin typeface="Arial" pitchFamily="34" charset="0"/>
                <a:cs typeface="Arial" pitchFamily="34" charset="0"/>
              </a:rPr>
              <a:t>ABC.</a:t>
            </a:r>
            <a:endParaRPr lang="vi-VN" sz="2500" b="1">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515533107"/>
              </p:ext>
            </p:extLst>
          </p:nvPr>
        </p:nvGraphicFramePr>
        <p:xfrm>
          <a:off x="3081609" y="4169588"/>
          <a:ext cx="1917988" cy="1044864"/>
        </p:xfrm>
        <a:graphic>
          <a:graphicData uri="http://schemas.openxmlformats.org/presentationml/2006/ole">
            <mc:AlternateContent xmlns:mc="http://schemas.openxmlformats.org/markup-compatibility/2006">
              <mc:Choice xmlns:v="urn:schemas-microsoft-com:vml" Requires="v">
                <p:oleObj spid="_x0000_s965663" name="Equation" r:id="rId7" imgW="812520" imgH="444240" progId="Equation.DSMT4">
                  <p:embed/>
                </p:oleObj>
              </mc:Choice>
              <mc:Fallback>
                <p:oleObj name="Equation" r:id="rId7" imgW="812520" imgH="444240" progId="Equation.DSMT4">
                  <p:embed/>
                  <p:pic>
                    <p:nvPicPr>
                      <p:cNvPr id="0" name=""/>
                      <p:cNvPicPr>
                        <a:picLocks noChangeAspect="1" noChangeArrowheads="1"/>
                      </p:cNvPicPr>
                      <p:nvPr/>
                    </p:nvPicPr>
                    <p:blipFill>
                      <a:blip r:embed="rId8"/>
                      <a:srcRect/>
                      <a:stretch>
                        <a:fillRect/>
                      </a:stretch>
                    </p:blipFill>
                    <p:spPr bwMode="auto">
                      <a:xfrm>
                        <a:off x="3081609" y="4169588"/>
                        <a:ext cx="1917988" cy="104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TextBox 15"/>
          <p:cNvSpPr txBox="1"/>
          <p:nvPr/>
        </p:nvSpPr>
        <p:spPr>
          <a:xfrm>
            <a:off x="462791" y="132546"/>
            <a:ext cx="6274305" cy="477054"/>
          </a:xfrm>
          <a:prstGeom prst="rect">
            <a:avLst/>
          </a:prstGeom>
          <a:solidFill>
            <a:schemeClr val="accent5">
              <a:lumMod val="40000"/>
              <a:lumOff val="60000"/>
            </a:schemeClr>
          </a:solidFill>
        </p:spPr>
        <p:txBody>
          <a:bodyPr wrap="square" rtlCol="0">
            <a:spAutoFit/>
          </a:bodyPr>
          <a:lstStyle/>
          <a:p>
            <a:pPr marL="342900" indent="-342900">
              <a:buFont typeface="Wingdings" pitchFamily="2" charset="2"/>
              <a:buChar char="q"/>
            </a:pPr>
            <a:r>
              <a:rPr lang="en-US" sz="2500" b="1" i="1">
                <a:solidFill>
                  <a:srgbClr val="C00000"/>
                </a:solidFill>
                <a:latin typeface="Arial" pitchFamily="34" charset="0"/>
                <a:cs typeface="Arial" pitchFamily="34" charset="0"/>
              </a:rPr>
              <a:t> </a:t>
            </a:r>
            <a:r>
              <a:rPr lang="vi-VN" sz="2500" b="1" i="1" smtClean="0">
                <a:solidFill>
                  <a:srgbClr val="C00000"/>
                </a:solidFill>
                <a:latin typeface="Arial" pitchFamily="34" charset="0"/>
                <a:cs typeface="Arial" pitchFamily="34" charset="0"/>
              </a:rPr>
              <a:t>Đường tròn</a:t>
            </a:r>
            <a:r>
              <a:rPr lang="en-US" sz="2500" b="1" i="1" smtClean="0">
                <a:solidFill>
                  <a:srgbClr val="C00000"/>
                </a:solidFill>
                <a:latin typeface="Arial" pitchFamily="34" charset="0"/>
                <a:cs typeface="Arial" pitchFamily="34" charset="0"/>
              </a:rPr>
              <a:t> ngoại tiếp tam giác đều.</a:t>
            </a:r>
            <a:endParaRPr lang="vi-VN" sz="2500" b="1" i="1">
              <a:solidFill>
                <a:srgbClr val="C00000"/>
              </a:solidFill>
              <a:latin typeface="Arial" pitchFamily="34" charset="0"/>
              <a:cs typeface="Arial" pitchFamily="34" charset="0"/>
            </a:endParaRPr>
          </a:p>
        </p:txBody>
      </p:sp>
      <p:sp>
        <p:nvSpPr>
          <p:cNvPr id="20" name="TextBox 19"/>
          <p:cNvSpPr txBox="1"/>
          <p:nvPr/>
        </p:nvSpPr>
        <p:spPr>
          <a:xfrm>
            <a:off x="778981" y="3317339"/>
            <a:ext cx="7666517" cy="861774"/>
          </a:xfrm>
          <a:prstGeom prst="rect">
            <a:avLst/>
          </a:prstGeom>
          <a:noFill/>
        </p:spPr>
        <p:txBody>
          <a:bodyPr wrap="square" rtlCol="0">
            <a:spAutoFit/>
          </a:bodyPr>
          <a:lstStyle/>
          <a:p>
            <a:pPr algn="just"/>
            <a:r>
              <a:rPr lang="vi-VN" sz="2500" b="1">
                <a:latin typeface="Arial" pitchFamily="34" charset="0"/>
                <a:cs typeface="Arial" pitchFamily="34" charset="0"/>
              </a:rPr>
              <a:t>Gọi H là giao điểm của AO và BC nên AH là trung trực đồng thời là đường cao </a:t>
            </a:r>
            <a:r>
              <a:rPr lang="en-US" sz="2500" b="1" smtClean="0">
                <a:latin typeface="Arial" pitchFamily="34" charset="0"/>
                <a:cs typeface="Arial" pitchFamily="34" charset="0"/>
              </a:rPr>
              <a:t>của tam giác ABC.</a:t>
            </a:r>
            <a:endParaRPr lang="vi-VN" sz="2500" b="1">
              <a:latin typeface="Arial" pitchFamily="34" charset="0"/>
              <a:cs typeface="Arial" pitchFamily="34" charset="0"/>
            </a:endParaRPr>
          </a:p>
        </p:txBody>
      </p:sp>
      <p:sp>
        <p:nvSpPr>
          <p:cNvPr id="22" name="TextBox 21"/>
          <p:cNvSpPr txBox="1"/>
          <p:nvPr/>
        </p:nvSpPr>
        <p:spPr>
          <a:xfrm>
            <a:off x="1762396" y="4475946"/>
            <a:ext cx="1419226" cy="477054"/>
          </a:xfrm>
          <a:prstGeom prst="rect">
            <a:avLst/>
          </a:prstGeom>
          <a:noFill/>
        </p:spPr>
        <p:txBody>
          <a:bodyPr wrap="square" rtlCol="0">
            <a:spAutoFit/>
          </a:bodyPr>
          <a:lstStyle/>
          <a:p>
            <a:pPr algn="just"/>
            <a:r>
              <a:rPr lang="en-US" sz="2500" b="1" smtClean="0">
                <a:latin typeface="Arial" pitchFamily="34" charset="0"/>
                <a:cs typeface="Arial" pitchFamily="34" charset="0"/>
              </a:rPr>
              <a:t>Do đó : </a:t>
            </a:r>
            <a:endParaRPr lang="vi-VN" sz="2500" b="1">
              <a:latin typeface="Arial" pitchFamily="34" charset="0"/>
              <a:cs typeface="Arial" pitchFamily="34" charset="0"/>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769846328"/>
              </p:ext>
            </p:extLst>
          </p:nvPr>
        </p:nvGraphicFramePr>
        <p:xfrm>
          <a:off x="2683982" y="5202237"/>
          <a:ext cx="4014787" cy="655638"/>
        </p:xfrm>
        <a:graphic>
          <a:graphicData uri="http://schemas.openxmlformats.org/presentationml/2006/ole">
            <mc:AlternateContent xmlns:mc="http://schemas.openxmlformats.org/markup-compatibility/2006">
              <mc:Choice xmlns:v="urn:schemas-microsoft-com:vml" Requires="v">
                <p:oleObj spid="_x0000_s965664" name="Equation" r:id="rId9" imgW="1701720" imgH="279360" progId="Equation.DSMT4">
                  <p:embed/>
                </p:oleObj>
              </mc:Choice>
              <mc:Fallback>
                <p:oleObj name="Equation" r:id="rId9" imgW="1701720" imgH="279360" progId="Equation.DSMT4">
                  <p:embed/>
                  <p:pic>
                    <p:nvPicPr>
                      <p:cNvPr id="0" name=""/>
                      <p:cNvPicPr>
                        <a:picLocks noChangeAspect="1" noChangeArrowheads="1"/>
                      </p:cNvPicPr>
                      <p:nvPr/>
                    </p:nvPicPr>
                    <p:blipFill>
                      <a:blip r:embed="rId10"/>
                      <a:srcRect/>
                      <a:stretch>
                        <a:fillRect/>
                      </a:stretch>
                    </p:blipFill>
                    <p:spPr bwMode="auto">
                      <a:xfrm>
                        <a:off x="2683982" y="5202237"/>
                        <a:ext cx="4014787"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 name="TextBox 23"/>
          <p:cNvSpPr txBox="1"/>
          <p:nvPr/>
        </p:nvSpPr>
        <p:spPr>
          <a:xfrm>
            <a:off x="853593" y="5999946"/>
            <a:ext cx="6402389" cy="477054"/>
          </a:xfrm>
          <a:prstGeom prst="rect">
            <a:avLst/>
          </a:prstGeom>
          <a:noFill/>
        </p:spPr>
        <p:txBody>
          <a:bodyPr wrap="square" rtlCol="0">
            <a:spAutoFit/>
          </a:bodyPr>
          <a:lstStyle/>
          <a:p>
            <a:pPr algn="just"/>
            <a:r>
              <a:rPr lang="vi-VN" sz="2500" b="1">
                <a:latin typeface="Arial" pitchFamily="34" charset="0"/>
                <a:cs typeface="Arial" pitchFamily="34" charset="0"/>
              </a:rPr>
              <a:t>Vậy cạnh của tam giác đều bằng </a:t>
            </a:r>
            <a:r>
              <a:rPr lang="vi-VN" sz="2500" b="1">
                <a:solidFill>
                  <a:srgbClr val="C00000"/>
                </a:solidFill>
                <a:latin typeface="Arial" pitchFamily="34" charset="0"/>
                <a:cs typeface="Arial" pitchFamily="34" charset="0"/>
              </a:rPr>
              <a:t>4√</a:t>
            </a:r>
            <a:r>
              <a:rPr lang="vi-VN" sz="2500" b="1" smtClean="0">
                <a:solidFill>
                  <a:srgbClr val="C00000"/>
                </a:solidFill>
                <a:latin typeface="Arial" pitchFamily="34" charset="0"/>
                <a:cs typeface="Arial" pitchFamily="34" charset="0"/>
              </a:rPr>
              <a:t>3cm</a:t>
            </a:r>
            <a:r>
              <a:rPr lang="vi-VN" sz="2500" b="1" smtClean="0">
                <a:latin typeface="Arial" pitchFamily="34" charset="0"/>
                <a:cs typeface="Arial" pitchFamily="34" charset="0"/>
              </a:rPr>
              <a:t>.</a:t>
            </a:r>
            <a:endParaRPr lang="vi-VN" sz="2500" b="1">
              <a:latin typeface="Arial" pitchFamily="34" charset="0"/>
              <a:cs typeface="Arial" pitchFamily="34" charset="0"/>
            </a:endParaRPr>
          </a:p>
        </p:txBody>
      </p:sp>
      <p:pic>
        <p:nvPicPr>
          <p:cNvPr id="965662" name="Picture 3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10240" y="1991154"/>
            <a:ext cx="3554413" cy="367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11026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left)">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2"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348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0012" y="1219200"/>
            <a:ext cx="8950325" cy="421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08012" y="533399"/>
            <a:ext cx="10896600" cy="5638801"/>
          </a:xfrm>
          <a:prstGeom prst="rect">
            <a:avLst/>
          </a:prstGeom>
          <a:noFill/>
          <a:ln w="123825">
            <a:solidFill>
              <a:schemeClr val="accent3">
                <a:lumMod val="75000"/>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133012" y="5451475"/>
            <a:ext cx="1901825" cy="1475109"/>
          </a:xfrm>
          <a:prstGeom prst="rect">
            <a:avLst/>
          </a:prstGeom>
        </p:spPr>
      </p:pic>
    </p:spTree>
    <p:extLst>
      <p:ext uri="{BB962C8B-B14F-4D97-AF65-F5344CB8AC3E}">
        <p14:creationId xmlns:p14="http://schemas.microsoft.com/office/powerpoint/2010/main" val="17793619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9" name="Picture 2">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6397" y="1123334"/>
            <a:ext cx="2633663" cy="264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26522" y="767083"/>
            <a:ext cx="2640013" cy="279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75685" y="3043558"/>
            <a:ext cx="2646363"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p:cNvSpPr/>
          <p:nvPr/>
        </p:nvSpPr>
        <p:spPr>
          <a:xfrm>
            <a:off x="819290" y="645215"/>
            <a:ext cx="152400" cy="15240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Oval 22"/>
          <p:cNvSpPr/>
          <p:nvPr/>
        </p:nvSpPr>
        <p:spPr>
          <a:xfrm>
            <a:off x="2648420" y="1331015"/>
            <a:ext cx="152400" cy="15240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Oval 24"/>
          <p:cNvSpPr/>
          <p:nvPr/>
        </p:nvSpPr>
        <p:spPr>
          <a:xfrm>
            <a:off x="514490" y="1331015"/>
            <a:ext cx="152400" cy="15240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Oval 25"/>
          <p:cNvSpPr/>
          <p:nvPr/>
        </p:nvSpPr>
        <p:spPr>
          <a:xfrm>
            <a:off x="2495690" y="645215"/>
            <a:ext cx="152400" cy="15240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7" name="Oval 26"/>
          <p:cNvSpPr/>
          <p:nvPr/>
        </p:nvSpPr>
        <p:spPr>
          <a:xfrm>
            <a:off x="1581290" y="277368"/>
            <a:ext cx="152400" cy="15240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Oval 27"/>
          <p:cNvSpPr/>
          <p:nvPr/>
        </p:nvSpPr>
        <p:spPr>
          <a:xfrm>
            <a:off x="1691737" y="2030016"/>
            <a:ext cx="152400" cy="15240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24324" name="Picture 4">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75812" y="5832411"/>
            <a:ext cx="1965590" cy="527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Oval 36"/>
          <p:cNvSpPr/>
          <p:nvPr/>
        </p:nvSpPr>
        <p:spPr>
          <a:xfrm>
            <a:off x="1691737" y="2030016"/>
            <a:ext cx="152400" cy="15240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38" name="Picture 3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33908">
            <a:off x="6890695" y="846962"/>
            <a:ext cx="587568" cy="587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33908">
            <a:off x="6324572" y="5585049"/>
            <a:ext cx="587568" cy="58756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39"/>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633908">
            <a:off x="8911952" y="1923667"/>
            <a:ext cx="485594" cy="485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4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33908">
            <a:off x="3971367" y="1373254"/>
            <a:ext cx="587568" cy="587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1"/>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633908">
            <a:off x="3798896" y="2700389"/>
            <a:ext cx="401317" cy="401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Rectangle 33"/>
          <p:cNvSpPr/>
          <p:nvPr/>
        </p:nvSpPr>
        <p:spPr>
          <a:xfrm>
            <a:off x="303212" y="245736"/>
            <a:ext cx="11582400" cy="6307463"/>
          </a:xfrm>
          <a:prstGeom prst="rect">
            <a:avLst/>
          </a:prstGeom>
          <a:noFill/>
          <a:ln w="123825">
            <a:solidFill>
              <a:schemeClr val="bg1">
                <a:lumMod val="95000"/>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Nhac nen 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3638212" y="6781800"/>
            <a:ext cx="304800" cy="304800"/>
          </a:xfrm>
          <a:prstGeom prst="rect">
            <a:avLst/>
          </a:prstGeom>
        </p:spPr>
      </p:pic>
      <p:pic>
        <p:nvPicPr>
          <p:cNvPr id="976899" name="Picture 3">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999554" y="3400246"/>
            <a:ext cx="3475037" cy="264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69049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966" fill="hold"/>
                                        <p:tgtEl>
                                          <p:spTgt spid="5"/>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23"/>
                                        </p:tgtEl>
                                      </p:cBhvr>
                                    </p:animEffect>
                                    <p:animScale>
                                      <p:cBhvr>
                                        <p:cTn id="9" dur="250" autoRev="1" fill="hold"/>
                                        <p:tgtEl>
                                          <p:spTgt spid="23"/>
                                        </p:tgtEl>
                                      </p:cBhvr>
                                      <p:by x="105000" y="105000"/>
                                    </p:animScale>
                                  </p:childTnLst>
                                </p:cTn>
                              </p:par>
                              <p:par>
                                <p:cTn id="10" presetID="26" presetClass="emph" presetSubtype="0" repeatCount="indefinite" fill="hold" grpId="0" nodeType="withEffect">
                                  <p:stCondLst>
                                    <p:cond delay="0"/>
                                  </p:stCondLst>
                                  <p:childTnLst>
                                    <p:animEffect transition="out" filter="fade">
                                      <p:cBhvr>
                                        <p:cTn id="11" dur="500" tmFilter="0, 0; .2, .5; .8, .5; 1, 0"/>
                                        <p:tgtEl>
                                          <p:spTgt spid="22"/>
                                        </p:tgtEl>
                                      </p:cBhvr>
                                    </p:animEffect>
                                    <p:animScale>
                                      <p:cBhvr>
                                        <p:cTn id="12" dur="250" autoRev="1" fill="hold"/>
                                        <p:tgtEl>
                                          <p:spTgt spid="22"/>
                                        </p:tgtEl>
                                      </p:cBhvr>
                                      <p:by x="105000" y="105000"/>
                                    </p:animScale>
                                  </p:childTnLst>
                                </p:cTn>
                              </p:par>
                              <p:par>
                                <p:cTn id="13" presetID="26" presetClass="emph" presetSubtype="0" repeatCount="indefinite" fill="hold" grpId="0" nodeType="withEffect">
                                  <p:stCondLst>
                                    <p:cond delay="0"/>
                                  </p:stCondLst>
                                  <p:childTnLst>
                                    <p:animEffect transition="out" filter="fade">
                                      <p:cBhvr>
                                        <p:cTn id="14" dur="500" tmFilter="0, 0; .2, .5; .8, .5; 1, 0"/>
                                        <p:tgtEl>
                                          <p:spTgt spid="25"/>
                                        </p:tgtEl>
                                      </p:cBhvr>
                                    </p:animEffect>
                                    <p:animScale>
                                      <p:cBhvr>
                                        <p:cTn id="15" dur="250" autoRev="1" fill="hold"/>
                                        <p:tgtEl>
                                          <p:spTgt spid="25"/>
                                        </p:tgtEl>
                                      </p:cBhvr>
                                      <p:by x="105000" y="105000"/>
                                    </p:animScale>
                                  </p:childTnLst>
                                </p:cTn>
                              </p:par>
                              <p:par>
                                <p:cTn id="16" presetID="26" presetClass="emph" presetSubtype="0" repeatCount="indefinite" fill="hold" grpId="0" nodeType="withEffect">
                                  <p:stCondLst>
                                    <p:cond delay="0"/>
                                  </p:stCondLst>
                                  <p:childTnLst>
                                    <p:animEffect transition="out" filter="fade">
                                      <p:cBhvr>
                                        <p:cTn id="17" dur="500" tmFilter="0, 0; .2, .5; .8, .5; 1, 0"/>
                                        <p:tgtEl>
                                          <p:spTgt spid="27"/>
                                        </p:tgtEl>
                                      </p:cBhvr>
                                    </p:animEffect>
                                    <p:animScale>
                                      <p:cBhvr>
                                        <p:cTn id="18" dur="250" autoRev="1" fill="hold"/>
                                        <p:tgtEl>
                                          <p:spTgt spid="27"/>
                                        </p:tgtEl>
                                      </p:cBhvr>
                                      <p:by x="105000" y="105000"/>
                                    </p:animScale>
                                  </p:childTnLst>
                                </p:cTn>
                              </p:par>
                              <p:par>
                                <p:cTn id="19" presetID="26" presetClass="emph" presetSubtype="0" repeatCount="indefinite" fill="hold" grpId="0" nodeType="withEffect">
                                  <p:stCondLst>
                                    <p:cond delay="0"/>
                                  </p:stCondLst>
                                  <p:childTnLst>
                                    <p:animEffect transition="out" filter="fade">
                                      <p:cBhvr>
                                        <p:cTn id="20" dur="500" tmFilter="0, 0; .2, .5; .8, .5; 1, 0"/>
                                        <p:tgtEl>
                                          <p:spTgt spid="26"/>
                                        </p:tgtEl>
                                      </p:cBhvr>
                                    </p:animEffect>
                                    <p:animScale>
                                      <p:cBhvr>
                                        <p:cTn id="21" dur="250" autoRev="1" fill="hold"/>
                                        <p:tgtEl>
                                          <p:spTgt spid="26"/>
                                        </p:tgtEl>
                                      </p:cBhvr>
                                      <p:by x="105000" y="105000"/>
                                    </p:animScale>
                                  </p:childTnLst>
                                </p:cTn>
                              </p:par>
                              <p:par>
                                <p:cTn id="22" presetID="26" presetClass="emph" presetSubtype="0" repeatCount="indefinite" fill="hold" grpId="0" nodeType="withEffect">
                                  <p:stCondLst>
                                    <p:cond delay="0"/>
                                  </p:stCondLst>
                                  <p:childTnLst>
                                    <p:animEffect transition="out" filter="fade">
                                      <p:cBhvr>
                                        <p:cTn id="23" dur="500" tmFilter="0, 0; .2, .5; .8, .5; 1, 0"/>
                                        <p:tgtEl>
                                          <p:spTgt spid="28"/>
                                        </p:tgtEl>
                                      </p:cBhvr>
                                    </p:animEffect>
                                    <p:animScale>
                                      <p:cBhvr>
                                        <p:cTn id="24" dur="250" autoRev="1" fill="hold"/>
                                        <p:tgtEl>
                                          <p:spTgt spid="28"/>
                                        </p:tgtEl>
                                      </p:cBhvr>
                                      <p:by x="105000" y="105000"/>
                                    </p:animScale>
                                  </p:childTnLst>
                                </p:cTn>
                              </p:par>
                              <p:par>
                                <p:cTn id="25" presetID="26" presetClass="emph" presetSubtype="0" repeatCount="indefinite" fill="hold" grpId="0" nodeType="withEffect">
                                  <p:stCondLst>
                                    <p:cond delay="0"/>
                                  </p:stCondLst>
                                  <p:childTnLst>
                                    <p:animEffect transition="out" filter="fade">
                                      <p:cBhvr>
                                        <p:cTn id="26" dur="500" tmFilter="0, 0; .2, .5; .8, .5; 1, 0"/>
                                        <p:tgtEl>
                                          <p:spTgt spid="37"/>
                                        </p:tgtEl>
                                      </p:cBhvr>
                                    </p:animEffect>
                                    <p:animScale>
                                      <p:cBhvr>
                                        <p:cTn id="27" dur="250" autoRev="1" fill="hold"/>
                                        <p:tgtEl>
                                          <p:spTgt spid="37"/>
                                        </p:tgtEl>
                                      </p:cBhvr>
                                      <p:by x="105000" y="105000"/>
                                    </p:animScale>
                                  </p:childTnLst>
                                </p:cTn>
                              </p:par>
                              <p:par>
                                <p:cTn id="28" presetID="26" presetClass="emph" presetSubtype="0" repeatCount="indefinite" fill="hold" nodeType="withEffect">
                                  <p:stCondLst>
                                    <p:cond delay="0"/>
                                  </p:stCondLst>
                                  <p:childTnLst>
                                    <p:animEffect transition="out" filter="fade">
                                      <p:cBhvr>
                                        <p:cTn id="29" dur="500" tmFilter="0, 0; .2, .5; .8, .5; 1, 0"/>
                                        <p:tgtEl>
                                          <p:spTgt spid="42"/>
                                        </p:tgtEl>
                                      </p:cBhvr>
                                    </p:animEffect>
                                    <p:animScale>
                                      <p:cBhvr>
                                        <p:cTn id="30" dur="250" autoRev="1" fill="hold"/>
                                        <p:tgtEl>
                                          <p:spTgt spid="42"/>
                                        </p:tgtEl>
                                      </p:cBhvr>
                                      <p:by x="105000" y="105000"/>
                                    </p:animScale>
                                  </p:childTnLst>
                                </p:cTn>
                              </p:par>
                              <p:par>
                                <p:cTn id="31" presetID="26" presetClass="emph" presetSubtype="0" repeatCount="indefinite" fill="hold" nodeType="withEffect">
                                  <p:stCondLst>
                                    <p:cond delay="0"/>
                                  </p:stCondLst>
                                  <p:childTnLst>
                                    <p:animEffect transition="out" filter="fade">
                                      <p:cBhvr>
                                        <p:cTn id="32" dur="500" tmFilter="0, 0; .2, .5; .8, .5; 1, 0"/>
                                        <p:tgtEl>
                                          <p:spTgt spid="41"/>
                                        </p:tgtEl>
                                      </p:cBhvr>
                                    </p:animEffect>
                                    <p:animScale>
                                      <p:cBhvr>
                                        <p:cTn id="33" dur="250" autoRev="1" fill="hold"/>
                                        <p:tgtEl>
                                          <p:spTgt spid="41"/>
                                        </p:tgtEl>
                                      </p:cBhvr>
                                      <p:by x="105000" y="105000"/>
                                    </p:animScale>
                                  </p:childTnLst>
                                </p:cTn>
                              </p:par>
                              <p:par>
                                <p:cTn id="34" presetID="26" presetClass="emph" presetSubtype="0" repeatCount="indefinite" fill="hold" nodeType="withEffect">
                                  <p:stCondLst>
                                    <p:cond delay="0"/>
                                  </p:stCondLst>
                                  <p:childTnLst>
                                    <p:animEffect transition="out" filter="fade">
                                      <p:cBhvr>
                                        <p:cTn id="35" dur="500" tmFilter="0, 0; .2, .5; .8, .5; 1, 0"/>
                                        <p:tgtEl>
                                          <p:spTgt spid="39"/>
                                        </p:tgtEl>
                                      </p:cBhvr>
                                    </p:animEffect>
                                    <p:animScale>
                                      <p:cBhvr>
                                        <p:cTn id="36" dur="250" autoRev="1" fill="hold"/>
                                        <p:tgtEl>
                                          <p:spTgt spid="39"/>
                                        </p:tgtEl>
                                      </p:cBhvr>
                                      <p:by x="105000" y="105000"/>
                                    </p:animScale>
                                  </p:childTnLst>
                                </p:cTn>
                              </p:par>
                              <p:par>
                                <p:cTn id="37" presetID="26" presetClass="emph" presetSubtype="0" repeatCount="indefinite" fill="hold" nodeType="withEffect">
                                  <p:stCondLst>
                                    <p:cond delay="0"/>
                                  </p:stCondLst>
                                  <p:childTnLst>
                                    <p:animEffect transition="out" filter="fade">
                                      <p:cBhvr>
                                        <p:cTn id="38" dur="500" tmFilter="0, 0; .2, .5; .8, .5; 1, 0"/>
                                        <p:tgtEl>
                                          <p:spTgt spid="38"/>
                                        </p:tgtEl>
                                      </p:cBhvr>
                                    </p:animEffect>
                                    <p:animScale>
                                      <p:cBhvr>
                                        <p:cTn id="39" dur="250" autoRev="1" fill="hold"/>
                                        <p:tgtEl>
                                          <p:spTgt spid="38"/>
                                        </p:tgtEl>
                                      </p:cBhvr>
                                      <p:by x="105000" y="105000"/>
                                    </p:animScale>
                                  </p:childTnLst>
                                </p:cTn>
                              </p:par>
                              <p:par>
                                <p:cTn id="40" presetID="26" presetClass="emph" presetSubtype="0" repeatCount="indefinite" fill="hold" nodeType="withEffect">
                                  <p:stCondLst>
                                    <p:cond delay="0"/>
                                  </p:stCondLst>
                                  <p:childTnLst>
                                    <p:animEffect transition="out" filter="fade">
                                      <p:cBhvr>
                                        <p:cTn id="41" dur="500" tmFilter="0, 0; .2, .5; .8, .5; 1, 0"/>
                                        <p:tgtEl>
                                          <p:spTgt spid="40"/>
                                        </p:tgtEl>
                                      </p:cBhvr>
                                    </p:animEffect>
                                    <p:animScale>
                                      <p:cBhvr>
                                        <p:cTn id="42" dur="250" autoRev="1" fill="hold"/>
                                        <p:tgtEl>
                                          <p:spTgt spid="4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6147"/>
                    </p:tgtEl>
                  </p:cond>
                </p:stCondLst>
                <p:endSync evt="end" delay="0">
                  <p:rtn val="all"/>
                </p:endSync>
                <p:childTnLst>
                  <p:par>
                    <p:cTn id="44" fill="hold">
                      <p:stCondLst>
                        <p:cond delay="0"/>
                      </p:stCondLst>
                      <p:childTnLst>
                        <p:par>
                          <p:cTn id="45" fill="hold">
                            <p:stCondLst>
                              <p:cond delay="0"/>
                            </p:stCondLst>
                            <p:childTnLst>
                              <p:par>
                                <p:cTn id="46" presetID="31" presetClass="exit" presetSubtype="0" fill="hold" nodeType="clickEffect">
                                  <p:stCondLst>
                                    <p:cond delay="0"/>
                                  </p:stCondLst>
                                  <p:childTnLst>
                                    <p:anim calcmode="lin" valueType="num">
                                      <p:cBhvr>
                                        <p:cTn id="47" dur="1000"/>
                                        <p:tgtEl>
                                          <p:spTgt spid="6147"/>
                                        </p:tgtEl>
                                        <p:attrNameLst>
                                          <p:attrName>ppt_w</p:attrName>
                                        </p:attrNameLst>
                                      </p:cBhvr>
                                      <p:tavLst>
                                        <p:tav tm="0">
                                          <p:val>
                                            <p:strVal val="ppt_w"/>
                                          </p:val>
                                        </p:tav>
                                        <p:tav tm="100000">
                                          <p:val>
                                            <p:fltVal val="0"/>
                                          </p:val>
                                        </p:tav>
                                      </p:tavLst>
                                    </p:anim>
                                    <p:anim calcmode="lin" valueType="num">
                                      <p:cBhvr>
                                        <p:cTn id="48" dur="1000"/>
                                        <p:tgtEl>
                                          <p:spTgt spid="6147"/>
                                        </p:tgtEl>
                                        <p:attrNameLst>
                                          <p:attrName>ppt_h</p:attrName>
                                        </p:attrNameLst>
                                      </p:cBhvr>
                                      <p:tavLst>
                                        <p:tav tm="0">
                                          <p:val>
                                            <p:strVal val="ppt_h"/>
                                          </p:val>
                                        </p:tav>
                                        <p:tav tm="100000">
                                          <p:val>
                                            <p:fltVal val="0"/>
                                          </p:val>
                                        </p:tav>
                                      </p:tavLst>
                                    </p:anim>
                                    <p:anim calcmode="lin" valueType="num">
                                      <p:cBhvr>
                                        <p:cTn id="49" dur="1000"/>
                                        <p:tgtEl>
                                          <p:spTgt spid="6147"/>
                                        </p:tgtEl>
                                        <p:attrNameLst>
                                          <p:attrName>style.rotation</p:attrName>
                                        </p:attrNameLst>
                                      </p:cBhvr>
                                      <p:tavLst>
                                        <p:tav tm="0">
                                          <p:val>
                                            <p:fltVal val="0"/>
                                          </p:val>
                                        </p:tav>
                                        <p:tav tm="100000">
                                          <p:val>
                                            <p:fltVal val="90"/>
                                          </p:val>
                                        </p:tav>
                                      </p:tavLst>
                                    </p:anim>
                                    <p:animEffect transition="out" filter="fade">
                                      <p:cBhvr>
                                        <p:cTn id="50" dur="1000"/>
                                        <p:tgtEl>
                                          <p:spTgt spid="6147"/>
                                        </p:tgtEl>
                                      </p:cBhvr>
                                    </p:animEffect>
                                    <p:set>
                                      <p:cBhvr>
                                        <p:cTn id="51" dur="1" fill="hold">
                                          <p:stCondLst>
                                            <p:cond delay="999"/>
                                          </p:stCondLst>
                                        </p:cTn>
                                        <p:tgtEl>
                                          <p:spTgt spid="6147"/>
                                        </p:tgtEl>
                                        <p:attrNameLst>
                                          <p:attrName>style.visibility</p:attrName>
                                        </p:attrNameLst>
                                      </p:cBhvr>
                                      <p:to>
                                        <p:strVal val="hidden"/>
                                      </p:to>
                                    </p:set>
                                  </p:childTnLst>
                                </p:cTn>
                              </p:par>
                            </p:childTnLst>
                          </p:cTn>
                        </p:par>
                      </p:childTnLst>
                    </p:cTn>
                  </p:par>
                </p:childTnLst>
              </p:cTn>
              <p:nextCondLst>
                <p:cond evt="onClick" delay="0">
                  <p:tgtEl>
                    <p:spTgt spid="6147"/>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31" presetClass="exit" presetSubtype="0" fill="hold" nodeType="clickEffect">
                                  <p:stCondLst>
                                    <p:cond delay="0"/>
                                  </p:stCondLst>
                                  <p:childTnLst>
                                    <p:anim calcmode="lin" valueType="num">
                                      <p:cBhvr>
                                        <p:cTn id="56" dur="1000"/>
                                        <p:tgtEl>
                                          <p:spTgt spid="19"/>
                                        </p:tgtEl>
                                        <p:attrNameLst>
                                          <p:attrName>ppt_w</p:attrName>
                                        </p:attrNameLst>
                                      </p:cBhvr>
                                      <p:tavLst>
                                        <p:tav tm="0">
                                          <p:val>
                                            <p:strVal val="ppt_w"/>
                                          </p:val>
                                        </p:tav>
                                        <p:tav tm="100000">
                                          <p:val>
                                            <p:fltVal val="0"/>
                                          </p:val>
                                        </p:tav>
                                      </p:tavLst>
                                    </p:anim>
                                    <p:anim calcmode="lin" valueType="num">
                                      <p:cBhvr>
                                        <p:cTn id="57" dur="1000"/>
                                        <p:tgtEl>
                                          <p:spTgt spid="19"/>
                                        </p:tgtEl>
                                        <p:attrNameLst>
                                          <p:attrName>ppt_h</p:attrName>
                                        </p:attrNameLst>
                                      </p:cBhvr>
                                      <p:tavLst>
                                        <p:tav tm="0">
                                          <p:val>
                                            <p:strVal val="ppt_h"/>
                                          </p:val>
                                        </p:tav>
                                        <p:tav tm="100000">
                                          <p:val>
                                            <p:fltVal val="0"/>
                                          </p:val>
                                        </p:tav>
                                      </p:tavLst>
                                    </p:anim>
                                    <p:anim calcmode="lin" valueType="num">
                                      <p:cBhvr>
                                        <p:cTn id="58" dur="1000"/>
                                        <p:tgtEl>
                                          <p:spTgt spid="19"/>
                                        </p:tgtEl>
                                        <p:attrNameLst>
                                          <p:attrName>style.rotation</p:attrName>
                                        </p:attrNameLst>
                                      </p:cBhvr>
                                      <p:tavLst>
                                        <p:tav tm="0">
                                          <p:val>
                                            <p:fltVal val="0"/>
                                          </p:val>
                                        </p:tav>
                                        <p:tav tm="100000">
                                          <p:val>
                                            <p:fltVal val="90"/>
                                          </p:val>
                                        </p:tav>
                                      </p:tavLst>
                                    </p:anim>
                                    <p:animEffect transition="out" filter="fade">
                                      <p:cBhvr>
                                        <p:cTn id="59" dur="1000"/>
                                        <p:tgtEl>
                                          <p:spTgt spid="19"/>
                                        </p:tgtEl>
                                      </p:cBhvr>
                                    </p:animEffect>
                                    <p:set>
                                      <p:cBhvr>
                                        <p:cTn id="60"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4" name="Stinger_03_SP.wav"/>
                                        </p:tgtEl>
                                      </p:cMediaNode>
                                    </p:audio>
                                  </p:subTnLst>
                                </p:cTn>
                              </p:par>
                            </p:childTnLst>
                          </p:cTn>
                        </p:par>
                      </p:childTnLst>
                    </p:cTn>
                  </p:par>
                </p:childTnLst>
              </p:cTn>
              <p:nextCondLst>
                <p:cond evt="onClick" delay="0">
                  <p:tgtEl>
                    <p:spTgt spid="19"/>
                  </p:tgtEl>
                </p:cond>
              </p:nextCondLst>
            </p:seq>
            <p:seq concurrent="1" nextAc="seek">
              <p:cTn id="61" restart="whenNotActive" fill="hold" evtFilter="cancelBubble" nodeType="interactiveSeq">
                <p:stCondLst>
                  <p:cond evt="onClick" delay="0">
                    <p:tgtEl>
                      <p:spTgt spid="6149"/>
                    </p:tgtEl>
                  </p:cond>
                </p:stCondLst>
                <p:endSync evt="end" delay="0">
                  <p:rtn val="all"/>
                </p:endSync>
                <p:childTnLst>
                  <p:par>
                    <p:cTn id="62" fill="hold">
                      <p:stCondLst>
                        <p:cond delay="0"/>
                      </p:stCondLst>
                      <p:childTnLst>
                        <p:par>
                          <p:cTn id="63" fill="hold">
                            <p:stCondLst>
                              <p:cond delay="0"/>
                            </p:stCondLst>
                            <p:childTnLst>
                              <p:par>
                                <p:cTn id="64" presetID="31" presetClass="exit" presetSubtype="0" fill="hold" nodeType="clickEffect">
                                  <p:stCondLst>
                                    <p:cond delay="0"/>
                                  </p:stCondLst>
                                  <p:childTnLst>
                                    <p:anim calcmode="lin" valueType="num">
                                      <p:cBhvr>
                                        <p:cTn id="65" dur="1000"/>
                                        <p:tgtEl>
                                          <p:spTgt spid="6149"/>
                                        </p:tgtEl>
                                        <p:attrNameLst>
                                          <p:attrName>ppt_w</p:attrName>
                                        </p:attrNameLst>
                                      </p:cBhvr>
                                      <p:tavLst>
                                        <p:tav tm="0">
                                          <p:val>
                                            <p:strVal val="ppt_w"/>
                                          </p:val>
                                        </p:tav>
                                        <p:tav tm="100000">
                                          <p:val>
                                            <p:fltVal val="0"/>
                                          </p:val>
                                        </p:tav>
                                      </p:tavLst>
                                    </p:anim>
                                    <p:anim calcmode="lin" valueType="num">
                                      <p:cBhvr>
                                        <p:cTn id="66" dur="1000"/>
                                        <p:tgtEl>
                                          <p:spTgt spid="6149"/>
                                        </p:tgtEl>
                                        <p:attrNameLst>
                                          <p:attrName>ppt_h</p:attrName>
                                        </p:attrNameLst>
                                      </p:cBhvr>
                                      <p:tavLst>
                                        <p:tav tm="0">
                                          <p:val>
                                            <p:strVal val="ppt_h"/>
                                          </p:val>
                                        </p:tav>
                                        <p:tav tm="100000">
                                          <p:val>
                                            <p:fltVal val="0"/>
                                          </p:val>
                                        </p:tav>
                                      </p:tavLst>
                                    </p:anim>
                                    <p:anim calcmode="lin" valueType="num">
                                      <p:cBhvr>
                                        <p:cTn id="67" dur="1000"/>
                                        <p:tgtEl>
                                          <p:spTgt spid="6149"/>
                                        </p:tgtEl>
                                        <p:attrNameLst>
                                          <p:attrName>style.rotation</p:attrName>
                                        </p:attrNameLst>
                                      </p:cBhvr>
                                      <p:tavLst>
                                        <p:tav tm="0">
                                          <p:val>
                                            <p:fltVal val="0"/>
                                          </p:val>
                                        </p:tav>
                                        <p:tav tm="100000">
                                          <p:val>
                                            <p:fltVal val="90"/>
                                          </p:val>
                                        </p:tav>
                                      </p:tavLst>
                                    </p:anim>
                                    <p:animEffect transition="out" filter="fade">
                                      <p:cBhvr>
                                        <p:cTn id="68" dur="1000"/>
                                        <p:tgtEl>
                                          <p:spTgt spid="6149"/>
                                        </p:tgtEl>
                                      </p:cBhvr>
                                    </p:animEffect>
                                    <p:set>
                                      <p:cBhvr>
                                        <p:cTn id="69" dur="1" fill="hold">
                                          <p:stCondLst>
                                            <p:cond delay="999"/>
                                          </p:stCondLst>
                                        </p:cTn>
                                        <p:tgtEl>
                                          <p:spTgt spid="6149"/>
                                        </p:tgtEl>
                                        <p:attrNameLst>
                                          <p:attrName>style.visibility</p:attrName>
                                        </p:attrNameLst>
                                      </p:cBhvr>
                                      <p:to>
                                        <p:strVal val="hidden"/>
                                      </p:to>
                                    </p:set>
                                  </p:childTnLst>
                                </p:cTn>
                              </p:par>
                            </p:childTnLst>
                          </p:cTn>
                        </p:par>
                      </p:childTnLst>
                    </p:cTn>
                  </p:par>
                </p:childTnLst>
              </p:cTn>
              <p:nextCondLst>
                <p:cond evt="onClick" delay="0">
                  <p:tgtEl>
                    <p:spTgt spid="6149"/>
                  </p:tgtEl>
                </p:cond>
              </p:nextCondLst>
            </p:seq>
            <p:audio>
              <p:cMediaNode vol="49057">
                <p:cTn id="70" fill="hold" display="0">
                  <p:stCondLst>
                    <p:cond delay="indefinite"/>
                  </p:stCondLst>
                  <p:endCondLst>
                    <p:cond evt="onStopAudio" delay="0">
                      <p:tgtEl>
                        <p:sldTgt/>
                      </p:tgtEl>
                    </p:cond>
                  </p:endCondLst>
                </p:cTn>
                <p:tgtEl>
                  <p:spTgt spid="5"/>
                </p:tgtEl>
              </p:cMediaNode>
            </p:audio>
            <p:seq concurrent="1" nextAc="seek">
              <p:cTn id="71" restart="whenNotActive" fill="hold" evtFilter="cancelBubble" nodeType="interactiveSeq">
                <p:stCondLst>
                  <p:cond evt="onClick" delay="0">
                    <p:tgtEl>
                      <p:spTgt spid="976899"/>
                    </p:tgtEl>
                  </p:cond>
                </p:stCondLst>
                <p:endSync evt="end" delay="0">
                  <p:rtn val="all"/>
                </p:endSync>
                <p:childTnLst>
                  <p:par>
                    <p:cTn id="72" fill="hold">
                      <p:stCondLst>
                        <p:cond delay="0"/>
                      </p:stCondLst>
                      <p:childTnLst>
                        <p:par>
                          <p:cTn id="73" fill="hold">
                            <p:stCondLst>
                              <p:cond delay="0"/>
                            </p:stCondLst>
                            <p:childTnLst>
                              <p:par>
                                <p:cTn id="74" presetID="31" presetClass="exit" presetSubtype="0" fill="hold" nodeType="clickEffect">
                                  <p:stCondLst>
                                    <p:cond delay="0"/>
                                  </p:stCondLst>
                                  <p:childTnLst>
                                    <p:anim calcmode="lin" valueType="num">
                                      <p:cBhvr>
                                        <p:cTn id="75" dur="1000"/>
                                        <p:tgtEl>
                                          <p:spTgt spid="976899"/>
                                        </p:tgtEl>
                                        <p:attrNameLst>
                                          <p:attrName>ppt_w</p:attrName>
                                        </p:attrNameLst>
                                      </p:cBhvr>
                                      <p:tavLst>
                                        <p:tav tm="0">
                                          <p:val>
                                            <p:strVal val="ppt_w"/>
                                          </p:val>
                                        </p:tav>
                                        <p:tav tm="100000">
                                          <p:val>
                                            <p:fltVal val="0"/>
                                          </p:val>
                                        </p:tav>
                                      </p:tavLst>
                                    </p:anim>
                                    <p:anim calcmode="lin" valueType="num">
                                      <p:cBhvr>
                                        <p:cTn id="76" dur="1000"/>
                                        <p:tgtEl>
                                          <p:spTgt spid="976899"/>
                                        </p:tgtEl>
                                        <p:attrNameLst>
                                          <p:attrName>ppt_h</p:attrName>
                                        </p:attrNameLst>
                                      </p:cBhvr>
                                      <p:tavLst>
                                        <p:tav tm="0">
                                          <p:val>
                                            <p:strVal val="ppt_h"/>
                                          </p:val>
                                        </p:tav>
                                        <p:tav tm="100000">
                                          <p:val>
                                            <p:fltVal val="0"/>
                                          </p:val>
                                        </p:tav>
                                      </p:tavLst>
                                    </p:anim>
                                    <p:anim calcmode="lin" valueType="num">
                                      <p:cBhvr>
                                        <p:cTn id="77" dur="1000"/>
                                        <p:tgtEl>
                                          <p:spTgt spid="976899"/>
                                        </p:tgtEl>
                                        <p:attrNameLst>
                                          <p:attrName>style.rotation</p:attrName>
                                        </p:attrNameLst>
                                      </p:cBhvr>
                                      <p:tavLst>
                                        <p:tav tm="0">
                                          <p:val>
                                            <p:fltVal val="0"/>
                                          </p:val>
                                        </p:tav>
                                        <p:tav tm="100000">
                                          <p:val>
                                            <p:fltVal val="90"/>
                                          </p:val>
                                        </p:tav>
                                      </p:tavLst>
                                    </p:anim>
                                    <p:animEffect transition="out" filter="fade">
                                      <p:cBhvr>
                                        <p:cTn id="78" dur="1000"/>
                                        <p:tgtEl>
                                          <p:spTgt spid="976899"/>
                                        </p:tgtEl>
                                      </p:cBhvr>
                                    </p:animEffect>
                                    <p:set>
                                      <p:cBhvr>
                                        <p:cTn id="79" dur="1" fill="hold">
                                          <p:stCondLst>
                                            <p:cond delay="999"/>
                                          </p:stCondLst>
                                        </p:cTn>
                                        <p:tgtEl>
                                          <p:spTgt spid="976899"/>
                                        </p:tgtEl>
                                        <p:attrNameLst>
                                          <p:attrName>style.visibility</p:attrName>
                                        </p:attrNameLst>
                                      </p:cBhvr>
                                      <p:to>
                                        <p:strVal val="hidden"/>
                                      </p:to>
                                    </p:set>
                                  </p:childTnLst>
                                </p:cTn>
                              </p:par>
                            </p:childTnLst>
                          </p:cTn>
                        </p:par>
                      </p:childTnLst>
                    </p:cTn>
                  </p:par>
                </p:childTnLst>
              </p:cTn>
              <p:nextCondLst>
                <p:cond evt="onClick" delay="0">
                  <p:tgtEl>
                    <p:spTgt spid="976899"/>
                  </p:tgtEl>
                </p:cond>
              </p:nextCondLst>
            </p:seq>
          </p:childTnLst>
        </p:cTn>
      </p:par>
    </p:tnLst>
    <p:bldLst>
      <p:bldP spid="22" grpId="0" animBg="1"/>
      <p:bldP spid="23" grpId="0" animBg="1"/>
      <p:bldP spid="25" grpId="0" animBg="1"/>
      <p:bldP spid="26" grpId="0" animBg="1"/>
      <p:bldP spid="27" grpId="0" animBg="1"/>
      <p:bldP spid="28" grpId="0" animBg="1"/>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Cơ cấu dân số theo giới là gì? Công thức tính và Ý nghĩ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499" y="66317"/>
            <a:ext cx="2601913"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 name="Group 30"/>
          <p:cNvGrpSpPr/>
          <p:nvPr/>
        </p:nvGrpSpPr>
        <p:grpSpPr>
          <a:xfrm>
            <a:off x="460375" y="762000"/>
            <a:ext cx="11191947" cy="2615812"/>
            <a:chOff x="236538" y="838201"/>
            <a:chExt cx="11191947" cy="2615812"/>
          </a:xfrm>
        </p:grpSpPr>
        <p:grpSp>
          <p:nvGrpSpPr>
            <p:cNvPr id="32" name="Group 31"/>
            <p:cNvGrpSpPr/>
            <p:nvPr/>
          </p:nvGrpSpPr>
          <p:grpSpPr>
            <a:xfrm>
              <a:off x="236538" y="838201"/>
              <a:ext cx="10891837" cy="1807815"/>
              <a:chOff x="193266" y="840612"/>
              <a:chExt cx="12997439" cy="1807815"/>
            </a:xfrm>
          </p:grpSpPr>
          <p:sp>
            <p:nvSpPr>
              <p:cNvPr id="34" name="Rounded Rectangle 33"/>
              <p:cNvSpPr/>
              <p:nvPr/>
            </p:nvSpPr>
            <p:spPr>
              <a:xfrm>
                <a:off x="193266" y="840612"/>
                <a:ext cx="12997439" cy="1807815"/>
              </a:xfrm>
              <a:prstGeom prst="roundRect">
                <a:avLst>
                  <a:gd name="adj" fmla="val 4061"/>
                </a:avLst>
              </a:prstGeom>
              <a:solidFill>
                <a:schemeClr val="accent5">
                  <a:lumMod val="20000"/>
                  <a:lumOff val="80000"/>
                </a:scheme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460375" y="1041917"/>
                <a:ext cx="12457537" cy="1338828"/>
              </a:xfrm>
              <a:prstGeom prst="rect">
                <a:avLst/>
              </a:prstGeom>
              <a:noFill/>
            </p:spPr>
            <p:txBody>
              <a:bodyPr wrap="square" rtlCol="0">
                <a:spAutoFit/>
              </a:bodyPr>
              <a:lstStyle/>
              <a:p>
                <a:pPr algn="just"/>
                <a:r>
                  <a:rPr lang="en-US" sz="2000" b="1" smtClean="0">
                    <a:latin typeface="Arial" pitchFamily="34" charset="0"/>
                    <a:cs typeface="Arial" pitchFamily="34" charset="0"/>
                  </a:rPr>
                  <a:t>      </a:t>
                </a:r>
                <a:r>
                  <a:rPr lang="vi-VN" sz="2700" b="1">
                    <a:latin typeface="Arial" pitchFamily="34" charset="0"/>
                    <a:cs typeface="Arial" pitchFamily="34" charset="0"/>
                  </a:rPr>
                  <a:t>Cho trước một tam giác </a:t>
                </a:r>
                <a:r>
                  <a:rPr lang="vi-VN" sz="2700" b="1" smtClean="0">
                    <a:latin typeface="Arial" pitchFamily="34" charset="0"/>
                    <a:cs typeface="Arial" pitchFamily="34" charset="0"/>
                  </a:rPr>
                  <a:t>ABC</a:t>
                </a:r>
                <a:r>
                  <a:rPr lang="en-US" sz="2700" b="1" smtClean="0">
                    <a:latin typeface="Arial" pitchFamily="34" charset="0"/>
                    <a:cs typeface="Arial" pitchFamily="34" charset="0"/>
                  </a:rPr>
                  <a:t>.</a:t>
                </a:r>
                <a:r>
                  <a:rPr lang="vi-VN" sz="2700" b="1" smtClean="0">
                    <a:latin typeface="Arial" pitchFamily="34" charset="0"/>
                    <a:cs typeface="Arial" pitchFamily="34" charset="0"/>
                  </a:rPr>
                  <a:t> </a:t>
                </a:r>
                <a:r>
                  <a:rPr lang="en-US" sz="2700" b="1">
                    <a:latin typeface="Arial" pitchFamily="34" charset="0"/>
                    <a:cs typeface="Arial" pitchFamily="34" charset="0"/>
                  </a:rPr>
                  <a:t>B</a:t>
                </a:r>
                <a:r>
                  <a:rPr lang="vi-VN" sz="2700" b="1" smtClean="0">
                    <a:latin typeface="Arial" pitchFamily="34" charset="0"/>
                    <a:cs typeface="Arial" pitchFamily="34" charset="0"/>
                  </a:rPr>
                  <a:t>ằng </a:t>
                </a:r>
                <a:r>
                  <a:rPr lang="vi-VN" sz="2700" b="1">
                    <a:latin typeface="Arial" pitchFamily="34" charset="0"/>
                    <a:cs typeface="Arial" pitchFamily="34" charset="0"/>
                  </a:rPr>
                  <a:t>thước kẻ </a:t>
                </a:r>
                <a:r>
                  <a:rPr lang="en-US" sz="2700" b="1" smtClean="0">
                    <a:latin typeface="Arial" pitchFamily="34" charset="0"/>
                    <a:cs typeface="Arial" pitchFamily="34" charset="0"/>
                  </a:rPr>
                  <a:t>và compa,</a:t>
                </a:r>
                <a:r>
                  <a:rPr lang="vi-VN" sz="2700" b="1" smtClean="0">
                    <a:latin typeface="Arial" pitchFamily="34" charset="0"/>
                    <a:cs typeface="Arial" pitchFamily="34" charset="0"/>
                  </a:rPr>
                  <a:t> </a:t>
                </a:r>
                <a:r>
                  <a:rPr lang="vi-VN" sz="2700" b="1">
                    <a:latin typeface="Arial" pitchFamily="34" charset="0"/>
                    <a:cs typeface="Arial" pitchFamily="34" charset="0"/>
                  </a:rPr>
                  <a:t>em có thể vẽ được một đường tròn đi qua ba đỉnh của tam giác và đường tròn tiếp xúc với cả ba cạnh của tam giác hay không </a:t>
                </a:r>
                <a:r>
                  <a:rPr lang="en-US" sz="2700" b="1" smtClean="0">
                    <a:latin typeface="Arial" pitchFamily="34" charset="0"/>
                    <a:cs typeface="Arial" pitchFamily="34" charset="0"/>
                  </a:rPr>
                  <a:t>?</a:t>
                </a:r>
                <a:endParaRPr lang="vi-VN" sz="2700" b="1">
                  <a:latin typeface="Arial" pitchFamily="34" charset="0"/>
                  <a:cs typeface="Arial" pitchFamily="34" charset="0"/>
                </a:endParaRPr>
              </a:p>
            </p:txBody>
          </p:sp>
        </p:gr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061575" y="1838018"/>
              <a:ext cx="1366910" cy="1615995"/>
            </a:xfrm>
            <a:prstGeom prst="rect">
              <a:avLst/>
            </a:prstGeom>
          </p:spPr>
        </p:pic>
      </p:grpSp>
      <p:grpSp>
        <p:nvGrpSpPr>
          <p:cNvPr id="7" name="Group 6"/>
          <p:cNvGrpSpPr/>
          <p:nvPr/>
        </p:nvGrpSpPr>
        <p:grpSpPr>
          <a:xfrm>
            <a:off x="1751012" y="2548700"/>
            <a:ext cx="8683469" cy="4195191"/>
            <a:chOff x="2741612" y="2569815"/>
            <a:chExt cx="7176421" cy="3467100"/>
          </a:xfrm>
        </p:grpSpPr>
        <p:pic>
          <p:nvPicPr>
            <p:cNvPr id="79974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1612" y="2569815"/>
              <a:ext cx="2933700"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974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5012" y="5589240"/>
              <a:ext cx="2028825"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975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15163" y="5560665"/>
              <a:ext cx="1838325"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975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91306" y="2621756"/>
              <a:ext cx="3526727" cy="3169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0128221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8" name="TextBox 17"/>
          <p:cNvSpPr txBox="1"/>
          <p:nvPr/>
        </p:nvSpPr>
        <p:spPr>
          <a:xfrm>
            <a:off x="3732212" y="2933343"/>
            <a:ext cx="3337936" cy="584775"/>
          </a:xfrm>
          <a:prstGeom prst="rect">
            <a:avLst/>
          </a:prstGeom>
          <a:noFill/>
        </p:spPr>
        <p:txBody>
          <a:bodyPr wrap="square" rtlCol="0">
            <a:spAutoFit/>
          </a:bodyPr>
          <a:lstStyle/>
          <a:p>
            <a:r>
              <a:rPr lang="en-US" sz="3200" b="1">
                <a:latin typeface="Arial" pitchFamily="34" charset="0"/>
                <a:ea typeface="Times New Roman" panose="02020603050405020304" pitchFamily="18" charset="0"/>
                <a:cs typeface="Arial" pitchFamily="34" charset="0"/>
              </a:rPr>
              <a:t>Chọn đáp án </a:t>
            </a:r>
            <a:r>
              <a:rPr lang="en-US" sz="3200" b="1" smtClean="0">
                <a:solidFill>
                  <a:srgbClr val="C00000"/>
                </a:solidFill>
                <a:latin typeface="Arial" pitchFamily="34" charset="0"/>
                <a:ea typeface="Times New Roman" panose="02020603050405020304" pitchFamily="18" charset="0"/>
                <a:cs typeface="Arial" pitchFamily="34" charset="0"/>
              </a:rPr>
              <a:t>B</a:t>
            </a:r>
            <a:endParaRPr lang="en-US" sz="3200" b="1">
              <a:solidFill>
                <a:srgbClr val="C00000"/>
              </a:solidFill>
              <a:latin typeface="Arial" pitchFamily="34" charset="0"/>
              <a:ea typeface="Times New Roman" panose="02020603050405020304" pitchFamily="18" charset="0"/>
              <a:cs typeface="Arial" pitchFamily="34" charset="0"/>
            </a:endParaRPr>
          </a:p>
        </p:txBody>
      </p:sp>
      <p:pic>
        <p:nvPicPr>
          <p:cNvPr id="813149" name="Picture 93">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05328" y="5410200"/>
            <a:ext cx="1332684" cy="1287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m thanh phep thua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324012" y="7772400"/>
            <a:ext cx="304800" cy="304800"/>
          </a:xfrm>
          <a:prstGeom prst="rect">
            <a:avLst/>
          </a:prstGeom>
        </p:spPr>
      </p:pic>
      <p:sp>
        <p:nvSpPr>
          <p:cNvPr id="23" name="Oval 22"/>
          <p:cNvSpPr/>
          <p:nvPr/>
        </p:nvSpPr>
        <p:spPr>
          <a:xfrm>
            <a:off x="1702385" y="1219200"/>
            <a:ext cx="582027" cy="57250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1" name="TextBox 30"/>
          <p:cNvSpPr txBox="1"/>
          <p:nvPr/>
        </p:nvSpPr>
        <p:spPr>
          <a:xfrm>
            <a:off x="851894" y="3518118"/>
            <a:ext cx="10576518" cy="954107"/>
          </a:xfrm>
          <a:prstGeom prst="rect">
            <a:avLst/>
          </a:prstGeom>
          <a:noFill/>
        </p:spPr>
        <p:txBody>
          <a:bodyPr wrap="square" rtlCol="0">
            <a:spAutoFit/>
          </a:bodyPr>
          <a:lstStyle/>
          <a:p>
            <a:pPr marL="457200" indent="-457200" algn="just">
              <a:buFont typeface="Wingdings" pitchFamily="2" charset="2"/>
              <a:buChar char="q"/>
            </a:pPr>
            <a:r>
              <a:rPr lang="en-US" sz="2800" b="1" smtClean="0">
                <a:solidFill>
                  <a:srgbClr val="C00000"/>
                </a:solidFill>
                <a:latin typeface="Arial" pitchFamily="34" charset="0"/>
                <a:ea typeface="Times New Roman" panose="02020603050405020304" pitchFamily="18" charset="0"/>
                <a:cs typeface="Arial" pitchFamily="34" charset="0"/>
              </a:rPr>
              <a:t>Giải thích: </a:t>
            </a:r>
            <a:r>
              <a:rPr lang="vi-VN" sz="2800" b="1">
                <a:latin typeface="Arial" pitchFamily="34" charset="0"/>
                <a:cs typeface="Arial" pitchFamily="34" charset="0"/>
              </a:rPr>
              <a:t>Đường tròn đi qua tất cả các đỉnh của một đa giác được gọi là đường tròn ngoại tiếp đa giác</a:t>
            </a:r>
          </a:p>
        </p:txBody>
      </p:sp>
    </p:spTree>
    <p:extLst>
      <p:ext uri="{BB962C8B-B14F-4D97-AF65-F5344CB8AC3E}">
        <p14:creationId xmlns:p14="http://schemas.microsoft.com/office/powerpoint/2010/main" val="7279507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heel(1)">
                                      <p:cBhvr>
                                        <p:cTn id="15" dur="500"/>
                                        <p:tgtEl>
                                          <p:spTgt spid="23"/>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8" grpId="0"/>
      <p:bldP spid="23" grpId="0" animBg="1"/>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8" name="TextBox 17"/>
          <p:cNvSpPr txBox="1"/>
          <p:nvPr/>
        </p:nvSpPr>
        <p:spPr>
          <a:xfrm>
            <a:off x="4585276" y="2057400"/>
            <a:ext cx="3337936" cy="584775"/>
          </a:xfrm>
          <a:prstGeom prst="rect">
            <a:avLst/>
          </a:prstGeom>
          <a:noFill/>
        </p:spPr>
        <p:txBody>
          <a:bodyPr wrap="square" rtlCol="0">
            <a:spAutoFit/>
          </a:bodyPr>
          <a:lstStyle/>
          <a:p>
            <a:r>
              <a:rPr lang="en-US" sz="3200" b="1">
                <a:latin typeface="Arial" pitchFamily="34" charset="0"/>
                <a:ea typeface="Times New Roman" panose="02020603050405020304" pitchFamily="18" charset="0"/>
                <a:cs typeface="Arial" pitchFamily="34" charset="0"/>
              </a:rPr>
              <a:t>Chọn đáp án </a:t>
            </a:r>
            <a:r>
              <a:rPr lang="en-US" sz="3200" b="1" smtClean="0">
                <a:solidFill>
                  <a:srgbClr val="C00000"/>
                </a:solidFill>
                <a:latin typeface="Arial" pitchFamily="34" charset="0"/>
                <a:ea typeface="Times New Roman" panose="02020603050405020304" pitchFamily="18" charset="0"/>
                <a:cs typeface="Arial" pitchFamily="34" charset="0"/>
              </a:rPr>
              <a:t>C</a:t>
            </a:r>
            <a:endParaRPr lang="en-US" sz="3200" b="1">
              <a:solidFill>
                <a:srgbClr val="C00000"/>
              </a:solidFill>
              <a:latin typeface="Arial" pitchFamily="34" charset="0"/>
              <a:ea typeface="Times New Roman" panose="02020603050405020304" pitchFamily="18" charset="0"/>
              <a:cs typeface="Arial" pitchFamily="34" charset="0"/>
            </a:endParaRPr>
          </a:p>
        </p:txBody>
      </p:sp>
      <p:pic>
        <p:nvPicPr>
          <p:cNvPr id="3" name="Am thanh phep thuat.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4324012" y="7772400"/>
            <a:ext cx="304800" cy="304800"/>
          </a:xfrm>
          <a:prstGeom prst="rect">
            <a:avLst/>
          </a:prstGeom>
        </p:spPr>
      </p:pic>
      <p:sp>
        <p:nvSpPr>
          <p:cNvPr id="23" name="Oval 22"/>
          <p:cNvSpPr/>
          <p:nvPr/>
        </p:nvSpPr>
        <p:spPr>
          <a:xfrm>
            <a:off x="6285731" y="1249458"/>
            <a:ext cx="629752" cy="62975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nvGrpSpPr>
          <p:cNvPr id="4" name="Group 3"/>
          <p:cNvGrpSpPr/>
          <p:nvPr/>
        </p:nvGrpSpPr>
        <p:grpSpPr>
          <a:xfrm>
            <a:off x="3656012" y="2650137"/>
            <a:ext cx="8001000" cy="3975799"/>
            <a:chOff x="3656012" y="2903562"/>
            <a:chExt cx="8001000" cy="3975799"/>
          </a:xfrm>
        </p:grpSpPr>
        <p:sp>
          <p:nvSpPr>
            <p:cNvPr id="31" name="TextBox 30"/>
            <p:cNvSpPr txBox="1"/>
            <p:nvPr/>
          </p:nvSpPr>
          <p:spPr>
            <a:xfrm>
              <a:off x="3656012" y="2903562"/>
              <a:ext cx="8001000" cy="2246769"/>
            </a:xfrm>
            <a:prstGeom prst="rect">
              <a:avLst/>
            </a:prstGeom>
            <a:noFill/>
          </p:spPr>
          <p:txBody>
            <a:bodyPr wrap="square" rtlCol="0">
              <a:spAutoFit/>
            </a:bodyPr>
            <a:lstStyle/>
            <a:p>
              <a:pPr marL="457200" indent="-457200">
                <a:buFont typeface="Wingdings" pitchFamily="2" charset="2"/>
                <a:buChar char="q"/>
              </a:pPr>
              <a:r>
                <a:rPr lang="en-US" sz="2800" b="1" smtClean="0">
                  <a:solidFill>
                    <a:srgbClr val="C00000"/>
                  </a:solidFill>
                  <a:latin typeface="Arial" pitchFamily="34" charset="0"/>
                  <a:ea typeface="Times New Roman" panose="02020603050405020304" pitchFamily="18" charset="0"/>
                  <a:cs typeface="Arial" pitchFamily="34" charset="0"/>
                </a:rPr>
                <a:t>Giải thích: </a:t>
              </a:r>
              <a:r>
                <a:rPr lang="vi-VN" sz="2800" b="1">
                  <a:latin typeface="Arial" pitchFamily="34" charset="0"/>
                  <a:cs typeface="Arial" pitchFamily="34" charset="0"/>
                </a:rPr>
                <a:t>Vì ABCD là hình vuông nên 2 đường chéo vuông góc với nhau đồng thời chúng bằng nhau và cắt nhau tại trung điểm mỗi đường ⇒ OA ⊥ OB và OA = </a:t>
              </a:r>
              <a:r>
                <a:rPr lang="vi-VN" sz="2800" b="1" smtClean="0">
                  <a:latin typeface="Arial" pitchFamily="34" charset="0"/>
                  <a:cs typeface="Arial" pitchFamily="34" charset="0"/>
                </a:rPr>
                <a:t>OB</a:t>
              </a:r>
              <a:r>
                <a:rPr lang="en-US" sz="2800" b="1">
                  <a:latin typeface="Arial" pitchFamily="34" charset="0"/>
                  <a:cs typeface="Arial" pitchFamily="34" charset="0"/>
                </a:rPr>
                <a:t/>
              </a:r>
              <a:br>
                <a:rPr lang="en-US" sz="2800" b="1">
                  <a:latin typeface="Arial" pitchFamily="34" charset="0"/>
                  <a:cs typeface="Arial" pitchFamily="34" charset="0"/>
                </a:rPr>
              </a:br>
              <a:r>
                <a:rPr lang="en-US" sz="2800" b="1">
                  <a:latin typeface="Arial" pitchFamily="34" charset="0"/>
                  <a:cs typeface="Arial" pitchFamily="34" charset="0"/>
                </a:rPr>
                <a:t>⇒  ∆OAB vuông cân tại </a:t>
              </a:r>
              <a:r>
                <a:rPr lang="en-US" sz="2800" b="1" smtClean="0">
                  <a:latin typeface="Arial" pitchFamily="34" charset="0"/>
                  <a:cs typeface="Arial" pitchFamily="34" charset="0"/>
                </a:rPr>
                <a:t>O</a:t>
              </a:r>
              <a:endParaRPr lang="en-US" sz="2800" b="1">
                <a:latin typeface="Arial" pitchFamily="34" charset="0"/>
                <a:cs typeface="Arial" pitchFamily="34" charset="0"/>
              </a:endParaRPr>
            </a:p>
          </p:txBody>
        </p:sp>
        <p:graphicFrame>
          <p:nvGraphicFramePr>
            <p:cNvPr id="27" name="Object 26"/>
            <p:cNvGraphicFramePr>
              <a:graphicFrameLocks noChangeAspect="1"/>
            </p:cNvGraphicFramePr>
            <p:nvPr>
              <p:extLst>
                <p:ext uri="{D42A27DB-BD31-4B8C-83A1-F6EECF244321}">
                  <p14:modId xmlns:p14="http://schemas.microsoft.com/office/powerpoint/2010/main" val="321754120"/>
                </p:ext>
              </p:extLst>
            </p:nvPr>
          </p:nvGraphicFramePr>
          <p:xfrm>
            <a:off x="4722812" y="5130225"/>
            <a:ext cx="3584864" cy="1749136"/>
          </p:xfrm>
          <a:graphic>
            <a:graphicData uri="http://schemas.openxmlformats.org/presentationml/2006/ole">
              <mc:AlternateContent xmlns:mc="http://schemas.openxmlformats.org/markup-compatibility/2006">
                <mc:Choice xmlns:v="urn:schemas-microsoft-com:vml" Requires="v">
                  <p:oleObj spid="_x0000_s977922" name="Equation" r:id="rId7" imgW="1536480" imgH="736560" progId="Equation.DSMT4">
                    <p:embed/>
                  </p:oleObj>
                </mc:Choice>
                <mc:Fallback>
                  <p:oleObj name="Equation" r:id="rId7" imgW="1536480" imgH="736560" progId="Equation.DSMT4">
                    <p:embed/>
                    <p:pic>
                      <p:nvPicPr>
                        <p:cNvPr id="0" name=""/>
                        <p:cNvPicPr>
                          <a:picLocks noChangeAspect="1" noChangeArrowheads="1"/>
                        </p:cNvPicPr>
                        <p:nvPr/>
                      </p:nvPicPr>
                      <p:blipFill>
                        <a:blip r:embed="rId8"/>
                        <a:srcRect/>
                        <a:stretch>
                          <a:fillRect/>
                        </a:stretch>
                      </p:blipFill>
                      <p:spPr bwMode="auto">
                        <a:xfrm>
                          <a:off x="4722812" y="5130225"/>
                          <a:ext cx="3584864" cy="1749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pic>
        <p:nvPicPr>
          <p:cNvPr id="29" name="Picture 93">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05328" y="5410200"/>
            <a:ext cx="1332684" cy="1287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48658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heel(1)">
                                      <p:cBhvr>
                                        <p:cTn id="15" dur="500"/>
                                        <p:tgtEl>
                                          <p:spTgt spid="23"/>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8" grpId="0"/>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8" name="TextBox 17"/>
          <p:cNvSpPr txBox="1"/>
          <p:nvPr/>
        </p:nvSpPr>
        <p:spPr>
          <a:xfrm>
            <a:off x="4654044" y="2089156"/>
            <a:ext cx="3337936" cy="584775"/>
          </a:xfrm>
          <a:prstGeom prst="rect">
            <a:avLst/>
          </a:prstGeom>
          <a:noFill/>
        </p:spPr>
        <p:txBody>
          <a:bodyPr wrap="square" rtlCol="0">
            <a:spAutoFit/>
          </a:bodyPr>
          <a:lstStyle/>
          <a:p>
            <a:r>
              <a:rPr lang="en-US" sz="3200" b="1">
                <a:latin typeface="Arial" pitchFamily="34" charset="0"/>
                <a:ea typeface="Times New Roman" panose="02020603050405020304" pitchFamily="18" charset="0"/>
                <a:cs typeface="Arial" pitchFamily="34" charset="0"/>
              </a:rPr>
              <a:t>Chọn đáp án </a:t>
            </a:r>
            <a:r>
              <a:rPr lang="en-US" sz="3200" b="1" smtClean="0">
                <a:solidFill>
                  <a:srgbClr val="C00000"/>
                </a:solidFill>
                <a:latin typeface="Arial" pitchFamily="34" charset="0"/>
                <a:ea typeface="Times New Roman" panose="02020603050405020304" pitchFamily="18" charset="0"/>
                <a:cs typeface="Arial" pitchFamily="34" charset="0"/>
              </a:rPr>
              <a:t>A</a:t>
            </a:r>
            <a:endParaRPr lang="en-US" sz="3200" b="1">
              <a:solidFill>
                <a:srgbClr val="C00000"/>
              </a:solidFill>
              <a:latin typeface="Arial" pitchFamily="34" charset="0"/>
              <a:ea typeface="Times New Roman" panose="02020603050405020304" pitchFamily="18" charset="0"/>
              <a:cs typeface="Arial" pitchFamily="34" charset="0"/>
            </a:endParaRPr>
          </a:p>
        </p:txBody>
      </p:sp>
      <p:pic>
        <p:nvPicPr>
          <p:cNvPr id="3" name="Am thanh phep thuat.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4324012" y="7772400"/>
            <a:ext cx="304800" cy="304800"/>
          </a:xfrm>
          <a:prstGeom prst="rect">
            <a:avLst/>
          </a:prstGeom>
        </p:spPr>
      </p:pic>
      <p:sp>
        <p:nvSpPr>
          <p:cNvPr id="23" name="Oval 22"/>
          <p:cNvSpPr/>
          <p:nvPr/>
        </p:nvSpPr>
        <p:spPr>
          <a:xfrm>
            <a:off x="989012" y="1341465"/>
            <a:ext cx="629752" cy="62975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nvGrpSpPr>
          <p:cNvPr id="4" name="Group 3"/>
          <p:cNvGrpSpPr/>
          <p:nvPr/>
        </p:nvGrpSpPr>
        <p:grpSpPr>
          <a:xfrm>
            <a:off x="3960812" y="2708936"/>
            <a:ext cx="7467600" cy="3064802"/>
            <a:chOff x="4037012" y="2600980"/>
            <a:chExt cx="7467600" cy="3064802"/>
          </a:xfrm>
        </p:grpSpPr>
        <mc:AlternateContent xmlns:mc="http://schemas.openxmlformats.org/markup-compatibility/2006" xmlns:a14="http://schemas.microsoft.com/office/drawing/2010/main">
          <mc:Choice Requires="a14">
            <p:graphicFrame>
              <p:nvGraphicFramePr>
                <p:cNvPr id="24" name="Object 23"/>
                <p:cNvGraphicFramePr>
                  <a:graphicFrameLocks noChangeAspect="1"/>
                </p:cNvGraphicFramePr>
                <p:nvPr>
                  <p:extLst>
                    <p:ext uri="{D42A27DB-BD31-4B8C-83A1-F6EECF244321}">
                      <p14:modId xmlns:p14="http://schemas.microsoft.com/office/powerpoint/2010/main" val="2719752113"/>
                    </p:ext>
                  </p:extLst>
                </p:nvPr>
              </p:nvGraphicFramePr>
              <p:xfrm>
                <a:off x="4509953" y="3071292"/>
                <a:ext cx="6298723" cy="618173"/>
              </p:xfrm>
              <a:graphic>
                <a:graphicData uri="http://schemas.openxmlformats.org/presentationml/2006/ole">
                  <mc:AlternateContent>
                    <mc:Choice xmlns:v="urn:schemas-microsoft-com:vml" Requires="v">
                      <p:oleObj spid="_x0000_s978946" name="Equation" r:id="rId7" imgW="2222280" imgH="215640" progId="Equation.DSMT4">
                        <p:embed/>
                      </p:oleObj>
                    </mc:Choice>
                    <mc:Fallback>
                      <p:oleObj name="Equation" r:id="rId7" imgW="2222280" imgH="215640" progId="Equation.DSMT4">
                        <p:embed/>
                        <p:pic>
                          <p:nvPicPr>
                            <p:cNvPr id="0" name=""/>
                            <p:cNvPicPr>
                              <a:picLocks noChangeAspect="1" noChangeArrowheads="1"/>
                            </p:cNvPicPr>
                            <p:nvPr/>
                          </p:nvPicPr>
                          <p:blipFill>
                            <a:blip r:embed="rId8"/>
                            <a:srcRect/>
                            <a:stretch>
                              <a:fillRect/>
                            </a:stretch>
                          </p:blipFill>
                          <p:spPr bwMode="auto">
                            <a:xfrm>
                              <a:off x="4509953" y="3071292"/>
                              <a:ext cx="6298723" cy="61817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pic>
                      </p:oleObj>
                    </mc:Fallback>
                  </mc:AlternateContent>
                </a:graphicData>
              </a:graphic>
            </p:graphicFrame>
          </mc:Choice>
          <mc:Fallback xmlns="">
            <p:graphicFrame>
              <p:nvGraphicFramePr>
                <p:cNvPr id="24" name="Object 23"/>
                <p:cNvGraphicFramePr>
                  <a:graphicFrameLocks noChangeAspect="1"/>
                </p:cNvGraphicFramePr>
                <p:nvPr>
                  <p:extLst>
                    <p:ext uri="{D42A27DB-BD31-4B8C-83A1-F6EECF244321}">
                      <p14:modId xmlns:p14="http://schemas.microsoft.com/office/powerpoint/2010/main" val="3184129925"/>
                    </p:ext>
                  </p:extLst>
                </p:nvPr>
              </p:nvGraphicFramePr>
              <p:xfrm>
                <a:off x="4509953" y="3071292"/>
                <a:ext cx="6298723" cy="618173"/>
              </p:xfrm>
              <a:graphic>
                <a:graphicData uri="http://schemas.openxmlformats.org/presentationml/2006/ole">
                  <mc:AlternateContent>
                    <mc:Choice xmlns:v="urn:schemas-microsoft-com:vml" Requires="v">
                      <p:oleObj spid="_x0000_s956484" name="Equation" r:id="rId16" imgW="2222280" imgH="215640" progId="Equation.DSMT4">
                        <p:embed/>
                      </p:oleObj>
                    </mc:Choice>
                    <mc:Fallback>
                      <p:oleObj name="Equation" r:id="rId16" imgW="2222280" imgH="215640" progId="Equation.DSMT4">
                        <p:embed/>
                        <p:pic>
                          <p:nvPicPr>
                            <p:cNvPr id="0" name=""/>
                            <p:cNvPicPr>
                              <a:picLocks noChangeAspect="1" noChangeArrowheads="1"/>
                            </p:cNvPicPr>
                            <p:nvPr/>
                          </p:nvPicPr>
                          <p:blipFill>
                            <a:blip r:embed="rId17"/>
                            <a:srcRect/>
                            <a:stretch>
                              <a:fillRect/>
                            </a:stretch>
                          </p:blipFill>
                          <p:spPr bwMode="auto">
                            <a:xfrm>
                              <a:off x="4509953" y="3071292"/>
                              <a:ext cx="6298723" cy="61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Fallback>
        </mc:AlternateContent>
        <p:sp>
          <p:nvSpPr>
            <p:cNvPr id="31" name="TextBox 30"/>
            <p:cNvSpPr txBox="1"/>
            <p:nvPr/>
          </p:nvSpPr>
          <p:spPr>
            <a:xfrm>
              <a:off x="4037012" y="2600980"/>
              <a:ext cx="4974266" cy="523220"/>
            </a:xfrm>
            <a:prstGeom prst="rect">
              <a:avLst/>
            </a:prstGeom>
            <a:noFill/>
          </p:spPr>
          <p:txBody>
            <a:bodyPr wrap="square" rtlCol="0">
              <a:spAutoFit/>
            </a:bodyPr>
            <a:lstStyle/>
            <a:p>
              <a:pPr marL="457200" indent="-457200" algn="just">
                <a:buFont typeface="Wingdings" pitchFamily="2" charset="2"/>
                <a:buChar char="q"/>
              </a:pPr>
              <a:r>
                <a:rPr lang="en-US" sz="2800" b="1" smtClean="0">
                  <a:solidFill>
                    <a:srgbClr val="C00000"/>
                  </a:solidFill>
                  <a:latin typeface="Arial" pitchFamily="34" charset="0"/>
                  <a:ea typeface="Times New Roman" panose="02020603050405020304" pitchFamily="18" charset="0"/>
                  <a:cs typeface="Arial" pitchFamily="34" charset="0"/>
                </a:rPr>
                <a:t>Giải thích: </a:t>
              </a:r>
              <a:r>
                <a:rPr lang="en-US" sz="2800" b="1">
                  <a:latin typeface="Arial" pitchFamily="34" charset="0"/>
                  <a:cs typeface="Arial" pitchFamily="34" charset="0"/>
                </a:rPr>
                <a:t>Ta có : </a:t>
              </a:r>
              <a:endParaRPr lang="vi-VN" sz="2800" b="1">
                <a:solidFill>
                  <a:srgbClr val="C00000"/>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9" name="TextBox 28"/>
                <p:cNvSpPr txBox="1"/>
                <p:nvPr/>
              </p:nvSpPr>
              <p:spPr>
                <a:xfrm>
                  <a:off x="4113212" y="3684912"/>
                  <a:ext cx="7391400" cy="954107"/>
                </a:xfrm>
                <a:prstGeom prst="rect">
                  <a:avLst/>
                </a:prstGeom>
                <a:noFill/>
              </p:spPr>
              <p:txBody>
                <a:bodyPr wrap="square" rtlCol="0">
                  <a:spAutoFit/>
                </a:bodyPr>
                <a:lstStyle/>
                <a:p>
                  <a:pPr algn="just"/>
                  <a:r>
                    <a:rPr lang="vi-VN" sz="2800" b="1">
                      <a:latin typeface="Arial" pitchFamily="34" charset="0"/>
                      <a:cs typeface="Arial" pitchFamily="34" charset="0"/>
                    </a:rPr>
                    <a:t>Suy ra </a:t>
                  </a:r>
                  <a14:m>
                    <m:oMath xmlns:m="http://schemas.openxmlformats.org/officeDocument/2006/math">
                      <m:r>
                        <a:rPr lang="vi-VN" sz="2800" b="1" i="1" smtClean="0">
                          <a:latin typeface="Cambria Math"/>
                          <a:ea typeface="Cambria Math"/>
                          <a:cs typeface="Arial" pitchFamily="34" charset="0"/>
                        </a:rPr>
                        <m:t>∆</m:t>
                      </m:r>
                    </m:oMath>
                  </a14:m>
                  <a:r>
                    <a:rPr lang="vi-VN" sz="2800" b="1" smtClean="0">
                      <a:latin typeface="Arial" pitchFamily="34" charset="0"/>
                      <a:cs typeface="Arial" pitchFamily="34" charset="0"/>
                    </a:rPr>
                    <a:t>EFG </a:t>
                  </a:r>
                  <a:r>
                    <a:rPr lang="vi-VN" sz="2800" b="1">
                      <a:latin typeface="Arial" pitchFamily="34" charset="0"/>
                      <a:cs typeface="Arial" pitchFamily="34" charset="0"/>
                    </a:rPr>
                    <a:t>vuông tại G</a:t>
                  </a:r>
                  <a:r>
                    <a:rPr lang="vi-VN" sz="2800" b="1" smtClean="0">
                      <a:latin typeface="Arial" pitchFamily="34" charset="0"/>
                      <a:cs typeface="Arial" pitchFamily="34" charset="0"/>
                    </a:rPr>
                    <a:t>.</a:t>
                  </a:r>
                  <a:r>
                    <a:rPr lang="en-US" sz="2800" b="1" smtClean="0">
                      <a:latin typeface="Arial" pitchFamily="34" charset="0"/>
                      <a:cs typeface="Arial" pitchFamily="34" charset="0"/>
                    </a:rPr>
                    <a:t> </a:t>
                  </a:r>
                  <a:r>
                    <a:rPr lang="vi-VN" sz="2800" b="1">
                      <a:latin typeface="Arial" pitchFamily="34" charset="0"/>
                      <a:cs typeface="Arial" pitchFamily="34" charset="0"/>
                    </a:rPr>
                    <a:t>Gọi I là trung điểm của cạnh huyền </a:t>
                  </a:r>
                  <a:r>
                    <a:rPr lang="vi-VN" sz="2800" b="1" smtClean="0">
                      <a:latin typeface="Arial" pitchFamily="34" charset="0"/>
                      <a:cs typeface="Arial" pitchFamily="34" charset="0"/>
                    </a:rPr>
                    <a:t>EF</a:t>
                  </a:r>
                  <a:r>
                    <a:rPr lang="en-US" sz="2800" b="1" smtClean="0">
                      <a:latin typeface="Arial" pitchFamily="34" charset="0"/>
                      <a:cs typeface="Arial" pitchFamily="34" charset="0"/>
                    </a:rPr>
                    <a:t>, ta có :</a:t>
                  </a:r>
                  <a:endParaRPr lang="vi-VN" sz="2800" b="1">
                    <a:solidFill>
                      <a:srgbClr val="C00000"/>
                    </a:solidFill>
                    <a:latin typeface="Arial" pitchFamily="34" charset="0"/>
                    <a:cs typeface="Arial" pitchFamily="34"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4113212" y="3684912"/>
                  <a:ext cx="7391400" cy="954107"/>
                </a:xfrm>
                <a:prstGeom prst="rect">
                  <a:avLst/>
                </a:prstGeom>
                <a:blipFill rotWithShape="1">
                  <a:blip r:embed="rId18"/>
                  <a:stretch>
                    <a:fillRect l="-1649" t="-6369" r="-1649" b="-165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0" name="Object 29"/>
                <p:cNvGraphicFramePr>
                  <a:graphicFrameLocks noChangeAspect="1"/>
                </p:cNvGraphicFramePr>
                <p:nvPr>
                  <p:extLst>
                    <p:ext uri="{D42A27DB-BD31-4B8C-83A1-F6EECF244321}">
                      <p14:modId xmlns:p14="http://schemas.microsoft.com/office/powerpoint/2010/main" val="1215420343"/>
                    </p:ext>
                  </p:extLst>
                </p:nvPr>
              </p:nvGraphicFramePr>
              <p:xfrm>
                <a:off x="4384675" y="4464044"/>
                <a:ext cx="6586537" cy="1201738"/>
              </p:xfrm>
              <a:graphic>
                <a:graphicData uri="http://schemas.openxmlformats.org/presentationml/2006/ole">
                  <mc:AlternateContent>
                    <mc:Choice xmlns:v="urn:schemas-microsoft-com:vml" Requires="v">
                      <p:oleObj spid="_x0000_s978947" name="Equation" r:id="rId19" imgW="2323800" imgH="419040" progId="Equation.DSMT4">
                        <p:embed/>
                      </p:oleObj>
                    </mc:Choice>
                    <mc:Fallback>
                      <p:oleObj name="Equation" r:id="rId19" imgW="2323800" imgH="419040" progId="Equation.DSMT4">
                        <p:embed/>
                        <p:pic>
                          <p:nvPicPr>
                            <p:cNvPr id="0" name=""/>
                            <p:cNvPicPr>
                              <a:picLocks noChangeAspect="1" noChangeArrowheads="1"/>
                            </p:cNvPicPr>
                            <p:nvPr/>
                          </p:nvPicPr>
                          <p:blipFill>
                            <a:blip r:embed="rId20"/>
                            <a:srcRect/>
                            <a:stretch>
                              <a:fillRect/>
                            </a:stretch>
                          </p:blipFill>
                          <p:spPr bwMode="auto">
                            <a:xfrm>
                              <a:off x="4384675" y="4464044"/>
                              <a:ext cx="6586537" cy="12017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pic>
                      </p:oleObj>
                    </mc:Fallback>
                  </mc:AlternateContent>
                </a:graphicData>
              </a:graphic>
            </p:graphicFrame>
          </mc:Choice>
          <mc:Fallback xmlns="">
            <p:graphicFrame>
              <p:nvGraphicFramePr>
                <p:cNvPr id="30" name="Object 29"/>
                <p:cNvGraphicFramePr>
                  <a:graphicFrameLocks noChangeAspect="1"/>
                </p:cNvGraphicFramePr>
                <p:nvPr>
                  <p:extLst>
                    <p:ext uri="{D42A27DB-BD31-4B8C-83A1-F6EECF244321}">
                      <p14:modId xmlns:p14="http://schemas.microsoft.com/office/powerpoint/2010/main" val="2996090107"/>
                    </p:ext>
                  </p:extLst>
                </p:nvPr>
              </p:nvGraphicFramePr>
              <p:xfrm>
                <a:off x="4384675" y="4464044"/>
                <a:ext cx="6586537" cy="1201738"/>
              </p:xfrm>
              <a:graphic>
                <a:graphicData uri="http://schemas.openxmlformats.org/presentationml/2006/ole">
                  <mc:AlternateContent>
                    <mc:Choice xmlns:v="urn:schemas-microsoft-com:vml" Requires="v">
                      <p:oleObj spid="_x0000_s956485" name="Equation" r:id="rId21" imgW="2323800" imgH="419040" progId="Equation.DSMT4">
                        <p:embed/>
                      </p:oleObj>
                    </mc:Choice>
                    <mc:Fallback>
                      <p:oleObj name="Equation" r:id="rId21" imgW="2323800" imgH="419040" progId="Equation.DSMT4">
                        <p:embed/>
                        <p:pic>
                          <p:nvPicPr>
                            <p:cNvPr id="0" name=""/>
                            <p:cNvPicPr>
                              <a:picLocks noChangeAspect="1" noChangeArrowheads="1"/>
                            </p:cNvPicPr>
                            <p:nvPr/>
                          </p:nvPicPr>
                          <p:blipFill>
                            <a:blip r:embed="rId22"/>
                            <a:srcRect/>
                            <a:stretch>
                              <a:fillRect/>
                            </a:stretch>
                          </p:blipFill>
                          <p:spPr bwMode="auto">
                            <a:xfrm>
                              <a:off x="4384675" y="4464044"/>
                              <a:ext cx="6586537"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Fallback>
        </mc:AlternateContent>
      </p:grpSp>
      <p:pic>
        <p:nvPicPr>
          <p:cNvPr id="25" name="Picture 93">
            <a:hlinkClick r:id="rId23" action="ppaction://hlinksldjump"/>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0705328" y="5410200"/>
            <a:ext cx="1332684" cy="1287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53633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heel(1)">
                                      <p:cBhvr>
                                        <p:cTn id="15" dur="500"/>
                                        <p:tgtEl>
                                          <p:spTgt spid="23"/>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8" grpId="0"/>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8" name="TextBox 17"/>
          <p:cNvSpPr txBox="1"/>
          <p:nvPr/>
        </p:nvSpPr>
        <p:spPr>
          <a:xfrm>
            <a:off x="4730244" y="1828800"/>
            <a:ext cx="3337936" cy="584775"/>
          </a:xfrm>
          <a:prstGeom prst="rect">
            <a:avLst/>
          </a:prstGeom>
          <a:noFill/>
        </p:spPr>
        <p:txBody>
          <a:bodyPr wrap="square" rtlCol="0">
            <a:spAutoFit/>
          </a:bodyPr>
          <a:lstStyle/>
          <a:p>
            <a:r>
              <a:rPr lang="en-US" sz="3200" b="1">
                <a:latin typeface="Arial" pitchFamily="34" charset="0"/>
                <a:ea typeface="Times New Roman" panose="02020603050405020304" pitchFamily="18" charset="0"/>
                <a:cs typeface="Arial" pitchFamily="34" charset="0"/>
              </a:rPr>
              <a:t>Chọn đáp án </a:t>
            </a:r>
            <a:r>
              <a:rPr lang="en-US" sz="3200" b="1" smtClean="0">
                <a:solidFill>
                  <a:srgbClr val="C00000"/>
                </a:solidFill>
                <a:latin typeface="Arial" pitchFamily="34" charset="0"/>
                <a:ea typeface="Times New Roman" panose="02020603050405020304" pitchFamily="18" charset="0"/>
                <a:cs typeface="Arial" pitchFamily="34" charset="0"/>
              </a:rPr>
              <a:t>D</a:t>
            </a:r>
            <a:endParaRPr lang="en-US" sz="3200" b="1">
              <a:solidFill>
                <a:srgbClr val="C00000"/>
              </a:solidFill>
              <a:latin typeface="Arial" pitchFamily="34" charset="0"/>
              <a:ea typeface="Times New Roman" panose="02020603050405020304" pitchFamily="18" charset="0"/>
              <a:cs typeface="Arial" pitchFamily="34" charset="0"/>
            </a:endParaRPr>
          </a:p>
        </p:txBody>
      </p:sp>
      <p:pic>
        <p:nvPicPr>
          <p:cNvPr id="3" name="Am thanh phep thuat.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4324012" y="7772400"/>
            <a:ext cx="304800" cy="304800"/>
          </a:xfrm>
          <a:prstGeom prst="rect">
            <a:avLst/>
          </a:prstGeom>
        </p:spPr>
      </p:pic>
      <p:sp>
        <p:nvSpPr>
          <p:cNvPr id="23" name="Oval 22"/>
          <p:cNvSpPr/>
          <p:nvPr/>
        </p:nvSpPr>
        <p:spPr>
          <a:xfrm>
            <a:off x="9011278" y="970448"/>
            <a:ext cx="629752" cy="62975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nvGrpSpPr>
          <p:cNvPr id="4" name="Group 3"/>
          <p:cNvGrpSpPr/>
          <p:nvPr/>
        </p:nvGrpSpPr>
        <p:grpSpPr>
          <a:xfrm>
            <a:off x="3656012" y="2438400"/>
            <a:ext cx="8323952" cy="4267200"/>
            <a:chOff x="3656012" y="2438400"/>
            <a:chExt cx="8323952" cy="4267200"/>
          </a:xfrm>
        </p:grpSpPr>
        <p:graphicFrame>
          <p:nvGraphicFramePr>
            <p:cNvPr id="24" name="Object 23"/>
            <p:cNvGraphicFramePr>
              <a:graphicFrameLocks noChangeAspect="1"/>
            </p:cNvGraphicFramePr>
            <p:nvPr>
              <p:extLst>
                <p:ext uri="{D42A27DB-BD31-4B8C-83A1-F6EECF244321}">
                  <p14:modId xmlns:p14="http://schemas.microsoft.com/office/powerpoint/2010/main" val="1751883259"/>
                </p:ext>
              </p:extLst>
            </p:nvPr>
          </p:nvGraphicFramePr>
          <p:xfrm>
            <a:off x="4011189" y="2914361"/>
            <a:ext cx="7289512" cy="3791239"/>
          </p:xfrm>
          <a:graphic>
            <a:graphicData uri="http://schemas.openxmlformats.org/presentationml/2006/ole">
              <mc:AlternateContent xmlns:mc="http://schemas.openxmlformats.org/markup-compatibility/2006">
                <mc:Choice xmlns:v="urn:schemas-microsoft-com:vml" Requires="v">
                  <p:oleObj spid="_x0000_s979970" name="Equation" r:id="rId7" imgW="3111480" imgH="1600200" progId="Equation.DSMT4">
                    <p:embed/>
                  </p:oleObj>
                </mc:Choice>
                <mc:Fallback>
                  <p:oleObj name="Equation" r:id="rId7" imgW="3111480" imgH="1600200" progId="Equation.DSMT4">
                    <p:embed/>
                    <p:pic>
                      <p:nvPicPr>
                        <p:cNvPr id="0" name=""/>
                        <p:cNvPicPr>
                          <a:picLocks noChangeAspect="1" noChangeArrowheads="1"/>
                        </p:cNvPicPr>
                        <p:nvPr/>
                      </p:nvPicPr>
                      <p:blipFill>
                        <a:blip r:embed="rId8"/>
                        <a:srcRect/>
                        <a:stretch>
                          <a:fillRect/>
                        </a:stretch>
                      </p:blipFill>
                      <p:spPr bwMode="auto">
                        <a:xfrm>
                          <a:off x="4011189" y="2914361"/>
                          <a:ext cx="7289512" cy="3791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 name="TextBox 30"/>
            <p:cNvSpPr txBox="1"/>
            <p:nvPr/>
          </p:nvSpPr>
          <p:spPr>
            <a:xfrm>
              <a:off x="3656012" y="2438400"/>
              <a:ext cx="8323952" cy="523220"/>
            </a:xfrm>
            <a:prstGeom prst="rect">
              <a:avLst/>
            </a:prstGeom>
            <a:noFill/>
          </p:spPr>
          <p:txBody>
            <a:bodyPr wrap="square" rtlCol="0">
              <a:spAutoFit/>
            </a:bodyPr>
            <a:lstStyle/>
            <a:p>
              <a:pPr marL="457200" indent="-457200">
                <a:buFont typeface="Wingdings" pitchFamily="2" charset="2"/>
                <a:buChar char="q"/>
              </a:pPr>
              <a:r>
                <a:rPr lang="en-US" sz="2800" b="1" smtClean="0">
                  <a:solidFill>
                    <a:srgbClr val="C00000"/>
                  </a:solidFill>
                  <a:latin typeface="Arial" pitchFamily="34" charset="0"/>
                  <a:ea typeface="Times New Roman" panose="02020603050405020304" pitchFamily="18" charset="0"/>
                  <a:cs typeface="Arial" pitchFamily="34" charset="0"/>
                </a:rPr>
                <a:t>Giải thích: </a:t>
              </a:r>
              <a:r>
                <a:rPr lang="en-US" sz="2800" b="1" smtClean="0">
                  <a:latin typeface="Arial" pitchFamily="34" charset="0"/>
                  <a:cs typeface="Arial" pitchFamily="34" charset="0"/>
                </a:rPr>
                <a:t>Gọi AH là trung tuyến : </a:t>
              </a:r>
              <a:endParaRPr lang="vi-VN" sz="2800" b="1">
                <a:latin typeface="Arial" pitchFamily="34" charset="0"/>
                <a:cs typeface="Arial" pitchFamily="34" charset="0"/>
              </a:endParaRPr>
            </a:p>
          </p:txBody>
        </p:sp>
      </p:grpSp>
      <p:pic>
        <p:nvPicPr>
          <p:cNvPr id="25" name="Picture 93">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05328" y="5410200"/>
            <a:ext cx="1332684" cy="1287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34933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heel(1)">
                                      <p:cBhvr>
                                        <p:cTn id="15" dur="500"/>
                                        <p:tgtEl>
                                          <p:spTgt spid="23"/>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8" grpId="0"/>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8012" y="533399"/>
            <a:ext cx="10896600" cy="5638801"/>
          </a:xfrm>
          <a:prstGeom prst="rect">
            <a:avLst/>
          </a:prstGeom>
          <a:noFill/>
          <a:ln w="123825">
            <a:solidFill>
              <a:schemeClr val="accent3">
                <a:lumMod val="75000"/>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056812" y="5334000"/>
            <a:ext cx="1901825" cy="1475109"/>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4612" y="1905000"/>
            <a:ext cx="6019800" cy="1451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5450" y="755938"/>
            <a:ext cx="3362311" cy="4706647"/>
          </a:xfrm>
          <a:prstGeom prst="rect">
            <a:avLst/>
          </a:prstGeom>
        </p:spPr>
      </p:pic>
      <p:pic>
        <p:nvPicPr>
          <p:cNvPr id="7178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5233" b="26271"/>
          <a:stretch/>
        </p:blipFill>
        <p:spPr bwMode="auto">
          <a:xfrm>
            <a:off x="4418012" y="2043916"/>
            <a:ext cx="5269849" cy="73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35659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827212" y="114299"/>
            <a:ext cx="10134600" cy="1700071"/>
          </a:xfrm>
          <a:prstGeom prst="roundRect">
            <a:avLst>
              <a:gd name="adj" fmla="val 5381"/>
            </a:avLst>
          </a:prstGeom>
          <a:solidFill>
            <a:srgbClr val="CAE6EE"/>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chemeClr val="accent5">
                  <a:lumMod val="50000"/>
                </a:schemeClr>
              </a:solidFill>
            </a:endParaRPr>
          </a:p>
        </p:txBody>
      </p:sp>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12" y="72479"/>
            <a:ext cx="1642311" cy="142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9012" y="198120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903412" y="152400"/>
            <a:ext cx="9896475" cy="1661971"/>
          </a:xfrm>
          <a:prstGeom prst="rect">
            <a:avLst/>
          </a:prstGeom>
          <a:noFill/>
        </p:spPr>
        <p:txBody>
          <a:bodyPr wrap="square" lIns="121899" tIns="60949" rIns="121899" bIns="60949" rtlCol="0">
            <a:spAutoFit/>
          </a:bodyPr>
          <a:lstStyle/>
          <a:p>
            <a:pPr algn="just"/>
            <a:r>
              <a:rPr lang="vi-VN" sz="2500" b="1">
                <a:latin typeface="Arial" pitchFamily="34" charset="0"/>
                <a:cs typeface="Arial" pitchFamily="34" charset="0"/>
              </a:rPr>
              <a:t>Một trại nuôi gia súc có dạng hình tam giác đều cạnh </a:t>
            </a:r>
            <a:r>
              <a:rPr lang="vi-VN" sz="2500" b="1" smtClean="0">
                <a:latin typeface="Arial" pitchFamily="34" charset="0"/>
                <a:cs typeface="Arial" pitchFamily="34" charset="0"/>
              </a:rPr>
              <a:t>100m </a:t>
            </a:r>
            <a:r>
              <a:rPr lang="vi-VN" sz="2500" b="1">
                <a:latin typeface="Arial" pitchFamily="34" charset="0"/>
                <a:cs typeface="Arial" pitchFamily="34" charset="0"/>
              </a:rPr>
              <a:t>(Hình 12). Người ta muốn đặt một trụ đèn cao áp tại một điểm cách đều ba đỉnh của tam giác. Nêu cách xác định vị trí đặt đèn và tính khoảng cách từ điểm đó đến ba đỉnh của tam </a:t>
            </a:r>
            <a:r>
              <a:rPr lang="vi-VN" sz="2500" b="1" smtClean="0">
                <a:latin typeface="Arial" pitchFamily="34" charset="0"/>
                <a:cs typeface="Arial" pitchFamily="34" charset="0"/>
              </a:rPr>
              <a:t>giác.</a:t>
            </a:r>
            <a:endParaRPr lang="vi-VN" sz="2500" b="1">
              <a:latin typeface="Arial" pitchFamily="34" charset="0"/>
              <a:cs typeface="Arial" pitchFamily="34" charset="0"/>
            </a:endParaRPr>
          </a:p>
        </p:txBody>
      </p:sp>
      <p:sp>
        <p:nvSpPr>
          <p:cNvPr id="49" name="Rectangle 48"/>
          <p:cNvSpPr/>
          <p:nvPr/>
        </p:nvSpPr>
        <p:spPr>
          <a:xfrm>
            <a:off x="561865" y="495300"/>
            <a:ext cx="59080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67" smtClean="0">
                <a:ln w="11430"/>
                <a:effectLst>
                  <a:outerShdw blurRad="76200" dist="50800" dir="5400000" algn="tl" rotWithShape="0">
                    <a:srgbClr val="000000">
                      <a:alpha val="65000"/>
                    </a:srgbClr>
                  </a:outerShdw>
                </a:effectLst>
                <a:latin typeface=".VnCentury SchoolbookH" pitchFamily="34" charset="0"/>
              </a:rPr>
              <a:t>1</a:t>
            </a:r>
            <a:endParaRPr lang="en-US" sz="5400" b="1" spc="67">
              <a:ln w="11430"/>
              <a:effectLst>
                <a:outerShdw blurRad="76200" dist="50800" dir="5400000" algn="tl" rotWithShape="0">
                  <a:srgbClr val="000000">
                    <a:alpha val="65000"/>
                  </a:srgbClr>
                </a:outerShdw>
              </a:effectLst>
              <a:latin typeface=".VnCentury SchoolbookH" pitchFamily="34" charset="0"/>
            </a:endParaRPr>
          </a:p>
        </p:txBody>
      </p:sp>
      <p:pic>
        <p:nvPicPr>
          <p:cNvPr id="63590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r="16965" b="35594"/>
          <a:stretch/>
        </p:blipFill>
        <p:spPr bwMode="auto">
          <a:xfrm>
            <a:off x="385321" y="287020"/>
            <a:ext cx="978765" cy="382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29"/>
          <p:cNvSpPr txBox="1"/>
          <p:nvPr/>
        </p:nvSpPr>
        <p:spPr>
          <a:xfrm>
            <a:off x="379412" y="2362200"/>
            <a:ext cx="7995091" cy="1292662"/>
          </a:xfrm>
          <a:prstGeom prst="rect">
            <a:avLst/>
          </a:prstGeom>
          <a:noFill/>
        </p:spPr>
        <p:txBody>
          <a:bodyPr wrap="square" rtlCol="0">
            <a:spAutoFit/>
          </a:bodyPr>
          <a:lstStyle/>
          <a:p>
            <a:pPr marL="457200" indent="-457200" algn="just">
              <a:buFont typeface="Wingdings" pitchFamily="2" charset="2"/>
              <a:buChar char="q"/>
            </a:pPr>
            <a:r>
              <a:rPr lang="vi-VN" sz="2600" b="1">
                <a:latin typeface="Arial" pitchFamily="34" charset="0"/>
                <a:cs typeface="Arial" pitchFamily="34" charset="0"/>
              </a:rPr>
              <a:t>Vị trí đặt đèn sẽ là tâm đường tròn ngoại tiếp tam giác đều suy ra vị trí đặt đèn là giao điểm của ba đường trung trực của tam </a:t>
            </a:r>
            <a:r>
              <a:rPr lang="vi-VN" sz="2600" b="1" smtClean="0">
                <a:latin typeface="Arial" pitchFamily="34" charset="0"/>
                <a:cs typeface="Arial" pitchFamily="34" charset="0"/>
              </a:rPr>
              <a:t>giác.</a:t>
            </a:r>
            <a:endParaRPr lang="vi-VN" sz="2600" b="1">
              <a:solidFill>
                <a:srgbClr val="C00000"/>
              </a:solidFill>
              <a:latin typeface="Arial" pitchFamily="34" charset="0"/>
              <a:cs typeface="Arial" pitchFamily="34" charset="0"/>
            </a:endParaRPr>
          </a:p>
        </p:txBody>
      </p:sp>
      <p:sp>
        <p:nvSpPr>
          <p:cNvPr id="35" name="TextBox 34"/>
          <p:cNvSpPr txBox="1"/>
          <p:nvPr/>
        </p:nvSpPr>
        <p:spPr>
          <a:xfrm>
            <a:off x="802833" y="3608695"/>
            <a:ext cx="7501379" cy="892552"/>
          </a:xfrm>
          <a:prstGeom prst="rect">
            <a:avLst/>
          </a:prstGeom>
          <a:noFill/>
        </p:spPr>
        <p:txBody>
          <a:bodyPr wrap="square" rtlCol="0">
            <a:spAutoFit/>
          </a:bodyPr>
          <a:lstStyle/>
          <a:p>
            <a:pPr algn="just"/>
            <a:r>
              <a:rPr lang="vi-VN" sz="2600" b="1">
                <a:latin typeface="Arial" pitchFamily="34" charset="0"/>
                <a:cs typeface="Arial" pitchFamily="34" charset="0"/>
              </a:rPr>
              <a:t>Khoảng cách từ tâm đến đỉnh hay bán kính đường tròn ngoại tiếp tam giác đều là</a:t>
            </a:r>
            <a:r>
              <a:rPr lang="vi-VN" sz="2600" b="1" smtClean="0">
                <a:latin typeface="Arial" pitchFamily="34" charset="0"/>
                <a:cs typeface="Arial" pitchFamily="34" charset="0"/>
              </a:rPr>
              <a:t>:</a:t>
            </a:r>
            <a:endParaRPr lang="vi-VN" sz="2600" b="1">
              <a:latin typeface="Arial" pitchFamily="34" charset="0"/>
              <a:cs typeface="Arial" pitchFamily="34" charset="0"/>
            </a:endParaRPr>
          </a:p>
        </p:txBody>
      </p:sp>
      <p:graphicFrame>
        <p:nvGraphicFramePr>
          <p:cNvPr id="36" name="Object 35"/>
          <p:cNvGraphicFramePr>
            <a:graphicFrameLocks noChangeAspect="1"/>
          </p:cNvGraphicFramePr>
          <p:nvPr>
            <p:extLst>
              <p:ext uri="{D42A27DB-BD31-4B8C-83A1-F6EECF244321}">
                <p14:modId xmlns:p14="http://schemas.microsoft.com/office/powerpoint/2010/main" val="2685174193"/>
              </p:ext>
            </p:extLst>
          </p:nvPr>
        </p:nvGraphicFramePr>
        <p:xfrm>
          <a:off x="3030538" y="4572000"/>
          <a:ext cx="2692400" cy="979488"/>
        </p:xfrm>
        <a:graphic>
          <a:graphicData uri="http://schemas.openxmlformats.org/presentationml/2006/ole">
            <mc:AlternateContent xmlns:mc="http://schemas.openxmlformats.org/markup-compatibility/2006">
              <mc:Choice xmlns:v="urn:schemas-microsoft-com:vml" Requires="v">
                <p:oleObj spid="_x0000_s967688" name="Equation" r:id="rId7" imgW="1257120" imgH="457200" progId="Equation.DSMT4">
                  <p:embed/>
                </p:oleObj>
              </mc:Choice>
              <mc:Fallback>
                <p:oleObj name="Equation" r:id="rId7" imgW="1257120" imgH="457200" progId="Equation.DSMT4">
                  <p:embed/>
                  <p:pic>
                    <p:nvPicPr>
                      <p:cNvPr id="0" name=""/>
                      <p:cNvPicPr>
                        <a:picLocks noChangeAspect="1" noChangeArrowheads="1"/>
                      </p:cNvPicPr>
                      <p:nvPr/>
                    </p:nvPicPr>
                    <p:blipFill>
                      <a:blip r:embed="rId8"/>
                      <a:srcRect/>
                      <a:stretch>
                        <a:fillRect/>
                      </a:stretch>
                    </p:blipFill>
                    <p:spPr bwMode="auto">
                      <a:xfrm>
                        <a:off x="3030538" y="4572000"/>
                        <a:ext cx="2692400"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502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90012" y="1905000"/>
            <a:ext cx="2751078" cy="3055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35879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979612" y="148886"/>
            <a:ext cx="9906000" cy="1403689"/>
          </a:xfrm>
          <a:prstGeom prst="roundRect">
            <a:avLst>
              <a:gd name="adj" fmla="val 5381"/>
            </a:avLst>
          </a:prstGeom>
          <a:solidFill>
            <a:srgbClr val="CAE6EE"/>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chemeClr val="accent5">
                  <a:lumMod val="50000"/>
                </a:schemeClr>
              </a:solidFill>
            </a:endParaRPr>
          </a:p>
        </p:txBody>
      </p:sp>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746" y="77194"/>
            <a:ext cx="1806542" cy="1572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9233" y="1649854"/>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0" name="TextBox 9"/>
              <p:cNvSpPr txBox="1"/>
              <p:nvPr/>
            </p:nvSpPr>
            <p:spPr>
              <a:xfrm>
                <a:off x="2132012" y="194269"/>
                <a:ext cx="9601200" cy="1379651"/>
              </a:xfrm>
              <a:prstGeom prst="rect">
                <a:avLst/>
              </a:prstGeom>
              <a:noFill/>
            </p:spPr>
            <p:txBody>
              <a:bodyPr wrap="square" lIns="121899" tIns="60949" rIns="121899" bIns="60949" rtlCol="0">
                <a:spAutoFit/>
              </a:bodyPr>
              <a:lstStyle/>
              <a:p>
                <a:pPr algn="just"/>
                <a:r>
                  <a:rPr lang="vi-VN" sz="2600" b="1" smtClean="0">
                    <a:latin typeface="Arial" pitchFamily="34" charset="0"/>
                    <a:cs typeface="Arial" pitchFamily="34" charset="0"/>
                  </a:rPr>
                  <a:t>Cho đường tròn (O) ngoại tiếp tam giác ABC. Tính </a:t>
                </a:r>
                <a:r>
                  <a:rPr lang="vi-VN" sz="2600" b="1">
                    <a:latin typeface="Arial" pitchFamily="34" charset="0"/>
                    <a:cs typeface="Arial" pitchFamily="34" charset="0"/>
                  </a:rPr>
                  <a:t>bán kính của (O), biết rằng tam giác ABC vuông cân tại A và có cạnh bên bằng </a:t>
                </a:r>
                <a:r>
                  <a:rPr lang="vi-VN" sz="2600" b="1" smtClean="0">
                    <a:latin typeface="Arial" pitchFamily="34" charset="0"/>
                    <a:cs typeface="Arial" pitchFamily="34" charset="0"/>
                  </a:rPr>
                  <a:t>2</a:t>
                </a:r>
                <a14:m>
                  <m:oMath xmlns:m="http://schemas.openxmlformats.org/officeDocument/2006/math">
                    <m:rad>
                      <m:radPr>
                        <m:degHide m:val="on"/>
                        <m:ctrlPr>
                          <a:rPr lang="vi-VN" sz="2600" b="1" i="1" smtClean="0">
                            <a:latin typeface="Cambria Math"/>
                            <a:cs typeface="Arial" pitchFamily="34" charset="0"/>
                          </a:rPr>
                        </m:ctrlPr>
                      </m:radPr>
                      <m:deg/>
                      <m:e>
                        <m:r>
                          <a:rPr lang="en-US" sz="2600" b="1" i="1" smtClean="0">
                            <a:latin typeface="Cambria Math"/>
                            <a:cs typeface="Arial" pitchFamily="34" charset="0"/>
                          </a:rPr>
                          <m:t>𝟐</m:t>
                        </m:r>
                      </m:e>
                    </m:rad>
                  </m:oMath>
                </a14:m>
                <a:r>
                  <a:rPr lang="vi-VN" sz="2600" b="1" smtClean="0">
                    <a:latin typeface="Arial" pitchFamily="34" charset="0"/>
                    <a:cs typeface="Arial" pitchFamily="34" charset="0"/>
                  </a:rPr>
                  <a:t>cm.</a:t>
                </a:r>
                <a:endParaRPr lang="vi-VN" sz="2600" b="1">
                  <a:latin typeface="Arial" pitchFamily="34" charset="0"/>
                  <a:cs typeface="Arial"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2132012" y="194269"/>
                <a:ext cx="9601200" cy="1379651"/>
              </a:xfrm>
              <a:prstGeom prst="rect">
                <a:avLst/>
              </a:prstGeom>
              <a:blipFill rotWithShape="1">
                <a:blip r:embed="rId6"/>
                <a:stretch>
                  <a:fillRect l="-825" t="-3097" r="-825" b="-7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461521" y="1981200"/>
                <a:ext cx="8391510" cy="514564"/>
              </a:xfrm>
              <a:prstGeom prst="rect">
                <a:avLst/>
              </a:prstGeom>
              <a:noFill/>
            </p:spPr>
            <p:txBody>
              <a:bodyPr wrap="square" rtlCol="0">
                <a:spAutoFit/>
              </a:bodyPr>
              <a:lstStyle/>
              <a:p>
                <a:pPr marL="342900" indent="-342900">
                  <a:buFont typeface="Wingdings" pitchFamily="2" charset="2"/>
                  <a:buChar char="§"/>
                </a:pPr>
                <a:r>
                  <a:rPr lang="en-US" sz="2500" b="1" smtClean="0">
                    <a:latin typeface="Arial" pitchFamily="34" charset="0"/>
                    <a:cs typeface="Arial" pitchFamily="34" charset="0"/>
                  </a:rPr>
                  <a:t>Tam giác ABC vuông cân tại A nên AB = AC = </a:t>
                </a:r>
                <a14:m>
                  <m:oMath xmlns:m="http://schemas.openxmlformats.org/officeDocument/2006/math">
                    <m:r>
                      <a:rPr lang="en-US" sz="2500" b="1" i="1" smtClean="0">
                        <a:latin typeface="Cambria Math"/>
                        <a:cs typeface="Arial" pitchFamily="34" charset="0"/>
                      </a:rPr>
                      <m:t>𝟐</m:t>
                    </m:r>
                    <m:rad>
                      <m:radPr>
                        <m:degHide m:val="on"/>
                        <m:ctrlPr>
                          <a:rPr lang="en-US" sz="2500" b="1" i="1" smtClean="0">
                            <a:latin typeface="Cambria Math"/>
                            <a:cs typeface="Arial" pitchFamily="34" charset="0"/>
                          </a:rPr>
                        </m:ctrlPr>
                      </m:radPr>
                      <m:deg/>
                      <m:e>
                        <m:r>
                          <a:rPr lang="en-US" sz="2500" b="1" i="1" smtClean="0">
                            <a:latin typeface="Cambria Math"/>
                            <a:cs typeface="Arial" pitchFamily="34" charset="0"/>
                          </a:rPr>
                          <m:t>𝟐</m:t>
                        </m:r>
                      </m:e>
                    </m:rad>
                  </m:oMath>
                </a14:m>
                <a:endParaRPr lang="vi-VN" sz="2500" b="1">
                  <a:latin typeface="Arial" pitchFamily="34" charset="0"/>
                  <a:cs typeface="Arial"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461521" y="1981200"/>
                <a:ext cx="8391510" cy="514564"/>
              </a:xfrm>
              <a:prstGeom prst="rect">
                <a:avLst/>
              </a:prstGeom>
              <a:blipFill rotWithShape="1">
                <a:blip r:embed="rId7"/>
                <a:stretch>
                  <a:fillRect l="-1090" t="-1190" b="-28571"/>
                </a:stretch>
              </a:blipFill>
            </p:spPr>
            <p:txBody>
              <a:bodyPr/>
              <a:lstStyle/>
              <a:p>
                <a:r>
                  <a:rPr lang="en-US">
                    <a:noFill/>
                  </a:rPr>
                  <a:t> </a:t>
                </a:r>
              </a:p>
            </p:txBody>
          </p:sp>
        </mc:Fallback>
      </mc:AlternateContent>
      <p:sp>
        <p:nvSpPr>
          <p:cNvPr id="26" name="TextBox 25"/>
          <p:cNvSpPr txBox="1"/>
          <p:nvPr/>
        </p:nvSpPr>
        <p:spPr>
          <a:xfrm>
            <a:off x="836612" y="2599521"/>
            <a:ext cx="1386050" cy="477054"/>
          </a:xfrm>
          <a:prstGeom prst="rect">
            <a:avLst/>
          </a:prstGeom>
          <a:noFill/>
        </p:spPr>
        <p:txBody>
          <a:bodyPr wrap="square" rtlCol="0">
            <a:spAutoFit/>
          </a:bodyPr>
          <a:lstStyle/>
          <a:p>
            <a:r>
              <a:rPr lang="en-US" sz="2500" b="1" smtClean="0">
                <a:latin typeface="Arial" pitchFamily="34" charset="0"/>
                <a:cs typeface="Arial" pitchFamily="34" charset="0"/>
              </a:rPr>
              <a:t>Ta có : </a:t>
            </a:r>
            <a:endParaRPr lang="vi-VN" sz="2500" b="1">
              <a:latin typeface="Arial" pitchFamily="34" charset="0"/>
              <a:cs typeface="Arial" pitchFamily="34" charset="0"/>
            </a:endParaRPr>
          </a:p>
        </p:txBody>
      </p:sp>
      <p:sp>
        <p:nvSpPr>
          <p:cNvPr id="31" name="Rectangle 30"/>
          <p:cNvSpPr/>
          <p:nvPr/>
        </p:nvSpPr>
        <p:spPr>
          <a:xfrm>
            <a:off x="704740" y="477064"/>
            <a:ext cx="59080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67" smtClean="0">
                <a:ln w="11430"/>
                <a:effectLst>
                  <a:outerShdw blurRad="76200" dist="50800" dir="5400000" algn="tl" rotWithShape="0">
                    <a:srgbClr val="000000">
                      <a:alpha val="65000"/>
                    </a:srgbClr>
                  </a:outerShdw>
                </a:effectLst>
                <a:latin typeface=".VnCentury SchoolbookH" pitchFamily="34" charset="0"/>
              </a:rPr>
              <a:t>2</a:t>
            </a:r>
            <a:endParaRPr lang="en-US" sz="6600" b="1" spc="67">
              <a:ln w="11430"/>
              <a:effectLst>
                <a:outerShdw blurRad="76200" dist="50800" dir="5400000" algn="tl" rotWithShape="0">
                  <a:srgbClr val="000000">
                    <a:alpha val="65000"/>
                  </a:srgbClr>
                </a:outerShdw>
              </a:effectLst>
              <a:latin typeface=".VnCentury SchoolbookH" pitchFamily="34" charset="0"/>
            </a:endParaRPr>
          </a:p>
        </p:txBody>
      </p:sp>
      <p:pic>
        <p:nvPicPr>
          <p:cNvPr id="32"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r="16965" b="35594"/>
          <a:stretch/>
        </p:blipFill>
        <p:spPr bwMode="auto">
          <a:xfrm>
            <a:off x="461521" y="302978"/>
            <a:ext cx="978765" cy="382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Object 1"/>
          <p:cNvGraphicFramePr>
            <a:graphicFrameLocks noChangeAspect="1"/>
          </p:cNvGraphicFramePr>
          <p:nvPr>
            <p:extLst>
              <p:ext uri="{D42A27DB-BD31-4B8C-83A1-F6EECF244321}">
                <p14:modId xmlns:p14="http://schemas.microsoft.com/office/powerpoint/2010/main" val="2375558293"/>
              </p:ext>
            </p:extLst>
          </p:nvPr>
        </p:nvGraphicFramePr>
        <p:xfrm>
          <a:off x="2065337" y="2495764"/>
          <a:ext cx="6142038" cy="625475"/>
        </p:xfrm>
        <a:graphic>
          <a:graphicData uri="http://schemas.openxmlformats.org/presentationml/2006/ole">
            <mc:AlternateContent xmlns:mc="http://schemas.openxmlformats.org/markup-compatibility/2006">
              <mc:Choice xmlns:v="urn:schemas-microsoft-com:vml" Requires="v">
                <p:oleObj spid="_x0000_s968726" name="Equation" r:id="rId9" imgW="2603160" imgH="266400" progId="Equation.DSMT4">
                  <p:embed/>
                </p:oleObj>
              </mc:Choice>
              <mc:Fallback>
                <p:oleObj name="Equation" r:id="rId9" imgW="2603160" imgH="266400" progId="Equation.DSMT4">
                  <p:embed/>
                  <p:pic>
                    <p:nvPicPr>
                      <p:cNvPr id="0" name=""/>
                      <p:cNvPicPr>
                        <a:picLocks noChangeAspect="1" noChangeArrowheads="1"/>
                      </p:cNvPicPr>
                      <p:nvPr/>
                    </p:nvPicPr>
                    <p:blipFill>
                      <a:blip r:embed="rId10"/>
                      <a:srcRect/>
                      <a:stretch>
                        <a:fillRect/>
                      </a:stretch>
                    </p:blipFill>
                    <p:spPr bwMode="auto">
                      <a:xfrm>
                        <a:off x="2065337" y="2495764"/>
                        <a:ext cx="6142038"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755316461"/>
              </p:ext>
            </p:extLst>
          </p:nvPr>
        </p:nvGraphicFramePr>
        <p:xfrm>
          <a:off x="1770062" y="3200400"/>
          <a:ext cx="1558925" cy="417512"/>
        </p:xfrm>
        <a:graphic>
          <a:graphicData uri="http://schemas.openxmlformats.org/presentationml/2006/ole">
            <mc:AlternateContent xmlns:mc="http://schemas.openxmlformats.org/markup-compatibility/2006">
              <mc:Choice xmlns:v="urn:schemas-microsoft-com:vml" Requires="v">
                <p:oleObj spid="_x0000_s968727" name="Equation" r:id="rId11" imgW="660240" imgH="177480" progId="Equation.DSMT4">
                  <p:embed/>
                </p:oleObj>
              </mc:Choice>
              <mc:Fallback>
                <p:oleObj name="Equation" r:id="rId11" imgW="660240" imgH="177480" progId="Equation.DSMT4">
                  <p:embed/>
                  <p:pic>
                    <p:nvPicPr>
                      <p:cNvPr id="0" name=""/>
                      <p:cNvPicPr>
                        <a:picLocks noChangeAspect="1" noChangeArrowheads="1"/>
                      </p:cNvPicPr>
                      <p:nvPr/>
                    </p:nvPicPr>
                    <p:blipFill>
                      <a:blip r:embed="rId12"/>
                      <a:srcRect/>
                      <a:stretch>
                        <a:fillRect/>
                      </a:stretch>
                    </p:blipFill>
                    <p:spPr bwMode="auto">
                      <a:xfrm>
                        <a:off x="1770062" y="3200400"/>
                        <a:ext cx="1558925"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TextBox 19"/>
          <p:cNvSpPr txBox="1"/>
          <p:nvPr/>
        </p:nvSpPr>
        <p:spPr>
          <a:xfrm>
            <a:off x="602669" y="3725079"/>
            <a:ext cx="5116070" cy="477054"/>
          </a:xfrm>
          <a:prstGeom prst="rect">
            <a:avLst/>
          </a:prstGeom>
          <a:noFill/>
        </p:spPr>
        <p:txBody>
          <a:bodyPr wrap="square" rtlCol="0">
            <a:spAutoFit/>
          </a:bodyPr>
          <a:lstStyle/>
          <a:p>
            <a:r>
              <a:rPr lang="en-US" sz="2500" b="1" smtClean="0">
                <a:latin typeface="Arial" pitchFamily="34" charset="0"/>
                <a:cs typeface="Arial" pitchFamily="34" charset="0"/>
              </a:rPr>
              <a:t>Vì O là trung điểm của BC nên :</a:t>
            </a:r>
            <a:endParaRPr lang="vi-VN" sz="2500" b="1">
              <a:latin typeface="Arial" pitchFamily="34" charset="0"/>
              <a:cs typeface="Arial" pitchFamily="34" charset="0"/>
            </a:endParaRPr>
          </a:p>
        </p:txBody>
      </p:sp>
      <p:graphicFrame>
        <p:nvGraphicFramePr>
          <p:cNvPr id="21" name="Object 20"/>
          <p:cNvGraphicFramePr>
            <a:graphicFrameLocks noChangeAspect="1"/>
          </p:cNvGraphicFramePr>
          <p:nvPr>
            <p:extLst>
              <p:ext uri="{D42A27DB-BD31-4B8C-83A1-F6EECF244321}">
                <p14:modId xmlns:p14="http://schemas.microsoft.com/office/powerpoint/2010/main" val="3809740807"/>
              </p:ext>
            </p:extLst>
          </p:nvPr>
        </p:nvGraphicFramePr>
        <p:xfrm>
          <a:off x="2249649" y="4202133"/>
          <a:ext cx="4197350" cy="984250"/>
        </p:xfrm>
        <a:graphic>
          <a:graphicData uri="http://schemas.openxmlformats.org/presentationml/2006/ole">
            <mc:AlternateContent xmlns:mc="http://schemas.openxmlformats.org/markup-compatibility/2006">
              <mc:Choice xmlns:v="urn:schemas-microsoft-com:vml" Requires="v">
                <p:oleObj spid="_x0000_s968728" name="Equation" r:id="rId13" imgW="1777680" imgH="419040" progId="Equation.DSMT4">
                  <p:embed/>
                </p:oleObj>
              </mc:Choice>
              <mc:Fallback>
                <p:oleObj name="Equation" r:id="rId13" imgW="1777680" imgH="419040" progId="Equation.DSMT4">
                  <p:embed/>
                  <p:pic>
                    <p:nvPicPr>
                      <p:cNvPr id="0" name=""/>
                      <p:cNvPicPr>
                        <a:picLocks noChangeAspect="1" noChangeArrowheads="1"/>
                      </p:cNvPicPr>
                      <p:nvPr/>
                    </p:nvPicPr>
                    <p:blipFill>
                      <a:blip r:embed="rId14"/>
                      <a:srcRect/>
                      <a:stretch>
                        <a:fillRect/>
                      </a:stretch>
                    </p:blipFill>
                    <p:spPr bwMode="auto">
                      <a:xfrm>
                        <a:off x="2249649" y="4202133"/>
                        <a:ext cx="419735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 name="TextBox 21"/>
          <p:cNvSpPr txBox="1"/>
          <p:nvPr/>
        </p:nvSpPr>
        <p:spPr>
          <a:xfrm>
            <a:off x="602668" y="5257800"/>
            <a:ext cx="11288837" cy="861774"/>
          </a:xfrm>
          <a:prstGeom prst="rect">
            <a:avLst/>
          </a:prstGeom>
          <a:noFill/>
        </p:spPr>
        <p:txBody>
          <a:bodyPr wrap="square" rtlCol="0">
            <a:spAutoFit/>
          </a:bodyPr>
          <a:lstStyle/>
          <a:p>
            <a:r>
              <a:rPr lang="vi-VN" sz="2500" b="1">
                <a:latin typeface="Arial" pitchFamily="34" charset="0"/>
                <a:cs typeface="Arial" pitchFamily="34" charset="0"/>
              </a:rPr>
              <a:t>Vì tam giác ABC vuông tại A nên tam giác ABC nội tiếp đường tròn tâm O, bán kính </a:t>
            </a:r>
            <a:r>
              <a:rPr lang="en-US" sz="2500" b="1" smtClean="0">
                <a:latin typeface="Arial" pitchFamily="34" charset="0"/>
                <a:cs typeface="Arial" pitchFamily="34" charset="0"/>
              </a:rPr>
              <a:t>r = OB = O</a:t>
            </a:r>
            <a:r>
              <a:rPr lang="vi-VN" sz="2500" b="1" smtClean="0">
                <a:latin typeface="Arial" pitchFamily="34" charset="0"/>
                <a:cs typeface="Arial" pitchFamily="34" charset="0"/>
              </a:rPr>
              <a:t>C</a:t>
            </a:r>
            <a:r>
              <a:rPr lang="en-US" sz="2500" b="1" smtClean="0">
                <a:latin typeface="Arial" pitchFamily="34" charset="0"/>
                <a:cs typeface="Arial" pitchFamily="34" charset="0"/>
              </a:rPr>
              <a:t> = </a:t>
            </a:r>
            <a:r>
              <a:rPr lang="en-US" sz="2500" b="1" smtClean="0">
                <a:solidFill>
                  <a:srgbClr val="C00000"/>
                </a:solidFill>
                <a:latin typeface="Arial" pitchFamily="34" charset="0"/>
                <a:cs typeface="Arial" pitchFamily="34" charset="0"/>
              </a:rPr>
              <a:t>2</a:t>
            </a:r>
            <a:r>
              <a:rPr lang="en-US" sz="2500" b="1" smtClean="0">
                <a:latin typeface="Arial" pitchFamily="34" charset="0"/>
                <a:cs typeface="Arial" pitchFamily="34" charset="0"/>
              </a:rPr>
              <a:t>cm </a:t>
            </a:r>
            <a:r>
              <a:rPr lang="vi-VN" sz="2500" b="1" smtClean="0">
                <a:latin typeface="Arial" pitchFamily="34" charset="0"/>
                <a:cs typeface="Arial" pitchFamily="34" charset="0"/>
              </a:rPr>
              <a:t>.</a:t>
            </a:r>
            <a:endParaRPr lang="vi-VN" sz="2500" b="1">
              <a:latin typeface="Arial" pitchFamily="34" charset="0"/>
              <a:cs typeface="Arial" pitchFamily="34" charset="0"/>
            </a:endParaRPr>
          </a:p>
        </p:txBody>
      </p:sp>
      <p:pic>
        <p:nvPicPr>
          <p:cNvPr id="968721"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513444" y="1600200"/>
            <a:ext cx="3600768" cy="309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298547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P spid="20"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42266" y="2057400"/>
            <a:ext cx="9906000" cy="1938992"/>
          </a:xfrm>
          <a:prstGeom prst="rect">
            <a:avLst/>
          </a:prstGeom>
          <a:noFill/>
        </p:spPr>
        <p:txBody>
          <a:bodyPr wrap="square" rtlCol="0">
            <a:spAutoFit/>
          </a:bodyPr>
          <a:lstStyle/>
          <a:p>
            <a:pPr marL="342900" indent="-342900" algn="just">
              <a:buFont typeface="Wingdings" pitchFamily="2" charset="2"/>
              <a:buChar char="§"/>
            </a:pPr>
            <a:r>
              <a:rPr lang="en-US" sz="2000" b="1" smtClean="0">
                <a:latin typeface="Arial" pitchFamily="34" charset="0"/>
                <a:cs typeface="Arial" pitchFamily="34" charset="0"/>
              </a:rPr>
              <a:t>Xem bài mẫu thao giảng khác của Toán </a:t>
            </a:r>
            <a:r>
              <a:rPr lang="en-US" sz="2000" b="1">
                <a:latin typeface="Arial" pitchFamily="34" charset="0"/>
                <a:cs typeface="Arial" pitchFamily="34" charset="0"/>
              </a:rPr>
              <a:t>9</a:t>
            </a:r>
            <a:r>
              <a:rPr lang="en-US" sz="2000" b="1" smtClean="0">
                <a:latin typeface="Arial" pitchFamily="34" charset="0"/>
                <a:cs typeface="Arial" pitchFamily="34" charset="0"/>
              </a:rPr>
              <a:t> – KNTT , tại đây (Mục Bài giảng thao giảng của Toán </a:t>
            </a:r>
            <a:r>
              <a:rPr lang="en-US" sz="2000" b="1">
                <a:latin typeface="Arial" pitchFamily="34" charset="0"/>
                <a:cs typeface="Arial" pitchFamily="34" charset="0"/>
              </a:rPr>
              <a:t>9</a:t>
            </a:r>
            <a:r>
              <a:rPr lang="en-US" sz="2000" b="1" smtClean="0">
                <a:latin typeface="Arial" pitchFamily="34" charset="0"/>
                <a:cs typeface="Arial" pitchFamily="34" charset="0"/>
              </a:rPr>
              <a:t> ):</a:t>
            </a:r>
          </a:p>
          <a:p>
            <a:pPr algn="ctr"/>
            <a:r>
              <a:rPr lang="en-US" sz="2000" b="1">
                <a:solidFill>
                  <a:schemeClr val="accent2">
                    <a:lumMod val="75000"/>
                  </a:schemeClr>
                </a:solidFill>
                <a:latin typeface="Arial" pitchFamily="34" charset="0"/>
                <a:cs typeface="Arial" pitchFamily="34" charset="0"/>
              </a:rPr>
              <a:t>      </a:t>
            </a:r>
            <a:r>
              <a:rPr lang="en-US" sz="2000" b="1">
                <a:solidFill>
                  <a:schemeClr val="accent2">
                    <a:lumMod val="75000"/>
                  </a:schemeClr>
                </a:solidFill>
                <a:latin typeface="Arial" pitchFamily="34" charset="0"/>
                <a:cs typeface="Arial" pitchFamily="34" charset="0"/>
                <a:hlinkClick r:id="rId2"/>
              </a:rPr>
              <a:t>https://</a:t>
            </a:r>
            <a:r>
              <a:rPr lang="en-US" sz="2000" b="1" smtClean="0">
                <a:solidFill>
                  <a:schemeClr val="accent2">
                    <a:lumMod val="75000"/>
                  </a:schemeClr>
                </a:solidFill>
                <a:latin typeface="Arial" pitchFamily="34" charset="0"/>
                <a:cs typeface="Arial" pitchFamily="34" charset="0"/>
                <a:hlinkClick r:id="rId2"/>
              </a:rPr>
              <a:t>sites.google.com/view/giaoandientu-doanhtuan/trang-ch%E1%BB%A7</a:t>
            </a:r>
            <a:endParaRPr lang="en-US" sz="2000" b="1" smtClean="0">
              <a:solidFill>
                <a:schemeClr val="accent2">
                  <a:lumMod val="75000"/>
                </a:schemeClr>
              </a:solidFill>
              <a:latin typeface="Arial" pitchFamily="34" charset="0"/>
              <a:cs typeface="Arial" pitchFamily="34" charset="0"/>
            </a:endParaRPr>
          </a:p>
          <a:p>
            <a:pPr algn="ctr"/>
            <a:r>
              <a:rPr lang="en-US" sz="2000" b="1" smtClean="0">
                <a:solidFill>
                  <a:schemeClr val="accent2">
                    <a:lumMod val="75000"/>
                  </a:schemeClr>
                </a:solidFill>
                <a:latin typeface="Arial" pitchFamily="34" charset="0"/>
                <a:cs typeface="Arial" pitchFamily="34" charset="0"/>
              </a:rPr>
              <a:t/>
            </a:r>
            <a:br>
              <a:rPr lang="en-US" sz="2000" b="1" smtClean="0">
                <a:solidFill>
                  <a:schemeClr val="accent2">
                    <a:lumMod val="75000"/>
                  </a:schemeClr>
                </a:solidFill>
                <a:latin typeface="Arial" pitchFamily="34" charset="0"/>
                <a:cs typeface="Arial" pitchFamily="34" charset="0"/>
              </a:rPr>
            </a:br>
            <a:r>
              <a:rPr lang="en-US" sz="2000" b="1" i="1" smtClean="0">
                <a:latin typeface="Arial" pitchFamily="34" charset="0"/>
                <a:cs typeface="Arial" pitchFamily="34" charset="0"/>
              </a:rPr>
              <a:t>( Nội dung bài mới sẽ được cập nhật cho đến cuối năm)</a:t>
            </a:r>
            <a:endParaRPr lang="en-US" sz="2000" b="1" i="1">
              <a:latin typeface="Arial" pitchFamily="34" charset="0"/>
              <a:cs typeface="Arial" pitchFamily="34" charset="0"/>
            </a:endParaRPr>
          </a:p>
        </p:txBody>
      </p:sp>
      <p:sp>
        <p:nvSpPr>
          <p:cNvPr id="4" name="TextBox 3"/>
          <p:cNvSpPr txBox="1"/>
          <p:nvPr/>
        </p:nvSpPr>
        <p:spPr>
          <a:xfrm>
            <a:off x="3275012" y="685800"/>
            <a:ext cx="5410200" cy="1200329"/>
          </a:xfrm>
          <a:prstGeom prst="rect">
            <a:avLst/>
          </a:prstGeom>
          <a:noFill/>
          <a:ln w="19050">
            <a:solidFill>
              <a:schemeClr val="tx1"/>
            </a:solidFill>
          </a:ln>
        </p:spPr>
        <p:txBody>
          <a:bodyPr wrap="square" rtlCol="0">
            <a:spAutoFit/>
          </a:bodyPr>
          <a:lstStyle/>
          <a:p>
            <a:pPr algn="ctr"/>
            <a:r>
              <a:rPr lang="en-US" sz="1800" b="1" smtClean="0">
                <a:latin typeface="Arial" pitchFamily="34" charset="0"/>
                <a:cs typeface="Arial" pitchFamily="34" charset="0"/>
              </a:rPr>
              <a:t>Thầy (cô) cần mua bản full xin liên hệ :</a:t>
            </a:r>
          </a:p>
          <a:p>
            <a:pPr algn="ctr"/>
            <a:r>
              <a:rPr lang="en-US" sz="1800" b="1" smtClean="0">
                <a:latin typeface="Arial" pitchFamily="34" charset="0"/>
                <a:cs typeface="Arial" pitchFamily="34" charset="0"/>
              </a:rPr>
              <a:t>Zalo : </a:t>
            </a:r>
            <a:r>
              <a:rPr lang="en-US" sz="1800" b="1" smtClean="0">
                <a:solidFill>
                  <a:srgbClr val="FF0000"/>
                </a:solidFill>
                <a:latin typeface="Arial" pitchFamily="34" charset="0"/>
                <a:cs typeface="Arial" pitchFamily="34" charset="0"/>
              </a:rPr>
              <a:t>0918.790.615</a:t>
            </a:r>
            <a:r>
              <a:rPr lang="en-US" sz="1800" b="1" smtClean="0">
                <a:latin typeface="Arial" pitchFamily="34" charset="0"/>
                <a:cs typeface="Arial" pitchFamily="34" charset="0"/>
              </a:rPr>
              <a:t> – Đỗ Anh Tuấn</a:t>
            </a:r>
          </a:p>
          <a:p>
            <a:pPr algn="ctr"/>
            <a:r>
              <a:rPr lang="en-US" sz="1800" b="1" smtClean="0">
                <a:latin typeface="Arial" pitchFamily="34" charset="0"/>
                <a:cs typeface="Arial" pitchFamily="34" charset="0"/>
              </a:rPr>
              <a:t>Bản full : sẽ không có tên người soạn, có thể sửa đổi , thay đổi nội dung !</a:t>
            </a:r>
            <a:endParaRPr lang="en-US" sz="1800" b="1">
              <a:latin typeface="Arial" pitchFamily="34" charset="0"/>
              <a:cs typeface="Arial" pitchFamily="34" charset="0"/>
            </a:endParaRPr>
          </a:p>
        </p:txBody>
      </p:sp>
    </p:spTree>
    <p:extLst>
      <p:ext uri="{BB962C8B-B14F-4D97-AF65-F5344CB8AC3E}">
        <p14:creationId xmlns:p14="http://schemas.microsoft.com/office/powerpoint/2010/main" val="30459665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0139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929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012" y="533400"/>
            <a:ext cx="10968037" cy="531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Nhac nen 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171612" y="6553200"/>
            <a:ext cx="381000" cy="381000"/>
          </a:xfrm>
          <a:prstGeom prst="rect">
            <a:avLst/>
          </a:prstGeom>
        </p:spPr>
      </p:pic>
      <p:sp>
        <p:nvSpPr>
          <p:cNvPr id="4" name="Rectangle 3"/>
          <p:cNvSpPr/>
          <p:nvPr/>
        </p:nvSpPr>
        <p:spPr>
          <a:xfrm>
            <a:off x="491330" y="381000"/>
            <a:ext cx="11318082" cy="5805377"/>
          </a:xfrm>
          <a:prstGeom prst="rect">
            <a:avLst/>
          </a:prstGeom>
          <a:noFill/>
          <a:ln w="123825">
            <a:solidFill>
              <a:schemeClr val="accent6">
                <a:lumMod val="75000"/>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135313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9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0943">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504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34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3812" y="2590800"/>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447214" y="609600"/>
            <a:ext cx="7018798" cy="477054"/>
          </a:xfrm>
          <a:prstGeom prst="rect">
            <a:avLst/>
          </a:prstGeom>
          <a:noFill/>
        </p:spPr>
        <p:txBody>
          <a:bodyPr wrap="square" rtlCol="0">
            <a:spAutoFit/>
          </a:bodyPr>
          <a:lstStyle/>
          <a:p>
            <a:pPr marL="342900" indent="-342900">
              <a:buFont typeface="Wingdings" pitchFamily="2" charset="2"/>
              <a:buChar char="q"/>
            </a:pPr>
            <a:r>
              <a:rPr lang="en-US" sz="2500" b="1" i="1" smtClean="0">
                <a:solidFill>
                  <a:srgbClr val="C00000"/>
                </a:solidFill>
                <a:latin typeface="Arial" pitchFamily="34" charset="0"/>
                <a:cs typeface="Arial" pitchFamily="34" charset="0"/>
              </a:rPr>
              <a:t>Khái niệm </a:t>
            </a:r>
            <a:r>
              <a:rPr lang="vi-VN" sz="2500" b="1" i="1" smtClean="0">
                <a:solidFill>
                  <a:srgbClr val="C00000"/>
                </a:solidFill>
                <a:latin typeface="Arial" pitchFamily="34" charset="0"/>
                <a:cs typeface="Arial" pitchFamily="34" charset="0"/>
              </a:rPr>
              <a:t>đường tròn</a:t>
            </a:r>
            <a:r>
              <a:rPr lang="en-US" sz="2500" b="1" i="1" smtClean="0">
                <a:solidFill>
                  <a:srgbClr val="C00000"/>
                </a:solidFill>
                <a:latin typeface="Arial" pitchFamily="34" charset="0"/>
                <a:cs typeface="Arial" pitchFamily="34" charset="0"/>
              </a:rPr>
              <a:t> ngoại tiếp tam giác. </a:t>
            </a:r>
            <a:endParaRPr lang="vi-VN" sz="2500" b="1" i="1">
              <a:solidFill>
                <a:srgbClr val="C00000"/>
              </a:solidFill>
              <a:latin typeface="Arial" pitchFamily="34" charset="0"/>
              <a:cs typeface="Arial" pitchFamily="34" charset="0"/>
            </a:endParaRPr>
          </a:p>
        </p:txBody>
      </p:sp>
      <p:sp>
        <p:nvSpPr>
          <p:cNvPr id="33" name="AutoShape 4"/>
          <p:cNvSpPr>
            <a:spLocks noChangeArrowheads="1"/>
          </p:cNvSpPr>
          <p:nvPr/>
        </p:nvSpPr>
        <p:spPr bwMode="gray">
          <a:xfrm>
            <a:off x="447214" y="95249"/>
            <a:ext cx="61805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1  . </a:t>
            </a:r>
            <a:r>
              <a:rPr lang="en-US" sz="1900" b="1">
                <a:solidFill>
                  <a:schemeClr val="bg1"/>
                </a:solidFill>
                <a:latin typeface="Arial" pitchFamily="34" charset="0"/>
                <a:cs typeface="Arial" pitchFamily="34" charset="0"/>
              </a:rPr>
              <a:t> </a:t>
            </a:r>
            <a:r>
              <a:rPr lang="en-US" sz="1900" b="1" smtClean="0">
                <a:solidFill>
                  <a:schemeClr val="bg1"/>
                </a:solidFill>
                <a:latin typeface="Arial" pitchFamily="34" charset="0"/>
                <a:cs typeface="Arial" pitchFamily="34" charset="0"/>
              </a:rPr>
              <a:t>ĐƯỜNG TRÒN NGOẠI TIẾP MỘT TAM GIÁC .</a:t>
            </a:r>
            <a:endParaRPr lang="vi-VN" sz="1900" b="1">
              <a:solidFill>
                <a:schemeClr val="bg1"/>
              </a:solidFill>
              <a:latin typeface="Arial" pitchFamily="34" charset="0"/>
              <a:cs typeface="Arial" pitchFamily="34" charset="0"/>
            </a:endParaRPr>
          </a:p>
        </p:txBody>
      </p:sp>
      <p:sp>
        <p:nvSpPr>
          <p:cNvPr id="13" name="TextBox 12"/>
          <p:cNvSpPr txBox="1"/>
          <p:nvPr/>
        </p:nvSpPr>
        <p:spPr>
          <a:xfrm>
            <a:off x="303212" y="2999259"/>
            <a:ext cx="7933198" cy="861774"/>
          </a:xfrm>
          <a:prstGeom prst="rect">
            <a:avLst/>
          </a:prstGeom>
          <a:noFill/>
        </p:spPr>
        <p:txBody>
          <a:bodyPr wrap="square" rtlCol="0">
            <a:spAutoFit/>
          </a:bodyPr>
          <a:lstStyle/>
          <a:p>
            <a:pPr marL="457200" indent="-457200" algn="ctr">
              <a:buFont typeface="Wingdings" pitchFamily="2" charset="2"/>
              <a:buChar char="q"/>
            </a:pPr>
            <a:r>
              <a:rPr lang="vi-VN" sz="2500" b="1">
                <a:latin typeface="Arial" pitchFamily="34" charset="0"/>
                <a:cs typeface="Arial" pitchFamily="34" charset="0"/>
              </a:rPr>
              <a:t>Do O thuộc đường trung trực của AB </a:t>
            </a:r>
            <a:r>
              <a:rPr lang="vi-VN" sz="2500" b="1" smtClean="0">
                <a:latin typeface="Arial" pitchFamily="34" charset="0"/>
                <a:cs typeface="Arial" pitchFamily="34" charset="0"/>
              </a:rPr>
              <a:t>nên</a:t>
            </a:r>
            <a:r>
              <a:rPr lang="en-US" sz="2500" b="1" smtClean="0">
                <a:latin typeface="Arial" pitchFamily="34" charset="0"/>
                <a:cs typeface="Arial" pitchFamily="34" charset="0"/>
              </a:rPr>
              <a:t/>
            </a:r>
            <a:br>
              <a:rPr lang="en-US" sz="2500" b="1" smtClean="0">
                <a:latin typeface="Arial" pitchFamily="34" charset="0"/>
                <a:cs typeface="Arial" pitchFamily="34" charset="0"/>
              </a:rPr>
            </a:br>
            <a:r>
              <a:rPr lang="vi-VN" sz="2500" b="1" smtClean="0">
                <a:latin typeface="Arial" pitchFamily="34" charset="0"/>
                <a:cs typeface="Arial" pitchFamily="34" charset="0"/>
              </a:rPr>
              <a:t> OA</a:t>
            </a:r>
            <a:r>
              <a:rPr lang="en-US" sz="2500" b="1" smtClean="0">
                <a:latin typeface="Arial" pitchFamily="34" charset="0"/>
                <a:cs typeface="Arial" pitchFamily="34" charset="0"/>
              </a:rPr>
              <a:t> </a:t>
            </a:r>
            <a:r>
              <a:rPr lang="vi-VN" sz="2500" b="1" smtClean="0">
                <a:latin typeface="Arial" pitchFamily="34" charset="0"/>
                <a:cs typeface="Arial" pitchFamily="34" charset="0"/>
              </a:rPr>
              <a:t>=</a:t>
            </a:r>
            <a:r>
              <a:rPr lang="en-US" sz="2500" b="1" smtClean="0">
                <a:latin typeface="Arial" pitchFamily="34" charset="0"/>
                <a:cs typeface="Arial" pitchFamily="34" charset="0"/>
              </a:rPr>
              <a:t> </a:t>
            </a:r>
            <a:r>
              <a:rPr lang="vi-VN" sz="2500" b="1" smtClean="0">
                <a:latin typeface="Arial" pitchFamily="34" charset="0"/>
                <a:cs typeface="Arial" pitchFamily="34" charset="0"/>
              </a:rPr>
              <a:t>OB.</a:t>
            </a:r>
            <a:endParaRPr lang="vi-VN" sz="2500" b="1">
              <a:latin typeface="Arial" pitchFamily="34" charset="0"/>
              <a:cs typeface="Arial" pitchFamily="34" charset="0"/>
            </a:endParaRPr>
          </a:p>
        </p:txBody>
      </p:sp>
      <p:sp>
        <p:nvSpPr>
          <p:cNvPr id="30" name="TextBox 29"/>
          <p:cNvSpPr txBox="1"/>
          <p:nvPr/>
        </p:nvSpPr>
        <p:spPr>
          <a:xfrm>
            <a:off x="1183876" y="3862626"/>
            <a:ext cx="7196535" cy="861774"/>
          </a:xfrm>
          <a:prstGeom prst="rect">
            <a:avLst/>
          </a:prstGeom>
          <a:noFill/>
        </p:spPr>
        <p:txBody>
          <a:bodyPr wrap="square" rtlCol="0">
            <a:spAutoFit/>
          </a:bodyPr>
          <a:lstStyle/>
          <a:p>
            <a:pPr algn="just"/>
            <a:r>
              <a:rPr lang="vi-VN" sz="2500" b="1">
                <a:latin typeface="Arial" pitchFamily="34" charset="0"/>
                <a:cs typeface="Arial" pitchFamily="34" charset="0"/>
              </a:rPr>
              <a:t>Suy ra, đường tròn tâm O đi qua điểm A thì đi qua điểm </a:t>
            </a:r>
            <a:r>
              <a:rPr lang="vi-VN" sz="2500" b="1" smtClean="0">
                <a:latin typeface="Arial" pitchFamily="34" charset="0"/>
                <a:cs typeface="Arial" pitchFamily="34" charset="0"/>
              </a:rPr>
              <a:t>B.</a:t>
            </a:r>
            <a:endParaRPr lang="vi-VN" sz="2500" b="1">
              <a:latin typeface="Arial" pitchFamily="34" charset="0"/>
              <a:cs typeface="Arial" pitchFamily="34" charset="0"/>
            </a:endParaRPr>
          </a:p>
        </p:txBody>
      </p:sp>
      <p:grpSp>
        <p:nvGrpSpPr>
          <p:cNvPr id="2" name="Group 1"/>
          <p:cNvGrpSpPr/>
          <p:nvPr/>
        </p:nvGrpSpPr>
        <p:grpSpPr>
          <a:xfrm>
            <a:off x="379412" y="1066800"/>
            <a:ext cx="11506200" cy="1371600"/>
            <a:chOff x="379412" y="1066800"/>
            <a:chExt cx="11506200" cy="1371600"/>
          </a:xfrm>
        </p:grpSpPr>
        <p:sp>
          <p:nvSpPr>
            <p:cNvPr id="25" name="Rounded Rectangle 24"/>
            <p:cNvSpPr/>
            <p:nvPr/>
          </p:nvSpPr>
          <p:spPr>
            <a:xfrm>
              <a:off x="379412" y="1066800"/>
              <a:ext cx="11506200" cy="1371600"/>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6" name="TextBox 25"/>
            <p:cNvSpPr txBox="1"/>
            <p:nvPr/>
          </p:nvSpPr>
          <p:spPr>
            <a:xfrm>
              <a:off x="1751012" y="1083468"/>
              <a:ext cx="9753600" cy="1246495"/>
            </a:xfrm>
            <a:prstGeom prst="rect">
              <a:avLst/>
            </a:prstGeom>
            <a:noFill/>
          </p:spPr>
          <p:txBody>
            <a:bodyPr wrap="square" rtlCol="0">
              <a:spAutoFit/>
            </a:bodyPr>
            <a:lstStyle/>
            <a:p>
              <a:pPr algn="just"/>
              <a:r>
                <a:rPr lang="vi-VN" sz="2500" b="1" smtClean="0">
                  <a:latin typeface="Arial" pitchFamily="34" charset="0"/>
                  <a:cs typeface="Arial" pitchFamily="34" charset="0"/>
                </a:rPr>
                <a:t>Cho </a:t>
              </a:r>
              <a:r>
                <a:rPr lang="vi-VN" sz="2500" b="1">
                  <a:latin typeface="Arial" pitchFamily="34" charset="0"/>
                  <a:cs typeface="Arial" pitchFamily="34" charset="0"/>
                </a:rPr>
                <a:t>d là đường trung trực của đoạn thẳng AB và O là một điểm trên d (H.9.12). Hỏi đường tròn tâm O đi qua điểm A thì có đi qua điểm B </a:t>
              </a:r>
              <a:r>
                <a:rPr lang="vi-VN" sz="2500" b="1" smtClean="0">
                  <a:latin typeface="Arial" pitchFamily="34" charset="0"/>
                  <a:cs typeface="Arial" pitchFamily="34" charset="0"/>
                </a:rPr>
                <a:t>không?</a:t>
              </a:r>
              <a:endParaRPr lang="vi-VN" sz="2500" b="1">
                <a:latin typeface="Arial" pitchFamily="34" charset="0"/>
                <a:cs typeface="Arial" pitchFamily="34" charset="0"/>
              </a:endParaRPr>
            </a:p>
          </p:txBody>
        </p:sp>
        <p:pic>
          <p:nvPicPr>
            <p:cNvPr id="8007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543" y="1114425"/>
              <a:ext cx="1286669"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80077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32812" y="2438400"/>
            <a:ext cx="3134868" cy="3515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20083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800772"/>
                                        </p:tgtEl>
                                        <p:attrNameLst>
                                          <p:attrName>style.visibility</p:attrName>
                                        </p:attrNameLst>
                                      </p:cBhvr>
                                      <p:to>
                                        <p:strVal val="visible"/>
                                      </p:to>
                                    </p:set>
                                    <p:animEffect transition="in" filter="wipe(left)">
                                      <p:cBhvr>
                                        <p:cTn id="16" dur="500"/>
                                        <p:tgtEl>
                                          <p:spTgt spid="80077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3"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3812" y="2590800"/>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447214" y="609600"/>
            <a:ext cx="7018798" cy="477054"/>
          </a:xfrm>
          <a:prstGeom prst="rect">
            <a:avLst/>
          </a:prstGeom>
          <a:noFill/>
        </p:spPr>
        <p:txBody>
          <a:bodyPr wrap="square" rtlCol="0">
            <a:spAutoFit/>
          </a:bodyPr>
          <a:lstStyle/>
          <a:p>
            <a:pPr marL="342900" indent="-342900">
              <a:buFont typeface="Wingdings" pitchFamily="2" charset="2"/>
              <a:buChar char="q"/>
            </a:pPr>
            <a:r>
              <a:rPr lang="en-US" sz="2500" b="1" i="1" smtClean="0">
                <a:solidFill>
                  <a:srgbClr val="C00000"/>
                </a:solidFill>
                <a:latin typeface="Arial" pitchFamily="34" charset="0"/>
                <a:cs typeface="Arial" pitchFamily="34" charset="0"/>
              </a:rPr>
              <a:t>Khái niệm </a:t>
            </a:r>
            <a:r>
              <a:rPr lang="vi-VN" sz="2500" b="1" i="1" smtClean="0">
                <a:solidFill>
                  <a:srgbClr val="C00000"/>
                </a:solidFill>
                <a:latin typeface="Arial" pitchFamily="34" charset="0"/>
                <a:cs typeface="Arial" pitchFamily="34" charset="0"/>
              </a:rPr>
              <a:t>đường tròn</a:t>
            </a:r>
            <a:r>
              <a:rPr lang="en-US" sz="2500" b="1" i="1" smtClean="0">
                <a:solidFill>
                  <a:srgbClr val="C00000"/>
                </a:solidFill>
                <a:latin typeface="Arial" pitchFamily="34" charset="0"/>
                <a:cs typeface="Arial" pitchFamily="34" charset="0"/>
              </a:rPr>
              <a:t> ngoại tiếp tam giác. </a:t>
            </a:r>
            <a:endParaRPr lang="vi-VN" sz="2500" b="1" i="1">
              <a:solidFill>
                <a:srgbClr val="C00000"/>
              </a:solidFill>
              <a:latin typeface="Arial" pitchFamily="34" charset="0"/>
              <a:cs typeface="Arial" pitchFamily="34" charset="0"/>
            </a:endParaRPr>
          </a:p>
        </p:txBody>
      </p:sp>
      <p:sp>
        <p:nvSpPr>
          <p:cNvPr id="13" name="TextBox 12"/>
          <p:cNvSpPr txBox="1"/>
          <p:nvPr/>
        </p:nvSpPr>
        <p:spPr>
          <a:xfrm>
            <a:off x="227012" y="2999259"/>
            <a:ext cx="7780798" cy="892552"/>
          </a:xfrm>
          <a:prstGeom prst="rect">
            <a:avLst/>
          </a:prstGeom>
          <a:noFill/>
        </p:spPr>
        <p:txBody>
          <a:bodyPr wrap="square" rtlCol="0">
            <a:spAutoFit/>
          </a:bodyPr>
          <a:lstStyle/>
          <a:p>
            <a:pPr marL="457200" indent="-457200" algn="just">
              <a:buFont typeface="Wingdings" pitchFamily="2" charset="2"/>
              <a:buChar char="q"/>
            </a:pPr>
            <a:r>
              <a:rPr lang="vi-VN" sz="2600" b="1">
                <a:latin typeface="Arial" pitchFamily="34" charset="0"/>
                <a:cs typeface="Arial" pitchFamily="34" charset="0"/>
              </a:rPr>
              <a:t>Vì tam giác ABC có ba đường trung trực đồng quy tại O nên </a:t>
            </a:r>
            <a:r>
              <a:rPr lang="vi-VN" sz="2600" b="1" smtClean="0">
                <a:latin typeface="Arial" pitchFamily="34" charset="0"/>
                <a:cs typeface="Arial" pitchFamily="34" charset="0"/>
              </a:rPr>
              <a:t>OA</a:t>
            </a:r>
            <a:r>
              <a:rPr lang="en-US" sz="2600" b="1" smtClean="0">
                <a:latin typeface="Arial" pitchFamily="34" charset="0"/>
                <a:cs typeface="Arial" pitchFamily="34" charset="0"/>
              </a:rPr>
              <a:t> </a:t>
            </a:r>
            <a:r>
              <a:rPr lang="vi-VN" sz="2600" b="1" smtClean="0">
                <a:latin typeface="Arial" pitchFamily="34" charset="0"/>
                <a:cs typeface="Arial" pitchFamily="34" charset="0"/>
              </a:rPr>
              <a:t>=</a:t>
            </a:r>
            <a:r>
              <a:rPr lang="en-US" sz="2600" b="1" smtClean="0">
                <a:latin typeface="Arial" pitchFamily="34" charset="0"/>
                <a:cs typeface="Arial" pitchFamily="34" charset="0"/>
              </a:rPr>
              <a:t> </a:t>
            </a:r>
            <a:r>
              <a:rPr lang="vi-VN" sz="2600" b="1" smtClean="0">
                <a:latin typeface="Arial" pitchFamily="34" charset="0"/>
                <a:cs typeface="Arial" pitchFamily="34" charset="0"/>
              </a:rPr>
              <a:t>OB</a:t>
            </a:r>
            <a:r>
              <a:rPr lang="en-US" sz="2600" b="1" smtClean="0">
                <a:latin typeface="Arial" pitchFamily="34" charset="0"/>
                <a:cs typeface="Arial" pitchFamily="34" charset="0"/>
              </a:rPr>
              <a:t> </a:t>
            </a:r>
            <a:r>
              <a:rPr lang="vi-VN" sz="2600" b="1" smtClean="0">
                <a:latin typeface="Arial" pitchFamily="34" charset="0"/>
                <a:cs typeface="Arial" pitchFamily="34" charset="0"/>
              </a:rPr>
              <a:t>=</a:t>
            </a:r>
            <a:r>
              <a:rPr lang="en-US" sz="2600" b="1" smtClean="0">
                <a:latin typeface="Arial" pitchFamily="34" charset="0"/>
                <a:cs typeface="Arial" pitchFamily="34" charset="0"/>
              </a:rPr>
              <a:t> </a:t>
            </a:r>
            <a:r>
              <a:rPr lang="vi-VN" sz="2600" b="1" smtClean="0">
                <a:latin typeface="Arial" pitchFamily="34" charset="0"/>
                <a:cs typeface="Arial" pitchFamily="34" charset="0"/>
              </a:rPr>
              <a:t>OC.</a:t>
            </a:r>
            <a:endParaRPr lang="vi-VN" sz="2600" b="1">
              <a:latin typeface="Arial" pitchFamily="34" charset="0"/>
              <a:cs typeface="Arial" pitchFamily="34" charset="0"/>
            </a:endParaRPr>
          </a:p>
        </p:txBody>
      </p:sp>
      <p:sp>
        <p:nvSpPr>
          <p:cNvPr id="30" name="TextBox 29"/>
          <p:cNvSpPr txBox="1"/>
          <p:nvPr/>
        </p:nvSpPr>
        <p:spPr>
          <a:xfrm>
            <a:off x="644524" y="3935105"/>
            <a:ext cx="7363286" cy="1292662"/>
          </a:xfrm>
          <a:prstGeom prst="rect">
            <a:avLst/>
          </a:prstGeom>
          <a:noFill/>
        </p:spPr>
        <p:txBody>
          <a:bodyPr wrap="square" rtlCol="0">
            <a:spAutoFit/>
          </a:bodyPr>
          <a:lstStyle/>
          <a:p>
            <a:pPr algn="just"/>
            <a:r>
              <a:rPr lang="vi-VN" sz="2600" b="1">
                <a:latin typeface="Arial" pitchFamily="34" charset="0"/>
                <a:cs typeface="Arial" pitchFamily="34" charset="0"/>
              </a:rPr>
              <a:t>Do đó, 3 điểm A, B, C thuộc đường tròn đường kính OA. Vậy đường tròn (O; OA) đi qua ba đỉnh của tam giác </a:t>
            </a:r>
            <a:r>
              <a:rPr lang="vi-VN" sz="2600" b="1" smtClean="0">
                <a:latin typeface="Arial" pitchFamily="34" charset="0"/>
                <a:cs typeface="Arial" pitchFamily="34" charset="0"/>
              </a:rPr>
              <a:t>ABC</a:t>
            </a:r>
            <a:r>
              <a:rPr lang="en-US" sz="2600" b="1" smtClean="0">
                <a:latin typeface="Arial" pitchFamily="34" charset="0"/>
                <a:cs typeface="Arial" pitchFamily="34" charset="0"/>
              </a:rPr>
              <a:t>.</a:t>
            </a:r>
            <a:endParaRPr lang="vi-VN" sz="2600" b="1">
              <a:latin typeface="Arial" pitchFamily="34" charset="0"/>
              <a:cs typeface="Arial" pitchFamily="34" charset="0"/>
            </a:endParaRPr>
          </a:p>
        </p:txBody>
      </p:sp>
      <p:grpSp>
        <p:nvGrpSpPr>
          <p:cNvPr id="3" name="Group 2"/>
          <p:cNvGrpSpPr/>
          <p:nvPr/>
        </p:nvGrpSpPr>
        <p:grpSpPr>
          <a:xfrm>
            <a:off x="379412" y="1066800"/>
            <a:ext cx="11506200" cy="1371600"/>
            <a:chOff x="379412" y="1066800"/>
            <a:chExt cx="11506200" cy="1371600"/>
          </a:xfrm>
        </p:grpSpPr>
        <p:sp>
          <p:nvSpPr>
            <p:cNvPr id="25" name="Rounded Rectangle 24"/>
            <p:cNvSpPr/>
            <p:nvPr/>
          </p:nvSpPr>
          <p:spPr>
            <a:xfrm>
              <a:off x="379412" y="1066800"/>
              <a:ext cx="11506200" cy="1371600"/>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6" name="TextBox 25"/>
            <p:cNvSpPr txBox="1"/>
            <p:nvPr/>
          </p:nvSpPr>
          <p:spPr>
            <a:xfrm>
              <a:off x="1751012" y="1121568"/>
              <a:ext cx="9753600" cy="1246495"/>
            </a:xfrm>
            <a:prstGeom prst="rect">
              <a:avLst/>
            </a:prstGeom>
            <a:noFill/>
          </p:spPr>
          <p:txBody>
            <a:bodyPr wrap="square" rtlCol="0">
              <a:spAutoFit/>
            </a:bodyPr>
            <a:lstStyle/>
            <a:p>
              <a:pPr algn="just"/>
              <a:r>
                <a:rPr lang="vi-VN" sz="2500" b="1">
                  <a:latin typeface="Arial" pitchFamily="34" charset="0"/>
                  <a:cs typeface="Arial" pitchFamily="34" charset="0"/>
                </a:rPr>
                <a:t>Cho tam giác ABC có ba đường trung trực đồng quy tại O (H.9.13). Hãy giải thích tại sao đường tròn (O; OA) đi qua ba đỉnh của tam giác </a:t>
              </a:r>
              <a:r>
                <a:rPr lang="vi-VN" sz="2500" b="1" smtClean="0">
                  <a:latin typeface="Arial" pitchFamily="34" charset="0"/>
                  <a:cs typeface="Arial" pitchFamily="34" charset="0"/>
                </a:rPr>
                <a:t>ABC.</a:t>
              </a:r>
              <a:endParaRPr lang="vi-VN" sz="2500" b="1">
                <a:latin typeface="Arial" pitchFamily="34" charset="0"/>
                <a:cs typeface="Arial" pitchFamily="34" charset="0"/>
              </a:endParaRPr>
            </a:p>
          </p:txBody>
        </p:sp>
        <p:pic>
          <p:nvPicPr>
            <p:cNvPr id="8017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443" y="1153329"/>
              <a:ext cx="1248569"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AutoShape 4"/>
          <p:cNvSpPr>
            <a:spLocks noChangeArrowheads="1"/>
          </p:cNvSpPr>
          <p:nvPr/>
        </p:nvSpPr>
        <p:spPr bwMode="gray">
          <a:xfrm>
            <a:off x="447214" y="95249"/>
            <a:ext cx="61805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1  . </a:t>
            </a:r>
            <a:r>
              <a:rPr lang="en-US" sz="1900" b="1">
                <a:solidFill>
                  <a:schemeClr val="bg1"/>
                </a:solidFill>
                <a:latin typeface="Arial" pitchFamily="34" charset="0"/>
                <a:cs typeface="Arial" pitchFamily="34" charset="0"/>
              </a:rPr>
              <a:t> </a:t>
            </a:r>
            <a:r>
              <a:rPr lang="en-US" sz="1900" b="1" smtClean="0">
                <a:solidFill>
                  <a:schemeClr val="bg1"/>
                </a:solidFill>
                <a:latin typeface="Arial" pitchFamily="34" charset="0"/>
                <a:cs typeface="Arial" pitchFamily="34" charset="0"/>
              </a:rPr>
              <a:t>ĐƯỜNG TRÒN NGOẠI TIẾP MỘT TAM GIÁC .</a:t>
            </a:r>
            <a:endParaRPr lang="vi-VN" sz="1900" b="1">
              <a:solidFill>
                <a:schemeClr val="bg1"/>
              </a:solidFill>
              <a:latin typeface="Arial" pitchFamily="34" charset="0"/>
              <a:cs typeface="Arial" pitchFamily="34" charset="0"/>
            </a:endParaRPr>
          </a:p>
        </p:txBody>
      </p:sp>
      <p:pic>
        <p:nvPicPr>
          <p:cNvPr id="9697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1812" y="2439458"/>
            <a:ext cx="3633787" cy="420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19506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69730"/>
                                        </p:tgtEl>
                                        <p:attrNameLst>
                                          <p:attrName>style.visibility</p:attrName>
                                        </p:attrNameLst>
                                      </p:cBhvr>
                                      <p:to>
                                        <p:strVal val="visible"/>
                                      </p:to>
                                    </p:set>
                                    <p:animEffect transition="in" filter="wipe(left)">
                                      <p:cBhvr>
                                        <p:cTn id="11" dur="500"/>
                                        <p:tgtEl>
                                          <p:spTgt spid="9697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696" y="2877850"/>
            <a:ext cx="8448398" cy="1900725"/>
            <a:chOff x="455151" y="2497426"/>
            <a:chExt cx="8448398" cy="1900725"/>
          </a:xfrm>
        </p:grpSpPr>
        <p:sp>
          <p:nvSpPr>
            <p:cNvPr id="17" name="Rounded Rectangle 16"/>
            <p:cNvSpPr/>
            <p:nvPr/>
          </p:nvSpPr>
          <p:spPr>
            <a:xfrm>
              <a:off x="455151" y="2497426"/>
              <a:ext cx="8020516" cy="1403948"/>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703267" y="2625599"/>
              <a:ext cx="7543800" cy="954107"/>
            </a:xfrm>
            <a:prstGeom prst="rect">
              <a:avLst/>
            </a:prstGeom>
            <a:noFill/>
          </p:spPr>
          <p:txBody>
            <a:bodyPr wrap="square" rtlCol="0">
              <a:spAutoFit/>
            </a:bodyPr>
            <a:lstStyle/>
            <a:p>
              <a:pPr algn="just"/>
              <a:r>
                <a:rPr lang="vi-VN" sz="2800" b="1" smtClean="0">
                  <a:solidFill>
                    <a:srgbClr val="C00000"/>
                  </a:solidFill>
                  <a:latin typeface="Arial" pitchFamily="34" charset="0"/>
                  <a:cs typeface="Arial" pitchFamily="34" charset="0"/>
                </a:rPr>
                <a:t>Đường tròn</a:t>
              </a:r>
              <a:r>
                <a:rPr lang="en-US" sz="2800" b="1" smtClean="0">
                  <a:solidFill>
                    <a:srgbClr val="C00000"/>
                  </a:solidFill>
                  <a:latin typeface="Arial" pitchFamily="34" charset="0"/>
                  <a:cs typeface="Arial" pitchFamily="34" charset="0"/>
                </a:rPr>
                <a:t> ngoại tiếp </a:t>
              </a:r>
              <a:r>
                <a:rPr lang="en-US" sz="2800" b="1" smtClean="0">
                  <a:latin typeface="Arial" pitchFamily="34" charset="0"/>
                  <a:cs typeface="Arial" pitchFamily="34" charset="0"/>
                </a:rPr>
                <a:t>một tam giác là </a:t>
              </a:r>
              <a:r>
                <a:rPr lang="vi-VN" sz="2800" b="1" smtClean="0">
                  <a:latin typeface="Arial" pitchFamily="34" charset="0"/>
                  <a:cs typeface="Arial" pitchFamily="34" charset="0"/>
                </a:rPr>
                <a:t>đường tròn</a:t>
              </a:r>
              <a:r>
                <a:rPr lang="en-US" sz="2800" b="1" smtClean="0">
                  <a:latin typeface="Arial" pitchFamily="34" charset="0"/>
                  <a:cs typeface="Arial" pitchFamily="34" charset="0"/>
                </a:rPr>
                <a:t> đi qua ba đỉnh của tam giác đó.</a:t>
              </a:r>
              <a:endParaRPr lang="en-US" sz="2800" b="1">
                <a:latin typeface="Arial" pitchFamily="34" charset="0"/>
                <a:cs typeface="Arial" pitchFamily="34" charset="0"/>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789867" y="3202250"/>
              <a:ext cx="1113682" cy="1195901"/>
            </a:xfrm>
            <a:prstGeom prst="rect">
              <a:avLst/>
            </a:prstGeom>
          </p:spPr>
        </p:pic>
      </p:gr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457858" y="5715000"/>
            <a:ext cx="1748859" cy="1356818"/>
          </a:xfrm>
          <a:prstGeom prst="rect">
            <a:avLst/>
          </a:prstGeom>
        </p:spPr>
      </p:pic>
      <p:sp>
        <p:nvSpPr>
          <p:cNvPr id="11" name="TextBox 10"/>
          <p:cNvSpPr txBox="1"/>
          <p:nvPr/>
        </p:nvSpPr>
        <p:spPr>
          <a:xfrm>
            <a:off x="527427" y="2433144"/>
            <a:ext cx="2574548" cy="477054"/>
          </a:xfrm>
          <a:prstGeom prst="rect">
            <a:avLst/>
          </a:prstGeom>
          <a:noFill/>
        </p:spPr>
        <p:txBody>
          <a:bodyPr wrap="square" rtlCol="0">
            <a:spAutoFit/>
          </a:bodyPr>
          <a:lstStyle/>
          <a:p>
            <a:pPr marL="457200" indent="-457200" algn="just">
              <a:buFont typeface="Wingdings" pitchFamily="2" charset="2"/>
              <a:buChar char="q"/>
            </a:pPr>
            <a:r>
              <a:rPr lang="en-US" sz="2500" b="1" smtClean="0">
                <a:latin typeface="Arial" pitchFamily="34" charset="0"/>
                <a:cs typeface="Arial" pitchFamily="34" charset="0"/>
              </a:rPr>
              <a:t>Định nghĩa :</a:t>
            </a:r>
            <a:endParaRPr lang="en-US" sz="2500" b="1">
              <a:solidFill>
                <a:schemeClr val="accent2">
                  <a:lumMod val="75000"/>
                </a:schemeClr>
              </a:solidFill>
              <a:latin typeface="Arial" pitchFamily="34" charset="0"/>
              <a:cs typeface="Arial" pitchFamily="34" charset="0"/>
            </a:endParaRPr>
          </a:p>
        </p:txBody>
      </p:sp>
      <p:sp>
        <p:nvSpPr>
          <p:cNvPr id="14" name="AutoShape 4"/>
          <p:cNvSpPr>
            <a:spLocks noChangeArrowheads="1"/>
          </p:cNvSpPr>
          <p:nvPr/>
        </p:nvSpPr>
        <p:spPr bwMode="gray">
          <a:xfrm>
            <a:off x="447214" y="95249"/>
            <a:ext cx="61805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1  . </a:t>
            </a:r>
            <a:r>
              <a:rPr lang="en-US" sz="1900" b="1">
                <a:solidFill>
                  <a:schemeClr val="bg1"/>
                </a:solidFill>
                <a:latin typeface="Arial" pitchFamily="34" charset="0"/>
                <a:cs typeface="Arial" pitchFamily="34" charset="0"/>
              </a:rPr>
              <a:t> </a:t>
            </a:r>
            <a:r>
              <a:rPr lang="en-US" sz="1900" b="1" smtClean="0">
                <a:solidFill>
                  <a:schemeClr val="bg1"/>
                </a:solidFill>
                <a:latin typeface="Arial" pitchFamily="34" charset="0"/>
                <a:cs typeface="Arial" pitchFamily="34" charset="0"/>
              </a:rPr>
              <a:t>ĐƯỜNG TRÒN NGOẠI TIẾP MỘT TAM GIÁC .</a:t>
            </a:r>
            <a:endParaRPr lang="vi-VN" sz="1900" b="1">
              <a:solidFill>
                <a:schemeClr val="bg1"/>
              </a:solidFill>
              <a:latin typeface="Arial" pitchFamily="34" charset="0"/>
              <a:cs typeface="Arial" pitchFamily="34" charset="0"/>
            </a:endParaRPr>
          </a:p>
        </p:txBody>
      </p:sp>
      <p:sp>
        <p:nvSpPr>
          <p:cNvPr id="20" name="TextBox 19"/>
          <p:cNvSpPr txBox="1"/>
          <p:nvPr/>
        </p:nvSpPr>
        <p:spPr>
          <a:xfrm>
            <a:off x="447214" y="609600"/>
            <a:ext cx="7018798" cy="477054"/>
          </a:xfrm>
          <a:prstGeom prst="rect">
            <a:avLst/>
          </a:prstGeom>
          <a:noFill/>
        </p:spPr>
        <p:txBody>
          <a:bodyPr wrap="square" rtlCol="0">
            <a:spAutoFit/>
          </a:bodyPr>
          <a:lstStyle/>
          <a:p>
            <a:pPr marL="342900" indent="-342900">
              <a:buFont typeface="Wingdings" pitchFamily="2" charset="2"/>
              <a:buChar char="q"/>
            </a:pPr>
            <a:r>
              <a:rPr lang="en-US" sz="2500" b="1" i="1" smtClean="0">
                <a:solidFill>
                  <a:srgbClr val="C00000"/>
                </a:solidFill>
                <a:latin typeface="Arial" pitchFamily="34" charset="0"/>
                <a:cs typeface="Arial" pitchFamily="34" charset="0"/>
              </a:rPr>
              <a:t>Khái niệm </a:t>
            </a:r>
            <a:r>
              <a:rPr lang="vi-VN" sz="2500" b="1" i="1" smtClean="0">
                <a:solidFill>
                  <a:srgbClr val="C00000"/>
                </a:solidFill>
                <a:latin typeface="Arial" pitchFamily="34" charset="0"/>
                <a:cs typeface="Arial" pitchFamily="34" charset="0"/>
              </a:rPr>
              <a:t>đường tròn</a:t>
            </a:r>
            <a:r>
              <a:rPr lang="en-US" sz="2500" b="1" i="1" smtClean="0">
                <a:solidFill>
                  <a:srgbClr val="C00000"/>
                </a:solidFill>
                <a:latin typeface="Arial" pitchFamily="34" charset="0"/>
                <a:cs typeface="Arial" pitchFamily="34" charset="0"/>
              </a:rPr>
              <a:t> ngoại tiếp tam giác. </a:t>
            </a:r>
            <a:endParaRPr lang="vi-VN" sz="2500" b="1" i="1">
              <a:solidFill>
                <a:srgbClr val="C00000"/>
              </a:solidFill>
              <a:latin typeface="Arial" pitchFamily="34" charset="0"/>
              <a:cs typeface="Arial" pitchFamily="34" charset="0"/>
            </a:endParaRPr>
          </a:p>
        </p:txBody>
      </p:sp>
      <p:sp>
        <p:nvSpPr>
          <p:cNvPr id="21" name="TextBox 20"/>
          <p:cNvSpPr txBox="1"/>
          <p:nvPr/>
        </p:nvSpPr>
        <p:spPr>
          <a:xfrm>
            <a:off x="531812" y="1219200"/>
            <a:ext cx="7410916" cy="892552"/>
          </a:xfrm>
          <a:prstGeom prst="rect">
            <a:avLst/>
          </a:prstGeom>
          <a:noFill/>
        </p:spPr>
        <p:txBody>
          <a:bodyPr wrap="square" rtlCol="0">
            <a:spAutoFit/>
          </a:bodyPr>
          <a:lstStyle/>
          <a:p>
            <a:pPr marL="457200" indent="-457200" algn="just">
              <a:buFont typeface="Wingdings" pitchFamily="2" charset="2"/>
              <a:buChar char="v"/>
            </a:pPr>
            <a:r>
              <a:rPr lang="en-US" sz="2600" b="1">
                <a:latin typeface="Arial" pitchFamily="34" charset="0"/>
                <a:cs typeface="Arial" pitchFamily="34" charset="0"/>
              </a:rPr>
              <a:t>Đ</a:t>
            </a:r>
            <a:r>
              <a:rPr lang="vi-VN" sz="2600" b="1" smtClean="0">
                <a:latin typeface="Arial" pitchFamily="34" charset="0"/>
                <a:cs typeface="Arial" pitchFamily="34" charset="0"/>
              </a:rPr>
              <a:t>ường tròn</a:t>
            </a:r>
            <a:r>
              <a:rPr lang="en-US" sz="2600" b="1" smtClean="0">
                <a:latin typeface="Arial" pitchFamily="34" charset="0"/>
                <a:cs typeface="Arial" pitchFamily="34" charset="0"/>
              </a:rPr>
              <a:t> (O;OA) như vậy gọi là </a:t>
            </a:r>
            <a:r>
              <a:rPr lang="vi-VN" sz="2600" b="1" smtClean="0">
                <a:latin typeface="Arial" pitchFamily="34" charset="0"/>
                <a:cs typeface="Arial" pitchFamily="34" charset="0"/>
              </a:rPr>
              <a:t>đường tròn</a:t>
            </a:r>
            <a:r>
              <a:rPr lang="en-US" sz="2600" b="1" smtClean="0">
                <a:latin typeface="Arial" pitchFamily="34" charset="0"/>
                <a:cs typeface="Arial" pitchFamily="34" charset="0"/>
              </a:rPr>
              <a:t> ngoại tiếp tam giác ABC.</a:t>
            </a:r>
            <a:endParaRPr lang="en-US" sz="2600" b="1">
              <a:solidFill>
                <a:schemeClr val="accent2">
                  <a:lumMod val="75000"/>
                </a:schemeClr>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2" name="TextBox 21"/>
              <p:cNvSpPr txBox="1"/>
              <p:nvPr/>
            </p:nvSpPr>
            <p:spPr>
              <a:xfrm>
                <a:off x="664696" y="5230505"/>
                <a:ext cx="9412289" cy="1246495"/>
              </a:xfrm>
              <a:prstGeom prst="rect">
                <a:avLst/>
              </a:prstGeom>
              <a:solidFill>
                <a:schemeClr val="accent5">
                  <a:lumMod val="20000"/>
                  <a:lumOff val="80000"/>
                </a:schemeClr>
              </a:solidFill>
            </p:spPr>
            <p:txBody>
              <a:bodyPr wrap="square" rtlCol="0">
                <a:spAutoFit/>
              </a:bodyPr>
              <a:lstStyle/>
              <a:p>
                <a:pPr marL="457200" indent="-457200" algn="just">
                  <a:buFont typeface="Wingdings" pitchFamily="2" charset="2"/>
                  <a:buChar char="q"/>
                </a:pPr>
                <a:r>
                  <a:rPr lang="en-US" sz="2500" b="1" smtClean="0">
                    <a:solidFill>
                      <a:schemeClr val="accent6">
                        <a:lumMod val="75000"/>
                      </a:schemeClr>
                    </a:solidFill>
                    <a:latin typeface="Arial" pitchFamily="34" charset="0"/>
                    <a:cs typeface="Arial" pitchFamily="34" charset="0"/>
                  </a:rPr>
                  <a:t>Chú ý : </a:t>
                </a:r>
                <a:r>
                  <a:rPr lang="en-US" sz="2500" b="1" smtClean="0">
                    <a:latin typeface="Arial" pitchFamily="34" charset="0"/>
                    <a:cs typeface="Arial" pitchFamily="34" charset="0"/>
                  </a:rPr>
                  <a:t>Ta cũng nói tam giác ABC nội tiếp </a:t>
                </a:r>
                <a:r>
                  <a:rPr lang="vi-VN" sz="2500" b="1" smtClean="0">
                    <a:latin typeface="Arial" pitchFamily="34" charset="0"/>
                    <a:cs typeface="Arial" pitchFamily="34" charset="0"/>
                  </a:rPr>
                  <a:t>đường tròn</a:t>
                </a:r>
                <a:r>
                  <a:rPr lang="en-US" sz="2500" b="1" smtClean="0">
                    <a:latin typeface="Arial" pitchFamily="34" charset="0"/>
                    <a:cs typeface="Arial" pitchFamily="34" charset="0"/>
                  </a:rPr>
                  <a:t> (O), hay (O) là </a:t>
                </a:r>
                <a:r>
                  <a:rPr lang="vi-VN" sz="2500" b="1" smtClean="0">
                    <a:latin typeface="Arial" pitchFamily="34" charset="0"/>
                    <a:cs typeface="Arial" pitchFamily="34" charset="0"/>
                  </a:rPr>
                  <a:t>đường tròn</a:t>
                </a:r>
                <a:r>
                  <a:rPr lang="en-US" sz="2500" b="1" smtClean="0">
                    <a:latin typeface="Arial" pitchFamily="34" charset="0"/>
                    <a:cs typeface="Arial" pitchFamily="34" charset="0"/>
                  </a:rPr>
                  <a:t> ngoại tiếp tam giác ABC. </a:t>
                </a:r>
                <a:br>
                  <a:rPr lang="en-US" sz="2500" b="1" smtClean="0">
                    <a:latin typeface="Arial" pitchFamily="34" charset="0"/>
                    <a:cs typeface="Arial" pitchFamily="34" charset="0"/>
                  </a:rPr>
                </a:br>
                <a:r>
                  <a:rPr lang="en-US" sz="2500" b="1" smtClean="0">
                    <a:latin typeface="Arial" pitchFamily="34" charset="0"/>
                    <a:cs typeface="Arial" pitchFamily="34" charset="0"/>
                  </a:rPr>
                  <a:t>Tâm O là giao điểm của 3 đường trung trực của </a:t>
                </a:r>
                <a14:m>
                  <m:oMath xmlns:m="http://schemas.openxmlformats.org/officeDocument/2006/math">
                    <m:r>
                      <a:rPr lang="en-US" sz="2500" b="1" i="1" smtClean="0">
                        <a:latin typeface="Cambria Math"/>
                        <a:ea typeface="Cambria Math"/>
                        <a:cs typeface="Arial" pitchFamily="34" charset="0"/>
                      </a:rPr>
                      <m:t>∆</m:t>
                    </m:r>
                  </m:oMath>
                </a14:m>
                <a:r>
                  <a:rPr lang="en-US" sz="2500" b="1" smtClean="0">
                    <a:latin typeface="Arial" pitchFamily="34" charset="0"/>
                    <a:cs typeface="Arial" pitchFamily="34" charset="0"/>
                  </a:rPr>
                  <a:t>ABC.</a:t>
                </a:r>
                <a:endParaRPr lang="en-US" sz="2500" b="1">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664696" y="5230505"/>
                <a:ext cx="9412289" cy="1246495"/>
              </a:xfrm>
              <a:prstGeom prst="rect">
                <a:avLst/>
              </a:prstGeom>
              <a:blipFill rotWithShape="1">
                <a:blip r:embed="rId6"/>
                <a:stretch>
                  <a:fillRect l="-907" t="-3415" r="-1101" b="-10732"/>
                </a:stretch>
              </a:blipFill>
            </p:spPr>
            <p:txBody>
              <a:bodyPr/>
              <a:lstStyle/>
              <a:p>
                <a:r>
                  <a:rPr lang="en-US">
                    <a:noFill/>
                  </a:rPr>
                  <a:t> </a:t>
                </a:r>
              </a:p>
            </p:txBody>
          </p:sp>
        </mc:Fallback>
      </mc:AlternateContent>
      <p:pic>
        <p:nvPicPr>
          <p:cNvPr id="97075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81605" y="95249"/>
            <a:ext cx="3346450" cy="373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27733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70754"/>
                                        </p:tgtEl>
                                        <p:attrNameLst>
                                          <p:attrName>style.visibility</p:attrName>
                                        </p:attrNameLst>
                                      </p:cBhvr>
                                      <p:to>
                                        <p:strVal val="visible"/>
                                      </p:to>
                                    </p:set>
                                    <p:animEffect transition="in" filter="wipe(left)">
                                      <p:cBhvr>
                                        <p:cTn id="11" dur="500"/>
                                        <p:tgtEl>
                                          <p:spTgt spid="97075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812" y="1114983"/>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ounded Rectangle 13"/>
          <p:cNvSpPr/>
          <p:nvPr/>
        </p:nvSpPr>
        <p:spPr>
          <a:xfrm>
            <a:off x="1903412" y="1164367"/>
            <a:ext cx="9906000" cy="1274033"/>
          </a:xfrm>
          <a:prstGeom prst="roundRect">
            <a:avLst>
              <a:gd name="adj" fmla="val 9376"/>
            </a:avLst>
          </a:prstGeom>
          <a:solidFill>
            <a:schemeClr val="accent2">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6" name="TextBox 15"/>
          <p:cNvSpPr txBox="1"/>
          <p:nvPr/>
        </p:nvSpPr>
        <p:spPr>
          <a:xfrm>
            <a:off x="1979612" y="1295400"/>
            <a:ext cx="9067800" cy="954085"/>
          </a:xfrm>
          <a:prstGeom prst="rect">
            <a:avLst/>
          </a:prstGeom>
          <a:noFill/>
        </p:spPr>
        <p:txBody>
          <a:bodyPr wrap="square" lIns="121899" tIns="60949" rIns="121899" bIns="60949" rtlCol="0">
            <a:spAutoFit/>
          </a:bodyPr>
          <a:lstStyle/>
          <a:p>
            <a:pPr algn="just"/>
            <a:r>
              <a:rPr lang="vi-VN" sz="2700" b="1">
                <a:latin typeface="Arial" pitchFamily="34" charset="0"/>
                <a:cs typeface="Arial" pitchFamily="34" charset="0"/>
              </a:rPr>
              <a:t>Hãy kể tên bốn tam giác nội tiếp đường tròn (O) trong Hình </a:t>
            </a:r>
            <a:r>
              <a:rPr lang="vi-VN" sz="2700" b="1" smtClean="0">
                <a:latin typeface="Arial" pitchFamily="34" charset="0"/>
                <a:cs typeface="Arial" pitchFamily="34" charset="0"/>
              </a:rPr>
              <a:t>9.14.</a:t>
            </a:r>
            <a:endParaRPr lang="vi-VN" sz="2700" b="1">
              <a:latin typeface="Arial" pitchFamily="34" charset="0"/>
              <a:cs typeface="Arial" pitchFamily="34" charset="0"/>
            </a:endParaRPr>
          </a:p>
        </p:txBody>
      </p:sp>
      <p:pic>
        <p:nvPicPr>
          <p:cNvPr id="1638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8644" r="11570" b="18350"/>
          <a:stretch/>
        </p:blipFill>
        <p:spPr bwMode="auto">
          <a:xfrm>
            <a:off x="483726" y="1368718"/>
            <a:ext cx="1167535" cy="828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2361" y="1465938"/>
            <a:ext cx="617051" cy="1048662"/>
          </a:xfrm>
          <a:prstGeom prst="rect">
            <a:avLst/>
          </a:prstGeom>
        </p:spPr>
      </p:pic>
      <p:pic>
        <p:nvPicPr>
          <p:cNvPr id="30" name="Picture 4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93747" y="2589405"/>
            <a:ext cx="1268614"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455612" y="3019425"/>
            <a:ext cx="7117224" cy="1338828"/>
          </a:xfrm>
          <a:prstGeom prst="rect">
            <a:avLst/>
          </a:prstGeom>
          <a:noFill/>
        </p:spPr>
        <p:txBody>
          <a:bodyPr wrap="square" rtlCol="0">
            <a:spAutoFit/>
          </a:bodyPr>
          <a:lstStyle/>
          <a:p>
            <a:pPr marL="457200" indent="-457200" algn="just">
              <a:buFont typeface="Wingdings" pitchFamily="2" charset="2"/>
              <a:buChar char="q"/>
            </a:pPr>
            <a:r>
              <a:rPr lang="vi-VN" sz="2700" b="1">
                <a:latin typeface="Arial" pitchFamily="34" charset="0"/>
                <a:cs typeface="Arial" pitchFamily="34" charset="0"/>
              </a:rPr>
              <a:t>Vì 4 điểm B, C, M, N thuộc đường tròn (O) nên các tam giác </a:t>
            </a:r>
            <a:r>
              <a:rPr lang="vi-VN" sz="2700" b="1">
                <a:solidFill>
                  <a:srgbClr val="C00000"/>
                </a:solidFill>
                <a:latin typeface="Arial" pitchFamily="34" charset="0"/>
                <a:cs typeface="Arial" pitchFamily="34" charset="0"/>
              </a:rPr>
              <a:t>MNC</a:t>
            </a:r>
            <a:r>
              <a:rPr lang="vi-VN" sz="2700" b="1">
                <a:latin typeface="Arial" pitchFamily="34" charset="0"/>
                <a:cs typeface="Arial" pitchFamily="34" charset="0"/>
              </a:rPr>
              <a:t>, </a:t>
            </a:r>
            <a:r>
              <a:rPr lang="vi-VN" sz="2700" b="1">
                <a:solidFill>
                  <a:srgbClr val="C00000"/>
                </a:solidFill>
                <a:latin typeface="Arial" pitchFamily="34" charset="0"/>
                <a:cs typeface="Arial" pitchFamily="34" charset="0"/>
              </a:rPr>
              <a:t>MNB</a:t>
            </a:r>
            <a:r>
              <a:rPr lang="vi-VN" sz="2700" b="1">
                <a:latin typeface="Arial" pitchFamily="34" charset="0"/>
                <a:cs typeface="Arial" pitchFamily="34" charset="0"/>
              </a:rPr>
              <a:t>, </a:t>
            </a:r>
            <a:r>
              <a:rPr lang="vi-VN" sz="2700" b="1">
                <a:solidFill>
                  <a:srgbClr val="C00000"/>
                </a:solidFill>
                <a:latin typeface="Arial" pitchFamily="34" charset="0"/>
                <a:cs typeface="Arial" pitchFamily="34" charset="0"/>
              </a:rPr>
              <a:t>BCM</a:t>
            </a:r>
            <a:r>
              <a:rPr lang="vi-VN" sz="2700" b="1">
                <a:latin typeface="Arial" pitchFamily="34" charset="0"/>
                <a:cs typeface="Arial" pitchFamily="34" charset="0"/>
              </a:rPr>
              <a:t>, </a:t>
            </a:r>
            <a:r>
              <a:rPr lang="vi-VN" sz="2700" b="1">
                <a:solidFill>
                  <a:srgbClr val="C00000"/>
                </a:solidFill>
                <a:latin typeface="Arial" pitchFamily="34" charset="0"/>
                <a:cs typeface="Arial" pitchFamily="34" charset="0"/>
              </a:rPr>
              <a:t>BCN</a:t>
            </a:r>
            <a:r>
              <a:rPr lang="vi-VN" sz="2700" b="1">
                <a:latin typeface="Arial" pitchFamily="34" charset="0"/>
                <a:cs typeface="Arial" pitchFamily="34" charset="0"/>
              </a:rPr>
              <a:t> nội tiếp đường tròn (O</a:t>
            </a:r>
            <a:r>
              <a:rPr lang="vi-VN" sz="2700" b="1" smtClean="0">
                <a:latin typeface="Arial" pitchFamily="34" charset="0"/>
                <a:cs typeface="Arial" pitchFamily="34" charset="0"/>
              </a:rPr>
              <a:t>).</a:t>
            </a:r>
            <a:endParaRPr lang="en-US" sz="2700" b="1">
              <a:solidFill>
                <a:schemeClr val="accent2">
                  <a:lumMod val="75000"/>
                </a:schemeClr>
              </a:solidFill>
              <a:latin typeface="Arial" pitchFamily="34" charset="0"/>
              <a:cs typeface="Arial" pitchFamily="34" charset="0"/>
            </a:endParaRPr>
          </a:p>
        </p:txBody>
      </p:sp>
      <p:sp>
        <p:nvSpPr>
          <p:cNvPr id="17" name="AutoShape 4"/>
          <p:cNvSpPr>
            <a:spLocks noChangeArrowheads="1"/>
          </p:cNvSpPr>
          <p:nvPr/>
        </p:nvSpPr>
        <p:spPr bwMode="gray">
          <a:xfrm>
            <a:off x="447214" y="95249"/>
            <a:ext cx="61805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1  . </a:t>
            </a:r>
            <a:r>
              <a:rPr lang="en-US" sz="1900" b="1">
                <a:solidFill>
                  <a:schemeClr val="bg1"/>
                </a:solidFill>
                <a:latin typeface="Arial" pitchFamily="34" charset="0"/>
                <a:cs typeface="Arial" pitchFamily="34" charset="0"/>
              </a:rPr>
              <a:t> </a:t>
            </a:r>
            <a:r>
              <a:rPr lang="en-US" sz="1900" b="1" smtClean="0">
                <a:solidFill>
                  <a:schemeClr val="bg1"/>
                </a:solidFill>
                <a:latin typeface="Arial" pitchFamily="34" charset="0"/>
                <a:cs typeface="Arial" pitchFamily="34" charset="0"/>
              </a:rPr>
              <a:t>ĐƯỜNG TRÒN NGOẠI TIẾP MỘT TAM GIÁC .</a:t>
            </a:r>
            <a:endParaRPr lang="vi-VN" sz="1900" b="1">
              <a:solidFill>
                <a:schemeClr val="bg1"/>
              </a:solidFill>
              <a:latin typeface="Arial" pitchFamily="34" charset="0"/>
              <a:cs typeface="Arial" pitchFamily="34" charset="0"/>
            </a:endParaRPr>
          </a:p>
        </p:txBody>
      </p:sp>
      <p:sp>
        <p:nvSpPr>
          <p:cNvPr id="18" name="TextBox 17"/>
          <p:cNvSpPr txBox="1"/>
          <p:nvPr/>
        </p:nvSpPr>
        <p:spPr>
          <a:xfrm>
            <a:off x="447214" y="609600"/>
            <a:ext cx="7018798" cy="477054"/>
          </a:xfrm>
          <a:prstGeom prst="rect">
            <a:avLst/>
          </a:prstGeom>
          <a:noFill/>
        </p:spPr>
        <p:txBody>
          <a:bodyPr wrap="square" rtlCol="0">
            <a:spAutoFit/>
          </a:bodyPr>
          <a:lstStyle/>
          <a:p>
            <a:pPr marL="342900" indent="-342900">
              <a:buFont typeface="Wingdings" pitchFamily="2" charset="2"/>
              <a:buChar char="q"/>
            </a:pPr>
            <a:r>
              <a:rPr lang="en-US" sz="2500" b="1" i="1" smtClean="0">
                <a:solidFill>
                  <a:srgbClr val="C00000"/>
                </a:solidFill>
                <a:latin typeface="Arial" pitchFamily="34" charset="0"/>
                <a:cs typeface="Arial" pitchFamily="34" charset="0"/>
              </a:rPr>
              <a:t>Khái niệm </a:t>
            </a:r>
            <a:r>
              <a:rPr lang="vi-VN" sz="2500" b="1" i="1" smtClean="0">
                <a:solidFill>
                  <a:srgbClr val="C00000"/>
                </a:solidFill>
                <a:latin typeface="Arial" pitchFamily="34" charset="0"/>
                <a:cs typeface="Arial" pitchFamily="34" charset="0"/>
              </a:rPr>
              <a:t>đường tròn</a:t>
            </a:r>
            <a:r>
              <a:rPr lang="en-US" sz="2500" b="1" i="1" smtClean="0">
                <a:solidFill>
                  <a:srgbClr val="C00000"/>
                </a:solidFill>
                <a:latin typeface="Arial" pitchFamily="34" charset="0"/>
                <a:cs typeface="Arial" pitchFamily="34" charset="0"/>
              </a:rPr>
              <a:t> ngoại tiếp tam giác. </a:t>
            </a:r>
            <a:endParaRPr lang="vi-VN" sz="2500" b="1" i="1">
              <a:solidFill>
                <a:srgbClr val="C00000"/>
              </a:solidFill>
              <a:latin typeface="Arial" pitchFamily="34" charset="0"/>
              <a:cs typeface="Arial" pitchFamily="34" charset="0"/>
            </a:endParaRPr>
          </a:p>
        </p:txBody>
      </p:sp>
      <p:pic>
        <p:nvPicPr>
          <p:cNvPr id="97177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3212" y="2589405"/>
            <a:ext cx="4151313" cy="318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632467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0412" y="3457575"/>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447214" y="609600"/>
            <a:ext cx="7018798" cy="477054"/>
          </a:xfrm>
          <a:prstGeom prst="rect">
            <a:avLst/>
          </a:prstGeom>
          <a:noFill/>
        </p:spPr>
        <p:txBody>
          <a:bodyPr wrap="square" rtlCol="0">
            <a:spAutoFit/>
          </a:bodyPr>
          <a:lstStyle/>
          <a:p>
            <a:pPr marL="342900" indent="-342900">
              <a:buFont typeface="Wingdings" pitchFamily="2" charset="2"/>
              <a:buChar char="q"/>
            </a:pPr>
            <a:r>
              <a:rPr lang="en-US" sz="2500" b="1" i="1">
                <a:solidFill>
                  <a:srgbClr val="C00000"/>
                </a:solidFill>
                <a:latin typeface="Arial" pitchFamily="34" charset="0"/>
                <a:cs typeface="Arial" pitchFamily="34" charset="0"/>
              </a:rPr>
              <a:t> </a:t>
            </a:r>
            <a:r>
              <a:rPr lang="vi-VN" sz="2500" b="1" i="1" smtClean="0">
                <a:solidFill>
                  <a:srgbClr val="C00000"/>
                </a:solidFill>
                <a:latin typeface="Arial" pitchFamily="34" charset="0"/>
                <a:cs typeface="Arial" pitchFamily="34" charset="0"/>
              </a:rPr>
              <a:t>Đường tròn</a:t>
            </a:r>
            <a:r>
              <a:rPr lang="en-US" sz="2500" b="1" i="1" smtClean="0">
                <a:solidFill>
                  <a:srgbClr val="C00000"/>
                </a:solidFill>
                <a:latin typeface="Arial" pitchFamily="34" charset="0"/>
                <a:cs typeface="Arial" pitchFamily="34" charset="0"/>
              </a:rPr>
              <a:t> ngoại tiếp tam giác vuông.</a:t>
            </a:r>
            <a:endParaRPr lang="vi-VN" sz="2500" b="1" i="1">
              <a:solidFill>
                <a:srgbClr val="C00000"/>
              </a:solidFill>
              <a:latin typeface="Arial" pitchFamily="34" charset="0"/>
              <a:cs typeface="Arial" pitchFamily="34" charset="0"/>
            </a:endParaRPr>
          </a:p>
        </p:txBody>
      </p:sp>
      <p:sp>
        <p:nvSpPr>
          <p:cNvPr id="13" name="TextBox 12"/>
          <p:cNvSpPr txBox="1"/>
          <p:nvPr/>
        </p:nvSpPr>
        <p:spPr>
          <a:xfrm>
            <a:off x="363077" y="3705225"/>
            <a:ext cx="7780798" cy="769441"/>
          </a:xfrm>
          <a:prstGeom prst="rect">
            <a:avLst/>
          </a:prstGeom>
          <a:noFill/>
        </p:spPr>
        <p:txBody>
          <a:bodyPr wrap="square" rtlCol="0">
            <a:spAutoFit/>
          </a:bodyPr>
          <a:lstStyle/>
          <a:p>
            <a:pPr marL="457200" indent="-457200" algn="just">
              <a:buFont typeface="+mj-lt"/>
              <a:buAutoNum type="alphaLcParenR"/>
            </a:pPr>
            <a:r>
              <a:rPr lang="vi-VN" sz="2200" b="1" smtClean="0">
                <a:latin typeface="Arial" pitchFamily="34" charset="0"/>
                <a:cs typeface="Arial" pitchFamily="34" charset="0"/>
              </a:rPr>
              <a:t>Vẽ </a:t>
            </a:r>
            <a:r>
              <a:rPr lang="vi-VN" sz="2200" b="1">
                <a:latin typeface="Arial" pitchFamily="34" charset="0"/>
                <a:cs typeface="Arial" pitchFamily="34" charset="0"/>
              </a:rPr>
              <a:t>đường thẳng a vuông góc với AB tại N thì a là đường trung trực của cạnh </a:t>
            </a:r>
            <a:r>
              <a:rPr lang="vi-VN" sz="2200" b="1" smtClean="0">
                <a:latin typeface="Arial" pitchFamily="34" charset="0"/>
                <a:cs typeface="Arial" pitchFamily="34" charset="0"/>
              </a:rPr>
              <a:t>AB.</a:t>
            </a:r>
            <a:endParaRPr lang="vi-VN" sz="2200" b="1">
              <a:latin typeface="Arial" pitchFamily="34" charset="0"/>
              <a:cs typeface="Arial" pitchFamily="34" charset="0"/>
            </a:endParaRPr>
          </a:p>
        </p:txBody>
      </p:sp>
      <p:sp>
        <p:nvSpPr>
          <p:cNvPr id="15" name="AutoShape 4"/>
          <p:cNvSpPr>
            <a:spLocks noChangeArrowheads="1"/>
          </p:cNvSpPr>
          <p:nvPr/>
        </p:nvSpPr>
        <p:spPr bwMode="gray">
          <a:xfrm>
            <a:off x="447214" y="95249"/>
            <a:ext cx="61805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1  . </a:t>
            </a:r>
            <a:r>
              <a:rPr lang="en-US" sz="1900" b="1">
                <a:solidFill>
                  <a:schemeClr val="bg1"/>
                </a:solidFill>
                <a:latin typeface="Arial" pitchFamily="34" charset="0"/>
                <a:cs typeface="Arial" pitchFamily="34" charset="0"/>
              </a:rPr>
              <a:t> </a:t>
            </a:r>
            <a:r>
              <a:rPr lang="en-US" sz="1900" b="1" smtClean="0">
                <a:solidFill>
                  <a:schemeClr val="bg1"/>
                </a:solidFill>
                <a:latin typeface="Arial" pitchFamily="34" charset="0"/>
                <a:cs typeface="Arial" pitchFamily="34" charset="0"/>
              </a:rPr>
              <a:t>ĐƯỜNG TRÒN NGOẠI TIẾP MỘT TAM GIÁC .</a:t>
            </a:r>
            <a:endParaRPr lang="vi-VN" sz="1900" b="1">
              <a:solidFill>
                <a:schemeClr val="bg1"/>
              </a:solidFill>
              <a:latin typeface="Arial" pitchFamily="34" charset="0"/>
              <a:cs typeface="Arial" pitchFamily="34" charset="0"/>
            </a:endParaRPr>
          </a:p>
        </p:txBody>
      </p:sp>
      <p:grpSp>
        <p:nvGrpSpPr>
          <p:cNvPr id="2" name="Group 1"/>
          <p:cNvGrpSpPr/>
          <p:nvPr/>
        </p:nvGrpSpPr>
        <p:grpSpPr>
          <a:xfrm>
            <a:off x="379412" y="1066799"/>
            <a:ext cx="11506200" cy="2327314"/>
            <a:chOff x="379412" y="1066799"/>
            <a:chExt cx="11506200" cy="2327314"/>
          </a:xfrm>
        </p:grpSpPr>
        <p:sp>
          <p:nvSpPr>
            <p:cNvPr id="25" name="Rounded Rectangle 24"/>
            <p:cNvSpPr/>
            <p:nvPr/>
          </p:nvSpPr>
          <p:spPr>
            <a:xfrm>
              <a:off x="379412" y="1066799"/>
              <a:ext cx="11506200" cy="2327313"/>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26" name="TextBox 25"/>
                <p:cNvSpPr txBox="1"/>
                <p:nvPr/>
              </p:nvSpPr>
              <p:spPr>
                <a:xfrm>
                  <a:off x="684212" y="1121568"/>
                  <a:ext cx="10631488" cy="2272545"/>
                </a:xfrm>
                <a:prstGeom prst="rect">
                  <a:avLst/>
                </a:prstGeom>
                <a:noFill/>
              </p:spPr>
              <p:txBody>
                <a:bodyPr wrap="square" rtlCol="0">
                  <a:spAutoFit/>
                </a:bodyPr>
                <a:lstStyle/>
                <a:p>
                  <a:pPr algn="just"/>
                  <a:r>
                    <a:rPr lang="en-US" sz="2200" b="1" smtClean="0">
                      <a:latin typeface="Arial" pitchFamily="34" charset="0"/>
                      <a:cs typeface="Arial" pitchFamily="34" charset="0"/>
                    </a:rPr>
                    <a:t>	</a:t>
                  </a:r>
                  <a:r>
                    <a:rPr lang="vi-VN" sz="2200" b="1" smtClean="0">
                      <a:latin typeface="Arial" pitchFamily="34" charset="0"/>
                      <a:cs typeface="Arial" pitchFamily="34" charset="0"/>
                    </a:rPr>
                    <a:t>Cho tam giác ABC vuông tại đỉnh A (H.9.15). Gọi N, P lần lượt là trung điểm của các cạnh AB và AC.</a:t>
                  </a:r>
                  <a:endParaRPr lang="en-US" sz="2200" b="1" smtClean="0">
                    <a:latin typeface="Arial" pitchFamily="34" charset="0"/>
                    <a:cs typeface="Arial" pitchFamily="34" charset="0"/>
                  </a:endParaRPr>
                </a:p>
                <a:p>
                  <a:pPr marL="457200" indent="-457200" algn="just">
                    <a:buAutoNum type="alphaLcParenR"/>
                  </a:pPr>
                  <a:r>
                    <a:rPr lang="vi-VN" sz="2200" b="1" smtClean="0">
                      <a:latin typeface="Arial" pitchFamily="34" charset="0"/>
                      <a:cs typeface="Arial" pitchFamily="34" charset="0"/>
                    </a:rPr>
                    <a:t>Vẽ hai đường trung trực a, b của các cạnh AB, AC, cắt nhau tại M.</a:t>
                  </a:r>
                  <a:endParaRPr lang="en-US" sz="2200" b="1" smtClean="0">
                    <a:latin typeface="Arial" pitchFamily="34" charset="0"/>
                    <a:cs typeface="Arial" pitchFamily="34" charset="0"/>
                  </a:endParaRPr>
                </a:p>
                <a:p>
                  <a:pPr marL="457200" indent="-457200" algn="just">
                    <a:buAutoNum type="alphaLcParenR"/>
                  </a:pPr>
                  <a:r>
                    <a:rPr lang="vi-VN" sz="2200" b="1" smtClean="0">
                      <a:latin typeface="Arial" pitchFamily="34" charset="0"/>
                      <a:cs typeface="Arial" pitchFamily="34" charset="0"/>
                    </a:rPr>
                    <a:t>Hãy giải thích vì sao MN, MP là các đường trung bình của tam giác ABC.</a:t>
                  </a:r>
                  <a:endParaRPr lang="en-US" sz="2200" b="1" smtClean="0">
                    <a:latin typeface="Arial" pitchFamily="34" charset="0"/>
                    <a:cs typeface="Arial" pitchFamily="34" charset="0"/>
                  </a:endParaRPr>
                </a:p>
                <a:p>
                  <a:pPr marL="457200" indent="-457200" algn="just">
                    <a:buAutoNum type="alphaLcParenR"/>
                  </a:pPr>
                  <a:r>
                    <a:rPr lang="vi-VN" sz="2200" b="1" smtClean="0">
                      <a:latin typeface="Arial" pitchFamily="34" charset="0"/>
                      <a:cs typeface="Arial" pitchFamily="34" charset="0"/>
                    </a:rPr>
                    <a:t>Hãy giải thích vì sao M là trung điểm của BC, từ đó suy ra đường tròn ngoại tiếp của tam giác ABC có tâm M và </a:t>
                  </a:r>
                  <a:r>
                    <a:rPr lang="vi-VN" sz="2200" b="1">
                      <a:latin typeface="Arial" pitchFamily="34" charset="0"/>
                      <a:cs typeface="Arial" pitchFamily="34" charset="0"/>
                    </a:rPr>
                    <a:t>bán </a:t>
                  </a:r>
                  <a:r>
                    <a:rPr lang="vi-VN" sz="2200" b="1" smtClean="0">
                      <a:latin typeface="Arial" pitchFamily="34" charset="0"/>
                      <a:cs typeface="Arial" pitchFamily="34" charset="0"/>
                    </a:rPr>
                    <a:t>kính</a:t>
                  </a:r>
                  <a:r>
                    <a:rPr lang="en-US" sz="2200" b="1" smtClean="0">
                      <a:latin typeface="Arial" pitchFamily="34" charset="0"/>
                      <a:cs typeface="Arial" pitchFamily="34" charset="0"/>
                    </a:rPr>
                    <a:t> </a:t>
                  </a:r>
                  <a14:m>
                    <m:oMath xmlns:m="http://schemas.openxmlformats.org/officeDocument/2006/math">
                      <m:r>
                        <a:rPr lang="en-US" sz="2200" b="1" i="1" smtClean="0">
                          <a:latin typeface="Cambria Math"/>
                          <a:cs typeface="Arial" pitchFamily="34" charset="0"/>
                        </a:rPr>
                        <m:t>𝑴𝑩</m:t>
                      </m:r>
                      <m:r>
                        <a:rPr lang="en-US" sz="2200" b="1" i="1" smtClean="0">
                          <a:latin typeface="Cambria Math"/>
                          <a:cs typeface="Arial" pitchFamily="34" charset="0"/>
                        </a:rPr>
                        <m:t>=</m:t>
                      </m:r>
                      <m:r>
                        <a:rPr lang="en-US" sz="2200" b="1" i="1" smtClean="0">
                          <a:latin typeface="Cambria Math"/>
                          <a:cs typeface="Arial" pitchFamily="34" charset="0"/>
                        </a:rPr>
                        <m:t>𝑴𝑪</m:t>
                      </m:r>
                      <m:r>
                        <a:rPr lang="en-US" sz="2200" b="1" i="1" smtClean="0">
                          <a:latin typeface="Cambria Math"/>
                          <a:cs typeface="Arial" pitchFamily="34" charset="0"/>
                        </a:rPr>
                        <m:t>=</m:t>
                      </m:r>
                      <m:f>
                        <m:fPr>
                          <m:ctrlPr>
                            <a:rPr lang="en-US" sz="2200" b="1" i="1" smtClean="0">
                              <a:latin typeface="Cambria Math"/>
                              <a:cs typeface="Arial" pitchFamily="34" charset="0"/>
                            </a:rPr>
                          </m:ctrlPr>
                        </m:fPr>
                        <m:num>
                          <m:r>
                            <a:rPr lang="en-US" sz="2200" b="1" i="1" smtClean="0">
                              <a:latin typeface="Cambria Math"/>
                              <a:cs typeface="Arial" pitchFamily="34" charset="0"/>
                            </a:rPr>
                            <m:t>𝑩𝑪</m:t>
                          </m:r>
                        </m:num>
                        <m:den>
                          <m:r>
                            <a:rPr lang="en-US" sz="2200" b="1" i="1" smtClean="0">
                              <a:latin typeface="Cambria Math"/>
                              <a:cs typeface="Arial" pitchFamily="34" charset="0"/>
                            </a:rPr>
                            <m:t>𝟐</m:t>
                          </m:r>
                        </m:den>
                      </m:f>
                    </m:oMath>
                  </a14:m>
                  <a:endParaRPr lang="vi-VN" sz="2200" b="1">
                    <a:latin typeface="Arial" pitchFamily="34" charset="0"/>
                    <a:cs typeface="Arial"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684212" y="1121568"/>
                  <a:ext cx="10631488" cy="2272545"/>
                </a:xfrm>
                <a:prstGeom prst="rect">
                  <a:avLst/>
                </a:prstGeom>
                <a:blipFill rotWithShape="1">
                  <a:blip r:embed="rId4"/>
                  <a:stretch>
                    <a:fillRect l="-688" t="-1340" r="-803" b="-1072"/>
                  </a:stretch>
                </a:blipFill>
              </p:spPr>
              <p:txBody>
                <a:bodyPr/>
                <a:lstStyle/>
                <a:p>
                  <a:r>
                    <a:rPr lang="en-US">
                      <a:noFill/>
                    </a:rPr>
                    <a:t> </a:t>
                  </a:r>
                </a:p>
              </p:txBody>
            </p:sp>
          </mc:Fallback>
        </mc:AlternateContent>
        <p:pic>
          <p:nvPicPr>
            <p:cNvPr id="80486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12370" b="19526"/>
            <a:stretch/>
          </p:blipFill>
          <p:spPr bwMode="auto">
            <a:xfrm>
              <a:off x="575785" y="1099978"/>
              <a:ext cx="1175227" cy="47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TextBox 16"/>
          <p:cNvSpPr txBox="1"/>
          <p:nvPr/>
        </p:nvSpPr>
        <p:spPr>
          <a:xfrm>
            <a:off x="828675" y="4460875"/>
            <a:ext cx="7315200" cy="769441"/>
          </a:xfrm>
          <a:prstGeom prst="rect">
            <a:avLst/>
          </a:prstGeom>
          <a:noFill/>
        </p:spPr>
        <p:txBody>
          <a:bodyPr wrap="square" rtlCol="0">
            <a:spAutoFit/>
          </a:bodyPr>
          <a:lstStyle/>
          <a:p>
            <a:pPr algn="just"/>
            <a:r>
              <a:rPr lang="vi-VN" sz="2200" b="1">
                <a:latin typeface="Arial" pitchFamily="34" charset="0"/>
                <a:cs typeface="Arial" pitchFamily="34" charset="0"/>
              </a:rPr>
              <a:t>Vẽ đường thẳng b vuông góc với AC tại P thì b là đường trung trực của cạnh </a:t>
            </a:r>
            <a:r>
              <a:rPr lang="vi-VN" sz="2200" b="1" smtClean="0">
                <a:latin typeface="Arial" pitchFamily="34" charset="0"/>
                <a:cs typeface="Arial" pitchFamily="34" charset="0"/>
              </a:rPr>
              <a:t>AC.</a:t>
            </a:r>
            <a:endParaRPr lang="vi-VN" sz="2200" b="1">
              <a:latin typeface="Arial" pitchFamily="34" charset="0"/>
              <a:cs typeface="Arial" pitchFamily="34" charset="0"/>
            </a:endParaRPr>
          </a:p>
        </p:txBody>
      </p:sp>
      <p:sp>
        <p:nvSpPr>
          <p:cNvPr id="18" name="TextBox 17"/>
          <p:cNvSpPr txBox="1"/>
          <p:nvPr/>
        </p:nvSpPr>
        <p:spPr>
          <a:xfrm>
            <a:off x="363077" y="5216525"/>
            <a:ext cx="7780798" cy="769441"/>
          </a:xfrm>
          <a:prstGeom prst="rect">
            <a:avLst/>
          </a:prstGeom>
          <a:noFill/>
        </p:spPr>
        <p:txBody>
          <a:bodyPr wrap="square" rtlCol="0">
            <a:spAutoFit/>
          </a:bodyPr>
          <a:lstStyle/>
          <a:p>
            <a:pPr marL="457200" indent="-457200" algn="just">
              <a:buFont typeface="+mj-lt"/>
              <a:buAutoNum type="alphaLcParenR" startAt="2"/>
            </a:pPr>
            <a:r>
              <a:rPr lang="vi-VN" sz="2200" b="1" smtClean="0">
                <a:latin typeface="Arial" pitchFamily="34" charset="0"/>
                <a:cs typeface="Arial" pitchFamily="34" charset="0"/>
              </a:rPr>
              <a:t>Vì </a:t>
            </a:r>
            <a:r>
              <a:rPr lang="vi-VN" sz="2200" b="1">
                <a:latin typeface="Arial" pitchFamily="34" charset="0"/>
                <a:cs typeface="Arial" pitchFamily="34" charset="0"/>
              </a:rPr>
              <a:t>tam giác ABC vuông tại A nên AB⊥</a:t>
            </a:r>
            <a:r>
              <a:rPr lang="vi-VN" sz="2200" b="1" smtClean="0">
                <a:latin typeface="Arial" pitchFamily="34" charset="0"/>
                <a:cs typeface="Arial" pitchFamily="34" charset="0"/>
              </a:rPr>
              <a:t>AC, </a:t>
            </a:r>
            <a:r>
              <a:rPr lang="vi-VN" sz="2200" b="1">
                <a:latin typeface="Arial" pitchFamily="34" charset="0"/>
                <a:cs typeface="Arial" pitchFamily="34" charset="0"/>
              </a:rPr>
              <a:t>vì a là trung trực của AB nên a⊥</a:t>
            </a:r>
            <a:r>
              <a:rPr lang="vi-VN" sz="2200" b="1" smtClean="0">
                <a:latin typeface="Arial" pitchFamily="34" charset="0"/>
                <a:cs typeface="Arial" pitchFamily="34" charset="0"/>
              </a:rPr>
              <a:t>AB, </a:t>
            </a:r>
            <a:r>
              <a:rPr lang="vi-VN" sz="2200" b="1">
                <a:latin typeface="Arial" pitchFamily="34" charset="0"/>
                <a:cs typeface="Arial" pitchFamily="34" charset="0"/>
              </a:rPr>
              <a:t>suy ra: </a:t>
            </a:r>
            <a:r>
              <a:rPr lang="vi-VN" sz="2200" b="1" smtClean="0">
                <a:latin typeface="Arial" pitchFamily="34" charset="0"/>
                <a:cs typeface="Arial" pitchFamily="34" charset="0"/>
              </a:rPr>
              <a:t>a</a:t>
            </a:r>
            <a:r>
              <a:rPr lang="en-US" sz="2200" b="1" smtClean="0">
                <a:latin typeface="Arial" pitchFamily="34" charset="0"/>
                <a:cs typeface="Arial" pitchFamily="34" charset="0"/>
              </a:rPr>
              <a:t> </a:t>
            </a:r>
            <a:r>
              <a:rPr lang="vi-VN" sz="2200" b="1" smtClean="0">
                <a:latin typeface="Arial" pitchFamily="34" charset="0"/>
                <a:cs typeface="Arial" pitchFamily="34" charset="0"/>
              </a:rPr>
              <a:t>//</a:t>
            </a:r>
            <a:r>
              <a:rPr lang="en-US" sz="2200" b="1" smtClean="0">
                <a:latin typeface="Arial" pitchFamily="34" charset="0"/>
                <a:cs typeface="Arial" pitchFamily="34" charset="0"/>
              </a:rPr>
              <a:t> </a:t>
            </a:r>
            <a:r>
              <a:rPr lang="vi-VN" sz="2200" b="1" smtClean="0">
                <a:latin typeface="Arial" pitchFamily="34" charset="0"/>
                <a:cs typeface="Arial" pitchFamily="34" charset="0"/>
              </a:rPr>
              <a:t>AC.</a:t>
            </a:r>
            <a:endParaRPr lang="vi-VN" sz="2200" b="1">
              <a:latin typeface="Arial" pitchFamily="34" charset="0"/>
              <a:cs typeface="Arial" pitchFamily="34" charset="0"/>
            </a:endParaRPr>
          </a:p>
        </p:txBody>
      </p:sp>
      <p:sp>
        <p:nvSpPr>
          <p:cNvPr id="19" name="TextBox 18"/>
          <p:cNvSpPr txBox="1"/>
          <p:nvPr/>
        </p:nvSpPr>
        <p:spPr>
          <a:xfrm>
            <a:off x="836612" y="5972175"/>
            <a:ext cx="7315200" cy="769441"/>
          </a:xfrm>
          <a:prstGeom prst="rect">
            <a:avLst/>
          </a:prstGeom>
          <a:noFill/>
        </p:spPr>
        <p:txBody>
          <a:bodyPr wrap="square" rtlCol="0">
            <a:spAutoFit/>
          </a:bodyPr>
          <a:lstStyle/>
          <a:p>
            <a:pPr algn="just"/>
            <a:r>
              <a:rPr lang="vi-VN" sz="2200" b="1">
                <a:latin typeface="Arial" pitchFamily="34" charset="0"/>
                <a:cs typeface="Arial" pitchFamily="34" charset="0"/>
              </a:rPr>
              <a:t>Vì b là đường trung trực của AC nên b⊥</a:t>
            </a:r>
            <a:r>
              <a:rPr lang="vi-VN" sz="2200" b="1" smtClean="0">
                <a:latin typeface="Arial" pitchFamily="34" charset="0"/>
                <a:cs typeface="Arial" pitchFamily="34" charset="0"/>
              </a:rPr>
              <a:t>AC, </a:t>
            </a:r>
            <a:r>
              <a:rPr lang="vi-VN" sz="2200" b="1">
                <a:latin typeface="Arial" pitchFamily="34" charset="0"/>
                <a:cs typeface="Arial" pitchFamily="34" charset="0"/>
              </a:rPr>
              <a:t>mà AB⊥</a:t>
            </a:r>
            <a:r>
              <a:rPr lang="vi-VN" sz="2200" b="1" smtClean="0">
                <a:latin typeface="Arial" pitchFamily="34" charset="0"/>
                <a:cs typeface="Arial" pitchFamily="34" charset="0"/>
              </a:rPr>
              <a:t>AC (</a:t>
            </a:r>
            <a:r>
              <a:rPr lang="vi-VN" sz="2200" b="1">
                <a:latin typeface="Arial" pitchFamily="34" charset="0"/>
                <a:cs typeface="Arial" pitchFamily="34" charset="0"/>
              </a:rPr>
              <a:t>cmt) nên </a:t>
            </a:r>
            <a:r>
              <a:rPr lang="vi-VN" sz="2200" b="1" smtClean="0">
                <a:latin typeface="Arial" pitchFamily="34" charset="0"/>
                <a:cs typeface="Arial" pitchFamily="34" charset="0"/>
              </a:rPr>
              <a:t>b</a:t>
            </a:r>
            <a:r>
              <a:rPr lang="en-US" sz="2200" b="1" smtClean="0">
                <a:latin typeface="Arial" pitchFamily="34" charset="0"/>
                <a:cs typeface="Arial" pitchFamily="34" charset="0"/>
              </a:rPr>
              <a:t> </a:t>
            </a:r>
            <a:r>
              <a:rPr lang="vi-VN" sz="2200" b="1" smtClean="0">
                <a:latin typeface="Arial" pitchFamily="34" charset="0"/>
                <a:cs typeface="Arial" pitchFamily="34" charset="0"/>
              </a:rPr>
              <a:t>//</a:t>
            </a:r>
            <a:r>
              <a:rPr lang="en-US" sz="2200" b="1" smtClean="0">
                <a:latin typeface="Arial" pitchFamily="34" charset="0"/>
                <a:cs typeface="Arial" pitchFamily="34" charset="0"/>
              </a:rPr>
              <a:t> </a:t>
            </a:r>
            <a:r>
              <a:rPr lang="vi-VN" sz="2200" b="1" smtClean="0">
                <a:latin typeface="Arial" pitchFamily="34" charset="0"/>
                <a:cs typeface="Arial" pitchFamily="34" charset="0"/>
              </a:rPr>
              <a:t>AB.</a:t>
            </a:r>
            <a:endParaRPr lang="vi-VN" sz="2200" b="1">
              <a:latin typeface="Arial" pitchFamily="34" charset="0"/>
              <a:cs typeface="Arial" pitchFamily="34" charset="0"/>
            </a:endParaRPr>
          </a:p>
        </p:txBody>
      </p:sp>
      <p:pic>
        <p:nvPicPr>
          <p:cNvPr id="97280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2812" y="3457575"/>
            <a:ext cx="3151187"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752408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72802"/>
                                        </p:tgtEl>
                                        <p:attrNameLst>
                                          <p:attrName>style.visibility</p:attrName>
                                        </p:attrNameLst>
                                      </p:cBhvr>
                                      <p:to>
                                        <p:strVal val="visible"/>
                                      </p:to>
                                    </p:set>
                                    <p:animEffect transition="in" filter="wipe(left)">
                                      <p:cBhvr>
                                        <p:cTn id="11" dur="500"/>
                                        <p:tgtEl>
                                          <p:spTgt spid="97280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35370</TotalTime>
  <Words>1673</Words>
  <Application>Microsoft Office PowerPoint</Application>
  <PresentationFormat>Custom</PresentationFormat>
  <Paragraphs>125</Paragraphs>
  <Slides>29</Slides>
  <Notes>20</Notes>
  <HiddenSlides>0</HiddenSlides>
  <MMClips>6</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1"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Phienbanmoi.com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2007</cp:revision>
  <dcterms:created xsi:type="dcterms:W3CDTF">2021-08-04T05:24:17Z</dcterms:created>
  <dcterms:modified xsi:type="dcterms:W3CDTF">2025-01-05T02:51:18Z</dcterms:modified>
</cp:coreProperties>
</file>