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996" r:id="rId2"/>
    <p:sldId id="985" r:id="rId3"/>
    <p:sldId id="984" r:id="rId4"/>
    <p:sldId id="950" r:id="rId5"/>
    <p:sldId id="997" r:id="rId6"/>
    <p:sldId id="998" r:id="rId7"/>
    <p:sldId id="999" r:id="rId8"/>
    <p:sldId id="1000" r:id="rId9"/>
    <p:sldId id="1001" r:id="rId10"/>
    <p:sldId id="1002" r:id="rId11"/>
    <p:sldId id="1003" r:id="rId12"/>
    <p:sldId id="1004" r:id="rId13"/>
    <p:sldId id="1005" r:id="rId14"/>
    <p:sldId id="1006" r:id="rId15"/>
    <p:sldId id="1007" r:id="rId16"/>
    <p:sldId id="1008" r:id="rId17"/>
    <p:sldId id="632" r:id="rId18"/>
    <p:sldId id="1019" r:id="rId19"/>
    <p:sldId id="1015" r:id="rId20"/>
    <p:sldId id="1016" r:id="rId21"/>
    <p:sldId id="1017" r:id="rId22"/>
    <p:sldId id="1018" r:id="rId23"/>
    <p:sldId id="1013" r:id="rId24"/>
    <p:sldId id="1012" r:id="rId25"/>
    <p:sldId id="1014" r:id="rId26"/>
    <p:sldId id="876" r:id="rId27"/>
    <p:sldId id="877" r:id="rId28"/>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8867AD-EF16-4402-9E9E-3FA5D933B004}">
          <p14:sldIdLst>
            <p14:sldId id="996"/>
            <p14:sldId id="985"/>
            <p14:sldId id="984"/>
            <p14:sldId id="950"/>
            <p14:sldId id="997"/>
            <p14:sldId id="998"/>
            <p14:sldId id="999"/>
            <p14:sldId id="1000"/>
            <p14:sldId id="1001"/>
            <p14:sldId id="1002"/>
            <p14:sldId id="1003"/>
            <p14:sldId id="1004"/>
            <p14:sldId id="1005"/>
            <p14:sldId id="1006"/>
            <p14:sldId id="1007"/>
            <p14:sldId id="1008"/>
            <p14:sldId id="632"/>
            <p14:sldId id="1019"/>
            <p14:sldId id="1015"/>
            <p14:sldId id="1016"/>
            <p14:sldId id="1017"/>
            <p14:sldId id="1018"/>
            <p14:sldId id="1013"/>
            <p14:sldId id="1012"/>
            <p14:sldId id="1014"/>
            <p14:sldId id="876"/>
            <p14:sldId id="87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EAAA"/>
    <a:srgbClr val="2F6F2F"/>
    <a:srgbClr val="396129"/>
    <a:srgbClr val="FDF1C3"/>
    <a:srgbClr val="FCF0BC"/>
    <a:srgbClr val="000000"/>
    <a:srgbClr val="FDF0BF"/>
    <a:srgbClr val="2B673E"/>
    <a:srgbClr val="C4E9B5"/>
    <a:srgbClr val="CAE6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33" autoAdjust="0"/>
    <p:restoredTop sz="94719" autoAdjust="0"/>
  </p:normalViewPr>
  <p:slideViewPr>
    <p:cSldViewPr>
      <p:cViewPr>
        <p:scale>
          <a:sx n="100" d="100"/>
          <a:sy n="100" d="100"/>
        </p:scale>
        <p:origin x="-1044" y="-108"/>
      </p:cViewPr>
      <p:guideLst>
        <p:guide orient="horz" pos="2160"/>
        <p:guide pos="3839"/>
      </p:guideLst>
    </p:cSldViewPr>
  </p:slideViewPr>
  <p:notesTextViewPr>
    <p:cViewPr>
      <p:scale>
        <a:sx n="50" d="100"/>
        <a:sy n="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 Id="rId5" Type="http://schemas.openxmlformats.org/officeDocument/2006/relationships/image" Target="../media/image11.wmf"/><Relationship Id="rId4" Type="http://schemas.openxmlformats.org/officeDocument/2006/relationships/image" Target="../media/image10.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image" Target="../media/image47.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image" Target="../media/image86.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90.wmf"/><Relationship Id="rId1" Type="http://schemas.openxmlformats.org/officeDocument/2006/relationships/image" Target="../media/image89.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image" Target="../media/image97.wmf"/><Relationship Id="rId1" Type="http://schemas.openxmlformats.org/officeDocument/2006/relationships/image" Target="../media/image9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 Id="rId5" Type="http://schemas.openxmlformats.org/officeDocument/2006/relationships/image" Target="../media/image18.wmf"/><Relationship Id="rId4"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 Id="rId4" Type="http://schemas.openxmlformats.org/officeDocument/2006/relationships/image" Target="../media/image3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image" Target="../media/image37.wmf"/><Relationship Id="rId4" Type="http://schemas.openxmlformats.org/officeDocument/2006/relationships/image" Target="../media/image4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8553F7-B9DF-40E4-9460-D9E3E4AC60BE}" type="datetimeFigureOut">
              <a:rPr lang="en-US" smtClean="0"/>
              <a:t>04/01/2025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6F3B7D-E3BB-4AF2-97E7-41990B22480D}" type="slidenum">
              <a:rPr lang="en-US" smtClean="0"/>
              <a:t>‹#›</a:t>
            </a:fld>
            <a:endParaRPr lang="en-US"/>
          </a:p>
        </p:txBody>
      </p:sp>
    </p:spTree>
    <p:extLst>
      <p:ext uri="{BB962C8B-B14F-4D97-AF65-F5344CB8AC3E}">
        <p14:creationId xmlns:p14="http://schemas.microsoft.com/office/powerpoint/2010/main" val="186657369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a:t>
            </a:fld>
            <a:endParaRPr lang="en-US"/>
          </a:p>
        </p:txBody>
      </p:sp>
    </p:spTree>
    <p:extLst>
      <p:ext uri="{BB962C8B-B14F-4D97-AF65-F5344CB8AC3E}">
        <p14:creationId xmlns:p14="http://schemas.microsoft.com/office/powerpoint/2010/main" val="840713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9</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10</a:t>
            </a:fld>
            <a:endParaRPr lang="en-US"/>
          </a:p>
        </p:txBody>
      </p:sp>
    </p:spTree>
    <p:extLst>
      <p:ext uri="{BB962C8B-B14F-4D97-AF65-F5344CB8AC3E}">
        <p14:creationId xmlns:p14="http://schemas.microsoft.com/office/powerpoint/2010/main" val="818611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04/01/2025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684431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04/01/2025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722964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06374"/>
            <a:ext cx="2742486"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06374"/>
            <a:ext cx="802431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04/01/2025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372447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04/01/2025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8186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611894-28B8-4005-BA35-73238799DD5F}" type="datetimeFigureOut">
              <a:rPr lang="en-US" smtClean="0"/>
              <a:t>04/01/2025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19283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611894-28B8-4005-BA35-73238799DD5F}" type="datetimeFigureOut">
              <a:rPr lang="en-US" smtClean="0"/>
              <a:t>04/01/2025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3634785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7"/>
            <a:ext cx="1096994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611894-28B8-4005-BA35-73238799DD5F}" type="datetimeFigureOut">
              <a:rPr lang="en-US" smtClean="0"/>
              <a:t>04/01/2025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437921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611894-28B8-4005-BA35-73238799DD5F}" type="datetimeFigureOut">
              <a:rPr lang="en-US" smtClean="0"/>
              <a:t>04/01/2025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72831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11894-28B8-4005-BA35-73238799DD5F}" type="datetimeFigureOut">
              <a:rPr lang="en-US" smtClean="0"/>
              <a:t>04/01/2025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590025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04/01/2025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8749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04/01/2025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327877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7"/>
            <a:ext cx="10969943" cy="1143000"/>
          </a:xfrm>
          <a:prstGeom prst="rect">
            <a:avLst/>
          </a:prstGeom>
        </p:spPr>
        <p:txBody>
          <a:bodyPr vert="horz" lIns="121899" tIns="60949" rIns="121899" bIns="6094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BF611894-28B8-4005-BA35-73238799DD5F}" type="datetimeFigureOut">
              <a:rPr lang="en-US" smtClean="0"/>
              <a:t>04/01/2025</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D0E06FD8-449D-4F0F-BCDD-5B30A88EA0EC}" type="slidenum">
              <a:rPr lang="en-US" smtClean="0"/>
              <a:t>‹#›</a:t>
            </a:fld>
            <a:endParaRPr lang="en-US"/>
          </a:p>
        </p:txBody>
      </p:sp>
    </p:spTree>
    <p:extLst>
      <p:ext uri="{BB962C8B-B14F-4D97-AF65-F5344CB8AC3E}">
        <p14:creationId xmlns:p14="http://schemas.microsoft.com/office/powerpoint/2010/main" val="815303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8987" rtl="0" eaLnBrk="1" latinLnBrk="0" hangingPunct="1">
        <a:spcBef>
          <a:spcPct val="0"/>
        </a:spcBef>
        <a:buNone/>
        <a:defRPr sz="59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8" Type="http://schemas.openxmlformats.org/officeDocument/2006/relationships/oleObject" Target="../embeddings/oleObject17.bin"/><Relationship Id="rId26" Type="http://schemas.openxmlformats.org/officeDocument/2006/relationships/image" Target="../media/image34.png"/><Relationship Id="rId3" Type="http://schemas.openxmlformats.org/officeDocument/2006/relationships/notesSlide" Target="../notesSlides/notesSlide9.xml"/><Relationship Id="rId21" Type="http://schemas.openxmlformats.org/officeDocument/2006/relationships/oleObject" Target="../embeddings/oleObject18.bin"/><Relationship Id="rId17" Type="http://schemas.openxmlformats.org/officeDocument/2006/relationships/image" Target="../media/image103.png"/><Relationship Id="rId25" Type="http://schemas.openxmlformats.org/officeDocument/2006/relationships/image" Target="../media/image105.png"/><Relationship Id="rId2" Type="http://schemas.openxmlformats.org/officeDocument/2006/relationships/slideLayout" Target="../slideLayouts/slideLayout2.xml"/><Relationship Id="rId16" Type="http://schemas.openxmlformats.org/officeDocument/2006/relationships/image" Target="../media/image30.wmf"/><Relationship Id="rId20" Type="http://schemas.openxmlformats.org/officeDocument/2006/relationships/image" Target="../media/image104.png"/><Relationship Id="rId1" Type="http://schemas.openxmlformats.org/officeDocument/2006/relationships/vmlDrawing" Target="../drawings/vmlDrawing5.vml"/><Relationship Id="rId24" Type="http://schemas.openxmlformats.org/officeDocument/2006/relationships/image" Target="../media/image33.wmf"/><Relationship Id="rId15" Type="http://schemas.openxmlformats.org/officeDocument/2006/relationships/oleObject" Target="../embeddings/oleObject16.bin"/><Relationship Id="rId23" Type="http://schemas.openxmlformats.org/officeDocument/2006/relationships/oleObject" Target="../embeddings/oleObject19.bin"/><Relationship Id="rId19" Type="http://schemas.openxmlformats.org/officeDocument/2006/relationships/image" Target="../media/image31.wmf"/><Relationship Id="rId4" Type="http://schemas.openxmlformats.org/officeDocument/2006/relationships/image" Target="../media/image12.png"/><Relationship Id="rId14" Type="http://schemas.openxmlformats.org/officeDocument/2006/relationships/image" Target="../media/image102.png"/><Relationship Id="rId22" Type="http://schemas.openxmlformats.org/officeDocument/2006/relationships/image" Target="../media/image32.w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35.wmf"/><Relationship Id="rId5" Type="http://schemas.openxmlformats.org/officeDocument/2006/relationships/oleObject" Target="../embeddings/oleObject20.bin"/><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1.bin"/><Relationship Id="rId13" Type="http://schemas.openxmlformats.org/officeDocument/2006/relationships/image" Target="../media/image39.wmf"/><Relationship Id="rId3" Type="http://schemas.openxmlformats.org/officeDocument/2006/relationships/notesSlide" Target="../notesSlides/notesSlide11.xml"/><Relationship Id="rId7" Type="http://schemas.openxmlformats.org/officeDocument/2006/relationships/image" Target="../media/image41.png"/><Relationship Id="rId12"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16.png"/><Relationship Id="rId11" Type="http://schemas.openxmlformats.org/officeDocument/2006/relationships/image" Target="../media/image38.wmf"/><Relationship Id="rId5" Type="http://schemas.openxmlformats.org/officeDocument/2006/relationships/image" Target="../media/image115.png"/><Relationship Id="rId15" Type="http://schemas.openxmlformats.org/officeDocument/2006/relationships/image" Target="../media/image40.wmf"/><Relationship Id="rId10" Type="http://schemas.openxmlformats.org/officeDocument/2006/relationships/oleObject" Target="../embeddings/oleObject22.bin"/><Relationship Id="rId4" Type="http://schemas.openxmlformats.org/officeDocument/2006/relationships/image" Target="../media/image12.png"/><Relationship Id="rId9" Type="http://schemas.openxmlformats.org/officeDocument/2006/relationships/image" Target="../media/image37.wmf"/><Relationship Id="rId14" Type="http://schemas.openxmlformats.org/officeDocument/2006/relationships/oleObject" Target="../embeddings/oleObject24.bin"/></Relationships>
</file>

<file path=ppt/slides/_rels/slide13.x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notesSlide" Target="../notesSlides/notesSlide12.xml"/><Relationship Id="rId7"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119.png"/><Relationship Id="rId5" Type="http://schemas.openxmlformats.org/officeDocument/2006/relationships/image" Target="../media/image20.png"/><Relationship Id="rId10" Type="http://schemas.openxmlformats.org/officeDocument/2006/relationships/image" Target="NULL"/><Relationship Id="rId4" Type="http://schemas.openxmlformats.org/officeDocument/2006/relationships/image" Target="../media/image21.png"/><Relationship Id="rId9" Type="http://schemas.openxmlformats.org/officeDocument/2006/relationships/oleObject" Target="../embeddings/oleObject580.bin"/></Relationships>
</file>

<file path=ppt/slides/_rels/slide14.xml.rels><?xml version="1.0" encoding="UTF-8" standalone="yes"?>
<Relationships xmlns="http://schemas.openxmlformats.org/package/2006/relationships"><Relationship Id="rId8" Type="http://schemas.openxmlformats.org/officeDocument/2006/relationships/image" Target="../media/image44.wmf"/><Relationship Id="rId3" Type="http://schemas.openxmlformats.org/officeDocument/2006/relationships/notesSlide" Target="../notesSlides/notesSlide13.xml"/><Relationship Id="rId7" Type="http://schemas.openxmlformats.org/officeDocument/2006/relationships/oleObject" Target="../embeddings/oleObject27.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43.wmf"/><Relationship Id="rId11" Type="http://schemas.openxmlformats.org/officeDocument/2006/relationships/image" Target="../media/image46.png"/><Relationship Id="rId5" Type="http://schemas.openxmlformats.org/officeDocument/2006/relationships/oleObject" Target="../embeddings/oleObject26.bin"/><Relationship Id="rId10" Type="http://schemas.openxmlformats.org/officeDocument/2006/relationships/image" Target="../media/image45.wmf"/><Relationship Id="rId4" Type="http://schemas.openxmlformats.org/officeDocument/2006/relationships/image" Target="../media/image24.png"/><Relationship Id="rId9" Type="http://schemas.openxmlformats.org/officeDocument/2006/relationships/oleObject" Target="../embeddings/oleObject28.bin"/></Relationships>
</file>

<file path=ppt/slides/_rels/slide15.x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notesSlide" Target="../notesSlides/notesSlide14.xml"/><Relationship Id="rId7" Type="http://schemas.openxmlformats.org/officeDocument/2006/relationships/oleObject" Target="../embeddings/oleObject30.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47.wmf"/><Relationship Id="rId11" Type="http://schemas.openxmlformats.org/officeDocument/2006/relationships/image" Target="../media/image50.png"/><Relationship Id="rId5" Type="http://schemas.openxmlformats.org/officeDocument/2006/relationships/oleObject" Target="../embeddings/oleObject29.bin"/><Relationship Id="rId10" Type="http://schemas.openxmlformats.org/officeDocument/2006/relationships/image" Target="../media/image49.wmf"/><Relationship Id="rId4" Type="http://schemas.openxmlformats.org/officeDocument/2006/relationships/image" Target="../media/image12.png"/><Relationship Id="rId9" Type="http://schemas.openxmlformats.org/officeDocument/2006/relationships/oleObject" Target="../embeddings/oleObject31.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33.bin"/><Relationship Id="rId3" Type="http://schemas.openxmlformats.org/officeDocument/2006/relationships/notesSlide" Target="../notesSlides/notesSlide15.xml"/><Relationship Id="rId7" Type="http://schemas.openxmlformats.org/officeDocument/2006/relationships/image" Target="../media/image51.wmf"/><Relationship Id="rId12"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32.bin"/><Relationship Id="rId11" Type="http://schemas.openxmlformats.org/officeDocument/2006/relationships/image" Target="../media/image53.wmf"/><Relationship Id="rId5" Type="http://schemas.openxmlformats.org/officeDocument/2006/relationships/image" Target="../media/image54.png"/><Relationship Id="rId10" Type="http://schemas.openxmlformats.org/officeDocument/2006/relationships/oleObject" Target="../embeddings/oleObject34.bin"/><Relationship Id="rId4" Type="http://schemas.openxmlformats.org/officeDocument/2006/relationships/image" Target="../media/image12.png"/><Relationship Id="rId9" Type="http://schemas.openxmlformats.org/officeDocument/2006/relationships/image" Target="../media/image52.wmf"/></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slide" Target="slide22.xml"/><Relationship Id="rId18" Type="http://schemas.openxmlformats.org/officeDocument/2006/relationships/image" Target="../media/image71.png"/><Relationship Id="rId3" Type="http://schemas.openxmlformats.org/officeDocument/2006/relationships/slideLayout" Target="../slideLayouts/slideLayout2.xml"/><Relationship Id="rId21" Type="http://schemas.openxmlformats.org/officeDocument/2006/relationships/image" Target="../media/image73.png"/><Relationship Id="rId7" Type="http://schemas.openxmlformats.org/officeDocument/2006/relationships/slide" Target="slide21.xml"/><Relationship Id="rId12" Type="http://schemas.openxmlformats.org/officeDocument/2006/relationships/image" Target="../media/image62.png"/><Relationship Id="rId17" Type="http://schemas.openxmlformats.org/officeDocument/2006/relationships/image" Target="../media/image70.png"/><Relationship Id="rId2" Type="http://schemas.openxmlformats.org/officeDocument/2006/relationships/audio" Target="../media/media1.wav"/><Relationship Id="rId16" Type="http://schemas.openxmlformats.org/officeDocument/2006/relationships/image" Target="../media/image69.png"/><Relationship Id="rId20" Type="http://schemas.openxmlformats.org/officeDocument/2006/relationships/slide" Target="slide23.xml"/><Relationship Id="rId1" Type="http://schemas.microsoft.com/office/2007/relationships/media" Target="../media/media1.wav"/><Relationship Id="rId6" Type="http://schemas.microsoft.com/office/2007/relationships/hdphoto" Target="../media/hdphoto1.wdp"/><Relationship Id="rId11" Type="http://schemas.openxmlformats.org/officeDocument/2006/relationships/slide" Target="slide20.xml"/><Relationship Id="rId5" Type="http://schemas.openxmlformats.org/officeDocument/2006/relationships/image" Target="../media/image59.png"/><Relationship Id="rId15" Type="http://schemas.openxmlformats.org/officeDocument/2006/relationships/image" Target="../media/image66.png"/><Relationship Id="rId10" Type="http://schemas.openxmlformats.org/officeDocument/2006/relationships/image" Target="../media/image61.png"/><Relationship Id="rId19" Type="http://schemas.openxmlformats.org/officeDocument/2006/relationships/image" Target="../media/image72.png"/><Relationship Id="rId4" Type="http://schemas.openxmlformats.org/officeDocument/2006/relationships/image" Target="../media/image58.png"/><Relationship Id="rId9" Type="http://schemas.openxmlformats.org/officeDocument/2006/relationships/slide" Target="slide19.xml"/><Relationship Id="rId14" Type="http://schemas.openxmlformats.org/officeDocument/2006/relationships/image" Target="../media/image63.png"/><Relationship Id="rId22" Type="http://schemas.openxmlformats.org/officeDocument/2006/relationships/image" Target="../media/image78.png"/></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oleObject" Target="../embeddings/oleObject35.bin"/><Relationship Id="rId3" Type="http://schemas.openxmlformats.org/officeDocument/2006/relationships/audio" Target="../media/media2.wav"/><Relationship Id="rId7" Type="http://schemas.openxmlformats.org/officeDocument/2006/relationships/image" Target="../media/image83.png"/><Relationship Id="rId12" Type="http://schemas.openxmlformats.org/officeDocument/2006/relationships/image" Target="../media/image111.png"/><Relationship Id="rId2" Type="http://schemas.microsoft.com/office/2007/relationships/media" Target="../media/media2.wav"/><Relationship Id="rId16" Type="http://schemas.openxmlformats.org/officeDocument/2006/relationships/image" Target="../media/image79.wmf"/><Relationship Id="rId1" Type="http://schemas.openxmlformats.org/officeDocument/2006/relationships/vmlDrawing" Target="../drawings/vmlDrawing12.vml"/><Relationship Id="rId6" Type="http://schemas.openxmlformats.org/officeDocument/2006/relationships/slide" Target="slide18.xml"/><Relationship Id="rId5" Type="http://schemas.openxmlformats.org/officeDocument/2006/relationships/image" Target="../media/image82.png"/><Relationship Id="rId15" Type="http://schemas.openxmlformats.org/officeDocument/2006/relationships/oleObject" Target="../embeddings/oleObject410.bin"/><Relationship Id="rId4" Type="http://schemas.openxmlformats.org/officeDocument/2006/relationships/slideLayout" Target="../slideLayouts/slideLayout7.xml"/><Relationship Id="rId14" Type="http://schemas.openxmlformats.org/officeDocument/2006/relationships/image" Target="../media/image79.w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oleObject" Target="../embeddings/oleObject36.bin"/><Relationship Id="rId3" Type="http://schemas.openxmlformats.org/officeDocument/2006/relationships/audio" Target="../media/media2.wav"/><Relationship Id="rId7" Type="http://schemas.openxmlformats.org/officeDocument/2006/relationships/image" Target="../media/image83.png"/><Relationship Id="rId12" Type="http://schemas.openxmlformats.org/officeDocument/2006/relationships/image" Target="../media/image118.png"/><Relationship Id="rId2" Type="http://schemas.microsoft.com/office/2007/relationships/media" Target="../media/media2.wav"/><Relationship Id="rId16" Type="http://schemas.openxmlformats.org/officeDocument/2006/relationships/image" Target="../media/image84.wmf"/><Relationship Id="rId1" Type="http://schemas.openxmlformats.org/officeDocument/2006/relationships/vmlDrawing" Target="../drawings/vmlDrawing13.vml"/><Relationship Id="rId6" Type="http://schemas.openxmlformats.org/officeDocument/2006/relationships/slide" Target="slide18.xml"/><Relationship Id="rId5" Type="http://schemas.openxmlformats.org/officeDocument/2006/relationships/image" Target="../media/image85.png"/><Relationship Id="rId15" Type="http://schemas.openxmlformats.org/officeDocument/2006/relationships/oleObject" Target="../embeddings/oleObject470.bin"/><Relationship Id="rId4" Type="http://schemas.openxmlformats.org/officeDocument/2006/relationships/slideLayout" Target="../slideLayouts/slideLayout7.xml"/><Relationship Id="rId14" Type="http://schemas.openxmlformats.org/officeDocument/2006/relationships/image" Target="../media/image84.wmf"/></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media2.wav"/><Relationship Id="rId7" Type="http://schemas.openxmlformats.org/officeDocument/2006/relationships/image" Target="../media/image83.png"/><Relationship Id="rId12" Type="http://schemas.openxmlformats.org/officeDocument/2006/relationships/image" Target="../media/image87.wmf"/><Relationship Id="rId2" Type="http://schemas.microsoft.com/office/2007/relationships/media" Target="../media/media2.wav"/><Relationship Id="rId1" Type="http://schemas.openxmlformats.org/officeDocument/2006/relationships/vmlDrawing" Target="../drawings/vmlDrawing14.vml"/><Relationship Id="rId6" Type="http://schemas.openxmlformats.org/officeDocument/2006/relationships/slide" Target="slide18.xml"/><Relationship Id="rId11" Type="http://schemas.openxmlformats.org/officeDocument/2006/relationships/oleObject" Target="../embeddings/oleObject38.bin"/><Relationship Id="rId5" Type="http://schemas.openxmlformats.org/officeDocument/2006/relationships/image" Target="../media/image88.png"/><Relationship Id="rId10" Type="http://schemas.openxmlformats.org/officeDocument/2006/relationships/image" Target="../media/image86.wmf"/><Relationship Id="rId4" Type="http://schemas.openxmlformats.org/officeDocument/2006/relationships/slideLayout" Target="../slideLayouts/slideLayout7.xml"/><Relationship Id="rId9" Type="http://schemas.openxmlformats.org/officeDocument/2006/relationships/oleObject" Target="../embeddings/oleObject37.bin"/></Relationships>
</file>

<file path=ppt/slides/_rels/slide2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media2.wav"/><Relationship Id="rId7" Type="http://schemas.openxmlformats.org/officeDocument/2006/relationships/image" Target="../media/image83.png"/><Relationship Id="rId12" Type="http://schemas.openxmlformats.org/officeDocument/2006/relationships/image" Target="../media/image90.wmf"/><Relationship Id="rId2" Type="http://schemas.microsoft.com/office/2007/relationships/media" Target="../media/media2.wav"/><Relationship Id="rId1" Type="http://schemas.openxmlformats.org/officeDocument/2006/relationships/vmlDrawing" Target="../drawings/vmlDrawing15.vml"/><Relationship Id="rId6" Type="http://schemas.openxmlformats.org/officeDocument/2006/relationships/slide" Target="slide18.xml"/><Relationship Id="rId11" Type="http://schemas.openxmlformats.org/officeDocument/2006/relationships/oleObject" Target="../embeddings/oleObject40.bin"/><Relationship Id="rId5" Type="http://schemas.openxmlformats.org/officeDocument/2006/relationships/image" Target="../media/image91.png"/><Relationship Id="rId10" Type="http://schemas.openxmlformats.org/officeDocument/2006/relationships/image" Target="../media/image89.wmf"/><Relationship Id="rId4" Type="http://schemas.openxmlformats.org/officeDocument/2006/relationships/slideLayout" Target="../slideLayouts/slideLayout7.xml"/><Relationship Id="rId9" Type="http://schemas.openxmlformats.org/officeDocument/2006/relationships/oleObject" Target="../embeddings/oleObject39.bin"/></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2.png"/></Relationships>
</file>

<file path=ppt/slides/_rels/slide24.xml.rels><?xml version="1.0" encoding="UTF-8" standalone="yes"?>
<Relationships xmlns="http://schemas.openxmlformats.org/package/2006/relationships"><Relationship Id="rId13" Type="http://schemas.openxmlformats.org/officeDocument/2006/relationships/oleObject" Target="../embeddings/oleObject42.bin"/><Relationship Id="rId3" Type="http://schemas.openxmlformats.org/officeDocument/2006/relationships/notesSlide" Target="../notesSlides/notesSlide18.xml"/><Relationship Id="rId7" Type="http://schemas.openxmlformats.org/officeDocument/2006/relationships/image" Target="../media/image99.emf"/><Relationship Id="rId12" Type="http://schemas.openxmlformats.org/officeDocument/2006/relationships/image" Target="../media/image173.png"/><Relationship Id="rId17" Type="http://schemas.openxmlformats.org/officeDocument/2006/relationships/image" Target="../media/image100.png"/><Relationship Id="rId2" Type="http://schemas.openxmlformats.org/officeDocument/2006/relationships/slideLayout" Target="../slideLayouts/slideLayout2.xml"/><Relationship Id="rId16" Type="http://schemas.openxmlformats.org/officeDocument/2006/relationships/image" Target="../media/image98.wmf"/><Relationship Id="rId1" Type="http://schemas.openxmlformats.org/officeDocument/2006/relationships/vmlDrawing" Target="../drawings/vmlDrawing16.vml"/><Relationship Id="rId6" Type="http://schemas.openxmlformats.org/officeDocument/2006/relationships/image" Target="../media/image96.wmf"/><Relationship Id="rId11" Type="http://schemas.openxmlformats.org/officeDocument/2006/relationships/image" Target="../media/image172.png"/><Relationship Id="rId5" Type="http://schemas.openxmlformats.org/officeDocument/2006/relationships/oleObject" Target="../embeddings/oleObject41.bin"/><Relationship Id="rId15" Type="http://schemas.openxmlformats.org/officeDocument/2006/relationships/oleObject" Target="../embeddings/oleObject43.bin"/><Relationship Id="rId10" Type="http://schemas.openxmlformats.org/officeDocument/2006/relationships/image" Target="../media/image171.png"/><Relationship Id="rId4" Type="http://schemas.openxmlformats.org/officeDocument/2006/relationships/image" Target="../media/image24.png"/><Relationship Id="rId14" Type="http://schemas.openxmlformats.org/officeDocument/2006/relationships/image" Target="../media/image97.wmf"/></Relationships>
</file>

<file path=ppt/slides/_rels/slide25.xml.rels><?xml version="1.0" encoding="UTF-8" standalone="yes"?>
<Relationships xmlns="http://schemas.openxmlformats.org/package/2006/relationships"><Relationship Id="rId2" Type="http://schemas.openxmlformats.org/officeDocument/2006/relationships/hyperlink" Target="https://sites.google.com/view/giaoandientu-doanhtuan/trang-ch%E1%BB%A7"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72.png"/><Relationship Id="rId5" Type="http://schemas.openxmlformats.org/officeDocument/2006/relationships/image" Target="../media/image107.png"/><Relationship Id="rId4" Type="http://schemas.openxmlformats.org/officeDocument/2006/relationships/image" Target="../media/image10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8.png"/><Relationship Id="rId18" Type="http://schemas.openxmlformats.org/officeDocument/2006/relationships/oleObject" Target="../embeddings/oleObject5.bin"/><Relationship Id="rId3" Type="http://schemas.openxmlformats.org/officeDocument/2006/relationships/notesSlide" Target="../notesSlides/notesSlide4.xml"/><Relationship Id="rId7" Type="http://schemas.openxmlformats.org/officeDocument/2006/relationships/image" Target="../media/image7.wmf"/><Relationship Id="rId12" Type="http://schemas.openxmlformats.org/officeDocument/2006/relationships/image" Target="../media/image8.wmf"/><Relationship Id="rId17" Type="http://schemas.openxmlformats.org/officeDocument/2006/relationships/image" Target="../media/image10.wmf"/><Relationship Id="rId2" Type="http://schemas.openxmlformats.org/officeDocument/2006/relationships/slideLayout" Target="../slideLayouts/slideLayout2.xml"/><Relationship Id="rId16" Type="http://schemas.openxmlformats.org/officeDocument/2006/relationships/oleObject" Target="../embeddings/oleObject4.bin"/><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oleObject" Target="../embeddings/oleObject2.bin"/><Relationship Id="rId5" Type="http://schemas.openxmlformats.org/officeDocument/2006/relationships/image" Target="../media/image64.png"/><Relationship Id="rId15" Type="http://schemas.openxmlformats.org/officeDocument/2006/relationships/image" Target="../media/image9.wmf"/><Relationship Id="rId10" Type="http://schemas.openxmlformats.org/officeDocument/2006/relationships/image" Target="../media/image67.png"/><Relationship Id="rId19" Type="http://schemas.openxmlformats.org/officeDocument/2006/relationships/image" Target="../media/image11.wmf"/><Relationship Id="rId4" Type="http://schemas.openxmlformats.org/officeDocument/2006/relationships/image" Target="../media/image12.png"/><Relationship Id="rId9" Type="http://schemas.openxmlformats.org/officeDocument/2006/relationships/image" Target="../media/image13.png"/><Relationship Id="rId14"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16.wmf"/><Relationship Id="rId18" Type="http://schemas.openxmlformats.org/officeDocument/2006/relationships/image" Target="../media/image77.png"/><Relationship Id="rId3" Type="http://schemas.openxmlformats.org/officeDocument/2006/relationships/notesSlide" Target="../notesSlides/notesSlide5.xml"/><Relationship Id="rId7" Type="http://schemas.openxmlformats.org/officeDocument/2006/relationships/image" Target="../media/image14.wmf"/><Relationship Id="rId12" Type="http://schemas.openxmlformats.org/officeDocument/2006/relationships/oleObject" Target="../embeddings/oleObject8.bin"/><Relationship Id="rId17" Type="http://schemas.openxmlformats.org/officeDocument/2006/relationships/image" Target="../media/image18.wmf"/><Relationship Id="rId2" Type="http://schemas.openxmlformats.org/officeDocument/2006/relationships/slideLayout" Target="../slideLayouts/slideLayout2.xml"/><Relationship Id="rId16" Type="http://schemas.openxmlformats.org/officeDocument/2006/relationships/oleObject" Target="../embeddings/oleObject10.bin"/><Relationship Id="rId1" Type="http://schemas.openxmlformats.org/officeDocument/2006/relationships/vmlDrawing" Target="../drawings/vmlDrawing2.vml"/><Relationship Id="rId6" Type="http://schemas.openxmlformats.org/officeDocument/2006/relationships/oleObject" Target="../embeddings/oleObject6.bin"/><Relationship Id="rId11" Type="http://schemas.openxmlformats.org/officeDocument/2006/relationships/image" Target="../media/image76.png"/><Relationship Id="rId5" Type="http://schemas.openxmlformats.org/officeDocument/2006/relationships/image" Target="../media/image74.png"/><Relationship Id="rId15" Type="http://schemas.openxmlformats.org/officeDocument/2006/relationships/image" Target="../media/image17.wmf"/><Relationship Id="rId10" Type="http://schemas.openxmlformats.org/officeDocument/2006/relationships/image" Target="../media/image15.wmf"/><Relationship Id="rId19"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oleObject" Target="../embeddings/oleObject7.bin"/><Relationship Id="rId14" Type="http://schemas.openxmlformats.org/officeDocument/2006/relationships/oleObject" Target="../embeddings/oleObject9.bin"/></Relationships>
</file>

<file path=ppt/slides/_rels/slide7.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3" Type="http://schemas.openxmlformats.org/officeDocument/2006/relationships/image" Target="../media/image45.png"/><Relationship Id="rId3" Type="http://schemas.openxmlformats.org/officeDocument/2006/relationships/notesSlide" Target="../notesSlides/notesSlide7.xml"/><Relationship Id="rId12" Type="http://schemas.openxmlformats.org/officeDocument/2006/relationships/image" Target="../media/image22.wmf"/><Relationship Id="rId2" Type="http://schemas.openxmlformats.org/officeDocument/2006/relationships/slideLayout" Target="../slideLayouts/slideLayout2.xml"/><Relationship Id="rId16" Type="http://schemas.openxmlformats.org/officeDocument/2006/relationships/image" Target="../media/image25.png"/><Relationship Id="rId1" Type="http://schemas.openxmlformats.org/officeDocument/2006/relationships/vmlDrawing" Target="../drawings/vmlDrawing3.vml"/><Relationship Id="rId11" Type="http://schemas.openxmlformats.org/officeDocument/2006/relationships/oleObject" Target="../embeddings/oleObject11.bin"/><Relationship Id="rId15" Type="http://schemas.openxmlformats.org/officeDocument/2006/relationships/image" Target="../media/image23.wmf"/><Relationship Id="rId10" Type="http://schemas.openxmlformats.org/officeDocument/2006/relationships/image" Target="../media/image44.png"/><Relationship Id="rId4" Type="http://schemas.openxmlformats.org/officeDocument/2006/relationships/image" Target="../media/image24.png"/><Relationship Id="rId14" Type="http://schemas.openxmlformats.org/officeDocument/2006/relationships/oleObject" Target="../embeddings/oleObject12.bin"/></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28.wmf"/><Relationship Id="rId3" Type="http://schemas.openxmlformats.org/officeDocument/2006/relationships/notesSlide" Target="../notesSlides/notesSlide8.xml"/><Relationship Id="rId7" Type="http://schemas.openxmlformats.org/officeDocument/2006/relationships/image" Target="../media/image93.png"/><Relationship Id="rId12"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4.vml"/><Relationship Id="rId11" Type="http://schemas.openxmlformats.org/officeDocument/2006/relationships/image" Target="../media/image27.wmf"/><Relationship Id="rId10" Type="http://schemas.openxmlformats.org/officeDocument/2006/relationships/oleObject" Target="../embeddings/oleObject14.bin"/><Relationship Id="rId4" Type="http://schemas.openxmlformats.org/officeDocument/2006/relationships/image" Target="../media/image24.png"/><Relationship Id="rId9" Type="http://schemas.openxmlformats.org/officeDocument/2006/relationships/image" Target="../media/image26.wmf"/><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27219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89612" y="2562225"/>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AutoShape 4"/>
          <p:cNvSpPr>
            <a:spLocks noChangeArrowheads="1"/>
          </p:cNvSpPr>
          <p:nvPr/>
        </p:nvSpPr>
        <p:spPr bwMode="gray">
          <a:xfrm>
            <a:off x="447214" y="95249"/>
            <a:ext cx="70949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ÁP DỤNG </a:t>
            </a:r>
            <a:r>
              <a:rPr lang="en-US" sz="2000" b="1" smtClean="0">
                <a:solidFill>
                  <a:schemeClr val="bg1"/>
                </a:solidFill>
                <a:latin typeface="Arial" pitchFamily="34" charset="0"/>
                <a:cs typeface="Arial" pitchFamily="34" charset="0"/>
              </a:rPr>
              <a:t>ĐỊNH LÍ VIÈTE  ĐỂ TÍNH NHẨM NGHIỆM.</a:t>
            </a:r>
            <a:endParaRPr lang="vi-VN" sz="2000" b="1">
              <a:solidFill>
                <a:schemeClr val="bg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37" name="TextBox 36"/>
              <p:cNvSpPr txBox="1"/>
              <p:nvPr/>
            </p:nvSpPr>
            <p:spPr>
              <a:xfrm>
                <a:off x="1217612" y="2895600"/>
                <a:ext cx="10439400" cy="477054"/>
              </a:xfrm>
              <a:prstGeom prst="rect">
                <a:avLst/>
              </a:prstGeom>
              <a:noFill/>
            </p:spPr>
            <p:txBody>
              <a:bodyPr wrap="square" rtlCol="0">
                <a:spAutoFit/>
              </a:bodyPr>
              <a:lstStyle/>
              <a:p>
                <a:pPr marL="457200" indent="-457200" algn="just">
                  <a:buFont typeface="+mj-lt"/>
                  <a:buAutoNum type="alphaLcParenR"/>
                </a:pPr>
                <a:r>
                  <a:rPr lang="en-US" sz="2500" b="1" smtClean="0">
                    <a:latin typeface="Arial" pitchFamily="34" charset="0"/>
                    <a:cs typeface="Arial" pitchFamily="34" charset="0"/>
                  </a:rPr>
                  <a:t>Ta có : </a:t>
                </a:r>
                <a14:m>
                  <m:oMath xmlns:m="http://schemas.openxmlformats.org/officeDocument/2006/math">
                    <m:r>
                      <a:rPr lang="en-US" sz="2500" b="1" i="1" smtClean="0">
                        <a:latin typeface="Cambria Math"/>
                        <a:cs typeface="Arial" pitchFamily="34" charset="0"/>
                      </a:rPr>
                      <m:t>𝒂</m:t>
                    </m:r>
                    <m:r>
                      <a:rPr lang="en-US" sz="2500" b="1" i="1" smtClean="0">
                        <a:latin typeface="Cambria Math"/>
                        <a:cs typeface="Arial" pitchFamily="34" charset="0"/>
                      </a:rPr>
                      <m:t>+</m:t>
                    </m:r>
                    <m:r>
                      <a:rPr lang="en-US" sz="2500" b="1" i="1" smtClean="0">
                        <a:latin typeface="Cambria Math"/>
                        <a:cs typeface="Arial" pitchFamily="34" charset="0"/>
                      </a:rPr>
                      <m:t>𝒃</m:t>
                    </m:r>
                    <m:r>
                      <a:rPr lang="en-US" sz="2500" b="1" i="1" smtClean="0">
                        <a:latin typeface="Cambria Math"/>
                        <a:cs typeface="Arial" pitchFamily="34" charset="0"/>
                      </a:rPr>
                      <m:t>+</m:t>
                    </m:r>
                    <m:r>
                      <a:rPr lang="en-US" sz="2500" b="1" i="1" smtClean="0">
                        <a:latin typeface="Cambria Math"/>
                        <a:cs typeface="Arial" pitchFamily="34" charset="0"/>
                      </a:rPr>
                      <m:t>𝒄</m:t>
                    </m:r>
                    <m:r>
                      <a:rPr lang="en-US" sz="2500" b="1" i="1" smtClean="0">
                        <a:latin typeface="Cambria Math"/>
                        <a:cs typeface="Arial" pitchFamily="34" charset="0"/>
                      </a:rPr>
                      <m:t>=</m:t>
                    </m:r>
                    <m:r>
                      <a:rPr lang="en-US" sz="2500" b="1" i="1" smtClean="0">
                        <a:latin typeface="Cambria Math"/>
                        <a:cs typeface="Arial" pitchFamily="34" charset="0"/>
                      </a:rPr>
                      <m:t>𝟑</m:t>
                    </m:r>
                    <m:r>
                      <a:rPr lang="en-US" sz="2500" b="1" i="1" smtClean="0">
                        <a:latin typeface="Cambria Math"/>
                        <a:cs typeface="Arial" pitchFamily="34" charset="0"/>
                      </a:rPr>
                      <m:t>−</m:t>
                    </m:r>
                    <m:r>
                      <a:rPr lang="en-US" sz="2500" b="1" i="1" smtClean="0">
                        <a:latin typeface="Cambria Math"/>
                        <a:cs typeface="Arial" pitchFamily="34" charset="0"/>
                      </a:rPr>
                      <m:t>𝟏𝟏</m:t>
                    </m:r>
                    <m:r>
                      <a:rPr lang="en-US" sz="2500" b="1" i="1" smtClean="0">
                        <a:latin typeface="Cambria Math"/>
                        <a:cs typeface="Arial" pitchFamily="34" charset="0"/>
                      </a:rPr>
                      <m:t>+</m:t>
                    </m:r>
                    <m:r>
                      <a:rPr lang="en-US" sz="2500" b="1" i="1" smtClean="0">
                        <a:latin typeface="Cambria Math"/>
                        <a:cs typeface="Arial" pitchFamily="34" charset="0"/>
                      </a:rPr>
                      <m:t>𝟖</m:t>
                    </m:r>
                    <m:r>
                      <a:rPr lang="en-US" sz="2500" b="1" i="1" smtClean="0">
                        <a:latin typeface="Cambria Math"/>
                        <a:cs typeface="Arial" pitchFamily="34" charset="0"/>
                      </a:rPr>
                      <m:t>=</m:t>
                    </m:r>
                    <m:r>
                      <a:rPr lang="en-US" sz="2500" b="1" i="1" smtClean="0">
                        <a:latin typeface="Cambria Math"/>
                        <a:cs typeface="Arial" pitchFamily="34" charset="0"/>
                      </a:rPr>
                      <m:t>𝟎</m:t>
                    </m:r>
                    <m:r>
                      <a:rPr lang="en-US" sz="2500" b="1" i="1" smtClean="0">
                        <a:latin typeface="Cambria Math"/>
                        <a:cs typeface="Arial" pitchFamily="34" charset="0"/>
                      </a:rPr>
                      <m:t> </m:t>
                    </m:r>
                  </m:oMath>
                </a14:m>
                <a:r>
                  <a:rPr lang="en-US" sz="2500" b="1" smtClean="0">
                    <a:latin typeface="Arial" pitchFamily="34" charset="0"/>
                    <a:cs typeface="Arial" pitchFamily="34" charset="0"/>
                  </a:rPr>
                  <a:t>, nên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có 2 nghiệm</a:t>
                </a:r>
                <a:endParaRPr lang="en-US" sz="2500" b="1">
                  <a:latin typeface="Arial" pitchFamily="34" charset="0"/>
                  <a:cs typeface="Arial" pitchFamily="34" charset="0"/>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1217612" y="2895600"/>
                <a:ext cx="10439400" cy="477054"/>
              </a:xfrm>
              <a:prstGeom prst="rect">
                <a:avLst/>
              </a:prstGeom>
              <a:blipFill rotWithShape="1">
                <a:blip r:embed="rId14"/>
                <a:stretch>
                  <a:fillRect l="-876" t="-8974" r="-876" b="-30769"/>
                </a:stretch>
              </a:blipFill>
            </p:spPr>
            <p:txBody>
              <a:bodyPr/>
              <a:lstStyle/>
              <a:p>
                <a:r>
                  <a:rPr lang="en-US">
                    <a:noFill/>
                  </a:rPr>
                  <a:t> </a:t>
                </a:r>
              </a:p>
            </p:txBody>
          </p:sp>
        </mc:Fallback>
      </mc:AlternateContent>
      <p:graphicFrame>
        <p:nvGraphicFramePr>
          <p:cNvPr id="38" name="Object 37"/>
          <p:cNvGraphicFramePr>
            <a:graphicFrameLocks noChangeAspect="1"/>
          </p:cNvGraphicFramePr>
          <p:nvPr>
            <p:extLst>
              <p:ext uri="{D42A27DB-BD31-4B8C-83A1-F6EECF244321}">
                <p14:modId xmlns:p14="http://schemas.microsoft.com/office/powerpoint/2010/main" val="3113703608"/>
              </p:ext>
            </p:extLst>
          </p:nvPr>
        </p:nvGraphicFramePr>
        <p:xfrm>
          <a:off x="3811588" y="3265487"/>
          <a:ext cx="2357437" cy="987425"/>
        </p:xfrm>
        <a:graphic>
          <a:graphicData uri="http://schemas.openxmlformats.org/presentationml/2006/ole">
            <mc:AlternateContent xmlns:mc="http://schemas.openxmlformats.org/markup-compatibility/2006">
              <mc:Choice xmlns:v="urn:schemas-microsoft-com:vml" Requires="v">
                <p:oleObj spid="_x0000_s965765" name="Equation" r:id="rId15" imgW="1002960" imgH="419040" progId="Equation.DSMT4">
                  <p:embed/>
                </p:oleObj>
              </mc:Choice>
              <mc:Fallback>
                <p:oleObj name="Equation" r:id="rId15" imgW="1002960" imgH="419040" progId="Equation.DSMT4">
                  <p:embed/>
                  <p:pic>
                    <p:nvPicPr>
                      <p:cNvPr id="0" name=""/>
                      <p:cNvPicPr>
                        <a:picLocks noChangeAspect="1" noChangeArrowheads="1"/>
                      </p:cNvPicPr>
                      <p:nvPr/>
                    </p:nvPicPr>
                    <p:blipFill>
                      <a:blip r:embed="rId16"/>
                      <a:srcRect/>
                      <a:stretch>
                        <a:fillRect/>
                      </a:stretch>
                    </p:blipFill>
                    <p:spPr bwMode="auto">
                      <a:xfrm>
                        <a:off x="3811588" y="3265487"/>
                        <a:ext cx="2357437"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39" name="TextBox 38"/>
              <p:cNvSpPr txBox="1"/>
              <p:nvPr/>
            </p:nvSpPr>
            <p:spPr>
              <a:xfrm>
                <a:off x="1195188" y="4164012"/>
                <a:ext cx="10842823" cy="477054"/>
              </a:xfrm>
              <a:prstGeom prst="rect">
                <a:avLst/>
              </a:prstGeom>
              <a:noFill/>
            </p:spPr>
            <p:txBody>
              <a:bodyPr wrap="square" rtlCol="0">
                <a:spAutoFit/>
              </a:bodyPr>
              <a:lstStyle/>
              <a:p>
                <a:pPr marL="457200" indent="-457200" algn="just">
                  <a:buFont typeface="+mj-lt"/>
                  <a:buAutoNum type="alphaLcParenR" startAt="2"/>
                </a:pPr>
                <a:r>
                  <a:rPr lang="en-US" sz="2500" b="1" smtClean="0">
                    <a:latin typeface="Arial" pitchFamily="34" charset="0"/>
                    <a:cs typeface="Arial" pitchFamily="34" charset="0"/>
                  </a:rPr>
                  <a:t>Ta có : </a:t>
                </a:r>
                <a14:m>
                  <m:oMath xmlns:m="http://schemas.openxmlformats.org/officeDocument/2006/math">
                    <m:r>
                      <a:rPr lang="en-US" sz="2500" b="1" i="1" smtClean="0">
                        <a:latin typeface="Cambria Math"/>
                        <a:cs typeface="Arial" pitchFamily="34" charset="0"/>
                      </a:rPr>
                      <m:t>𝒂</m:t>
                    </m:r>
                    <m:r>
                      <a:rPr lang="en-US" sz="2500" b="1" i="1" smtClean="0">
                        <a:latin typeface="Cambria Math"/>
                        <a:cs typeface="Arial" pitchFamily="34" charset="0"/>
                      </a:rPr>
                      <m:t>−</m:t>
                    </m:r>
                    <m:r>
                      <a:rPr lang="en-US" sz="2500" b="1" i="1" smtClean="0">
                        <a:latin typeface="Cambria Math"/>
                        <a:cs typeface="Arial" pitchFamily="34" charset="0"/>
                      </a:rPr>
                      <m:t>𝒃</m:t>
                    </m:r>
                    <m:r>
                      <a:rPr lang="en-US" sz="2500" b="1" i="1" smtClean="0">
                        <a:latin typeface="Cambria Math"/>
                        <a:cs typeface="Arial" pitchFamily="34" charset="0"/>
                      </a:rPr>
                      <m:t>+</m:t>
                    </m:r>
                    <m:r>
                      <a:rPr lang="en-US" sz="2500" b="1" i="1" smtClean="0">
                        <a:latin typeface="Cambria Math"/>
                        <a:cs typeface="Arial" pitchFamily="34" charset="0"/>
                      </a:rPr>
                      <m:t>𝒄</m:t>
                    </m:r>
                    <m:r>
                      <a:rPr lang="en-US" sz="2500" b="1" i="1" smtClean="0">
                        <a:latin typeface="Cambria Math"/>
                        <a:cs typeface="Arial" pitchFamily="34" charset="0"/>
                      </a:rPr>
                      <m:t>=</m:t>
                    </m:r>
                    <m:r>
                      <a:rPr lang="en-US" sz="2500" b="1" i="1" smtClean="0">
                        <a:latin typeface="Cambria Math"/>
                        <a:cs typeface="Arial" pitchFamily="34" charset="0"/>
                      </a:rPr>
                      <m:t>𝟒</m:t>
                    </m:r>
                    <m:r>
                      <a:rPr lang="en-US" sz="2500" b="1" i="1" smtClean="0">
                        <a:latin typeface="Cambria Math"/>
                        <a:cs typeface="Arial" pitchFamily="34" charset="0"/>
                      </a:rPr>
                      <m:t>−</m:t>
                    </m:r>
                    <m:r>
                      <a:rPr lang="en-US" sz="2500" b="1" i="1" smtClean="0">
                        <a:latin typeface="Cambria Math"/>
                        <a:cs typeface="Arial" pitchFamily="34" charset="0"/>
                      </a:rPr>
                      <m:t>𝟏𝟓</m:t>
                    </m:r>
                    <m:r>
                      <a:rPr lang="en-US" sz="2500" b="1" i="1" smtClean="0">
                        <a:latin typeface="Cambria Math"/>
                        <a:cs typeface="Arial" pitchFamily="34" charset="0"/>
                      </a:rPr>
                      <m:t>+</m:t>
                    </m:r>
                    <m:r>
                      <a:rPr lang="en-US" sz="2500" b="1" i="1" smtClean="0">
                        <a:latin typeface="Cambria Math"/>
                        <a:cs typeface="Arial" pitchFamily="34" charset="0"/>
                      </a:rPr>
                      <m:t>𝟏𝟏</m:t>
                    </m:r>
                    <m:r>
                      <a:rPr lang="en-US" sz="2500" b="1" i="1" smtClean="0">
                        <a:latin typeface="Cambria Math"/>
                        <a:cs typeface="Arial" pitchFamily="34" charset="0"/>
                      </a:rPr>
                      <m:t>=</m:t>
                    </m:r>
                    <m:r>
                      <a:rPr lang="en-US" sz="2500" b="1" i="1" smtClean="0">
                        <a:latin typeface="Cambria Math"/>
                        <a:cs typeface="Arial" pitchFamily="34" charset="0"/>
                      </a:rPr>
                      <m:t>𝟎</m:t>
                    </m:r>
                    <m:r>
                      <a:rPr lang="en-US" sz="2500" b="1" i="1" smtClean="0">
                        <a:latin typeface="Cambria Math"/>
                        <a:cs typeface="Arial" pitchFamily="34" charset="0"/>
                      </a:rPr>
                      <m:t> </m:t>
                    </m:r>
                  </m:oMath>
                </a14:m>
                <a:r>
                  <a:rPr lang="en-US" sz="2500" b="1" smtClean="0">
                    <a:latin typeface="Arial" pitchFamily="34" charset="0"/>
                    <a:cs typeface="Arial" pitchFamily="34" charset="0"/>
                  </a:rPr>
                  <a:t>, nên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có 2 nghiệm</a:t>
                </a:r>
                <a:endParaRPr lang="en-US" sz="2500" b="1">
                  <a:latin typeface="Arial" pitchFamily="34" charset="0"/>
                  <a:cs typeface="Arial" pitchFamily="34" charset="0"/>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1195188" y="4164012"/>
                <a:ext cx="10842823" cy="477054"/>
              </a:xfrm>
              <a:prstGeom prst="rect">
                <a:avLst/>
              </a:prstGeom>
              <a:blipFill rotWithShape="1">
                <a:blip r:embed="rId17"/>
                <a:stretch>
                  <a:fillRect l="-787" t="-8974" b="-30769"/>
                </a:stretch>
              </a:blipFill>
            </p:spPr>
            <p:txBody>
              <a:bodyPr/>
              <a:lstStyle/>
              <a:p>
                <a:r>
                  <a:rPr lang="en-US">
                    <a:noFill/>
                  </a:rPr>
                  <a:t> </a:t>
                </a:r>
              </a:p>
            </p:txBody>
          </p:sp>
        </mc:Fallback>
      </mc:AlternateContent>
      <p:graphicFrame>
        <p:nvGraphicFramePr>
          <p:cNvPr id="40" name="Object 39"/>
          <p:cNvGraphicFramePr>
            <a:graphicFrameLocks noChangeAspect="1"/>
          </p:cNvGraphicFramePr>
          <p:nvPr>
            <p:extLst>
              <p:ext uri="{D42A27DB-BD31-4B8C-83A1-F6EECF244321}">
                <p14:modId xmlns:p14="http://schemas.microsoft.com/office/powerpoint/2010/main" val="989210970"/>
              </p:ext>
            </p:extLst>
          </p:nvPr>
        </p:nvGraphicFramePr>
        <p:xfrm>
          <a:off x="3779837" y="4500562"/>
          <a:ext cx="2924175" cy="987425"/>
        </p:xfrm>
        <a:graphic>
          <a:graphicData uri="http://schemas.openxmlformats.org/presentationml/2006/ole">
            <mc:AlternateContent xmlns:mc="http://schemas.openxmlformats.org/markup-compatibility/2006">
              <mc:Choice xmlns:v="urn:schemas-microsoft-com:vml" Requires="v">
                <p:oleObj spid="_x0000_s965766" name="Equation" r:id="rId18" imgW="1244520" imgH="419040" progId="Equation.DSMT4">
                  <p:embed/>
                </p:oleObj>
              </mc:Choice>
              <mc:Fallback>
                <p:oleObj name="Equation" r:id="rId18" imgW="1244520" imgH="419040" progId="Equation.DSMT4">
                  <p:embed/>
                  <p:pic>
                    <p:nvPicPr>
                      <p:cNvPr id="0" name=""/>
                      <p:cNvPicPr>
                        <a:picLocks noChangeAspect="1" noChangeArrowheads="1"/>
                      </p:cNvPicPr>
                      <p:nvPr/>
                    </p:nvPicPr>
                    <p:blipFill>
                      <a:blip r:embed="rId19"/>
                      <a:srcRect/>
                      <a:stretch>
                        <a:fillRect/>
                      </a:stretch>
                    </p:blipFill>
                    <p:spPr bwMode="auto">
                      <a:xfrm>
                        <a:off x="3779837" y="4500562"/>
                        <a:ext cx="2924175"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41" name="TextBox 40"/>
              <p:cNvSpPr txBox="1"/>
              <p:nvPr/>
            </p:nvSpPr>
            <p:spPr>
              <a:xfrm>
                <a:off x="1141412" y="5487987"/>
                <a:ext cx="8382000" cy="477054"/>
              </a:xfrm>
              <a:prstGeom prst="rect">
                <a:avLst/>
              </a:prstGeom>
              <a:noFill/>
            </p:spPr>
            <p:txBody>
              <a:bodyPr wrap="square" rtlCol="0">
                <a:spAutoFit/>
              </a:bodyPr>
              <a:lstStyle/>
              <a:p>
                <a:pPr marL="457200" indent="-457200" algn="just">
                  <a:buFont typeface="+mj-lt"/>
                  <a:buAutoNum type="alphaLcParenR" startAt="3"/>
                </a:pPr>
                <a:r>
                  <a:rPr lang="en-US" sz="2500" b="1" smtClean="0">
                    <a:latin typeface="Arial" pitchFamily="34" charset="0"/>
                    <a:cs typeface="Arial" pitchFamily="34" charset="0"/>
                  </a:rPr>
                  <a:t>Gọi </a:t>
                </a:r>
                <a14:m>
                  <m:oMath xmlns:m="http://schemas.openxmlformats.org/officeDocument/2006/math">
                    <m:sSub>
                      <m:sSubPr>
                        <m:ctrlPr>
                          <a:rPr lang="en-US" sz="2500" b="1" i="1" smtClean="0">
                            <a:latin typeface="Cambria Math"/>
                            <a:cs typeface="Arial" pitchFamily="34" charset="0"/>
                          </a:rPr>
                        </m:ctrlPr>
                      </m:sSubPr>
                      <m:e>
                        <m:r>
                          <a:rPr lang="en-US" sz="2500" b="1" i="1" smtClean="0">
                            <a:latin typeface="Cambria Math"/>
                            <a:cs typeface="Arial" pitchFamily="34" charset="0"/>
                          </a:rPr>
                          <m:t>𝒙</m:t>
                        </m:r>
                      </m:e>
                      <m:sub>
                        <m:r>
                          <a:rPr lang="en-US" sz="2500" b="1" i="1" smtClean="0">
                            <a:latin typeface="Cambria Math"/>
                            <a:cs typeface="Arial" pitchFamily="34" charset="0"/>
                          </a:rPr>
                          <m:t>𝟐</m:t>
                        </m:r>
                      </m:sub>
                    </m:sSub>
                  </m:oMath>
                </a14:m>
                <a:r>
                  <a:rPr lang="en-US" sz="2500" b="1" smtClean="0">
                    <a:latin typeface="Arial" pitchFamily="34" charset="0"/>
                    <a:cs typeface="Arial" pitchFamily="34" charset="0"/>
                  </a:rPr>
                  <a:t> là nghiệm còn lại . Theo định lí Viète ta có :</a:t>
                </a:r>
                <a:endParaRPr lang="en-US" sz="2500" b="1">
                  <a:latin typeface="Arial" pitchFamily="34" charset="0"/>
                  <a:cs typeface="Arial" pitchFamily="34" charset="0"/>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1141412" y="5487987"/>
                <a:ext cx="8382000" cy="477054"/>
              </a:xfrm>
              <a:prstGeom prst="rect">
                <a:avLst/>
              </a:prstGeom>
              <a:blipFill rotWithShape="1">
                <a:blip r:embed="rId20"/>
                <a:stretch>
                  <a:fillRect l="-1018" t="-8861" b="-29114"/>
                </a:stretch>
              </a:blipFill>
            </p:spPr>
            <p:txBody>
              <a:bodyPr/>
              <a:lstStyle/>
              <a:p>
                <a:r>
                  <a:rPr lang="en-US">
                    <a:noFill/>
                  </a:rPr>
                  <a:t> </a:t>
                </a:r>
              </a:p>
            </p:txBody>
          </p:sp>
        </mc:Fallback>
      </mc:AlternateContent>
      <p:graphicFrame>
        <p:nvGraphicFramePr>
          <p:cNvPr id="42" name="Object 41"/>
          <p:cNvGraphicFramePr>
            <a:graphicFrameLocks noChangeAspect="1"/>
          </p:cNvGraphicFramePr>
          <p:nvPr>
            <p:extLst>
              <p:ext uri="{D42A27DB-BD31-4B8C-83A1-F6EECF244321}">
                <p14:modId xmlns:p14="http://schemas.microsoft.com/office/powerpoint/2010/main" val="2762493888"/>
              </p:ext>
            </p:extLst>
          </p:nvPr>
        </p:nvGraphicFramePr>
        <p:xfrm>
          <a:off x="9393435" y="5449887"/>
          <a:ext cx="1431925" cy="657225"/>
        </p:xfrm>
        <a:graphic>
          <a:graphicData uri="http://schemas.openxmlformats.org/presentationml/2006/ole">
            <mc:AlternateContent xmlns:mc="http://schemas.openxmlformats.org/markup-compatibility/2006">
              <mc:Choice xmlns:v="urn:schemas-microsoft-com:vml" Requires="v">
                <p:oleObj spid="_x0000_s965767" name="Equation" r:id="rId21" imgW="609480" imgH="279360" progId="Equation.DSMT4">
                  <p:embed/>
                </p:oleObj>
              </mc:Choice>
              <mc:Fallback>
                <p:oleObj name="Equation" r:id="rId21" imgW="609480" imgH="279360" progId="Equation.DSMT4">
                  <p:embed/>
                  <p:pic>
                    <p:nvPicPr>
                      <p:cNvPr id="0" name=""/>
                      <p:cNvPicPr>
                        <a:picLocks noChangeAspect="1" noChangeArrowheads="1"/>
                      </p:cNvPicPr>
                      <p:nvPr/>
                    </p:nvPicPr>
                    <p:blipFill>
                      <a:blip r:embed="rId22"/>
                      <a:srcRect/>
                      <a:stretch>
                        <a:fillRect/>
                      </a:stretch>
                    </p:blipFill>
                    <p:spPr bwMode="auto">
                      <a:xfrm>
                        <a:off x="9393435" y="5449887"/>
                        <a:ext cx="14319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 name="Object 42"/>
          <p:cNvGraphicFramePr>
            <a:graphicFrameLocks noChangeAspect="1"/>
          </p:cNvGraphicFramePr>
          <p:nvPr>
            <p:extLst>
              <p:ext uri="{D42A27DB-BD31-4B8C-83A1-F6EECF244321}">
                <p14:modId xmlns:p14="http://schemas.microsoft.com/office/powerpoint/2010/main" val="4222727224"/>
              </p:ext>
            </p:extLst>
          </p:nvPr>
        </p:nvGraphicFramePr>
        <p:xfrm>
          <a:off x="8075612" y="5942012"/>
          <a:ext cx="3043238" cy="687388"/>
        </p:xfrm>
        <a:graphic>
          <a:graphicData uri="http://schemas.openxmlformats.org/presentationml/2006/ole">
            <mc:AlternateContent xmlns:mc="http://schemas.openxmlformats.org/markup-compatibility/2006">
              <mc:Choice xmlns:v="urn:schemas-microsoft-com:vml" Requires="v">
                <p:oleObj spid="_x0000_s965768" name="Equation" r:id="rId23" imgW="1295280" imgH="291960" progId="Equation.DSMT4">
                  <p:embed/>
                </p:oleObj>
              </mc:Choice>
              <mc:Fallback>
                <p:oleObj name="Equation" r:id="rId23" imgW="1295280" imgH="291960" progId="Equation.DSMT4">
                  <p:embed/>
                  <p:pic>
                    <p:nvPicPr>
                      <p:cNvPr id="0" name=""/>
                      <p:cNvPicPr>
                        <a:picLocks noChangeAspect="1" noChangeArrowheads="1"/>
                      </p:cNvPicPr>
                      <p:nvPr/>
                    </p:nvPicPr>
                    <p:blipFill>
                      <a:blip r:embed="rId24"/>
                      <a:srcRect/>
                      <a:stretch>
                        <a:fillRect/>
                      </a:stretch>
                    </p:blipFill>
                    <p:spPr bwMode="auto">
                      <a:xfrm>
                        <a:off x="8075612" y="5942012"/>
                        <a:ext cx="3043238"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44" name="TextBox 43"/>
              <p:cNvSpPr txBox="1"/>
              <p:nvPr/>
            </p:nvSpPr>
            <p:spPr>
              <a:xfrm>
                <a:off x="1751012" y="6154737"/>
                <a:ext cx="3078648" cy="531107"/>
              </a:xfrm>
              <a:prstGeom prst="rect">
                <a:avLst/>
              </a:prstGeom>
              <a:noFill/>
            </p:spPr>
            <p:txBody>
              <a:bodyPr wrap="square" rtlCol="0">
                <a:spAutoFit/>
              </a:bodyPr>
              <a:lstStyle/>
              <a:p>
                <a:pPr algn="just"/>
                <a:r>
                  <a:rPr lang="en-US" sz="2500" b="1" smtClean="0">
                    <a:latin typeface="Arial" pitchFamily="34" charset="0"/>
                    <a:cs typeface="Arial" pitchFamily="34" charset="0"/>
                  </a:rPr>
                  <a:t>Vậy </a:t>
                </a:r>
                <a14:m>
                  <m:oMath xmlns:m="http://schemas.openxmlformats.org/officeDocument/2006/math">
                    <m:sSub>
                      <m:sSubPr>
                        <m:ctrlPr>
                          <a:rPr lang="en-US" sz="2500" b="1" i="1" smtClean="0">
                            <a:solidFill>
                              <a:srgbClr val="C00000"/>
                            </a:solidFill>
                            <a:latin typeface="Cambria Math"/>
                            <a:cs typeface="Arial" pitchFamily="34" charset="0"/>
                          </a:rPr>
                        </m:ctrlPr>
                      </m:sSubPr>
                      <m:e>
                        <m:r>
                          <a:rPr lang="en-US" sz="2500" b="1" i="1" smtClean="0">
                            <a:solidFill>
                              <a:srgbClr val="C00000"/>
                            </a:solidFill>
                            <a:latin typeface="Cambria Math"/>
                            <a:cs typeface="Arial" pitchFamily="34" charset="0"/>
                          </a:rPr>
                          <m:t>𝒙</m:t>
                        </m:r>
                      </m:e>
                      <m:sub>
                        <m:r>
                          <a:rPr lang="en-US" sz="2500" b="1" i="1" smtClean="0">
                            <a:solidFill>
                              <a:srgbClr val="C00000"/>
                            </a:solidFill>
                            <a:latin typeface="Cambria Math"/>
                            <a:cs typeface="Arial" pitchFamily="34" charset="0"/>
                          </a:rPr>
                          <m:t>𝟏</m:t>
                        </m:r>
                      </m:sub>
                    </m:sSub>
                    <m:r>
                      <a:rPr lang="en-US" sz="2500" b="1" i="1" smtClean="0">
                        <a:solidFill>
                          <a:srgbClr val="C00000"/>
                        </a:solidFill>
                        <a:latin typeface="Cambria Math"/>
                        <a:cs typeface="Arial" pitchFamily="34" charset="0"/>
                      </a:rPr>
                      <m:t>=</m:t>
                    </m:r>
                    <m:sSub>
                      <m:sSubPr>
                        <m:ctrlPr>
                          <a:rPr lang="en-US" sz="2500" b="1" i="1" smtClean="0">
                            <a:solidFill>
                              <a:srgbClr val="C00000"/>
                            </a:solidFill>
                            <a:latin typeface="Cambria Math"/>
                            <a:cs typeface="Arial" pitchFamily="34" charset="0"/>
                          </a:rPr>
                        </m:ctrlPr>
                      </m:sSubPr>
                      <m:e>
                        <m:r>
                          <a:rPr lang="en-US" sz="2500" b="1" i="1" smtClean="0">
                            <a:solidFill>
                              <a:srgbClr val="C00000"/>
                            </a:solidFill>
                            <a:latin typeface="Cambria Math"/>
                            <a:cs typeface="Arial" pitchFamily="34" charset="0"/>
                          </a:rPr>
                          <m:t>𝒙</m:t>
                        </m:r>
                      </m:e>
                      <m:sub>
                        <m:r>
                          <a:rPr lang="en-US" sz="2500" b="1" i="1" smtClean="0">
                            <a:solidFill>
                              <a:srgbClr val="C00000"/>
                            </a:solidFill>
                            <a:latin typeface="Cambria Math"/>
                            <a:cs typeface="Arial" pitchFamily="34" charset="0"/>
                          </a:rPr>
                          <m:t>𝟐</m:t>
                        </m:r>
                      </m:sub>
                    </m:sSub>
                    <m:r>
                      <a:rPr lang="en-US" sz="2500" b="1" i="1" smtClean="0">
                        <a:solidFill>
                          <a:srgbClr val="C00000"/>
                        </a:solidFill>
                        <a:latin typeface="Cambria Math"/>
                        <a:cs typeface="Arial" pitchFamily="34" charset="0"/>
                      </a:rPr>
                      <m:t>=</m:t>
                    </m:r>
                    <m:rad>
                      <m:radPr>
                        <m:degHide m:val="on"/>
                        <m:ctrlPr>
                          <a:rPr lang="en-US" sz="2500" b="1" i="1" smtClean="0">
                            <a:solidFill>
                              <a:srgbClr val="C00000"/>
                            </a:solidFill>
                            <a:latin typeface="Cambria Math"/>
                            <a:cs typeface="Arial" pitchFamily="34" charset="0"/>
                          </a:rPr>
                        </m:ctrlPr>
                      </m:radPr>
                      <m:deg/>
                      <m:e>
                        <m:r>
                          <a:rPr lang="en-US" sz="2500" b="1" i="1" smtClean="0">
                            <a:solidFill>
                              <a:srgbClr val="C00000"/>
                            </a:solidFill>
                            <a:latin typeface="Cambria Math"/>
                            <a:cs typeface="Arial" pitchFamily="34" charset="0"/>
                          </a:rPr>
                          <m:t>𝟐</m:t>
                        </m:r>
                      </m:e>
                    </m:rad>
                  </m:oMath>
                </a14:m>
                <a:endParaRPr lang="en-US" sz="2500" b="1">
                  <a:solidFill>
                    <a:srgbClr val="C00000"/>
                  </a:solidFill>
                  <a:latin typeface="Arial" pitchFamily="34" charset="0"/>
                  <a:cs typeface="Arial" pitchFamily="34" charset="0"/>
                </a:endParaRPr>
              </a:p>
            </p:txBody>
          </p:sp>
        </mc:Choice>
        <mc:Fallback xmlns="">
          <p:sp>
            <p:nvSpPr>
              <p:cNvPr id="44" name="TextBox 43"/>
              <p:cNvSpPr txBox="1">
                <a:spLocks noRot="1" noChangeAspect="1" noMove="1" noResize="1" noEditPoints="1" noAdjustHandles="1" noChangeArrowheads="1" noChangeShapeType="1" noTextEdit="1"/>
              </p:cNvSpPr>
              <p:nvPr/>
            </p:nvSpPr>
            <p:spPr>
              <a:xfrm>
                <a:off x="1751012" y="6154737"/>
                <a:ext cx="3078648" cy="531107"/>
              </a:xfrm>
              <a:prstGeom prst="rect">
                <a:avLst/>
              </a:prstGeom>
              <a:blipFill rotWithShape="1">
                <a:blip r:embed="rId25"/>
                <a:stretch>
                  <a:fillRect l="-3168" t="-1149" b="-24138"/>
                </a:stretch>
              </a:blipFill>
            </p:spPr>
            <p:txBody>
              <a:bodyPr/>
              <a:lstStyle/>
              <a:p>
                <a:r>
                  <a:rPr lang="en-US">
                    <a:noFill/>
                  </a:rPr>
                  <a:t> </a:t>
                </a:r>
              </a:p>
            </p:txBody>
          </p:sp>
        </mc:Fallback>
      </mc:AlternateContent>
      <p:pic>
        <p:nvPicPr>
          <p:cNvPr id="965760" name="Picture 12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47638" y="671512"/>
            <a:ext cx="11888787" cy="189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45460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left)">
                                      <p:cBhvr>
                                        <p:cTn id="11" dur="500"/>
                                        <p:tgtEl>
                                          <p:spTgt spid="3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500"/>
                                        <p:tgtEl>
                                          <p:spTgt spid="39"/>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left)">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left)">
                                      <p:cBhvr>
                                        <p:cTn id="29" dur="500"/>
                                        <p:tgtEl>
                                          <p:spTgt spid="41"/>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left)">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wipe(left)">
                                      <p:cBhvr>
                                        <p:cTn id="38" dur="500"/>
                                        <p:tgtEl>
                                          <p:spTgt spid="4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left)">
                                      <p:cBhvr>
                                        <p:cTn id="4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P spid="41" grpId="0"/>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87264" y="2986366"/>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1774933" y="3866976"/>
            <a:ext cx="1938689" cy="477054"/>
          </a:xfrm>
          <a:prstGeom prst="rect">
            <a:avLst/>
          </a:prstGeom>
          <a:noFill/>
        </p:spPr>
        <p:txBody>
          <a:bodyPr wrap="square" rtlCol="0">
            <a:spAutoFit/>
          </a:bodyPr>
          <a:lstStyle/>
          <a:p>
            <a:pPr marL="342900" indent="-342900">
              <a:buFont typeface="Wingdings" pitchFamily="2" charset="2"/>
              <a:buChar char="§"/>
            </a:pPr>
            <a:r>
              <a:rPr lang="en-US" sz="2500" b="1" smtClean="0">
                <a:latin typeface="Arial" pitchFamily="34" charset="0"/>
                <a:cs typeface="Arial" pitchFamily="34" charset="0"/>
              </a:rPr>
              <a:t>Ta có :</a:t>
            </a:r>
            <a:endParaRPr lang="vi-VN" sz="2500" b="1">
              <a:latin typeface="Arial" pitchFamily="34" charset="0"/>
              <a:cs typeface="Arial" pitchFamily="34"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2346243855"/>
              </p:ext>
            </p:extLst>
          </p:nvPr>
        </p:nvGraphicFramePr>
        <p:xfrm>
          <a:off x="3419474" y="3802435"/>
          <a:ext cx="3521075" cy="479425"/>
        </p:xfrm>
        <a:graphic>
          <a:graphicData uri="http://schemas.openxmlformats.org/presentationml/2006/ole">
            <mc:AlternateContent xmlns:mc="http://schemas.openxmlformats.org/markup-compatibility/2006">
              <mc:Choice xmlns:v="urn:schemas-microsoft-com:vml" Requires="v">
                <p:oleObj spid="_x0000_s966678" name="Equation" r:id="rId5" imgW="1498320" imgH="203040" progId="Equation.DSMT4">
                  <p:embed/>
                </p:oleObj>
              </mc:Choice>
              <mc:Fallback>
                <p:oleObj name="Equation" r:id="rId5" imgW="1498320" imgH="203040" progId="Equation.DSMT4">
                  <p:embed/>
                  <p:pic>
                    <p:nvPicPr>
                      <p:cNvPr id="0" name=""/>
                      <p:cNvPicPr>
                        <a:picLocks noChangeAspect="1" noChangeArrowheads="1"/>
                      </p:cNvPicPr>
                      <p:nvPr/>
                    </p:nvPicPr>
                    <p:blipFill>
                      <a:blip r:embed="rId6"/>
                      <a:srcRect/>
                      <a:stretch>
                        <a:fillRect/>
                      </a:stretch>
                    </p:blipFill>
                    <p:spPr bwMode="auto">
                      <a:xfrm>
                        <a:off x="3419474" y="3802435"/>
                        <a:ext cx="35210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TextBox 20"/>
          <p:cNvSpPr txBox="1"/>
          <p:nvPr/>
        </p:nvSpPr>
        <p:spPr>
          <a:xfrm>
            <a:off x="2239962" y="4452372"/>
            <a:ext cx="8915400" cy="861774"/>
          </a:xfrm>
          <a:prstGeom prst="rect">
            <a:avLst/>
          </a:prstGeom>
          <a:noFill/>
        </p:spPr>
        <p:txBody>
          <a:bodyPr wrap="square" rtlCol="0">
            <a:spAutoFit/>
          </a:bodyPr>
          <a:lstStyle/>
          <a:p>
            <a:r>
              <a:rPr lang="en-US" sz="2500" b="1" smtClean="0">
                <a:latin typeface="Arial" pitchFamily="34" charset="0"/>
                <a:cs typeface="Arial" pitchFamily="34" charset="0"/>
              </a:rPr>
              <a:t>Do đó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vô nghiệm , nên không thể tính được tổng và tích các nghiệm của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đã cho</a:t>
            </a:r>
            <a:endParaRPr lang="vi-VN" sz="2500" b="1">
              <a:latin typeface="Arial" pitchFamily="34" charset="0"/>
              <a:cs typeface="Arial" pitchFamily="34" charset="0"/>
            </a:endParaRPr>
          </a:p>
        </p:txBody>
      </p:sp>
      <p:sp>
        <p:nvSpPr>
          <p:cNvPr id="44" name="TextBox 43"/>
          <p:cNvSpPr txBox="1"/>
          <p:nvPr/>
        </p:nvSpPr>
        <p:spPr>
          <a:xfrm>
            <a:off x="2276474" y="5314146"/>
            <a:ext cx="8915400" cy="477054"/>
          </a:xfrm>
          <a:prstGeom prst="rect">
            <a:avLst/>
          </a:prstGeom>
          <a:noFill/>
        </p:spPr>
        <p:txBody>
          <a:bodyPr wrap="square" rtlCol="0">
            <a:spAutoFit/>
          </a:bodyPr>
          <a:lstStyle/>
          <a:p>
            <a:r>
              <a:rPr lang="en-US" sz="2500" b="1">
                <a:latin typeface="Arial" pitchFamily="34" charset="0"/>
                <a:cs typeface="Arial" pitchFamily="34" charset="0"/>
              </a:rPr>
              <a:t>Vậy </a:t>
            </a:r>
            <a:r>
              <a:rPr lang="en-US" sz="2500" b="1">
                <a:solidFill>
                  <a:srgbClr val="C00000"/>
                </a:solidFill>
                <a:latin typeface="Arial" pitchFamily="34" charset="0"/>
                <a:cs typeface="Arial" pitchFamily="34" charset="0"/>
              </a:rPr>
              <a:t>bạn Tròn nói </a:t>
            </a:r>
            <a:r>
              <a:rPr lang="en-US" sz="2500" b="1" smtClean="0">
                <a:solidFill>
                  <a:srgbClr val="C00000"/>
                </a:solidFill>
                <a:latin typeface="Arial" pitchFamily="34" charset="0"/>
                <a:cs typeface="Arial" pitchFamily="34" charset="0"/>
              </a:rPr>
              <a:t>sai</a:t>
            </a:r>
            <a:r>
              <a:rPr lang="en-US" sz="2500" b="1" smtClean="0">
                <a:latin typeface="Arial" pitchFamily="34" charset="0"/>
                <a:cs typeface="Arial" pitchFamily="34" charset="0"/>
              </a:rPr>
              <a:t>.</a:t>
            </a:r>
            <a:endParaRPr lang="vi-VN" sz="2500" b="1">
              <a:latin typeface="Arial" pitchFamily="34" charset="0"/>
              <a:cs typeface="Arial" pitchFamily="34" charset="0"/>
            </a:endParaRPr>
          </a:p>
        </p:txBody>
      </p:sp>
      <p:sp>
        <p:nvSpPr>
          <p:cNvPr id="22" name="TextBox 21"/>
          <p:cNvSpPr txBox="1"/>
          <p:nvPr/>
        </p:nvSpPr>
        <p:spPr>
          <a:xfrm>
            <a:off x="1793523" y="3342324"/>
            <a:ext cx="4681889" cy="477054"/>
          </a:xfrm>
          <a:prstGeom prst="rect">
            <a:avLst/>
          </a:prstGeom>
          <a:noFill/>
        </p:spPr>
        <p:txBody>
          <a:bodyPr wrap="square" rtlCol="0">
            <a:spAutoFit/>
          </a:bodyPr>
          <a:lstStyle/>
          <a:p>
            <a:pPr marL="342900" indent="-342900">
              <a:buFont typeface="Wingdings" pitchFamily="2" charset="2"/>
              <a:buChar char="§"/>
            </a:pPr>
            <a:r>
              <a:rPr lang="en-US" sz="2500" b="1" smtClean="0">
                <a:latin typeface="Arial" pitchFamily="34" charset="0"/>
                <a:cs typeface="Arial" pitchFamily="34" charset="0"/>
              </a:rPr>
              <a:t>Xét câu nói của bạn Tròn</a:t>
            </a:r>
            <a:endParaRPr lang="vi-VN" sz="2500" b="1">
              <a:latin typeface="Arial" pitchFamily="34" charset="0"/>
              <a:cs typeface="Arial" pitchFamily="34" charset="0"/>
            </a:endParaRPr>
          </a:p>
        </p:txBody>
      </p:sp>
      <p:sp>
        <p:nvSpPr>
          <p:cNvPr id="26" name="AutoShape 4"/>
          <p:cNvSpPr>
            <a:spLocks noChangeArrowheads="1"/>
          </p:cNvSpPr>
          <p:nvPr/>
        </p:nvSpPr>
        <p:spPr bwMode="gray">
          <a:xfrm>
            <a:off x="447214" y="95249"/>
            <a:ext cx="70949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ÁP DỤNG </a:t>
            </a:r>
            <a:r>
              <a:rPr lang="en-US" sz="2000" b="1" smtClean="0">
                <a:solidFill>
                  <a:schemeClr val="bg1"/>
                </a:solidFill>
                <a:latin typeface="Arial" pitchFamily="34" charset="0"/>
                <a:cs typeface="Arial" pitchFamily="34" charset="0"/>
              </a:rPr>
              <a:t>ĐỊNH LÍ VIÈTE  ĐỂ TÍNH NHẨM NGHIỆM.</a:t>
            </a:r>
            <a:endParaRPr lang="vi-VN" sz="2000" b="1">
              <a:solidFill>
                <a:schemeClr val="bg1"/>
              </a:solidFill>
              <a:latin typeface="Arial" pitchFamily="34" charset="0"/>
              <a:cs typeface="Arial" pitchFamily="34" charset="0"/>
            </a:endParaRPr>
          </a:p>
        </p:txBody>
      </p:sp>
      <p:pic>
        <p:nvPicPr>
          <p:cNvPr id="966676"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412" y="742950"/>
            <a:ext cx="1191260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8143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wipe(left)">
                                      <p:cBhvr>
                                        <p:cTn id="3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44"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4852" y="2971800"/>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303212" y="609600"/>
            <a:ext cx="12047998" cy="477054"/>
          </a:xfrm>
          <a:prstGeom prst="rect">
            <a:avLst/>
          </a:prstGeom>
          <a:noFill/>
        </p:spPr>
        <p:txBody>
          <a:bodyPr wrap="square" rtlCol="0">
            <a:spAutoFit/>
          </a:bodyPr>
          <a:lstStyle/>
          <a:p>
            <a:pPr marL="342900" indent="-342900">
              <a:buFont typeface="Wingdings" pitchFamily="2" charset="2"/>
              <a:buChar char="q"/>
            </a:pPr>
            <a:r>
              <a:rPr lang="en-US" b="1" i="1" smtClean="0">
                <a:solidFill>
                  <a:srgbClr val="C00000"/>
                </a:solidFill>
                <a:latin typeface="Arial" pitchFamily="34" charset="0"/>
                <a:cs typeface="Arial" pitchFamily="34" charset="0"/>
              </a:rPr>
              <a:t>Thiết lập p</a:t>
            </a:r>
            <a:r>
              <a:rPr lang="vi-VN" b="1" i="1" smtClean="0">
                <a:solidFill>
                  <a:srgbClr val="C00000"/>
                </a:solidFill>
                <a:latin typeface="Arial" pitchFamily="34" charset="0"/>
                <a:cs typeface="Arial" pitchFamily="34" charset="0"/>
              </a:rPr>
              <a:t>hương trình</a:t>
            </a:r>
            <a:r>
              <a:rPr lang="en-US" b="1" i="1" smtClean="0">
                <a:solidFill>
                  <a:srgbClr val="C00000"/>
                </a:solidFill>
                <a:latin typeface="Arial" pitchFamily="34" charset="0"/>
                <a:cs typeface="Arial" pitchFamily="34" charset="0"/>
              </a:rPr>
              <a:t> bậc hai để tìm hai số khi biết tổng và tích của chúng.</a:t>
            </a:r>
            <a:endParaRPr lang="vi-VN" b="1" i="1">
              <a:solidFill>
                <a:srgbClr val="C00000"/>
              </a:solidFill>
              <a:latin typeface="Arial" pitchFamily="34" charset="0"/>
              <a:cs typeface="Arial" pitchFamily="34" charset="0"/>
            </a:endParaRPr>
          </a:p>
        </p:txBody>
      </p:sp>
      <p:sp>
        <p:nvSpPr>
          <p:cNvPr id="33" name="AutoShape 4"/>
          <p:cNvSpPr>
            <a:spLocks noChangeArrowheads="1"/>
          </p:cNvSpPr>
          <p:nvPr/>
        </p:nvSpPr>
        <p:spPr bwMode="gray">
          <a:xfrm>
            <a:off x="447214" y="95249"/>
            <a:ext cx="68663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3  . TÌM HAI SỐ KHI BIẾT TỔNG VÀ TÍCH CỦA CHÚNG.</a:t>
            </a:r>
            <a:endParaRPr lang="vi-VN" sz="2000" b="1">
              <a:solidFill>
                <a:schemeClr val="bg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2" name="TextBox 11"/>
              <p:cNvSpPr txBox="1"/>
              <p:nvPr/>
            </p:nvSpPr>
            <p:spPr>
              <a:xfrm>
                <a:off x="1217612" y="3341752"/>
                <a:ext cx="10058400" cy="477054"/>
              </a:xfrm>
              <a:prstGeom prst="rect">
                <a:avLst/>
              </a:prstGeom>
              <a:noFill/>
            </p:spPr>
            <p:txBody>
              <a:bodyPr wrap="square" rtlCol="0">
                <a:spAutoFit/>
              </a:bodyPr>
              <a:lstStyle/>
              <a:p>
                <a:pPr marL="457200" indent="-457200" algn="just">
                  <a:buFont typeface="+mj-lt"/>
                  <a:buAutoNum type="alphaLcParenR"/>
                </a:pPr>
                <a:r>
                  <a:rPr lang="en-US" sz="2500" b="1" smtClean="0">
                    <a:latin typeface="Arial" pitchFamily="34" charset="0"/>
                    <a:cs typeface="Arial" pitchFamily="34" charset="0"/>
                  </a:rPr>
                  <a:t>Vì </a:t>
                </a:r>
                <a:r>
                  <a:rPr lang="en-US" sz="2500" b="1">
                    <a:latin typeface="Arial" pitchFamily="34" charset="0"/>
                    <a:cs typeface="Arial" pitchFamily="34" charset="0"/>
                  </a:rPr>
                  <a:t>tổng </a:t>
                </a:r>
                <a:r>
                  <a:rPr lang="en-US" sz="2500" b="1" smtClean="0">
                    <a:latin typeface="Arial" pitchFamily="34" charset="0"/>
                    <a:cs typeface="Arial" pitchFamily="34" charset="0"/>
                  </a:rPr>
                  <a:t>2 nghiệm </a:t>
                </a:r>
                <a:r>
                  <a:rPr lang="en-US" sz="2500" b="1">
                    <a:latin typeface="Arial" pitchFamily="34" charset="0"/>
                    <a:cs typeface="Arial" pitchFamily="34" charset="0"/>
                  </a:rPr>
                  <a:t>bằng 5 nên nghiệm còn lại </a:t>
                </a:r>
                <a:r>
                  <a:rPr lang="en-US" sz="2500" b="1" smtClean="0">
                    <a:latin typeface="Arial" pitchFamily="34" charset="0"/>
                    <a:cs typeface="Arial" pitchFamily="34" charset="0"/>
                  </a:rPr>
                  <a:t>là : </a:t>
                </a:r>
                <a14:m>
                  <m:oMath xmlns:m="http://schemas.openxmlformats.org/officeDocument/2006/math">
                    <m:r>
                      <a:rPr lang="en-US" sz="2500" b="1" i="1" smtClean="0">
                        <a:latin typeface="Cambria Math"/>
                        <a:cs typeface="Arial" pitchFamily="34" charset="0"/>
                      </a:rPr>
                      <m:t>𝟓</m:t>
                    </m:r>
                    <m:r>
                      <a:rPr lang="en-US" sz="2500" b="1" i="1" smtClean="0">
                        <a:latin typeface="Cambria Math"/>
                        <a:cs typeface="Arial" pitchFamily="34" charset="0"/>
                      </a:rPr>
                      <m:t>−</m:t>
                    </m:r>
                    <m:r>
                      <a:rPr lang="en-US" sz="2500" b="1" i="1" smtClean="0">
                        <a:latin typeface="Cambria Math"/>
                        <a:cs typeface="Arial" pitchFamily="34" charset="0"/>
                      </a:rPr>
                      <m:t>𝒙</m:t>
                    </m:r>
                  </m:oMath>
                </a14:m>
                <a:endParaRPr lang="en-US" sz="2500" b="1">
                  <a:latin typeface="Arial" pitchFamily="34" charset="0"/>
                  <a:cs typeface="Arial"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217612" y="3341752"/>
                <a:ext cx="10058400" cy="477054"/>
              </a:xfrm>
              <a:prstGeom prst="rect">
                <a:avLst/>
              </a:prstGeom>
              <a:blipFill rotWithShape="1">
                <a:blip r:embed="rId5"/>
                <a:stretch>
                  <a:fillRect l="-909" t="-8974" b="-30769"/>
                </a:stretch>
              </a:blipFill>
            </p:spPr>
            <p:txBody>
              <a:bodyPr/>
              <a:lstStyle/>
              <a:p>
                <a:r>
                  <a:rPr lang="en-US">
                    <a:noFill/>
                  </a:rPr>
                  <a:t> </a:t>
                </a:r>
              </a:p>
            </p:txBody>
          </p:sp>
        </mc:Fallback>
      </mc:AlternateContent>
      <p:grpSp>
        <p:nvGrpSpPr>
          <p:cNvPr id="4" name="Group 3"/>
          <p:cNvGrpSpPr/>
          <p:nvPr/>
        </p:nvGrpSpPr>
        <p:grpSpPr>
          <a:xfrm>
            <a:off x="379412" y="1096496"/>
            <a:ext cx="11506200" cy="1799103"/>
            <a:chOff x="379412" y="1096496"/>
            <a:chExt cx="11506200" cy="1799103"/>
          </a:xfrm>
        </p:grpSpPr>
        <p:sp>
          <p:nvSpPr>
            <p:cNvPr id="17" name="Rounded Rectangle 16"/>
            <p:cNvSpPr/>
            <p:nvPr/>
          </p:nvSpPr>
          <p:spPr>
            <a:xfrm>
              <a:off x="379412" y="1096496"/>
              <a:ext cx="11506200" cy="1799103"/>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8" name="TextBox 17"/>
                <p:cNvSpPr txBox="1"/>
                <p:nvPr/>
              </p:nvSpPr>
              <p:spPr>
                <a:xfrm>
                  <a:off x="1076325" y="1134596"/>
                  <a:ext cx="10571163" cy="1631216"/>
                </a:xfrm>
                <a:prstGeom prst="rect">
                  <a:avLst/>
                </a:prstGeom>
                <a:noFill/>
              </p:spPr>
              <p:txBody>
                <a:bodyPr wrap="square" rtlCol="0">
                  <a:spAutoFit/>
                </a:bodyPr>
                <a:lstStyle/>
                <a:p>
                  <a:r>
                    <a:rPr lang="en-US" sz="2500" b="1" smtClean="0">
                      <a:latin typeface="Arial" pitchFamily="34" charset="0"/>
                      <a:cs typeface="Arial" pitchFamily="34" charset="0"/>
                    </a:rPr>
                    <a:t>          Giả sử hai số có tổng S = 5 và tích P = 6 . Thực hiện các bước sau để lập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bậc hai nhận 2 số đó làm nghiệm</a:t>
                  </a:r>
                </a:p>
                <a:p>
                  <a:pPr marL="457200" indent="-457200">
                    <a:buAutoNum type="alphaLcParenR"/>
                  </a:pPr>
                  <a:r>
                    <a:rPr lang="en-US" sz="2500" b="1" smtClean="0">
                      <a:latin typeface="Arial" pitchFamily="34" charset="0"/>
                      <a:cs typeface="Arial" pitchFamily="34" charset="0"/>
                    </a:rPr>
                    <a:t>Gọi một số là </a:t>
                  </a:r>
                  <a14:m>
                    <m:oMath xmlns:m="http://schemas.openxmlformats.org/officeDocument/2006/math">
                      <m:r>
                        <a:rPr lang="en-US" sz="2500" b="1" i="1" smtClean="0">
                          <a:latin typeface="Cambria Math"/>
                          <a:cs typeface="Arial" pitchFamily="34" charset="0"/>
                        </a:rPr>
                        <m:t>𝒙</m:t>
                      </m:r>
                    </m:oMath>
                  </a14:m>
                  <a:r>
                    <a:rPr lang="en-US" sz="2500" b="1" smtClean="0">
                      <a:latin typeface="Arial" pitchFamily="34" charset="0"/>
                      <a:cs typeface="Arial" pitchFamily="34" charset="0"/>
                    </a:rPr>
                    <a:t>. Tính số kia theo </a:t>
                  </a:r>
                  <a14:m>
                    <m:oMath xmlns:m="http://schemas.openxmlformats.org/officeDocument/2006/math">
                      <m:r>
                        <a:rPr lang="en-US" sz="2500" b="1" i="1" smtClean="0">
                          <a:latin typeface="Cambria Math"/>
                          <a:cs typeface="Arial" pitchFamily="34" charset="0"/>
                        </a:rPr>
                        <m:t>𝒙</m:t>
                      </m:r>
                    </m:oMath>
                  </a14:m>
                  <a:r>
                    <a:rPr lang="en-US" sz="2500" b="1" smtClean="0">
                      <a:latin typeface="Arial" pitchFamily="34" charset="0"/>
                      <a:cs typeface="Arial" pitchFamily="34" charset="0"/>
                    </a:rPr>
                    <a:t> .</a:t>
                  </a:r>
                </a:p>
                <a:p>
                  <a:pPr marL="457200" indent="-457200">
                    <a:buAutoNum type="alphaLcParenR"/>
                  </a:pPr>
                  <a:r>
                    <a:rPr lang="en-US" sz="2500" b="1" smtClean="0">
                      <a:latin typeface="Arial" pitchFamily="34" charset="0"/>
                      <a:cs typeface="Arial" pitchFamily="34" charset="0"/>
                    </a:rPr>
                    <a:t>Sử dụng kết quả câu a và giả thiết , hãy lập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tìm </a:t>
                  </a:r>
                  <a14:m>
                    <m:oMath xmlns:m="http://schemas.openxmlformats.org/officeDocument/2006/math">
                      <m:r>
                        <a:rPr lang="en-US" sz="2500" b="1" i="1" smtClean="0">
                          <a:latin typeface="Cambria Math"/>
                          <a:cs typeface="Arial" pitchFamily="34" charset="0"/>
                        </a:rPr>
                        <m:t>𝒙</m:t>
                      </m:r>
                    </m:oMath>
                  </a14:m>
                  <a:endParaRPr lang="en-US" sz="2500" b="1" smtClean="0">
                    <a:latin typeface="Arial" pitchFamily="34" charset="0"/>
                    <a:cs typeface="Arial"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076325" y="1134596"/>
                  <a:ext cx="10571163" cy="1631216"/>
                </a:xfrm>
                <a:prstGeom prst="rect">
                  <a:avLst/>
                </a:prstGeom>
                <a:blipFill rotWithShape="1">
                  <a:blip r:embed="rId6"/>
                  <a:stretch>
                    <a:fillRect l="-980" t="-2612" r="-404" b="-7836"/>
                  </a:stretch>
                </a:blipFill>
              </p:spPr>
              <p:txBody>
                <a:bodyPr/>
                <a:lstStyle/>
                <a:p>
                  <a:r>
                    <a:rPr lang="en-US">
                      <a:noFill/>
                    </a:rPr>
                    <a:t> </a:t>
                  </a:r>
                </a:p>
              </p:txBody>
            </p:sp>
          </mc:Fallback>
        </mc:AlternateContent>
        <p:pic>
          <p:nvPicPr>
            <p:cNvPr id="771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3405" y="1153646"/>
              <a:ext cx="1323816"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2" name="TextBox 31"/>
          <p:cNvSpPr txBox="1"/>
          <p:nvPr/>
        </p:nvSpPr>
        <p:spPr>
          <a:xfrm>
            <a:off x="1217612" y="3886200"/>
            <a:ext cx="6477000" cy="477054"/>
          </a:xfrm>
          <a:prstGeom prst="rect">
            <a:avLst/>
          </a:prstGeom>
          <a:noFill/>
        </p:spPr>
        <p:txBody>
          <a:bodyPr wrap="square" rtlCol="0">
            <a:spAutoFit/>
          </a:bodyPr>
          <a:lstStyle/>
          <a:p>
            <a:pPr marL="457200" indent="-457200" algn="just">
              <a:buFont typeface="+mj-lt"/>
              <a:buAutoNum type="alphaLcParenR" startAt="2"/>
            </a:pPr>
            <a:r>
              <a:rPr lang="en-US" sz="2500" b="1" smtClean="0">
                <a:latin typeface="Arial" pitchFamily="34" charset="0"/>
                <a:cs typeface="Arial" pitchFamily="34" charset="0"/>
              </a:rPr>
              <a:t>Tích </a:t>
            </a:r>
            <a:r>
              <a:rPr lang="en-US" sz="2500" b="1">
                <a:latin typeface="Arial" pitchFamily="34" charset="0"/>
                <a:cs typeface="Arial" pitchFamily="34" charset="0"/>
              </a:rPr>
              <a:t>của hai nghiệm bằng 6 nên ta có: </a:t>
            </a:r>
          </a:p>
        </p:txBody>
      </p:sp>
      <p:graphicFrame>
        <p:nvGraphicFramePr>
          <p:cNvPr id="3" name="Object 2"/>
          <p:cNvGraphicFramePr>
            <a:graphicFrameLocks noChangeAspect="1"/>
          </p:cNvGraphicFramePr>
          <p:nvPr>
            <p:extLst>
              <p:ext uri="{D42A27DB-BD31-4B8C-83A1-F6EECF244321}">
                <p14:modId xmlns:p14="http://schemas.microsoft.com/office/powerpoint/2010/main" val="4014739505"/>
              </p:ext>
            </p:extLst>
          </p:nvPr>
        </p:nvGraphicFramePr>
        <p:xfrm>
          <a:off x="7741555" y="3834440"/>
          <a:ext cx="2239741" cy="578183"/>
        </p:xfrm>
        <a:graphic>
          <a:graphicData uri="http://schemas.openxmlformats.org/presentationml/2006/ole">
            <mc:AlternateContent xmlns:mc="http://schemas.openxmlformats.org/markup-compatibility/2006">
              <mc:Choice xmlns:v="urn:schemas-microsoft-com:vml" Requires="v">
                <p:oleObj spid="_x0000_s967758" name="Equation" r:id="rId8" imgW="787320" imgH="203040" progId="Equation.DSMT4">
                  <p:embed/>
                </p:oleObj>
              </mc:Choice>
              <mc:Fallback>
                <p:oleObj name="Equation" r:id="rId8" imgW="787320" imgH="203040" progId="Equation.DSMT4">
                  <p:embed/>
                  <p:pic>
                    <p:nvPicPr>
                      <p:cNvPr id="0" name=""/>
                      <p:cNvPicPr>
                        <a:picLocks noChangeAspect="1" noChangeArrowheads="1"/>
                      </p:cNvPicPr>
                      <p:nvPr/>
                    </p:nvPicPr>
                    <p:blipFill>
                      <a:blip r:embed="rId9"/>
                      <a:srcRect/>
                      <a:stretch>
                        <a:fillRect/>
                      </a:stretch>
                    </p:blipFill>
                    <p:spPr bwMode="auto">
                      <a:xfrm>
                        <a:off x="7741555" y="3834440"/>
                        <a:ext cx="2239741" cy="578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768053765"/>
              </p:ext>
            </p:extLst>
          </p:nvPr>
        </p:nvGraphicFramePr>
        <p:xfrm>
          <a:off x="4253996" y="4361729"/>
          <a:ext cx="2561647" cy="525318"/>
        </p:xfrm>
        <a:graphic>
          <a:graphicData uri="http://schemas.openxmlformats.org/presentationml/2006/ole">
            <mc:AlternateContent xmlns:mc="http://schemas.openxmlformats.org/markup-compatibility/2006">
              <mc:Choice xmlns:v="urn:schemas-microsoft-com:vml" Requires="v">
                <p:oleObj spid="_x0000_s967759" name="Equation" r:id="rId10" imgW="990360" imgH="203040" progId="Equation.DSMT4">
                  <p:embed/>
                </p:oleObj>
              </mc:Choice>
              <mc:Fallback>
                <p:oleObj name="Equation" r:id="rId10" imgW="990360" imgH="203040" progId="Equation.DSMT4">
                  <p:embed/>
                  <p:pic>
                    <p:nvPicPr>
                      <p:cNvPr id="0" name=""/>
                      <p:cNvPicPr>
                        <a:picLocks noChangeAspect="1" noChangeArrowheads="1"/>
                      </p:cNvPicPr>
                      <p:nvPr/>
                    </p:nvPicPr>
                    <p:blipFill>
                      <a:blip r:embed="rId11"/>
                      <a:srcRect/>
                      <a:stretch>
                        <a:fillRect/>
                      </a:stretch>
                    </p:blipFill>
                    <p:spPr bwMode="auto">
                      <a:xfrm>
                        <a:off x="4253996" y="4361729"/>
                        <a:ext cx="2561647" cy="525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 name="TextBox 34"/>
          <p:cNvSpPr txBox="1"/>
          <p:nvPr/>
        </p:nvSpPr>
        <p:spPr>
          <a:xfrm>
            <a:off x="1674812" y="5012346"/>
            <a:ext cx="1239044" cy="477054"/>
          </a:xfrm>
          <a:prstGeom prst="rect">
            <a:avLst/>
          </a:prstGeom>
          <a:noFill/>
        </p:spPr>
        <p:txBody>
          <a:bodyPr wrap="square" rtlCol="0">
            <a:spAutoFit/>
          </a:bodyPr>
          <a:lstStyle/>
          <a:p>
            <a:pPr algn="just"/>
            <a:r>
              <a:rPr lang="en-US" sz="2500" b="1" smtClean="0">
                <a:latin typeface="Arial" pitchFamily="34" charset="0"/>
                <a:cs typeface="Arial" pitchFamily="34" charset="0"/>
              </a:rPr>
              <a:t>Ta có : </a:t>
            </a:r>
            <a:endParaRPr lang="en-US" sz="2500" b="1">
              <a:latin typeface="Arial" pitchFamily="34" charset="0"/>
              <a:cs typeface="Arial" pitchFamily="34" charset="0"/>
            </a:endParaRPr>
          </a:p>
        </p:txBody>
      </p:sp>
      <p:graphicFrame>
        <p:nvGraphicFramePr>
          <p:cNvPr id="36" name="Object 35"/>
          <p:cNvGraphicFramePr>
            <a:graphicFrameLocks noChangeAspect="1"/>
          </p:cNvGraphicFramePr>
          <p:nvPr>
            <p:extLst>
              <p:ext uri="{D42A27DB-BD31-4B8C-83A1-F6EECF244321}">
                <p14:modId xmlns:p14="http://schemas.microsoft.com/office/powerpoint/2010/main" val="1541454275"/>
              </p:ext>
            </p:extLst>
          </p:nvPr>
        </p:nvGraphicFramePr>
        <p:xfrm>
          <a:off x="2921793" y="4939145"/>
          <a:ext cx="4170795" cy="623455"/>
        </p:xfrm>
        <a:graphic>
          <a:graphicData uri="http://schemas.openxmlformats.org/presentationml/2006/ole">
            <mc:AlternateContent xmlns:mc="http://schemas.openxmlformats.org/markup-compatibility/2006">
              <mc:Choice xmlns:v="urn:schemas-microsoft-com:vml" Requires="v">
                <p:oleObj spid="_x0000_s967760" name="Equation" r:id="rId12" imgW="1612800" imgH="241200" progId="Equation.DSMT4">
                  <p:embed/>
                </p:oleObj>
              </mc:Choice>
              <mc:Fallback>
                <p:oleObj name="Equation" r:id="rId12" imgW="1612800" imgH="241200" progId="Equation.DSMT4">
                  <p:embed/>
                  <p:pic>
                    <p:nvPicPr>
                      <p:cNvPr id="0" name=""/>
                      <p:cNvPicPr>
                        <a:picLocks noChangeAspect="1" noChangeArrowheads="1"/>
                      </p:cNvPicPr>
                      <p:nvPr/>
                    </p:nvPicPr>
                    <p:blipFill>
                      <a:blip r:embed="rId13"/>
                      <a:srcRect/>
                      <a:stretch>
                        <a:fillRect/>
                      </a:stretch>
                    </p:blipFill>
                    <p:spPr bwMode="auto">
                      <a:xfrm>
                        <a:off x="2921793" y="4939145"/>
                        <a:ext cx="4170795" cy="623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 name="TextBox 36"/>
          <p:cNvSpPr txBox="1"/>
          <p:nvPr/>
        </p:nvSpPr>
        <p:spPr>
          <a:xfrm>
            <a:off x="1674812" y="5638800"/>
            <a:ext cx="7239000" cy="477054"/>
          </a:xfrm>
          <a:prstGeom prst="rect">
            <a:avLst/>
          </a:prstGeom>
          <a:noFill/>
        </p:spPr>
        <p:txBody>
          <a:bodyPr wrap="square" rtlCol="0">
            <a:spAutoFit/>
          </a:bodyPr>
          <a:lstStyle/>
          <a:p>
            <a:pPr algn="just"/>
            <a:r>
              <a:rPr lang="en-US" sz="2500" b="1" smtClean="0">
                <a:latin typeface="Arial" pitchFamily="34" charset="0"/>
                <a:cs typeface="Arial" pitchFamily="34" charset="0"/>
              </a:rPr>
              <a:t>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có 2 nghiệm phân biệt :</a:t>
            </a:r>
            <a:endParaRPr lang="en-US" sz="2500" b="1">
              <a:latin typeface="Arial" pitchFamily="34" charset="0"/>
              <a:cs typeface="Arial" pitchFamily="34" charset="0"/>
            </a:endParaRPr>
          </a:p>
        </p:txBody>
      </p:sp>
      <p:graphicFrame>
        <p:nvGraphicFramePr>
          <p:cNvPr id="38" name="Object 37"/>
          <p:cNvGraphicFramePr>
            <a:graphicFrameLocks noChangeAspect="1"/>
          </p:cNvGraphicFramePr>
          <p:nvPr>
            <p:extLst>
              <p:ext uri="{D42A27DB-BD31-4B8C-83A1-F6EECF244321}">
                <p14:modId xmlns:p14="http://schemas.microsoft.com/office/powerpoint/2010/main" val="1242300929"/>
              </p:ext>
            </p:extLst>
          </p:nvPr>
        </p:nvGraphicFramePr>
        <p:xfrm>
          <a:off x="7459590" y="5384480"/>
          <a:ext cx="4507056" cy="985694"/>
        </p:xfrm>
        <a:graphic>
          <a:graphicData uri="http://schemas.openxmlformats.org/presentationml/2006/ole">
            <mc:AlternateContent xmlns:mc="http://schemas.openxmlformats.org/markup-compatibility/2006">
              <mc:Choice xmlns:v="urn:schemas-microsoft-com:vml" Requires="v">
                <p:oleObj spid="_x0000_s967761" name="Equation" r:id="rId14" imgW="1917360" imgH="419040" progId="Equation.DSMT4">
                  <p:embed/>
                </p:oleObj>
              </mc:Choice>
              <mc:Fallback>
                <p:oleObj name="Equation" r:id="rId14" imgW="1917360" imgH="419040" progId="Equation.DSMT4">
                  <p:embed/>
                  <p:pic>
                    <p:nvPicPr>
                      <p:cNvPr id="0" name=""/>
                      <p:cNvPicPr>
                        <a:picLocks noChangeAspect="1" noChangeArrowheads="1"/>
                      </p:cNvPicPr>
                      <p:nvPr/>
                    </p:nvPicPr>
                    <p:blipFill>
                      <a:blip r:embed="rId15"/>
                      <a:srcRect/>
                      <a:stretch>
                        <a:fillRect/>
                      </a:stretch>
                    </p:blipFill>
                    <p:spPr bwMode="auto">
                      <a:xfrm>
                        <a:off x="7459590" y="5384480"/>
                        <a:ext cx="4507056" cy="985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9" name="TextBox 38"/>
          <p:cNvSpPr txBox="1"/>
          <p:nvPr/>
        </p:nvSpPr>
        <p:spPr>
          <a:xfrm>
            <a:off x="1674812" y="6248400"/>
            <a:ext cx="7239000" cy="477054"/>
          </a:xfrm>
          <a:prstGeom prst="rect">
            <a:avLst/>
          </a:prstGeom>
          <a:noFill/>
        </p:spPr>
        <p:txBody>
          <a:bodyPr wrap="square" rtlCol="0">
            <a:spAutoFit/>
          </a:bodyPr>
          <a:lstStyle/>
          <a:p>
            <a:pPr algn="just"/>
            <a:r>
              <a:rPr lang="en-US" sz="2500" b="1">
                <a:latin typeface="Arial" pitchFamily="34" charset="0"/>
                <a:cs typeface="Arial" pitchFamily="34" charset="0"/>
              </a:rPr>
              <a:t>Vậy hai số cần tìm là </a:t>
            </a:r>
            <a:r>
              <a:rPr lang="en-US" sz="2500" b="1">
                <a:solidFill>
                  <a:srgbClr val="C00000"/>
                </a:solidFill>
                <a:latin typeface="Arial" pitchFamily="34" charset="0"/>
                <a:cs typeface="Arial" pitchFamily="34" charset="0"/>
              </a:rPr>
              <a:t>3</a:t>
            </a:r>
            <a:r>
              <a:rPr lang="en-US" sz="2500" b="1">
                <a:latin typeface="Arial" pitchFamily="34" charset="0"/>
                <a:cs typeface="Arial" pitchFamily="34" charset="0"/>
              </a:rPr>
              <a:t> và </a:t>
            </a:r>
            <a:r>
              <a:rPr lang="en-US" sz="2500" b="1" smtClean="0">
                <a:solidFill>
                  <a:srgbClr val="C00000"/>
                </a:solidFill>
                <a:latin typeface="Arial" pitchFamily="34" charset="0"/>
                <a:cs typeface="Arial" pitchFamily="34" charset="0"/>
              </a:rPr>
              <a:t>2</a:t>
            </a:r>
            <a:r>
              <a:rPr lang="en-US" sz="2500" b="1" smtClean="0">
                <a:latin typeface="Arial" pitchFamily="34" charset="0"/>
                <a:cs typeface="Arial" pitchFamily="34" charset="0"/>
              </a:rPr>
              <a:t>.</a:t>
            </a:r>
            <a:endParaRPr lang="en-US" sz="2500" b="1">
              <a:latin typeface="Arial" pitchFamily="34" charset="0"/>
              <a:cs typeface="Arial" pitchFamily="34" charset="0"/>
            </a:endParaRPr>
          </a:p>
        </p:txBody>
      </p:sp>
    </p:spTree>
    <p:extLst>
      <p:ext uri="{BB962C8B-B14F-4D97-AF65-F5344CB8AC3E}">
        <p14:creationId xmlns:p14="http://schemas.microsoft.com/office/powerpoint/2010/main" val="121682003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left)">
                                      <p:cBhvr>
                                        <p:cTn id="26" dur="500"/>
                                        <p:tgtEl>
                                          <p:spTgt spid="32"/>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wipe(left)">
                                      <p:cBhvr>
                                        <p:cTn id="40" dur="500"/>
                                        <p:tgtEl>
                                          <p:spTgt spid="35"/>
                                        </p:tgtEl>
                                      </p:cBhvr>
                                    </p:animEffect>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left)">
                                      <p:cBhvr>
                                        <p:cTn id="44" dur="500"/>
                                        <p:tgtEl>
                                          <p:spTgt spid="3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left)">
                                      <p:cBhvr>
                                        <p:cTn id="49" dur="500"/>
                                        <p:tgtEl>
                                          <p:spTgt spid="37"/>
                                        </p:tgtEl>
                                      </p:cBhvr>
                                    </p:animEffect>
                                  </p:childTnLst>
                                </p:cTn>
                              </p:par>
                            </p:childTnLst>
                          </p:cTn>
                        </p:par>
                        <p:par>
                          <p:cTn id="50" fill="hold">
                            <p:stCondLst>
                              <p:cond delay="500"/>
                            </p:stCondLst>
                            <p:childTnLst>
                              <p:par>
                                <p:cTn id="51" presetID="22" presetClass="entr" presetSubtype="8" fill="hold" nodeType="after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wipe(left)">
                                      <p:cBhvr>
                                        <p:cTn id="53" dur="500"/>
                                        <p:tgtEl>
                                          <p:spTgt spid="3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P spid="32" grpId="0"/>
      <p:bldP spid="35" grpId="0"/>
      <p:bldP spid="37"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7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0683326" y="5920247"/>
            <a:ext cx="1507086" cy="1166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303212" y="609600"/>
            <a:ext cx="12047998" cy="477054"/>
          </a:xfrm>
          <a:prstGeom prst="rect">
            <a:avLst/>
          </a:prstGeom>
          <a:noFill/>
        </p:spPr>
        <p:txBody>
          <a:bodyPr wrap="square" rtlCol="0">
            <a:spAutoFit/>
          </a:bodyPr>
          <a:lstStyle/>
          <a:p>
            <a:pPr marL="342900" indent="-342900">
              <a:buFont typeface="Wingdings" pitchFamily="2" charset="2"/>
              <a:buChar char="q"/>
            </a:pPr>
            <a:r>
              <a:rPr lang="en-US" b="1" i="1" smtClean="0">
                <a:solidFill>
                  <a:srgbClr val="C00000"/>
                </a:solidFill>
                <a:latin typeface="Arial" pitchFamily="34" charset="0"/>
                <a:cs typeface="Arial" pitchFamily="34" charset="0"/>
              </a:rPr>
              <a:t>Thiết lập p</a:t>
            </a:r>
            <a:r>
              <a:rPr lang="vi-VN" b="1" i="1" smtClean="0">
                <a:solidFill>
                  <a:srgbClr val="C00000"/>
                </a:solidFill>
                <a:latin typeface="Arial" pitchFamily="34" charset="0"/>
                <a:cs typeface="Arial" pitchFamily="34" charset="0"/>
              </a:rPr>
              <a:t>hương trình</a:t>
            </a:r>
            <a:r>
              <a:rPr lang="en-US" b="1" i="1" smtClean="0">
                <a:solidFill>
                  <a:srgbClr val="C00000"/>
                </a:solidFill>
                <a:latin typeface="Arial" pitchFamily="34" charset="0"/>
                <a:cs typeface="Arial" pitchFamily="34" charset="0"/>
              </a:rPr>
              <a:t> bậc hai để tìm hai số khi biết tổng và tích của chúng.</a:t>
            </a:r>
            <a:endParaRPr lang="vi-VN" b="1" i="1">
              <a:solidFill>
                <a:srgbClr val="C00000"/>
              </a:solidFill>
              <a:latin typeface="Arial" pitchFamily="34" charset="0"/>
              <a:cs typeface="Arial" pitchFamily="34" charset="0"/>
            </a:endParaRPr>
          </a:p>
        </p:txBody>
      </p:sp>
      <p:sp>
        <p:nvSpPr>
          <p:cNvPr id="17" name="AutoShape 4"/>
          <p:cNvSpPr>
            <a:spLocks noChangeArrowheads="1"/>
          </p:cNvSpPr>
          <p:nvPr/>
        </p:nvSpPr>
        <p:spPr bwMode="gray">
          <a:xfrm>
            <a:off x="447214" y="95249"/>
            <a:ext cx="68663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3  . TÌM HAI SỐ KHI BIẾT TỔNG VÀ TÍCH CỦA CHÚNG.</a:t>
            </a:r>
            <a:endParaRPr lang="vi-VN" sz="2000" b="1">
              <a:solidFill>
                <a:schemeClr val="bg1"/>
              </a:solidFill>
              <a:latin typeface="Arial" pitchFamily="34" charset="0"/>
              <a:cs typeface="Arial" pitchFamily="34" charset="0"/>
            </a:endParaRPr>
          </a:p>
        </p:txBody>
      </p:sp>
      <p:grpSp>
        <p:nvGrpSpPr>
          <p:cNvPr id="3" name="Group 2"/>
          <p:cNvGrpSpPr/>
          <p:nvPr/>
        </p:nvGrpSpPr>
        <p:grpSpPr>
          <a:xfrm>
            <a:off x="608012" y="1143000"/>
            <a:ext cx="11172082" cy="2485328"/>
            <a:chOff x="608012" y="1143000"/>
            <a:chExt cx="11172082" cy="2485328"/>
          </a:xfrm>
        </p:grpSpPr>
        <p:grpSp>
          <p:nvGrpSpPr>
            <p:cNvPr id="5" name="Group 4"/>
            <p:cNvGrpSpPr/>
            <p:nvPr/>
          </p:nvGrpSpPr>
          <p:grpSpPr>
            <a:xfrm>
              <a:off x="608012" y="1143000"/>
              <a:ext cx="11172082" cy="2485328"/>
              <a:chOff x="519956" y="1311973"/>
              <a:chExt cx="11172082" cy="2485328"/>
            </a:xfrm>
          </p:grpSpPr>
          <p:sp>
            <p:nvSpPr>
              <p:cNvPr id="19" name="Rounded Rectangle 18"/>
              <p:cNvSpPr/>
              <p:nvPr/>
            </p:nvSpPr>
            <p:spPr>
              <a:xfrm>
                <a:off x="519956" y="1311973"/>
                <a:ext cx="10828856" cy="2286000"/>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2" name="TextBox 21"/>
              <p:cNvSpPr txBox="1"/>
              <p:nvPr/>
            </p:nvSpPr>
            <p:spPr>
              <a:xfrm>
                <a:off x="900956" y="1486221"/>
                <a:ext cx="10447857" cy="892552"/>
              </a:xfrm>
              <a:prstGeom prst="rect">
                <a:avLst/>
              </a:prstGeom>
              <a:noFill/>
            </p:spPr>
            <p:txBody>
              <a:bodyPr wrap="square" rtlCol="0">
                <a:spAutoFit/>
              </a:bodyPr>
              <a:lstStyle/>
              <a:p>
                <a:pPr marL="457200" indent="-457200">
                  <a:buFont typeface="Wingdings" pitchFamily="2" charset="2"/>
                  <a:buChar char="q"/>
                </a:pPr>
                <a:r>
                  <a:rPr lang="en-US" sz="2600" b="1" smtClean="0">
                    <a:latin typeface="Arial" pitchFamily="34" charset="0"/>
                    <a:cs typeface="Arial" pitchFamily="34" charset="0"/>
                  </a:rPr>
                  <a:t>Nếu hai số có tổng bằng S và tích bằng P thì hai số đó là hai nghiệm của p</a:t>
                </a:r>
                <a:r>
                  <a:rPr lang="vi-VN" sz="2600" b="1" smtClean="0">
                    <a:latin typeface="Arial" pitchFamily="34" charset="0"/>
                    <a:cs typeface="Arial" pitchFamily="34" charset="0"/>
                  </a:rPr>
                  <a:t>hương trình</a:t>
                </a:r>
                <a:r>
                  <a:rPr lang="en-US" sz="2600" b="1" smtClean="0">
                    <a:latin typeface="Arial" pitchFamily="34" charset="0"/>
                    <a:cs typeface="Arial" pitchFamily="34" charset="0"/>
                  </a:rPr>
                  <a:t> bậc hai :</a:t>
                </a:r>
                <a:endParaRPr lang="en-US" sz="2600" b="1">
                  <a:latin typeface="Arial" pitchFamily="34" charset="0"/>
                  <a:cs typeface="Arial" pitchFamily="34" charset="0"/>
                </a:endParaRP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78356" y="2601400"/>
                <a:ext cx="1113682" cy="1195901"/>
              </a:xfrm>
              <a:prstGeom prst="rect">
                <a:avLst/>
              </a:prstGeom>
            </p:spPr>
          </p:pic>
          <mc:AlternateContent xmlns:mc="http://schemas.openxmlformats.org/markup-compatibility/2006" xmlns:a14="http://schemas.microsoft.com/office/drawing/2010/main">
            <mc:Choice Requires="a14">
              <p:sp>
                <p:nvSpPr>
                  <p:cNvPr id="18" name="TextBox 17"/>
                  <p:cNvSpPr txBox="1"/>
                  <p:nvPr/>
                </p:nvSpPr>
                <p:spPr>
                  <a:xfrm>
                    <a:off x="1358156" y="2953130"/>
                    <a:ext cx="7086600" cy="492443"/>
                  </a:xfrm>
                  <a:prstGeom prst="rect">
                    <a:avLst/>
                  </a:prstGeom>
                  <a:noFill/>
                </p:spPr>
                <p:txBody>
                  <a:bodyPr wrap="square" rtlCol="0">
                    <a:spAutoFit/>
                  </a:bodyPr>
                  <a:lstStyle/>
                  <a:p>
                    <a:r>
                      <a:rPr lang="en-US" sz="2600" b="1" smtClean="0">
                        <a:latin typeface="Arial" pitchFamily="34" charset="0"/>
                        <a:cs typeface="Arial" pitchFamily="34" charset="0"/>
                      </a:rPr>
                      <a:t>Điều kiện để có hai số đó là </a:t>
                    </a:r>
                    <a:r>
                      <a:rPr lang="en-US" sz="2600" b="1" smtClean="0">
                        <a:solidFill>
                          <a:srgbClr val="C00000"/>
                        </a:solidFill>
                        <a:latin typeface="Arial" pitchFamily="34" charset="0"/>
                        <a:cs typeface="Arial" pitchFamily="34" charset="0"/>
                      </a:rPr>
                      <a:t>S</a:t>
                    </a:r>
                    <a:r>
                      <a:rPr lang="en-US" sz="2600" b="1" baseline="30000" smtClean="0">
                        <a:solidFill>
                          <a:srgbClr val="C00000"/>
                        </a:solidFill>
                        <a:latin typeface="Arial" pitchFamily="34" charset="0"/>
                        <a:cs typeface="Arial" pitchFamily="34" charset="0"/>
                      </a:rPr>
                      <a:t>2</a:t>
                    </a:r>
                    <a:r>
                      <a:rPr lang="en-US" sz="2600" b="1" smtClean="0">
                        <a:solidFill>
                          <a:srgbClr val="C00000"/>
                        </a:solidFill>
                        <a:latin typeface="Arial" pitchFamily="34" charset="0"/>
                        <a:cs typeface="Arial" pitchFamily="34" charset="0"/>
                      </a:rPr>
                      <a:t> – 4P </a:t>
                    </a:r>
                    <a14:m>
                      <m:oMath xmlns:m="http://schemas.openxmlformats.org/officeDocument/2006/math">
                        <m:r>
                          <a:rPr lang="en-US" sz="2600" b="1" i="1" smtClean="0">
                            <a:solidFill>
                              <a:srgbClr val="C00000"/>
                            </a:solidFill>
                            <a:latin typeface="Cambria Math"/>
                            <a:ea typeface="Cambria Math"/>
                            <a:cs typeface="Arial" pitchFamily="34" charset="0"/>
                          </a:rPr>
                          <m:t>≥</m:t>
                        </m:r>
                      </m:oMath>
                    </a14:m>
                    <a:r>
                      <a:rPr lang="en-US" sz="2600" b="1" smtClean="0">
                        <a:solidFill>
                          <a:srgbClr val="C00000"/>
                        </a:solidFill>
                        <a:latin typeface="Arial" pitchFamily="34" charset="0"/>
                        <a:cs typeface="Arial" pitchFamily="34" charset="0"/>
                      </a:rPr>
                      <a:t> 0</a:t>
                    </a:r>
                    <a:endParaRPr lang="en-US" sz="2600" b="1">
                      <a:solidFill>
                        <a:srgbClr val="C00000"/>
                      </a:solidFill>
                      <a:latin typeface="Arial" pitchFamily="34" charset="0"/>
                      <a:cs typeface="Arial"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358156" y="2953130"/>
                    <a:ext cx="7086600" cy="492443"/>
                  </a:xfrm>
                  <a:prstGeom prst="rect">
                    <a:avLst/>
                  </a:prstGeom>
                  <a:blipFill rotWithShape="1">
                    <a:blip r:embed="rId6"/>
                    <a:stretch>
                      <a:fillRect l="-1462" t="-11111" b="-2963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graphicFrame>
              <p:nvGraphicFramePr>
                <p:cNvPr id="2" name="Object 1"/>
                <p:cNvGraphicFramePr>
                  <a:graphicFrameLocks noChangeAspect="1"/>
                </p:cNvGraphicFramePr>
                <p:nvPr>
                  <p:extLst>
                    <p:ext uri="{D42A27DB-BD31-4B8C-83A1-F6EECF244321}">
                      <p14:modId xmlns:p14="http://schemas.microsoft.com/office/powerpoint/2010/main" val="3268922960"/>
                    </p:ext>
                  </p:extLst>
                </p:nvPr>
              </p:nvGraphicFramePr>
              <p:xfrm>
                <a:off x="4316412" y="2133600"/>
                <a:ext cx="2692400" cy="523875"/>
              </p:xfrm>
              <a:graphic>
                <a:graphicData uri="http://schemas.openxmlformats.org/presentationml/2006/ole">
                  <mc:AlternateContent>
                    <mc:Choice xmlns:v="urn:schemas-microsoft-com:vml" Requires="v">
                      <p:oleObj spid="_x0000_s968725" name="Equation" r:id="rId7" imgW="1041120" imgH="203040" progId="Equation.DSMT4">
                        <p:embed/>
                      </p:oleObj>
                    </mc:Choice>
                    <mc:Fallback>
                      <p:oleObj name="Equation" r:id="rId7" imgW="1041120" imgH="203040" progId="Equation.DSMT4">
                        <p:embed/>
                        <p:pic>
                          <p:nvPicPr>
                            <p:cNvPr id="0" name=""/>
                            <p:cNvPicPr>
                              <a:picLocks noChangeAspect="1" noChangeArrowheads="1"/>
                            </p:cNvPicPr>
                            <p:nvPr/>
                          </p:nvPicPr>
                          <p:blipFill>
                            <a:blip r:embed="rId8"/>
                            <a:srcRect/>
                            <a:stretch>
                              <a:fillRect/>
                            </a:stretch>
                          </p:blipFill>
                          <p:spPr bwMode="auto">
                            <a:xfrm>
                              <a:off x="4316412" y="2133600"/>
                              <a:ext cx="2692400" cy="5238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pic>
                      </p:oleObj>
                    </mc:Fallback>
                  </mc:AlternateContent>
                </a:graphicData>
              </a:graphic>
            </p:graphicFrame>
          </mc:Choice>
          <mc:Fallback xmlns="">
            <p:graphicFrame>
              <p:nvGraphicFramePr>
                <p:cNvPr id="2" name="Object 1"/>
                <p:cNvGraphicFramePr>
                  <a:graphicFrameLocks noChangeAspect="1"/>
                </p:cNvGraphicFramePr>
                <p:nvPr>
                  <p:extLst>
                    <p:ext uri="{D42A27DB-BD31-4B8C-83A1-F6EECF244321}">
                      <p14:modId xmlns:p14="http://schemas.microsoft.com/office/powerpoint/2010/main" val="2215646699"/>
                    </p:ext>
                  </p:extLst>
                </p:nvPr>
              </p:nvGraphicFramePr>
              <p:xfrm>
                <a:off x="4316412" y="2133600"/>
                <a:ext cx="2692400" cy="523875"/>
              </p:xfrm>
              <a:graphic>
                <a:graphicData uri="http://schemas.openxmlformats.org/presentationml/2006/ole">
                  <mc:AlternateContent>
                    <mc:Choice xmlns:v="urn:schemas-microsoft-com:vml" Requires="v">
                      <p:oleObj spid="_x0000_s772108" name="Equation" r:id="rId9" imgW="1041120" imgH="203040" progId="Equation.DSMT4">
                        <p:embed/>
                      </p:oleObj>
                    </mc:Choice>
                    <mc:Fallback>
                      <p:oleObj name="Equation" r:id="rId9" imgW="1041120" imgH="203040" progId="Equation.DSMT4">
                        <p:embed/>
                        <p:pic>
                          <p:nvPicPr>
                            <p:cNvPr id="0" name="Object 33"/>
                            <p:cNvPicPr>
                              <a:picLocks noChangeAspect="1" noChangeArrowheads="1"/>
                            </p:cNvPicPr>
                            <p:nvPr/>
                          </p:nvPicPr>
                          <p:blipFill>
                            <a:blip r:embed="rId10"/>
                            <a:srcRect/>
                            <a:stretch>
                              <a:fillRect/>
                            </a:stretch>
                          </p:blipFill>
                          <p:spPr bwMode="auto">
                            <a:xfrm>
                              <a:off x="4316412" y="2133600"/>
                              <a:ext cx="2692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Fallback>
        </mc:AlternateContent>
      </p:grpSp>
    </p:spTree>
    <p:extLst>
      <p:ext uri="{BB962C8B-B14F-4D97-AF65-F5344CB8AC3E}">
        <p14:creationId xmlns:p14="http://schemas.microsoft.com/office/powerpoint/2010/main" val="4211204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0129" y="213360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293812" y="2514600"/>
            <a:ext cx="7848600" cy="477054"/>
          </a:xfrm>
          <a:prstGeom prst="rect">
            <a:avLst/>
          </a:prstGeom>
          <a:noFill/>
        </p:spPr>
        <p:txBody>
          <a:bodyPr wrap="square" rtlCol="0">
            <a:spAutoFit/>
          </a:bodyPr>
          <a:lstStyle/>
          <a:p>
            <a:pPr marL="457200" indent="-457200" algn="just">
              <a:buFont typeface="Wingdings" pitchFamily="2" charset="2"/>
              <a:buChar char="§"/>
            </a:pPr>
            <a:r>
              <a:rPr lang="en-US" sz="2500" b="1" smtClean="0">
                <a:latin typeface="Arial" pitchFamily="34" charset="0"/>
                <a:cs typeface="Arial" pitchFamily="34" charset="0"/>
              </a:rPr>
              <a:t>Hai số cần tìm là nghiệm của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a:t>
            </a:r>
            <a:endParaRPr lang="en-US" sz="2500" b="1">
              <a:latin typeface="Arial" pitchFamily="34" charset="0"/>
              <a:cs typeface="Arial" pitchFamily="34"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852865111"/>
              </p:ext>
            </p:extLst>
          </p:nvPr>
        </p:nvGraphicFramePr>
        <p:xfrm>
          <a:off x="8685212" y="2436214"/>
          <a:ext cx="2757488" cy="525463"/>
        </p:xfrm>
        <a:graphic>
          <a:graphicData uri="http://schemas.openxmlformats.org/presentationml/2006/ole">
            <mc:AlternateContent xmlns:mc="http://schemas.openxmlformats.org/markup-compatibility/2006">
              <mc:Choice xmlns:v="urn:schemas-microsoft-com:vml" Requires="v">
                <p:oleObj spid="_x0000_s969788" name="Equation" r:id="rId5" imgW="1066680" imgH="203040" progId="Equation.DSMT4">
                  <p:embed/>
                </p:oleObj>
              </mc:Choice>
              <mc:Fallback>
                <p:oleObj name="Equation" r:id="rId5" imgW="1066680" imgH="203040" progId="Equation.DSMT4">
                  <p:embed/>
                  <p:pic>
                    <p:nvPicPr>
                      <p:cNvPr id="0" name=""/>
                      <p:cNvPicPr>
                        <a:picLocks noChangeAspect="1" noChangeArrowheads="1"/>
                      </p:cNvPicPr>
                      <p:nvPr/>
                    </p:nvPicPr>
                    <p:blipFill>
                      <a:blip r:embed="rId6"/>
                      <a:srcRect/>
                      <a:stretch>
                        <a:fillRect/>
                      </a:stretch>
                    </p:blipFill>
                    <p:spPr bwMode="auto">
                      <a:xfrm>
                        <a:off x="8685212" y="2436214"/>
                        <a:ext cx="2757488"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TextBox 15"/>
          <p:cNvSpPr txBox="1"/>
          <p:nvPr/>
        </p:nvSpPr>
        <p:spPr>
          <a:xfrm>
            <a:off x="2436812" y="3124200"/>
            <a:ext cx="1608283" cy="477054"/>
          </a:xfrm>
          <a:prstGeom prst="rect">
            <a:avLst/>
          </a:prstGeom>
          <a:noFill/>
        </p:spPr>
        <p:txBody>
          <a:bodyPr wrap="square" rtlCol="0">
            <a:spAutoFit/>
          </a:bodyPr>
          <a:lstStyle/>
          <a:p>
            <a:pPr algn="just"/>
            <a:r>
              <a:rPr lang="en-US" sz="2500" b="1" smtClean="0">
                <a:latin typeface="Arial" pitchFamily="34" charset="0"/>
                <a:cs typeface="Arial" pitchFamily="34" charset="0"/>
              </a:rPr>
              <a:t>Ta có : </a:t>
            </a:r>
            <a:endParaRPr lang="en-US" sz="2500" b="1">
              <a:latin typeface="Arial" pitchFamily="34" charset="0"/>
              <a:cs typeface="Arial" pitchFamily="34" charset="0"/>
            </a:endParaRPr>
          </a:p>
        </p:txBody>
      </p:sp>
      <p:graphicFrame>
        <p:nvGraphicFramePr>
          <p:cNvPr id="17" name="Object 16"/>
          <p:cNvGraphicFramePr>
            <a:graphicFrameLocks noChangeAspect="1"/>
          </p:cNvGraphicFramePr>
          <p:nvPr>
            <p:extLst>
              <p:ext uri="{D42A27DB-BD31-4B8C-83A1-F6EECF244321}">
                <p14:modId xmlns:p14="http://schemas.microsoft.com/office/powerpoint/2010/main" val="1220324139"/>
              </p:ext>
            </p:extLst>
          </p:nvPr>
        </p:nvGraphicFramePr>
        <p:xfrm>
          <a:off x="3682524" y="3009900"/>
          <a:ext cx="3707288" cy="625158"/>
        </p:xfrm>
        <a:graphic>
          <a:graphicData uri="http://schemas.openxmlformats.org/presentationml/2006/ole">
            <mc:AlternateContent xmlns:mc="http://schemas.openxmlformats.org/markup-compatibility/2006">
              <mc:Choice xmlns:v="urn:schemas-microsoft-com:vml" Requires="v">
                <p:oleObj spid="_x0000_s969789" name="Equation" r:id="rId7" imgW="1434960" imgH="241200" progId="Equation.DSMT4">
                  <p:embed/>
                </p:oleObj>
              </mc:Choice>
              <mc:Fallback>
                <p:oleObj name="Equation" r:id="rId7" imgW="1434960" imgH="241200" progId="Equation.DSMT4">
                  <p:embed/>
                  <p:pic>
                    <p:nvPicPr>
                      <p:cNvPr id="0" name=""/>
                      <p:cNvPicPr>
                        <a:picLocks noChangeAspect="1" noChangeArrowheads="1"/>
                      </p:cNvPicPr>
                      <p:nvPr/>
                    </p:nvPicPr>
                    <p:blipFill>
                      <a:blip r:embed="rId8"/>
                      <a:srcRect/>
                      <a:stretch>
                        <a:fillRect/>
                      </a:stretch>
                    </p:blipFill>
                    <p:spPr bwMode="auto">
                      <a:xfrm>
                        <a:off x="3682524" y="3009900"/>
                        <a:ext cx="3707288" cy="62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TextBox 18"/>
          <p:cNvSpPr txBox="1"/>
          <p:nvPr/>
        </p:nvSpPr>
        <p:spPr>
          <a:xfrm>
            <a:off x="1731816" y="3917548"/>
            <a:ext cx="5006255" cy="477054"/>
          </a:xfrm>
          <a:prstGeom prst="rect">
            <a:avLst/>
          </a:prstGeom>
          <a:noFill/>
        </p:spPr>
        <p:txBody>
          <a:bodyPr wrap="square" rtlCol="0">
            <a:spAutoFit/>
          </a:bodyPr>
          <a:lstStyle/>
          <a:p>
            <a:pPr algn="just"/>
            <a:r>
              <a:rPr lang="en-US" sz="2500" b="1" smtClean="0">
                <a:latin typeface="Arial" pitchFamily="34" charset="0"/>
                <a:cs typeface="Arial" pitchFamily="34" charset="0"/>
              </a:rPr>
              <a:t>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có 2 nghiệm : </a:t>
            </a:r>
            <a:endParaRPr lang="en-US" sz="2500" b="1">
              <a:latin typeface="Arial" pitchFamily="34" charset="0"/>
              <a:cs typeface="Arial" pitchFamily="34" charset="0"/>
            </a:endParaRPr>
          </a:p>
        </p:txBody>
      </p:sp>
      <p:sp>
        <p:nvSpPr>
          <p:cNvPr id="15" name="AutoShape 4"/>
          <p:cNvSpPr>
            <a:spLocks noChangeArrowheads="1"/>
          </p:cNvSpPr>
          <p:nvPr/>
        </p:nvSpPr>
        <p:spPr bwMode="gray">
          <a:xfrm>
            <a:off x="447214" y="95249"/>
            <a:ext cx="68663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3  . TÌM HAI SỐ KHI BIẾT TỔNG VÀ TÍCH CỦA CHÚNG.</a:t>
            </a:r>
            <a:endParaRPr lang="vi-VN" sz="2000" b="1">
              <a:solidFill>
                <a:schemeClr val="bg1"/>
              </a:solidFill>
              <a:latin typeface="Arial" pitchFamily="34" charset="0"/>
              <a:cs typeface="Arial" pitchFamily="34" charset="0"/>
            </a:endParaRPr>
          </a:p>
        </p:txBody>
      </p:sp>
      <p:graphicFrame>
        <p:nvGraphicFramePr>
          <p:cNvPr id="21" name="Object 20"/>
          <p:cNvGraphicFramePr>
            <a:graphicFrameLocks noChangeAspect="1"/>
          </p:cNvGraphicFramePr>
          <p:nvPr>
            <p:extLst>
              <p:ext uri="{D42A27DB-BD31-4B8C-83A1-F6EECF244321}">
                <p14:modId xmlns:p14="http://schemas.microsoft.com/office/powerpoint/2010/main" val="2832341583"/>
              </p:ext>
            </p:extLst>
          </p:nvPr>
        </p:nvGraphicFramePr>
        <p:xfrm>
          <a:off x="6245224" y="3614738"/>
          <a:ext cx="4954588" cy="1082675"/>
        </p:xfrm>
        <a:graphic>
          <a:graphicData uri="http://schemas.openxmlformats.org/presentationml/2006/ole">
            <mc:AlternateContent xmlns:mc="http://schemas.openxmlformats.org/markup-compatibility/2006">
              <mc:Choice xmlns:v="urn:schemas-microsoft-com:vml" Requires="v">
                <p:oleObj spid="_x0000_s969790" name="Equation" r:id="rId9" imgW="1917360" imgH="419040" progId="Equation.DSMT4">
                  <p:embed/>
                </p:oleObj>
              </mc:Choice>
              <mc:Fallback>
                <p:oleObj name="Equation" r:id="rId9" imgW="1917360" imgH="419040" progId="Equation.DSMT4">
                  <p:embed/>
                  <p:pic>
                    <p:nvPicPr>
                      <p:cNvPr id="0" name=""/>
                      <p:cNvPicPr>
                        <a:picLocks noChangeAspect="1" noChangeArrowheads="1"/>
                      </p:cNvPicPr>
                      <p:nvPr/>
                    </p:nvPicPr>
                    <p:blipFill>
                      <a:blip r:embed="rId10"/>
                      <a:srcRect/>
                      <a:stretch>
                        <a:fillRect/>
                      </a:stretch>
                    </p:blipFill>
                    <p:spPr bwMode="auto">
                      <a:xfrm>
                        <a:off x="6245224" y="3614738"/>
                        <a:ext cx="4954588"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TextBox 25"/>
          <p:cNvSpPr txBox="1"/>
          <p:nvPr/>
        </p:nvSpPr>
        <p:spPr>
          <a:xfrm>
            <a:off x="2501899" y="4724400"/>
            <a:ext cx="4689867" cy="477054"/>
          </a:xfrm>
          <a:prstGeom prst="rect">
            <a:avLst/>
          </a:prstGeom>
          <a:noFill/>
        </p:spPr>
        <p:txBody>
          <a:bodyPr wrap="square" rtlCol="0">
            <a:spAutoFit/>
          </a:bodyPr>
          <a:lstStyle/>
          <a:p>
            <a:pPr algn="just"/>
            <a:r>
              <a:rPr lang="en-US" sz="2500" b="1" smtClean="0">
                <a:latin typeface="Arial" pitchFamily="34" charset="0"/>
                <a:cs typeface="Arial" pitchFamily="34" charset="0"/>
              </a:rPr>
              <a:t>Vậy hai số cần tìm là </a:t>
            </a:r>
            <a:r>
              <a:rPr lang="en-US" sz="2500" b="1" smtClean="0">
                <a:solidFill>
                  <a:srgbClr val="C00000"/>
                </a:solidFill>
                <a:latin typeface="Arial" pitchFamily="34" charset="0"/>
                <a:cs typeface="Arial" pitchFamily="34" charset="0"/>
              </a:rPr>
              <a:t>5</a:t>
            </a:r>
            <a:r>
              <a:rPr lang="en-US" sz="2500" b="1" smtClean="0">
                <a:latin typeface="Arial" pitchFamily="34" charset="0"/>
                <a:cs typeface="Arial" pitchFamily="34" charset="0"/>
              </a:rPr>
              <a:t> và </a:t>
            </a:r>
            <a:r>
              <a:rPr lang="en-US" sz="2500" b="1" smtClean="0">
                <a:solidFill>
                  <a:srgbClr val="C00000"/>
                </a:solidFill>
                <a:latin typeface="Arial" pitchFamily="34" charset="0"/>
                <a:cs typeface="Arial" pitchFamily="34" charset="0"/>
              </a:rPr>
              <a:t>4</a:t>
            </a:r>
            <a:r>
              <a:rPr lang="en-US" sz="2500" b="1" smtClean="0">
                <a:latin typeface="Arial" pitchFamily="34" charset="0"/>
                <a:cs typeface="Arial" pitchFamily="34" charset="0"/>
              </a:rPr>
              <a:t> .</a:t>
            </a:r>
            <a:endParaRPr lang="en-US" sz="2500" b="1">
              <a:latin typeface="Arial" pitchFamily="34" charset="0"/>
              <a:cs typeface="Arial" pitchFamily="34" charset="0"/>
            </a:endParaRPr>
          </a:p>
        </p:txBody>
      </p:sp>
      <p:pic>
        <p:nvPicPr>
          <p:cNvPr id="969784" name="Picture 5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8763" y="695325"/>
            <a:ext cx="11668125"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08007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6" grpId="0"/>
      <p:bldP spid="19"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4043" y="2125960"/>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AutoShape 4"/>
          <p:cNvSpPr>
            <a:spLocks noChangeArrowheads="1"/>
          </p:cNvSpPr>
          <p:nvPr/>
        </p:nvSpPr>
        <p:spPr bwMode="gray">
          <a:xfrm>
            <a:off x="447214" y="95249"/>
            <a:ext cx="68663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3  . TÌM HAI SỐ KHI BIẾT TỔNG VÀ TÍCH CỦA CHÚNG.</a:t>
            </a:r>
            <a:endParaRPr lang="vi-VN" sz="2000" b="1">
              <a:solidFill>
                <a:schemeClr val="bg1"/>
              </a:solidFill>
              <a:latin typeface="Arial" pitchFamily="34" charset="0"/>
              <a:cs typeface="Arial" pitchFamily="34" charset="0"/>
            </a:endParaRPr>
          </a:p>
        </p:txBody>
      </p:sp>
      <p:sp>
        <p:nvSpPr>
          <p:cNvPr id="23" name="TextBox 22"/>
          <p:cNvSpPr txBox="1"/>
          <p:nvPr/>
        </p:nvSpPr>
        <p:spPr>
          <a:xfrm>
            <a:off x="1141412" y="2514600"/>
            <a:ext cx="7848600" cy="477054"/>
          </a:xfrm>
          <a:prstGeom prst="rect">
            <a:avLst/>
          </a:prstGeom>
          <a:noFill/>
        </p:spPr>
        <p:txBody>
          <a:bodyPr wrap="square" rtlCol="0">
            <a:spAutoFit/>
          </a:bodyPr>
          <a:lstStyle/>
          <a:p>
            <a:pPr marL="457200" indent="-457200" algn="just">
              <a:buFont typeface="Wingdings" pitchFamily="2" charset="2"/>
              <a:buChar char="§"/>
            </a:pPr>
            <a:r>
              <a:rPr lang="en-US" sz="2500" b="1" smtClean="0">
                <a:latin typeface="Arial" pitchFamily="34" charset="0"/>
                <a:cs typeface="Arial" pitchFamily="34" charset="0"/>
              </a:rPr>
              <a:t>Hai số cần tìm là nghiệm của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a:t>
            </a:r>
            <a:endParaRPr lang="en-US" sz="2500" b="1">
              <a:latin typeface="Arial" pitchFamily="34" charset="0"/>
              <a:cs typeface="Arial" pitchFamily="34" charset="0"/>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2856570741"/>
              </p:ext>
            </p:extLst>
          </p:nvPr>
        </p:nvGraphicFramePr>
        <p:xfrm>
          <a:off x="8550275" y="2436813"/>
          <a:ext cx="2954337" cy="525462"/>
        </p:xfrm>
        <a:graphic>
          <a:graphicData uri="http://schemas.openxmlformats.org/presentationml/2006/ole">
            <mc:AlternateContent xmlns:mc="http://schemas.openxmlformats.org/markup-compatibility/2006">
              <mc:Choice xmlns:v="urn:schemas-microsoft-com:vml" Requires="v">
                <p:oleObj spid="_x0000_s970812" name="Equation" r:id="rId5" imgW="1143000" imgH="203040" progId="Equation.DSMT4">
                  <p:embed/>
                </p:oleObj>
              </mc:Choice>
              <mc:Fallback>
                <p:oleObj name="Equation" r:id="rId5" imgW="1143000" imgH="203040" progId="Equation.DSMT4">
                  <p:embed/>
                  <p:pic>
                    <p:nvPicPr>
                      <p:cNvPr id="0" name=""/>
                      <p:cNvPicPr>
                        <a:picLocks noChangeAspect="1" noChangeArrowheads="1"/>
                      </p:cNvPicPr>
                      <p:nvPr/>
                    </p:nvPicPr>
                    <p:blipFill>
                      <a:blip r:embed="rId6"/>
                      <a:srcRect/>
                      <a:stretch>
                        <a:fillRect/>
                      </a:stretch>
                    </p:blipFill>
                    <p:spPr bwMode="auto">
                      <a:xfrm>
                        <a:off x="8550275" y="2436813"/>
                        <a:ext cx="2954337"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TextBox 25"/>
          <p:cNvSpPr txBox="1"/>
          <p:nvPr/>
        </p:nvSpPr>
        <p:spPr>
          <a:xfrm>
            <a:off x="2284412" y="3124200"/>
            <a:ext cx="1608283" cy="477054"/>
          </a:xfrm>
          <a:prstGeom prst="rect">
            <a:avLst/>
          </a:prstGeom>
          <a:noFill/>
        </p:spPr>
        <p:txBody>
          <a:bodyPr wrap="square" rtlCol="0">
            <a:spAutoFit/>
          </a:bodyPr>
          <a:lstStyle/>
          <a:p>
            <a:pPr algn="just"/>
            <a:r>
              <a:rPr lang="en-US" sz="2500" b="1" smtClean="0">
                <a:latin typeface="Arial" pitchFamily="34" charset="0"/>
                <a:cs typeface="Arial" pitchFamily="34" charset="0"/>
              </a:rPr>
              <a:t>Ta có : </a:t>
            </a:r>
            <a:endParaRPr lang="en-US" sz="2500" b="1">
              <a:latin typeface="Arial" pitchFamily="34" charset="0"/>
              <a:cs typeface="Arial" pitchFamily="34" charset="0"/>
            </a:endParaRPr>
          </a:p>
        </p:txBody>
      </p:sp>
      <p:graphicFrame>
        <p:nvGraphicFramePr>
          <p:cNvPr id="27" name="Object 26"/>
          <p:cNvGraphicFramePr>
            <a:graphicFrameLocks noChangeAspect="1"/>
          </p:cNvGraphicFramePr>
          <p:nvPr>
            <p:extLst>
              <p:ext uri="{D42A27DB-BD31-4B8C-83A1-F6EECF244321}">
                <p14:modId xmlns:p14="http://schemas.microsoft.com/office/powerpoint/2010/main" val="3713399487"/>
              </p:ext>
            </p:extLst>
          </p:nvPr>
        </p:nvGraphicFramePr>
        <p:xfrm>
          <a:off x="3678238" y="3059113"/>
          <a:ext cx="3411537" cy="525462"/>
        </p:xfrm>
        <a:graphic>
          <a:graphicData uri="http://schemas.openxmlformats.org/presentationml/2006/ole">
            <mc:AlternateContent xmlns:mc="http://schemas.openxmlformats.org/markup-compatibility/2006">
              <mc:Choice xmlns:v="urn:schemas-microsoft-com:vml" Requires="v">
                <p:oleObj spid="_x0000_s970813" name="Equation" r:id="rId7" imgW="1320480" imgH="203040" progId="Equation.DSMT4">
                  <p:embed/>
                </p:oleObj>
              </mc:Choice>
              <mc:Fallback>
                <p:oleObj name="Equation" r:id="rId7" imgW="1320480" imgH="203040" progId="Equation.DSMT4">
                  <p:embed/>
                  <p:pic>
                    <p:nvPicPr>
                      <p:cNvPr id="0" name=""/>
                      <p:cNvPicPr>
                        <a:picLocks noChangeAspect="1" noChangeArrowheads="1"/>
                      </p:cNvPicPr>
                      <p:nvPr/>
                    </p:nvPicPr>
                    <p:blipFill>
                      <a:blip r:embed="rId8"/>
                      <a:srcRect/>
                      <a:stretch>
                        <a:fillRect/>
                      </a:stretch>
                    </p:blipFill>
                    <p:spPr bwMode="auto">
                      <a:xfrm>
                        <a:off x="3678238" y="3059113"/>
                        <a:ext cx="3411537"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 name="TextBox 27"/>
          <p:cNvSpPr txBox="1"/>
          <p:nvPr/>
        </p:nvSpPr>
        <p:spPr>
          <a:xfrm>
            <a:off x="1579416" y="3917548"/>
            <a:ext cx="5006255" cy="477054"/>
          </a:xfrm>
          <a:prstGeom prst="rect">
            <a:avLst/>
          </a:prstGeom>
          <a:noFill/>
        </p:spPr>
        <p:txBody>
          <a:bodyPr wrap="square" rtlCol="0">
            <a:spAutoFit/>
          </a:bodyPr>
          <a:lstStyle/>
          <a:p>
            <a:pPr algn="just"/>
            <a:r>
              <a:rPr lang="en-US" sz="2500" b="1" smtClean="0">
                <a:latin typeface="Arial" pitchFamily="34" charset="0"/>
                <a:cs typeface="Arial" pitchFamily="34" charset="0"/>
              </a:rPr>
              <a:t>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có 2 nghiệm : </a:t>
            </a:r>
            <a:endParaRPr lang="en-US" sz="2500" b="1">
              <a:latin typeface="Arial" pitchFamily="34" charset="0"/>
              <a:cs typeface="Arial" pitchFamily="34" charset="0"/>
            </a:endParaRPr>
          </a:p>
        </p:txBody>
      </p:sp>
      <p:graphicFrame>
        <p:nvGraphicFramePr>
          <p:cNvPr id="29" name="Object 28"/>
          <p:cNvGraphicFramePr>
            <a:graphicFrameLocks noChangeAspect="1"/>
          </p:cNvGraphicFramePr>
          <p:nvPr>
            <p:extLst>
              <p:ext uri="{D42A27DB-BD31-4B8C-83A1-F6EECF244321}">
                <p14:modId xmlns:p14="http://schemas.microsoft.com/office/powerpoint/2010/main" val="2480902477"/>
              </p:ext>
            </p:extLst>
          </p:nvPr>
        </p:nvGraphicFramePr>
        <p:xfrm>
          <a:off x="6094412" y="3654425"/>
          <a:ext cx="5727700" cy="984250"/>
        </p:xfrm>
        <a:graphic>
          <a:graphicData uri="http://schemas.openxmlformats.org/presentationml/2006/ole">
            <mc:AlternateContent xmlns:mc="http://schemas.openxmlformats.org/markup-compatibility/2006">
              <mc:Choice xmlns:v="urn:schemas-microsoft-com:vml" Requires="v">
                <p:oleObj spid="_x0000_s970814" name="Equation" r:id="rId9" imgW="2438280" imgH="419040" progId="Equation.DSMT4">
                  <p:embed/>
                </p:oleObj>
              </mc:Choice>
              <mc:Fallback>
                <p:oleObj name="Equation" r:id="rId9" imgW="2438280" imgH="419040" progId="Equation.DSMT4">
                  <p:embed/>
                  <p:pic>
                    <p:nvPicPr>
                      <p:cNvPr id="0" name=""/>
                      <p:cNvPicPr>
                        <a:picLocks noChangeAspect="1" noChangeArrowheads="1"/>
                      </p:cNvPicPr>
                      <p:nvPr/>
                    </p:nvPicPr>
                    <p:blipFill>
                      <a:blip r:embed="rId10"/>
                      <a:srcRect/>
                      <a:stretch>
                        <a:fillRect/>
                      </a:stretch>
                    </p:blipFill>
                    <p:spPr bwMode="auto">
                      <a:xfrm>
                        <a:off x="6094412" y="3654425"/>
                        <a:ext cx="57277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 name="TextBox 29"/>
          <p:cNvSpPr txBox="1"/>
          <p:nvPr/>
        </p:nvSpPr>
        <p:spPr>
          <a:xfrm>
            <a:off x="2349499" y="4724400"/>
            <a:ext cx="5573713" cy="477054"/>
          </a:xfrm>
          <a:prstGeom prst="rect">
            <a:avLst/>
          </a:prstGeom>
          <a:noFill/>
        </p:spPr>
        <p:txBody>
          <a:bodyPr wrap="square" rtlCol="0">
            <a:spAutoFit/>
          </a:bodyPr>
          <a:lstStyle/>
          <a:p>
            <a:pPr algn="just"/>
            <a:r>
              <a:rPr lang="en-US" sz="2500" b="1" smtClean="0">
                <a:latin typeface="Arial" pitchFamily="34" charset="0"/>
                <a:cs typeface="Arial" pitchFamily="34" charset="0"/>
              </a:rPr>
              <a:t>Vậy hai số cần tìm là </a:t>
            </a:r>
            <a:r>
              <a:rPr lang="en-US" sz="2500" b="1" smtClean="0">
                <a:solidFill>
                  <a:srgbClr val="C00000"/>
                </a:solidFill>
                <a:latin typeface="Arial" pitchFamily="34" charset="0"/>
                <a:cs typeface="Arial" pitchFamily="34" charset="0"/>
              </a:rPr>
              <a:t>- 4</a:t>
            </a:r>
            <a:r>
              <a:rPr lang="en-US" sz="2500" b="1" smtClean="0">
                <a:latin typeface="Arial" pitchFamily="34" charset="0"/>
                <a:cs typeface="Arial" pitchFamily="34" charset="0"/>
              </a:rPr>
              <a:t> và </a:t>
            </a:r>
            <a:r>
              <a:rPr lang="en-US" sz="2500" b="1" smtClean="0">
                <a:solidFill>
                  <a:srgbClr val="C00000"/>
                </a:solidFill>
                <a:latin typeface="Arial" pitchFamily="34" charset="0"/>
                <a:cs typeface="Arial" pitchFamily="34" charset="0"/>
              </a:rPr>
              <a:t>-7</a:t>
            </a:r>
            <a:r>
              <a:rPr lang="en-US" sz="2500" b="1" smtClean="0">
                <a:latin typeface="Arial" pitchFamily="34" charset="0"/>
                <a:cs typeface="Arial" pitchFamily="34" charset="0"/>
              </a:rPr>
              <a:t> .</a:t>
            </a:r>
            <a:endParaRPr lang="en-US" sz="2500" b="1">
              <a:latin typeface="Arial" pitchFamily="34" charset="0"/>
              <a:cs typeface="Arial" pitchFamily="34" charset="0"/>
            </a:endParaRPr>
          </a:p>
        </p:txBody>
      </p:sp>
      <p:pic>
        <p:nvPicPr>
          <p:cNvPr id="970808" name="Picture 5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9077" y="711964"/>
            <a:ext cx="11820525"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41175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left)">
                                      <p:cBhvr>
                                        <p:cTn id="29" dur="500"/>
                                        <p:tgtEl>
                                          <p:spTgt spid="28"/>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8"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447214" y="3109945"/>
            <a:ext cx="7315200" cy="477054"/>
          </a:xfrm>
          <a:prstGeom prst="rect">
            <a:avLst/>
          </a:prstGeom>
          <a:noFill/>
        </p:spPr>
        <p:txBody>
          <a:bodyPr wrap="square" rtlCol="0">
            <a:spAutoFit/>
          </a:bodyPr>
          <a:lstStyle/>
          <a:p>
            <a:pPr marL="342900" indent="-342900" algn="just">
              <a:buFont typeface="Wingdings" pitchFamily="2" charset="2"/>
              <a:buChar char="§"/>
            </a:pPr>
            <a:r>
              <a:rPr lang="vi-VN" sz="2500" b="1" smtClean="0">
                <a:latin typeface="Arial" pitchFamily="34" charset="0"/>
                <a:cs typeface="Arial" pitchFamily="34" charset="0"/>
              </a:rPr>
              <a:t>Nửa </a:t>
            </a:r>
            <a:r>
              <a:rPr lang="vi-VN" sz="2500" b="1">
                <a:latin typeface="Arial" pitchFamily="34" charset="0"/>
                <a:cs typeface="Arial" pitchFamily="34" charset="0"/>
              </a:rPr>
              <a:t>chu vi của mảnh vườn </a:t>
            </a:r>
            <a:r>
              <a:rPr lang="vi-VN" sz="2500" b="1" smtClean="0">
                <a:latin typeface="Arial" pitchFamily="34" charset="0"/>
                <a:cs typeface="Arial" pitchFamily="34" charset="0"/>
              </a:rPr>
              <a:t>là:</a:t>
            </a:r>
            <a:r>
              <a:rPr lang="en-US" sz="2500" b="1" smtClean="0">
                <a:latin typeface="Arial" pitchFamily="34" charset="0"/>
                <a:cs typeface="Arial" pitchFamily="34" charset="0"/>
              </a:rPr>
              <a:t>   40 : 2 = 20m</a:t>
            </a:r>
            <a:r>
              <a:rPr lang="vi-VN" sz="2500" b="1" smtClean="0">
                <a:latin typeface="Arial" pitchFamily="34" charset="0"/>
                <a:cs typeface="Arial" pitchFamily="34" charset="0"/>
              </a:rPr>
              <a:t> </a:t>
            </a:r>
            <a:endParaRPr lang="en-US" sz="2500" b="1">
              <a:solidFill>
                <a:schemeClr val="tx1"/>
              </a:solidFill>
              <a:latin typeface="Arial" pitchFamily="34" charset="0"/>
              <a:cs typeface="Arial" pitchFamily="34" charset="0"/>
            </a:endParaRPr>
          </a:p>
        </p:txBody>
      </p:sp>
      <p:pic>
        <p:nvPicPr>
          <p:cNvPr id="25"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93661" y="2793303"/>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AutoShape 4"/>
          <p:cNvSpPr>
            <a:spLocks noChangeArrowheads="1"/>
          </p:cNvSpPr>
          <p:nvPr/>
        </p:nvSpPr>
        <p:spPr bwMode="gray">
          <a:xfrm>
            <a:off x="447214" y="95249"/>
            <a:ext cx="68663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3  . TÌM HAI SỐ KHI BIẾT TỔNG VÀ TÍCH CỦA CHÚNG.</a:t>
            </a:r>
            <a:endParaRPr lang="vi-VN" sz="2000" b="1">
              <a:solidFill>
                <a:schemeClr val="bg1"/>
              </a:solidFill>
              <a:latin typeface="Arial" pitchFamily="34" charset="0"/>
              <a:cs typeface="Arial" pitchFamily="34" charset="0"/>
            </a:endParaRPr>
          </a:p>
        </p:txBody>
      </p:sp>
      <p:pic>
        <p:nvPicPr>
          <p:cNvPr id="750647" name="Picture 5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56612" y="2790404"/>
            <a:ext cx="3269116" cy="2715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760412" y="3611648"/>
            <a:ext cx="7315200" cy="861774"/>
          </a:xfrm>
          <a:prstGeom prst="rect">
            <a:avLst/>
          </a:prstGeom>
          <a:noFill/>
        </p:spPr>
        <p:txBody>
          <a:bodyPr wrap="square" rtlCol="0">
            <a:spAutoFit/>
          </a:bodyPr>
          <a:lstStyle/>
          <a:p>
            <a:pPr algn="just"/>
            <a:r>
              <a:rPr lang="en-US" sz="2500" b="1" smtClean="0">
                <a:latin typeface="Arial" pitchFamily="34" charset="0"/>
                <a:cs typeface="Arial" pitchFamily="34" charset="0"/>
              </a:rPr>
              <a:t>Khi đó chiều dài và chiều rộng của mảnh vườn là nghiệm của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a:t>
            </a:r>
            <a:endParaRPr lang="en-US" sz="2500" b="1">
              <a:solidFill>
                <a:schemeClr val="tx1"/>
              </a:solidFill>
              <a:latin typeface="Arial" pitchFamily="34" charset="0"/>
              <a:cs typeface="Arial" pitchFamily="34"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437644774"/>
              </p:ext>
            </p:extLst>
          </p:nvPr>
        </p:nvGraphicFramePr>
        <p:xfrm>
          <a:off x="2940843" y="4409779"/>
          <a:ext cx="2954338" cy="525462"/>
        </p:xfrm>
        <a:graphic>
          <a:graphicData uri="http://schemas.openxmlformats.org/presentationml/2006/ole">
            <mc:AlternateContent xmlns:mc="http://schemas.openxmlformats.org/markup-compatibility/2006">
              <mc:Choice xmlns:v="urn:schemas-microsoft-com:vml" Requires="v">
                <p:oleObj spid="_x0000_s971836" name="Equation" r:id="rId6" imgW="1143000" imgH="203040" progId="Equation.DSMT4">
                  <p:embed/>
                </p:oleObj>
              </mc:Choice>
              <mc:Fallback>
                <p:oleObj name="Equation" r:id="rId6" imgW="1143000" imgH="203040" progId="Equation.DSMT4">
                  <p:embed/>
                  <p:pic>
                    <p:nvPicPr>
                      <p:cNvPr id="0" name=""/>
                      <p:cNvPicPr>
                        <a:picLocks noChangeAspect="1" noChangeArrowheads="1"/>
                      </p:cNvPicPr>
                      <p:nvPr/>
                    </p:nvPicPr>
                    <p:blipFill>
                      <a:blip r:embed="rId7"/>
                      <a:srcRect/>
                      <a:stretch>
                        <a:fillRect/>
                      </a:stretch>
                    </p:blipFill>
                    <p:spPr bwMode="auto">
                      <a:xfrm>
                        <a:off x="2940843" y="4409779"/>
                        <a:ext cx="295433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 name="TextBox 22"/>
          <p:cNvSpPr txBox="1"/>
          <p:nvPr/>
        </p:nvSpPr>
        <p:spPr>
          <a:xfrm>
            <a:off x="1065212" y="5028396"/>
            <a:ext cx="1371600" cy="477054"/>
          </a:xfrm>
          <a:prstGeom prst="rect">
            <a:avLst/>
          </a:prstGeom>
          <a:noFill/>
        </p:spPr>
        <p:txBody>
          <a:bodyPr wrap="square" rtlCol="0">
            <a:spAutoFit/>
          </a:bodyPr>
          <a:lstStyle/>
          <a:p>
            <a:pPr algn="just"/>
            <a:r>
              <a:rPr lang="en-US" sz="2500" b="1" smtClean="0">
                <a:latin typeface="Arial" pitchFamily="34" charset="0"/>
                <a:cs typeface="Arial" pitchFamily="34" charset="0"/>
              </a:rPr>
              <a:t>Ta có : </a:t>
            </a:r>
            <a:endParaRPr lang="en-US" sz="2500" b="1">
              <a:solidFill>
                <a:schemeClr val="tx1"/>
              </a:solidFill>
              <a:latin typeface="Arial" pitchFamily="34" charset="0"/>
              <a:cs typeface="Arial" pitchFamily="34" charset="0"/>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3023350304"/>
              </p:ext>
            </p:extLst>
          </p:nvPr>
        </p:nvGraphicFramePr>
        <p:xfrm>
          <a:off x="2168524" y="4935241"/>
          <a:ext cx="3743325" cy="623887"/>
        </p:xfrm>
        <a:graphic>
          <a:graphicData uri="http://schemas.openxmlformats.org/presentationml/2006/ole">
            <mc:AlternateContent xmlns:mc="http://schemas.openxmlformats.org/markup-compatibility/2006">
              <mc:Choice xmlns:v="urn:schemas-microsoft-com:vml" Requires="v">
                <p:oleObj spid="_x0000_s971837" name="Equation" r:id="rId8" imgW="1447560" imgH="241200" progId="Equation.DSMT4">
                  <p:embed/>
                </p:oleObj>
              </mc:Choice>
              <mc:Fallback>
                <p:oleObj name="Equation" r:id="rId8" imgW="1447560" imgH="241200" progId="Equation.DSMT4">
                  <p:embed/>
                  <p:pic>
                    <p:nvPicPr>
                      <p:cNvPr id="0" name=""/>
                      <p:cNvPicPr>
                        <a:picLocks noChangeAspect="1" noChangeArrowheads="1"/>
                      </p:cNvPicPr>
                      <p:nvPr/>
                    </p:nvPicPr>
                    <p:blipFill>
                      <a:blip r:embed="rId9"/>
                      <a:srcRect/>
                      <a:stretch>
                        <a:fillRect/>
                      </a:stretch>
                    </p:blipFill>
                    <p:spPr bwMode="auto">
                      <a:xfrm>
                        <a:off x="2168524" y="4935241"/>
                        <a:ext cx="374332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TextBox 25"/>
          <p:cNvSpPr txBox="1"/>
          <p:nvPr/>
        </p:nvSpPr>
        <p:spPr>
          <a:xfrm>
            <a:off x="700659" y="5582042"/>
            <a:ext cx="4696826" cy="477054"/>
          </a:xfrm>
          <a:prstGeom prst="rect">
            <a:avLst/>
          </a:prstGeom>
          <a:noFill/>
        </p:spPr>
        <p:txBody>
          <a:bodyPr wrap="square" rtlCol="0">
            <a:spAutoFit/>
          </a:bodyPr>
          <a:lstStyle/>
          <a:p>
            <a:pPr algn="just"/>
            <a:r>
              <a:rPr lang="vi-VN" sz="2500" b="1" smtClean="0">
                <a:latin typeface="Arial" pitchFamily="34" charset="0"/>
                <a:cs typeface="Arial" pitchFamily="34" charset="0"/>
              </a:rPr>
              <a:t>Phương trình</a:t>
            </a:r>
            <a:r>
              <a:rPr lang="en-US" sz="2500" b="1" smtClean="0">
                <a:latin typeface="Arial" pitchFamily="34" charset="0"/>
                <a:cs typeface="Arial" pitchFamily="34" charset="0"/>
              </a:rPr>
              <a:t> có 2 nghiệm :</a:t>
            </a:r>
            <a:endParaRPr lang="en-US" sz="2500" b="1">
              <a:solidFill>
                <a:schemeClr val="tx1"/>
              </a:solidFill>
              <a:latin typeface="Arial" pitchFamily="34" charset="0"/>
              <a:cs typeface="Arial" pitchFamily="34" charset="0"/>
            </a:endParaRPr>
          </a:p>
        </p:txBody>
      </p:sp>
      <p:graphicFrame>
        <p:nvGraphicFramePr>
          <p:cNvPr id="27" name="Object 26"/>
          <p:cNvGraphicFramePr>
            <a:graphicFrameLocks noChangeAspect="1"/>
          </p:cNvGraphicFramePr>
          <p:nvPr>
            <p:extLst>
              <p:ext uri="{D42A27DB-BD31-4B8C-83A1-F6EECF244321}">
                <p14:modId xmlns:p14="http://schemas.microsoft.com/office/powerpoint/2010/main" val="1243610150"/>
              </p:ext>
            </p:extLst>
          </p:nvPr>
        </p:nvGraphicFramePr>
        <p:xfrm>
          <a:off x="5244306" y="5410200"/>
          <a:ext cx="6073775" cy="820738"/>
        </p:xfrm>
        <a:graphic>
          <a:graphicData uri="http://schemas.openxmlformats.org/presentationml/2006/ole">
            <mc:AlternateContent xmlns:mc="http://schemas.openxmlformats.org/markup-compatibility/2006">
              <mc:Choice xmlns:v="urn:schemas-microsoft-com:vml" Requires="v">
                <p:oleObj spid="_x0000_s971838" name="Equation" r:id="rId10" imgW="2349360" imgH="317160" progId="Equation.DSMT4">
                  <p:embed/>
                </p:oleObj>
              </mc:Choice>
              <mc:Fallback>
                <p:oleObj name="Equation" r:id="rId10" imgW="2349360" imgH="317160" progId="Equation.DSMT4">
                  <p:embed/>
                  <p:pic>
                    <p:nvPicPr>
                      <p:cNvPr id="0" name=""/>
                      <p:cNvPicPr>
                        <a:picLocks noChangeAspect="1" noChangeArrowheads="1"/>
                      </p:cNvPicPr>
                      <p:nvPr/>
                    </p:nvPicPr>
                    <p:blipFill>
                      <a:blip r:embed="rId11"/>
                      <a:srcRect/>
                      <a:stretch>
                        <a:fillRect/>
                      </a:stretch>
                    </p:blipFill>
                    <p:spPr bwMode="auto">
                      <a:xfrm>
                        <a:off x="5244306" y="5410200"/>
                        <a:ext cx="607377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 name="TextBox 27"/>
          <p:cNvSpPr txBox="1"/>
          <p:nvPr/>
        </p:nvSpPr>
        <p:spPr>
          <a:xfrm>
            <a:off x="684212" y="6172200"/>
            <a:ext cx="10961672" cy="477054"/>
          </a:xfrm>
          <a:prstGeom prst="rect">
            <a:avLst/>
          </a:prstGeom>
          <a:noFill/>
        </p:spPr>
        <p:txBody>
          <a:bodyPr wrap="square" rtlCol="0">
            <a:spAutoFit/>
          </a:bodyPr>
          <a:lstStyle/>
          <a:p>
            <a:pPr algn="just"/>
            <a:r>
              <a:rPr lang="vi-VN" sz="2500" b="1">
                <a:latin typeface="Arial" pitchFamily="34" charset="0"/>
                <a:cs typeface="Arial" pitchFamily="34" charset="0"/>
              </a:rPr>
              <a:t>Do đó, chiều dài và chiều rộng của mảnh vườn lần lượt là </a:t>
            </a:r>
            <a:r>
              <a:rPr lang="vi-VN" sz="2500" b="1">
                <a:solidFill>
                  <a:srgbClr val="C00000"/>
                </a:solidFill>
                <a:latin typeface="Arial" pitchFamily="34" charset="0"/>
                <a:cs typeface="Arial" pitchFamily="34" charset="0"/>
              </a:rPr>
              <a:t>12m</a:t>
            </a:r>
            <a:r>
              <a:rPr lang="vi-VN" sz="2500" b="1">
                <a:latin typeface="Arial" pitchFamily="34" charset="0"/>
                <a:cs typeface="Arial" pitchFamily="34" charset="0"/>
              </a:rPr>
              <a:t> và </a:t>
            </a:r>
            <a:r>
              <a:rPr lang="vi-VN" sz="2500" b="1" smtClean="0">
                <a:solidFill>
                  <a:srgbClr val="C00000"/>
                </a:solidFill>
                <a:latin typeface="Arial" pitchFamily="34" charset="0"/>
                <a:cs typeface="Arial" pitchFamily="34" charset="0"/>
              </a:rPr>
              <a:t>8m</a:t>
            </a:r>
            <a:r>
              <a:rPr lang="vi-VN" sz="2500" b="1" smtClean="0">
                <a:latin typeface="Arial" pitchFamily="34" charset="0"/>
                <a:cs typeface="Arial" pitchFamily="34" charset="0"/>
              </a:rPr>
              <a:t>.</a:t>
            </a:r>
            <a:endParaRPr lang="en-US" sz="2500" b="1">
              <a:solidFill>
                <a:schemeClr val="tx1"/>
              </a:solidFill>
              <a:latin typeface="Arial" pitchFamily="34" charset="0"/>
              <a:cs typeface="Arial" pitchFamily="34" charset="0"/>
            </a:endParaRPr>
          </a:p>
        </p:txBody>
      </p:sp>
      <p:pic>
        <p:nvPicPr>
          <p:cNvPr id="971832" name="Picture 5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0812" y="711529"/>
            <a:ext cx="11888787"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48206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left)">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left)">
                                      <p:cBhvr>
                                        <p:cTn id="4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P spid="23" grpId="0"/>
      <p:bldP spid="26"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348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0012" y="1219200"/>
            <a:ext cx="8950325" cy="421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08012" y="533399"/>
            <a:ext cx="10896600" cy="5638801"/>
          </a:xfrm>
          <a:prstGeom prst="rect">
            <a:avLst/>
          </a:prstGeom>
          <a:noFill/>
          <a:ln w="123825">
            <a:solidFill>
              <a:schemeClr val="accent3">
                <a:lumMod val="75000"/>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133012" y="5451475"/>
            <a:ext cx="1901825" cy="1475109"/>
          </a:xfrm>
          <a:prstGeom prst="rect">
            <a:avLst/>
          </a:prstGeom>
        </p:spPr>
      </p:pic>
    </p:spTree>
    <p:extLst>
      <p:ext uri="{BB962C8B-B14F-4D97-AF65-F5344CB8AC3E}">
        <p14:creationId xmlns:p14="http://schemas.microsoft.com/office/powerpoint/2010/main" val="17793619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8887594" y="1061755"/>
            <a:ext cx="999524" cy="999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4"/>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8897648" y="2414434"/>
            <a:ext cx="999524" cy="999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4"/>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8897648" y="3752934"/>
            <a:ext cx="999524" cy="999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4"/>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8887594" y="5170429"/>
            <a:ext cx="999524" cy="999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22317" y="3295169"/>
            <a:ext cx="1126038" cy="1683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22317" y="604635"/>
            <a:ext cx="1126038" cy="1697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22317" y="1945587"/>
            <a:ext cx="1126038" cy="1650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822317" y="4704766"/>
            <a:ext cx="1126038" cy="1756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633908">
            <a:off x="9560944" y="3885609"/>
            <a:ext cx="587415" cy="587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633908">
            <a:off x="9633984" y="1322266"/>
            <a:ext cx="441334" cy="44144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633908">
            <a:off x="7166286" y="493476"/>
            <a:ext cx="587415" cy="587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708028">
            <a:off x="3734322" y="3474419"/>
            <a:ext cx="331581" cy="331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633908">
            <a:off x="7437448" y="3130321"/>
            <a:ext cx="587415" cy="587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633908">
            <a:off x="3263826" y="1365316"/>
            <a:ext cx="587415" cy="587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633908">
            <a:off x="5676431" y="1155445"/>
            <a:ext cx="485468" cy="48559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708028">
            <a:off x="4865376" y="686910"/>
            <a:ext cx="331581" cy="331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708028">
            <a:off x="5280402" y="2324419"/>
            <a:ext cx="331581" cy="331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633908">
            <a:off x="2011785" y="3094100"/>
            <a:ext cx="587415" cy="587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633908">
            <a:off x="5530529" y="3077902"/>
            <a:ext cx="587415" cy="587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708028">
            <a:off x="8731858" y="2748494"/>
            <a:ext cx="331581" cy="331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18">
            <a:extLst>
              <a:ext uri="{28A0092B-C50C-407E-A947-70E740481C1C}">
                <a14:useLocalDpi xmlns:a14="http://schemas.microsoft.com/office/drawing/2010/main" val="0"/>
              </a:ext>
            </a:extLst>
          </a:blip>
          <a:srcRect b="33503"/>
          <a:stretch/>
        </p:blipFill>
        <p:spPr bwMode="auto">
          <a:xfrm>
            <a:off x="3557533" y="60288"/>
            <a:ext cx="5509171" cy="52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633908">
            <a:off x="817581" y="544462"/>
            <a:ext cx="485468" cy="48559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708028">
            <a:off x="1302406" y="3670890"/>
            <a:ext cx="331581" cy="331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708028">
            <a:off x="2892846" y="4138394"/>
            <a:ext cx="331581" cy="331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633908">
            <a:off x="629133" y="1943437"/>
            <a:ext cx="587415" cy="587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633908">
            <a:off x="1174489" y="1240275"/>
            <a:ext cx="587415" cy="587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0708028">
            <a:off x="7626455" y="5097293"/>
            <a:ext cx="587415" cy="587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708028">
            <a:off x="8731857" y="5301854"/>
            <a:ext cx="331581" cy="331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More tham I can say 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3620329" y="6886996"/>
            <a:ext cx="304721" cy="304800"/>
          </a:xfrm>
          <a:prstGeom prst="rect">
            <a:avLst/>
          </a:prstGeom>
        </p:spPr>
      </p:pic>
      <p:pic>
        <p:nvPicPr>
          <p:cNvPr id="45" name="Picture 4">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951335" y="5878158"/>
            <a:ext cx="1624455" cy="435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5145998" y="887185"/>
            <a:ext cx="2723722" cy="2723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83349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00" fill="hold"/>
                                        <p:tgtEl>
                                          <p:spTgt spid="6"/>
                                        </p:tgtEl>
                                      </p:cBhvr>
                                    </p:cmd>
                                  </p:childTnLst>
                                </p:cTn>
                              </p:par>
                              <p:par>
                                <p:cTn id="7" presetID="26" presetClass="emph" presetSubtype="0" repeatCount="indefinite" fill="hold" nodeType="withEffect">
                                  <p:stCondLst>
                                    <p:cond delay="0"/>
                                  </p:stCondLst>
                                  <p:childTnLst>
                                    <p:animEffect transition="out" filter="fade">
                                      <p:cBhvr>
                                        <p:cTn id="8" dur="500" tmFilter="0, 0; .2, .5; .8, .5; 1, 0"/>
                                        <p:tgtEl>
                                          <p:spTgt spid="2050"/>
                                        </p:tgtEl>
                                      </p:cBhvr>
                                    </p:animEffect>
                                    <p:animScale>
                                      <p:cBhvr>
                                        <p:cTn id="9" dur="250" autoRev="1" fill="hold"/>
                                        <p:tgtEl>
                                          <p:spTgt spid="2050"/>
                                        </p:tgtEl>
                                      </p:cBhvr>
                                      <p:by x="105000" y="105000"/>
                                    </p:animScale>
                                  </p:childTnLst>
                                </p:cTn>
                              </p:par>
                              <p:par>
                                <p:cTn id="10" presetID="26" presetClass="emph" presetSubtype="0" repeatCount="indefinite" fill="hold" nodeType="withEffect">
                                  <p:stCondLst>
                                    <p:cond delay="0"/>
                                  </p:stCondLst>
                                  <p:childTnLst>
                                    <p:animEffect transition="out" filter="fade">
                                      <p:cBhvr>
                                        <p:cTn id="11" dur="500" tmFilter="0, 0; .2, .5; .8, .5; 1, 0"/>
                                        <p:tgtEl>
                                          <p:spTgt spid="25"/>
                                        </p:tgtEl>
                                      </p:cBhvr>
                                    </p:animEffect>
                                    <p:animScale>
                                      <p:cBhvr>
                                        <p:cTn id="12" dur="250" autoRev="1" fill="hold"/>
                                        <p:tgtEl>
                                          <p:spTgt spid="25"/>
                                        </p:tgtEl>
                                      </p:cBhvr>
                                      <p:by x="105000" y="105000"/>
                                    </p:animScale>
                                  </p:childTnLst>
                                </p:cTn>
                              </p:par>
                              <p:par>
                                <p:cTn id="13" presetID="26" presetClass="emph" presetSubtype="0" repeatCount="indefinite" fill="hold" nodeType="withEffect">
                                  <p:stCondLst>
                                    <p:cond delay="0"/>
                                  </p:stCondLst>
                                  <p:childTnLst>
                                    <p:animEffect transition="out" filter="fade">
                                      <p:cBhvr>
                                        <p:cTn id="14" dur="500" tmFilter="0, 0; .2, .5; .8, .5; 1, 0"/>
                                        <p:tgtEl>
                                          <p:spTgt spid="26"/>
                                        </p:tgtEl>
                                      </p:cBhvr>
                                    </p:animEffect>
                                    <p:animScale>
                                      <p:cBhvr>
                                        <p:cTn id="15" dur="250" autoRev="1" fill="hold"/>
                                        <p:tgtEl>
                                          <p:spTgt spid="26"/>
                                        </p:tgtEl>
                                      </p:cBhvr>
                                      <p:by x="105000" y="105000"/>
                                    </p:animScale>
                                  </p:childTnLst>
                                </p:cTn>
                              </p:par>
                              <p:par>
                                <p:cTn id="16" presetID="26" presetClass="emph" presetSubtype="0" repeatCount="indefinite" fill="hold" nodeType="withEffect">
                                  <p:stCondLst>
                                    <p:cond delay="0"/>
                                  </p:stCondLst>
                                  <p:childTnLst>
                                    <p:animEffect transition="out" filter="fade">
                                      <p:cBhvr>
                                        <p:cTn id="17" dur="500" tmFilter="0, 0; .2, .5; .8, .5; 1, 0"/>
                                        <p:tgtEl>
                                          <p:spTgt spid="27"/>
                                        </p:tgtEl>
                                      </p:cBhvr>
                                    </p:animEffect>
                                    <p:animScale>
                                      <p:cBhvr>
                                        <p:cTn id="18" dur="250" autoRev="1" fill="hold"/>
                                        <p:tgtEl>
                                          <p:spTgt spid="27"/>
                                        </p:tgtEl>
                                      </p:cBhvr>
                                      <p:by x="105000" y="105000"/>
                                    </p:animScale>
                                  </p:childTnLst>
                                </p:cTn>
                              </p:par>
                              <p:par>
                                <p:cTn id="19" presetID="26" presetClass="emph" presetSubtype="0" repeatCount="indefinite" fill="hold" nodeType="withEffect">
                                  <p:stCondLst>
                                    <p:cond delay="0"/>
                                  </p:stCondLst>
                                  <p:childTnLst>
                                    <p:animEffect transition="out" filter="fade">
                                      <p:cBhvr>
                                        <p:cTn id="20" dur="500" tmFilter="0, 0; .2, .5; .8, .5; 1, 0"/>
                                        <p:tgtEl>
                                          <p:spTgt spid="21"/>
                                        </p:tgtEl>
                                      </p:cBhvr>
                                    </p:animEffect>
                                    <p:animScale>
                                      <p:cBhvr>
                                        <p:cTn id="21" dur="250" autoRev="1" fill="hold"/>
                                        <p:tgtEl>
                                          <p:spTgt spid="21"/>
                                        </p:tgtEl>
                                      </p:cBhvr>
                                      <p:by x="105000" y="105000"/>
                                    </p:animScale>
                                  </p:childTnLst>
                                </p:cTn>
                              </p:par>
                              <p:par>
                                <p:cTn id="22" presetID="26" presetClass="emph" presetSubtype="0" repeatCount="indefinite" fill="hold" nodeType="withEffect">
                                  <p:stCondLst>
                                    <p:cond delay="0"/>
                                  </p:stCondLst>
                                  <p:childTnLst>
                                    <p:animEffect transition="out" filter="fade">
                                      <p:cBhvr>
                                        <p:cTn id="23" dur="500" tmFilter="0, 0; .2, .5; .8, .5; 1, 0"/>
                                        <p:tgtEl>
                                          <p:spTgt spid="22"/>
                                        </p:tgtEl>
                                      </p:cBhvr>
                                    </p:animEffect>
                                    <p:animScale>
                                      <p:cBhvr>
                                        <p:cTn id="24" dur="250" autoRev="1" fill="hold"/>
                                        <p:tgtEl>
                                          <p:spTgt spid="22"/>
                                        </p:tgtEl>
                                      </p:cBhvr>
                                      <p:by x="105000" y="105000"/>
                                    </p:animScale>
                                  </p:childTnLst>
                                </p:cTn>
                              </p:par>
                              <p:par>
                                <p:cTn id="25" presetID="26" presetClass="emph" presetSubtype="0" repeatCount="indefinite" fill="hold" nodeType="withEffect">
                                  <p:stCondLst>
                                    <p:cond delay="0"/>
                                  </p:stCondLst>
                                  <p:childTnLst>
                                    <p:animEffect transition="out" filter="fade">
                                      <p:cBhvr>
                                        <p:cTn id="26" dur="500" tmFilter="0, 0; .2, .5; .8, .5; 1, 0"/>
                                        <p:tgtEl>
                                          <p:spTgt spid="23"/>
                                        </p:tgtEl>
                                      </p:cBhvr>
                                    </p:animEffect>
                                    <p:animScale>
                                      <p:cBhvr>
                                        <p:cTn id="27" dur="250" autoRev="1" fill="hold"/>
                                        <p:tgtEl>
                                          <p:spTgt spid="23"/>
                                        </p:tgtEl>
                                      </p:cBhvr>
                                      <p:by x="105000" y="105000"/>
                                    </p:animScale>
                                  </p:childTnLst>
                                </p:cTn>
                              </p:par>
                              <p:par>
                                <p:cTn id="28" presetID="26" presetClass="emph" presetSubtype="0" repeatCount="indefinite" fill="hold" nodeType="withEffect">
                                  <p:stCondLst>
                                    <p:cond delay="0"/>
                                  </p:stCondLst>
                                  <p:childTnLst>
                                    <p:animEffect transition="out" filter="fade">
                                      <p:cBhvr>
                                        <p:cTn id="29" dur="500" tmFilter="0, 0; .2, .5; .8, .5; 1, 0"/>
                                        <p:tgtEl>
                                          <p:spTgt spid="24"/>
                                        </p:tgtEl>
                                      </p:cBhvr>
                                    </p:animEffect>
                                    <p:animScale>
                                      <p:cBhvr>
                                        <p:cTn id="30" dur="250" autoRev="1" fill="hold"/>
                                        <p:tgtEl>
                                          <p:spTgt spid="24"/>
                                        </p:tgtEl>
                                      </p:cBhvr>
                                      <p:by x="105000" y="105000"/>
                                    </p:animScale>
                                  </p:childTnLst>
                                </p:cTn>
                              </p:par>
                              <p:par>
                                <p:cTn id="31" presetID="26" presetClass="emph" presetSubtype="0" repeatCount="indefinite" fill="hold" nodeType="withEffect">
                                  <p:stCondLst>
                                    <p:cond delay="0"/>
                                  </p:stCondLst>
                                  <p:childTnLst>
                                    <p:animEffect transition="out" filter="fade">
                                      <p:cBhvr>
                                        <p:cTn id="32" dur="500" tmFilter="0, 0; .2, .5; .8, .5; 1, 0"/>
                                        <p:tgtEl>
                                          <p:spTgt spid="28"/>
                                        </p:tgtEl>
                                      </p:cBhvr>
                                    </p:animEffect>
                                    <p:animScale>
                                      <p:cBhvr>
                                        <p:cTn id="33" dur="250" autoRev="1" fill="hold"/>
                                        <p:tgtEl>
                                          <p:spTgt spid="28"/>
                                        </p:tgtEl>
                                      </p:cBhvr>
                                      <p:by x="105000" y="105000"/>
                                    </p:animScale>
                                  </p:childTnLst>
                                </p:cTn>
                              </p:par>
                              <p:par>
                                <p:cTn id="34" presetID="26" presetClass="emph" presetSubtype="0" repeatCount="indefinite" fill="hold" nodeType="withEffect">
                                  <p:stCondLst>
                                    <p:cond delay="0"/>
                                  </p:stCondLst>
                                  <p:childTnLst>
                                    <p:animEffect transition="out" filter="fade">
                                      <p:cBhvr>
                                        <p:cTn id="35" dur="500" tmFilter="0, 0; .2, .5; .8, .5; 1, 0"/>
                                        <p:tgtEl>
                                          <p:spTgt spid="29"/>
                                        </p:tgtEl>
                                      </p:cBhvr>
                                    </p:animEffect>
                                    <p:animScale>
                                      <p:cBhvr>
                                        <p:cTn id="36" dur="250" autoRev="1" fill="hold"/>
                                        <p:tgtEl>
                                          <p:spTgt spid="29"/>
                                        </p:tgtEl>
                                      </p:cBhvr>
                                      <p:by x="105000" y="105000"/>
                                    </p:animScale>
                                  </p:childTnLst>
                                </p:cTn>
                              </p:par>
                              <p:par>
                                <p:cTn id="37" presetID="26" presetClass="emph" presetSubtype="0" repeatCount="indefinite" fill="hold" nodeType="withEffect">
                                  <p:stCondLst>
                                    <p:cond delay="0"/>
                                  </p:stCondLst>
                                  <p:childTnLst>
                                    <p:animEffect transition="out" filter="fade">
                                      <p:cBhvr>
                                        <p:cTn id="38" dur="500" tmFilter="0, 0; .2, .5; .8, .5; 1, 0"/>
                                        <p:tgtEl>
                                          <p:spTgt spid="30"/>
                                        </p:tgtEl>
                                      </p:cBhvr>
                                    </p:animEffect>
                                    <p:animScale>
                                      <p:cBhvr>
                                        <p:cTn id="39" dur="250" autoRev="1" fill="hold"/>
                                        <p:tgtEl>
                                          <p:spTgt spid="30"/>
                                        </p:tgtEl>
                                      </p:cBhvr>
                                      <p:by x="105000" y="105000"/>
                                    </p:animScale>
                                  </p:childTnLst>
                                </p:cTn>
                              </p:par>
                              <p:par>
                                <p:cTn id="40" presetID="26" presetClass="emph" presetSubtype="0" repeatCount="indefinite" fill="hold" nodeType="withEffect">
                                  <p:stCondLst>
                                    <p:cond delay="0"/>
                                  </p:stCondLst>
                                  <p:childTnLst>
                                    <p:animEffect transition="out" filter="fade">
                                      <p:cBhvr>
                                        <p:cTn id="41" dur="500" tmFilter="0, 0; .2, .5; .8, .5; 1, 0"/>
                                        <p:tgtEl>
                                          <p:spTgt spid="31"/>
                                        </p:tgtEl>
                                      </p:cBhvr>
                                    </p:animEffect>
                                    <p:animScale>
                                      <p:cBhvr>
                                        <p:cTn id="42" dur="250" autoRev="1" fill="hold"/>
                                        <p:tgtEl>
                                          <p:spTgt spid="31"/>
                                        </p:tgtEl>
                                      </p:cBhvr>
                                      <p:by x="105000" y="105000"/>
                                    </p:animScale>
                                  </p:childTnLst>
                                </p:cTn>
                              </p:par>
                              <p:par>
                                <p:cTn id="43" presetID="26" presetClass="emph" presetSubtype="0" repeatCount="indefinite" fill="hold" nodeType="withEffect">
                                  <p:stCondLst>
                                    <p:cond delay="0"/>
                                  </p:stCondLst>
                                  <p:childTnLst>
                                    <p:animEffect transition="out" filter="fade">
                                      <p:cBhvr>
                                        <p:cTn id="44" dur="500" tmFilter="0, 0; .2, .5; .8, .5; 1, 0"/>
                                        <p:tgtEl>
                                          <p:spTgt spid="32"/>
                                        </p:tgtEl>
                                      </p:cBhvr>
                                    </p:animEffect>
                                    <p:animScale>
                                      <p:cBhvr>
                                        <p:cTn id="45" dur="250" autoRev="1" fill="hold"/>
                                        <p:tgtEl>
                                          <p:spTgt spid="32"/>
                                        </p:tgtEl>
                                      </p:cBhvr>
                                      <p:by x="105000" y="105000"/>
                                    </p:animScale>
                                  </p:childTnLst>
                                </p:cTn>
                              </p:par>
                              <p:par>
                                <p:cTn id="46" presetID="31" presetClass="path" presetSubtype="0" repeatCount="5000" accel="50000" decel="50000" fill="hold" nodeType="withEffect">
                                  <p:stCondLst>
                                    <p:cond delay="0"/>
                                  </p:stCondLst>
                                  <p:childTnLst>
                                    <p:animMotion origin="layout" path="M -0.21869 0.00972 C -0.21543 0.00949 -0.19734 0.00764 -0.15321 0.00764 C -0.08565 0.00787 -0.0591 0.00926 0.00313 0.00787 C 0.04218 0.00718 0.08839 0.00533 0.12211 0.00533 C 0.19813 0.00533 0.2144 0.00718 0.2144 0.00926 C 0.21648 0.01181 0.11664 0.01412 -0.0039 0.01435 C -0.1264 0.01482 -0.22715 0.01181 -0.21869 0.00972 Z " pathEditMode="relative" rAng="0" ptsTypes="fffffff">
                                      <p:cBhvr>
                                        <p:cTn id="47" dur="15000" fill="hold"/>
                                        <p:tgtEl>
                                          <p:spTgt spid="1026"/>
                                        </p:tgtEl>
                                        <p:attrNameLst>
                                          <p:attrName>ppt_x</p:attrName>
                                          <p:attrName>ppt_y</p:attrName>
                                        </p:attrNameLst>
                                      </p:cBhvr>
                                      <p:rCtr x="21336" y="23"/>
                                    </p:animMotion>
                                  </p:childTnLst>
                                </p:cTn>
                              </p:par>
                              <p:par>
                                <p:cTn id="48" presetID="45" presetClass="entr" presetSubtype="0" repeatCount="indefinite" fill="hold" nodeType="withEffect">
                                  <p:stCondLst>
                                    <p:cond delay="0"/>
                                  </p:stCondLst>
                                  <p:childTnLst>
                                    <p:set>
                                      <p:cBhvr>
                                        <p:cTn id="49" dur="1" fill="hold">
                                          <p:stCondLst>
                                            <p:cond delay="0"/>
                                          </p:stCondLst>
                                        </p:cTn>
                                        <p:tgtEl>
                                          <p:spTgt spid="1028"/>
                                        </p:tgtEl>
                                        <p:attrNameLst>
                                          <p:attrName>style.visibility</p:attrName>
                                        </p:attrNameLst>
                                      </p:cBhvr>
                                      <p:to>
                                        <p:strVal val="visible"/>
                                      </p:to>
                                    </p:set>
                                    <p:animEffect transition="in" filter="fade">
                                      <p:cBhvr>
                                        <p:cTn id="50" dur="5000"/>
                                        <p:tgtEl>
                                          <p:spTgt spid="1028"/>
                                        </p:tgtEl>
                                      </p:cBhvr>
                                    </p:animEffect>
                                    <p:anim calcmode="lin" valueType="num">
                                      <p:cBhvr>
                                        <p:cTn id="51" dur="5000" fill="hold"/>
                                        <p:tgtEl>
                                          <p:spTgt spid="1028"/>
                                        </p:tgtEl>
                                        <p:attrNameLst>
                                          <p:attrName>ppt_w</p:attrName>
                                        </p:attrNameLst>
                                      </p:cBhvr>
                                      <p:tavLst>
                                        <p:tav tm="0" fmla="#ppt_w*sin(2.5*pi*$)">
                                          <p:val>
                                            <p:fltVal val="0"/>
                                          </p:val>
                                        </p:tav>
                                        <p:tav tm="100000">
                                          <p:val>
                                            <p:fltVal val="1"/>
                                          </p:val>
                                        </p:tav>
                                      </p:tavLst>
                                    </p:anim>
                                    <p:anim calcmode="lin" valueType="num">
                                      <p:cBhvr>
                                        <p:cTn id="52" dur="5000" fill="hold"/>
                                        <p:tgtEl>
                                          <p:spTgt spid="1028"/>
                                        </p:tgtEl>
                                        <p:attrNameLst>
                                          <p:attrName>ppt_h</p:attrName>
                                        </p:attrNameLst>
                                      </p:cBhvr>
                                      <p:tavLst>
                                        <p:tav tm="0">
                                          <p:val>
                                            <p:strVal val="#ppt_h"/>
                                          </p:val>
                                        </p:tav>
                                        <p:tav tm="100000">
                                          <p:val>
                                            <p:strVal val="#ppt_h"/>
                                          </p:val>
                                        </p:tav>
                                      </p:tavLst>
                                    </p:anim>
                                  </p:childTnLst>
                                </p:cTn>
                              </p:par>
                              <p:par>
                                <p:cTn id="53" presetID="45" presetClass="entr" presetSubtype="0" repeatCount="indefinite"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0"/>
                                        <p:tgtEl>
                                          <p:spTgt spid="36"/>
                                        </p:tgtEl>
                                      </p:cBhvr>
                                    </p:animEffect>
                                    <p:anim calcmode="lin" valueType="num">
                                      <p:cBhvr>
                                        <p:cTn id="56" dur="5000" fill="hold"/>
                                        <p:tgtEl>
                                          <p:spTgt spid="36"/>
                                        </p:tgtEl>
                                        <p:attrNameLst>
                                          <p:attrName>ppt_w</p:attrName>
                                        </p:attrNameLst>
                                      </p:cBhvr>
                                      <p:tavLst>
                                        <p:tav tm="0" fmla="#ppt_w*sin(2.5*pi*$)">
                                          <p:val>
                                            <p:fltVal val="0"/>
                                          </p:val>
                                        </p:tav>
                                        <p:tav tm="100000">
                                          <p:val>
                                            <p:fltVal val="1"/>
                                          </p:val>
                                        </p:tav>
                                      </p:tavLst>
                                    </p:anim>
                                    <p:anim calcmode="lin" valueType="num">
                                      <p:cBhvr>
                                        <p:cTn id="57" dur="5000" fill="hold"/>
                                        <p:tgtEl>
                                          <p:spTgt spid="36"/>
                                        </p:tgtEl>
                                        <p:attrNameLst>
                                          <p:attrName>ppt_h</p:attrName>
                                        </p:attrNameLst>
                                      </p:cBhvr>
                                      <p:tavLst>
                                        <p:tav tm="0">
                                          <p:val>
                                            <p:strVal val="#ppt_h"/>
                                          </p:val>
                                        </p:tav>
                                        <p:tav tm="100000">
                                          <p:val>
                                            <p:strVal val="#ppt_h"/>
                                          </p:val>
                                        </p:tav>
                                      </p:tavLst>
                                    </p:anim>
                                  </p:childTnLst>
                                </p:cTn>
                              </p:par>
                              <p:par>
                                <p:cTn id="58" presetID="45" presetClass="entr" presetSubtype="0" repeatCount="indefinite" fill="hold"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5000"/>
                                        <p:tgtEl>
                                          <p:spTgt spid="37"/>
                                        </p:tgtEl>
                                      </p:cBhvr>
                                    </p:animEffect>
                                    <p:anim calcmode="lin" valueType="num">
                                      <p:cBhvr>
                                        <p:cTn id="61" dur="5000" fill="hold"/>
                                        <p:tgtEl>
                                          <p:spTgt spid="37"/>
                                        </p:tgtEl>
                                        <p:attrNameLst>
                                          <p:attrName>ppt_w</p:attrName>
                                        </p:attrNameLst>
                                      </p:cBhvr>
                                      <p:tavLst>
                                        <p:tav tm="0" fmla="#ppt_w*sin(2.5*pi*$)">
                                          <p:val>
                                            <p:fltVal val="0"/>
                                          </p:val>
                                        </p:tav>
                                        <p:tav tm="100000">
                                          <p:val>
                                            <p:fltVal val="1"/>
                                          </p:val>
                                        </p:tav>
                                      </p:tavLst>
                                    </p:anim>
                                    <p:anim calcmode="lin" valueType="num">
                                      <p:cBhvr>
                                        <p:cTn id="62" dur="5000" fill="hold"/>
                                        <p:tgtEl>
                                          <p:spTgt spid="37"/>
                                        </p:tgtEl>
                                        <p:attrNameLst>
                                          <p:attrName>ppt_h</p:attrName>
                                        </p:attrNameLst>
                                      </p:cBhvr>
                                      <p:tavLst>
                                        <p:tav tm="0">
                                          <p:val>
                                            <p:strVal val="#ppt_h"/>
                                          </p:val>
                                        </p:tav>
                                        <p:tav tm="100000">
                                          <p:val>
                                            <p:strVal val="#ppt_h"/>
                                          </p:val>
                                        </p:tav>
                                      </p:tavLst>
                                    </p:anim>
                                  </p:childTnLst>
                                </p:cTn>
                              </p:par>
                              <p:par>
                                <p:cTn id="63" presetID="45" presetClass="entr" presetSubtype="0" repeatCount="indefinite" fill="hold"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fade">
                                      <p:cBhvr>
                                        <p:cTn id="65" dur="5000"/>
                                        <p:tgtEl>
                                          <p:spTgt spid="38"/>
                                        </p:tgtEl>
                                      </p:cBhvr>
                                    </p:animEffect>
                                    <p:anim calcmode="lin" valueType="num">
                                      <p:cBhvr>
                                        <p:cTn id="66" dur="5000" fill="hold"/>
                                        <p:tgtEl>
                                          <p:spTgt spid="38"/>
                                        </p:tgtEl>
                                        <p:attrNameLst>
                                          <p:attrName>ppt_w</p:attrName>
                                        </p:attrNameLst>
                                      </p:cBhvr>
                                      <p:tavLst>
                                        <p:tav tm="0" fmla="#ppt_w*sin(2.5*pi*$)">
                                          <p:val>
                                            <p:fltVal val="0"/>
                                          </p:val>
                                        </p:tav>
                                        <p:tav tm="100000">
                                          <p:val>
                                            <p:fltVal val="1"/>
                                          </p:val>
                                        </p:tav>
                                      </p:tavLst>
                                    </p:anim>
                                    <p:anim calcmode="lin" valueType="num">
                                      <p:cBhvr>
                                        <p:cTn id="67" dur="5000" fill="hold"/>
                                        <p:tgtEl>
                                          <p:spTgt spid="38"/>
                                        </p:tgtEl>
                                        <p:attrNameLst>
                                          <p:attrName>ppt_h</p:attrName>
                                        </p:attrNameLst>
                                      </p:cBhvr>
                                      <p:tavLst>
                                        <p:tav tm="0">
                                          <p:val>
                                            <p:strVal val="#ppt_h"/>
                                          </p:val>
                                        </p:tav>
                                        <p:tav tm="100000">
                                          <p:val>
                                            <p:strVal val="#ppt_h"/>
                                          </p:val>
                                        </p:tav>
                                      </p:tavLst>
                                    </p:anim>
                                  </p:childTnLst>
                                </p:cTn>
                              </p:par>
                              <p:par>
                                <p:cTn id="68" presetID="26" presetClass="emph" presetSubtype="0" repeatCount="indefinite" fill="hold" nodeType="withEffect">
                                  <p:stCondLst>
                                    <p:cond delay="0"/>
                                  </p:stCondLst>
                                  <p:childTnLst>
                                    <p:animEffect transition="out" filter="fade">
                                      <p:cBhvr>
                                        <p:cTn id="69" dur="500" tmFilter="0, 0; .2, .5; .8, .5; 1, 0"/>
                                        <p:tgtEl>
                                          <p:spTgt spid="35"/>
                                        </p:tgtEl>
                                      </p:cBhvr>
                                    </p:animEffect>
                                    <p:animScale>
                                      <p:cBhvr>
                                        <p:cTn id="70" dur="250" autoRev="1" fill="hold"/>
                                        <p:tgtEl>
                                          <p:spTgt spid="35"/>
                                        </p:tgtEl>
                                      </p:cBhvr>
                                      <p:by x="105000" y="105000"/>
                                    </p:animScale>
                                  </p:childTnLst>
                                </p:cTn>
                              </p:par>
                              <p:par>
                                <p:cTn id="71" presetID="26" presetClass="emph" presetSubtype="0" repeatCount="indefinite" fill="hold" nodeType="withEffect">
                                  <p:stCondLst>
                                    <p:cond delay="0"/>
                                  </p:stCondLst>
                                  <p:childTnLst>
                                    <p:animEffect transition="out" filter="fade">
                                      <p:cBhvr>
                                        <p:cTn id="72" dur="500" tmFilter="0, 0; .2, .5; .8, .5; 1, 0"/>
                                        <p:tgtEl>
                                          <p:spTgt spid="39"/>
                                        </p:tgtEl>
                                      </p:cBhvr>
                                    </p:animEffect>
                                    <p:animScale>
                                      <p:cBhvr>
                                        <p:cTn id="73" dur="250" autoRev="1" fill="hold"/>
                                        <p:tgtEl>
                                          <p:spTgt spid="39"/>
                                        </p:tgtEl>
                                      </p:cBhvr>
                                      <p:by x="105000" y="105000"/>
                                    </p:animScale>
                                  </p:childTnLst>
                                </p:cTn>
                              </p:par>
                              <p:par>
                                <p:cTn id="74" presetID="26" presetClass="emph" presetSubtype="0" repeatCount="indefinite" fill="hold" nodeType="withEffect">
                                  <p:stCondLst>
                                    <p:cond delay="0"/>
                                  </p:stCondLst>
                                  <p:childTnLst>
                                    <p:animEffect transition="out" filter="fade">
                                      <p:cBhvr>
                                        <p:cTn id="75" dur="500" tmFilter="0, 0; .2, .5; .8, .5; 1, 0"/>
                                        <p:tgtEl>
                                          <p:spTgt spid="40"/>
                                        </p:tgtEl>
                                      </p:cBhvr>
                                    </p:animEffect>
                                    <p:animScale>
                                      <p:cBhvr>
                                        <p:cTn id="76" dur="250" autoRev="1" fill="hold"/>
                                        <p:tgtEl>
                                          <p:spTgt spid="40"/>
                                        </p:tgtEl>
                                      </p:cBhvr>
                                      <p:by x="105000" y="105000"/>
                                    </p:animScale>
                                  </p:childTnLst>
                                </p:cTn>
                              </p:par>
                              <p:par>
                                <p:cTn id="77" presetID="26" presetClass="emph" presetSubtype="0" repeatCount="indefinite" fill="hold" nodeType="withEffect">
                                  <p:stCondLst>
                                    <p:cond delay="0"/>
                                  </p:stCondLst>
                                  <p:childTnLst>
                                    <p:animEffect transition="out" filter="fade">
                                      <p:cBhvr>
                                        <p:cTn id="78" dur="500" tmFilter="0, 0; .2, .5; .8, .5; 1, 0"/>
                                        <p:tgtEl>
                                          <p:spTgt spid="41"/>
                                        </p:tgtEl>
                                      </p:cBhvr>
                                    </p:animEffect>
                                    <p:animScale>
                                      <p:cBhvr>
                                        <p:cTn id="79" dur="250" autoRev="1" fill="hold"/>
                                        <p:tgtEl>
                                          <p:spTgt spid="41"/>
                                        </p:tgtEl>
                                      </p:cBhvr>
                                      <p:by x="105000" y="105000"/>
                                    </p:animScale>
                                  </p:childTnLst>
                                </p:cTn>
                              </p:par>
                              <p:par>
                                <p:cTn id="80" presetID="26" presetClass="emph" presetSubtype="0" repeatCount="indefinite" fill="hold" nodeType="withEffect">
                                  <p:stCondLst>
                                    <p:cond delay="0"/>
                                  </p:stCondLst>
                                  <p:childTnLst>
                                    <p:animEffect transition="out" filter="fade">
                                      <p:cBhvr>
                                        <p:cTn id="81" dur="500" tmFilter="0, 0; .2, .5; .8, .5; 1, 0"/>
                                        <p:tgtEl>
                                          <p:spTgt spid="42"/>
                                        </p:tgtEl>
                                      </p:cBhvr>
                                    </p:animEffect>
                                    <p:animScale>
                                      <p:cBhvr>
                                        <p:cTn id="82" dur="250" autoRev="1" fill="hold"/>
                                        <p:tgtEl>
                                          <p:spTgt spid="42"/>
                                        </p:tgtEl>
                                      </p:cBhvr>
                                      <p:by x="105000" y="105000"/>
                                    </p:animScale>
                                  </p:childTnLst>
                                </p:cTn>
                              </p:par>
                              <p:par>
                                <p:cTn id="83" presetID="26" presetClass="emph" presetSubtype="0" repeatCount="indefinite" fill="hold" nodeType="withEffect">
                                  <p:stCondLst>
                                    <p:cond delay="0"/>
                                  </p:stCondLst>
                                  <p:childTnLst>
                                    <p:animEffect transition="out" filter="fade">
                                      <p:cBhvr>
                                        <p:cTn id="84" dur="500" tmFilter="0, 0; .2, .5; .8, .5; 1, 0"/>
                                        <p:tgtEl>
                                          <p:spTgt spid="43"/>
                                        </p:tgtEl>
                                      </p:cBhvr>
                                    </p:animEffect>
                                    <p:animScale>
                                      <p:cBhvr>
                                        <p:cTn id="85" dur="250" autoRev="1" fill="hold"/>
                                        <p:tgtEl>
                                          <p:spTgt spid="4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6" restart="whenNotActive" fill="hold" evtFilter="cancelBubble" nodeType="interactiveSeq">
                <p:stCondLst>
                  <p:cond evt="onClick" delay="0">
                    <p:tgtEl>
                      <p:spTgt spid="14"/>
                    </p:tgtEl>
                  </p:cond>
                </p:stCondLst>
                <p:endSync evt="end" delay="0">
                  <p:rtn val="all"/>
                </p:endSync>
                <p:childTnLst>
                  <p:par>
                    <p:cTn id="87" fill="hold">
                      <p:stCondLst>
                        <p:cond delay="0"/>
                      </p:stCondLst>
                      <p:childTnLst>
                        <p:par>
                          <p:cTn id="88" fill="hold">
                            <p:stCondLst>
                              <p:cond delay="0"/>
                            </p:stCondLst>
                            <p:childTnLst>
                              <p:par>
                                <p:cTn id="89" presetID="31" presetClass="exit" presetSubtype="0" fill="hold" nodeType="clickEffect">
                                  <p:stCondLst>
                                    <p:cond delay="0"/>
                                  </p:stCondLst>
                                  <p:childTnLst>
                                    <p:anim calcmode="lin" valueType="num">
                                      <p:cBhvr>
                                        <p:cTn id="90" dur="1000"/>
                                        <p:tgtEl>
                                          <p:spTgt spid="14"/>
                                        </p:tgtEl>
                                        <p:attrNameLst>
                                          <p:attrName>ppt_w</p:attrName>
                                        </p:attrNameLst>
                                      </p:cBhvr>
                                      <p:tavLst>
                                        <p:tav tm="0">
                                          <p:val>
                                            <p:strVal val="ppt_w"/>
                                          </p:val>
                                        </p:tav>
                                        <p:tav tm="100000">
                                          <p:val>
                                            <p:fltVal val="0"/>
                                          </p:val>
                                        </p:tav>
                                      </p:tavLst>
                                    </p:anim>
                                    <p:anim calcmode="lin" valueType="num">
                                      <p:cBhvr>
                                        <p:cTn id="91" dur="1000"/>
                                        <p:tgtEl>
                                          <p:spTgt spid="14"/>
                                        </p:tgtEl>
                                        <p:attrNameLst>
                                          <p:attrName>ppt_h</p:attrName>
                                        </p:attrNameLst>
                                      </p:cBhvr>
                                      <p:tavLst>
                                        <p:tav tm="0">
                                          <p:val>
                                            <p:strVal val="ppt_h"/>
                                          </p:val>
                                        </p:tav>
                                        <p:tav tm="100000">
                                          <p:val>
                                            <p:fltVal val="0"/>
                                          </p:val>
                                        </p:tav>
                                      </p:tavLst>
                                    </p:anim>
                                    <p:anim calcmode="lin" valueType="num">
                                      <p:cBhvr>
                                        <p:cTn id="92" dur="1000"/>
                                        <p:tgtEl>
                                          <p:spTgt spid="14"/>
                                        </p:tgtEl>
                                        <p:attrNameLst>
                                          <p:attrName>style.rotation</p:attrName>
                                        </p:attrNameLst>
                                      </p:cBhvr>
                                      <p:tavLst>
                                        <p:tav tm="0">
                                          <p:val>
                                            <p:fltVal val="0"/>
                                          </p:val>
                                        </p:tav>
                                        <p:tav tm="100000">
                                          <p:val>
                                            <p:fltVal val="90"/>
                                          </p:val>
                                        </p:tav>
                                      </p:tavLst>
                                    </p:anim>
                                    <p:animEffect transition="out" filter="fade">
                                      <p:cBhvr>
                                        <p:cTn id="93" dur="1000"/>
                                        <p:tgtEl>
                                          <p:spTgt spid="14"/>
                                        </p:tgtEl>
                                      </p:cBhvr>
                                    </p:animEffect>
                                    <p:set>
                                      <p:cBhvr>
                                        <p:cTn id="94"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95" restart="whenNotActive" fill="hold" evtFilter="cancelBubble" nodeType="interactiveSeq">
                <p:stCondLst>
                  <p:cond evt="onClick" delay="0">
                    <p:tgtEl>
                      <p:spTgt spid="1027"/>
                    </p:tgtEl>
                  </p:cond>
                </p:stCondLst>
                <p:endSync evt="end" delay="0">
                  <p:rtn val="all"/>
                </p:endSync>
                <p:childTnLst>
                  <p:par>
                    <p:cTn id="96" fill="hold">
                      <p:stCondLst>
                        <p:cond delay="0"/>
                      </p:stCondLst>
                      <p:childTnLst>
                        <p:par>
                          <p:cTn id="97" fill="hold">
                            <p:stCondLst>
                              <p:cond delay="0"/>
                            </p:stCondLst>
                            <p:childTnLst>
                              <p:par>
                                <p:cTn id="98" presetID="31" presetClass="exit" presetSubtype="0" fill="hold" nodeType="clickEffect">
                                  <p:stCondLst>
                                    <p:cond delay="0"/>
                                  </p:stCondLst>
                                  <p:childTnLst>
                                    <p:anim calcmode="lin" valueType="num">
                                      <p:cBhvr>
                                        <p:cTn id="99" dur="1000"/>
                                        <p:tgtEl>
                                          <p:spTgt spid="1027"/>
                                        </p:tgtEl>
                                        <p:attrNameLst>
                                          <p:attrName>ppt_w</p:attrName>
                                        </p:attrNameLst>
                                      </p:cBhvr>
                                      <p:tavLst>
                                        <p:tav tm="0">
                                          <p:val>
                                            <p:strVal val="ppt_w"/>
                                          </p:val>
                                        </p:tav>
                                        <p:tav tm="100000">
                                          <p:val>
                                            <p:fltVal val="0"/>
                                          </p:val>
                                        </p:tav>
                                      </p:tavLst>
                                    </p:anim>
                                    <p:anim calcmode="lin" valueType="num">
                                      <p:cBhvr>
                                        <p:cTn id="100" dur="1000"/>
                                        <p:tgtEl>
                                          <p:spTgt spid="1027"/>
                                        </p:tgtEl>
                                        <p:attrNameLst>
                                          <p:attrName>ppt_h</p:attrName>
                                        </p:attrNameLst>
                                      </p:cBhvr>
                                      <p:tavLst>
                                        <p:tav tm="0">
                                          <p:val>
                                            <p:strVal val="ppt_h"/>
                                          </p:val>
                                        </p:tav>
                                        <p:tav tm="100000">
                                          <p:val>
                                            <p:fltVal val="0"/>
                                          </p:val>
                                        </p:tav>
                                      </p:tavLst>
                                    </p:anim>
                                    <p:anim calcmode="lin" valueType="num">
                                      <p:cBhvr>
                                        <p:cTn id="101" dur="1000"/>
                                        <p:tgtEl>
                                          <p:spTgt spid="1027"/>
                                        </p:tgtEl>
                                        <p:attrNameLst>
                                          <p:attrName>style.rotation</p:attrName>
                                        </p:attrNameLst>
                                      </p:cBhvr>
                                      <p:tavLst>
                                        <p:tav tm="0">
                                          <p:val>
                                            <p:fltVal val="0"/>
                                          </p:val>
                                        </p:tav>
                                        <p:tav tm="100000">
                                          <p:val>
                                            <p:fltVal val="90"/>
                                          </p:val>
                                        </p:tav>
                                      </p:tavLst>
                                    </p:anim>
                                    <p:animEffect transition="out" filter="fade">
                                      <p:cBhvr>
                                        <p:cTn id="102" dur="1000"/>
                                        <p:tgtEl>
                                          <p:spTgt spid="1027"/>
                                        </p:tgtEl>
                                      </p:cBhvr>
                                    </p:animEffect>
                                    <p:set>
                                      <p:cBhvr>
                                        <p:cTn id="103" dur="1" fill="hold">
                                          <p:stCondLst>
                                            <p:cond delay="999"/>
                                          </p:stCondLst>
                                        </p:cTn>
                                        <p:tgtEl>
                                          <p:spTgt spid="1027"/>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104" restart="whenNotActive" fill="hold" evtFilter="cancelBubble" nodeType="interactiveSeq">
                <p:stCondLst>
                  <p:cond evt="onClick" delay="0">
                    <p:tgtEl>
                      <p:spTgt spid="15"/>
                    </p:tgtEl>
                  </p:cond>
                </p:stCondLst>
                <p:endSync evt="end" delay="0">
                  <p:rtn val="all"/>
                </p:endSync>
                <p:childTnLst>
                  <p:par>
                    <p:cTn id="105" fill="hold">
                      <p:stCondLst>
                        <p:cond delay="0"/>
                      </p:stCondLst>
                      <p:childTnLst>
                        <p:par>
                          <p:cTn id="106" fill="hold">
                            <p:stCondLst>
                              <p:cond delay="0"/>
                            </p:stCondLst>
                            <p:childTnLst>
                              <p:par>
                                <p:cTn id="107" presetID="31" presetClass="exit" presetSubtype="0" fill="hold" nodeType="clickEffect">
                                  <p:stCondLst>
                                    <p:cond delay="0"/>
                                  </p:stCondLst>
                                  <p:childTnLst>
                                    <p:anim calcmode="lin" valueType="num">
                                      <p:cBhvr>
                                        <p:cTn id="108" dur="1000"/>
                                        <p:tgtEl>
                                          <p:spTgt spid="15"/>
                                        </p:tgtEl>
                                        <p:attrNameLst>
                                          <p:attrName>ppt_w</p:attrName>
                                        </p:attrNameLst>
                                      </p:cBhvr>
                                      <p:tavLst>
                                        <p:tav tm="0">
                                          <p:val>
                                            <p:strVal val="ppt_w"/>
                                          </p:val>
                                        </p:tav>
                                        <p:tav tm="100000">
                                          <p:val>
                                            <p:fltVal val="0"/>
                                          </p:val>
                                        </p:tav>
                                      </p:tavLst>
                                    </p:anim>
                                    <p:anim calcmode="lin" valueType="num">
                                      <p:cBhvr>
                                        <p:cTn id="109" dur="1000"/>
                                        <p:tgtEl>
                                          <p:spTgt spid="15"/>
                                        </p:tgtEl>
                                        <p:attrNameLst>
                                          <p:attrName>ppt_h</p:attrName>
                                        </p:attrNameLst>
                                      </p:cBhvr>
                                      <p:tavLst>
                                        <p:tav tm="0">
                                          <p:val>
                                            <p:strVal val="ppt_h"/>
                                          </p:val>
                                        </p:tav>
                                        <p:tav tm="100000">
                                          <p:val>
                                            <p:fltVal val="0"/>
                                          </p:val>
                                        </p:tav>
                                      </p:tavLst>
                                    </p:anim>
                                    <p:anim calcmode="lin" valueType="num">
                                      <p:cBhvr>
                                        <p:cTn id="110" dur="1000"/>
                                        <p:tgtEl>
                                          <p:spTgt spid="15"/>
                                        </p:tgtEl>
                                        <p:attrNameLst>
                                          <p:attrName>style.rotation</p:attrName>
                                        </p:attrNameLst>
                                      </p:cBhvr>
                                      <p:tavLst>
                                        <p:tav tm="0">
                                          <p:val>
                                            <p:fltVal val="0"/>
                                          </p:val>
                                        </p:tav>
                                        <p:tav tm="100000">
                                          <p:val>
                                            <p:fltVal val="90"/>
                                          </p:val>
                                        </p:tav>
                                      </p:tavLst>
                                    </p:anim>
                                    <p:animEffect transition="out" filter="fade">
                                      <p:cBhvr>
                                        <p:cTn id="111" dur="1000"/>
                                        <p:tgtEl>
                                          <p:spTgt spid="15"/>
                                        </p:tgtEl>
                                      </p:cBhvr>
                                    </p:animEffect>
                                    <p:set>
                                      <p:cBhvr>
                                        <p:cTn id="112"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13" restart="whenNotActive" fill="hold" evtFilter="cancelBubble" nodeType="interactiveSeq">
                <p:stCondLst>
                  <p:cond evt="onClick" delay="0">
                    <p:tgtEl>
                      <p:spTgt spid="1029"/>
                    </p:tgtEl>
                  </p:cond>
                </p:stCondLst>
                <p:endSync evt="end" delay="0">
                  <p:rtn val="all"/>
                </p:endSync>
                <p:childTnLst>
                  <p:par>
                    <p:cTn id="114" fill="hold">
                      <p:stCondLst>
                        <p:cond delay="0"/>
                      </p:stCondLst>
                      <p:childTnLst>
                        <p:par>
                          <p:cTn id="115" fill="hold">
                            <p:stCondLst>
                              <p:cond delay="0"/>
                            </p:stCondLst>
                            <p:childTnLst>
                              <p:par>
                                <p:cTn id="116" presetID="31" presetClass="exit" presetSubtype="0" fill="hold" nodeType="clickEffect">
                                  <p:stCondLst>
                                    <p:cond delay="0"/>
                                  </p:stCondLst>
                                  <p:childTnLst>
                                    <p:anim calcmode="lin" valueType="num">
                                      <p:cBhvr>
                                        <p:cTn id="117" dur="1000"/>
                                        <p:tgtEl>
                                          <p:spTgt spid="1029"/>
                                        </p:tgtEl>
                                        <p:attrNameLst>
                                          <p:attrName>ppt_w</p:attrName>
                                        </p:attrNameLst>
                                      </p:cBhvr>
                                      <p:tavLst>
                                        <p:tav tm="0">
                                          <p:val>
                                            <p:strVal val="ppt_w"/>
                                          </p:val>
                                        </p:tav>
                                        <p:tav tm="100000">
                                          <p:val>
                                            <p:fltVal val="0"/>
                                          </p:val>
                                        </p:tav>
                                      </p:tavLst>
                                    </p:anim>
                                    <p:anim calcmode="lin" valueType="num">
                                      <p:cBhvr>
                                        <p:cTn id="118" dur="1000"/>
                                        <p:tgtEl>
                                          <p:spTgt spid="1029"/>
                                        </p:tgtEl>
                                        <p:attrNameLst>
                                          <p:attrName>ppt_h</p:attrName>
                                        </p:attrNameLst>
                                      </p:cBhvr>
                                      <p:tavLst>
                                        <p:tav tm="0">
                                          <p:val>
                                            <p:strVal val="ppt_h"/>
                                          </p:val>
                                        </p:tav>
                                        <p:tav tm="100000">
                                          <p:val>
                                            <p:fltVal val="0"/>
                                          </p:val>
                                        </p:tav>
                                      </p:tavLst>
                                    </p:anim>
                                    <p:anim calcmode="lin" valueType="num">
                                      <p:cBhvr>
                                        <p:cTn id="119" dur="1000"/>
                                        <p:tgtEl>
                                          <p:spTgt spid="1029"/>
                                        </p:tgtEl>
                                        <p:attrNameLst>
                                          <p:attrName>style.rotation</p:attrName>
                                        </p:attrNameLst>
                                      </p:cBhvr>
                                      <p:tavLst>
                                        <p:tav tm="0">
                                          <p:val>
                                            <p:fltVal val="0"/>
                                          </p:val>
                                        </p:tav>
                                        <p:tav tm="100000">
                                          <p:val>
                                            <p:fltVal val="90"/>
                                          </p:val>
                                        </p:tav>
                                      </p:tavLst>
                                    </p:anim>
                                    <p:animEffect transition="out" filter="fade">
                                      <p:cBhvr>
                                        <p:cTn id="120" dur="1000"/>
                                        <p:tgtEl>
                                          <p:spTgt spid="1029"/>
                                        </p:tgtEl>
                                      </p:cBhvr>
                                    </p:animEffect>
                                    <p:set>
                                      <p:cBhvr>
                                        <p:cTn id="121" dur="1" fill="hold">
                                          <p:stCondLst>
                                            <p:cond delay="999"/>
                                          </p:stCondLst>
                                        </p:cTn>
                                        <p:tgtEl>
                                          <p:spTgt spid="1029"/>
                                        </p:tgtEl>
                                        <p:attrNameLst>
                                          <p:attrName>style.visibility</p:attrName>
                                        </p:attrNameLst>
                                      </p:cBhvr>
                                      <p:to>
                                        <p:strVal val="hidden"/>
                                      </p:to>
                                    </p:set>
                                  </p:childTnLst>
                                </p:cTn>
                              </p:par>
                              <p:par>
                                <p:cTn id="122" presetID="42" presetClass="path" presetSubtype="0" accel="50000" decel="50000" fill="hold" nodeType="withEffect">
                                  <p:stCondLst>
                                    <p:cond delay="0"/>
                                  </p:stCondLst>
                                  <p:childTnLst>
                                    <p:animMotion origin="layout" path="M 0.00013 -0.00023 L -0.79208 -0.03912 " pathEditMode="relative" rAng="0" ptsTypes="AA">
                                      <p:cBhvr>
                                        <p:cTn id="123" dur="2000" fill="hold"/>
                                        <p:tgtEl>
                                          <p:spTgt spid="46"/>
                                        </p:tgtEl>
                                        <p:attrNameLst>
                                          <p:attrName>ppt_x</p:attrName>
                                          <p:attrName>ppt_y</p:attrName>
                                        </p:attrNameLst>
                                      </p:cBhvr>
                                      <p:rCtr x="-39617" y="-1944"/>
                                    </p:animMotion>
                                  </p:childTnLst>
                                </p:cTn>
                              </p:par>
                            </p:childTnLst>
                          </p:cTn>
                        </p:par>
                      </p:childTnLst>
                    </p:cTn>
                  </p:par>
                </p:childTnLst>
              </p:cTn>
              <p:nextCondLst>
                <p:cond evt="onClick" delay="0">
                  <p:tgtEl>
                    <p:spTgt spid="1029"/>
                  </p:tgtEl>
                </p:cond>
              </p:nextCondLst>
            </p:seq>
            <p:audio>
              <p:cMediaNode vol="80000">
                <p:cTn id="124"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8" name="TextBox 17"/>
          <p:cNvSpPr txBox="1"/>
          <p:nvPr/>
        </p:nvSpPr>
        <p:spPr>
          <a:xfrm>
            <a:off x="4113212" y="2920425"/>
            <a:ext cx="3337936" cy="584775"/>
          </a:xfrm>
          <a:prstGeom prst="rect">
            <a:avLst/>
          </a:prstGeom>
          <a:noFill/>
        </p:spPr>
        <p:txBody>
          <a:bodyPr wrap="square" rtlCol="0">
            <a:spAutoFit/>
          </a:bodyPr>
          <a:lstStyle/>
          <a:p>
            <a:r>
              <a:rPr lang="en-US" sz="3200" b="1">
                <a:latin typeface="Arial" pitchFamily="34" charset="0"/>
                <a:ea typeface="Times New Roman" panose="02020603050405020304" pitchFamily="18" charset="0"/>
                <a:cs typeface="Arial" pitchFamily="34" charset="0"/>
              </a:rPr>
              <a:t>Chọn đáp án </a:t>
            </a:r>
            <a:r>
              <a:rPr lang="en-US" sz="3200" b="1" smtClean="0">
                <a:solidFill>
                  <a:srgbClr val="C00000"/>
                </a:solidFill>
                <a:latin typeface="Arial" pitchFamily="34" charset="0"/>
                <a:ea typeface="Times New Roman" panose="02020603050405020304" pitchFamily="18" charset="0"/>
                <a:cs typeface="Arial" pitchFamily="34" charset="0"/>
              </a:rPr>
              <a:t>B</a:t>
            </a:r>
            <a:endParaRPr lang="en-US" sz="3200" b="1">
              <a:solidFill>
                <a:srgbClr val="C00000"/>
              </a:solidFill>
              <a:latin typeface="Arial" pitchFamily="34" charset="0"/>
              <a:ea typeface="Times New Roman" panose="02020603050405020304" pitchFamily="18" charset="0"/>
              <a:cs typeface="Arial" pitchFamily="34" charset="0"/>
            </a:endParaRPr>
          </a:p>
        </p:txBody>
      </p:sp>
      <p:pic>
        <p:nvPicPr>
          <p:cNvPr id="813149" name="Picture 93">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85412" y="5147918"/>
            <a:ext cx="1612547" cy="155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m thanh phep thuat.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4324012" y="7772400"/>
            <a:ext cx="304800" cy="304800"/>
          </a:xfrm>
          <a:prstGeom prst="rect">
            <a:avLst/>
          </a:prstGeom>
        </p:spPr>
      </p:pic>
      <p:grpSp>
        <p:nvGrpSpPr>
          <p:cNvPr id="4" name="Group 3"/>
          <p:cNvGrpSpPr/>
          <p:nvPr/>
        </p:nvGrpSpPr>
        <p:grpSpPr>
          <a:xfrm>
            <a:off x="989012" y="3581400"/>
            <a:ext cx="8541304" cy="1670501"/>
            <a:chOff x="1651035" y="2811168"/>
            <a:chExt cx="8541304" cy="1670501"/>
          </a:xfrm>
        </p:grpSpPr>
        <mc:AlternateContent xmlns:mc="http://schemas.openxmlformats.org/markup-compatibility/2006" xmlns:a14="http://schemas.microsoft.com/office/drawing/2010/main">
          <mc:Choice Requires="a14">
            <p:sp>
              <p:nvSpPr>
                <p:cNvPr id="31" name="TextBox 30"/>
                <p:cNvSpPr txBox="1"/>
                <p:nvPr/>
              </p:nvSpPr>
              <p:spPr>
                <a:xfrm>
                  <a:off x="1651035" y="2811168"/>
                  <a:ext cx="8541304" cy="984885"/>
                </a:xfrm>
                <a:prstGeom prst="rect">
                  <a:avLst/>
                </a:prstGeom>
                <a:noFill/>
              </p:spPr>
              <p:txBody>
                <a:bodyPr wrap="square" rtlCol="0">
                  <a:spAutoFit/>
                </a:bodyPr>
                <a:lstStyle/>
                <a:p>
                  <a:pPr marL="457200" indent="-457200" algn="just">
                    <a:buFont typeface="Wingdings" pitchFamily="2" charset="2"/>
                    <a:buChar char="q"/>
                  </a:pPr>
                  <a:r>
                    <a:rPr lang="en-US" sz="2800" b="1" smtClean="0">
                      <a:solidFill>
                        <a:srgbClr val="C00000"/>
                      </a:solidFill>
                      <a:latin typeface="Arial" pitchFamily="34" charset="0"/>
                      <a:ea typeface="Times New Roman" panose="02020603050405020304" pitchFamily="18" charset="0"/>
                      <a:cs typeface="Arial" pitchFamily="34" charset="0"/>
                    </a:rPr>
                    <a:t>Giải thích: </a:t>
                  </a:r>
                  <a:r>
                    <a:rPr lang="en-US" sz="2800" b="1" smtClean="0">
                      <a:latin typeface="Arial" pitchFamily="34" charset="0"/>
                      <a:cs typeface="Arial" pitchFamily="34" charset="0"/>
                    </a:rPr>
                    <a:t>Ta có : </a:t>
                  </a:r>
                  <a14:m>
                    <m:oMath xmlns:m="http://schemas.openxmlformats.org/officeDocument/2006/math">
                      <m:r>
                        <m:rPr>
                          <m:nor/>
                        </m:rPr>
                        <a:rPr lang="en-US" sz="3000" b="1">
                          <a:latin typeface="Arial" pitchFamily="34" charset="0"/>
                          <a:cs typeface="Arial" pitchFamily="34" charset="0"/>
                        </a:rPr>
                        <m:t>a</m:t>
                      </m:r>
                      <m:r>
                        <m:rPr>
                          <m:nor/>
                        </m:rPr>
                        <a:rPr lang="en-US" sz="3000" b="1">
                          <a:latin typeface="Arial" pitchFamily="34" charset="0"/>
                          <a:cs typeface="Arial" pitchFamily="34" charset="0"/>
                        </a:rPr>
                        <m:t> + </m:t>
                      </m:r>
                      <m:r>
                        <m:rPr>
                          <m:nor/>
                        </m:rPr>
                        <a:rPr lang="en-US" sz="3000" b="1">
                          <a:latin typeface="Arial" pitchFamily="34" charset="0"/>
                          <a:cs typeface="Arial" pitchFamily="34" charset="0"/>
                        </a:rPr>
                        <m:t>b</m:t>
                      </m:r>
                      <m:r>
                        <m:rPr>
                          <m:nor/>
                        </m:rPr>
                        <a:rPr lang="en-US" sz="3000" b="1">
                          <a:latin typeface="Arial" pitchFamily="34" charset="0"/>
                          <a:cs typeface="Arial" pitchFamily="34" charset="0"/>
                        </a:rPr>
                        <m:t> + </m:t>
                      </m:r>
                      <m:r>
                        <m:rPr>
                          <m:nor/>
                        </m:rPr>
                        <a:rPr lang="en-US" sz="3000" b="1">
                          <a:latin typeface="Arial" pitchFamily="34" charset="0"/>
                          <a:cs typeface="Arial" pitchFamily="34" charset="0"/>
                        </a:rPr>
                        <m:t>c</m:t>
                      </m:r>
                      <m:r>
                        <m:rPr>
                          <m:nor/>
                        </m:rPr>
                        <a:rPr lang="en-US" sz="3000" b="1">
                          <a:latin typeface="Arial" pitchFamily="34" charset="0"/>
                          <a:cs typeface="Arial" pitchFamily="34" charset="0"/>
                        </a:rPr>
                        <m:t> = 24 − 19 + 5 = 0</m:t>
                      </m:r>
                    </m:oMath>
                  </a14:m>
                  <a:endParaRPr lang="vi-VN" sz="3000" b="1">
                    <a:latin typeface="Arial" pitchFamily="34" charset="0"/>
                    <a:cs typeface="Arial" pitchFamily="34" charset="0"/>
                  </a:endParaRPr>
                </a:p>
                <a:p>
                  <a:pPr marL="457200" indent="-457200" algn="just">
                    <a:buFont typeface="Wingdings" pitchFamily="2" charset="2"/>
                    <a:buChar char="q"/>
                  </a:pPr>
                  <a:endParaRPr lang="vi-VN" sz="2800" b="1">
                    <a:latin typeface="Arial" pitchFamily="34" charset="0"/>
                    <a:cs typeface="Arial" pitchFamily="34"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651035" y="2811168"/>
                  <a:ext cx="8541304" cy="984885"/>
                </a:xfrm>
                <a:prstGeom prst="rect">
                  <a:avLst/>
                </a:prstGeom>
                <a:blipFill rotWithShape="1">
                  <a:blip r:embed="rId12"/>
                  <a:stretch>
                    <a:fillRect l="-1213" t="-3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2" name="Object 31"/>
                <p:cNvGraphicFramePr>
                  <a:graphicFrameLocks noChangeAspect="1"/>
                </p:cNvGraphicFramePr>
                <p:nvPr>
                  <p:extLst>
                    <p:ext uri="{D42A27DB-BD31-4B8C-83A1-F6EECF244321}">
                      <p14:modId xmlns:p14="http://schemas.microsoft.com/office/powerpoint/2010/main" val="2265878005"/>
                    </p:ext>
                  </p:extLst>
                </p:nvPr>
              </p:nvGraphicFramePr>
              <p:xfrm>
                <a:off x="3105184" y="3161504"/>
                <a:ext cx="5041423" cy="1320165"/>
              </p:xfrm>
              <a:graphic>
                <a:graphicData uri="http://schemas.openxmlformats.org/presentationml/2006/ole">
                  <mc:AlternateContent>
                    <mc:Choice xmlns:v="urn:schemas-microsoft-com:vml" Requires="v">
                      <p:oleObj spid="_x0000_s975875" name="Equation" r:id="rId13" imgW="1625400" imgH="419040" progId="Equation.DSMT4">
                        <p:embed/>
                      </p:oleObj>
                    </mc:Choice>
                    <mc:Fallback>
                      <p:oleObj name="Equation" r:id="rId13" imgW="1625400" imgH="419040" progId="Equation.DSMT4">
                        <p:embed/>
                        <p:pic>
                          <p:nvPicPr>
                            <p:cNvPr id="0" name=""/>
                            <p:cNvPicPr>
                              <a:picLocks noChangeAspect="1" noChangeArrowheads="1"/>
                            </p:cNvPicPr>
                            <p:nvPr/>
                          </p:nvPicPr>
                          <p:blipFill>
                            <a:blip r:embed="rId14"/>
                            <a:srcRect/>
                            <a:stretch>
                              <a:fillRect/>
                            </a:stretch>
                          </p:blipFill>
                          <p:spPr bwMode="auto">
                            <a:xfrm>
                              <a:off x="3105184" y="3161504"/>
                              <a:ext cx="5041423" cy="13201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pic>
                      </p:oleObj>
                    </mc:Fallback>
                  </mc:AlternateContent>
                </a:graphicData>
              </a:graphic>
            </p:graphicFrame>
          </mc:Choice>
          <mc:Fallback xmlns="">
            <p:graphicFrame>
              <p:nvGraphicFramePr>
                <p:cNvPr id="32" name="Object 31"/>
                <p:cNvGraphicFramePr>
                  <a:graphicFrameLocks noChangeAspect="1"/>
                </p:cNvGraphicFramePr>
                <p:nvPr>
                  <p:extLst>
                    <p:ext uri="{D42A27DB-BD31-4B8C-83A1-F6EECF244321}">
                      <p14:modId xmlns:p14="http://schemas.microsoft.com/office/powerpoint/2010/main" val="4225757221"/>
                    </p:ext>
                  </p:extLst>
                </p:nvPr>
              </p:nvGraphicFramePr>
              <p:xfrm>
                <a:off x="3105184" y="3161504"/>
                <a:ext cx="5041423" cy="1320165"/>
              </p:xfrm>
              <a:graphic>
                <a:graphicData uri="http://schemas.openxmlformats.org/presentationml/2006/ole">
                  <mc:AlternateContent>
                    <mc:Choice xmlns:v="urn:schemas-microsoft-com:vml" Requires="v">
                      <p:oleObj spid="_x0000_s893203" name="Equation" r:id="rId15" imgW="1625400" imgH="419040" progId="Equation.DSMT4">
                        <p:embed/>
                      </p:oleObj>
                    </mc:Choice>
                    <mc:Fallback>
                      <p:oleObj name="Equation" r:id="rId15" imgW="1625400" imgH="419040" progId="Equation.DSMT4">
                        <p:embed/>
                        <p:pic>
                          <p:nvPicPr>
                            <p:cNvPr id="0" name=""/>
                            <p:cNvPicPr>
                              <a:picLocks noChangeAspect="1" noChangeArrowheads="1"/>
                            </p:cNvPicPr>
                            <p:nvPr/>
                          </p:nvPicPr>
                          <p:blipFill>
                            <a:blip r:embed="rId16"/>
                            <a:srcRect/>
                            <a:stretch>
                              <a:fillRect/>
                            </a:stretch>
                          </p:blipFill>
                          <p:spPr bwMode="auto">
                            <a:xfrm>
                              <a:off x="3105184" y="3161504"/>
                              <a:ext cx="5041423" cy="132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Fallback>
        </mc:AlternateContent>
      </p:grpSp>
      <p:sp>
        <p:nvSpPr>
          <p:cNvPr id="27" name="Oval 26"/>
          <p:cNvSpPr/>
          <p:nvPr/>
        </p:nvSpPr>
        <p:spPr>
          <a:xfrm>
            <a:off x="5858949" y="1334717"/>
            <a:ext cx="692727" cy="69272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7084965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000"/>
                            </p:stCondLst>
                            <p:childTnLst>
                              <p:par>
                                <p:cTn id="17" presetID="21" presetClass="entr" presetSubtype="1"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heel(1)">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8" grpId="0"/>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Cơ cấu dân số theo giới là gì? Công thức tính và Ý nghĩ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499" y="66317"/>
            <a:ext cx="2720181"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5180012" y="931907"/>
            <a:ext cx="6553200" cy="3439457"/>
            <a:chOff x="5561012" y="990600"/>
            <a:chExt cx="6553200" cy="3439457"/>
          </a:xfrm>
        </p:grpSpPr>
        <p:sp>
          <p:nvSpPr>
            <p:cNvPr id="34" name="Rounded Rectangle 33"/>
            <p:cNvSpPr/>
            <p:nvPr/>
          </p:nvSpPr>
          <p:spPr>
            <a:xfrm>
              <a:off x="5561012" y="990600"/>
              <a:ext cx="6248400" cy="3124200"/>
            </a:xfrm>
            <a:prstGeom prst="roundRect">
              <a:avLst>
                <a:gd name="adj" fmla="val 4061"/>
              </a:avLst>
            </a:prstGeom>
            <a:solidFill>
              <a:schemeClr val="accent5">
                <a:lumMod val="20000"/>
                <a:lumOff val="80000"/>
              </a:scheme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5789613" y="1066800"/>
              <a:ext cx="5943600" cy="2785378"/>
            </a:xfrm>
            <a:prstGeom prst="rect">
              <a:avLst/>
            </a:prstGeom>
            <a:noFill/>
          </p:spPr>
          <p:txBody>
            <a:bodyPr wrap="square" rtlCol="0">
              <a:spAutoFit/>
            </a:bodyPr>
            <a:lstStyle/>
            <a:p>
              <a:pPr algn="just"/>
              <a:r>
                <a:rPr lang="en-US" sz="2000" b="1" smtClean="0">
                  <a:latin typeface="Arial" pitchFamily="34" charset="0"/>
                  <a:cs typeface="Arial" pitchFamily="34" charset="0"/>
                </a:rPr>
                <a:t>      </a:t>
              </a:r>
              <a:r>
                <a:rPr lang="en-US" sz="2500" b="1" smtClean="0">
                  <a:latin typeface="Arial" pitchFamily="34" charset="0"/>
                  <a:cs typeface="Arial" pitchFamily="34" charset="0"/>
                </a:rPr>
                <a:t>Bác An có 40m hàng rào lưới thép. Bác muốn dùng nó để rào xung quanh một mảnh đất trống (đủ rộng) thành một mảnh vườn hình chữ nhật có diện tích 96m</a:t>
              </a:r>
              <a:r>
                <a:rPr lang="en-US" sz="2500" b="1" baseline="30000" smtClean="0">
                  <a:latin typeface="Arial" pitchFamily="34" charset="0"/>
                  <a:cs typeface="Arial" pitchFamily="34" charset="0"/>
                </a:rPr>
                <a:t>2</a:t>
              </a:r>
              <a:r>
                <a:rPr lang="en-US" sz="2500" b="1" smtClean="0">
                  <a:latin typeface="Arial" pitchFamily="34" charset="0"/>
                  <a:cs typeface="Arial" pitchFamily="34" charset="0"/>
                </a:rPr>
                <a:t> để trồng rau. </a:t>
              </a:r>
            </a:p>
            <a:p>
              <a:pPr algn="just"/>
              <a:r>
                <a:rPr lang="en-US" sz="2500" b="1" smtClean="0">
                  <a:latin typeface="Arial" pitchFamily="34" charset="0"/>
                  <a:cs typeface="Arial" pitchFamily="34" charset="0"/>
                </a:rPr>
                <a:t>Tính chiều dài và chiều rộng </a:t>
              </a:r>
            </a:p>
            <a:p>
              <a:pPr algn="just"/>
              <a:r>
                <a:rPr lang="en-US" sz="2500" b="1" smtClean="0">
                  <a:latin typeface="Arial" pitchFamily="34" charset="0"/>
                  <a:cs typeface="Arial" pitchFamily="34" charset="0"/>
                </a:rPr>
                <a:t>của mảnh vườn đó.</a:t>
              </a:r>
              <a:endParaRPr lang="vi-VN" sz="2500" b="1">
                <a:latin typeface="Arial" pitchFamily="34" charset="0"/>
                <a:cs typeface="Arial" pitchFamily="34" charset="0"/>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747302" y="2814062"/>
              <a:ext cx="1366910" cy="1615995"/>
            </a:xfrm>
            <a:prstGeom prst="rect">
              <a:avLst/>
            </a:prstGeom>
          </p:spPr>
        </p:pic>
      </p:grpSp>
      <p:pic>
        <p:nvPicPr>
          <p:cNvPr id="7577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448" y="675112"/>
            <a:ext cx="4786114" cy="39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36253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57763"/>
                                        </p:tgtEl>
                                        <p:attrNameLst>
                                          <p:attrName>style.visibility</p:attrName>
                                        </p:attrNameLst>
                                      </p:cBhvr>
                                      <p:to>
                                        <p:strVal val="visible"/>
                                      </p:to>
                                    </p:set>
                                    <p:animEffect transition="in" filter="wipe(left)">
                                      <p:cBhvr>
                                        <p:cTn id="7" dur="500"/>
                                        <p:tgtEl>
                                          <p:spTgt spid="75776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8" name="TextBox 17"/>
          <p:cNvSpPr txBox="1"/>
          <p:nvPr/>
        </p:nvSpPr>
        <p:spPr>
          <a:xfrm>
            <a:off x="4189981" y="3352800"/>
            <a:ext cx="3337936" cy="584775"/>
          </a:xfrm>
          <a:prstGeom prst="rect">
            <a:avLst/>
          </a:prstGeom>
          <a:noFill/>
        </p:spPr>
        <p:txBody>
          <a:bodyPr wrap="square" rtlCol="0">
            <a:spAutoFit/>
          </a:bodyPr>
          <a:lstStyle/>
          <a:p>
            <a:r>
              <a:rPr lang="en-US" sz="3200" b="1">
                <a:latin typeface="Arial" pitchFamily="34" charset="0"/>
                <a:ea typeface="Times New Roman" panose="02020603050405020304" pitchFamily="18" charset="0"/>
                <a:cs typeface="Arial" pitchFamily="34" charset="0"/>
              </a:rPr>
              <a:t>Chọn đáp án </a:t>
            </a:r>
            <a:r>
              <a:rPr lang="en-US" sz="3200" b="1" smtClean="0">
                <a:solidFill>
                  <a:srgbClr val="C00000"/>
                </a:solidFill>
                <a:latin typeface="Arial" pitchFamily="34" charset="0"/>
                <a:ea typeface="Times New Roman" panose="02020603050405020304" pitchFamily="18" charset="0"/>
                <a:cs typeface="Arial" pitchFamily="34" charset="0"/>
              </a:rPr>
              <a:t>A</a:t>
            </a:r>
            <a:endParaRPr lang="en-US" sz="3200" b="1">
              <a:solidFill>
                <a:srgbClr val="C00000"/>
              </a:solidFill>
              <a:latin typeface="Arial" pitchFamily="34" charset="0"/>
              <a:ea typeface="Times New Roman" panose="02020603050405020304" pitchFamily="18" charset="0"/>
              <a:cs typeface="Arial" pitchFamily="34" charset="0"/>
            </a:endParaRPr>
          </a:p>
        </p:txBody>
      </p:sp>
      <p:pic>
        <p:nvPicPr>
          <p:cNvPr id="813149" name="Picture 93">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85412" y="5147918"/>
            <a:ext cx="1612547" cy="155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m thanh phep thuat.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4324012" y="7772400"/>
            <a:ext cx="304800" cy="304800"/>
          </a:xfrm>
          <a:prstGeom prst="rect">
            <a:avLst/>
          </a:prstGeom>
        </p:spPr>
      </p:pic>
      <p:grpSp>
        <p:nvGrpSpPr>
          <p:cNvPr id="4" name="Group 3"/>
          <p:cNvGrpSpPr/>
          <p:nvPr/>
        </p:nvGrpSpPr>
        <p:grpSpPr>
          <a:xfrm>
            <a:off x="912812" y="3993699"/>
            <a:ext cx="8541304" cy="2102301"/>
            <a:chOff x="1651035" y="2811168"/>
            <a:chExt cx="8541304" cy="2102301"/>
          </a:xfrm>
        </p:grpSpPr>
        <mc:AlternateContent xmlns:mc="http://schemas.openxmlformats.org/markup-compatibility/2006" xmlns:a14="http://schemas.microsoft.com/office/drawing/2010/main">
          <mc:Choice Requires="a14">
            <p:sp>
              <p:nvSpPr>
                <p:cNvPr id="31" name="TextBox 30"/>
                <p:cNvSpPr txBox="1"/>
                <p:nvPr/>
              </p:nvSpPr>
              <p:spPr>
                <a:xfrm>
                  <a:off x="1651035" y="2811168"/>
                  <a:ext cx="8541304" cy="757067"/>
                </a:xfrm>
                <a:prstGeom prst="rect">
                  <a:avLst/>
                </a:prstGeom>
                <a:noFill/>
              </p:spPr>
              <p:txBody>
                <a:bodyPr wrap="square" rtlCol="0">
                  <a:spAutoFit/>
                </a:bodyPr>
                <a:lstStyle/>
                <a:p>
                  <a:pPr marL="457200" indent="-457200">
                    <a:buFont typeface="Wingdings" pitchFamily="2" charset="2"/>
                    <a:buChar char="q"/>
                  </a:pPr>
                  <a:r>
                    <a:rPr lang="en-US" sz="2800" b="1" smtClean="0">
                      <a:solidFill>
                        <a:srgbClr val="C00000"/>
                      </a:solidFill>
                      <a:latin typeface="Arial" pitchFamily="34" charset="0"/>
                      <a:ea typeface="Times New Roman" panose="02020603050405020304" pitchFamily="18" charset="0"/>
                      <a:cs typeface="Arial" pitchFamily="34" charset="0"/>
                    </a:rPr>
                    <a:t>Giải thích: </a:t>
                  </a:r>
                  <a:r>
                    <a:rPr lang="en-US" sz="2800" b="1" smtClean="0">
                      <a:latin typeface="Arial" pitchFamily="34" charset="0"/>
                      <a:cs typeface="Arial" pitchFamily="34" charset="0"/>
                    </a:rPr>
                    <a:t>Ta có :  </a:t>
                  </a:r>
                  <a14:m>
                    <m:oMath xmlns:m="http://schemas.openxmlformats.org/officeDocument/2006/math">
                      <m:r>
                        <a:rPr lang="en-US" sz="3000" b="1" i="1">
                          <a:latin typeface="Cambria Math"/>
                          <a:cs typeface="Arial" pitchFamily="34" charset="0"/>
                        </a:rPr>
                        <m:t>𝒂</m:t>
                      </m:r>
                      <m:r>
                        <a:rPr lang="en-US" sz="3000" b="1" i="1">
                          <a:latin typeface="Cambria Math"/>
                          <a:cs typeface="Arial" pitchFamily="34" charset="0"/>
                        </a:rPr>
                        <m:t>−</m:t>
                      </m:r>
                      <m:r>
                        <a:rPr lang="en-US" sz="3000" b="1" i="1">
                          <a:latin typeface="Cambria Math"/>
                          <a:cs typeface="Arial" pitchFamily="34" charset="0"/>
                        </a:rPr>
                        <m:t>𝒃</m:t>
                      </m:r>
                      <m:r>
                        <a:rPr lang="en-US" sz="3000" b="1" i="1">
                          <a:latin typeface="Cambria Math"/>
                          <a:cs typeface="Arial" pitchFamily="34" charset="0"/>
                        </a:rPr>
                        <m:t>+</m:t>
                      </m:r>
                      <m:r>
                        <a:rPr lang="en-US" sz="3000" b="1" i="1">
                          <a:latin typeface="Cambria Math"/>
                          <a:cs typeface="Arial" pitchFamily="34" charset="0"/>
                        </a:rPr>
                        <m:t>𝒄</m:t>
                      </m:r>
                      <m:r>
                        <a:rPr lang="en-US" sz="3000" b="1" i="1">
                          <a:latin typeface="Cambria Math"/>
                          <a:cs typeface="Arial" pitchFamily="34" charset="0"/>
                        </a:rPr>
                        <m:t>=</m:t>
                      </m:r>
                      <m:f>
                        <m:fPr>
                          <m:ctrlPr>
                            <a:rPr lang="en-US" sz="3000" b="1" i="1">
                              <a:latin typeface="Cambria Math"/>
                              <a:cs typeface="Arial" pitchFamily="34" charset="0"/>
                            </a:rPr>
                          </m:ctrlPr>
                        </m:fPr>
                        <m:num>
                          <m:r>
                            <a:rPr lang="en-US" sz="3000" b="1" i="1">
                              <a:latin typeface="Cambria Math"/>
                              <a:cs typeface="Arial" pitchFamily="34" charset="0"/>
                            </a:rPr>
                            <m:t>𝟑</m:t>
                          </m:r>
                        </m:num>
                        <m:den>
                          <m:r>
                            <a:rPr lang="en-US" sz="3000" b="1" i="1">
                              <a:latin typeface="Cambria Math"/>
                              <a:cs typeface="Arial" pitchFamily="34" charset="0"/>
                            </a:rPr>
                            <m:t>𝟐</m:t>
                          </m:r>
                        </m:den>
                      </m:f>
                      <m:r>
                        <a:rPr lang="en-US" sz="3000" b="1" i="1">
                          <a:latin typeface="Cambria Math"/>
                          <a:cs typeface="Arial" pitchFamily="34" charset="0"/>
                        </a:rPr>
                        <m:t>−</m:t>
                      </m:r>
                      <m:r>
                        <a:rPr lang="en-US" sz="3000" b="1" i="1">
                          <a:latin typeface="Cambria Math"/>
                          <a:cs typeface="Arial" pitchFamily="34" charset="0"/>
                        </a:rPr>
                        <m:t>𝟓</m:t>
                      </m:r>
                      <m:r>
                        <a:rPr lang="en-US" sz="3000" b="1" i="1">
                          <a:latin typeface="Cambria Math"/>
                          <a:cs typeface="Arial" pitchFamily="34" charset="0"/>
                        </a:rPr>
                        <m:t>+</m:t>
                      </m:r>
                      <m:f>
                        <m:fPr>
                          <m:ctrlPr>
                            <a:rPr lang="en-US" sz="3000" b="1" i="1">
                              <a:latin typeface="Cambria Math"/>
                              <a:cs typeface="Arial" pitchFamily="34" charset="0"/>
                            </a:rPr>
                          </m:ctrlPr>
                        </m:fPr>
                        <m:num>
                          <m:r>
                            <a:rPr lang="en-US" sz="3000" b="1" i="1">
                              <a:latin typeface="Cambria Math"/>
                              <a:cs typeface="Arial" pitchFamily="34" charset="0"/>
                            </a:rPr>
                            <m:t>𝟕</m:t>
                          </m:r>
                        </m:num>
                        <m:den>
                          <m:r>
                            <a:rPr lang="en-US" sz="3000" b="1" i="1">
                              <a:latin typeface="Cambria Math"/>
                              <a:cs typeface="Arial" pitchFamily="34" charset="0"/>
                            </a:rPr>
                            <m:t>𝟐</m:t>
                          </m:r>
                        </m:den>
                      </m:f>
                      <m:r>
                        <a:rPr lang="en-US" sz="3000" b="1" i="1">
                          <a:latin typeface="Cambria Math"/>
                          <a:cs typeface="Arial" pitchFamily="34" charset="0"/>
                        </a:rPr>
                        <m:t>=</m:t>
                      </m:r>
                      <m:r>
                        <a:rPr lang="en-US" sz="3000" b="1" i="1">
                          <a:latin typeface="Cambria Math"/>
                          <a:cs typeface="Arial" pitchFamily="34" charset="0"/>
                        </a:rPr>
                        <m:t>𝟎</m:t>
                      </m:r>
                    </m:oMath>
                  </a14:m>
                  <a:endParaRPr lang="vi-VN" sz="3000" b="1">
                    <a:latin typeface="Arial" pitchFamily="34" charset="0"/>
                    <a:cs typeface="Arial" pitchFamily="34"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651035" y="2811168"/>
                  <a:ext cx="8541304" cy="757067"/>
                </a:xfrm>
                <a:prstGeom prst="rect">
                  <a:avLst/>
                </a:prstGeom>
                <a:blipFill rotWithShape="1">
                  <a:blip r:embed="rId12"/>
                  <a:stretch>
                    <a:fillRect l="-1285" b="-72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2" name="Object 31"/>
                <p:cNvGraphicFramePr>
                  <a:graphicFrameLocks noChangeAspect="1"/>
                </p:cNvGraphicFramePr>
                <p:nvPr>
                  <p:extLst>
                    <p:ext uri="{D42A27DB-BD31-4B8C-83A1-F6EECF244321}">
                      <p14:modId xmlns:p14="http://schemas.microsoft.com/office/powerpoint/2010/main" val="1343050532"/>
                    </p:ext>
                  </p:extLst>
                </p:nvPr>
              </p:nvGraphicFramePr>
              <p:xfrm>
                <a:off x="2259048" y="3594257"/>
                <a:ext cx="7326313" cy="1319212"/>
              </p:xfrm>
              <a:graphic>
                <a:graphicData uri="http://schemas.openxmlformats.org/presentationml/2006/ole">
                  <mc:AlternateContent>
                    <mc:Choice xmlns:v="urn:schemas-microsoft-com:vml" Requires="v">
                      <p:oleObj spid="_x0000_s976899" name="Equation" r:id="rId13" imgW="2361960" imgH="419040" progId="Equation.DSMT4">
                        <p:embed/>
                      </p:oleObj>
                    </mc:Choice>
                    <mc:Fallback>
                      <p:oleObj name="Equation" r:id="rId13" imgW="2361960" imgH="419040" progId="Equation.DSMT4">
                        <p:embed/>
                        <p:pic>
                          <p:nvPicPr>
                            <p:cNvPr id="0" name=""/>
                            <p:cNvPicPr>
                              <a:picLocks noChangeAspect="1" noChangeArrowheads="1"/>
                            </p:cNvPicPr>
                            <p:nvPr/>
                          </p:nvPicPr>
                          <p:blipFill>
                            <a:blip r:embed="rId14"/>
                            <a:srcRect/>
                            <a:stretch>
                              <a:fillRect/>
                            </a:stretch>
                          </p:blipFill>
                          <p:spPr bwMode="auto">
                            <a:xfrm>
                              <a:off x="2259048" y="3594257"/>
                              <a:ext cx="7326313" cy="131921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pic>
                      </p:oleObj>
                    </mc:Fallback>
                  </mc:AlternateContent>
                </a:graphicData>
              </a:graphic>
            </p:graphicFrame>
          </mc:Choice>
          <mc:Fallback xmlns="">
            <p:graphicFrame>
              <p:nvGraphicFramePr>
                <p:cNvPr id="32" name="Object 31"/>
                <p:cNvGraphicFramePr>
                  <a:graphicFrameLocks noChangeAspect="1"/>
                </p:cNvGraphicFramePr>
                <p:nvPr>
                  <p:extLst>
                    <p:ext uri="{D42A27DB-BD31-4B8C-83A1-F6EECF244321}">
                      <p14:modId xmlns:p14="http://schemas.microsoft.com/office/powerpoint/2010/main" val="3316142154"/>
                    </p:ext>
                  </p:extLst>
                </p:nvPr>
              </p:nvGraphicFramePr>
              <p:xfrm>
                <a:off x="2259048" y="3594257"/>
                <a:ext cx="7326313" cy="1319212"/>
              </p:xfrm>
              <a:graphic>
                <a:graphicData uri="http://schemas.openxmlformats.org/presentationml/2006/ole">
                  <mc:AlternateContent>
                    <mc:Choice xmlns:v="urn:schemas-microsoft-com:vml" Requires="v">
                      <p:oleObj spid="_x0000_s972809" name="Equation" r:id="rId15" imgW="2361960" imgH="419040" progId="Equation.DSMT4">
                        <p:embed/>
                      </p:oleObj>
                    </mc:Choice>
                    <mc:Fallback>
                      <p:oleObj name="Equation" r:id="rId15" imgW="2361960" imgH="419040" progId="Equation.DSMT4">
                        <p:embed/>
                        <p:pic>
                          <p:nvPicPr>
                            <p:cNvPr id="0" name=""/>
                            <p:cNvPicPr>
                              <a:picLocks noChangeAspect="1" noChangeArrowheads="1"/>
                            </p:cNvPicPr>
                            <p:nvPr/>
                          </p:nvPicPr>
                          <p:blipFill>
                            <a:blip r:embed="rId16"/>
                            <a:srcRect/>
                            <a:stretch>
                              <a:fillRect/>
                            </a:stretch>
                          </p:blipFill>
                          <p:spPr bwMode="auto">
                            <a:xfrm>
                              <a:off x="2259048" y="3594257"/>
                              <a:ext cx="7326313"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Fallback>
        </mc:AlternateContent>
      </p:grpSp>
      <p:sp>
        <p:nvSpPr>
          <p:cNvPr id="27" name="Oval 26"/>
          <p:cNvSpPr/>
          <p:nvPr/>
        </p:nvSpPr>
        <p:spPr>
          <a:xfrm>
            <a:off x="1038265" y="1668613"/>
            <a:ext cx="692727" cy="69272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92709643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000"/>
                            </p:stCondLst>
                            <p:childTnLst>
                              <p:par>
                                <p:cTn id="17" presetID="21" presetClass="entr" presetSubtype="1"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heel(1)">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8" grpId="0"/>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8" name="TextBox 17"/>
          <p:cNvSpPr txBox="1"/>
          <p:nvPr/>
        </p:nvSpPr>
        <p:spPr>
          <a:xfrm>
            <a:off x="4136065" y="2329875"/>
            <a:ext cx="3337936" cy="584775"/>
          </a:xfrm>
          <a:prstGeom prst="rect">
            <a:avLst/>
          </a:prstGeom>
          <a:noFill/>
        </p:spPr>
        <p:txBody>
          <a:bodyPr wrap="square" rtlCol="0">
            <a:spAutoFit/>
          </a:bodyPr>
          <a:lstStyle/>
          <a:p>
            <a:r>
              <a:rPr lang="en-US" sz="3200" b="1">
                <a:latin typeface="Arial" pitchFamily="34" charset="0"/>
                <a:ea typeface="Times New Roman" panose="02020603050405020304" pitchFamily="18" charset="0"/>
                <a:cs typeface="Arial" pitchFamily="34" charset="0"/>
              </a:rPr>
              <a:t>Chọn đáp án </a:t>
            </a:r>
            <a:r>
              <a:rPr lang="en-US" sz="3200" b="1" smtClean="0">
                <a:solidFill>
                  <a:srgbClr val="C00000"/>
                </a:solidFill>
                <a:latin typeface="Arial" pitchFamily="34" charset="0"/>
                <a:ea typeface="Times New Roman" panose="02020603050405020304" pitchFamily="18" charset="0"/>
                <a:cs typeface="Arial" pitchFamily="34" charset="0"/>
              </a:rPr>
              <a:t>D</a:t>
            </a:r>
            <a:endParaRPr lang="en-US" sz="3200" b="1">
              <a:solidFill>
                <a:srgbClr val="C00000"/>
              </a:solidFill>
              <a:latin typeface="Arial" pitchFamily="34" charset="0"/>
              <a:ea typeface="Times New Roman" panose="02020603050405020304" pitchFamily="18" charset="0"/>
              <a:cs typeface="Arial" pitchFamily="34" charset="0"/>
            </a:endParaRPr>
          </a:p>
        </p:txBody>
      </p:sp>
      <p:pic>
        <p:nvPicPr>
          <p:cNvPr id="813149" name="Picture 93">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85412" y="5147918"/>
            <a:ext cx="1612547" cy="155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m thanh phep thuat.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4324012" y="7772400"/>
            <a:ext cx="304800" cy="304800"/>
          </a:xfrm>
          <a:prstGeom prst="rect">
            <a:avLst/>
          </a:prstGeom>
        </p:spPr>
      </p:pic>
      <p:sp>
        <p:nvSpPr>
          <p:cNvPr id="23" name="Oval 22"/>
          <p:cNvSpPr/>
          <p:nvPr/>
        </p:nvSpPr>
        <p:spPr>
          <a:xfrm>
            <a:off x="8990012" y="1476551"/>
            <a:ext cx="692727" cy="69272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nvGrpSpPr>
          <p:cNvPr id="27" name="Group 26"/>
          <p:cNvGrpSpPr/>
          <p:nvPr/>
        </p:nvGrpSpPr>
        <p:grpSpPr>
          <a:xfrm>
            <a:off x="1217612" y="2944492"/>
            <a:ext cx="10011549" cy="3684908"/>
            <a:chOff x="1216313" y="2392616"/>
            <a:chExt cx="8026305" cy="3684908"/>
          </a:xfrm>
        </p:grpSpPr>
        <p:sp>
          <p:nvSpPr>
            <p:cNvPr id="29" name="TextBox 28"/>
            <p:cNvSpPr txBox="1"/>
            <p:nvPr/>
          </p:nvSpPr>
          <p:spPr>
            <a:xfrm>
              <a:off x="1216313" y="2458863"/>
              <a:ext cx="7147518" cy="523220"/>
            </a:xfrm>
            <a:prstGeom prst="rect">
              <a:avLst/>
            </a:prstGeom>
            <a:noFill/>
          </p:spPr>
          <p:txBody>
            <a:bodyPr wrap="square" rtlCol="0">
              <a:spAutoFit/>
            </a:bodyPr>
            <a:lstStyle/>
            <a:p>
              <a:pPr marL="457200" indent="-457200" algn="just">
                <a:buFont typeface="Wingdings" pitchFamily="2" charset="2"/>
                <a:buChar char="q"/>
              </a:pPr>
              <a:r>
                <a:rPr lang="en-US" sz="2800" b="1" smtClean="0">
                  <a:solidFill>
                    <a:srgbClr val="C00000"/>
                  </a:solidFill>
                  <a:latin typeface="Arial" pitchFamily="34" charset="0"/>
                  <a:ea typeface="Times New Roman" panose="02020603050405020304" pitchFamily="18" charset="0"/>
                  <a:cs typeface="Arial" pitchFamily="34" charset="0"/>
                </a:rPr>
                <a:t>Giải thích: </a:t>
              </a:r>
              <a:r>
                <a:rPr lang="en-US" sz="2800" b="1" smtClean="0">
                  <a:latin typeface="Arial" pitchFamily="34" charset="0"/>
                  <a:cs typeface="Arial" pitchFamily="34" charset="0"/>
                </a:rPr>
                <a:t>Ta có : </a:t>
              </a:r>
              <a:endParaRPr lang="vi-VN" sz="2800" b="1">
                <a:latin typeface="Arial" pitchFamily="34" charset="0"/>
                <a:cs typeface="Arial" pitchFamily="34" charset="0"/>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3716901534"/>
                </p:ext>
              </p:extLst>
            </p:nvPr>
          </p:nvGraphicFramePr>
          <p:xfrm>
            <a:off x="4166949" y="2392616"/>
            <a:ext cx="5075669" cy="561397"/>
          </p:xfrm>
          <a:graphic>
            <a:graphicData uri="http://schemas.openxmlformats.org/presentationml/2006/ole">
              <mc:AlternateContent xmlns:mc="http://schemas.openxmlformats.org/markup-compatibility/2006">
                <mc:Choice xmlns:v="urn:schemas-microsoft-com:vml" Requires="v">
                  <p:oleObj spid="_x0000_s977924" name="Equation" r:id="rId9" imgW="1981080" imgH="215640" progId="Equation.DSMT4">
                    <p:embed/>
                  </p:oleObj>
                </mc:Choice>
                <mc:Fallback>
                  <p:oleObj name="Equation" r:id="rId9" imgW="1981080" imgH="215640" progId="Equation.DSMT4">
                    <p:embed/>
                    <p:pic>
                      <p:nvPicPr>
                        <p:cNvPr id="0" name=""/>
                        <p:cNvPicPr>
                          <a:picLocks noChangeAspect="1" noChangeArrowheads="1"/>
                        </p:cNvPicPr>
                        <p:nvPr/>
                      </p:nvPicPr>
                      <p:blipFill>
                        <a:blip r:embed="rId10"/>
                        <a:srcRect/>
                        <a:stretch>
                          <a:fillRect/>
                        </a:stretch>
                      </p:blipFill>
                      <p:spPr bwMode="auto">
                        <a:xfrm>
                          <a:off x="4166949" y="2392616"/>
                          <a:ext cx="5075669" cy="56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TextBox 20"/>
            <p:cNvSpPr txBox="1"/>
            <p:nvPr/>
          </p:nvSpPr>
          <p:spPr>
            <a:xfrm>
              <a:off x="2132661" y="2916063"/>
              <a:ext cx="6241262" cy="523220"/>
            </a:xfrm>
            <a:prstGeom prst="rect">
              <a:avLst/>
            </a:prstGeom>
            <a:noFill/>
          </p:spPr>
          <p:txBody>
            <a:bodyPr wrap="square" rtlCol="0">
              <a:spAutoFit/>
            </a:bodyPr>
            <a:lstStyle/>
            <a:p>
              <a:r>
                <a:rPr lang="en-US" sz="2800" b="1" smtClean="0">
                  <a:latin typeface="Arial" pitchFamily="34" charset="0"/>
                  <a:cs typeface="Arial" pitchFamily="34" charset="0"/>
                </a:rPr>
                <a:t>Vậy 2 </a:t>
              </a:r>
              <a:r>
                <a:rPr lang="en-US" sz="2800" b="1">
                  <a:latin typeface="Arial" pitchFamily="34" charset="0"/>
                  <a:cs typeface="Arial" pitchFamily="34" charset="0"/>
                </a:rPr>
                <a:t>số cần tìm là nghiệm của </a:t>
              </a:r>
              <a:r>
                <a:rPr lang="en-US" sz="2800" b="1" smtClean="0">
                  <a:latin typeface="Arial" pitchFamily="34" charset="0"/>
                  <a:cs typeface="Arial" pitchFamily="34" charset="0"/>
                </a:rPr>
                <a:t>pt :</a:t>
              </a:r>
              <a:endParaRPr lang="vi-VN" sz="2800" b="1">
                <a:latin typeface="Arial" pitchFamily="34" charset="0"/>
                <a:cs typeface="Arial" pitchFamily="34" charset="0"/>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4224609785"/>
                </p:ext>
              </p:extLst>
            </p:nvPr>
          </p:nvGraphicFramePr>
          <p:xfrm>
            <a:off x="1872221" y="3534349"/>
            <a:ext cx="6264260" cy="2543175"/>
          </p:xfrm>
          <a:graphic>
            <a:graphicData uri="http://schemas.openxmlformats.org/presentationml/2006/ole">
              <mc:AlternateContent xmlns:mc="http://schemas.openxmlformats.org/markup-compatibility/2006">
                <mc:Choice xmlns:v="urn:schemas-microsoft-com:vml" Requires="v">
                  <p:oleObj spid="_x0000_s977925" name="Equation" r:id="rId11" imgW="2222280" imgH="888840" progId="Equation.DSMT4">
                    <p:embed/>
                  </p:oleObj>
                </mc:Choice>
                <mc:Fallback>
                  <p:oleObj name="Equation" r:id="rId11" imgW="2222280" imgH="888840" progId="Equation.DSMT4">
                    <p:embed/>
                    <p:pic>
                      <p:nvPicPr>
                        <p:cNvPr id="0" name=""/>
                        <p:cNvPicPr>
                          <a:picLocks noChangeAspect="1" noChangeArrowheads="1"/>
                        </p:cNvPicPr>
                        <p:nvPr/>
                      </p:nvPicPr>
                      <p:blipFill>
                        <a:blip r:embed="rId12"/>
                        <a:srcRect/>
                        <a:stretch>
                          <a:fillRect/>
                        </a:stretch>
                      </p:blipFill>
                      <p:spPr bwMode="auto">
                        <a:xfrm>
                          <a:off x="1872221" y="3534349"/>
                          <a:ext cx="626426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269290639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heel(1)">
                                      <p:cBhvr>
                                        <p:cTn id="15" dur="500"/>
                                        <p:tgtEl>
                                          <p:spTgt spid="23"/>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8" grpId="0"/>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8" name="TextBox 17"/>
          <p:cNvSpPr txBox="1"/>
          <p:nvPr/>
        </p:nvSpPr>
        <p:spPr>
          <a:xfrm>
            <a:off x="4205545" y="1828800"/>
            <a:ext cx="3337936" cy="584775"/>
          </a:xfrm>
          <a:prstGeom prst="rect">
            <a:avLst/>
          </a:prstGeom>
          <a:noFill/>
        </p:spPr>
        <p:txBody>
          <a:bodyPr wrap="square" rtlCol="0">
            <a:spAutoFit/>
          </a:bodyPr>
          <a:lstStyle/>
          <a:p>
            <a:r>
              <a:rPr lang="en-US" sz="3200" b="1">
                <a:latin typeface="Arial" pitchFamily="34" charset="0"/>
                <a:ea typeface="Times New Roman" panose="02020603050405020304" pitchFamily="18" charset="0"/>
                <a:cs typeface="Arial" pitchFamily="34" charset="0"/>
              </a:rPr>
              <a:t>Chọn đáp án </a:t>
            </a:r>
            <a:r>
              <a:rPr lang="en-US" sz="3200" b="1" smtClean="0">
                <a:solidFill>
                  <a:srgbClr val="C00000"/>
                </a:solidFill>
                <a:latin typeface="Arial" pitchFamily="34" charset="0"/>
                <a:ea typeface="Times New Roman" panose="02020603050405020304" pitchFamily="18" charset="0"/>
                <a:cs typeface="Arial" pitchFamily="34" charset="0"/>
              </a:rPr>
              <a:t>C</a:t>
            </a:r>
            <a:endParaRPr lang="en-US" sz="3200" b="1">
              <a:solidFill>
                <a:srgbClr val="C00000"/>
              </a:solidFill>
              <a:latin typeface="Arial" pitchFamily="34" charset="0"/>
              <a:ea typeface="Times New Roman" panose="02020603050405020304" pitchFamily="18" charset="0"/>
              <a:cs typeface="Arial" pitchFamily="34" charset="0"/>
            </a:endParaRPr>
          </a:p>
        </p:txBody>
      </p:sp>
      <p:pic>
        <p:nvPicPr>
          <p:cNvPr id="813149" name="Picture 93">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85412" y="5147918"/>
            <a:ext cx="1612547" cy="155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m thanh phep thuat.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4324012" y="7772400"/>
            <a:ext cx="304800" cy="304800"/>
          </a:xfrm>
          <a:prstGeom prst="rect">
            <a:avLst/>
          </a:prstGeom>
        </p:spPr>
      </p:pic>
      <p:sp>
        <p:nvSpPr>
          <p:cNvPr id="23" name="Oval 22"/>
          <p:cNvSpPr/>
          <p:nvPr/>
        </p:nvSpPr>
        <p:spPr>
          <a:xfrm>
            <a:off x="6323012" y="914400"/>
            <a:ext cx="692727" cy="69272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nvGrpSpPr>
          <p:cNvPr id="22" name="Group 21"/>
          <p:cNvGrpSpPr/>
          <p:nvPr/>
        </p:nvGrpSpPr>
        <p:grpSpPr>
          <a:xfrm>
            <a:off x="828673" y="2514600"/>
            <a:ext cx="9423401" cy="3671727"/>
            <a:chOff x="1216313" y="2392616"/>
            <a:chExt cx="7554784" cy="3671727"/>
          </a:xfrm>
        </p:grpSpPr>
        <p:sp>
          <p:nvSpPr>
            <p:cNvPr id="25" name="TextBox 24"/>
            <p:cNvSpPr txBox="1"/>
            <p:nvPr/>
          </p:nvSpPr>
          <p:spPr>
            <a:xfrm>
              <a:off x="1216313" y="2458863"/>
              <a:ext cx="7147518" cy="523220"/>
            </a:xfrm>
            <a:prstGeom prst="rect">
              <a:avLst/>
            </a:prstGeom>
            <a:noFill/>
          </p:spPr>
          <p:txBody>
            <a:bodyPr wrap="square" rtlCol="0">
              <a:spAutoFit/>
            </a:bodyPr>
            <a:lstStyle/>
            <a:p>
              <a:pPr marL="457200" indent="-457200" algn="just">
                <a:buFont typeface="Wingdings" pitchFamily="2" charset="2"/>
                <a:buChar char="q"/>
              </a:pPr>
              <a:r>
                <a:rPr lang="en-US" sz="2800" b="1" smtClean="0">
                  <a:solidFill>
                    <a:srgbClr val="C00000"/>
                  </a:solidFill>
                  <a:latin typeface="Arial" pitchFamily="34" charset="0"/>
                  <a:ea typeface="Times New Roman" panose="02020603050405020304" pitchFamily="18" charset="0"/>
                  <a:cs typeface="Arial" pitchFamily="34" charset="0"/>
                </a:rPr>
                <a:t>Giải thích: </a:t>
              </a:r>
              <a:r>
                <a:rPr lang="en-US" sz="2800" b="1" smtClean="0">
                  <a:latin typeface="Arial" pitchFamily="34" charset="0"/>
                  <a:cs typeface="Arial" pitchFamily="34" charset="0"/>
                </a:rPr>
                <a:t>Ta có : </a:t>
              </a:r>
              <a:endParaRPr lang="vi-VN" sz="2800" b="1">
                <a:latin typeface="Arial" pitchFamily="34" charset="0"/>
                <a:cs typeface="Arial" pitchFamily="34" charset="0"/>
              </a:endParaRPr>
            </a:p>
          </p:txBody>
        </p:sp>
        <p:graphicFrame>
          <p:nvGraphicFramePr>
            <p:cNvPr id="31" name="Object 30"/>
            <p:cNvGraphicFramePr>
              <a:graphicFrameLocks noChangeAspect="1"/>
            </p:cNvGraphicFramePr>
            <p:nvPr>
              <p:extLst>
                <p:ext uri="{D42A27DB-BD31-4B8C-83A1-F6EECF244321}">
                  <p14:modId xmlns:p14="http://schemas.microsoft.com/office/powerpoint/2010/main" val="510982943"/>
                </p:ext>
              </p:extLst>
            </p:nvPr>
          </p:nvGraphicFramePr>
          <p:xfrm>
            <a:off x="4216082" y="2392616"/>
            <a:ext cx="4555015" cy="561975"/>
          </p:xfrm>
          <a:graphic>
            <a:graphicData uri="http://schemas.openxmlformats.org/presentationml/2006/ole">
              <mc:AlternateContent xmlns:mc="http://schemas.openxmlformats.org/markup-compatibility/2006">
                <mc:Choice xmlns:v="urn:schemas-microsoft-com:vml" Requires="v">
                  <p:oleObj spid="_x0000_s978948" name="Equation" r:id="rId9" imgW="1777680" imgH="215640" progId="Equation.DSMT4">
                    <p:embed/>
                  </p:oleObj>
                </mc:Choice>
                <mc:Fallback>
                  <p:oleObj name="Equation" r:id="rId9" imgW="1777680" imgH="215640" progId="Equation.DSMT4">
                    <p:embed/>
                    <p:pic>
                      <p:nvPicPr>
                        <p:cNvPr id="0" name=""/>
                        <p:cNvPicPr>
                          <a:picLocks noChangeAspect="1" noChangeArrowheads="1"/>
                        </p:cNvPicPr>
                        <p:nvPr/>
                      </p:nvPicPr>
                      <p:blipFill>
                        <a:blip r:embed="rId10"/>
                        <a:srcRect/>
                        <a:stretch>
                          <a:fillRect/>
                        </a:stretch>
                      </p:blipFill>
                      <p:spPr bwMode="auto">
                        <a:xfrm>
                          <a:off x="4216082" y="2392616"/>
                          <a:ext cx="455501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 name="TextBox 31"/>
            <p:cNvSpPr txBox="1"/>
            <p:nvPr/>
          </p:nvSpPr>
          <p:spPr>
            <a:xfrm>
              <a:off x="2132661" y="2916063"/>
              <a:ext cx="6241262" cy="523220"/>
            </a:xfrm>
            <a:prstGeom prst="rect">
              <a:avLst/>
            </a:prstGeom>
            <a:noFill/>
          </p:spPr>
          <p:txBody>
            <a:bodyPr wrap="square" rtlCol="0">
              <a:spAutoFit/>
            </a:bodyPr>
            <a:lstStyle/>
            <a:p>
              <a:r>
                <a:rPr lang="en-US" sz="2800" b="1" smtClean="0">
                  <a:latin typeface="Arial" pitchFamily="34" charset="0"/>
                  <a:cs typeface="Arial" pitchFamily="34" charset="0"/>
                </a:rPr>
                <a:t>Vậy 2 </a:t>
              </a:r>
              <a:r>
                <a:rPr lang="en-US" sz="2800" b="1">
                  <a:latin typeface="Arial" pitchFamily="34" charset="0"/>
                  <a:cs typeface="Arial" pitchFamily="34" charset="0"/>
                </a:rPr>
                <a:t>số cần tìm là nghiệm của </a:t>
              </a:r>
              <a:r>
                <a:rPr lang="en-US" sz="2800" b="1" smtClean="0">
                  <a:latin typeface="Arial" pitchFamily="34" charset="0"/>
                  <a:cs typeface="Arial" pitchFamily="34" charset="0"/>
                </a:rPr>
                <a:t>pt :</a:t>
              </a:r>
              <a:endParaRPr lang="vi-VN" sz="2800" b="1">
                <a:latin typeface="Arial" pitchFamily="34" charset="0"/>
                <a:cs typeface="Arial" pitchFamily="34" charset="0"/>
              </a:endParaRPr>
            </a:p>
          </p:txBody>
        </p:sp>
        <p:graphicFrame>
          <p:nvGraphicFramePr>
            <p:cNvPr id="37" name="Object 36"/>
            <p:cNvGraphicFramePr>
              <a:graphicFrameLocks noChangeAspect="1"/>
            </p:cNvGraphicFramePr>
            <p:nvPr>
              <p:extLst>
                <p:ext uri="{D42A27DB-BD31-4B8C-83A1-F6EECF244321}">
                  <p14:modId xmlns:p14="http://schemas.microsoft.com/office/powerpoint/2010/main" val="2056700417"/>
                </p:ext>
              </p:extLst>
            </p:nvPr>
          </p:nvGraphicFramePr>
          <p:xfrm>
            <a:off x="2926830" y="3448143"/>
            <a:ext cx="4832465" cy="2616200"/>
          </p:xfrm>
          <a:graphic>
            <a:graphicData uri="http://schemas.openxmlformats.org/presentationml/2006/ole">
              <mc:AlternateContent xmlns:mc="http://schemas.openxmlformats.org/markup-compatibility/2006">
                <mc:Choice xmlns:v="urn:schemas-microsoft-com:vml" Requires="v">
                  <p:oleObj spid="_x0000_s978949" name="Equation" r:id="rId11" imgW="1714320" imgH="914400" progId="Equation.DSMT4">
                    <p:embed/>
                  </p:oleObj>
                </mc:Choice>
                <mc:Fallback>
                  <p:oleObj name="Equation" r:id="rId11" imgW="1714320" imgH="914400" progId="Equation.DSMT4">
                    <p:embed/>
                    <p:pic>
                      <p:nvPicPr>
                        <p:cNvPr id="0" name=""/>
                        <p:cNvPicPr>
                          <a:picLocks noChangeAspect="1" noChangeArrowheads="1"/>
                        </p:cNvPicPr>
                        <p:nvPr/>
                      </p:nvPicPr>
                      <p:blipFill>
                        <a:blip r:embed="rId12"/>
                        <a:srcRect/>
                        <a:stretch>
                          <a:fillRect/>
                        </a:stretch>
                      </p:blipFill>
                      <p:spPr bwMode="auto">
                        <a:xfrm>
                          <a:off x="2926830" y="3448143"/>
                          <a:ext cx="4832465"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15445209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heel(1)">
                                      <p:cBhvr>
                                        <p:cTn id="15" dur="500"/>
                                        <p:tgtEl>
                                          <p:spTgt spid="23"/>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8" grpId="0"/>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8012" y="533399"/>
            <a:ext cx="10896600" cy="5638801"/>
          </a:xfrm>
          <a:prstGeom prst="rect">
            <a:avLst/>
          </a:prstGeom>
          <a:noFill/>
          <a:ln w="123825">
            <a:solidFill>
              <a:schemeClr val="accent3">
                <a:lumMod val="75000"/>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056812" y="5334000"/>
            <a:ext cx="1901825" cy="1475109"/>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4612" y="1905000"/>
            <a:ext cx="6019800" cy="1451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5450" y="755938"/>
            <a:ext cx="3362311" cy="4706647"/>
          </a:xfrm>
          <a:prstGeom prst="rect">
            <a:avLst/>
          </a:prstGeom>
        </p:spPr>
      </p:pic>
      <p:pic>
        <p:nvPicPr>
          <p:cNvPr id="7178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5233" b="26271"/>
          <a:stretch/>
        </p:blipFill>
        <p:spPr bwMode="auto">
          <a:xfrm>
            <a:off x="4418012" y="2043916"/>
            <a:ext cx="5269849" cy="73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32950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6612" y="1568845"/>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461521" y="1905000"/>
            <a:ext cx="7918892" cy="861774"/>
          </a:xfrm>
          <a:prstGeom prst="rect">
            <a:avLst/>
          </a:prstGeom>
          <a:noFill/>
        </p:spPr>
        <p:txBody>
          <a:bodyPr wrap="square" rtlCol="0">
            <a:spAutoFit/>
          </a:bodyPr>
          <a:lstStyle/>
          <a:p>
            <a:pPr marL="514350" indent="-514350">
              <a:buFont typeface="Wingdings" pitchFamily="2" charset="2"/>
              <a:buChar char="q"/>
            </a:pPr>
            <a:r>
              <a:rPr lang="vi-VN" sz="2500" b="1">
                <a:latin typeface="Arial" pitchFamily="34" charset="0"/>
                <a:cs typeface="Arial" pitchFamily="34" charset="0"/>
              </a:rPr>
              <a:t>Gọi </a:t>
            </a:r>
            <a:r>
              <a:rPr lang="vi-VN" sz="2500" b="1" smtClean="0">
                <a:latin typeface="Arial" pitchFamily="34" charset="0"/>
                <a:cs typeface="Arial" pitchFamily="34" charset="0"/>
              </a:rPr>
              <a:t>x</a:t>
            </a:r>
            <a:r>
              <a:rPr lang="vi-VN" sz="2500" b="1" baseline="-25000" smtClean="0">
                <a:latin typeface="Arial" pitchFamily="34" charset="0"/>
                <a:cs typeface="Arial" pitchFamily="34" charset="0"/>
              </a:rPr>
              <a:t>1</a:t>
            </a:r>
            <a:r>
              <a:rPr lang="vi-VN" sz="2500" b="1" smtClean="0">
                <a:latin typeface="Arial" pitchFamily="34" charset="0"/>
                <a:cs typeface="Arial" pitchFamily="34" charset="0"/>
              </a:rPr>
              <a:t>,x</a:t>
            </a:r>
            <a:r>
              <a:rPr lang="vi-VN" sz="2500" b="1" baseline="-25000" smtClean="0">
                <a:latin typeface="Arial" pitchFamily="34" charset="0"/>
                <a:cs typeface="Arial" pitchFamily="34" charset="0"/>
              </a:rPr>
              <a:t>2</a:t>
            </a:r>
            <a:r>
              <a:rPr lang="vi-VN" sz="2500" b="1" smtClean="0">
                <a:latin typeface="Arial" pitchFamily="34" charset="0"/>
                <a:cs typeface="Arial" pitchFamily="34" charset="0"/>
              </a:rPr>
              <a:t> </a:t>
            </a:r>
            <a:r>
              <a:rPr lang="vi-VN" sz="2500" b="1">
                <a:latin typeface="Arial" pitchFamily="34" charset="0"/>
                <a:cs typeface="Arial" pitchFamily="34" charset="0"/>
              </a:rPr>
              <a:t>lần lượt là chiều dài và chiều rộng của khu </a:t>
            </a:r>
            <a:r>
              <a:rPr lang="vi-VN" sz="2500" b="1" smtClean="0">
                <a:latin typeface="Arial" pitchFamily="34" charset="0"/>
                <a:cs typeface="Arial" pitchFamily="34" charset="0"/>
              </a:rPr>
              <a:t>vườn.</a:t>
            </a:r>
            <a:endParaRPr lang="vi-VN" sz="2500" b="1">
              <a:latin typeface="Arial" pitchFamily="34" charset="0"/>
              <a:cs typeface="Arial" pitchFamily="34" charset="0"/>
            </a:endParaRPr>
          </a:p>
        </p:txBody>
      </p:sp>
      <p:graphicFrame>
        <p:nvGraphicFramePr>
          <p:cNvPr id="26" name="Object 25"/>
          <p:cNvGraphicFramePr>
            <a:graphicFrameLocks noChangeAspect="1"/>
          </p:cNvGraphicFramePr>
          <p:nvPr>
            <p:extLst>
              <p:ext uri="{D42A27DB-BD31-4B8C-83A1-F6EECF244321}">
                <p14:modId xmlns:p14="http://schemas.microsoft.com/office/powerpoint/2010/main" val="1001863309"/>
              </p:ext>
            </p:extLst>
          </p:nvPr>
        </p:nvGraphicFramePr>
        <p:xfrm>
          <a:off x="7700961" y="3683000"/>
          <a:ext cx="2725738" cy="508000"/>
        </p:xfrm>
        <a:graphic>
          <a:graphicData uri="http://schemas.openxmlformats.org/presentationml/2006/ole">
            <mc:AlternateContent xmlns:mc="http://schemas.openxmlformats.org/markup-compatibility/2006">
              <mc:Choice xmlns:v="urn:schemas-microsoft-com:vml" Requires="v">
                <p:oleObj spid="_x0000_s973866" name="Equation" r:id="rId5" imgW="1155600" imgH="215640" progId="Equation.DSMT4">
                  <p:embed/>
                </p:oleObj>
              </mc:Choice>
              <mc:Fallback>
                <p:oleObj name="Equation" r:id="rId5" imgW="1155600" imgH="215640" progId="Equation.DSMT4">
                  <p:embed/>
                  <p:pic>
                    <p:nvPicPr>
                      <p:cNvPr id="0" name=""/>
                      <p:cNvPicPr>
                        <a:picLocks noChangeAspect="1" noChangeArrowheads="1"/>
                      </p:cNvPicPr>
                      <p:nvPr/>
                    </p:nvPicPr>
                    <p:blipFill>
                      <a:blip r:embed="rId6"/>
                      <a:srcRect/>
                      <a:stretch>
                        <a:fillRect/>
                      </a:stretch>
                    </p:blipFill>
                    <p:spPr bwMode="auto">
                      <a:xfrm>
                        <a:off x="7700961" y="3683000"/>
                        <a:ext cx="272573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4003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17108" y="1600200"/>
            <a:ext cx="3174683" cy="187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1" name="TextBox 20"/>
              <p:cNvSpPr txBox="1"/>
              <p:nvPr/>
            </p:nvSpPr>
            <p:spPr>
              <a:xfrm>
                <a:off x="950903" y="2779127"/>
                <a:ext cx="7408872" cy="477054"/>
              </a:xfrm>
              <a:prstGeom prst="rect">
                <a:avLst/>
              </a:prstGeom>
              <a:noFill/>
            </p:spPr>
            <p:txBody>
              <a:bodyPr wrap="square" rtlCol="0">
                <a:spAutoFit/>
              </a:bodyPr>
              <a:lstStyle/>
              <a:p>
                <a:r>
                  <a:rPr lang="en-US" sz="2500" b="1" smtClean="0">
                    <a:latin typeface="Arial" pitchFamily="34" charset="0"/>
                    <a:cs typeface="Arial" pitchFamily="34" charset="0"/>
                  </a:rPr>
                  <a:t>Nửa chu vi là 58m hay : </a:t>
                </a:r>
                <a14:m>
                  <m:oMath xmlns:m="http://schemas.openxmlformats.org/officeDocument/2006/math">
                    <m:sSub>
                      <m:sSubPr>
                        <m:ctrlPr>
                          <a:rPr lang="en-US" sz="2500" b="1" i="1" smtClean="0">
                            <a:latin typeface="Cambria Math"/>
                            <a:cs typeface="Arial" pitchFamily="34" charset="0"/>
                          </a:rPr>
                        </m:ctrlPr>
                      </m:sSubPr>
                      <m:e>
                        <m:r>
                          <a:rPr lang="en-US" sz="2500" b="1" i="1" smtClean="0">
                            <a:latin typeface="Cambria Math"/>
                            <a:cs typeface="Arial" pitchFamily="34" charset="0"/>
                          </a:rPr>
                          <m:t>𝒙</m:t>
                        </m:r>
                      </m:e>
                      <m:sub>
                        <m:r>
                          <a:rPr lang="en-US" sz="2500" b="1" i="1" smtClean="0">
                            <a:latin typeface="Cambria Math"/>
                            <a:cs typeface="Arial" pitchFamily="34" charset="0"/>
                          </a:rPr>
                          <m:t>𝟏</m:t>
                        </m:r>
                      </m:sub>
                    </m:sSub>
                    <m:r>
                      <a:rPr lang="en-US" sz="2500" b="1" i="1" smtClean="0">
                        <a:latin typeface="Cambria Math"/>
                        <a:cs typeface="Arial" pitchFamily="34" charset="0"/>
                      </a:rPr>
                      <m:t>+</m:t>
                    </m:r>
                    <m:sSub>
                      <m:sSubPr>
                        <m:ctrlPr>
                          <a:rPr lang="en-US" sz="2500" b="1" i="1" smtClean="0">
                            <a:latin typeface="Cambria Math"/>
                            <a:cs typeface="Arial" pitchFamily="34" charset="0"/>
                          </a:rPr>
                        </m:ctrlPr>
                      </m:sSubPr>
                      <m:e>
                        <m:r>
                          <a:rPr lang="en-US" sz="2500" b="1" i="1" smtClean="0">
                            <a:latin typeface="Cambria Math"/>
                            <a:cs typeface="Arial" pitchFamily="34" charset="0"/>
                          </a:rPr>
                          <m:t>𝒙</m:t>
                        </m:r>
                      </m:e>
                      <m:sub>
                        <m:r>
                          <a:rPr lang="en-US" sz="2500" b="1" i="1" smtClean="0">
                            <a:latin typeface="Cambria Math"/>
                            <a:cs typeface="Arial" pitchFamily="34" charset="0"/>
                          </a:rPr>
                          <m:t>𝟐</m:t>
                        </m:r>
                      </m:sub>
                    </m:sSub>
                    <m:r>
                      <a:rPr lang="en-US" sz="2500" b="1" i="1" smtClean="0">
                        <a:latin typeface="Cambria Math"/>
                        <a:cs typeface="Arial" pitchFamily="34" charset="0"/>
                      </a:rPr>
                      <m:t>=</m:t>
                    </m:r>
                    <m:r>
                      <a:rPr lang="en-US" sz="2500" b="1" i="1" smtClean="0">
                        <a:latin typeface="Cambria Math"/>
                        <a:cs typeface="Arial" pitchFamily="34" charset="0"/>
                      </a:rPr>
                      <m:t>𝟓𝟖</m:t>
                    </m:r>
                  </m:oMath>
                </a14:m>
                <a:endParaRPr lang="vi-VN" sz="2500" b="1">
                  <a:latin typeface="Arial" pitchFamily="34" charset="0"/>
                  <a:cs typeface="Arial"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950903" y="2779127"/>
                <a:ext cx="7408872" cy="477054"/>
              </a:xfrm>
              <a:prstGeom prst="rect">
                <a:avLst/>
              </a:prstGeom>
              <a:blipFill rotWithShape="1">
                <a:blip r:embed="rId10"/>
                <a:stretch>
                  <a:fillRect l="-1399" t="-8974" b="-30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942176" y="3268534"/>
                <a:ext cx="7408872" cy="477054"/>
              </a:xfrm>
              <a:prstGeom prst="rect">
                <a:avLst/>
              </a:prstGeom>
              <a:noFill/>
            </p:spPr>
            <p:txBody>
              <a:bodyPr wrap="square" rtlCol="0">
                <a:spAutoFit/>
              </a:bodyPr>
              <a:lstStyle/>
              <a:p>
                <a:r>
                  <a:rPr lang="en-US" sz="2500" b="1" smtClean="0">
                    <a:latin typeface="Arial" pitchFamily="34" charset="0"/>
                    <a:cs typeface="Arial" pitchFamily="34" charset="0"/>
                  </a:rPr>
                  <a:t>Diện tích là 805m</a:t>
                </a:r>
                <a:r>
                  <a:rPr lang="en-US" sz="2500" b="1" baseline="30000" smtClean="0">
                    <a:latin typeface="Arial" pitchFamily="34" charset="0"/>
                    <a:cs typeface="Arial" pitchFamily="34" charset="0"/>
                  </a:rPr>
                  <a:t>2</a:t>
                </a:r>
                <a:r>
                  <a:rPr lang="en-US" sz="2500" b="1" smtClean="0">
                    <a:latin typeface="Arial" pitchFamily="34" charset="0"/>
                    <a:cs typeface="Arial" pitchFamily="34" charset="0"/>
                  </a:rPr>
                  <a:t> hay : </a:t>
                </a:r>
                <a14:m>
                  <m:oMath xmlns:m="http://schemas.openxmlformats.org/officeDocument/2006/math">
                    <m:sSub>
                      <m:sSubPr>
                        <m:ctrlPr>
                          <a:rPr lang="en-US" sz="2500" b="1" i="1" smtClean="0">
                            <a:latin typeface="Cambria Math"/>
                            <a:cs typeface="Arial" pitchFamily="34" charset="0"/>
                          </a:rPr>
                        </m:ctrlPr>
                      </m:sSubPr>
                      <m:e>
                        <m:r>
                          <a:rPr lang="en-US" sz="2500" b="1" i="1" smtClean="0">
                            <a:latin typeface="Cambria Math"/>
                            <a:cs typeface="Arial" pitchFamily="34" charset="0"/>
                          </a:rPr>
                          <m:t>𝒙</m:t>
                        </m:r>
                      </m:e>
                      <m:sub>
                        <m:r>
                          <a:rPr lang="en-US" sz="2500" b="1" i="1" smtClean="0">
                            <a:latin typeface="Cambria Math"/>
                            <a:cs typeface="Arial" pitchFamily="34" charset="0"/>
                          </a:rPr>
                          <m:t>𝟏</m:t>
                        </m:r>
                      </m:sub>
                    </m:sSub>
                    <m:r>
                      <a:rPr lang="en-US" sz="2500" b="1" i="1" smtClean="0">
                        <a:latin typeface="Cambria Math"/>
                        <a:cs typeface="Arial" pitchFamily="34" charset="0"/>
                      </a:rPr>
                      <m:t>.</m:t>
                    </m:r>
                    <m:sSub>
                      <m:sSubPr>
                        <m:ctrlPr>
                          <a:rPr lang="en-US" sz="2500" b="1" i="1" smtClean="0">
                            <a:latin typeface="Cambria Math"/>
                            <a:cs typeface="Arial" pitchFamily="34" charset="0"/>
                          </a:rPr>
                        </m:ctrlPr>
                      </m:sSubPr>
                      <m:e>
                        <m:r>
                          <a:rPr lang="en-US" sz="2500" b="1" i="1" smtClean="0">
                            <a:latin typeface="Cambria Math"/>
                            <a:cs typeface="Arial" pitchFamily="34" charset="0"/>
                          </a:rPr>
                          <m:t>𝒙</m:t>
                        </m:r>
                      </m:e>
                      <m:sub>
                        <m:r>
                          <a:rPr lang="en-US" sz="2500" b="1" i="1" smtClean="0">
                            <a:latin typeface="Cambria Math"/>
                            <a:cs typeface="Arial" pitchFamily="34" charset="0"/>
                          </a:rPr>
                          <m:t>𝟐</m:t>
                        </m:r>
                      </m:sub>
                    </m:sSub>
                    <m:r>
                      <a:rPr lang="en-US" sz="2500" b="1" i="1" smtClean="0">
                        <a:latin typeface="Cambria Math"/>
                        <a:cs typeface="Arial" pitchFamily="34" charset="0"/>
                      </a:rPr>
                      <m:t>=</m:t>
                    </m:r>
                    <m:r>
                      <a:rPr lang="en-US" sz="2500" b="1" i="1" smtClean="0">
                        <a:latin typeface="Cambria Math"/>
                        <a:cs typeface="Arial" pitchFamily="34" charset="0"/>
                      </a:rPr>
                      <m:t>𝟖𝟎𝟓</m:t>
                    </m:r>
                  </m:oMath>
                </a14:m>
                <a:endParaRPr lang="vi-VN" sz="2500" b="1">
                  <a:latin typeface="Arial" pitchFamily="34" charset="0"/>
                  <a:cs typeface="Arial"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942176" y="3268534"/>
                <a:ext cx="7408872" cy="477054"/>
              </a:xfrm>
              <a:prstGeom prst="rect">
                <a:avLst/>
              </a:prstGeom>
              <a:blipFill rotWithShape="1">
                <a:blip r:embed="rId11"/>
                <a:stretch>
                  <a:fillRect l="-1399" t="-8974" b="-30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942176" y="3757941"/>
                <a:ext cx="7057236" cy="477054"/>
              </a:xfrm>
              <a:prstGeom prst="rect">
                <a:avLst/>
              </a:prstGeom>
              <a:noFill/>
            </p:spPr>
            <p:txBody>
              <a:bodyPr wrap="square" rtlCol="0">
                <a:spAutoFit/>
              </a:bodyPr>
              <a:lstStyle/>
              <a:p>
                <a:r>
                  <a:rPr lang="en-US" sz="2500" b="1" smtClean="0">
                    <a:latin typeface="Arial" pitchFamily="34" charset="0"/>
                    <a:cs typeface="Arial" pitchFamily="34" charset="0"/>
                  </a:rPr>
                  <a:t>Khi đó </a:t>
                </a:r>
                <a14:m>
                  <m:oMath xmlns:m="http://schemas.openxmlformats.org/officeDocument/2006/math">
                    <m:sSub>
                      <m:sSubPr>
                        <m:ctrlPr>
                          <a:rPr lang="en-US" sz="2500" b="1" i="1">
                            <a:latin typeface="Cambria Math"/>
                            <a:cs typeface="Arial" pitchFamily="34" charset="0"/>
                          </a:rPr>
                        </m:ctrlPr>
                      </m:sSubPr>
                      <m:e>
                        <m:r>
                          <a:rPr lang="en-US" sz="2500" b="1" i="1">
                            <a:latin typeface="Cambria Math"/>
                            <a:cs typeface="Arial" pitchFamily="34" charset="0"/>
                          </a:rPr>
                          <m:t>𝒙</m:t>
                        </m:r>
                      </m:e>
                      <m:sub>
                        <m:r>
                          <a:rPr lang="en-US" sz="2500" b="1" i="1">
                            <a:latin typeface="Cambria Math"/>
                            <a:cs typeface="Arial" pitchFamily="34" charset="0"/>
                          </a:rPr>
                          <m:t>𝟏</m:t>
                        </m:r>
                      </m:sub>
                    </m:sSub>
                    <m:r>
                      <a:rPr lang="en-US" sz="2500" b="1" i="1" smtClean="0">
                        <a:latin typeface="Cambria Math"/>
                        <a:cs typeface="Arial" pitchFamily="34" charset="0"/>
                      </a:rPr>
                      <m:t>,</m:t>
                    </m:r>
                    <m:sSub>
                      <m:sSubPr>
                        <m:ctrlPr>
                          <a:rPr lang="en-US" sz="2500" b="1" i="1">
                            <a:latin typeface="Cambria Math"/>
                            <a:cs typeface="Arial" pitchFamily="34" charset="0"/>
                          </a:rPr>
                        </m:ctrlPr>
                      </m:sSubPr>
                      <m:e>
                        <m:r>
                          <a:rPr lang="en-US" sz="2500" b="1" i="1">
                            <a:latin typeface="Cambria Math"/>
                            <a:cs typeface="Arial" pitchFamily="34" charset="0"/>
                          </a:rPr>
                          <m:t>𝒙</m:t>
                        </m:r>
                      </m:e>
                      <m:sub>
                        <m:r>
                          <a:rPr lang="en-US" sz="2500" b="1" i="1">
                            <a:latin typeface="Cambria Math"/>
                            <a:cs typeface="Arial" pitchFamily="34" charset="0"/>
                          </a:rPr>
                          <m:t>𝟐</m:t>
                        </m:r>
                      </m:sub>
                    </m:sSub>
                  </m:oMath>
                </a14:m>
                <a:r>
                  <a:rPr lang="en-US" sz="2500" b="1" smtClean="0">
                    <a:latin typeface="Arial" pitchFamily="34" charset="0"/>
                    <a:cs typeface="Arial" pitchFamily="34" charset="0"/>
                  </a:rPr>
                  <a:t> là nghiệm của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a:t>
                </a:r>
                <a:endParaRPr lang="vi-VN" sz="2500" b="1">
                  <a:latin typeface="Arial" pitchFamily="34" charset="0"/>
                  <a:cs typeface="Arial" pitchFamily="34"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942176" y="3757941"/>
                <a:ext cx="7057236" cy="477054"/>
              </a:xfrm>
              <a:prstGeom prst="rect">
                <a:avLst/>
              </a:prstGeom>
              <a:blipFill rotWithShape="1">
                <a:blip r:embed="rId12"/>
                <a:stretch>
                  <a:fillRect l="-1469" t="-8861" b="-29114"/>
                </a:stretch>
              </a:blipFill>
            </p:spPr>
            <p:txBody>
              <a:bodyPr/>
              <a:lstStyle/>
              <a:p>
                <a:r>
                  <a:rPr lang="en-US">
                    <a:noFill/>
                  </a:rPr>
                  <a:t> </a:t>
                </a:r>
              </a:p>
            </p:txBody>
          </p:sp>
        </mc:Fallback>
      </mc:AlternateContent>
      <p:sp>
        <p:nvSpPr>
          <p:cNvPr id="28" name="TextBox 27"/>
          <p:cNvSpPr txBox="1"/>
          <p:nvPr/>
        </p:nvSpPr>
        <p:spPr>
          <a:xfrm>
            <a:off x="942176" y="4247346"/>
            <a:ext cx="1342236" cy="477054"/>
          </a:xfrm>
          <a:prstGeom prst="rect">
            <a:avLst/>
          </a:prstGeom>
          <a:noFill/>
        </p:spPr>
        <p:txBody>
          <a:bodyPr wrap="square" rtlCol="0">
            <a:spAutoFit/>
          </a:bodyPr>
          <a:lstStyle/>
          <a:p>
            <a:r>
              <a:rPr lang="en-US" sz="2500" b="1" smtClean="0">
                <a:latin typeface="Arial" pitchFamily="34" charset="0"/>
                <a:cs typeface="Arial" pitchFamily="34" charset="0"/>
              </a:rPr>
              <a:t>Ta có : </a:t>
            </a:r>
            <a:endParaRPr lang="vi-VN" sz="2500" b="1">
              <a:latin typeface="Arial" pitchFamily="34" charset="0"/>
              <a:cs typeface="Arial" pitchFamily="34"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992610602"/>
              </p:ext>
            </p:extLst>
          </p:nvPr>
        </p:nvGraphicFramePr>
        <p:xfrm>
          <a:off x="2211387" y="4232275"/>
          <a:ext cx="4492625" cy="568325"/>
        </p:xfrm>
        <a:graphic>
          <a:graphicData uri="http://schemas.openxmlformats.org/presentationml/2006/ole">
            <mc:AlternateContent xmlns:mc="http://schemas.openxmlformats.org/markup-compatibility/2006">
              <mc:Choice xmlns:v="urn:schemas-microsoft-com:vml" Requires="v">
                <p:oleObj spid="_x0000_s973867" name="Equation" r:id="rId13" imgW="1904760" imgH="241200" progId="Equation.DSMT4">
                  <p:embed/>
                </p:oleObj>
              </mc:Choice>
              <mc:Fallback>
                <p:oleObj name="Equation" r:id="rId13" imgW="1904760" imgH="241200" progId="Equation.DSMT4">
                  <p:embed/>
                  <p:pic>
                    <p:nvPicPr>
                      <p:cNvPr id="0" name=""/>
                      <p:cNvPicPr>
                        <a:picLocks noChangeAspect="1" noChangeArrowheads="1"/>
                      </p:cNvPicPr>
                      <p:nvPr/>
                    </p:nvPicPr>
                    <p:blipFill>
                      <a:blip r:embed="rId14"/>
                      <a:srcRect/>
                      <a:stretch>
                        <a:fillRect/>
                      </a:stretch>
                    </p:blipFill>
                    <p:spPr bwMode="auto">
                      <a:xfrm>
                        <a:off x="2211387" y="4232275"/>
                        <a:ext cx="449262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2077757087"/>
              </p:ext>
            </p:extLst>
          </p:nvPr>
        </p:nvGraphicFramePr>
        <p:xfrm>
          <a:off x="1785937" y="4803775"/>
          <a:ext cx="5721350" cy="987425"/>
        </p:xfrm>
        <a:graphic>
          <a:graphicData uri="http://schemas.openxmlformats.org/presentationml/2006/ole">
            <mc:AlternateContent xmlns:mc="http://schemas.openxmlformats.org/markup-compatibility/2006">
              <mc:Choice xmlns:v="urn:schemas-microsoft-com:vml" Requires="v">
                <p:oleObj spid="_x0000_s973868" name="Equation" r:id="rId15" imgW="2425680" imgH="419040" progId="Equation.DSMT4">
                  <p:embed/>
                </p:oleObj>
              </mc:Choice>
              <mc:Fallback>
                <p:oleObj name="Equation" r:id="rId15" imgW="2425680" imgH="419040" progId="Equation.DSMT4">
                  <p:embed/>
                  <p:pic>
                    <p:nvPicPr>
                      <p:cNvPr id="0" name=""/>
                      <p:cNvPicPr>
                        <a:picLocks noChangeAspect="1" noChangeArrowheads="1"/>
                      </p:cNvPicPr>
                      <p:nvPr/>
                    </p:nvPicPr>
                    <p:blipFill>
                      <a:blip r:embed="rId16"/>
                      <a:srcRect/>
                      <a:stretch>
                        <a:fillRect/>
                      </a:stretch>
                    </p:blipFill>
                    <p:spPr bwMode="auto">
                      <a:xfrm>
                        <a:off x="1785937" y="4803775"/>
                        <a:ext cx="572135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6" name="TextBox 35"/>
          <p:cNvSpPr txBox="1"/>
          <p:nvPr/>
        </p:nvSpPr>
        <p:spPr>
          <a:xfrm>
            <a:off x="1793122" y="5771346"/>
            <a:ext cx="8644690" cy="477054"/>
          </a:xfrm>
          <a:prstGeom prst="rect">
            <a:avLst/>
          </a:prstGeom>
          <a:noFill/>
        </p:spPr>
        <p:txBody>
          <a:bodyPr wrap="square" rtlCol="0">
            <a:spAutoFit/>
          </a:bodyPr>
          <a:lstStyle/>
          <a:p>
            <a:r>
              <a:rPr lang="vi-VN" sz="2500" b="1">
                <a:latin typeface="Arial" pitchFamily="34" charset="0"/>
                <a:cs typeface="Arial" pitchFamily="34" charset="0"/>
              </a:rPr>
              <a:t>Vậy chiều dài khu vườn là </a:t>
            </a:r>
            <a:r>
              <a:rPr lang="vi-VN" sz="2500" b="1" smtClean="0">
                <a:solidFill>
                  <a:srgbClr val="C00000"/>
                </a:solidFill>
                <a:latin typeface="Arial" pitchFamily="34" charset="0"/>
                <a:cs typeface="Arial" pitchFamily="34" charset="0"/>
              </a:rPr>
              <a:t>35m</a:t>
            </a:r>
            <a:r>
              <a:rPr lang="vi-VN" sz="2500" b="1" smtClean="0">
                <a:latin typeface="Arial" pitchFamily="34" charset="0"/>
                <a:cs typeface="Arial" pitchFamily="34" charset="0"/>
              </a:rPr>
              <a:t> </a:t>
            </a:r>
            <a:r>
              <a:rPr lang="vi-VN" sz="2500" b="1">
                <a:latin typeface="Arial" pitchFamily="34" charset="0"/>
                <a:cs typeface="Arial" pitchFamily="34" charset="0"/>
              </a:rPr>
              <a:t>và chiều rộng là </a:t>
            </a:r>
            <a:r>
              <a:rPr lang="vi-VN" sz="2500" b="1" smtClean="0">
                <a:solidFill>
                  <a:srgbClr val="C00000"/>
                </a:solidFill>
                <a:latin typeface="Arial" pitchFamily="34" charset="0"/>
                <a:cs typeface="Arial" pitchFamily="34" charset="0"/>
              </a:rPr>
              <a:t>23m</a:t>
            </a:r>
            <a:r>
              <a:rPr lang="vi-VN" sz="2500" b="1" smtClean="0">
                <a:latin typeface="Arial" pitchFamily="34" charset="0"/>
                <a:cs typeface="Arial" pitchFamily="34" charset="0"/>
              </a:rPr>
              <a:t>.</a:t>
            </a:r>
            <a:endParaRPr lang="vi-VN" sz="2500" b="1">
              <a:latin typeface="Arial" pitchFamily="34" charset="0"/>
              <a:cs typeface="Arial" pitchFamily="34" charset="0"/>
            </a:endParaRPr>
          </a:p>
        </p:txBody>
      </p:sp>
      <p:pic>
        <p:nvPicPr>
          <p:cNvPr id="973862" name="Picture 3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7163" y="120501"/>
            <a:ext cx="11869737" cy="162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98505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wipe(left)">
                                      <p:cBhvr>
                                        <p:cTn id="40" dur="500"/>
                                        <p:tgtEl>
                                          <p:spTgt spid="3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wipe(left)">
                                      <p:cBhvr>
                                        <p:cTn id="4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1" grpId="0"/>
      <p:bldP spid="23" grpId="0"/>
      <p:bldP spid="27" grpId="0"/>
      <p:bldP spid="28" grpId="0"/>
      <p:bldP spid="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42266" y="2057400"/>
            <a:ext cx="9906000" cy="1938992"/>
          </a:xfrm>
          <a:prstGeom prst="rect">
            <a:avLst/>
          </a:prstGeom>
          <a:noFill/>
        </p:spPr>
        <p:txBody>
          <a:bodyPr wrap="square" rtlCol="0">
            <a:spAutoFit/>
          </a:bodyPr>
          <a:lstStyle/>
          <a:p>
            <a:pPr marL="342900" indent="-342900" algn="just">
              <a:buFont typeface="Wingdings" pitchFamily="2" charset="2"/>
              <a:buChar char="§"/>
            </a:pPr>
            <a:r>
              <a:rPr lang="en-US" sz="2000" b="1" smtClean="0">
                <a:latin typeface="Arial" pitchFamily="34" charset="0"/>
                <a:cs typeface="Arial" pitchFamily="34" charset="0"/>
              </a:rPr>
              <a:t>Xem bài mẫu thao giảng khác của Toán </a:t>
            </a:r>
            <a:r>
              <a:rPr lang="en-US" sz="2000" b="1">
                <a:latin typeface="Arial" pitchFamily="34" charset="0"/>
                <a:cs typeface="Arial" pitchFamily="34" charset="0"/>
              </a:rPr>
              <a:t>9</a:t>
            </a:r>
            <a:r>
              <a:rPr lang="en-US" sz="2000" b="1" smtClean="0">
                <a:latin typeface="Arial" pitchFamily="34" charset="0"/>
                <a:cs typeface="Arial" pitchFamily="34" charset="0"/>
              </a:rPr>
              <a:t> – KNTT , tại đây (Mục Bài giảng thao giảng của Toán </a:t>
            </a:r>
            <a:r>
              <a:rPr lang="en-US" sz="2000" b="1">
                <a:latin typeface="Arial" pitchFamily="34" charset="0"/>
                <a:cs typeface="Arial" pitchFamily="34" charset="0"/>
              </a:rPr>
              <a:t>9</a:t>
            </a:r>
            <a:r>
              <a:rPr lang="en-US" sz="2000" b="1" smtClean="0">
                <a:latin typeface="Arial" pitchFamily="34" charset="0"/>
                <a:cs typeface="Arial" pitchFamily="34" charset="0"/>
              </a:rPr>
              <a:t> ):</a:t>
            </a:r>
          </a:p>
          <a:p>
            <a:pPr algn="ctr"/>
            <a:r>
              <a:rPr lang="en-US" sz="2000" b="1">
                <a:solidFill>
                  <a:schemeClr val="accent2">
                    <a:lumMod val="75000"/>
                  </a:schemeClr>
                </a:solidFill>
                <a:latin typeface="Arial" pitchFamily="34" charset="0"/>
                <a:cs typeface="Arial" pitchFamily="34" charset="0"/>
              </a:rPr>
              <a:t>      </a:t>
            </a:r>
            <a:r>
              <a:rPr lang="en-US" sz="2000" b="1">
                <a:solidFill>
                  <a:schemeClr val="accent2">
                    <a:lumMod val="75000"/>
                  </a:schemeClr>
                </a:solidFill>
                <a:latin typeface="Arial" pitchFamily="34" charset="0"/>
                <a:cs typeface="Arial" pitchFamily="34" charset="0"/>
                <a:hlinkClick r:id="rId2"/>
              </a:rPr>
              <a:t>https://</a:t>
            </a:r>
            <a:r>
              <a:rPr lang="en-US" sz="2000" b="1" smtClean="0">
                <a:solidFill>
                  <a:schemeClr val="accent2">
                    <a:lumMod val="75000"/>
                  </a:schemeClr>
                </a:solidFill>
                <a:latin typeface="Arial" pitchFamily="34" charset="0"/>
                <a:cs typeface="Arial" pitchFamily="34" charset="0"/>
                <a:hlinkClick r:id="rId2"/>
              </a:rPr>
              <a:t>sites.google.com/view/giaoandientu-doanhtuan/trang-ch%E1%BB%A7</a:t>
            </a:r>
            <a:endParaRPr lang="en-US" sz="2000" b="1" smtClean="0">
              <a:solidFill>
                <a:schemeClr val="accent2">
                  <a:lumMod val="75000"/>
                </a:schemeClr>
              </a:solidFill>
              <a:latin typeface="Arial" pitchFamily="34" charset="0"/>
              <a:cs typeface="Arial" pitchFamily="34" charset="0"/>
            </a:endParaRPr>
          </a:p>
          <a:p>
            <a:pPr algn="ctr"/>
            <a:r>
              <a:rPr lang="en-US" sz="2000" b="1" smtClean="0">
                <a:solidFill>
                  <a:schemeClr val="accent2">
                    <a:lumMod val="75000"/>
                  </a:schemeClr>
                </a:solidFill>
                <a:latin typeface="Arial" pitchFamily="34" charset="0"/>
                <a:cs typeface="Arial" pitchFamily="34" charset="0"/>
              </a:rPr>
              <a:t/>
            </a:r>
            <a:br>
              <a:rPr lang="en-US" sz="2000" b="1" smtClean="0">
                <a:solidFill>
                  <a:schemeClr val="accent2">
                    <a:lumMod val="75000"/>
                  </a:schemeClr>
                </a:solidFill>
                <a:latin typeface="Arial" pitchFamily="34" charset="0"/>
                <a:cs typeface="Arial" pitchFamily="34" charset="0"/>
              </a:rPr>
            </a:br>
            <a:r>
              <a:rPr lang="en-US" sz="2000" b="1" i="1" smtClean="0">
                <a:latin typeface="Arial" pitchFamily="34" charset="0"/>
                <a:cs typeface="Arial" pitchFamily="34" charset="0"/>
              </a:rPr>
              <a:t>( Nội dung bài mới sẽ được cập nhật cho đến cuối năm)</a:t>
            </a:r>
            <a:endParaRPr lang="en-US" sz="2000" b="1" i="1">
              <a:latin typeface="Arial" pitchFamily="34" charset="0"/>
              <a:cs typeface="Arial" pitchFamily="34" charset="0"/>
            </a:endParaRPr>
          </a:p>
        </p:txBody>
      </p:sp>
      <p:sp>
        <p:nvSpPr>
          <p:cNvPr id="4" name="TextBox 3"/>
          <p:cNvSpPr txBox="1"/>
          <p:nvPr/>
        </p:nvSpPr>
        <p:spPr>
          <a:xfrm>
            <a:off x="3275012" y="685800"/>
            <a:ext cx="5410200" cy="1200329"/>
          </a:xfrm>
          <a:prstGeom prst="rect">
            <a:avLst/>
          </a:prstGeom>
          <a:noFill/>
          <a:ln w="19050">
            <a:solidFill>
              <a:schemeClr val="tx1"/>
            </a:solidFill>
          </a:ln>
        </p:spPr>
        <p:txBody>
          <a:bodyPr wrap="square" rtlCol="0">
            <a:spAutoFit/>
          </a:bodyPr>
          <a:lstStyle/>
          <a:p>
            <a:pPr algn="ctr"/>
            <a:r>
              <a:rPr lang="en-US" sz="1800" b="1" smtClean="0">
                <a:latin typeface="Arial" pitchFamily="34" charset="0"/>
                <a:cs typeface="Arial" pitchFamily="34" charset="0"/>
              </a:rPr>
              <a:t>Thầy (cô) cần mua bản full xin liên hệ :</a:t>
            </a:r>
          </a:p>
          <a:p>
            <a:pPr algn="ctr"/>
            <a:r>
              <a:rPr lang="en-US" sz="1800" b="1" smtClean="0">
                <a:latin typeface="Arial" pitchFamily="34" charset="0"/>
                <a:cs typeface="Arial" pitchFamily="34" charset="0"/>
              </a:rPr>
              <a:t>Zalo : </a:t>
            </a:r>
            <a:r>
              <a:rPr lang="en-US" sz="1800" b="1" smtClean="0">
                <a:solidFill>
                  <a:srgbClr val="FF0000"/>
                </a:solidFill>
                <a:latin typeface="Arial" pitchFamily="34" charset="0"/>
                <a:cs typeface="Arial" pitchFamily="34" charset="0"/>
              </a:rPr>
              <a:t>0918.790.615</a:t>
            </a:r>
            <a:r>
              <a:rPr lang="en-US" sz="1800" b="1" smtClean="0">
                <a:latin typeface="Arial" pitchFamily="34" charset="0"/>
                <a:cs typeface="Arial" pitchFamily="34" charset="0"/>
              </a:rPr>
              <a:t> – Đỗ Anh Tuấn</a:t>
            </a:r>
          </a:p>
          <a:p>
            <a:pPr algn="ctr"/>
            <a:r>
              <a:rPr lang="en-US" sz="1800" b="1" smtClean="0">
                <a:latin typeface="Arial" pitchFamily="34" charset="0"/>
                <a:cs typeface="Arial" pitchFamily="34" charset="0"/>
              </a:rPr>
              <a:t>Bản full : sẽ không có tên người soạn, có thể sửa đổi , thay đổi nội dung !</a:t>
            </a:r>
            <a:endParaRPr lang="en-US" sz="1800" b="1">
              <a:latin typeface="Arial" pitchFamily="34" charset="0"/>
              <a:cs typeface="Arial" pitchFamily="34" charset="0"/>
            </a:endParaRPr>
          </a:p>
        </p:txBody>
      </p:sp>
    </p:spTree>
    <p:extLst>
      <p:ext uri="{BB962C8B-B14F-4D97-AF65-F5344CB8AC3E}">
        <p14:creationId xmlns:p14="http://schemas.microsoft.com/office/powerpoint/2010/main" val="22661700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0139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929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012" y="533400"/>
            <a:ext cx="10968037" cy="531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Nhac nen 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171612" y="6553200"/>
            <a:ext cx="381000" cy="381000"/>
          </a:xfrm>
          <a:prstGeom prst="rect">
            <a:avLst/>
          </a:prstGeom>
        </p:spPr>
      </p:pic>
      <p:sp>
        <p:nvSpPr>
          <p:cNvPr id="4" name="Rectangle 3"/>
          <p:cNvSpPr/>
          <p:nvPr/>
        </p:nvSpPr>
        <p:spPr>
          <a:xfrm>
            <a:off x="491330" y="381000"/>
            <a:ext cx="11318082" cy="5805377"/>
          </a:xfrm>
          <a:prstGeom prst="rect">
            <a:avLst/>
          </a:prstGeom>
          <a:noFill/>
          <a:ln w="123825">
            <a:solidFill>
              <a:schemeClr val="accent6">
                <a:lumMod val="75000"/>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135313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9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0943">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3109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60118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4852" y="3001496"/>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447214" y="609600"/>
            <a:ext cx="8847598" cy="477054"/>
          </a:xfrm>
          <a:prstGeom prst="rect">
            <a:avLst/>
          </a:prstGeom>
          <a:noFill/>
        </p:spPr>
        <p:txBody>
          <a:bodyPr wrap="square" rtlCol="0">
            <a:spAutoFit/>
          </a:bodyPr>
          <a:lstStyle/>
          <a:p>
            <a:pPr marL="342900" indent="-342900">
              <a:buFont typeface="Wingdings" pitchFamily="2" charset="2"/>
              <a:buChar char="q"/>
            </a:pPr>
            <a:r>
              <a:rPr lang="en-US" sz="2500" b="1" i="1" smtClean="0">
                <a:solidFill>
                  <a:srgbClr val="C00000"/>
                </a:solidFill>
                <a:latin typeface="Arial" pitchFamily="34" charset="0"/>
                <a:cs typeface="Arial" pitchFamily="34" charset="0"/>
              </a:rPr>
              <a:t>Giải p</a:t>
            </a:r>
            <a:r>
              <a:rPr lang="vi-VN" sz="2500" b="1" i="1" smtClean="0">
                <a:solidFill>
                  <a:srgbClr val="C00000"/>
                </a:solidFill>
                <a:latin typeface="Arial" pitchFamily="34" charset="0"/>
                <a:cs typeface="Arial" pitchFamily="34" charset="0"/>
              </a:rPr>
              <a:t>hương trình</a:t>
            </a:r>
            <a:r>
              <a:rPr lang="en-US" sz="2500" b="1" i="1" smtClean="0">
                <a:solidFill>
                  <a:srgbClr val="C00000"/>
                </a:solidFill>
                <a:latin typeface="Arial" pitchFamily="34" charset="0"/>
                <a:cs typeface="Arial" pitchFamily="34" charset="0"/>
              </a:rPr>
              <a:t> bậc hai khi biết một nghiệm của nó.</a:t>
            </a:r>
            <a:endParaRPr lang="vi-VN" sz="2500" b="1" i="1">
              <a:solidFill>
                <a:srgbClr val="C00000"/>
              </a:solidFill>
              <a:latin typeface="Arial" pitchFamily="34" charset="0"/>
              <a:cs typeface="Arial" pitchFamily="34" charset="0"/>
            </a:endParaRPr>
          </a:p>
        </p:txBody>
      </p:sp>
      <p:sp>
        <p:nvSpPr>
          <p:cNvPr id="33" name="AutoShape 4"/>
          <p:cNvSpPr>
            <a:spLocks noChangeArrowheads="1"/>
          </p:cNvSpPr>
          <p:nvPr/>
        </p:nvSpPr>
        <p:spPr bwMode="gray">
          <a:xfrm>
            <a:off x="447214" y="95249"/>
            <a:ext cx="70949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ÁP DỤNG </a:t>
            </a:r>
            <a:r>
              <a:rPr lang="en-US" sz="2000" b="1" smtClean="0">
                <a:solidFill>
                  <a:schemeClr val="bg1"/>
                </a:solidFill>
                <a:latin typeface="Arial" pitchFamily="34" charset="0"/>
                <a:cs typeface="Arial" pitchFamily="34" charset="0"/>
              </a:rPr>
              <a:t>ĐỊNH LÍ VIÈTE  ĐỂ TÍNH NHẨM NGHIỆM.</a:t>
            </a:r>
            <a:endParaRPr lang="vi-VN" sz="2000" b="1">
              <a:solidFill>
                <a:schemeClr val="bg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2" name="TextBox 11"/>
              <p:cNvSpPr txBox="1"/>
              <p:nvPr/>
            </p:nvSpPr>
            <p:spPr>
              <a:xfrm>
                <a:off x="1446212" y="3371448"/>
                <a:ext cx="5694362" cy="477054"/>
              </a:xfrm>
              <a:prstGeom prst="rect">
                <a:avLst/>
              </a:prstGeom>
              <a:noFill/>
            </p:spPr>
            <p:txBody>
              <a:bodyPr wrap="square" rtlCol="0">
                <a:spAutoFit/>
              </a:bodyPr>
              <a:lstStyle/>
              <a:p>
                <a:pPr marL="457200" indent="-457200" algn="just">
                  <a:buFont typeface="+mj-lt"/>
                  <a:buAutoNum type="alphaLcParenR"/>
                </a:pPr>
                <a:r>
                  <a:rPr lang="en-US" sz="2500" b="1" smtClean="0">
                    <a:latin typeface="Arial" pitchFamily="34" charset="0"/>
                    <a:cs typeface="Arial" pitchFamily="34" charset="0"/>
                  </a:rPr>
                  <a:t>Ta có : </a:t>
                </a:r>
                <a14:m>
                  <m:oMath xmlns:m="http://schemas.openxmlformats.org/officeDocument/2006/math">
                    <m:r>
                      <a:rPr lang="en-US" sz="2500" b="1" i="1" smtClean="0">
                        <a:latin typeface="Cambria Math"/>
                        <a:cs typeface="Arial" pitchFamily="34" charset="0"/>
                      </a:rPr>
                      <m:t>𝒂</m:t>
                    </m:r>
                    <m:r>
                      <a:rPr lang="en-US" sz="2500" b="1" i="1" smtClean="0">
                        <a:latin typeface="Cambria Math"/>
                        <a:cs typeface="Arial" pitchFamily="34" charset="0"/>
                      </a:rPr>
                      <m:t>=</m:t>
                    </m:r>
                    <m:r>
                      <a:rPr lang="en-US" sz="2500" b="1" i="1" smtClean="0">
                        <a:latin typeface="Cambria Math"/>
                        <a:cs typeface="Arial" pitchFamily="34" charset="0"/>
                      </a:rPr>
                      <m:t>𝟐</m:t>
                    </m:r>
                    <m:r>
                      <a:rPr lang="en-US" sz="2500" b="1" i="1" smtClean="0">
                        <a:latin typeface="Cambria Math"/>
                        <a:cs typeface="Arial" pitchFamily="34" charset="0"/>
                      </a:rPr>
                      <m:t>;</m:t>
                    </m:r>
                    <m:r>
                      <a:rPr lang="en-US" sz="2500" b="1" i="1" smtClean="0">
                        <a:latin typeface="Cambria Math"/>
                        <a:cs typeface="Arial" pitchFamily="34" charset="0"/>
                      </a:rPr>
                      <m:t>𝒃</m:t>
                    </m:r>
                    <m:r>
                      <a:rPr lang="en-US" sz="2500" b="1" i="1" smtClean="0">
                        <a:latin typeface="Cambria Math"/>
                        <a:cs typeface="Arial" pitchFamily="34" charset="0"/>
                      </a:rPr>
                      <m:t>=−</m:t>
                    </m:r>
                    <m:r>
                      <a:rPr lang="en-US" sz="2500" b="1" i="1" smtClean="0">
                        <a:latin typeface="Cambria Math"/>
                        <a:cs typeface="Arial" pitchFamily="34" charset="0"/>
                      </a:rPr>
                      <m:t>𝟕</m:t>
                    </m:r>
                    <m:r>
                      <a:rPr lang="en-US" sz="2500" b="1" i="1" smtClean="0">
                        <a:latin typeface="Cambria Math"/>
                        <a:cs typeface="Arial" pitchFamily="34" charset="0"/>
                      </a:rPr>
                      <m:t> ;</m:t>
                    </m:r>
                    <m:r>
                      <a:rPr lang="en-US" sz="2500" b="1" i="1" smtClean="0">
                        <a:latin typeface="Cambria Math"/>
                        <a:cs typeface="Arial" pitchFamily="34" charset="0"/>
                      </a:rPr>
                      <m:t>𝒄</m:t>
                    </m:r>
                    <m:r>
                      <a:rPr lang="en-US" sz="2500" b="1" i="1" smtClean="0">
                        <a:latin typeface="Cambria Math"/>
                        <a:cs typeface="Arial" pitchFamily="34" charset="0"/>
                      </a:rPr>
                      <m:t>=</m:t>
                    </m:r>
                    <m:r>
                      <a:rPr lang="en-US" sz="2500" b="1" i="1" smtClean="0">
                        <a:latin typeface="Cambria Math"/>
                        <a:cs typeface="Arial" pitchFamily="34" charset="0"/>
                      </a:rPr>
                      <m:t>𝟓</m:t>
                    </m:r>
                  </m:oMath>
                </a14:m>
                <a:r>
                  <a:rPr lang="en-US" sz="2500" b="1" smtClean="0">
                    <a:latin typeface="Arial" pitchFamily="34" charset="0"/>
                    <a:cs typeface="Arial" pitchFamily="34" charset="0"/>
                  </a:rPr>
                  <a:t> nên :</a:t>
                </a:r>
                <a:endParaRPr lang="en-US" sz="2500" b="1">
                  <a:latin typeface="Arial" pitchFamily="34" charset="0"/>
                  <a:cs typeface="Arial"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446212" y="3371448"/>
                <a:ext cx="5694362" cy="477054"/>
              </a:xfrm>
              <a:prstGeom prst="rect">
                <a:avLst/>
              </a:prstGeom>
              <a:blipFill rotWithShape="1">
                <a:blip r:embed="rId5"/>
                <a:stretch>
                  <a:fillRect l="-1499" t="-8974" b="-30769"/>
                </a:stretch>
              </a:blipFill>
            </p:spPr>
            <p:txBody>
              <a:bodyPr/>
              <a:lstStyle/>
              <a:p>
                <a:r>
                  <a:rPr lang="en-US">
                    <a:noFill/>
                  </a:rPr>
                  <a:t> </a:t>
                </a:r>
              </a:p>
            </p:txBody>
          </p:sp>
        </mc:Fallback>
      </mc:AlternateContent>
      <p:graphicFrame>
        <p:nvGraphicFramePr>
          <p:cNvPr id="6" name="Object 5"/>
          <p:cNvGraphicFramePr>
            <a:graphicFrameLocks noChangeAspect="1"/>
          </p:cNvGraphicFramePr>
          <p:nvPr>
            <p:extLst>
              <p:ext uri="{D42A27DB-BD31-4B8C-83A1-F6EECF244321}">
                <p14:modId xmlns:p14="http://schemas.microsoft.com/office/powerpoint/2010/main" val="1783977739"/>
              </p:ext>
            </p:extLst>
          </p:nvPr>
        </p:nvGraphicFramePr>
        <p:xfrm>
          <a:off x="7084536" y="3379470"/>
          <a:ext cx="4039076" cy="461010"/>
        </p:xfrm>
        <a:graphic>
          <a:graphicData uri="http://schemas.openxmlformats.org/presentationml/2006/ole">
            <mc:AlternateContent xmlns:mc="http://schemas.openxmlformats.org/markup-compatibility/2006">
              <mc:Choice xmlns:v="urn:schemas-microsoft-com:vml" Requires="v">
                <p:oleObj spid="_x0000_s961633" name="Equation" r:id="rId6" imgW="1562040" imgH="177480" progId="Equation.DSMT4">
                  <p:embed/>
                </p:oleObj>
              </mc:Choice>
              <mc:Fallback>
                <p:oleObj name="Equation" r:id="rId6" imgW="1562040" imgH="177480" progId="Equation.DSMT4">
                  <p:embed/>
                  <p:pic>
                    <p:nvPicPr>
                      <p:cNvPr id="0" name=""/>
                      <p:cNvPicPr>
                        <a:picLocks noChangeAspect="1" noChangeArrowheads="1"/>
                      </p:cNvPicPr>
                      <p:nvPr/>
                    </p:nvPicPr>
                    <p:blipFill>
                      <a:blip r:embed="rId7"/>
                      <a:srcRect/>
                      <a:stretch>
                        <a:fillRect/>
                      </a:stretch>
                    </p:blipFill>
                    <p:spPr bwMode="auto">
                      <a:xfrm>
                        <a:off x="7084536" y="3379470"/>
                        <a:ext cx="4039076" cy="46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 name="Group 2"/>
          <p:cNvGrpSpPr/>
          <p:nvPr/>
        </p:nvGrpSpPr>
        <p:grpSpPr>
          <a:xfrm>
            <a:off x="379412" y="1096497"/>
            <a:ext cx="11506200" cy="1716072"/>
            <a:chOff x="379412" y="1096497"/>
            <a:chExt cx="11506200" cy="1716072"/>
          </a:xfrm>
        </p:grpSpPr>
        <p:sp>
          <p:nvSpPr>
            <p:cNvPr id="17" name="Rounded Rectangle 16"/>
            <p:cNvSpPr/>
            <p:nvPr/>
          </p:nvSpPr>
          <p:spPr>
            <a:xfrm>
              <a:off x="379412" y="1096497"/>
              <a:ext cx="11506200" cy="1716072"/>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8" name="TextBox 17"/>
                <p:cNvSpPr txBox="1"/>
                <p:nvPr/>
              </p:nvSpPr>
              <p:spPr>
                <a:xfrm>
                  <a:off x="1076325" y="1172696"/>
                  <a:ext cx="10571163" cy="1639873"/>
                </a:xfrm>
                <a:prstGeom prst="rect">
                  <a:avLst/>
                </a:prstGeom>
                <a:noFill/>
              </p:spPr>
              <p:txBody>
                <a:bodyPr wrap="square" rtlCol="0">
                  <a:spAutoFit/>
                </a:bodyPr>
                <a:lstStyle/>
                <a:p>
                  <a:r>
                    <a:rPr lang="en-US" sz="2500" b="1" smtClean="0">
                      <a:latin typeface="Arial" pitchFamily="34" charset="0"/>
                      <a:cs typeface="Arial" pitchFamily="34" charset="0"/>
                    </a:rPr>
                    <a:t>          Cho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  </a:t>
                  </a:r>
                  <a14:m>
                    <m:oMath xmlns:m="http://schemas.openxmlformats.org/officeDocument/2006/math">
                      <m:r>
                        <a:rPr lang="en-US" sz="2500" b="1" i="1" smtClean="0">
                          <a:latin typeface="Cambria Math"/>
                          <a:cs typeface="Arial" pitchFamily="34" charset="0"/>
                        </a:rPr>
                        <m:t>𝟐</m:t>
                      </m:r>
                      <m:sSup>
                        <m:sSupPr>
                          <m:ctrlPr>
                            <a:rPr lang="en-US" sz="2500" b="1" i="1" smtClean="0">
                              <a:latin typeface="Cambria Math"/>
                              <a:cs typeface="Arial" pitchFamily="34" charset="0"/>
                            </a:rPr>
                          </m:ctrlPr>
                        </m:sSupPr>
                        <m:e>
                          <m:r>
                            <a:rPr lang="en-US" sz="2500" b="1" i="1" smtClean="0">
                              <a:latin typeface="Cambria Math"/>
                              <a:cs typeface="Arial" pitchFamily="34" charset="0"/>
                            </a:rPr>
                            <m:t>𝒙</m:t>
                          </m:r>
                        </m:e>
                        <m:sup>
                          <m:r>
                            <a:rPr lang="en-US" sz="2500" b="1" i="1" smtClean="0">
                              <a:latin typeface="Cambria Math"/>
                              <a:cs typeface="Arial" pitchFamily="34" charset="0"/>
                            </a:rPr>
                            <m:t>𝟐</m:t>
                          </m:r>
                        </m:sup>
                      </m:sSup>
                      <m:r>
                        <a:rPr lang="en-US" sz="2500" b="1" i="1" smtClean="0">
                          <a:latin typeface="Cambria Math"/>
                          <a:cs typeface="Arial" pitchFamily="34" charset="0"/>
                        </a:rPr>
                        <m:t>−</m:t>
                      </m:r>
                      <m:r>
                        <a:rPr lang="en-US" sz="2500" b="1" i="1" smtClean="0">
                          <a:latin typeface="Cambria Math"/>
                          <a:cs typeface="Arial" pitchFamily="34" charset="0"/>
                        </a:rPr>
                        <m:t>𝟕</m:t>
                      </m:r>
                      <m:r>
                        <a:rPr lang="en-US" sz="2500" b="1" i="1" smtClean="0">
                          <a:latin typeface="Cambria Math"/>
                          <a:cs typeface="Arial" pitchFamily="34" charset="0"/>
                        </a:rPr>
                        <m:t>𝒙</m:t>
                      </m:r>
                      <m:r>
                        <a:rPr lang="en-US" sz="2500" b="1" i="1" smtClean="0">
                          <a:latin typeface="Cambria Math"/>
                          <a:cs typeface="Arial" pitchFamily="34" charset="0"/>
                        </a:rPr>
                        <m:t>+</m:t>
                      </m:r>
                      <m:r>
                        <a:rPr lang="en-US" sz="2500" b="1" i="1" smtClean="0">
                          <a:latin typeface="Cambria Math"/>
                          <a:cs typeface="Arial" pitchFamily="34" charset="0"/>
                        </a:rPr>
                        <m:t>𝟓</m:t>
                      </m:r>
                      <m:r>
                        <a:rPr lang="en-US" sz="2500" b="1" i="1" smtClean="0">
                          <a:latin typeface="Cambria Math"/>
                          <a:cs typeface="Arial" pitchFamily="34" charset="0"/>
                        </a:rPr>
                        <m:t>=</m:t>
                      </m:r>
                      <m:r>
                        <a:rPr lang="en-US" sz="2500" b="1" i="1" smtClean="0">
                          <a:latin typeface="Cambria Math"/>
                          <a:cs typeface="Arial" pitchFamily="34" charset="0"/>
                        </a:rPr>
                        <m:t>𝟎</m:t>
                      </m:r>
                    </m:oMath>
                  </a14:m>
                  <a:endParaRPr lang="en-US" sz="2500" b="1" smtClean="0">
                    <a:latin typeface="Arial" pitchFamily="34" charset="0"/>
                    <a:cs typeface="Arial" pitchFamily="34" charset="0"/>
                  </a:endParaRPr>
                </a:p>
                <a:p>
                  <a:pPr marL="457200" indent="-457200">
                    <a:buAutoNum type="alphaLcParenR"/>
                  </a:pPr>
                  <a:r>
                    <a:rPr lang="en-US" sz="2500" b="1" smtClean="0">
                      <a:latin typeface="Arial" pitchFamily="34" charset="0"/>
                      <a:cs typeface="Arial" pitchFamily="34" charset="0"/>
                    </a:rPr>
                    <a:t>Xác định các hệ số a, b, c rồi tính </a:t>
                  </a:r>
                  <a14:m>
                    <m:oMath xmlns:m="http://schemas.openxmlformats.org/officeDocument/2006/math">
                      <m:r>
                        <a:rPr lang="en-US" sz="2500" b="1" i="1" smtClean="0">
                          <a:latin typeface="Cambria Math"/>
                          <a:cs typeface="Arial" pitchFamily="34" charset="0"/>
                        </a:rPr>
                        <m:t>𝒂</m:t>
                      </m:r>
                      <m:r>
                        <a:rPr lang="en-US" sz="2500" b="1" i="1" smtClean="0">
                          <a:latin typeface="Cambria Math"/>
                          <a:cs typeface="Arial" pitchFamily="34" charset="0"/>
                        </a:rPr>
                        <m:t>+</m:t>
                      </m:r>
                      <m:r>
                        <a:rPr lang="en-US" sz="2500" b="1" i="1" smtClean="0">
                          <a:latin typeface="Cambria Math"/>
                          <a:cs typeface="Arial" pitchFamily="34" charset="0"/>
                        </a:rPr>
                        <m:t>𝒃</m:t>
                      </m:r>
                      <m:r>
                        <a:rPr lang="en-US" sz="2500" b="1" i="1" smtClean="0">
                          <a:latin typeface="Cambria Math"/>
                          <a:cs typeface="Arial" pitchFamily="34" charset="0"/>
                        </a:rPr>
                        <m:t>+</m:t>
                      </m:r>
                      <m:r>
                        <a:rPr lang="en-US" sz="2500" b="1" i="1" smtClean="0">
                          <a:latin typeface="Cambria Math"/>
                          <a:cs typeface="Arial" pitchFamily="34" charset="0"/>
                        </a:rPr>
                        <m:t>𝒄</m:t>
                      </m:r>
                    </m:oMath>
                  </a14:m>
                  <a:endParaRPr lang="en-US" sz="2500" b="1" smtClean="0">
                    <a:latin typeface="Arial" pitchFamily="34" charset="0"/>
                    <a:cs typeface="Arial" pitchFamily="34" charset="0"/>
                  </a:endParaRPr>
                </a:p>
                <a:p>
                  <a:pPr marL="457200" indent="-457200">
                    <a:buAutoNum type="alphaLcParenR"/>
                  </a:pPr>
                  <a:r>
                    <a:rPr lang="en-US" sz="2500" b="1" smtClean="0">
                      <a:latin typeface="Arial" pitchFamily="34" charset="0"/>
                      <a:cs typeface="Arial" pitchFamily="34" charset="0"/>
                    </a:rPr>
                    <a:t>Chứng tỏ rằng </a:t>
                  </a:r>
                  <a14:m>
                    <m:oMath xmlns:m="http://schemas.openxmlformats.org/officeDocument/2006/math">
                      <m:sSub>
                        <m:sSubPr>
                          <m:ctrlPr>
                            <a:rPr lang="en-US" sz="2500" b="1" i="1" smtClean="0">
                              <a:latin typeface="Cambria Math"/>
                              <a:cs typeface="Arial" pitchFamily="34" charset="0"/>
                            </a:rPr>
                          </m:ctrlPr>
                        </m:sSubPr>
                        <m:e>
                          <m:r>
                            <a:rPr lang="en-US" sz="2500" b="1" i="1" smtClean="0">
                              <a:latin typeface="Cambria Math"/>
                              <a:cs typeface="Arial" pitchFamily="34" charset="0"/>
                            </a:rPr>
                            <m:t>𝒙</m:t>
                          </m:r>
                        </m:e>
                        <m:sub>
                          <m:r>
                            <a:rPr lang="en-US" sz="2500" b="1" i="1" smtClean="0">
                              <a:latin typeface="Cambria Math"/>
                              <a:cs typeface="Arial" pitchFamily="34" charset="0"/>
                            </a:rPr>
                            <m:t>𝟏</m:t>
                          </m:r>
                        </m:sub>
                      </m:sSub>
                      <m:r>
                        <a:rPr lang="en-US" sz="2500" b="1" i="1" smtClean="0">
                          <a:latin typeface="Cambria Math"/>
                          <a:cs typeface="Arial" pitchFamily="34" charset="0"/>
                        </a:rPr>
                        <m:t>=</m:t>
                      </m:r>
                      <m:r>
                        <a:rPr lang="en-US" sz="2500" b="1" i="1" smtClean="0">
                          <a:latin typeface="Cambria Math"/>
                          <a:cs typeface="Arial" pitchFamily="34" charset="0"/>
                        </a:rPr>
                        <m:t>𝟏</m:t>
                      </m:r>
                    </m:oMath>
                  </a14:m>
                  <a:r>
                    <a:rPr lang="en-US" sz="2500" b="1" smtClean="0">
                      <a:latin typeface="Arial" pitchFamily="34" charset="0"/>
                      <a:cs typeface="Arial" pitchFamily="34" charset="0"/>
                    </a:rPr>
                    <a:t> là một nghiệm của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a:t>
                  </a:r>
                </a:p>
                <a:p>
                  <a:pPr marL="457200" indent="-457200">
                    <a:buAutoNum type="alphaLcParenR"/>
                  </a:pPr>
                  <a:r>
                    <a:rPr lang="en-US" sz="2500" b="1" smtClean="0">
                      <a:latin typeface="Arial" pitchFamily="34" charset="0"/>
                      <a:cs typeface="Arial" pitchFamily="34" charset="0"/>
                    </a:rPr>
                    <a:t>Dùng định lí Viète để tìm nghiệm </a:t>
                  </a:r>
                  <a14:m>
                    <m:oMath xmlns:m="http://schemas.openxmlformats.org/officeDocument/2006/math">
                      <m:sSub>
                        <m:sSubPr>
                          <m:ctrlPr>
                            <a:rPr lang="en-US" sz="2500" b="1" i="1" smtClean="0">
                              <a:latin typeface="Cambria Math"/>
                              <a:cs typeface="Arial" pitchFamily="34" charset="0"/>
                            </a:rPr>
                          </m:ctrlPr>
                        </m:sSubPr>
                        <m:e>
                          <m:r>
                            <a:rPr lang="en-US" sz="2500" b="1" i="1" smtClean="0">
                              <a:latin typeface="Cambria Math"/>
                              <a:cs typeface="Arial" pitchFamily="34" charset="0"/>
                            </a:rPr>
                            <m:t>𝒙</m:t>
                          </m:r>
                        </m:e>
                        <m:sub>
                          <m:r>
                            <a:rPr lang="en-US" sz="2500" b="1" i="1" smtClean="0">
                              <a:latin typeface="Cambria Math"/>
                              <a:cs typeface="Arial" pitchFamily="34" charset="0"/>
                            </a:rPr>
                            <m:t>𝟐</m:t>
                          </m:r>
                        </m:sub>
                      </m:sSub>
                    </m:oMath>
                  </a14:m>
                  <a:r>
                    <a:rPr lang="en-US" sz="2500" b="1" smtClean="0">
                      <a:latin typeface="Arial" pitchFamily="34" charset="0"/>
                      <a:cs typeface="Arial" pitchFamily="34" charset="0"/>
                    </a:rPr>
                    <a:t> còn lại của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a:t>
                  </a:r>
                </a:p>
              </p:txBody>
            </p:sp>
          </mc:Choice>
          <mc:Fallback xmlns="">
            <p:sp>
              <p:nvSpPr>
                <p:cNvPr id="18" name="TextBox 17"/>
                <p:cNvSpPr txBox="1">
                  <a:spLocks noRot="1" noChangeAspect="1" noMove="1" noResize="1" noEditPoints="1" noAdjustHandles="1" noChangeArrowheads="1" noChangeShapeType="1" noTextEdit="1"/>
                </p:cNvSpPr>
                <p:nvPr/>
              </p:nvSpPr>
              <p:spPr>
                <a:xfrm>
                  <a:off x="1076325" y="1172696"/>
                  <a:ext cx="10571163" cy="1639873"/>
                </a:xfrm>
                <a:prstGeom prst="rect">
                  <a:avLst/>
                </a:prstGeom>
                <a:blipFill rotWithShape="1">
                  <a:blip r:embed="rId8"/>
                  <a:stretch>
                    <a:fillRect l="-865" t="-2230" b="-8178"/>
                  </a:stretch>
                </a:blipFill>
              </p:spPr>
              <p:txBody>
                <a:bodyPr/>
                <a:lstStyle/>
                <a:p>
                  <a:r>
                    <a:rPr lang="en-US">
                      <a:noFill/>
                    </a:rPr>
                    <a:t> </a:t>
                  </a:r>
                </a:p>
              </p:txBody>
            </p:sp>
          </mc:Fallback>
        </mc:AlternateContent>
        <p:pic>
          <p:nvPicPr>
            <p:cNvPr id="764931"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r="13267" b="31131"/>
            <a:stretch/>
          </p:blipFill>
          <p:spPr bwMode="auto">
            <a:xfrm>
              <a:off x="512041" y="1175461"/>
              <a:ext cx="1128569" cy="404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mc:AlternateContent xmlns:mc="http://schemas.openxmlformats.org/markup-compatibility/2006" xmlns:a14="http://schemas.microsoft.com/office/drawing/2010/main">
        <mc:Choice Requires="a14">
          <p:sp>
            <p:nvSpPr>
              <p:cNvPr id="22" name="TextBox 21"/>
              <p:cNvSpPr txBox="1"/>
              <p:nvPr/>
            </p:nvSpPr>
            <p:spPr>
              <a:xfrm>
                <a:off x="1446212" y="3962400"/>
                <a:ext cx="10058400" cy="485710"/>
              </a:xfrm>
              <a:prstGeom prst="rect">
                <a:avLst/>
              </a:prstGeom>
              <a:noFill/>
            </p:spPr>
            <p:txBody>
              <a:bodyPr wrap="square" rtlCol="0">
                <a:spAutoFit/>
              </a:bodyPr>
              <a:lstStyle/>
              <a:p>
                <a:pPr marL="457200" indent="-457200" algn="just">
                  <a:buFont typeface="+mj-lt"/>
                  <a:buAutoNum type="alphaLcParenR" startAt="2"/>
                </a:pPr>
                <a:r>
                  <a:rPr lang="en-US" sz="2500" b="1" smtClean="0">
                    <a:latin typeface="Arial" pitchFamily="34" charset="0"/>
                    <a:cs typeface="Arial" pitchFamily="34" charset="0"/>
                  </a:rPr>
                  <a:t>Thay </a:t>
                </a:r>
                <a14:m>
                  <m:oMath xmlns:m="http://schemas.openxmlformats.org/officeDocument/2006/math">
                    <m:sSub>
                      <m:sSubPr>
                        <m:ctrlPr>
                          <a:rPr lang="en-US" sz="2500" b="1" i="1" smtClean="0">
                            <a:latin typeface="Cambria Math"/>
                            <a:cs typeface="Arial" pitchFamily="34" charset="0"/>
                          </a:rPr>
                        </m:ctrlPr>
                      </m:sSubPr>
                      <m:e>
                        <m:r>
                          <a:rPr lang="en-US" sz="2500" b="1" i="1" smtClean="0">
                            <a:latin typeface="Cambria Math"/>
                            <a:cs typeface="Arial" pitchFamily="34" charset="0"/>
                          </a:rPr>
                          <m:t>𝒙</m:t>
                        </m:r>
                      </m:e>
                      <m:sub>
                        <m:r>
                          <a:rPr lang="en-US" sz="2500" b="1" i="1" smtClean="0">
                            <a:latin typeface="Cambria Math"/>
                            <a:cs typeface="Arial" pitchFamily="34" charset="0"/>
                          </a:rPr>
                          <m:t>𝟏</m:t>
                        </m:r>
                      </m:sub>
                    </m:sSub>
                    <m:r>
                      <a:rPr lang="en-US" sz="2500" b="1" i="1" smtClean="0">
                        <a:latin typeface="Cambria Math"/>
                        <a:cs typeface="Arial" pitchFamily="34" charset="0"/>
                      </a:rPr>
                      <m:t>=</m:t>
                    </m:r>
                    <m:r>
                      <a:rPr lang="en-US" sz="2500" b="1" i="1" smtClean="0">
                        <a:latin typeface="Cambria Math"/>
                        <a:cs typeface="Arial" pitchFamily="34" charset="0"/>
                      </a:rPr>
                      <m:t>𝟏</m:t>
                    </m:r>
                  </m:oMath>
                </a14:m>
                <a:r>
                  <a:rPr lang="en-US" sz="2500" b="1" smtClean="0">
                    <a:latin typeface="Arial" pitchFamily="34" charset="0"/>
                    <a:cs typeface="Arial" pitchFamily="34" charset="0"/>
                  </a:rPr>
                  <a:t> vào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a:t>
                </a:r>
                <a14:m>
                  <m:oMath xmlns:m="http://schemas.openxmlformats.org/officeDocument/2006/math">
                    <m:r>
                      <a:rPr lang="en-US" sz="2500" b="1" i="1">
                        <a:latin typeface="Cambria Math"/>
                        <a:cs typeface="Arial" pitchFamily="34" charset="0"/>
                      </a:rPr>
                      <m:t>𝟐</m:t>
                    </m:r>
                    <m:sSup>
                      <m:sSupPr>
                        <m:ctrlPr>
                          <a:rPr lang="en-US" sz="2500" b="1" i="1">
                            <a:latin typeface="Cambria Math"/>
                            <a:cs typeface="Arial" pitchFamily="34" charset="0"/>
                          </a:rPr>
                        </m:ctrlPr>
                      </m:sSupPr>
                      <m:e>
                        <m:r>
                          <a:rPr lang="en-US" sz="2500" b="1" i="1">
                            <a:latin typeface="Cambria Math"/>
                            <a:cs typeface="Arial" pitchFamily="34" charset="0"/>
                          </a:rPr>
                          <m:t>𝒙</m:t>
                        </m:r>
                      </m:e>
                      <m:sup>
                        <m:r>
                          <a:rPr lang="en-US" sz="2500" b="1" i="1">
                            <a:latin typeface="Cambria Math"/>
                            <a:cs typeface="Arial" pitchFamily="34" charset="0"/>
                          </a:rPr>
                          <m:t>𝟐</m:t>
                        </m:r>
                      </m:sup>
                    </m:sSup>
                    <m:r>
                      <a:rPr lang="en-US" sz="2500" b="1" i="1">
                        <a:latin typeface="Cambria Math"/>
                        <a:cs typeface="Arial" pitchFamily="34" charset="0"/>
                      </a:rPr>
                      <m:t>−</m:t>
                    </m:r>
                    <m:r>
                      <a:rPr lang="en-US" sz="2500" b="1" i="1">
                        <a:latin typeface="Cambria Math"/>
                        <a:cs typeface="Arial" pitchFamily="34" charset="0"/>
                      </a:rPr>
                      <m:t>𝟕</m:t>
                    </m:r>
                    <m:r>
                      <a:rPr lang="en-US" sz="2500" b="1" i="1">
                        <a:latin typeface="Cambria Math"/>
                        <a:cs typeface="Arial" pitchFamily="34" charset="0"/>
                      </a:rPr>
                      <m:t>𝒙</m:t>
                    </m:r>
                    <m:r>
                      <a:rPr lang="en-US" sz="2500" b="1" i="1">
                        <a:latin typeface="Cambria Math"/>
                        <a:cs typeface="Arial" pitchFamily="34" charset="0"/>
                      </a:rPr>
                      <m:t>+</m:t>
                    </m:r>
                    <m:r>
                      <a:rPr lang="en-US" sz="2500" b="1" i="1">
                        <a:latin typeface="Cambria Math"/>
                        <a:cs typeface="Arial" pitchFamily="34" charset="0"/>
                      </a:rPr>
                      <m:t>𝟓</m:t>
                    </m:r>
                    <m:r>
                      <a:rPr lang="en-US" sz="2500" b="1" i="1">
                        <a:latin typeface="Cambria Math"/>
                        <a:cs typeface="Arial" pitchFamily="34" charset="0"/>
                      </a:rPr>
                      <m:t>=</m:t>
                    </m:r>
                    <m:r>
                      <a:rPr lang="en-US" sz="2500" b="1" i="1">
                        <a:latin typeface="Cambria Math"/>
                        <a:cs typeface="Arial" pitchFamily="34" charset="0"/>
                      </a:rPr>
                      <m:t>𝟎</m:t>
                    </m:r>
                  </m:oMath>
                </a14:m>
                <a:r>
                  <a:rPr lang="en-US" sz="2500" b="1" smtClean="0">
                    <a:latin typeface="Arial" pitchFamily="34" charset="0"/>
                    <a:cs typeface="Arial" pitchFamily="34" charset="0"/>
                  </a:rPr>
                  <a:t> , ta có : </a:t>
                </a:r>
                <a:endParaRPr lang="en-US" sz="2500" b="1">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1446212" y="3962400"/>
                <a:ext cx="10058400" cy="485710"/>
              </a:xfrm>
              <a:prstGeom prst="rect">
                <a:avLst/>
              </a:prstGeom>
              <a:blipFill rotWithShape="1">
                <a:blip r:embed="rId10"/>
                <a:stretch>
                  <a:fillRect l="-848" t="-7500" b="-28750"/>
                </a:stretch>
              </a:blipFill>
            </p:spPr>
            <p:txBody>
              <a:bodyPr/>
              <a:lstStyle/>
              <a:p>
                <a:r>
                  <a:rPr lang="en-US">
                    <a:noFill/>
                  </a:rPr>
                  <a:t> </a:t>
                </a:r>
              </a:p>
            </p:txBody>
          </p:sp>
        </mc:Fallback>
      </mc:AlternateContent>
      <p:graphicFrame>
        <p:nvGraphicFramePr>
          <p:cNvPr id="25" name="Object 24"/>
          <p:cNvGraphicFramePr>
            <a:graphicFrameLocks noChangeAspect="1"/>
          </p:cNvGraphicFramePr>
          <p:nvPr>
            <p:extLst>
              <p:ext uri="{D42A27DB-BD31-4B8C-83A1-F6EECF244321}">
                <p14:modId xmlns:p14="http://schemas.microsoft.com/office/powerpoint/2010/main" val="2400542654"/>
              </p:ext>
            </p:extLst>
          </p:nvPr>
        </p:nvGraphicFramePr>
        <p:xfrm>
          <a:off x="4286250" y="4527550"/>
          <a:ext cx="2655888" cy="509588"/>
        </p:xfrm>
        <a:graphic>
          <a:graphicData uri="http://schemas.openxmlformats.org/presentationml/2006/ole">
            <mc:AlternateContent xmlns:mc="http://schemas.openxmlformats.org/markup-compatibility/2006">
              <mc:Choice xmlns:v="urn:schemas-microsoft-com:vml" Requires="v">
                <p:oleObj spid="_x0000_s961634" name="Equation" r:id="rId11" imgW="1130040" imgH="215640" progId="Equation.DSMT4">
                  <p:embed/>
                </p:oleObj>
              </mc:Choice>
              <mc:Fallback>
                <p:oleObj name="Equation" r:id="rId11" imgW="1130040" imgH="215640" progId="Equation.DSMT4">
                  <p:embed/>
                  <p:pic>
                    <p:nvPicPr>
                      <p:cNvPr id="0" name=""/>
                      <p:cNvPicPr>
                        <a:picLocks noChangeAspect="1" noChangeArrowheads="1"/>
                      </p:cNvPicPr>
                      <p:nvPr/>
                    </p:nvPicPr>
                    <p:blipFill>
                      <a:blip r:embed="rId12"/>
                      <a:srcRect/>
                      <a:stretch>
                        <a:fillRect/>
                      </a:stretch>
                    </p:blipFill>
                    <p:spPr bwMode="auto">
                      <a:xfrm>
                        <a:off x="4286250" y="4527550"/>
                        <a:ext cx="2655888"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TextBox 25"/>
          <p:cNvSpPr txBox="1"/>
          <p:nvPr/>
        </p:nvSpPr>
        <p:spPr>
          <a:xfrm>
            <a:off x="7008812" y="4572000"/>
            <a:ext cx="2025650" cy="477054"/>
          </a:xfrm>
          <a:prstGeom prst="rect">
            <a:avLst/>
          </a:prstGeom>
          <a:noFill/>
        </p:spPr>
        <p:txBody>
          <a:bodyPr wrap="square" rtlCol="0">
            <a:spAutoFit/>
          </a:bodyPr>
          <a:lstStyle/>
          <a:p>
            <a:pPr algn="just"/>
            <a:r>
              <a:rPr lang="en-US" sz="2500" b="1" smtClean="0">
                <a:latin typeface="Arial" pitchFamily="34" charset="0"/>
                <a:cs typeface="Arial" pitchFamily="34" charset="0"/>
              </a:rPr>
              <a:t>(luôn đúng)</a:t>
            </a:r>
            <a:endParaRPr lang="en-US" sz="2500" b="1">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7" name="TextBox 26"/>
              <p:cNvSpPr txBox="1"/>
              <p:nvPr/>
            </p:nvSpPr>
            <p:spPr>
              <a:xfrm>
                <a:off x="1970088" y="5153090"/>
                <a:ext cx="7324724" cy="485710"/>
              </a:xfrm>
              <a:prstGeom prst="rect">
                <a:avLst/>
              </a:prstGeom>
              <a:noFill/>
            </p:spPr>
            <p:txBody>
              <a:bodyPr wrap="square" rtlCol="0">
                <a:spAutoFit/>
              </a:bodyPr>
              <a:lstStyle/>
              <a:p>
                <a:pPr algn="just"/>
                <a:r>
                  <a:rPr lang="en-US" sz="2500" b="1" smtClean="0">
                    <a:latin typeface="Arial" pitchFamily="34" charset="0"/>
                    <a:cs typeface="Arial" pitchFamily="34" charset="0"/>
                  </a:rPr>
                  <a:t>Vậy  </a:t>
                </a:r>
                <a14:m>
                  <m:oMath xmlns:m="http://schemas.openxmlformats.org/officeDocument/2006/math">
                    <m:sSub>
                      <m:sSubPr>
                        <m:ctrlPr>
                          <a:rPr lang="en-US" sz="2500" b="1" i="1" smtClean="0">
                            <a:latin typeface="Cambria Math"/>
                            <a:cs typeface="Arial" pitchFamily="34" charset="0"/>
                          </a:rPr>
                        </m:ctrlPr>
                      </m:sSubPr>
                      <m:e>
                        <m:r>
                          <a:rPr lang="en-US" sz="2500" b="1" i="1" smtClean="0">
                            <a:latin typeface="Cambria Math"/>
                            <a:cs typeface="Arial" pitchFamily="34" charset="0"/>
                          </a:rPr>
                          <m:t>𝒙</m:t>
                        </m:r>
                      </m:e>
                      <m:sub>
                        <m:r>
                          <a:rPr lang="en-US" sz="2500" b="1" i="1" smtClean="0">
                            <a:latin typeface="Cambria Math"/>
                            <a:cs typeface="Arial" pitchFamily="34" charset="0"/>
                          </a:rPr>
                          <m:t>𝟏</m:t>
                        </m:r>
                      </m:sub>
                    </m:sSub>
                    <m:r>
                      <a:rPr lang="en-US" sz="2500" b="1" i="1" smtClean="0">
                        <a:latin typeface="Cambria Math"/>
                        <a:cs typeface="Arial" pitchFamily="34" charset="0"/>
                      </a:rPr>
                      <m:t>=</m:t>
                    </m:r>
                    <m:r>
                      <a:rPr lang="en-US" sz="2500" b="1" i="1" smtClean="0">
                        <a:latin typeface="Cambria Math"/>
                        <a:cs typeface="Arial" pitchFamily="34" charset="0"/>
                      </a:rPr>
                      <m:t>𝟏</m:t>
                    </m:r>
                  </m:oMath>
                </a14:m>
                <a:r>
                  <a:rPr lang="en-US" sz="2500" b="1" smtClean="0">
                    <a:latin typeface="Arial" pitchFamily="34" charset="0"/>
                    <a:cs typeface="Arial" pitchFamily="34" charset="0"/>
                  </a:rPr>
                  <a:t> là một nghiệm của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a:t>
                </a:r>
                <a:endParaRPr lang="en-US" sz="2500" b="1">
                  <a:latin typeface="Arial" pitchFamily="34" charset="0"/>
                  <a:cs typeface="Arial" pitchFamily="34"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1970088" y="5153090"/>
                <a:ext cx="7324724" cy="485710"/>
              </a:xfrm>
              <a:prstGeom prst="rect">
                <a:avLst/>
              </a:prstGeom>
              <a:blipFill rotWithShape="1">
                <a:blip r:embed="rId13"/>
                <a:stretch>
                  <a:fillRect l="-1331" t="-8750" b="-27500"/>
                </a:stretch>
              </a:blipFill>
            </p:spPr>
            <p:txBody>
              <a:bodyPr/>
              <a:lstStyle/>
              <a:p>
                <a:r>
                  <a:rPr lang="en-US">
                    <a:noFill/>
                  </a:rPr>
                  <a:t> </a:t>
                </a:r>
              </a:p>
            </p:txBody>
          </p:sp>
        </mc:Fallback>
      </mc:AlternateContent>
      <p:sp>
        <p:nvSpPr>
          <p:cNvPr id="28" name="TextBox 27"/>
          <p:cNvSpPr txBox="1"/>
          <p:nvPr/>
        </p:nvSpPr>
        <p:spPr>
          <a:xfrm>
            <a:off x="1446212" y="5800660"/>
            <a:ext cx="4495800" cy="485710"/>
          </a:xfrm>
          <a:prstGeom prst="rect">
            <a:avLst/>
          </a:prstGeom>
          <a:noFill/>
        </p:spPr>
        <p:txBody>
          <a:bodyPr wrap="square" rtlCol="0">
            <a:spAutoFit/>
          </a:bodyPr>
          <a:lstStyle/>
          <a:p>
            <a:pPr marL="457200" indent="-457200" algn="just">
              <a:buFont typeface="+mj-lt"/>
              <a:buAutoNum type="alphaLcParenR" startAt="3"/>
            </a:pPr>
            <a:r>
              <a:rPr lang="en-US" sz="2500" b="1" smtClean="0">
                <a:latin typeface="Arial" pitchFamily="34" charset="0"/>
                <a:cs typeface="Arial" pitchFamily="34" charset="0"/>
              </a:rPr>
              <a:t>Theo định lí Viète ta có :  </a:t>
            </a:r>
            <a:endParaRPr lang="en-US" sz="2500" b="1">
              <a:latin typeface="Arial" pitchFamily="34" charset="0"/>
              <a:cs typeface="Arial" pitchFamily="34" charset="0"/>
            </a:endParaRPr>
          </a:p>
        </p:txBody>
      </p:sp>
      <p:graphicFrame>
        <p:nvGraphicFramePr>
          <p:cNvPr id="29" name="Object 28"/>
          <p:cNvGraphicFramePr>
            <a:graphicFrameLocks noChangeAspect="1"/>
          </p:cNvGraphicFramePr>
          <p:nvPr>
            <p:extLst>
              <p:ext uri="{D42A27DB-BD31-4B8C-83A1-F6EECF244321}">
                <p14:modId xmlns:p14="http://schemas.microsoft.com/office/powerpoint/2010/main" val="3282701447"/>
              </p:ext>
            </p:extLst>
          </p:nvPr>
        </p:nvGraphicFramePr>
        <p:xfrm>
          <a:off x="5789612" y="5588761"/>
          <a:ext cx="1760537" cy="989012"/>
        </p:xfrm>
        <a:graphic>
          <a:graphicData uri="http://schemas.openxmlformats.org/presentationml/2006/ole">
            <mc:AlternateContent xmlns:mc="http://schemas.openxmlformats.org/markup-compatibility/2006">
              <mc:Choice xmlns:v="urn:schemas-microsoft-com:vml" Requires="v">
                <p:oleObj spid="_x0000_s961635" name="Equation" r:id="rId14" imgW="749160" imgH="419040" progId="Equation.DSMT4">
                  <p:embed/>
                </p:oleObj>
              </mc:Choice>
              <mc:Fallback>
                <p:oleObj name="Equation" r:id="rId14" imgW="749160" imgH="419040" progId="Equation.DSMT4">
                  <p:embed/>
                  <p:pic>
                    <p:nvPicPr>
                      <p:cNvPr id="0" name=""/>
                      <p:cNvPicPr>
                        <a:picLocks noChangeAspect="1" noChangeArrowheads="1"/>
                      </p:cNvPicPr>
                      <p:nvPr/>
                    </p:nvPicPr>
                    <p:blipFill>
                      <a:blip r:embed="rId15"/>
                      <a:srcRect/>
                      <a:stretch>
                        <a:fillRect/>
                      </a:stretch>
                    </p:blipFill>
                    <p:spPr bwMode="auto">
                      <a:xfrm>
                        <a:off x="5789612" y="5588761"/>
                        <a:ext cx="1760537"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1543388574"/>
              </p:ext>
            </p:extLst>
          </p:nvPr>
        </p:nvGraphicFramePr>
        <p:xfrm>
          <a:off x="7869237" y="5640387"/>
          <a:ext cx="2058987" cy="989013"/>
        </p:xfrm>
        <a:graphic>
          <a:graphicData uri="http://schemas.openxmlformats.org/presentationml/2006/ole">
            <mc:AlternateContent xmlns:mc="http://schemas.openxmlformats.org/markup-compatibility/2006">
              <mc:Choice xmlns:v="urn:schemas-microsoft-com:vml" Requires="v">
                <p:oleObj spid="_x0000_s961636" name="Equation" r:id="rId16" imgW="876240" imgH="419040" progId="Equation.DSMT4">
                  <p:embed/>
                </p:oleObj>
              </mc:Choice>
              <mc:Fallback>
                <p:oleObj name="Equation" r:id="rId16" imgW="876240" imgH="419040" progId="Equation.DSMT4">
                  <p:embed/>
                  <p:pic>
                    <p:nvPicPr>
                      <p:cNvPr id="0" name=""/>
                      <p:cNvPicPr>
                        <a:picLocks noChangeAspect="1" noChangeArrowheads="1"/>
                      </p:cNvPicPr>
                      <p:nvPr/>
                    </p:nvPicPr>
                    <p:blipFill>
                      <a:blip r:embed="rId17"/>
                      <a:srcRect/>
                      <a:stretch>
                        <a:fillRect/>
                      </a:stretch>
                    </p:blipFill>
                    <p:spPr bwMode="auto">
                      <a:xfrm>
                        <a:off x="7869237" y="5640387"/>
                        <a:ext cx="2058987"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4232066586"/>
              </p:ext>
            </p:extLst>
          </p:nvPr>
        </p:nvGraphicFramePr>
        <p:xfrm>
          <a:off x="10133012" y="5640387"/>
          <a:ext cx="1520825" cy="989013"/>
        </p:xfrm>
        <a:graphic>
          <a:graphicData uri="http://schemas.openxmlformats.org/presentationml/2006/ole">
            <mc:AlternateContent xmlns:mc="http://schemas.openxmlformats.org/markup-compatibility/2006">
              <mc:Choice xmlns:v="urn:schemas-microsoft-com:vml" Requires="v">
                <p:oleObj spid="_x0000_s961637" name="Equation" r:id="rId18" imgW="647640" imgH="419040" progId="Equation.DSMT4">
                  <p:embed/>
                </p:oleObj>
              </mc:Choice>
              <mc:Fallback>
                <p:oleObj name="Equation" r:id="rId18" imgW="647640" imgH="419040" progId="Equation.DSMT4">
                  <p:embed/>
                  <p:pic>
                    <p:nvPicPr>
                      <p:cNvPr id="0" name=""/>
                      <p:cNvPicPr>
                        <a:picLocks noChangeAspect="1" noChangeArrowheads="1"/>
                      </p:cNvPicPr>
                      <p:nvPr/>
                    </p:nvPicPr>
                    <p:blipFill>
                      <a:blip r:embed="rId19"/>
                      <a:srcRect/>
                      <a:stretch>
                        <a:fillRect/>
                      </a:stretch>
                    </p:blipFill>
                    <p:spPr bwMode="auto">
                      <a:xfrm>
                        <a:off x="10133012" y="5640387"/>
                        <a:ext cx="1520825"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688827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500"/>
                                        <p:tgtEl>
                                          <p:spTgt spid="25"/>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left)">
                                      <p:cBhvr>
                                        <p:cTn id="48" dur="500"/>
                                        <p:tgtEl>
                                          <p:spTgt spid="28"/>
                                        </p:tgtEl>
                                      </p:cBhvr>
                                    </p:animEffect>
                                  </p:childTnLst>
                                </p:cTn>
                              </p:par>
                            </p:childTnLst>
                          </p:cTn>
                        </p:par>
                        <p:par>
                          <p:cTn id="49" fill="hold">
                            <p:stCondLst>
                              <p:cond delay="500"/>
                            </p:stCondLst>
                            <p:childTnLst>
                              <p:par>
                                <p:cTn id="50" presetID="22" presetClass="entr" presetSubtype="8" fill="hold"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left)">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left)">
                                      <p:cBhvr>
                                        <p:cTn id="6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P spid="22" grpId="0"/>
      <p:bldP spid="26" grpId="0"/>
      <p:bldP spid="27"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4852" y="2971800"/>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447214" y="609600"/>
            <a:ext cx="8847598" cy="477054"/>
          </a:xfrm>
          <a:prstGeom prst="rect">
            <a:avLst/>
          </a:prstGeom>
          <a:noFill/>
        </p:spPr>
        <p:txBody>
          <a:bodyPr wrap="square" rtlCol="0">
            <a:spAutoFit/>
          </a:bodyPr>
          <a:lstStyle/>
          <a:p>
            <a:pPr marL="342900" indent="-342900">
              <a:buFont typeface="Wingdings" pitchFamily="2" charset="2"/>
              <a:buChar char="q"/>
            </a:pPr>
            <a:r>
              <a:rPr lang="en-US" sz="2500" b="1" i="1" smtClean="0">
                <a:solidFill>
                  <a:srgbClr val="C00000"/>
                </a:solidFill>
                <a:latin typeface="Arial" pitchFamily="34" charset="0"/>
                <a:cs typeface="Arial" pitchFamily="34" charset="0"/>
              </a:rPr>
              <a:t>Giải p</a:t>
            </a:r>
            <a:r>
              <a:rPr lang="vi-VN" sz="2500" b="1" i="1" smtClean="0">
                <a:solidFill>
                  <a:srgbClr val="C00000"/>
                </a:solidFill>
                <a:latin typeface="Arial" pitchFamily="34" charset="0"/>
                <a:cs typeface="Arial" pitchFamily="34" charset="0"/>
              </a:rPr>
              <a:t>hương trình</a:t>
            </a:r>
            <a:r>
              <a:rPr lang="en-US" sz="2500" b="1" i="1" smtClean="0">
                <a:solidFill>
                  <a:srgbClr val="C00000"/>
                </a:solidFill>
                <a:latin typeface="Arial" pitchFamily="34" charset="0"/>
                <a:cs typeface="Arial" pitchFamily="34" charset="0"/>
              </a:rPr>
              <a:t> bậc hai khi biết một nghiệm của nó.</a:t>
            </a:r>
            <a:endParaRPr lang="vi-VN" sz="2500" b="1" i="1">
              <a:solidFill>
                <a:srgbClr val="C00000"/>
              </a:solidFill>
              <a:latin typeface="Arial" pitchFamily="34" charset="0"/>
              <a:cs typeface="Arial" pitchFamily="34" charset="0"/>
            </a:endParaRPr>
          </a:p>
        </p:txBody>
      </p:sp>
      <p:sp>
        <p:nvSpPr>
          <p:cNvPr id="33" name="AutoShape 4"/>
          <p:cNvSpPr>
            <a:spLocks noChangeArrowheads="1"/>
          </p:cNvSpPr>
          <p:nvPr/>
        </p:nvSpPr>
        <p:spPr bwMode="gray">
          <a:xfrm>
            <a:off x="447214" y="95249"/>
            <a:ext cx="70949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ÁP DỤNG </a:t>
            </a:r>
            <a:r>
              <a:rPr lang="en-US" sz="2000" b="1" smtClean="0">
                <a:solidFill>
                  <a:schemeClr val="bg1"/>
                </a:solidFill>
                <a:latin typeface="Arial" pitchFamily="34" charset="0"/>
                <a:cs typeface="Arial" pitchFamily="34" charset="0"/>
              </a:rPr>
              <a:t>ĐỊNH LÍ VIÈTE  ĐỂ TÍNH NHẨM NGHIỆM.</a:t>
            </a:r>
            <a:endParaRPr lang="vi-VN" sz="2000" b="1">
              <a:solidFill>
                <a:schemeClr val="bg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2" name="TextBox 11"/>
              <p:cNvSpPr txBox="1"/>
              <p:nvPr/>
            </p:nvSpPr>
            <p:spPr>
              <a:xfrm>
                <a:off x="1217612" y="3341752"/>
                <a:ext cx="5694362" cy="477054"/>
              </a:xfrm>
              <a:prstGeom prst="rect">
                <a:avLst/>
              </a:prstGeom>
              <a:noFill/>
            </p:spPr>
            <p:txBody>
              <a:bodyPr wrap="square" rtlCol="0">
                <a:spAutoFit/>
              </a:bodyPr>
              <a:lstStyle/>
              <a:p>
                <a:pPr marL="457200" indent="-457200" algn="just">
                  <a:buFont typeface="+mj-lt"/>
                  <a:buAutoNum type="alphaLcParenR"/>
                </a:pPr>
                <a:r>
                  <a:rPr lang="en-US" sz="2500" b="1" smtClean="0">
                    <a:latin typeface="Arial" pitchFamily="34" charset="0"/>
                    <a:cs typeface="Arial" pitchFamily="34" charset="0"/>
                  </a:rPr>
                  <a:t>Ta có : </a:t>
                </a:r>
                <a14:m>
                  <m:oMath xmlns:m="http://schemas.openxmlformats.org/officeDocument/2006/math">
                    <m:r>
                      <a:rPr lang="en-US" sz="2500" b="1" i="1" smtClean="0">
                        <a:latin typeface="Cambria Math"/>
                        <a:cs typeface="Arial" pitchFamily="34" charset="0"/>
                      </a:rPr>
                      <m:t>𝒂</m:t>
                    </m:r>
                    <m:r>
                      <a:rPr lang="en-US" sz="2500" b="1" i="1" smtClean="0">
                        <a:latin typeface="Cambria Math"/>
                        <a:cs typeface="Arial" pitchFamily="34" charset="0"/>
                      </a:rPr>
                      <m:t>=</m:t>
                    </m:r>
                    <m:r>
                      <a:rPr lang="en-US" sz="2500" b="1" i="1" smtClean="0">
                        <a:latin typeface="Cambria Math"/>
                        <a:cs typeface="Arial" pitchFamily="34" charset="0"/>
                      </a:rPr>
                      <m:t>𝟑</m:t>
                    </m:r>
                    <m:r>
                      <a:rPr lang="en-US" sz="2500" b="1" i="1" smtClean="0">
                        <a:latin typeface="Cambria Math"/>
                        <a:cs typeface="Arial" pitchFamily="34" charset="0"/>
                      </a:rPr>
                      <m:t>;</m:t>
                    </m:r>
                    <m:r>
                      <a:rPr lang="en-US" sz="2500" b="1" i="1" smtClean="0">
                        <a:latin typeface="Cambria Math"/>
                        <a:cs typeface="Arial" pitchFamily="34" charset="0"/>
                      </a:rPr>
                      <m:t>𝒃</m:t>
                    </m:r>
                    <m:r>
                      <a:rPr lang="en-US" sz="2500" b="1" i="1" smtClean="0">
                        <a:latin typeface="Cambria Math"/>
                        <a:cs typeface="Arial" pitchFamily="34" charset="0"/>
                      </a:rPr>
                      <m:t>=</m:t>
                    </m:r>
                    <m:r>
                      <a:rPr lang="en-US" sz="2500" b="1" i="1" smtClean="0">
                        <a:latin typeface="Cambria Math"/>
                        <a:cs typeface="Arial" pitchFamily="34" charset="0"/>
                      </a:rPr>
                      <m:t>𝟓</m:t>
                    </m:r>
                    <m:r>
                      <a:rPr lang="en-US" sz="2500" b="1" i="1" smtClean="0">
                        <a:latin typeface="Cambria Math"/>
                        <a:cs typeface="Arial" pitchFamily="34" charset="0"/>
                      </a:rPr>
                      <m:t> ;</m:t>
                    </m:r>
                    <m:r>
                      <a:rPr lang="en-US" sz="2500" b="1" i="1" smtClean="0">
                        <a:latin typeface="Cambria Math"/>
                        <a:cs typeface="Arial" pitchFamily="34" charset="0"/>
                      </a:rPr>
                      <m:t>𝒄</m:t>
                    </m:r>
                    <m:r>
                      <a:rPr lang="en-US" sz="2500" b="1" i="1" smtClean="0">
                        <a:latin typeface="Cambria Math"/>
                        <a:cs typeface="Arial" pitchFamily="34" charset="0"/>
                      </a:rPr>
                      <m:t>=</m:t>
                    </m:r>
                    <m:r>
                      <a:rPr lang="en-US" sz="2500" b="1" i="1" smtClean="0">
                        <a:latin typeface="Cambria Math"/>
                        <a:cs typeface="Arial" pitchFamily="34" charset="0"/>
                      </a:rPr>
                      <m:t>𝟐</m:t>
                    </m:r>
                  </m:oMath>
                </a14:m>
                <a:r>
                  <a:rPr lang="en-US" sz="2500" b="1" smtClean="0">
                    <a:latin typeface="Arial" pitchFamily="34" charset="0"/>
                    <a:cs typeface="Arial" pitchFamily="34" charset="0"/>
                  </a:rPr>
                  <a:t> nên :</a:t>
                </a:r>
                <a:endParaRPr lang="en-US" sz="2500" b="1">
                  <a:latin typeface="Arial" pitchFamily="34" charset="0"/>
                  <a:cs typeface="Arial"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217612" y="3341752"/>
                <a:ext cx="5694362" cy="477054"/>
              </a:xfrm>
              <a:prstGeom prst="rect">
                <a:avLst/>
              </a:prstGeom>
              <a:blipFill rotWithShape="1">
                <a:blip r:embed="rId5"/>
                <a:stretch>
                  <a:fillRect l="-1606" t="-8974" b="-30769"/>
                </a:stretch>
              </a:blipFill>
            </p:spPr>
            <p:txBody>
              <a:bodyPr/>
              <a:lstStyle/>
              <a:p>
                <a:r>
                  <a:rPr lang="en-US">
                    <a:noFill/>
                  </a:rPr>
                  <a:t> </a:t>
                </a:r>
              </a:p>
            </p:txBody>
          </p:sp>
        </mc:Fallback>
      </mc:AlternateContent>
      <p:graphicFrame>
        <p:nvGraphicFramePr>
          <p:cNvPr id="6" name="Object 5"/>
          <p:cNvGraphicFramePr>
            <a:graphicFrameLocks noChangeAspect="1"/>
          </p:cNvGraphicFramePr>
          <p:nvPr>
            <p:extLst>
              <p:ext uri="{D42A27DB-BD31-4B8C-83A1-F6EECF244321}">
                <p14:modId xmlns:p14="http://schemas.microsoft.com/office/powerpoint/2010/main" val="1733678029"/>
              </p:ext>
            </p:extLst>
          </p:nvPr>
        </p:nvGraphicFramePr>
        <p:xfrm>
          <a:off x="6660514" y="3331830"/>
          <a:ext cx="4005898" cy="427831"/>
        </p:xfrm>
        <a:graphic>
          <a:graphicData uri="http://schemas.openxmlformats.org/presentationml/2006/ole">
            <mc:AlternateContent xmlns:mc="http://schemas.openxmlformats.org/markup-compatibility/2006">
              <mc:Choice xmlns:v="urn:schemas-microsoft-com:vml" Requires="v">
                <p:oleObj spid="_x0000_s962657" name="Equation" r:id="rId6" imgW="1549080" imgH="164880" progId="Equation.DSMT4">
                  <p:embed/>
                </p:oleObj>
              </mc:Choice>
              <mc:Fallback>
                <p:oleObj name="Equation" r:id="rId6" imgW="1549080" imgH="164880" progId="Equation.DSMT4">
                  <p:embed/>
                  <p:pic>
                    <p:nvPicPr>
                      <p:cNvPr id="0" name=""/>
                      <p:cNvPicPr>
                        <a:picLocks noChangeAspect="1" noChangeArrowheads="1"/>
                      </p:cNvPicPr>
                      <p:nvPr/>
                    </p:nvPicPr>
                    <p:blipFill>
                      <a:blip r:embed="rId7"/>
                      <a:srcRect/>
                      <a:stretch>
                        <a:fillRect/>
                      </a:stretch>
                    </p:blipFill>
                    <p:spPr bwMode="auto">
                      <a:xfrm>
                        <a:off x="6660514" y="3331830"/>
                        <a:ext cx="4005898" cy="42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22" name="TextBox 21"/>
              <p:cNvSpPr txBox="1"/>
              <p:nvPr/>
            </p:nvSpPr>
            <p:spPr>
              <a:xfrm>
                <a:off x="1217612" y="3932704"/>
                <a:ext cx="10058400" cy="485710"/>
              </a:xfrm>
              <a:prstGeom prst="rect">
                <a:avLst/>
              </a:prstGeom>
              <a:noFill/>
            </p:spPr>
            <p:txBody>
              <a:bodyPr wrap="square" rtlCol="0">
                <a:spAutoFit/>
              </a:bodyPr>
              <a:lstStyle/>
              <a:p>
                <a:pPr marL="457200" indent="-457200" algn="just">
                  <a:buFont typeface="+mj-lt"/>
                  <a:buAutoNum type="alphaLcParenR" startAt="2"/>
                </a:pPr>
                <a:r>
                  <a:rPr lang="en-US" sz="2500" b="1" smtClean="0">
                    <a:latin typeface="Arial" pitchFamily="34" charset="0"/>
                    <a:cs typeface="Arial" pitchFamily="34" charset="0"/>
                  </a:rPr>
                  <a:t>Thay </a:t>
                </a:r>
                <a14:m>
                  <m:oMath xmlns:m="http://schemas.openxmlformats.org/officeDocument/2006/math">
                    <m:sSub>
                      <m:sSubPr>
                        <m:ctrlPr>
                          <a:rPr lang="en-US" sz="2500" b="1" i="1" smtClean="0">
                            <a:latin typeface="Cambria Math"/>
                            <a:cs typeface="Arial" pitchFamily="34" charset="0"/>
                          </a:rPr>
                        </m:ctrlPr>
                      </m:sSubPr>
                      <m:e>
                        <m:r>
                          <a:rPr lang="en-US" sz="2500" b="1" i="1" smtClean="0">
                            <a:latin typeface="Cambria Math"/>
                            <a:cs typeface="Arial" pitchFamily="34" charset="0"/>
                          </a:rPr>
                          <m:t>𝒙</m:t>
                        </m:r>
                      </m:e>
                      <m:sub>
                        <m:r>
                          <a:rPr lang="en-US" sz="2500" b="1" i="1" smtClean="0">
                            <a:latin typeface="Cambria Math"/>
                            <a:cs typeface="Arial" pitchFamily="34" charset="0"/>
                          </a:rPr>
                          <m:t>𝟏</m:t>
                        </m:r>
                      </m:sub>
                    </m:sSub>
                    <m:r>
                      <a:rPr lang="en-US" sz="2500" b="1" i="1" smtClean="0">
                        <a:latin typeface="Cambria Math"/>
                        <a:cs typeface="Arial" pitchFamily="34" charset="0"/>
                      </a:rPr>
                      <m:t>=−</m:t>
                    </m:r>
                    <m:r>
                      <a:rPr lang="en-US" sz="2500" b="1" i="1" smtClean="0">
                        <a:latin typeface="Cambria Math"/>
                        <a:cs typeface="Arial" pitchFamily="34" charset="0"/>
                      </a:rPr>
                      <m:t>𝟏</m:t>
                    </m:r>
                  </m:oMath>
                </a14:m>
                <a:r>
                  <a:rPr lang="en-US" sz="2500" b="1" smtClean="0">
                    <a:latin typeface="Arial" pitchFamily="34" charset="0"/>
                    <a:cs typeface="Arial" pitchFamily="34" charset="0"/>
                  </a:rPr>
                  <a:t> vào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a:t>
                </a:r>
                <a14:m>
                  <m:oMath xmlns:m="http://schemas.openxmlformats.org/officeDocument/2006/math">
                    <m:r>
                      <a:rPr lang="en-US" sz="2500" b="1" i="1">
                        <a:latin typeface="Cambria Math"/>
                        <a:cs typeface="Arial" pitchFamily="34" charset="0"/>
                      </a:rPr>
                      <m:t>𝟑</m:t>
                    </m:r>
                    <m:sSup>
                      <m:sSupPr>
                        <m:ctrlPr>
                          <a:rPr lang="en-US" sz="2500" b="1" i="1">
                            <a:latin typeface="Cambria Math"/>
                            <a:cs typeface="Arial" pitchFamily="34" charset="0"/>
                          </a:rPr>
                        </m:ctrlPr>
                      </m:sSupPr>
                      <m:e>
                        <m:r>
                          <a:rPr lang="en-US" sz="2500" b="1" i="1">
                            <a:latin typeface="Cambria Math"/>
                            <a:cs typeface="Arial" pitchFamily="34" charset="0"/>
                          </a:rPr>
                          <m:t>𝒙</m:t>
                        </m:r>
                      </m:e>
                      <m:sup>
                        <m:r>
                          <a:rPr lang="en-US" sz="2500" b="1" i="1">
                            <a:latin typeface="Cambria Math"/>
                            <a:cs typeface="Arial" pitchFamily="34" charset="0"/>
                          </a:rPr>
                          <m:t>𝟐</m:t>
                        </m:r>
                      </m:sup>
                    </m:sSup>
                    <m:r>
                      <a:rPr lang="en-US" sz="2500" b="1" i="1">
                        <a:latin typeface="Cambria Math"/>
                        <a:cs typeface="Arial" pitchFamily="34" charset="0"/>
                      </a:rPr>
                      <m:t>+</m:t>
                    </m:r>
                    <m:r>
                      <a:rPr lang="en-US" sz="2500" b="1" i="1">
                        <a:latin typeface="Cambria Math"/>
                        <a:cs typeface="Arial" pitchFamily="34" charset="0"/>
                      </a:rPr>
                      <m:t>𝟓</m:t>
                    </m:r>
                    <m:r>
                      <a:rPr lang="en-US" sz="2500" b="1" i="1">
                        <a:latin typeface="Cambria Math"/>
                        <a:cs typeface="Arial" pitchFamily="34" charset="0"/>
                      </a:rPr>
                      <m:t>𝒙</m:t>
                    </m:r>
                    <m:r>
                      <a:rPr lang="en-US" sz="2500" b="1" i="1">
                        <a:latin typeface="Cambria Math"/>
                        <a:cs typeface="Arial" pitchFamily="34" charset="0"/>
                      </a:rPr>
                      <m:t>+</m:t>
                    </m:r>
                    <m:r>
                      <a:rPr lang="en-US" sz="2500" b="1" i="1">
                        <a:latin typeface="Cambria Math"/>
                        <a:cs typeface="Arial" pitchFamily="34" charset="0"/>
                      </a:rPr>
                      <m:t>𝟐</m:t>
                    </m:r>
                    <m:r>
                      <a:rPr lang="en-US" sz="2500" b="1" i="1">
                        <a:latin typeface="Cambria Math"/>
                        <a:cs typeface="Arial" pitchFamily="34" charset="0"/>
                      </a:rPr>
                      <m:t>=</m:t>
                    </m:r>
                    <m:r>
                      <a:rPr lang="en-US" sz="2500" b="1" i="1">
                        <a:latin typeface="Cambria Math"/>
                        <a:cs typeface="Arial" pitchFamily="34" charset="0"/>
                      </a:rPr>
                      <m:t>𝟎</m:t>
                    </m:r>
                  </m:oMath>
                </a14:m>
                <a:r>
                  <a:rPr lang="en-US" sz="2500" b="1" smtClean="0">
                    <a:latin typeface="Arial" pitchFamily="34" charset="0"/>
                    <a:cs typeface="Arial" pitchFamily="34" charset="0"/>
                  </a:rPr>
                  <a:t>, ta có : </a:t>
                </a:r>
                <a:endParaRPr lang="en-US" sz="2500" b="1">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1217612" y="3932704"/>
                <a:ext cx="10058400" cy="485710"/>
              </a:xfrm>
              <a:prstGeom prst="rect">
                <a:avLst/>
              </a:prstGeom>
              <a:blipFill rotWithShape="1">
                <a:blip r:embed="rId8"/>
                <a:stretch>
                  <a:fillRect l="-909" t="-7500" b="-28750"/>
                </a:stretch>
              </a:blipFill>
            </p:spPr>
            <p:txBody>
              <a:bodyPr/>
              <a:lstStyle/>
              <a:p>
                <a:r>
                  <a:rPr lang="en-US">
                    <a:noFill/>
                  </a:rPr>
                  <a:t> </a:t>
                </a:r>
              </a:p>
            </p:txBody>
          </p:sp>
        </mc:Fallback>
      </mc:AlternateContent>
      <p:graphicFrame>
        <p:nvGraphicFramePr>
          <p:cNvPr id="25" name="Object 24"/>
          <p:cNvGraphicFramePr>
            <a:graphicFrameLocks noChangeAspect="1"/>
          </p:cNvGraphicFramePr>
          <p:nvPr>
            <p:extLst>
              <p:ext uri="{D42A27DB-BD31-4B8C-83A1-F6EECF244321}">
                <p14:modId xmlns:p14="http://schemas.microsoft.com/office/powerpoint/2010/main" val="2224943883"/>
              </p:ext>
            </p:extLst>
          </p:nvPr>
        </p:nvGraphicFramePr>
        <p:xfrm>
          <a:off x="3609975" y="4469279"/>
          <a:ext cx="3551238" cy="568325"/>
        </p:xfrm>
        <a:graphic>
          <a:graphicData uri="http://schemas.openxmlformats.org/presentationml/2006/ole">
            <mc:AlternateContent xmlns:mc="http://schemas.openxmlformats.org/markup-compatibility/2006">
              <mc:Choice xmlns:v="urn:schemas-microsoft-com:vml" Requires="v">
                <p:oleObj spid="_x0000_s962658" name="Equation" r:id="rId9" imgW="1511280" imgH="241200" progId="Equation.DSMT4">
                  <p:embed/>
                </p:oleObj>
              </mc:Choice>
              <mc:Fallback>
                <p:oleObj name="Equation" r:id="rId9" imgW="1511280" imgH="241200" progId="Equation.DSMT4">
                  <p:embed/>
                  <p:pic>
                    <p:nvPicPr>
                      <p:cNvPr id="0" name=""/>
                      <p:cNvPicPr>
                        <a:picLocks noChangeAspect="1" noChangeArrowheads="1"/>
                      </p:cNvPicPr>
                      <p:nvPr/>
                    </p:nvPicPr>
                    <p:blipFill>
                      <a:blip r:embed="rId10"/>
                      <a:srcRect/>
                      <a:stretch>
                        <a:fillRect/>
                      </a:stretch>
                    </p:blipFill>
                    <p:spPr bwMode="auto">
                      <a:xfrm>
                        <a:off x="3609975" y="4469279"/>
                        <a:ext cx="355123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TextBox 25"/>
          <p:cNvSpPr txBox="1"/>
          <p:nvPr/>
        </p:nvSpPr>
        <p:spPr>
          <a:xfrm>
            <a:off x="7269162" y="4542304"/>
            <a:ext cx="2025650" cy="477054"/>
          </a:xfrm>
          <a:prstGeom prst="rect">
            <a:avLst/>
          </a:prstGeom>
          <a:noFill/>
        </p:spPr>
        <p:txBody>
          <a:bodyPr wrap="square" rtlCol="0">
            <a:spAutoFit/>
          </a:bodyPr>
          <a:lstStyle/>
          <a:p>
            <a:pPr algn="just"/>
            <a:r>
              <a:rPr lang="en-US" sz="2500" b="1" smtClean="0">
                <a:latin typeface="Arial" pitchFamily="34" charset="0"/>
                <a:cs typeface="Arial" pitchFamily="34" charset="0"/>
              </a:rPr>
              <a:t>(luôn đúng)</a:t>
            </a:r>
            <a:endParaRPr lang="en-US" sz="2500" b="1">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7" name="TextBox 26"/>
              <p:cNvSpPr txBox="1"/>
              <p:nvPr/>
            </p:nvSpPr>
            <p:spPr>
              <a:xfrm>
                <a:off x="1741488" y="5123394"/>
                <a:ext cx="7324724" cy="485710"/>
              </a:xfrm>
              <a:prstGeom prst="rect">
                <a:avLst/>
              </a:prstGeom>
              <a:noFill/>
            </p:spPr>
            <p:txBody>
              <a:bodyPr wrap="square" rtlCol="0">
                <a:spAutoFit/>
              </a:bodyPr>
              <a:lstStyle/>
              <a:p>
                <a:pPr algn="just"/>
                <a:r>
                  <a:rPr lang="en-US" sz="2500" b="1" smtClean="0">
                    <a:latin typeface="Arial" pitchFamily="34" charset="0"/>
                    <a:cs typeface="Arial" pitchFamily="34" charset="0"/>
                  </a:rPr>
                  <a:t>Vậy  </a:t>
                </a:r>
                <a14:m>
                  <m:oMath xmlns:m="http://schemas.openxmlformats.org/officeDocument/2006/math">
                    <m:sSub>
                      <m:sSubPr>
                        <m:ctrlPr>
                          <a:rPr lang="en-US" sz="2500" b="1" i="1" smtClean="0">
                            <a:latin typeface="Cambria Math"/>
                            <a:cs typeface="Arial" pitchFamily="34" charset="0"/>
                          </a:rPr>
                        </m:ctrlPr>
                      </m:sSubPr>
                      <m:e>
                        <m:r>
                          <a:rPr lang="en-US" sz="2500" b="1" i="1" smtClean="0">
                            <a:latin typeface="Cambria Math"/>
                            <a:cs typeface="Arial" pitchFamily="34" charset="0"/>
                          </a:rPr>
                          <m:t>𝒙</m:t>
                        </m:r>
                      </m:e>
                      <m:sub>
                        <m:r>
                          <a:rPr lang="en-US" sz="2500" b="1" i="1" smtClean="0">
                            <a:latin typeface="Cambria Math"/>
                            <a:cs typeface="Arial" pitchFamily="34" charset="0"/>
                          </a:rPr>
                          <m:t>𝟏</m:t>
                        </m:r>
                      </m:sub>
                    </m:sSub>
                    <m:r>
                      <a:rPr lang="en-US" sz="2500" b="1" i="1" smtClean="0">
                        <a:latin typeface="Cambria Math"/>
                        <a:cs typeface="Arial" pitchFamily="34" charset="0"/>
                      </a:rPr>
                      <m:t>=−</m:t>
                    </m:r>
                    <m:r>
                      <a:rPr lang="en-US" sz="2500" b="1" i="1" smtClean="0">
                        <a:latin typeface="Cambria Math"/>
                        <a:cs typeface="Arial" pitchFamily="34" charset="0"/>
                      </a:rPr>
                      <m:t>𝟏</m:t>
                    </m:r>
                  </m:oMath>
                </a14:m>
                <a:r>
                  <a:rPr lang="en-US" sz="2500" b="1" smtClean="0">
                    <a:latin typeface="Arial" pitchFamily="34" charset="0"/>
                    <a:cs typeface="Arial" pitchFamily="34" charset="0"/>
                  </a:rPr>
                  <a:t> là một nghiệm của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a:t>
                </a:r>
                <a:endParaRPr lang="en-US" sz="2500" b="1">
                  <a:latin typeface="Arial" pitchFamily="34" charset="0"/>
                  <a:cs typeface="Arial" pitchFamily="34"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1741488" y="5123394"/>
                <a:ext cx="7324724" cy="485710"/>
              </a:xfrm>
              <a:prstGeom prst="rect">
                <a:avLst/>
              </a:prstGeom>
              <a:blipFill rotWithShape="1">
                <a:blip r:embed="rId11"/>
                <a:stretch>
                  <a:fillRect l="-1415" t="-8750" r="-583" b="-27500"/>
                </a:stretch>
              </a:blipFill>
            </p:spPr>
            <p:txBody>
              <a:bodyPr/>
              <a:lstStyle/>
              <a:p>
                <a:r>
                  <a:rPr lang="en-US">
                    <a:noFill/>
                  </a:rPr>
                  <a:t> </a:t>
                </a:r>
              </a:p>
            </p:txBody>
          </p:sp>
        </mc:Fallback>
      </mc:AlternateContent>
      <p:sp>
        <p:nvSpPr>
          <p:cNvPr id="28" name="TextBox 27"/>
          <p:cNvSpPr txBox="1"/>
          <p:nvPr/>
        </p:nvSpPr>
        <p:spPr>
          <a:xfrm>
            <a:off x="1217612" y="5885264"/>
            <a:ext cx="4495800" cy="485710"/>
          </a:xfrm>
          <a:prstGeom prst="rect">
            <a:avLst/>
          </a:prstGeom>
          <a:noFill/>
        </p:spPr>
        <p:txBody>
          <a:bodyPr wrap="square" rtlCol="0">
            <a:spAutoFit/>
          </a:bodyPr>
          <a:lstStyle/>
          <a:p>
            <a:pPr marL="457200" indent="-457200" algn="just">
              <a:buFont typeface="+mj-lt"/>
              <a:buAutoNum type="alphaLcParenR" startAt="3"/>
            </a:pPr>
            <a:r>
              <a:rPr lang="en-US" sz="2500" b="1" smtClean="0">
                <a:latin typeface="Arial" pitchFamily="34" charset="0"/>
                <a:cs typeface="Arial" pitchFamily="34" charset="0"/>
              </a:rPr>
              <a:t>Theo định lí Viète ta có :  </a:t>
            </a:r>
            <a:endParaRPr lang="en-US" sz="2500" b="1">
              <a:latin typeface="Arial" pitchFamily="34" charset="0"/>
              <a:cs typeface="Arial" pitchFamily="34" charset="0"/>
            </a:endParaRPr>
          </a:p>
        </p:txBody>
      </p:sp>
      <p:graphicFrame>
        <p:nvGraphicFramePr>
          <p:cNvPr id="29" name="Object 28"/>
          <p:cNvGraphicFramePr>
            <a:graphicFrameLocks noChangeAspect="1"/>
          </p:cNvGraphicFramePr>
          <p:nvPr>
            <p:extLst>
              <p:ext uri="{D42A27DB-BD31-4B8C-83A1-F6EECF244321}">
                <p14:modId xmlns:p14="http://schemas.microsoft.com/office/powerpoint/2010/main" val="498774402"/>
              </p:ext>
            </p:extLst>
          </p:nvPr>
        </p:nvGraphicFramePr>
        <p:xfrm>
          <a:off x="5587999" y="5633612"/>
          <a:ext cx="1431925" cy="989013"/>
        </p:xfrm>
        <a:graphic>
          <a:graphicData uri="http://schemas.openxmlformats.org/presentationml/2006/ole">
            <mc:AlternateContent xmlns:mc="http://schemas.openxmlformats.org/markup-compatibility/2006">
              <mc:Choice xmlns:v="urn:schemas-microsoft-com:vml" Requires="v">
                <p:oleObj spid="_x0000_s962659" name="Equation" r:id="rId12" imgW="609480" imgH="419040" progId="Equation.DSMT4">
                  <p:embed/>
                </p:oleObj>
              </mc:Choice>
              <mc:Fallback>
                <p:oleObj name="Equation" r:id="rId12" imgW="609480" imgH="419040" progId="Equation.DSMT4">
                  <p:embed/>
                  <p:pic>
                    <p:nvPicPr>
                      <p:cNvPr id="0" name=""/>
                      <p:cNvPicPr>
                        <a:picLocks noChangeAspect="1" noChangeArrowheads="1"/>
                      </p:cNvPicPr>
                      <p:nvPr/>
                    </p:nvPicPr>
                    <p:blipFill>
                      <a:blip r:embed="rId13"/>
                      <a:srcRect/>
                      <a:stretch>
                        <a:fillRect/>
                      </a:stretch>
                    </p:blipFill>
                    <p:spPr bwMode="auto">
                      <a:xfrm>
                        <a:off x="5587999" y="5633612"/>
                        <a:ext cx="1431925"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1173966939"/>
              </p:ext>
            </p:extLst>
          </p:nvPr>
        </p:nvGraphicFramePr>
        <p:xfrm>
          <a:off x="7237412" y="5677367"/>
          <a:ext cx="2238375" cy="989012"/>
        </p:xfrm>
        <a:graphic>
          <a:graphicData uri="http://schemas.openxmlformats.org/presentationml/2006/ole">
            <mc:AlternateContent xmlns:mc="http://schemas.openxmlformats.org/markup-compatibility/2006">
              <mc:Choice xmlns:v="urn:schemas-microsoft-com:vml" Requires="v">
                <p:oleObj spid="_x0000_s962660" name="Equation" r:id="rId14" imgW="952200" imgH="419040" progId="Equation.DSMT4">
                  <p:embed/>
                </p:oleObj>
              </mc:Choice>
              <mc:Fallback>
                <p:oleObj name="Equation" r:id="rId14" imgW="952200" imgH="419040" progId="Equation.DSMT4">
                  <p:embed/>
                  <p:pic>
                    <p:nvPicPr>
                      <p:cNvPr id="0" name=""/>
                      <p:cNvPicPr>
                        <a:picLocks noChangeAspect="1" noChangeArrowheads="1"/>
                      </p:cNvPicPr>
                      <p:nvPr/>
                    </p:nvPicPr>
                    <p:blipFill>
                      <a:blip r:embed="rId15"/>
                      <a:srcRect/>
                      <a:stretch>
                        <a:fillRect/>
                      </a:stretch>
                    </p:blipFill>
                    <p:spPr bwMode="auto">
                      <a:xfrm>
                        <a:off x="7237412" y="5677367"/>
                        <a:ext cx="2238375"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2773449148"/>
              </p:ext>
            </p:extLst>
          </p:nvPr>
        </p:nvGraphicFramePr>
        <p:xfrm>
          <a:off x="9752012" y="5686892"/>
          <a:ext cx="1730375" cy="989012"/>
        </p:xfrm>
        <a:graphic>
          <a:graphicData uri="http://schemas.openxmlformats.org/presentationml/2006/ole">
            <mc:AlternateContent xmlns:mc="http://schemas.openxmlformats.org/markup-compatibility/2006">
              <mc:Choice xmlns:v="urn:schemas-microsoft-com:vml" Requires="v">
                <p:oleObj spid="_x0000_s962661" name="Equation" r:id="rId16" imgW="736560" imgH="419040" progId="Equation.DSMT4">
                  <p:embed/>
                </p:oleObj>
              </mc:Choice>
              <mc:Fallback>
                <p:oleObj name="Equation" r:id="rId16" imgW="736560" imgH="419040" progId="Equation.DSMT4">
                  <p:embed/>
                  <p:pic>
                    <p:nvPicPr>
                      <p:cNvPr id="0" name=""/>
                      <p:cNvPicPr>
                        <a:picLocks noChangeAspect="1" noChangeArrowheads="1"/>
                      </p:cNvPicPr>
                      <p:nvPr/>
                    </p:nvPicPr>
                    <p:blipFill>
                      <a:blip r:embed="rId17"/>
                      <a:srcRect/>
                      <a:stretch>
                        <a:fillRect/>
                      </a:stretch>
                    </p:blipFill>
                    <p:spPr bwMode="auto">
                      <a:xfrm>
                        <a:off x="9752012" y="5686892"/>
                        <a:ext cx="1730375"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 name="Group 1"/>
          <p:cNvGrpSpPr/>
          <p:nvPr/>
        </p:nvGrpSpPr>
        <p:grpSpPr>
          <a:xfrm>
            <a:off x="379412" y="1096496"/>
            <a:ext cx="11506200" cy="1799103"/>
            <a:chOff x="379412" y="1096496"/>
            <a:chExt cx="11506200" cy="1799103"/>
          </a:xfrm>
        </p:grpSpPr>
        <p:sp>
          <p:nvSpPr>
            <p:cNvPr id="17" name="Rounded Rectangle 16"/>
            <p:cNvSpPr/>
            <p:nvPr/>
          </p:nvSpPr>
          <p:spPr>
            <a:xfrm>
              <a:off x="379412" y="1096496"/>
              <a:ext cx="11506200" cy="1799103"/>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8" name="TextBox 17"/>
                <p:cNvSpPr txBox="1"/>
                <p:nvPr/>
              </p:nvSpPr>
              <p:spPr>
                <a:xfrm>
                  <a:off x="1076325" y="1134596"/>
                  <a:ext cx="10571163" cy="1639873"/>
                </a:xfrm>
                <a:prstGeom prst="rect">
                  <a:avLst/>
                </a:prstGeom>
                <a:noFill/>
              </p:spPr>
              <p:txBody>
                <a:bodyPr wrap="square" rtlCol="0">
                  <a:spAutoFit/>
                </a:bodyPr>
                <a:lstStyle/>
                <a:p>
                  <a:r>
                    <a:rPr lang="en-US" sz="2500" b="1" smtClean="0">
                      <a:latin typeface="Arial" pitchFamily="34" charset="0"/>
                      <a:cs typeface="Arial" pitchFamily="34" charset="0"/>
                    </a:rPr>
                    <a:t>          Cho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  </a:t>
                  </a:r>
                  <a14:m>
                    <m:oMath xmlns:m="http://schemas.openxmlformats.org/officeDocument/2006/math">
                      <m:r>
                        <a:rPr lang="en-US" sz="2500" b="1" i="1" smtClean="0">
                          <a:latin typeface="Cambria Math"/>
                          <a:cs typeface="Arial" pitchFamily="34" charset="0"/>
                        </a:rPr>
                        <m:t>𝟑</m:t>
                      </m:r>
                      <m:sSup>
                        <m:sSupPr>
                          <m:ctrlPr>
                            <a:rPr lang="en-US" sz="2500" b="1" i="1" smtClean="0">
                              <a:latin typeface="Cambria Math"/>
                              <a:cs typeface="Arial" pitchFamily="34" charset="0"/>
                            </a:rPr>
                          </m:ctrlPr>
                        </m:sSupPr>
                        <m:e>
                          <m:r>
                            <a:rPr lang="en-US" sz="2500" b="1" i="1" smtClean="0">
                              <a:latin typeface="Cambria Math"/>
                              <a:cs typeface="Arial" pitchFamily="34" charset="0"/>
                            </a:rPr>
                            <m:t>𝒙</m:t>
                          </m:r>
                        </m:e>
                        <m:sup>
                          <m:r>
                            <a:rPr lang="en-US" sz="2500" b="1" i="1" smtClean="0">
                              <a:latin typeface="Cambria Math"/>
                              <a:cs typeface="Arial" pitchFamily="34" charset="0"/>
                            </a:rPr>
                            <m:t>𝟐</m:t>
                          </m:r>
                        </m:sup>
                      </m:sSup>
                      <m:r>
                        <a:rPr lang="en-US" sz="2500" b="1" i="1" smtClean="0">
                          <a:latin typeface="Cambria Math"/>
                          <a:cs typeface="Arial" pitchFamily="34" charset="0"/>
                        </a:rPr>
                        <m:t>+</m:t>
                      </m:r>
                      <m:r>
                        <a:rPr lang="en-US" sz="2500" b="1" i="1" smtClean="0">
                          <a:latin typeface="Cambria Math"/>
                          <a:cs typeface="Arial" pitchFamily="34" charset="0"/>
                        </a:rPr>
                        <m:t>𝟓</m:t>
                      </m:r>
                      <m:r>
                        <a:rPr lang="en-US" sz="2500" b="1" i="1" smtClean="0">
                          <a:latin typeface="Cambria Math"/>
                          <a:cs typeface="Arial" pitchFamily="34" charset="0"/>
                        </a:rPr>
                        <m:t>𝒙</m:t>
                      </m:r>
                      <m:r>
                        <a:rPr lang="en-US" sz="2500" b="1" i="1" smtClean="0">
                          <a:latin typeface="Cambria Math"/>
                          <a:cs typeface="Arial" pitchFamily="34" charset="0"/>
                        </a:rPr>
                        <m:t>+</m:t>
                      </m:r>
                      <m:r>
                        <a:rPr lang="en-US" sz="2500" b="1" i="1" smtClean="0">
                          <a:latin typeface="Cambria Math"/>
                          <a:cs typeface="Arial" pitchFamily="34" charset="0"/>
                        </a:rPr>
                        <m:t>𝟐</m:t>
                      </m:r>
                      <m:r>
                        <a:rPr lang="en-US" sz="2500" b="1" i="1" smtClean="0">
                          <a:latin typeface="Cambria Math"/>
                          <a:cs typeface="Arial" pitchFamily="34" charset="0"/>
                        </a:rPr>
                        <m:t>=</m:t>
                      </m:r>
                      <m:r>
                        <a:rPr lang="en-US" sz="2500" b="1" i="1" smtClean="0">
                          <a:latin typeface="Cambria Math"/>
                          <a:cs typeface="Arial" pitchFamily="34" charset="0"/>
                        </a:rPr>
                        <m:t>𝟎</m:t>
                      </m:r>
                    </m:oMath>
                  </a14:m>
                  <a:endParaRPr lang="en-US" sz="2500" b="1" smtClean="0">
                    <a:latin typeface="Arial" pitchFamily="34" charset="0"/>
                    <a:cs typeface="Arial" pitchFamily="34" charset="0"/>
                  </a:endParaRPr>
                </a:p>
                <a:p>
                  <a:pPr marL="457200" indent="-457200">
                    <a:buAutoNum type="alphaLcParenR"/>
                  </a:pPr>
                  <a:r>
                    <a:rPr lang="en-US" sz="2500" b="1" smtClean="0">
                      <a:latin typeface="Arial" pitchFamily="34" charset="0"/>
                      <a:cs typeface="Arial" pitchFamily="34" charset="0"/>
                    </a:rPr>
                    <a:t>Xác định các hệ số a, b, c rồi tính </a:t>
                  </a:r>
                  <a14:m>
                    <m:oMath xmlns:m="http://schemas.openxmlformats.org/officeDocument/2006/math">
                      <m:r>
                        <a:rPr lang="en-US" sz="2500" b="1" i="1" smtClean="0">
                          <a:latin typeface="Cambria Math"/>
                          <a:cs typeface="Arial" pitchFamily="34" charset="0"/>
                        </a:rPr>
                        <m:t>𝒂</m:t>
                      </m:r>
                      <m:r>
                        <a:rPr lang="en-US" sz="2500" b="1" i="1" smtClean="0">
                          <a:latin typeface="Cambria Math"/>
                          <a:cs typeface="Arial" pitchFamily="34" charset="0"/>
                        </a:rPr>
                        <m:t>−</m:t>
                      </m:r>
                      <m:r>
                        <a:rPr lang="en-US" sz="2500" b="1" i="1" smtClean="0">
                          <a:latin typeface="Cambria Math"/>
                          <a:cs typeface="Arial" pitchFamily="34" charset="0"/>
                        </a:rPr>
                        <m:t>𝒃</m:t>
                      </m:r>
                      <m:r>
                        <a:rPr lang="en-US" sz="2500" b="1" i="1" smtClean="0">
                          <a:latin typeface="Cambria Math"/>
                          <a:cs typeface="Arial" pitchFamily="34" charset="0"/>
                        </a:rPr>
                        <m:t>+</m:t>
                      </m:r>
                      <m:r>
                        <a:rPr lang="en-US" sz="2500" b="1" i="1" smtClean="0">
                          <a:latin typeface="Cambria Math"/>
                          <a:cs typeface="Arial" pitchFamily="34" charset="0"/>
                        </a:rPr>
                        <m:t>𝒄</m:t>
                      </m:r>
                    </m:oMath>
                  </a14:m>
                  <a:endParaRPr lang="en-US" sz="2500" b="1" smtClean="0">
                    <a:latin typeface="Arial" pitchFamily="34" charset="0"/>
                    <a:cs typeface="Arial" pitchFamily="34" charset="0"/>
                  </a:endParaRPr>
                </a:p>
                <a:p>
                  <a:pPr marL="457200" indent="-457200">
                    <a:buAutoNum type="alphaLcParenR"/>
                  </a:pPr>
                  <a:r>
                    <a:rPr lang="en-US" sz="2500" b="1" smtClean="0">
                      <a:latin typeface="Arial" pitchFamily="34" charset="0"/>
                      <a:cs typeface="Arial" pitchFamily="34" charset="0"/>
                    </a:rPr>
                    <a:t>Chứng tỏ rằng </a:t>
                  </a:r>
                  <a14:m>
                    <m:oMath xmlns:m="http://schemas.openxmlformats.org/officeDocument/2006/math">
                      <m:sSub>
                        <m:sSubPr>
                          <m:ctrlPr>
                            <a:rPr lang="en-US" sz="2500" b="1" i="1" smtClean="0">
                              <a:latin typeface="Cambria Math"/>
                              <a:cs typeface="Arial" pitchFamily="34" charset="0"/>
                            </a:rPr>
                          </m:ctrlPr>
                        </m:sSubPr>
                        <m:e>
                          <m:r>
                            <a:rPr lang="en-US" sz="2500" b="1" i="1" smtClean="0">
                              <a:latin typeface="Cambria Math"/>
                              <a:cs typeface="Arial" pitchFamily="34" charset="0"/>
                            </a:rPr>
                            <m:t>𝒙</m:t>
                          </m:r>
                        </m:e>
                        <m:sub>
                          <m:r>
                            <a:rPr lang="en-US" sz="2500" b="1" i="1" smtClean="0">
                              <a:latin typeface="Cambria Math"/>
                              <a:cs typeface="Arial" pitchFamily="34" charset="0"/>
                            </a:rPr>
                            <m:t>𝟏</m:t>
                          </m:r>
                        </m:sub>
                      </m:sSub>
                      <m:r>
                        <a:rPr lang="en-US" sz="2500" b="1" i="1" smtClean="0">
                          <a:latin typeface="Cambria Math"/>
                          <a:cs typeface="Arial" pitchFamily="34" charset="0"/>
                        </a:rPr>
                        <m:t>=−</m:t>
                      </m:r>
                      <m:r>
                        <a:rPr lang="en-US" sz="2500" b="1" i="1" smtClean="0">
                          <a:latin typeface="Cambria Math"/>
                          <a:cs typeface="Arial" pitchFamily="34" charset="0"/>
                        </a:rPr>
                        <m:t>𝟏</m:t>
                      </m:r>
                    </m:oMath>
                  </a14:m>
                  <a:r>
                    <a:rPr lang="en-US" sz="2500" b="1" smtClean="0">
                      <a:latin typeface="Arial" pitchFamily="34" charset="0"/>
                      <a:cs typeface="Arial" pitchFamily="34" charset="0"/>
                    </a:rPr>
                    <a:t> là một nghiệm của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a:t>
                  </a:r>
                </a:p>
                <a:p>
                  <a:pPr marL="457200" indent="-457200">
                    <a:buAutoNum type="alphaLcParenR"/>
                  </a:pPr>
                  <a:r>
                    <a:rPr lang="en-US" sz="2500" b="1" smtClean="0">
                      <a:latin typeface="Arial" pitchFamily="34" charset="0"/>
                      <a:cs typeface="Arial" pitchFamily="34" charset="0"/>
                    </a:rPr>
                    <a:t>Dùng định lí Viète để tìm nghiệm </a:t>
                  </a:r>
                  <a14:m>
                    <m:oMath xmlns:m="http://schemas.openxmlformats.org/officeDocument/2006/math">
                      <m:sSub>
                        <m:sSubPr>
                          <m:ctrlPr>
                            <a:rPr lang="en-US" sz="2500" b="1" i="1" smtClean="0">
                              <a:latin typeface="Cambria Math"/>
                              <a:cs typeface="Arial" pitchFamily="34" charset="0"/>
                            </a:rPr>
                          </m:ctrlPr>
                        </m:sSubPr>
                        <m:e>
                          <m:r>
                            <a:rPr lang="en-US" sz="2500" b="1" i="1" smtClean="0">
                              <a:latin typeface="Cambria Math"/>
                              <a:cs typeface="Arial" pitchFamily="34" charset="0"/>
                            </a:rPr>
                            <m:t>𝒙</m:t>
                          </m:r>
                        </m:e>
                        <m:sub>
                          <m:r>
                            <a:rPr lang="en-US" sz="2500" b="1" i="1" smtClean="0">
                              <a:latin typeface="Cambria Math"/>
                              <a:cs typeface="Arial" pitchFamily="34" charset="0"/>
                            </a:rPr>
                            <m:t>𝟐</m:t>
                          </m:r>
                        </m:sub>
                      </m:sSub>
                    </m:oMath>
                  </a14:m>
                  <a:r>
                    <a:rPr lang="en-US" sz="2500" b="1" smtClean="0">
                      <a:latin typeface="Arial" pitchFamily="34" charset="0"/>
                      <a:cs typeface="Arial" pitchFamily="34" charset="0"/>
                    </a:rPr>
                    <a:t> còn lại của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a:t>
                  </a:r>
                </a:p>
              </p:txBody>
            </p:sp>
          </mc:Choice>
          <mc:Fallback xmlns="">
            <p:sp>
              <p:nvSpPr>
                <p:cNvPr id="18" name="TextBox 17"/>
                <p:cNvSpPr txBox="1">
                  <a:spLocks noRot="1" noChangeAspect="1" noMove="1" noResize="1" noEditPoints="1" noAdjustHandles="1" noChangeArrowheads="1" noChangeShapeType="1" noTextEdit="1"/>
                </p:cNvSpPr>
                <p:nvPr/>
              </p:nvSpPr>
              <p:spPr>
                <a:xfrm>
                  <a:off x="1076325" y="1134596"/>
                  <a:ext cx="10571163" cy="1639873"/>
                </a:xfrm>
                <a:prstGeom prst="rect">
                  <a:avLst/>
                </a:prstGeom>
                <a:blipFill rotWithShape="1">
                  <a:blip r:embed="rId18"/>
                  <a:stretch>
                    <a:fillRect l="-865" t="-2230" b="-8178"/>
                  </a:stretch>
                </a:blipFill>
              </p:spPr>
              <p:txBody>
                <a:bodyPr/>
                <a:lstStyle/>
                <a:p>
                  <a:r>
                    <a:rPr lang="en-US">
                      <a:noFill/>
                    </a:rPr>
                    <a:t> </a:t>
                  </a:r>
                </a:p>
              </p:txBody>
            </p:sp>
          </mc:Fallback>
        </mc:AlternateContent>
        <p:pic>
          <p:nvPicPr>
            <p:cNvPr id="765954" name="Picture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04869" y="1135391"/>
              <a:ext cx="1322343"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5152942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left)">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left)">
                                      <p:cBhvr>
                                        <p:cTn id="43" dur="500"/>
                                        <p:tgtEl>
                                          <p:spTgt spid="28"/>
                                        </p:tgtEl>
                                      </p:cBhvr>
                                    </p:animEffect>
                                  </p:childTnLst>
                                </p:cTn>
                              </p:par>
                            </p:childTnLst>
                          </p:cTn>
                        </p:par>
                        <p:par>
                          <p:cTn id="44" fill="hold">
                            <p:stCondLst>
                              <p:cond delay="500"/>
                            </p:stCondLst>
                            <p:childTnLst>
                              <p:par>
                                <p:cTn id="45" presetID="22" presetClass="entr" presetSubtype="8" fill="hold"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left)">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ipe(left)">
                                      <p:cBhvr>
                                        <p:cTn id="5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p:bldP spid="26" grpId="0"/>
      <p:bldP spid="27"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38868" y="1143000"/>
            <a:ext cx="11951544" cy="3048000"/>
            <a:chOff x="150812" y="1311973"/>
            <a:chExt cx="11951544" cy="3048000"/>
          </a:xfrm>
        </p:grpSpPr>
        <p:sp>
          <p:nvSpPr>
            <p:cNvPr id="19" name="Rounded Rectangle 18"/>
            <p:cNvSpPr/>
            <p:nvPr/>
          </p:nvSpPr>
          <p:spPr>
            <a:xfrm>
              <a:off x="150812" y="1311973"/>
              <a:ext cx="11582400" cy="2819400"/>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22" name="TextBox 21"/>
                <p:cNvSpPr txBox="1"/>
                <p:nvPr/>
              </p:nvSpPr>
              <p:spPr>
                <a:xfrm>
                  <a:off x="824756" y="1409700"/>
                  <a:ext cx="10984656" cy="532966"/>
                </a:xfrm>
                <a:prstGeom prst="rect">
                  <a:avLst/>
                </a:prstGeom>
                <a:noFill/>
              </p:spPr>
              <p:txBody>
                <a:bodyPr wrap="square" rtlCol="0">
                  <a:spAutoFit/>
                </a:bodyPr>
                <a:lstStyle/>
                <a:p>
                  <a:pPr marL="457200" indent="-457200">
                    <a:buFont typeface="Wingdings" pitchFamily="2" charset="2"/>
                    <a:buChar char="q"/>
                  </a:pPr>
                  <a:r>
                    <a:rPr lang="en-US" sz="2600" b="1" smtClean="0">
                      <a:latin typeface="Arial" pitchFamily="34" charset="0"/>
                      <a:cs typeface="Arial" pitchFamily="34" charset="0"/>
                    </a:rPr>
                    <a:t>Xét p</a:t>
                  </a:r>
                  <a:r>
                    <a:rPr lang="vi-VN" sz="2600" b="1" smtClean="0">
                      <a:latin typeface="Arial" pitchFamily="34" charset="0"/>
                      <a:cs typeface="Arial" pitchFamily="34" charset="0"/>
                    </a:rPr>
                    <a:t>hương trình</a:t>
                  </a:r>
                  <a:r>
                    <a:rPr lang="en-US" sz="2600" b="1" smtClean="0">
                      <a:latin typeface="Arial" pitchFamily="34" charset="0"/>
                      <a:cs typeface="Arial" pitchFamily="34" charset="0"/>
                    </a:rPr>
                    <a:t> </a:t>
                  </a:r>
                  <a14:m>
                    <m:oMath xmlns:m="http://schemas.openxmlformats.org/officeDocument/2006/math">
                      <m:r>
                        <a:rPr lang="en-US" sz="2800" b="1" i="1" smtClean="0">
                          <a:solidFill>
                            <a:srgbClr val="C00000"/>
                          </a:solidFill>
                          <a:latin typeface="Cambria Math"/>
                          <a:cs typeface="Arial" pitchFamily="34" charset="0"/>
                        </a:rPr>
                        <m:t>𝒂</m:t>
                      </m:r>
                      <m:sSup>
                        <m:sSupPr>
                          <m:ctrlPr>
                            <a:rPr lang="en-US" sz="2800" b="1" i="1">
                              <a:solidFill>
                                <a:srgbClr val="C00000"/>
                              </a:solidFill>
                              <a:latin typeface="Cambria Math"/>
                              <a:cs typeface="Arial" pitchFamily="34" charset="0"/>
                            </a:rPr>
                          </m:ctrlPr>
                        </m:sSupPr>
                        <m:e>
                          <m:r>
                            <a:rPr lang="en-US" sz="2800" b="1" i="1">
                              <a:solidFill>
                                <a:srgbClr val="C00000"/>
                              </a:solidFill>
                              <a:latin typeface="Cambria Math"/>
                              <a:cs typeface="Arial" pitchFamily="34" charset="0"/>
                            </a:rPr>
                            <m:t>𝒙</m:t>
                          </m:r>
                        </m:e>
                        <m:sup>
                          <m:r>
                            <a:rPr lang="en-US" sz="2800" b="1" i="1">
                              <a:solidFill>
                                <a:srgbClr val="C00000"/>
                              </a:solidFill>
                              <a:latin typeface="Cambria Math"/>
                              <a:cs typeface="Arial" pitchFamily="34" charset="0"/>
                            </a:rPr>
                            <m:t>𝟐</m:t>
                          </m:r>
                        </m:sup>
                      </m:sSup>
                      <m:r>
                        <a:rPr lang="en-US" sz="2800" b="1" i="1">
                          <a:solidFill>
                            <a:srgbClr val="C00000"/>
                          </a:solidFill>
                          <a:latin typeface="Cambria Math"/>
                          <a:cs typeface="Arial" pitchFamily="34" charset="0"/>
                        </a:rPr>
                        <m:t>+</m:t>
                      </m:r>
                      <m:r>
                        <a:rPr lang="en-US" sz="2800" b="1" i="1">
                          <a:solidFill>
                            <a:srgbClr val="C00000"/>
                          </a:solidFill>
                          <a:latin typeface="Cambria Math"/>
                          <a:cs typeface="Arial" pitchFamily="34" charset="0"/>
                        </a:rPr>
                        <m:t>𝒃𝒙</m:t>
                      </m:r>
                      <m:r>
                        <a:rPr lang="en-US" sz="2800" b="1" i="1">
                          <a:solidFill>
                            <a:srgbClr val="C00000"/>
                          </a:solidFill>
                          <a:latin typeface="Cambria Math"/>
                          <a:cs typeface="Arial" pitchFamily="34" charset="0"/>
                        </a:rPr>
                        <m:t>+</m:t>
                      </m:r>
                      <m:r>
                        <a:rPr lang="en-US" sz="2800" b="1" i="1">
                          <a:solidFill>
                            <a:srgbClr val="C00000"/>
                          </a:solidFill>
                          <a:latin typeface="Cambria Math"/>
                          <a:cs typeface="Arial" pitchFamily="34" charset="0"/>
                        </a:rPr>
                        <m:t>𝒄</m:t>
                      </m:r>
                      <m:r>
                        <a:rPr lang="en-US" sz="2800" b="1" i="1">
                          <a:solidFill>
                            <a:srgbClr val="C00000"/>
                          </a:solidFill>
                          <a:latin typeface="Cambria Math"/>
                          <a:cs typeface="Arial" pitchFamily="34" charset="0"/>
                        </a:rPr>
                        <m:t>=</m:t>
                      </m:r>
                      <m:r>
                        <a:rPr lang="en-US" sz="2800" b="1" i="1">
                          <a:solidFill>
                            <a:srgbClr val="C00000"/>
                          </a:solidFill>
                          <a:latin typeface="Cambria Math"/>
                          <a:cs typeface="Arial" pitchFamily="34" charset="0"/>
                        </a:rPr>
                        <m:t>𝟎</m:t>
                      </m:r>
                      <m:r>
                        <a:rPr lang="en-US" sz="2800" b="1" i="1">
                          <a:solidFill>
                            <a:srgbClr val="C00000"/>
                          </a:solidFill>
                          <a:latin typeface="Cambria Math"/>
                          <a:cs typeface="Arial" pitchFamily="34" charset="0"/>
                        </a:rPr>
                        <m:t>  (</m:t>
                      </m:r>
                      <m:r>
                        <a:rPr lang="en-US" sz="2800" b="1" i="1">
                          <a:latin typeface="Cambria Math"/>
                          <a:cs typeface="Arial" pitchFamily="34" charset="0"/>
                        </a:rPr>
                        <m:t>𝒂</m:t>
                      </m:r>
                      <m:r>
                        <a:rPr lang="en-US" sz="2800" b="1" i="1">
                          <a:latin typeface="Cambria Math"/>
                          <a:ea typeface="Cambria Math"/>
                          <a:cs typeface="Arial" pitchFamily="34" charset="0"/>
                        </a:rPr>
                        <m:t>≠</m:t>
                      </m:r>
                      <m:r>
                        <a:rPr lang="en-US" sz="2800" b="1" i="1">
                          <a:latin typeface="Cambria Math"/>
                          <a:ea typeface="Cambria Math"/>
                          <a:cs typeface="Arial" pitchFamily="34" charset="0"/>
                        </a:rPr>
                        <m:t>𝟎</m:t>
                      </m:r>
                      <m:r>
                        <a:rPr lang="en-US" sz="2800" b="1" i="1">
                          <a:latin typeface="Cambria Math"/>
                          <a:ea typeface="Cambria Math"/>
                          <a:cs typeface="Arial" pitchFamily="34" charset="0"/>
                        </a:rPr>
                        <m:t>)</m:t>
                      </m:r>
                    </m:oMath>
                  </a14:m>
                  <a:r>
                    <a:rPr lang="en-US" sz="2800" b="1">
                      <a:latin typeface="Arial" pitchFamily="34" charset="0"/>
                      <a:cs typeface="Arial" pitchFamily="34" charset="0"/>
                    </a:rPr>
                    <a:t>. </a:t>
                  </a:r>
                  <a:r>
                    <a:rPr lang="en-US" sz="2600" b="1" smtClean="0">
                      <a:latin typeface="Arial" pitchFamily="34" charset="0"/>
                      <a:cs typeface="Arial" pitchFamily="34" charset="0"/>
                    </a:rPr>
                    <a:t> </a:t>
                  </a:r>
                  <a:endParaRPr lang="en-US" sz="2600" b="1">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824756" y="1409700"/>
                  <a:ext cx="10984656" cy="532966"/>
                </a:xfrm>
                <a:prstGeom prst="rect">
                  <a:avLst/>
                </a:prstGeom>
                <a:blipFill rotWithShape="1">
                  <a:blip r:embed="rId3"/>
                  <a:stretch>
                    <a:fillRect l="-888" t="-10345" b="-31034"/>
                  </a:stretch>
                </a:blipFill>
              </p:spPr>
              <p:txBody>
                <a:bodyPr/>
                <a:lstStyle/>
                <a:p>
                  <a:r>
                    <a:rPr lang="en-US">
                      <a:noFill/>
                    </a:rPr>
                    <a:t> </a:t>
                  </a:r>
                </a:p>
              </p:txBody>
            </p:sp>
          </mc:Fallback>
        </mc:AlternateContent>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988674" y="3164072"/>
              <a:ext cx="1113682" cy="1195901"/>
            </a:xfrm>
            <a:prstGeom prst="rect">
              <a:avLst/>
            </a:prstGeom>
          </p:spPr>
        </p:pic>
        <mc:AlternateContent xmlns:mc="http://schemas.openxmlformats.org/markup-compatibility/2006" xmlns:a14="http://schemas.microsoft.com/office/drawing/2010/main">
          <mc:Choice Requires="a14">
            <p:sp>
              <p:nvSpPr>
                <p:cNvPr id="14" name="TextBox 13"/>
                <p:cNvSpPr txBox="1"/>
                <p:nvPr/>
              </p:nvSpPr>
              <p:spPr>
                <a:xfrm>
                  <a:off x="303212" y="1921573"/>
                  <a:ext cx="11506200" cy="1024127"/>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Nếu </a:t>
                  </a:r>
                  <a14:m>
                    <m:oMath xmlns:m="http://schemas.openxmlformats.org/officeDocument/2006/math">
                      <m:r>
                        <a:rPr lang="en-US" sz="2600" b="1" i="1" smtClean="0">
                          <a:latin typeface="Cambria Math"/>
                          <a:cs typeface="Arial" pitchFamily="34" charset="0"/>
                        </a:rPr>
                        <m:t>𝒂</m:t>
                      </m:r>
                      <m:r>
                        <a:rPr lang="en-US" sz="2600" b="1" i="1" smtClean="0">
                          <a:latin typeface="Cambria Math"/>
                          <a:cs typeface="Arial" pitchFamily="34" charset="0"/>
                        </a:rPr>
                        <m:t>+</m:t>
                      </m:r>
                      <m:r>
                        <a:rPr lang="en-US" sz="2600" b="1" i="1" smtClean="0">
                          <a:latin typeface="Cambria Math"/>
                          <a:cs typeface="Arial" pitchFamily="34" charset="0"/>
                        </a:rPr>
                        <m:t>𝒃</m:t>
                      </m:r>
                      <m:r>
                        <a:rPr lang="en-US" sz="2600" b="1" i="1" smtClean="0">
                          <a:latin typeface="Cambria Math"/>
                          <a:cs typeface="Arial" pitchFamily="34" charset="0"/>
                        </a:rPr>
                        <m:t>+</m:t>
                      </m:r>
                      <m:r>
                        <a:rPr lang="en-US" sz="2600" b="1" i="1" smtClean="0">
                          <a:latin typeface="Cambria Math"/>
                          <a:cs typeface="Arial" pitchFamily="34" charset="0"/>
                        </a:rPr>
                        <m:t>𝒄</m:t>
                      </m:r>
                      <m:r>
                        <a:rPr lang="en-US" sz="2600" b="1" i="1" smtClean="0">
                          <a:latin typeface="Cambria Math"/>
                          <a:cs typeface="Arial" pitchFamily="34" charset="0"/>
                        </a:rPr>
                        <m:t>=</m:t>
                      </m:r>
                      <m:r>
                        <a:rPr lang="en-US" sz="2600" b="1" i="1" smtClean="0">
                          <a:latin typeface="Cambria Math"/>
                          <a:cs typeface="Arial" pitchFamily="34" charset="0"/>
                        </a:rPr>
                        <m:t>𝟎</m:t>
                      </m:r>
                    </m:oMath>
                  </a14:m>
                  <a:r>
                    <a:rPr lang="en-US" sz="2600" b="1" smtClean="0">
                      <a:latin typeface="Arial" pitchFamily="34" charset="0"/>
                      <a:cs typeface="Arial" pitchFamily="34" charset="0"/>
                    </a:rPr>
                    <a:t> thì p</a:t>
                  </a:r>
                  <a:r>
                    <a:rPr lang="vi-VN" sz="2600" b="1" smtClean="0">
                      <a:latin typeface="Arial" pitchFamily="34" charset="0"/>
                      <a:cs typeface="Arial" pitchFamily="34" charset="0"/>
                    </a:rPr>
                    <a:t>hương trình</a:t>
                  </a:r>
                  <a:r>
                    <a:rPr lang="en-US" sz="2600" b="1" smtClean="0">
                      <a:latin typeface="Arial" pitchFamily="34" charset="0"/>
                      <a:cs typeface="Arial" pitchFamily="34" charset="0"/>
                    </a:rPr>
                    <a:t> có một nghiệm là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𝒙</m:t>
                          </m:r>
                        </m:e>
                        <m:sub>
                          <m:r>
                            <a:rPr lang="en-US" sz="2600" b="1" i="1" smtClean="0">
                              <a:latin typeface="Cambria Math"/>
                              <a:cs typeface="Arial" pitchFamily="34" charset="0"/>
                            </a:rPr>
                            <m:t>𝟏</m:t>
                          </m:r>
                        </m:sub>
                      </m:sSub>
                      <m:r>
                        <a:rPr lang="en-US" sz="2600" b="1" i="1" smtClean="0">
                          <a:latin typeface="Cambria Math"/>
                          <a:cs typeface="Arial" pitchFamily="34" charset="0"/>
                        </a:rPr>
                        <m:t>=</m:t>
                      </m:r>
                      <m:r>
                        <a:rPr lang="en-US" sz="2600" b="1" i="1" smtClean="0">
                          <a:latin typeface="Cambria Math"/>
                          <a:cs typeface="Arial" pitchFamily="34" charset="0"/>
                        </a:rPr>
                        <m:t>𝟏</m:t>
                      </m:r>
                    </m:oMath>
                  </a14:m>
                  <a:r>
                    <a:rPr lang="en-US" sz="2600" b="1" smtClean="0">
                      <a:latin typeface="Arial" pitchFamily="34" charset="0"/>
                      <a:cs typeface="Arial" pitchFamily="34" charset="0"/>
                    </a:rPr>
                    <a:t> , còn nghiệm kia là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𝒙</m:t>
                          </m:r>
                        </m:e>
                        <m:sub>
                          <m:r>
                            <a:rPr lang="en-US" sz="2600" b="1" i="1" smtClean="0">
                              <a:latin typeface="Cambria Math"/>
                              <a:cs typeface="Arial" pitchFamily="34" charset="0"/>
                            </a:rPr>
                            <m:t>𝟐</m:t>
                          </m:r>
                        </m:sub>
                      </m:sSub>
                      <m:r>
                        <a:rPr lang="en-US" sz="2600" b="1" i="1" smtClean="0">
                          <a:latin typeface="Cambria Math"/>
                          <a:cs typeface="Arial" pitchFamily="34" charset="0"/>
                        </a:rPr>
                        <m:t>=</m:t>
                      </m:r>
                      <m:f>
                        <m:fPr>
                          <m:ctrlPr>
                            <a:rPr lang="en-US" sz="2600" b="1" i="1" smtClean="0">
                              <a:latin typeface="Cambria Math"/>
                              <a:cs typeface="Arial" pitchFamily="34" charset="0"/>
                            </a:rPr>
                          </m:ctrlPr>
                        </m:fPr>
                        <m:num>
                          <m:r>
                            <a:rPr lang="en-US" sz="2600" b="1" i="1" smtClean="0">
                              <a:latin typeface="Cambria Math"/>
                              <a:cs typeface="Arial" pitchFamily="34" charset="0"/>
                            </a:rPr>
                            <m:t>𝒄</m:t>
                          </m:r>
                        </m:num>
                        <m:den>
                          <m:r>
                            <a:rPr lang="en-US" sz="2600" b="1" i="1" smtClean="0">
                              <a:latin typeface="Cambria Math"/>
                              <a:cs typeface="Arial" pitchFamily="34" charset="0"/>
                            </a:rPr>
                            <m:t>𝒂</m:t>
                          </m:r>
                        </m:den>
                      </m:f>
                    </m:oMath>
                  </a14:m>
                  <a:endParaRPr lang="en-US" sz="2600" b="1">
                    <a:latin typeface="Arial" pitchFamily="34" charset="0"/>
                    <a:cs typeface="Arial"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03212" y="1921573"/>
                  <a:ext cx="11506200" cy="1024127"/>
                </a:xfrm>
                <a:prstGeom prst="rect">
                  <a:avLst/>
                </a:prstGeom>
                <a:blipFill rotWithShape="1">
                  <a:blip r:embed="rId5"/>
                  <a:stretch>
                    <a:fillRect l="-794" t="-5389" b="-47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303212" y="2945700"/>
                  <a:ext cx="10609262" cy="1024127"/>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Nếu </a:t>
                  </a:r>
                  <a14:m>
                    <m:oMath xmlns:m="http://schemas.openxmlformats.org/officeDocument/2006/math">
                      <m:r>
                        <a:rPr lang="en-US" sz="2600" b="1" i="1" smtClean="0">
                          <a:latin typeface="Cambria Math"/>
                          <a:cs typeface="Arial" pitchFamily="34" charset="0"/>
                        </a:rPr>
                        <m:t>𝒂</m:t>
                      </m:r>
                      <m:r>
                        <a:rPr lang="en-US" sz="2600" b="1" i="1" smtClean="0">
                          <a:latin typeface="Cambria Math"/>
                          <a:cs typeface="Arial" pitchFamily="34" charset="0"/>
                        </a:rPr>
                        <m:t>−</m:t>
                      </m:r>
                      <m:r>
                        <a:rPr lang="en-US" sz="2600" b="1" i="1" smtClean="0">
                          <a:latin typeface="Cambria Math"/>
                          <a:cs typeface="Arial" pitchFamily="34" charset="0"/>
                        </a:rPr>
                        <m:t>𝒃</m:t>
                      </m:r>
                      <m:r>
                        <a:rPr lang="en-US" sz="2600" b="1" i="1" smtClean="0">
                          <a:latin typeface="Cambria Math"/>
                          <a:cs typeface="Arial" pitchFamily="34" charset="0"/>
                        </a:rPr>
                        <m:t>+</m:t>
                      </m:r>
                      <m:r>
                        <a:rPr lang="en-US" sz="2600" b="1" i="1" smtClean="0">
                          <a:latin typeface="Cambria Math"/>
                          <a:cs typeface="Arial" pitchFamily="34" charset="0"/>
                        </a:rPr>
                        <m:t>𝒄</m:t>
                      </m:r>
                      <m:r>
                        <a:rPr lang="en-US" sz="2600" b="1" i="1" smtClean="0">
                          <a:latin typeface="Cambria Math"/>
                          <a:cs typeface="Arial" pitchFamily="34" charset="0"/>
                        </a:rPr>
                        <m:t>=</m:t>
                      </m:r>
                      <m:r>
                        <a:rPr lang="en-US" sz="2600" b="1" i="1" smtClean="0">
                          <a:latin typeface="Cambria Math"/>
                          <a:cs typeface="Arial" pitchFamily="34" charset="0"/>
                        </a:rPr>
                        <m:t>𝟎</m:t>
                      </m:r>
                    </m:oMath>
                  </a14:m>
                  <a:r>
                    <a:rPr lang="en-US" sz="2600" b="1" smtClean="0">
                      <a:latin typeface="Arial" pitchFamily="34" charset="0"/>
                      <a:cs typeface="Arial" pitchFamily="34" charset="0"/>
                    </a:rPr>
                    <a:t> thì p</a:t>
                  </a:r>
                  <a:r>
                    <a:rPr lang="vi-VN" sz="2600" b="1" smtClean="0">
                      <a:latin typeface="Arial" pitchFamily="34" charset="0"/>
                      <a:cs typeface="Arial" pitchFamily="34" charset="0"/>
                    </a:rPr>
                    <a:t>hương trình</a:t>
                  </a:r>
                  <a:r>
                    <a:rPr lang="en-US" sz="2600" b="1" smtClean="0">
                      <a:latin typeface="Arial" pitchFamily="34" charset="0"/>
                      <a:cs typeface="Arial" pitchFamily="34" charset="0"/>
                    </a:rPr>
                    <a:t> có một nghiệm là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𝒙</m:t>
                          </m:r>
                        </m:e>
                        <m:sub>
                          <m:r>
                            <a:rPr lang="en-US" sz="2600" b="1" i="1" smtClean="0">
                              <a:latin typeface="Cambria Math"/>
                              <a:cs typeface="Arial" pitchFamily="34" charset="0"/>
                            </a:rPr>
                            <m:t>𝟏</m:t>
                          </m:r>
                        </m:sub>
                      </m:sSub>
                      <m:r>
                        <a:rPr lang="en-US" sz="2600" b="1" i="1" smtClean="0">
                          <a:latin typeface="Cambria Math"/>
                          <a:cs typeface="Arial" pitchFamily="34" charset="0"/>
                        </a:rPr>
                        <m:t>=−</m:t>
                      </m:r>
                      <m:r>
                        <a:rPr lang="en-US" sz="2600" b="1" i="1" smtClean="0">
                          <a:latin typeface="Cambria Math"/>
                          <a:cs typeface="Arial" pitchFamily="34" charset="0"/>
                        </a:rPr>
                        <m:t>𝟏</m:t>
                      </m:r>
                    </m:oMath>
                  </a14:m>
                  <a:r>
                    <a:rPr lang="en-US" sz="2600" b="1" smtClean="0">
                      <a:latin typeface="Arial" pitchFamily="34" charset="0"/>
                      <a:cs typeface="Arial" pitchFamily="34" charset="0"/>
                    </a:rPr>
                    <a:t> , còn nghiệm kia là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𝒙</m:t>
                          </m:r>
                        </m:e>
                        <m:sub>
                          <m:r>
                            <a:rPr lang="en-US" sz="2600" b="1" i="1" smtClean="0">
                              <a:latin typeface="Cambria Math"/>
                              <a:cs typeface="Arial" pitchFamily="34" charset="0"/>
                            </a:rPr>
                            <m:t>𝟐</m:t>
                          </m:r>
                        </m:sub>
                      </m:sSub>
                      <m:r>
                        <a:rPr lang="en-US" sz="2600" b="1" i="1" smtClean="0">
                          <a:latin typeface="Cambria Math"/>
                          <a:cs typeface="Arial" pitchFamily="34" charset="0"/>
                        </a:rPr>
                        <m:t>=−</m:t>
                      </m:r>
                      <m:f>
                        <m:fPr>
                          <m:ctrlPr>
                            <a:rPr lang="en-US" sz="2600" b="1" i="1" smtClean="0">
                              <a:latin typeface="Cambria Math"/>
                              <a:cs typeface="Arial" pitchFamily="34" charset="0"/>
                            </a:rPr>
                          </m:ctrlPr>
                        </m:fPr>
                        <m:num>
                          <m:r>
                            <a:rPr lang="en-US" sz="2600" b="1" i="1" smtClean="0">
                              <a:latin typeface="Cambria Math"/>
                              <a:cs typeface="Arial" pitchFamily="34" charset="0"/>
                            </a:rPr>
                            <m:t>𝒄</m:t>
                          </m:r>
                        </m:num>
                        <m:den>
                          <m:r>
                            <a:rPr lang="en-US" sz="2600" b="1" i="1" smtClean="0">
                              <a:latin typeface="Cambria Math"/>
                              <a:cs typeface="Arial" pitchFamily="34" charset="0"/>
                            </a:rPr>
                            <m:t>𝒂</m:t>
                          </m:r>
                        </m:den>
                      </m:f>
                    </m:oMath>
                  </a14:m>
                  <a:endParaRPr lang="en-US" sz="2600" b="1">
                    <a:latin typeface="Arial" pitchFamily="34" charset="0"/>
                    <a:cs typeface="Arial"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303212" y="2945700"/>
                  <a:ext cx="10609262" cy="1024127"/>
                </a:xfrm>
                <a:prstGeom prst="rect">
                  <a:avLst/>
                </a:prstGeom>
                <a:blipFill rotWithShape="1">
                  <a:blip r:embed="rId6"/>
                  <a:stretch>
                    <a:fillRect l="-862" t="-4762" b="-4762"/>
                  </a:stretch>
                </a:blipFill>
              </p:spPr>
              <p:txBody>
                <a:bodyPr/>
                <a:lstStyle/>
                <a:p>
                  <a:r>
                    <a:rPr lang="en-US">
                      <a:noFill/>
                    </a:rPr>
                    <a:t> </a:t>
                  </a:r>
                </a:p>
              </p:txBody>
            </p:sp>
          </mc:Fallback>
        </mc:AlternateContent>
      </p:grpSp>
      <p:pic>
        <p:nvPicPr>
          <p:cNvPr id="15" name="Picture 7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0683326" y="5920247"/>
            <a:ext cx="1507086" cy="1166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447214" y="609600"/>
            <a:ext cx="8847598" cy="477054"/>
          </a:xfrm>
          <a:prstGeom prst="rect">
            <a:avLst/>
          </a:prstGeom>
          <a:noFill/>
        </p:spPr>
        <p:txBody>
          <a:bodyPr wrap="square" rtlCol="0">
            <a:spAutoFit/>
          </a:bodyPr>
          <a:lstStyle/>
          <a:p>
            <a:pPr marL="342900" indent="-342900">
              <a:buFont typeface="Wingdings" pitchFamily="2" charset="2"/>
              <a:buChar char="q"/>
            </a:pPr>
            <a:r>
              <a:rPr lang="en-US" sz="2500" b="1" i="1" smtClean="0">
                <a:solidFill>
                  <a:srgbClr val="C00000"/>
                </a:solidFill>
                <a:latin typeface="Arial" pitchFamily="34" charset="0"/>
                <a:cs typeface="Arial" pitchFamily="34" charset="0"/>
              </a:rPr>
              <a:t>Giải p</a:t>
            </a:r>
            <a:r>
              <a:rPr lang="vi-VN" sz="2500" b="1" i="1" smtClean="0">
                <a:solidFill>
                  <a:srgbClr val="C00000"/>
                </a:solidFill>
                <a:latin typeface="Arial" pitchFamily="34" charset="0"/>
                <a:cs typeface="Arial" pitchFamily="34" charset="0"/>
              </a:rPr>
              <a:t>hương trình</a:t>
            </a:r>
            <a:r>
              <a:rPr lang="en-US" sz="2500" b="1" i="1" smtClean="0">
                <a:solidFill>
                  <a:srgbClr val="C00000"/>
                </a:solidFill>
                <a:latin typeface="Arial" pitchFamily="34" charset="0"/>
                <a:cs typeface="Arial" pitchFamily="34" charset="0"/>
              </a:rPr>
              <a:t> bậc hai khi biết một nghiệm của nó.</a:t>
            </a:r>
            <a:endParaRPr lang="vi-VN" sz="2500" b="1" i="1">
              <a:solidFill>
                <a:srgbClr val="C00000"/>
              </a:solidFill>
              <a:latin typeface="Arial" pitchFamily="34" charset="0"/>
              <a:cs typeface="Arial" pitchFamily="34" charset="0"/>
            </a:endParaRPr>
          </a:p>
        </p:txBody>
      </p:sp>
      <p:sp>
        <p:nvSpPr>
          <p:cNvPr id="13" name="AutoShape 4"/>
          <p:cNvSpPr>
            <a:spLocks noChangeArrowheads="1"/>
          </p:cNvSpPr>
          <p:nvPr/>
        </p:nvSpPr>
        <p:spPr bwMode="gray">
          <a:xfrm>
            <a:off x="447214" y="95249"/>
            <a:ext cx="70949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ÁP DỤNG </a:t>
            </a:r>
            <a:r>
              <a:rPr lang="en-US" sz="2000" b="1" smtClean="0">
                <a:solidFill>
                  <a:schemeClr val="bg1"/>
                </a:solidFill>
                <a:latin typeface="Arial" pitchFamily="34" charset="0"/>
                <a:cs typeface="Arial" pitchFamily="34" charset="0"/>
              </a:rPr>
              <a:t>ĐỊNH LÍ VIÈTE  ĐỂ TÍNH NHẨM NGHIỆM.</a:t>
            </a:r>
            <a:endParaRPr lang="vi-VN" sz="20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2451424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0129" y="220980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AutoShape 4"/>
          <p:cNvSpPr>
            <a:spLocks noChangeArrowheads="1"/>
          </p:cNvSpPr>
          <p:nvPr/>
        </p:nvSpPr>
        <p:spPr bwMode="gray">
          <a:xfrm>
            <a:off x="447214" y="95249"/>
            <a:ext cx="70949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ÁP DỤNG </a:t>
            </a:r>
            <a:r>
              <a:rPr lang="en-US" sz="2000" b="1" smtClean="0">
                <a:solidFill>
                  <a:schemeClr val="bg1"/>
                </a:solidFill>
                <a:latin typeface="Arial" pitchFamily="34" charset="0"/>
                <a:cs typeface="Arial" pitchFamily="34" charset="0"/>
              </a:rPr>
              <a:t>ĐỊNH LÍ VIÈTE  ĐỂ TÍNH NHẨM NGHIỆM.</a:t>
            </a:r>
            <a:endParaRPr lang="vi-VN" sz="2000" b="1">
              <a:solidFill>
                <a:schemeClr val="bg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9" name="TextBox 28"/>
              <p:cNvSpPr txBox="1"/>
              <p:nvPr/>
            </p:nvSpPr>
            <p:spPr>
              <a:xfrm>
                <a:off x="760412" y="2667000"/>
                <a:ext cx="10991850" cy="492443"/>
              </a:xfrm>
              <a:prstGeom prst="rect">
                <a:avLst/>
              </a:prstGeom>
              <a:noFill/>
            </p:spPr>
            <p:txBody>
              <a:bodyPr wrap="square" rtlCol="0">
                <a:spAutoFit/>
              </a:bodyPr>
              <a:lstStyle/>
              <a:p>
                <a:pPr marL="457200" indent="-457200" algn="just">
                  <a:buFont typeface="+mj-lt"/>
                  <a:buAutoNum type="alphaLcParenR"/>
                </a:pPr>
                <a:r>
                  <a:rPr lang="en-US" sz="2600" b="1" smtClean="0">
                    <a:latin typeface="Arial" pitchFamily="34" charset="0"/>
                    <a:cs typeface="Arial" pitchFamily="34" charset="0"/>
                  </a:rPr>
                  <a:t>Ta có : </a:t>
                </a:r>
                <a14:m>
                  <m:oMath xmlns:m="http://schemas.openxmlformats.org/officeDocument/2006/math">
                    <m:r>
                      <a:rPr lang="en-US" sz="2600" b="1" i="1" smtClean="0">
                        <a:latin typeface="Cambria Math"/>
                        <a:cs typeface="Arial" pitchFamily="34" charset="0"/>
                      </a:rPr>
                      <m:t>𝒂</m:t>
                    </m:r>
                    <m:r>
                      <a:rPr lang="en-US" sz="2600" b="1" i="1" smtClean="0">
                        <a:latin typeface="Cambria Math"/>
                        <a:cs typeface="Arial" pitchFamily="34" charset="0"/>
                      </a:rPr>
                      <m:t>+</m:t>
                    </m:r>
                    <m:r>
                      <a:rPr lang="en-US" sz="2600" b="1" i="1" smtClean="0">
                        <a:latin typeface="Cambria Math"/>
                        <a:cs typeface="Arial" pitchFamily="34" charset="0"/>
                      </a:rPr>
                      <m:t>𝒃</m:t>
                    </m:r>
                    <m:r>
                      <a:rPr lang="en-US" sz="2600" b="1" i="1" smtClean="0">
                        <a:latin typeface="Cambria Math"/>
                        <a:cs typeface="Arial" pitchFamily="34" charset="0"/>
                      </a:rPr>
                      <m:t>+</m:t>
                    </m:r>
                    <m:r>
                      <a:rPr lang="en-US" sz="2600" b="1" i="1" smtClean="0">
                        <a:latin typeface="Cambria Math"/>
                        <a:cs typeface="Arial" pitchFamily="34" charset="0"/>
                      </a:rPr>
                      <m:t>𝒄</m:t>
                    </m:r>
                    <m:r>
                      <a:rPr lang="en-US" sz="2600" b="1" i="1" smtClean="0">
                        <a:latin typeface="Cambria Math"/>
                        <a:cs typeface="Arial" pitchFamily="34" charset="0"/>
                      </a:rPr>
                      <m:t>=</m:t>
                    </m:r>
                    <m:r>
                      <a:rPr lang="en-US" sz="2600" b="1" i="1" smtClean="0">
                        <a:latin typeface="Cambria Math"/>
                        <a:cs typeface="Arial" pitchFamily="34" charset="0"/>
                      </a:rPr>
                      <m:t>𝟏</m:t>
                    </m:r>
                    <m:r>
                      <a:rPr lang="en-US" sz="2600" b="1" i="1" smtClean="0">
                        <a:latin typeface="Cambria Math"/>
                        <a:cs typeface="Arial" pitchFamily="34" charset="0"/>
                      </a:rPr>
                      <m:t>−</m:t>
                    </m:r>
                    <m:r>
                      <a:rPr lang="en-US" sz="2600" b="1" i="1" smtClean="0">
                        <a:latin typeface="Cambria Math"/>
                        <a:cs typeface="Arial" pitchFamily="34" charset="0"/>
                      </a:rPr>
                      <m:t>𝟔</m:t>
                    </m:r>
                    <m:r>
                      <a:rPr lang="en-US" sz="2600" b="1" i="1" smtClean="0">
                        <a:latin typeface="Cambria Math"/>
                        <a:cs typeface="Arial" pitchFamily="34" charset="0"/>
                      </a:rPr>
                      <m:t>+</m:t>
                    </m:r>
                    <m:r>
                      <a:rPr lang="en-US" sz="2600" b="1" i="1" smtClean="0">
                        <a:latin typeface="Cambria Math"/>
                        <a:cs typeface="Arial" pitchFamily="34" charset="0"/>
                      </a:rPr>
                      <m:t>𝟓</m:t>
                    </m:r>
                    <m:r>
                      <a:rPr lang="en-US" sz="2600" b="1" i="1" smtClean="0">
                        <a:latin typeface="Cambria Math"/>
                        <a:cs typeface="Arial" pitchFamily="34" charset="0"/>
                      </a:rPr>
                      <m:t>=</m:t>
                    </m:r>
                    <m:r>
                      <a:rPr lang="en-US" sz="2600" b="1" i="1" smtClean="0">
                        <a:latin typeface="Cambria Math"/>
                        <a:cs typeface="Arial" pitchFamily="34" charset="0"/>
                      </a:rPr>
                      <m:t>𝟎</m:t>
                    </m:r>
                    <m:r>
                      <a:rPr lang="en-US" sz="2600" b="1" i="1" smtClean="0">
                        <a:latin typeface="Cambria Math"/>
                        <a:cs typeface="Arial" pitchFamily="34" charset="0"/>
                      </a:rPr>
                      <m:t> </m:t>
                    </m:r>
                  </m:oMath>
                </a14:m>
                <a:r>
                  <a:rPr lang="en-US" sz="2600" b="1" smtClean="0">
                    <a:latin typeface="Arial" pitchFamily="34" charset="0"/>
                    <a:cs typeface="Arial" pitchFamily="34" charset="0"/>
                  </a:rPr>
                  <a:t>, nên p</a:t>
                </a:r>
                <a:r>
                  <a:rPr lang="vi-VN" sz="2600" b="1" smtClean="0">
                    <a:latin typeface="Arial" pitchFamily="34" charset="0"/>
                    <a:cs typeface="Arial" pitchFamily="34" charset="0"/>
                  </a:rPr>
                  <a:t>hương trình</a:t>
                </a:r>
                <a:r>
                  <a:rPr lang="en-US" sz="2600" b="1" smtClean="0">
                    <a:latin typeface="Arial" pitchFamily="34" charset="0"/>
                    <a:cs typeface="Arial" pitchFamily="34" charset="0"/>
                  </a:rPr>
                  <a:t> có 2 nghiệm</a:t>
                </a:r>
                <a:endParaRPr lang="en-US" sz="2600" b="1">
                  <a:latin typeface="Arial" pitchFamily="34" charset="0"/>
                  <a:cs typeface="Arial" pitchFamily="34"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760412" y="2667000"/>
                <a:ext cx="10991850" cy="492443"/>
              </a:xfrm>
              <a:prstGeom prst="rect">
                <a:avLst/>
              </a:prstGeom>
              <a:blipFill rotWithShape="1">
                <a:blip r:embed="rId10"/>
                <a:stretch>
                  <a:fillRect l="-887" t="-11250" b="-30000"/>
                </a:stretch>
              </a:blipFill>
            </p:spPr>
            <p:txBody>
              <a:bodyPr/>
              <a:lstStyle/>
              <a:p>
                <a:r>
                  <a:rPr lang="en-US">
                    <a:noFill/>
                  </a:rPr>
                  <a:t> </a:t>
                </a:r>
              </a:p>
            </p:txBody>
          </p:sp>
        </mc:Fallback>
      </mc:AlternateContent>
      <p:graphicFrame>
        <p:nvGraphicFramePr>
          <p:cNvPr id="7" name="Object 6"/>
          <p:cNvGraphicFramePr>
            <a:graphicFrameLocks noChangeAspect="1"/>
          </p:cNvGraphicFramePr>
          <p:nvPr>
            <p:extLst>
              <p:ext uri="{D42A27DB-BD31-4B8C-83A1-F6EECF244321}">
                <p14:modId xmlns:p14="http://schemas.microsoft.com/office/powerpoint/2010/main" val="1702915060"/>
              </p:ext>
            </p:extLst>
          </p:nvPr>
        </p:nvGraphicFramePr>
        <p:xfrm>
          <a:off x="3201067" y="3131225"/>
          <a:ext cx="2779505" cy="797162"/>
        </p:xfrm>
        <a:graphic>
          <a:graphicData uri="http://schemas.openxmlformats.org/presentationml/2006/ole">
            <mc:AlternateContent xmlns:mc="http://schemas.openxmlformats.org/markup-compatibility/2006">
              <mc:Choice xmlns:v="urn:schemas-microsoft-com:vml" Requires="v">
                <p:oleObj spid="_x0000_s963661" name="Equation" r:id="rId11" imgW="977760" imgH="279360" progId="Equation.DSMT4">
                  <p:embed/>
                </p:oleObj>
              </mc:Choice>
              <mc:Fallback>
                <p:oleObj name="Equation" r:id="rId11" imgW="977760" imgH="279360" progId="Equation.DSMT4">
                  <p:embed/>
                  <p:pic>
                    <p:nvPicPr>
                      <p:cNvPr id="0" name=""/>
                      <p:cNvPicPr>
                        <a:picLocks noChangeAspect="1" noChangeArrowheads="1"/>
                      </p:cNvPicPr>
                      <p:nvPr/>
                    </p:nvPicPr>
                    <p:blipFill>
                      <a:blip r:embed="rId12"/>
                      <a:srcRect/>
                      <a:stretch>
                        <a:fillRect/>
                      </a:stretch>
                    </p:blipFill>
                    <p:spPr bwMode="auto">
                      <a:xfrm>
                        <a:off x="3201067" y="3131225"/>
                        <a:ext cx="2779505" cy="79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30" name="TextBox 29"/>
              <p:cNvSpPr txBox="1"/>
              <p:nvPr/>
            </p:nvSpPr>
            <p:spPr>
              <a:xfrm>
                <a:off x="760412" y="4000500"/>
                <a:ext cx="10991850" cy="492443"/>
              </a:xfrm>
              <a:prstGeom prst="rect">
                <a:avLst/>
              </a:prstGeom>
              <a:noFill/>
            </p:spPr>
            <p:txBody>
              <a:bodyPr wrap="square" rtlCol="0">
                <a:spAutoFit/>
              </a:bodyPr>
              <a:lstStyle/>
              <a:p>
                <a:pPr marL="457200" indent="-457200" algn="just">
                  <a:buFont typeface="+mj-lt"/>
                  <a:buAutoNum type="alphaLcParenR" startAt="2"/>
                </a:pPr>
                <a:r>
                  <a:rPr lang="en-US" sz="2600" b="1" smtClean="0">
                    <a:latin typeface="Arial" pitchFamily="34" charset="0"/>
                    <a:cs typeface="Arial" pitchFamily="34" charset="0"/>
                  </a:rPr>
                  <a:t>Ta có : </a:t>
                </a:r>
                <a14:m>
                  <m:oMath xmlns:m="http://schemas.openxmlformats.org/officeDocument/2006/math">
                    <m:r>
                      <a:rPr lang="en-US" sz="2600" b="1" i="1" smtClean="0">
                        <a:latin typeface="Cambria Math"/>
                        <a:cs typeface="Arial" pitchFamily="34" charset="0"/>
                      </a:rPr>
                      <m:t>𝒂</m:t>
                    </m:r>
                    <m:r>
                      <a:rPr lang="en-US" sz="2600" b="1" i="1" smtClean="0">
                        <a:latin typeface="Cambria Math"/>
                        <a:cs typeface="Arial" pitchFamily="34" charset="0"/>
                      </a:rPr>
                      <m:t>−</m:t>
                    </m:r>
                    <m:r>
                      <a:rPr lang="en-US" sz="2600" b="1" i="1" smtClean="0">
                        <a:latin typeface="Cambria Math"/>
                        <a:cs typeface="Arial" pitchFamily="34" charset="0"/>
                      </a:rPr>
                      <m:t>𝒃</m:t>
                    </m:r>
                    <m:r>
                      <a:rPr lang="en-US" sz="2600" b="1" i="1" smtClean="0">
                        <a:latin typeface="Cambria Math"/>
                        <a:cs typeface="Arial" pitchFamily="34" charset="0"/>
                      </a:rPr>
                      <m:t>+</m:t>
                    </m:r>
                    <m:r>
                      <a:rPr lang="en-US" sz="2600" b="1" i="1" smtClean="0">
                        <a:latin typeface="Cambria Math"/>
                        <a:cs typeface="Arial" pitchFamily="34" charset="0"/>
                      </a:rPr>
                      <m:t>𝒄</m:t>
                    </m:r>
                    <m:r>
                      <a:rPr lang="en-US" sz="2600" b="1" i="1" smtClean="0">
                        <a:latin typeface="Cambria Math"/>
                        <a:cs typeface="Arial" pitchFamily="34" charset="0"/>
                      </a:rPr>
                      <m:t>=</m:t>
                    </m:r>
                    <m:r>
                      <a:rPr lang="en-US" sz="2600" b="1" i="1" smtClean="0">
                        <a:latin typeface="Cambria Math"/>
                        <a:cs typeface="Arial" pitchFamily="34" charset="0"/>
                      </a:rPr>
                      <m:t>𝟓</m:t>
                    </m:r>
                    <m:r>
                      <a:rPr lang="en-US" sz="2600" b="1" i="1" smtClean="0">
                        <a:latin typeface="Cambria Math"/>
                        <a:cs typeface="Arial" pitchFamily="34" charset="0"/>
                      </a:rPr>
                      <m:t>−</m:t>
                    </m:r>
                    <m:r>
                      <a:rPr lang="en-US" sz="2600" b="1" i="1" smtClean="0">
                        <a:latin typeface="Cambria Math"/>
                        <a:cs typeface="Arial" pitchFamily="34" charset="0"/>
                      </a:rPr>
                      <m:t>𝟏𝟒</m:t>
                    </m:r>
                    <m:r>
                      <a:rPr lang="en-US" sz="2600" b="1" i="1" smtClean="0">
                        <a:latin typeface="Cambria Math"/>
                        <a:cs typeface="Arial" pitchFamily="34" charset="0"/>
                      </a:rPr>
                      <m:t>+</m:t>
                    </m:r>
                    <m:r>
                      <a:rPr lang="en-US" sz="2600" b="1" i="1" smtClean="0">
                        <a:latin typeface="Cambria Math"/>
                        <a:cs typeface="Arial" pitchFamily="34" charset="0"/>
                      </a:rPr>
                      <m:t>𝟗</m:t>
                    </m:r>
                    <m:r>
                      <a:rPr lang="en-US" sz="2600" b="1" i="1" smtClean="0">
                        <a:latin typeface="Cambria Math"/>
                        <a:cs typeface="Arial" pitchFamily="34" charset="0"/>
                      </a:rPr>
                      <m:t>=</m:t>
                    </m:r>
                    <m:r>
                      <a:rPr lang="en-US" sz="2600" b="1" i="1" smtClean="0">
                        <a:latin typeface="Cambria Math"/>
                        <a:cs typeface="Arial" pitchFamily="34" charset="0"/>
                      </a:rPr>
                      <m:t>𝟎</m:t>
                    </m:r>
                    <m:r>
                      <a:rPr lang="en-US" sz="2600" b="1" i="1" smtClean="0">
                        <a:latin typeface="Cambria Math"/>
                        <a:cs typeface="Arial" pitchFamily="34" charset="0"/>
                      </a:rPr>
                      <m:t> </m:t>
                    </m:r>
                  </m:oMath>
                </a14:m>
                <a:r>
                  <a:rPr lang="en-US" sz="2600" b="1" smtClean="0">
                    <a:latin typeface="Arial" pitchFamily="34" charset="0"/>
                    <a:cs typeface="Arial" pitchFamily="34" charset="0"/>
                  </a:rPr>
                  <a:t>, nên p</a:t>
                </a:r>
                <a:r>
                  <a:rPr lang="vi-VN" sz="2600" b="1" smtClean="0">
                    <a:latin typeface="Arial" pitchFamily="34" charset="0"/>
                    <a:cs typeface="Arial" pitchFamily="34" charset="0"/>
                  </a:rPr>
                  <a:t>hương trình</a:t>
                </a:r>
                <a:r>
                  <a:rPr lang="en-US" sz="2600" b="1" smtClean="0">
                    <a:latin typeface="Arial" pitchFamily="34" charset="0"/>
                    <a:cs typeface="Arial" pitchFamily="34" charset="0"/>
                  </a:rPr>
                  <a:t> có 2 nghiệm</a:t>
                </a:r>
                <a:endParaRPr lang="en-US" sz="2600" b="1">
                  <a:latin typeface="Arial" pitchFamily="34" charset="0"/>
                  <a:cs typeface="Arial" pitchFamily="34" charset="0"/>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760412" y="4000500"/>
                <a:ext cx="10991850" cy="492443"/>
              </a:xfrm>
              <a:prstGeom prst="rect">
                <a:avLst/>
              </a:prstGeom>
              <a:blipFill rotWithShape="1">
                <a:blip r:embed="rId13"/>
                <a:stretch>
                  <a:fillRect l="-887" t="-11111" b="-29630"/>
                </a:stretch>
              </a:blipFill>
            </p:spPr>
            <p:txBody>
              <a:bodyPr/>
              <a:lstStyle/>
              <a:p>
                <a:r>
                  <a:rPr lang="en-US">
                    <a:noFill/>
                  </a:rPr>
                  <a:t> </a:t>
                </a:r>
              </a:p>
            </p:txBody>
          </p:sp>
        </mc:Fallback>
      </mc:AlternateContent>
      <p:graphicFrame>
        <p:nvGraphicFramePr>
          <p:cNvPr id="31" name="Object 30"/>
          <p:cNvGraphicFramePr>
            <a:graphicFrameLocks noChangeAspect="1"/>
          </p:cNvGraphicFramePr>
          <p:nvPr>
            <p:extLst>
              <p:ext uri="{D42A27DB-BD31-4B8C-83A1-F6EECF244321}">
                <p14:modId xmlns:p14="http://schemas.microsoft.com/office/powerpoint/2010/main" val="3826610578"/>
              </p:ext>
            </p:extLst>
          </p:nvPr>
        </p:nvGraphicFramePr>
        <p:xfrm>
          <a:off x="3656012" y="4477554"/>
          <a:ext cx="3430683" cy="1194785"/>
        </p:xfrm>
        <a:graphic>
          <a:graphicData uri="http://schemas.openxmlformats.org/presentationml/2006/ole">
            <mc:AlternateContent xmlns:mc="http://schemas.openxmlformats.org/markup-compatibility/2006">
              <mc:Choice xmlns:v="urn:schemas-microsoft-com:vml" Requires="v">
                <p:oleObj spid="_x0000_s963662" name="Equation" r:id="rId14" imgW="1206360" imgH="419040" progId="Equation.DSMT4">
                  <p:embed/>
                </p:oleObj>
              </mc:Choice>
              <mc:Fallback>
                <p:oleObj name="Equation" r:id="rId14" imgW="1206360" imgH="419040" progId="Equation.DSMT4">
                  <p:embed/>
                  <p:pic>
                    <p:nvPicPr>
                      <p:cNvPr id="0" name=""/>
                      <p:cNvPicPr>
                        <a:picLocks noChangeAspect="1" noChangeArrowheads="1"/>
                      </p:cNvPicPr>
                      <p:nvPr/>
                    </p:nvPicPr>
                    <p:blipFill>
                      <a:blip r:embed="rId15"/>
                      <a:srcRect/>
                      <a:stretch>
                        <a:fillRect/>
                      </a:stretch>
                    </p:blipFill>
                    <p:spPr bwMode="auto">
                      <a:xfrm>
                        <a:off x="3656012" y="4477554"/>
                        <a:ext cx="3430683" cy="11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63658" name="Picture 7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5277" y="685800"/>
            <a:ext cx="11668125"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60480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0129" y="213360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AutoShape 4"/>
          <p:cNvSpPr>
            <a:spLocks noChangeArrowheads="1"/>
          </p:cNvSpPr>
          <p:nvPr/>
        </p:nvSpPr>
        <p:spPr bwMode="gray">
          <a:xfrm>
            <a:off x="447214" y="95249"/>
            <a:ext cx="70949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ÁP DỤNG </a:t>
            </a:r>
            <a:r>
              <a:rPr lang="en-US" sz="2000" b="1" smtClean="0">
                <a:solidFill>
                  <a:schemeClr val="bg1"/>
                </a:solidFill>
                <a:latin typeface="Arial" pitchFamily="34" charset="0"/>
                <a:cs typeface="Arial" pitchFamily="34" charset="0"/>
              </a:rPr>
              <a:t>ĐỊNH LÍ VIÈTE  ĐỂ TÍNH NHẨM NGHIỆM.</a:t>
            </a:r>
            <a:endParaRPr lang="vi-VN" sz="2000" b="1">
              <a:solidFill>
                <a:schemeClr val="bg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9" name="TextBox 28"/>
              <p:cNvSpPr txBox="1"/>
              <p:nvPr/>
            </p:nvSpPr>
            <p:spPr>
              <a:xfrm>
                <a:off x="1293812" y="2514600"/>
                <a:ext cx="10439400" cy="477054"/>
              </a:xfrm>
              <a:prstGeom prst="rect">
                <a:avLst/>
              </a:prstGeom>
              <a:noFill/>
            </p:spPr>
            <p:txBody>
              <a:bodyPr wrap="square" rtlCol="0">
                <a:spAutoFit/>
              </a:bodyPr>
              <a:lstStyle/>
              <a:p>
                <a:pPr marL="457200" indent="-457200" algn="just">
                  <a:buFont typeface="Wingdings" pitchFamily="2" charset="2"/>
                  <a:buChar char="§"/>
                </a:pPr>
                <a:r>
                  <a:rPr lang="en-US" sz="2500" b="1" smtClean="0">
                    <a:latin typeface="Arial" pitchFamily="34" charset="0"/>
                    <a:cs typeface="Arial" pitchFamily="34" charset="0"/>
                  </a:rPr>
                  <a:t>Gọi </a:t>
                </a:r>
                <a14:m>
                  <m:oMath xmlns:m="http://schemas.openxmlformats.org/officeDocument/2006/math">
                    <m:sSub>
                      <m:sSubPr>
                        <m:ctrlPr>
                          <a:rPr lang="en-US" sz="2500" b="1" i="1" smtClean="0">
                            <a:latin typeface="Cambria Math"/>
                            <a:cs typeface="Arial" pitchFamily="34" charset="0"/>
                          </a:rPr>
                        </m:ctrlPr>
                      </m:sSubPr>
                      <m:e>
                        <m:r>
                          <a:rPr lang="en-US" sz="2500" b="1" i="1" smtClean="0">
                            <a:latin typeface="Cambria Math"/>
                            <a:cs typeface="Arial" pitchFamily="34" charset="0"/>
                          </a:rPr>
                          <m:t>𝒙</m:t>
                        </m:r>
                      </m:e>
                      <m:sub>
                        <m:r>
                          <a:rPr lang="en-US" sz="2500" b="1" i="1" smtClean="0">
                            <a:latin typeface="Cambria Math"/>
                            <a:cs typeface="Arial" pitchFamily="34" charset="0"/>
                          </a:rPr>
                          <m:t>𝟐</m:t>
                        </m:r>
                      </m:sub>
                    </m:sSub>
                  </m:oMath>
                </a14:m>
                <a:r>
                  <a:rPr lang="en-US" sz="2500" b="1" smtClean="0">
                    <a:latin typeface="Arial" pitchFamily="34" charset="0"/>
                    <a:cs typeface="Arial" pitchFamily="34" charset="0"/>
                  </a:rPr>
                  <a:t> là nghiệm còn lại của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 Theo Viète ta có :</a:t>
                </a:r>
                <a:endParaRPr lang="en-US" sz="2500" b="1">
                  <a:latin typeface="Arial" pitchFamily="34" charset="0"/>
                  <a:cs typeface="Arial" pitchFamily="34"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1293812" y="2514600"/>
                <a:ext cx="10439400" cy="477054"/>
              </a:xfrm>
              <a:prstGeom prst="rect">
                <a:avLst/>
              </a:prstGeom>
              <a:blipFill rotWithShape="1">
                <a:blip r:embed="rId7"/>
                <a:stretch>
                  <a:fillRect l="-817" t="-8974" b="-29487"/>
                </a:stretch>
              </a:blipFill>
            </p:spPr>
            <p:txBody>
              <a:bodyPr/>
              <a:lstStyle/>
              <a:p>
                <a:r>
                  <a:rPr lang="en-US">
                    <a:noFill/>
                  </a:rPr>
                  <a:t> </a:t>
                </a:r>
              </a:p>
            </p:txBody>
          </p:sp>
        </mc:Fallback>
      </mc:AlternateContent>
      <p:graphicFrame>
        <p:nvGraphicFramePr>
          <p:cNvPr id="7" name="Object 6"/>
          <p:cNvGraphicFramePr>
            <a:graphicFrameLocks noChangeAspect="1"/>
          </p:cNvGraphicFramePr>
          <p:nvPr>
            <p:extLst>
              <p:ext uri="{D42A27DB-BD31-4B8C-83A1-F6EECF244321}">
                <p14:modId xmlns:p14="http://schemas.microsoft.com/office/powerpoint/2010/main" val="14221325"/>
              </p:ext>
            </p:extLst>
          </p:nvPr>
        </p:nvGraphicFramePr>
        <p:xfrm>
          <a:off x="5382869" y="2958737"/>
          <a:ext cx="1876696" cy="724170"/>
        </p:xfrm>
        <a:graphic>
          <a:graphicData uri="http://schemas.openxmlformats.org/presentationml/2006/ole">
            <mc:AlternateContent xmlns:mc="http://schemas.openxmlformats.org/markup-compatibility/2006">
              <mc:Choice xmlns:v="urn:schemas-microsoft-com:vml" Requires="v">
                <p:oleObj spid="_x0000_s964668" name="Equation" r:id="rId8" imgW="660240" imgH="253800" progId="Equation.DSMT4">
                  <p:embed/>
                </p:oleObj>
              </mc:Choice>
              <mc:Fallback>
                <p:oleObj name="Equation" r:id="rId8" imgW="660240" imgH="253800" progId="Equation.DSMT4">
                  <p:embed/>
                  <p:pic>
                    <p:nvPicPr>
                      <p:cNvPr id="0" name=""/>
                      <p:cNvPicPr>
                        <a:picLocks noChangeAspect="1" noChangeArrowheads="1"/>
                      </p:cNvPicPr>
                      <p:nvPr/>
                    </p:nvPicPr>
                    <p:blipFill>
                      <a:blip r:embed="rId9"/>
                      <a:srcRect/>
                      <a:stretch>
                        <a:fillRect/>
                      </a:stretch>
                    </p:blipFill>
                    <p:spPr bwMode="auto">
                      <a:xfrm>
                        <a:off x="5382869" y="2958737"/>
                        <a:ext cx="1876696" cy="724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TextBox 15"/>
          <p:cNvSpPr txBox="1"/>
          <p:nvPr/>
        </p:nvSpPr>
        <p:spPr>
          <a:xfrm>
            <a:off x="1742929" y="3856821"/>
            <a:ext cx="1608283" cy="492443"/>
          </a:xfrm>
          <a:prstGeom prst="rect">
            <a:avLst/>
          </a:prstGeom>
          <a:noFill/>
        </p:spPr>
        <p:txBody>
          <a:bodyPr wrap="square" rtlCol="0">
            <a:spAutoFit/>
          </a:bodyPr>
          <a:lstStyle/>
          <a:p>
            <a:pPr algn="just"/>
            <a:r>
              <a:rPr lang="en-US" sz="2600" b="1" smtClean="0">
                <a:latin typeface="Arial" pitchFamily="34" charset="0"/>
                <a:cs typeface="Arial" pitchFamily="34" charset="0"/>
              </a:rPr>
              <a:t>Do đó : </a:t>
            </a:r>
            <a:endParaRPr lang="en-US" sz="2600" b="1">
              <a:latin typeface="Arial" pitchFamily="34" charset="0"/>
              <a:cs typeface="Arial" pitchFamily="34" charset="0"/>
            </a:endParaRPr>
          </a:p>
        </p:txBody>
      </p:sp>
      <p:graphicFrame>
        <p:nvGraphicFramePr>
          <p:cNvPr id="17" name="Object 16"/>
          <p:cNvGraphicFramePr>
            <a:graphicFrameLocks noChangeAspect="1"/>
          </p:cNvGraphicFramePr>
          <p:nvPr>
            <p:extLst>
              <p:ext uri="{D42A27DB-BD31-4B8C-83A1-F6EECF244321}">
                <p14:modId xmlns:p14="http://schemas.microsoft.com/office/powerpoint/2010/main" val="3754550555"/>
              </p:ext>
            </p:extLst>
          </p:nvPr>
        </p:nvGraphicFramePr>
        <p:xfrm>
          <a:off x="3101617" y="3513296"/>
          <a:ext cx="2919730" cy="1218883"/>
        </p:xfrm>
        <a:graphic>
          <a:graphicData uri="http://schemas.openxmlformats.org/presentationml/2006/ole">
            <mc:AlternateContent xmlns:mc="http://schemas.openxmlformats.org/markup-compatibility/2006">
              <mc:Choice xmlns:v="urn:schemas-microsoft-com:vml" Requires="v">
                <p:oleObj spid="_x0000_s964669" name="Equation" r:id="rId10" imgW="1130040" imgH="469800" progId="Equation.DSMT4">
                  <p:embed/>
                </p:oleObj>
              </mc:Choice>
              <mc:Fallback>
                <p:oleObj name="Equation" r:id="rId10" imgW="1130040" imgH="469800" progId="Equation.DSMT4">
                  <p:embed/>
                  <p:pic>
                    <p:nvPicPr>
                      <p:cNvPr id="0" name=""/>
                      <p:cNvPicPr>
                        <a:picLocks noChangeAspect="1" noChangeArrowheads="1"/>
                      </p:cNvPicPr>
                      <p:nvPr/>
                    </p:nvPicPr>
                    <p:blipFill>
                      <a:blip r:embed="rId11"/>
                      <a:srcRect/>
                      <a:stretch>
                        <a:fillRect/>
                      </a:stretch>
                    </p:blipFill>
                    <p:spPr bwMode="auto">
                      <a:xfrm>
                        <a:off x="3101617" y="3513296"/>
                        <a:ext cx="2919730" cy="121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TextBox 18"/>
          <p:cNvSpPr txBox="1"/>
          <p:nvPr/>
        </p:nvSpPr>
        <p:spPr>
          <a:xfrm>
            <a:off x="1731816" y="4648200"/>
            <a:ext cx="5276996" cy="492443"/>
          </a:xfrm>
          <a:prstGeom prst="rect">
            <a:avLst/>
          </a:prstGeom>
          <a:noFill/>
        </p:spPr>
        <p:txBody>
          <a:bodyPr wrap="square" rtlCol="0">
            <a:spAutoFit/>
          </a:bodyPr>
          <a:lstStyle/>
          <a:p>
            <a:pPr algn="just"/>
            <a:r>
              <a:rPr lang="en-US" sz="2600" b="1" smtClean="0">
                <a:latin typeface="Arial" pitchFamily="34" charset="0"/>
                <a:cs typeface="Arial" pitchFamily="34" charset="0"/>
              </a:rPr>
              <a:t>Vậy p</a:t>
            </a:r>
            <a:r>
              <a:rPr lang="vi-VN" sz="2600" b="1" smtClean="0">
                <a:latin typeface="Arial" pitchFamily="34" charset="0"/>
                <a:cs typeface="Arial" pitchFamily="34" charset="0"/>
              </a:rPr>
              <a:t>hương trình</a:t>
            </a:r>
            <a:r>
              <a:rPr lang="en-US" sz="2600" b="1" smtClean="0">
                <a:latin typeface="Arial" pitchFamily="34" charset="0"/>
                <a:cs typeface="Arial" pitchFamily="34" charset="0"/>
              </a:rPr>
              <a:t> có 2 nghiệm : </a:t>
            </a:r>
            <a:endParaRPr lang="en-US" sz="2600" b="1">
              <a:latin typeface="Arial" pitchFamily="34" charset="0"/>
              <a:cs typeface="Arial" pitchFamily="34"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1016362662"/>
              </p:ext>
            </p:extLst>
          </p:nvPr>
        </p:nvGraphicFramePr>
        <p:xfrm>
          <a:off x="7012209" y="4611966"/>
          <a:ext cx="2816003" cy="797163"/>
        </p:xfrm>
        <a:graphic>
          <a:graphicData uri="http://schemas.openxmlformats.org/presentationml/2006/ole">
            <mc:AlternateContent xmlns:mc="http://schemas.openxmlformats.org/markup-compatibility/2006">
              <mc:Choice xmlns:v="urn:schemas-microsoft-com:vml" Requires="v">
                <p:oleObj spid="_x0000_s964670" name="Equation" r:id="rId12" imgW="990360" imgH="279360" progId="Equation.DSMT4">
                  <p:embed/>
                </p:oleObj>
              </mc:Choice>
              <mc:Fallback>
                <p:oleObj name="Equation" r:id="rId12" imgW="990360" imgH="279360" progId="Equation.DSMT4">
                  <p:embed/>
                  <p:pic>
                    <p:nvPicPr>
                      <p:cNvPr id="0" name=""/>
                      <p:cNvPicPr>
                        <a:picLocks noChangeAspect="1" noChangeArrowheads="1"/>
                      </p:cNvPicPr>
                      <p:nvPr/>
                    </p:nvPicPr>
                    <p:blipFill>
                      <a:blip r:embed="rId13"/>
                      <a:srcRect/>
                      <a:stretch>
                        <a:fillRect/>
                      </a:stretch>
                    </p:blipFill>
                    <p:spPr bwMode="auto">
                      <a:xfrm>
                        <a:off x="7012209" y="4611966"/>
                        <a:ext cx="2816003" cy="7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64664" name="Picture 5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2412" y="720134"/>
            <a:ext cx="11680825"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47487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6"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35625</TotalTime>
  <Words>1387</Words>
  <Application>Microsoft Office PowerPoint</Application>
  <PresentationFormat>Custom</PresentationFormat>
  <Paragraphs>117</Paragraphs>
  <Slides>27</Slides>
  <Notes>18</Notes>
  <HiddenSlides>0</HiddenSlides>
  <MMClips>6</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29"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Phienbanmoi.com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2011</cp:revision>
  <dcterms:created xsi:type="dcterms:W3CDTF">2021-08-04T05:24:17Z</dcterms:created>
  <dcterms:modified xsi:type="dcterms:W3CDTF">2025-01-04T03:57:46Z</dcterms:modified>
</cp:coreProperties>
</file>